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5"/>
    <p:sldMasterId id="2147484123" r:id="rId6"/>
  </p:sldMasterIdLst>
  <p:notesMasterIdLst>
    <p:notesMasterId r:id="rId45"/>
  </p:notesMasterIdLst>
  <p:handoutMasterIdLst>
    <p:handoutMasterId r:id="rId46"/>
  </p:handoutMasterIdLst>
  <p:sldIdLst>
    <p:sldId id="340" r:id="rId7"/>
    <p:sldId id="275" r:id="rId8"/>
    <p:sldId id="356" r:id="rId9"/>
    <p:sldId id="320" r:id="rId10"/>
    <p:sldId id="343" r:id="rId11"/>
    <p:sldId id="345" r:id="rId12"/>
    <p:sldId id="344" r:id="rId13"/>
    <p:sldId id="346" r:id="rId14"/>
    <p:sldId id="357" r:id="rId15"/>
    <p:sldId id="322" r:id="rId16"/>
    <p:sldId id="380" r:id="rId17"/>
    <p:sldId id="358" r:id="rId18"/>
    <p:sldId id="348" r:id="rId19"/>
    <p:sldId id="376" r:id="rId20"/>
    <p:sldId id="347" r:id="rId21"/>
    <p:sldId id="349" r:id="rId22"/>
    <p:sldId id="350" r:id="rId23"/>
    <p:sldId id="377" r:id="rId24"/>
    <p:sldId id="351" r:id="rId25"/>
    <p:sldId id="378" r:id="rId26"/>
    <p:sldId id="353" r:id="rId27"/>
    <p:sldId id="352" r:id="rId28"/>
    <p:sldId id="354" r:id="rId29"/>
    <p:sldId id="379" r:id="rId30"/>
    <p:sldId id="359" r:id="rId31"/>
    <p:sldId id="361" r:id="rId32"/>
    <p:sldId id="362" r:id="rId33"/>
    <p:sldId id="326" r:id="rId34"/>
    <p:sldId id="325" r:id="rId35"/>
    <p:sldId id="381" r:id="rId36"/>
    <p:sldId id="363" r:id="rId37"/>
    <p:sldId id="364" r:id="rId38"/>
    <p:sldId id="366" r:id="rId39"/>
    <p:sldId id="369" r:id="rId40"/>
    <p:sldId id="331" r:id="rId41"/>
    <p:sldId id="373" r:id="rId42"/>
    <p:sldId id="375" r:id="rId43"/>
    <p:sldId id="374" r:id="rId4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E. AndersonJr. x4973 04659N" initials="JEA" lastIdx="10" clrIdx="0">
    <p:extLst>
      <p:ext uri="{19B8F6BF-5375-455C-9EA6-DF929625EA0E}">
        <p15:presenceInfo xmlns:p15="http://schemas.microsoft.com/office/powerpoint/2012/main" userId="John E. AndersonJr. x4973 04659N" providerId="None"/>
      </p:ext>
    </p:extLst>
  </p:cmAuthor>
  <p:cmAuthor id="2" name="Madelyn R. Wolter x4807 16344N" initials="MRWx1" lastIdx="3" clrIdx="1">
    <p:extLst>
      <p:ext uri="{19B8F6BF-5375-455C-9EA6-DF929625EA0E}">
        <p15:presenceInfo xmlns:p15="http://schemas.microsoft.com/office/powerpoint/2012/main" userId="Madelyn R. Wolter x4807 16344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DEF0F7"/>
    <a:srgbClr val="505050"/>
    <a:srgbClr val="004C97"/>
    <a:srgbClr val="0D3B8E"/>
    <a:srgbClr val="020202"/>
    <a:srgbClr val="003087"/>
    <a:srgbClr val="03005F"/>
    <a:srgbClr val="0C075E"/>
    <a:srgbClr val="50504E"/>
    <a:srgbClr val="4E4E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88" autoAdjust="0"/>
    <p:restoredTop sz="93419" autoAdjust="0"/>
  </p:normalViewPr>
  <p:slideViewPr>
    <p:cSldViewPr snapToGrid="0" snapToObjects="1" showGuides="1">
      <p:cViewPr>
        <p:scale>
          <a:sx n="100" d="100"/>
          <a:sy n="100" d="100"/>
        </p:scale>
        <p:origin x="2592" y="54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3/14/2024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3/14/2024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dirty="0"/>
          </a:p>
        </p:txBody>
      </p:sp>
    </p:spTree>
    <p:extLst>
      <p:ext uri="{BB962C8B-B14F-4D97-AF65-F5344CB8AC3E}">
        <p14:creationId xmlns:p14="http://schemas.microsoft.com/office/powerpoint/2010/main" val="63369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10</a:t>
            </a:fld>
            <a:endParaRPr lang="en-US" dirty="0"/>
          </a:p>
        </p:txBody>
      </p:sp>
    </p:spTree>
    <p:extLst>
      <p:ext uri="{BB962C8B-B14F-4D97-AF65-F5344CB8AC3E}">
        <p14:creationId xmlns:p14="http://schemas.microsoft.com/office/powerpoint/2010/main" val="2305714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dirty="0"/>
          </a:p>
        </p:txBody>
      </p:sp>
    </p:spTree>
    <p:extLst>
      <p:ext uri="{BB962C8B-B14F-4D97-AF65-F5344CB8AC3E}">
        <p14:creationId xmlns:p14="http://schemas.microsoft.com/office/powerpoint/2010/main" val="3925935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dirty="0"/>
          </a:p>
        </p:txBody>
      </p:sp>
    </p:spTree>
    <p:extLst>
      <p:ext uri="{BB962C8B-B14F-4D97-AF65-F5344CB8AC3E}">
        <p14:creationId xmlns:p14="http://schemas.microsoft.com/office/powerpoint/2010/main" val="221003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25</a:t>
            </a:fld>
            <a:endParaRPr lang="en-US" dirty="0"/>
          </a:p>
        </p:txBody>
      </p:sp>
    </p:spTree>
    <p:extLst>
      <p:ext uri="{BB962C8B-B14F-4D97-AF65-F5344CB8AC3E}">
        <p14:creationId xmlns:p14="http://schemas.microsoft.com/office/powerpoint/2010/main" val="113376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28</a:t>
            </a:fld>
            <a:endParaRPr lang="en-US" dirty="0"/>
          </a:p>
        </p:txBody>
      </p:sp>
    </p:spTree>
    <p:extLst>
      <p:ext uri="{BB962C8B-B14F-4D97-AF65-F5344CB8AC3E}">
        <p14:creationId xmlns:p14="http://schemas.microsoft.com/office/powerpoint/2010/main" val="4290923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32</a:t>
            </a:fld>
            <a:endParaRPr lang="en-US" dirty="0"/>
          </a:p>
        </p:txBody>
      </p:sp>
    </p:spTree>
    <p:extLst>
      <p:ext uri="{BB962C8B-B14F-4D97-AF65-F5344CB8AC3E}">
        <p14:creationId xmlns:p14="http://schemas.microsoft.com/office/powerpoint/2010/main" val="3696702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1DED135D-5C29-B729-A5F1-BCAB25D9513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817011"/>
            <a:ext cx="9189720" cy="2966102"/>
          </a:xfrm>
          <a:prstGeom prst="rect">
            <a:avLst/>
          </a:prstGeom>
        </p:spPr>
      </p:pic>
    </p:spTree>
    <p:extLst>
      <p:ext uri="{BB962C8B-B14F-4D97-AF65-F5344CB8AC3E}">
        <p14:creationId xmlns:p14="http://schemas.microsoft.com/office/powerpoint/2010/main" val="9027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D07C3AF8-3A11-7294-17A4-8CA21B169DE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102511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476D4CD9-E6FD-C338-F1B5-149A3CE7FFC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411516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238674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Nov 30, 2023  </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John Stanton | Linac Internal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44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Nov 30, 2023  </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John Stanton | Linac Internal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8877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Nov 30, 2023  </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John Stanton | Linac Internal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246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Nov 30, 2023  </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John Stanton | Linac Internal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4212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Nov 30, 2023  </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John Stanton | Linac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3154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Nov 30, 2023  </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John Stanton | Linac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6222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Nov 30, 2023  </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John Stanton | Linac Internal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Nov 30, 2023  </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John Stanton | Linac Internal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Nov 30, 2023  </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John Stanton | Linac Internal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Nov 30, 2023  </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John Stanton | Linac Internal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Nov 30, 2023  </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John Stanton | Linac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Nov 30, 2023  </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John Stanton | Linac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1342F55E-5880-DFDC-1269-28EDE5F7EF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2860" y="808129"/>
            <a:ext cx="9189720" cy="2966102"/>
          </a:xfrm>
          <a:prstGeom prst="rect">
            <a:avLst/>
          </a:prstGeom>
        </p:spPr>
      </p:pic>
    </p:spTree>
    <p:extLst>
      <p:ext uri="{BB962C8B-B14F-4D97-AF65-F5344CB8AC3E}">
        <p14:creationId xmlns:p14="http://schemas.microsoft.com/office/powerpoint/2010/main" val="426816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6693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Nov 30, 2023  </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John Stanton | Linac Internal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Nov 30, 2023  </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John Stanton | Linac Internal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40478500"/>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sz="1600" dirty="0"/>
              <a:t>John Stanton	</a:t>
            </a:r>
          </a:p>
          <a:p>
            <a:r>
              <a:rPr lang="en-US" sz="1600" dirty="0"/>
              <a:t>Accelerator Readiness Review </a:t>
            </a:r>
          </a:p>
          <a:p>
            <a:r>
              <a:rPr lang="en-US" sz="1600" dirty="0"/>
              <a:t>19 – 21 March 2024</a:t>
            </a:r>
          </a:p>
          <a:p>
            <a:endParaRPr lang="en-US" dirty="0"/>
          </a:p>
        </p:txBody>
      </p:sp>
      <p:sp>
        <p:nvSpPr>
          <p:cNvPr id="3" name="Text Placeholder 2"/>
          <p:cNvSpPr>
            <a:spLocks noGrp="1"/>
          </p:cNvSpPr>
          <p:nvPr>
            <p:ph type="body" sz="quarter" idx="11"/>
          </p:nvPr>
        </p:nvSpPr>
        <p:spPr/>
        <p:txBody>
          <a:bodyPr>
            <a:noAutofit/>
          </a:bodyPr>
          <a:lstStyle/>
          <a:p>
            <a:r>
              <a:rPr lang="en-US" sz="1800" dirty="0"/>
              <a:t>Safety Assessment Document Updates for DOE O 420.2D</a:t>
            </a:r>
          </a:p>
          <a:p>
            <a:r>
              <a:rPr lang="en-US" sz="1800" dirty="0"/>
              <a:t>SAD Section III Chapter 01 - Linac</a:t>
            </a:r>
          </a:p>
          <a:p>
            <a:endParaRPr lang="en-US" sz="1800" dirty="0"/>
          </a:p>
        </p:txBody>
      </p:sp>
    </p:spTree>
    <p:extLst>
      <p:ext uri="{BB962C8B-B14F-4D97-AF65-F5344CB8AC3E}">
        <p14:creationId xmlns:p14="http://schemas.microsoft.com/office/powerpoint/2010/main" val="4385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285B2-A0CF-F693-EC1A-C21C514793E1}"/>
              </a:ext>
            </a:extLst>
          </p:cNvPr>
          <p:cNvSpPr>
            <a:spLocks noGrp="1"/>
          </p:cNvSpPr>
          <p:nvPr>
            <p:ph type="title"/>
          </p:nvPr>
        </p:nvSpPr>
        <p:spPr/>
        <p:txBody>
          <a:bodyPr/>
          <a:lstStyle/>
          <a:p>
            <a:r>
              <a:rPr lang="en-US" dirty="0"/>
              <a:t>Hazard Inventory for Linac</a:t>
            </a:r>
          </a:p>
        </p:txBody>
      </p:sp>
      <p:sp>
        <p:nvSpPr>
          <p:cNvPr id="5" name="Footer Placeholder 4">
            <a:extLst>
              <a:ext uri="{FF2B5EF4-FFF2-40B4-BE49-F238E27FC236}">
                <a16:creationId xmlns:a16="http://schemas.microsoft.com/office/drawing/2014/main" id="{7735F416-1019-3232-1708-012FA940CDF7}"/>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543340A0-B5CA-8991-806F-B81077B85702}"/>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2" name="Content Placeholder 1">
            <a:extLst>
              <a:ext uri="{FF2B5EF4-FFF2-40B4-BE49-F238E27FC236}">
                <a16:creationId xmlns:a16="http://schemas.microsoft.com/office/drawing/2014/main" id="{FA5BF9F4-F0C1-2919-D098-507AE4633343}"/>
              </a:ext>
            </a:extLst>
          </p:cNvPr>
          <p:cNvSpPr>
            <a:spLocks noGrp="1"/>
          </p:cNvSpPr>
          <p:nvPr>
            <p:ph idx="1"/>
          </p:nvPr>
        </p:nvSpPr>
        <p:spPr>
          <a:xfrm>
            <a:off x="6056208" y="889331"/>
            <a:ext cx="2988732" cy="4949405"/>
          </a:xfrm>
        </p:spPr>
        <p:txBody>
          <a:bodyPr/>
          <a:lstStyle/>
          <a:p>
            <a:r>
              <a:rPr lang="en-US" sz="1600" dirty="0"/>
              <a:t>Accelerator specific hazards are purple</a:t>
            </a:r>
          </a:p>
          <a:p>
            <a:r>
              <a:rPr lang="en-US" sz="1600" dirty="0"/>
              <a:t>Hazards not discussed today are evaluated via the common Risk Matrix tables</a:t>
            </a:r>
          </a:p>
          <a:p>
            <a:pPr lvl="1"/>
            <a:r>
              <a:rPr lang="en-US" sz="1400" dirty="0"/>
              <a:t>Covered in SAD Section I, Chapter 4</a:t>
            </a:r>
            <a:endParaRPr lang="en-US" sz="1600" dirty="0"/>
          </a:p>
          <a:p>
            <a:r>
              <a:rPr lang="en-US" sz="1600" dirty="0"/>
              <a:t>Hazards evaluated via risk assessment methodology per DOE-HDBK-1163-2020</a:t>
            </a:r>
          </a:p>
          <a:p>
            <a:pPr lvl="1"/>
            <a:r>
              <a:rPr lang="en-US" sz="1400" dirty="0"/>
              <a:t>Likelihood (L): </a:t>
            </a:r>
          </a:p>
          <a:p>
            <a:pPr lvl="2"/>
            <a:r>
              <a:rPr lang="en-US" sz="1200" dirty="0"/>
              <a:t>Anticipated (A), </a:t>
            </a:r>
            <a:br>
              <a:rPr lang="en-US" sz="1200" dirty="0"/>
            </a:br>
            <a:r>
              <a:rPr lang="en-US" sz="1200" dirty="0"/>
              <a:t>Unlikely (U), </a:t>
            </a:r>
            <a:br>
              <a:rPr lang="en-US" sz="1200" dirty="0"/>
            </a:br>
            <a:r>
              <a:rPr lang="en-US" sz="1200" dirty="0"/>
              <a:t>Extremely Unlikely (EU), Beyond Extremely Unlikely (BEU)</a:t>
            </a:r>
          </a:p>
          <a:p>
            <a:pPr lvl="1"/>
            <a:r>
              <a:rPr lang="en-US" sz="1400" dirty="0"/>
              <a:t>Consequence (C):</a:t>
            </a:r>
          </a:p>
          <a:p>
            <a:pPr lvl="2"/>
            <a:r>
              <a:rPr lang="en-US" sz="1200" dirty="0"/>
              <a:t>High (H), Moderate (M), Low (L), Negligible (N)</a:t>
            </a:r>
          </a:p>
          <a:p>
            <a:pPr lvl="1"/>
            <a:r>
              <a:rPr lang="en-US" sz="1400" dirty="0"/>
              <a:t>Risk (R):</a:t>
            </a:r>
          </a:p>
          <a:p>
            <a:pPr lvl="2"/>
            <a:r>
              <a:rPr lang="en-US" sz="1200" dirty="0"/>
              <a:t>I , II, III, IV (descending order of concern)</a:t>
            </a:r>
          </a:p>
        </p:txBody>
      </p:sp>
      <p:sp>
        <p:nvSpPr>
          <p:cNvPr id="7" name="Date Placeholder 3">
            <a:extLst>
              <a:ext uri="{FF2B5EF4-FFF2-40B4-BE49-F238E27FC236}">
                <a16:creationId xmlns:a16="http://schemas.microsoft.com/office/drawing/2014/main" id="{277DED0D-7B29-1CF9-9ED3-2CA6C2C093C0}"/>
              </a:ext>
            </a:extLst>
          </p:cNvPr>
          <p:cNvSpPr>
            <a:spLocks noGrp="1"/>
          </p:cNvSpPr>
          <p:nvPr>
            <p:ph type="dt" sz="half" idx="2"/>
          </p:nvPr>
        </p:nvSpPr>
        <p:spPr>
          <a:xfrm>
            <a:off x="736826" y="6504213"/>
            <a:ext cx="1553367" cy="237285"/>
          </a:xfrm>
        </p:spPr>
        <p:txBody>
          <a:bodyPr/>
          <a:lstStyle/>
          <a:p>
            <a:pPr>
              <a:defRPr/>
            </a:pPr>
            <a:r>
              <a:rPr lang="en-US" dirty="0"/>
              <a:t>Mar 19-21, 2024</a:t>
            </a:r>
          </a:p>
        </p:txBody>
      </p:sp>
      <p:pic>
        <p:nvPicPr>
          <p:cNvPr id="12" name="Picture 11">
            <a:extLst>
              <a:ext uri="{FF2B5EF4-FFF2-40B4-BE49-F238E27FC236}">
                <a16:creationId xmlns:a16="http://schemas.microsoft.com/office/drawing/2014/main" id="{3DEA34CC-9376-3477-1383-9E4EABAB627F}"/>
              </a:ext>
            </a:extLst>
          </p:cNvPr>
          <p:cNvPicPr>
            <a:picLocks noChangeAspect="1"/>
          </p:cNvPicPr>
          <p:nvPr/>
        </p:nvPicPr>
        <p:blipFill>
          <a:blip r:embed="rId3"/>
          <a:stretch>
            <a:fillRect/>
          </a:stretch>
        </p:blipFill>
        <p:spPr>
          <a:xfrm>
            <a:off x="297752" y="1016690"/>
            <a:ext cx="5679100" cy="4824619"/>
          </a:xfrm>
          <a:prstGeom prst="rect">
            <a:avLst/>
          </a:prstGeom>
        </p:spPr>
      </p:pic>
    </p:spTree>
    <p:extLst>
      <p:ext uri="{BB962C8B-B14F-4D97-AF65-F5344CB8AC3E}">
        <p14:creationId xmlns:p14="http://schemas.microsoft.com/office/powerpoint/2010/main" val="2679238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285B2-A0CF-F693-EC1A-C21C514793E1}"/>
              </a:ext>
            </a:extLst>
          </p:cNvPr>
          <p:cNvSpPr>
            <a:spLocks noGrp="1"/>
          </p:cNvSpPr>
          <p:nvPr>
            <p:ph type="title"/>
          </p:nvPr>
        </p:nvSpPr>
        <p:spPr>
          <a:xfrm>
            <a:off x="228600" y="251752"/>
            <a:ext cx="8686800" cy="427877"/>
          </a:xfrm>
        </p:spPr>
        <p:txBody>
          <a:bodyPr/>
          <a:lstStyle/>
          <a:p>
            <a:r>
              <a:rPr lang="en-US" dirty="0"/>
              <a:t>Risk Table Summary Page</a:t>
            </a:r>
          </a:p>
        </p:txBody>
      </p:sp>
      <p:sp>
        <p:nvSpPr>
          <p:cNvPr id="5" name="Footer Placeholder 4">
            <a:extLst>
              <a:ext uri="{FF2B5EF4-FFF2-40B4-BE49-F238E27FC236}">
                <a16:creationId xmlns:a16="http://schemas.microsoft.com/office/drawing/2014/main" id="{7735F416-1019-3232-1708-012FA940CDF7}"/>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543340A0-B5CA-8991-806F-B81077B85702}"/>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2" name="Date Placeholder 3">
            <a:extLst>
              <a:ext uri="{FF2B5EF4-FFF2-40B4-BE49-F238E27FC236}">
                <a16:creationId xmlns:a16="http://schemas.microsoft.com/office/drawing/2014/main" id="{E4BB6016-2096-3286-48D0-E62208BF4AE2}"/>
              </a:ext>
            </a:extLst>
          </p:cNvPr>
          <p:cNvSpPr>
            <a:spLocks noGrp="1"/>
          </p:cNvSpPr>
          <p:nvPr>
            <p:ph type="dt" sz="half" idx="2"/>
          </p:nvPr>
        </p:nvSpPr>
        <p:spPr>
          <a:xfrm>
            <a:off x="736826" y="6504213"/>
            <a:ext cx="1553367" cy="237285"/>
          </a:xfrm>
        </p:spPr>
        <p:txBody>
          <a:bodyPr/>
          <a:lstStyle/>
          <a:p>
            <a:pPr>
              <a:defRPr/>
            </a:pPr>
            <a:r>
              <a:rPr lang="en-US" dirty="0"/>
              <a:t>Mar 19-21, 2024</a:t>
            </a:r>
          </a:p>
        </p:txBody>
      </p:sp>
      <p:pic>
        <p:nvPicPr>
          <p:cNvPr id="7" name="Picture 6">
            <a:extLst>
              <a:ext uri="{FF2B5EF4-FFF2-40B4-BE49-F238E27FC236}">
                <a16:creationId xmlns:a16="http://schemas.microsoft.com/office/drawing/2014/main" id="{E357CE17-A918-5956-787C-660381048D98}"/>
              </a:ext>
            </a:extLst>
          </p:cNvPr>
          <p:cNvPicPr>
            <a:picLocks noChangeAspect="1"/>
          </p:cNvPicPr>
          <p:nvPr/>
        </p:nvPicPr>
        <p:blipFill>
          <a:blip r:embed="rId3"/>
          <a:stretch>
            <a:fillRect/>
          </a:stretch>
        </p:blipFill>
        <p:spPr>
          <a:xfrm>
            <a:off x="1970344" y="818079"/>
            <a:ext cx="5203312" cy="5343762"/>
          </a:xfrm>
          <a:prstGeom prst="rect">
            <a:avLst/>
          </a:prstGeom>
        </p:spPr>
      </p:pic>
    </p:spTree>
    <p:extLst>
      <p:ext uri="{BB962C8B-B14F-4D97-AF65-F5344CB8AC3E}">
        <p14:creationId xmlns:p14="http://schemas.microsoft.com/office/powerpoint/2010/main" val="3988382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Linac Overview</a:t>
            </a:r>
          </a:p>
          <a:p>
            <a:r>
              <a:rPr lang="en-US" sz="2800" dirty="0">
                <a:solidFill>
                  <a:schemeClr val="bg1">
                    <a:lumMod val="75000"/>
                  </a:schemeClr>
                </a:solidFill>
              </a:rPr>
              <a:t>Hazard Inventory </a:t>
            </a:r>
          </a:p>
          <a:p>
            <a:r>
              <a:rPr lang="en-US" sz="2800" dirty="0"/>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dirty="0"/>
              <a:t>John Stanton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2" name="Date Placeholder 3">
            <a:extLst>
              <a:ext uri="{FF2B5EF4-FFF2-40B4-BE49-F238E27FC236}">
                <a16:creationId xmlns:a16="http://schemas.microsoft.com/office/drawing/2014/main" id="{E9667307-25BF-5C3A-A909-E3F8AB27DB21}"/>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4210264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2568063"/>
          </a:xfrm>
        </p:spPr>
        <p:txBody>
          <a:bodyPr/>
          <a:lstStyle/>
          <a:p>
            <a:r>
              <a:rPr lang="en-US" sz="2000" dirty="0"/>
              <a:t>Residual Activation</a:t>
            </a:r>
          </a:p>
          <a:p>
            <a:pPr lvl="1"/>
            <a:r>
              <a:rPr lang="en-US" sz="1800" dirty="0"/>
              <a:t>High intensity beam delivery will produce activated materials inside the Linac enclosure </a:t>
            </a:r>
          </a:p>
          <a:p>
            <a:pPr lvl="1"/>
            <a:r>
              <a:rPr lang="en-US" sz="1800" dirty="0"/>
              <a:t>The residual dose rate found in the Linac from initial entry surveys is historically less than 5 mrem/hr, exceptions include:</a:t>
            </a:r>
          </a:p>
          <a:p>
            <a:pPr lvl="2"/>
            <a:r>
              <a:rPr lang="en-US" sz="1800" dirty="0"/>
              <a:t>&lt;20 mrem/hr at the transition region between the DTL and SCL</a:t>
            </a:r>
          </a:p>
          <a:p>
            <a:pPr lvl="2"/>
            <a:r>
              <a:rPr lang="en-US" sz="1800" dirty="0"/>
              <a:t>&lt;200 mrem/hr at the Lambertson magnet, which sets the start of the 400 MeV transfer line to the Booster synchrotron </a:t>
            </a:r>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3515372924"/>
              </p:ext>
            </p:extLst>
          </p:nvPr>
        </p:nvGraphicFramePr>
        <p:xfrm>
          <a:off x="327171" y="3486160"/>
          <a:ext cx="8412480" cy="1772607"/>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14935">
                <a:tc>
                  <a:txBody>
                    <a:bodyPr/>
                    <a:lstStyle/>
                    <a:p>
                      <a:r>
                        <a:rPr lang="en-US" sz="1600" dirty="0"/>
                        <a:t>L: A</a:t>
                      </a:r>
                    </a:p>
                    <a:p>
                      <a:r>
                        <a:rPr lang="en-US" sz="1600" dirty="0"/>
                        <a:t>C: H</a:t>
                      </a:r>
                    </a:p>
                    <a:p>
                      <a:r>
                        <a:rPr lang="en-US" sz="1600" dirty="0"/>
                        <a:t>R: I</a:t>
                      </a:r>
                    </a:p>
                  </a:txBody>
                  <a:tcPr/>
                </a:tc>
                <a:tc>
                  <a:txBody>
                    <a:bodyPr/>
                    <a:lstStyle/>
                    <a:p>
                      <a:r>
                        <a:rPr lang="en-US" sz="1600" dirty="0"/>
                        <a:t>P – Employee Rad Worker training</a:t>
                      </a:r>
                    </a:p>
                    <a:p>
                      <a:r>
                        <a:rPr lang="en-US" sz="1600" dirty="0"/>
                        <a:t>P – ALARA plan</a:t>
                      </a:r>
                    </a:p>
                    <a:p>
                      <a:r>
                        <a:rPr lang="en-US" sz="1600" dirty="0"/>
                        <a:t>M – Shielding to reduce activation</a:t>
                      </a:r>
                    </a:p>
                    <a:p>
                      <a:r>
                        <a:rPr lang="en-US" sz="1600" dirty="0"/>
                        <a:t>M – Proper dosimetry</a:t>
                      </a:r>
                    </a:p>
                  </a:txBody>
                  <a:tcPr/>
                </a:tc>
                <a:tc>
                  <a:txBody>
                    <a:bodyPr/>
                    <a:lstStyle/>
                    <a:p>
                      <a:r>
                        <a:rPr lang="en-US" sz="1600" dirty="0"/>
                        <a:t>L: EU</a:t>
                      </a:r>
                    </a:p>
                    <a:p>
                      <a:r>
                        <a:rPr lang="en-US" sz="1600" dirty="0"/>
                        <a:t>C: L</a:t>
                      </a:r>
                    </a:p>
                    <a:p>
                      <a:r>
                        <a:rPr lang="en-US" sz="1600" dirty="0"/>
                        <a:t>R: IV</a:t>
                      </a:r>
                    </a:p>
                  </a:txBody>
                  <a:tcPr/>
                </a:tc>
                <a:extLst>
                  <a:ext uri="{0D108BD9-81ED-4DB2-BD59-A6C34878D82A}">
                    <a16:rowId xmlns:a16="http://schemas.microsoft.com/office/drawing/2014/main" val="879469076"/>
                  </a:ext>
                </a:extLst>
              </a:tr>
            </a:tbl>
          </a:graphicData>
        </a:graphic>
      </p:graphicFrame>
      <p:sp>
        <p:nvSpPr>
          <p:cNvPr id="7" name="Date Placeholder 3">
            <a:extLst>
              <a:ext uri="{FF2B5EF4-FFF2-40B4-BE49-F238E27FC236}">
                <a16:creationId xmlns:a16="http://schemas.microsoft.com/office/drawing/2014/main" id="{EF35806E-5065-AB61-6D98-011D9A5BD28B}"/>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1309608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4323F-4CA0-BE2E-A7DB-40EB8D80DCC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62D9F4-E0F5-2212-339C-808C7A3E223F}"/>
              </a:ext>
            </a:extLst>
          </p:cNvPr>
          <p:cNvSpPr>
            <a:spLocks noGrp="1"/>
          </p:cNvSpPr>
          <p:nvPr>
            <p:ph idx="1"/>
          </p:nvPr>
        </p:nvSpPr>
        <p:spPr>
          <a:xfrm>
            <a:off x="228600" y="971550"/>
            <a:ext cx="8672513" cy="2568063"/>
          </a:xfrm>
        </p:spPr>
        <p:txBody>
          <a:bodyPr/>
          <a:lstStyle/>
          <a:p>
            <a:r>
              <a:rPr lang="en-US" sz="2000" dirty="0"/>
              <a:t>Air Activation</a:t>
            </a:r>
          </a:p>
          <a:p>
            <a:pPr lvl="1"/>
            <a:r>
              <a:rPr lang="en-US" sz="1800" dirty="0"/>
              <a:t>High intensity beam delivery can interact with air in the Linac enclosure </a:t>
            </a:r>
          </a:p>
          <a:p>
            <a:pPr marL="457200" lvl="1" indent="0">
              <a:buNone/>
            </a:pP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9C47273C-07C2-9782-E3C9-AD3714154A7F}"/>
              </a:ext>
            </a:extLst>
          </p:cNvPr>
          <p:cNvSpPr>
            <a:spLocks noGrp="1"/>
          </p:cNvSpPr>
          <p:nvPr>
            <p:ph type="title"/>
          </p:nvPr>
        </p:nvSpPr>
        <p:spPr/>
        <p:txBody>
          <a:bodyPr/>
          <a:lstStyle/>
          <a:p>
            <a:r>
              <a:rPr lang="en-US" dirty="0"/>
              <a:t>Non-Accelerator Specific Hazards - Radiological</a:t>
            </a:r>
          </a:p>
        </p:txBody>
      </p:sp>
      <p:sp>
        <p:nvSpPr>
          <p:cNvPr id="5" name="Footer Placeholder 4">
            <a:extLst>
              <a:ext uri="{FF2B5EF4-FFF2-40B4-BE49-F238E27FC236}">
                <a16:creationId xmlns:a16="http://schemas.microsoft.com/office/drawing/2014/main" id="{0C55691B-6C52-343C-61BC-76AB0C8A080C}"/>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35EC01FD-AE60-97CD-26A0-AD5CFCDC2E80}"/>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graphicFrame>
        <p:nvGraphicFramePr>
          <p:cNvPr id="10" name="Table 9">
            <a:extLst>
              <a:ext uri="{FF2B5EF4-FFF2-40B4-BE49-F238E27FC236}">
                <a16:creationId xmlns:a16="http://schemas.microsoft.com/office/drawing/2014/main" id="{2018C93F-96F1-3FB6-0CEB-52541DFD20C5}"/>
              </a:ext>
            </a:extLst>
          </p:cNvPr>
          <p:cNvGraphicFramePr>
            <a:graphicFrameLocks noGrp="1"/>
          </p:cNvGraphicFramePr>
          <p:nvPr>
            <p:extLst>
              <p:ext uri="{D42A27DB-BD31-4B8C-83A1-F6EECF244321}">
                <p14:modId xmlns:p14="http://schemas.microsoft.com/office/powerpoint/2010/main" val="611696393"/>
              </p:ext>
            </p:extLst>
          </p:nvPr>
        </p:nvGraphicFramePr>
        <p:xfrm>
          <a:off x="327171" y="1731099"/>
          <a:ext cx="8412480" cy="2991807"/>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93954">
                <a:tc>
                  <a:txBody>
                    <a:bodyPr/>
                    <a:lstStyle/>
                    <a:p>
                      <a:r>
                        <a:rPr lang="en-US" sz="1600" dirty="0"/>
                        <a:t>L: A</a:t>
                      </a:r>
                    </a:p>
                    <a:p>
                      <a:r>
                        <a:rPr lang="en-US" sz="1600" dirty="0"/>
                        <a:t>C: H</a:t>
                      </a:r>
                    </a:p>
                    <a:p>
                      <a:r>
                        <a:rPr lang="en-US" sz="1600" dirty="0"/>
                        <a:t>R: I</a:t>
                      </a:r>
                    </a:p>
                  </a:txBody>
                  <a:tcPr/>
                </a:tc>
                <a:tc>
                  <a:txBody>
                    <a:bodyPr/>
                    <a:lstStyle/>
                    <a:p>
                      <a:r>
                        <a:rPr lang="en-US" sz="1600" b="0" kern="1200" dirty="0">
                          <a:solidFill>
                            <a:schemeClr val="dk1"/>
                          </a:solidFill>
                          <a:effectLst/>
                          <a:latin typeface="+mn-lt"/>
                          <a:ea typeface="+mn-ea"/>
                          <a:cs typeface="+mn-cs"/>
                        </a:rPr>
                        <a:t>P – Air Monitoring </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 – Radiation Safety Interlock System </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 – Beam loss Monitoring </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M – Engineered air flow to dilute activated air and provide cool off (decay) time prior to release. Enclosure air flow design to give the activated air time to decay before exiting the enclosure. </a:t>
                      </a:r>
                      <a:endParaRPr lang="en-US" sz="1600" b="1" kern="1200" dirty="0">
                        <a:solidFill>
                          <a:schemeClr val="dk1"/>
                        </a:solidFill>
                        <a:effectLst/>
                        <a:latin typeface="+mn-lt"/>
                        <a:ea typeface="+mn-ea"/>
                        <a:cs typeface="+mn-cs"/>
                      </a:endParaRPr>
                    </a:p>
                    <a:p>
                      <a:r>
                        <a:rPr lang="en-US" sz="1600" kern="1200" dirty="0">
                          <a:solidFill>
                            <a:schemeClr val="dk1"/>
                          </a:solidFill>
                          <a:effectLst/>
                          <a:latin typeface="+mn-lt"/>
                          <a:ea typeface="+mn-ea"/>
                          <a:cs typeface="+mn-cs"/>
                        </a:rPr>
                        <a:t>M – Run Conditions</a:t>
                      </a:r>
                      <a:endParaRPr lang="en-US" sz="1600" dirty="0"/>
                    </a:p>
                  </a:txBody>
                  <a:tcPr/>
                </a:tc>
                <a:tc>
                  <a:txBody>
                    <a:bodyPr/>
                    <a:lstStyle/>
                    <a:p>
                      <a:r>
                        <a:rPr lang="en-US" sz="1600" dirty="0"/>
                        <a:t>L: BEU</a:t>
                      </a:r>
                    </a:p>
                    <a:p>
                      <a:r>
                        <a:rPr lang="en-US" sz="1600" dirty="0"/>
                        <a:t>C: L</a:t>
                      </a:r>
                    </a:p>
                    <a:p>
                      <a:r>
                        <a:rPr lang="en-US" sz="1600" dirty="0"/>
                        <a:t>R: IV</a:t>
                      </a:r>
                    </a:p>
                  </a:txBody>
                  <a:tcPr/>
                </a:tc>
                <a:extLst>
                  <a:ext uri="{0D108BD9-81ED-4DB2-BD59-A6C34878D82A}">
                    <a16:rowId xmlns:a16="http://schemas.microsoft.com/office/drawing/2014/main" val="879469076"/>
                  </a:ext>
                </a:extLst>
              </a:tr>
            </a:tbl>
          </a:graphicData>
        </a:graphic>
      </p:graphicFrame>
      <p:sp>
        <p:nvSpPr>
          <p:cNvPr id="7" name="Date Placeholder 3">
            <a:extLst>
              <a:ext uri="{FF2B5EF4-FFF2-40B4-BE49-F238E27FC236}">
                <a16:creationId xmlns:a16="http://schemas.microsoft.com/office/drawing/2014/main" id="{20DFD3A0-86D9-EE94-EE87-809AD7CBFAE7}"/>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4136854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3029999"/>
          </a:xfrm>
        </p:spPr>
        <p:txBody>
          <a:bodyPr/>
          <a:lstStyle/>
          <a:p>
            <a:r>
              <a:rPr lang="en-US" sz="2000" dirty="0"/>
              <a:t>Radioactive Waste</a:t>
            </a:r>
          </a:p>
          <a:p>
            <a:pPr lvl="1"/>
            <a:r>
              <a:rPr lang="en-US" sz="1800" dirty="0"/>
              <a:t>Radioactive waste produced during Linac operations will be managed within the established Radiological Protection Program (RPP) as prescribed in the </a:t>
            </a:r>
            <a:r>
              <a:rPr lang="en-US" sz="1800" dirty="0">
                <a:effectLst/>
                <a:latin typeface="Helvetica" panose="020B0604020202020204" pitchFamily="34" charset="0"/>
                <a:ea typeface="MS Mincho" panose="02020609040205080304" pitchFamily="49" charset="-128"/>
              </a:rPr>
              <a:t>Fermilab Radiological Control Manual (</a:t>
            </a:r>
            <a:r>
              <a:rPr lang="en-US" sz="1800" dirty="0"/>
              <a:t>FRCM)</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graphicFrame>
        <p:nvGraphicFramePr>
          <p:cNvPr id="7" name="Table 6">
            <a:extLst>
              <a:ext uri="{FF2B5EF4-FFF2-40B4-BE49-F238E27FC236}">
                <a16:creationId xmlns:a16="http://schemas.microsoft.com/office/drawing/2014/main" id="{09451AA9-A4E2-B9EF-2A15-BCA02874753B}"/>
              </a:ext>
            </a:extLst>
          </p:cNvPr>
          <p:cNvGraphicFramePr>
            <a:graphicFrameLocks noGrp="1"/>
          </p:cNvGraphicFramePr>
          <p:nvPr>
            <p:extLst>
              <p:ext uri="{D42A27DB-BD31-4B8C-83A1-F6EECF244321}">
                <p14:modId xmlns:p14="http://schemas.microsoft.com/office/powerpoint/2010/main" val="1594241256"/>
              </p:ext>
            </p:extLst>
          </p:nvPr>
        </p:nvGraphicFramePr>
        <p:xfrm>
          <a:off x="277886" y="2300505"/>
          <a:ext cx="8412480" cy="1772607"/>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14935">
                <a:tc>
                  <a:txBody>
                    <a:bodyPr/>
                    <a:lstStyle/>
                    <a:p>
                      <a:r>
                        <a:rPr lang="en-US" sz="1600" dirty="0"/>
                        <a:t>L: A</a:t>
                      </a:r>
                    </a:p>
                    <a:p>
                      <a:r>
                        <a:rPr lang="en-US" sz="1600" dirty="0"/>
                        <a:t>C: H</a:t>
                      </a:r>
                    </a:p>
                    <a:p>
                      <a:r>
                        <a:rPr lang="en-US" sz="1600" dirty="0"/>
                        <a:t>R: I</a:t>
                      </a:r>
                    </a:p>
                  </a:txBody>
                  <a:tcPr/>
                </a:tc>
                <a:tc>
                  <a:txBody>
                    <a:bodyPr/>
                    <a:lstStyle/>
                    <a:p>
                      <a:r>
                        <a:rPr lang="en-US" sz="1600" dirty="0"/>
                        <a:t>P – Postings</a:t>
                      </a:r>
                    </a:p>
                    <a:p>
                      <a:r>
                        <a:rPr lang="en-US" sz="1600" dirty="0"/>
                        <a:t>P – Beam tuned to reduce beam loss</a:t>
                      </a:r>
                    </a:p>
                    <a:p>
                      <a:r>
                        <a:rPr lang="en-US" sz="1600" dirty="0"/>
                        <a:t>M – Shielding to reduce generation of waste</a:t>
                      </a:r>
                    </a:p>
                    <a:p>
                      <a:r>
                        <a:rPr lang="en-US" sz="1600" dirty="0"/>
                        <a:t>M – Material survey and release process</a:t>
                      </a:r>
                    </a:p>
                  </a:txBody>
                  <a:tcPr/>
                </a:tc>
                <a:tc>
                  <a:txBody>
                    <a:bodyPr/>
                    <a:lstStyle/>
                    <a:p>
                      <a:r>
                        <a:rPr lang="en-US" sz="1600" dirty="0"/>
                        <a:t>L: EU</a:t>
                      </a:r>
                    </a:p>
                    <a:p>
                      <a:r>
                        <a:rPr lang="en-US" sz="1600" dirty="0"/>
                        <a:t>C: L</a:t>
                      </a:r>
                    </a:p>
                    <a:p>
                      <a:r>
                        <a:rPr lang="en-US" sz="1600" dirty="0"/>
                        <a:t>R: IV</a:t>
                      </a:r>
                    </a:p>
                  </a:txBody>
                  <a:tcPr/>
                </a:tc>
                <a:extLst>
                  <a:ext uri="{0D108BD9-81ED-4DB2-BD59-A6C34878D82A}">
                    <a16:rowId xmlns:a16="http://schemas.microsoft.com/office/drawing/2014/main" val="879469076"/>
                  </a:ext>
                </a:extLst>
              </a:tr>
            </a:tbl>
          </a:graphicData>
        </a:graphic>
      </p:graphicFrame>
      <p:sp>
        <p:nvSpPr>
          <p:cNvPr id="8" name="Date Placeholder 3">
            <a:extLst>
              <a:ext uri="{FF2B5EF4-FFF2-40B4-BE49-F238E27FC236}">
                <a16:creationId xmlns:a16="http://schemas.microsoft.com/office/drawing/2014/main" id="{6E9A85CC-13AA-CDD3-1136-F75B7417B1D3}"/>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350264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3029999"/>
          </a:xfrm>
        </p:spPr>
        <p:txBody>
          <a:bodyPr/>
          <a:lstStyle/>
          <a:p>
            <a:r>
              <a:rPr lang="en-US" sz="2000" dirty="0"/>
              <a:t>Contamination</a:t>
            </a:r>
          </a:p>
          <a:p>
            <a:pPr lvl="1"/>
            <a:r>
              <a:rPr lang="en-US" sz="1800" dirty="0"/>
              <a:t>Although not typically encountered, contamination has been noted previously at the 400 MeV extraction region</a:t>
            </a:r>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graphicFrame>
        <p:nvGraphicFramePr>
          <p:cNvPr id="7" name="Table 6">
            <a:extLst>
              <a:ext uri="{FF2B5EF4-FFF2-40B4-BE49-F238E27FC236}">
                <a16:creationId xmlns:a16="http://schemas.microsoft.com/office/drawing/2014/main" id="{0931ADA8-47B2-A5FB-2D38-AFD7054D6851}"/>
              </a:ext>
            </a:extLst>
          </p:cNvPr>
          <p:cNvGraphicFramePr>
            <a:graphicFrameLocks noGrp="1"/>
          </p:cNvGraphicFramePr>
          <p:nvPr>
            <p:extLst>
              <p:ext uri="{D42A27DB-BD31-4B8C-83A1-F6EECF244321}">
                <p14:modId xmlns:p14="http://schemas.microsoft.com/office/powerpoint/2010/main" val="1727187137"/>
              </p:ext>
            </p:extLst>
          </p:nvPr>
        </p:nvGraphicFramePr>
        <p:xfrm>
          <a:off x="277886" y="2137759"/>
          <a:ext cx="8412480" cy="2260287"/>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14935">
                <a:tc>
                  <a:txBody>
                    <a:bodyPr/>
                    <a:lstStyle/>
                    <a:p>
                      <a:r>
                        <a:rPr lang="en-US" sz="1600" dirty="0"/>
                        <a:t>L: A</a:t>
                      </a:r>
                    </a:p>
                    <a:p>
                      <a:r>
                        <a:rPr lang="en-US" sz="1600" dirty="0"/>
                        <a:t>C: H</a:t>
                      </a:r>
                    </a:p>
                    <a:p>
                      <a:r>
                        <a:rPr lang="en-US" sz="1600" dirty="0"/>
                        <a:t>R: I</a:t>
                      </a:r>
                    </a:p>
                  </a:txBody>
                  <a:tcPr/>
                </a:tc>
                <a:tc>
                  <a:txBody>
                    <a:bodyPr/>
                    <a:lstStyle/>
                    <a:p>
                      <a:r>
                        <a:rPr lang="en-US" sz="1600" dirty="0"/>
                        <a:t>P –   Radiological controls personnel survey and decontamination</a:t>
                      </a:r>
                    </a:p>
                    <a:p>
                      <a:r>
                        <a:rPr lang="en-US" sz="1600" dirty="0"/>
                        <a:t>P –   Postings place in the event contamination is identified</a:t>
                      </a:r>
                    </a:p>
                    <a:p>
                      <a:r>
                        <a:rPr lang="en-US" sz="1600" dirty="0"/>
                        <a:t>M – Shielding to reduce activation</a:t>
                      </a:r>
                    </a:p>
                    <a:p>
                      <a:r>
                        <a:rPr lang="en-US" sz="1600" dirty="0"/>
                        <a:t>M – Proper PPE specified in RWP</a:t>
                      </a:r>
                    </a:p>
                  </a:txBody>
                  <a:tcPr/>
                </a:tc>
                <a:tc>
                  <a:txBody>
                    <a:bodyPr/>
                    <a:lstStyle/>
                    <a:p>
                      <a:r>
                        <a:rPr lang="en-US" sz="1600" dirty="0"/>
                        <a:t>L: EU</a:t>
                      </a:r>
                    </a:p>
                    <a:p>
                      <a:r>
                        <a:rPr lang="en-US" sz="1600" dirty="0"/>
                        <a:t>C: L</a:t>
                      </a:r>
                    </a:p>
                    <a:p>
                      <a:r>
                        <a:rPr lang="en-US" sz="1600" dirty="0"/>
                        <a:t>R: IV</a:t>
                      </a:r>
                    </a:p>
                  </a:txBody>
                  <a:tcPr/>
                </a:tc>
                <a:extLst>
                  <a:ext uri="{0D108BD9-81ED-4DB2-BD59-A6C34878D82A}">
                    <a16:rowId xmlns:a16="http://schemas.microsoft.com/office/drawing/2014/main" val="879469076"/>
                  </a:ext>
                </a:extLst>
              </a:tr>
            </a:tbl>
          </a:graphicData>
        </a:graphic>
      </p:graphicFrame>
      <p:sp>
        <p:nvSpPr>
          <p:cNvPr id="8" name="Date Placeholder 3">
            <a:extLst>
              <a:ext uri="{FF2B5EF4-FFF2-40B4-BE49-F238E27FC236}">
                <a16:creationId xmlns:a16="http://schemas.microsoft.com/office/drawing/2014/main" id="{83691908-19D0-4EE0-752F-B4CE569E0916}"/>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3821227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5153758"/>
          </a:xfrm>
        </p:spPr>
        <p:txBody>
          <a:bodyPr/>
          <a:lstStyle/>
          <a:p>
            <a:r>
              <a:rPr lang="en-US" sz="2000" dirty="0"/>
              <a:t>Non-Ionizing Radiation – Radio-Frequency (RF)</a:t>
            </a:r>
          </a:p>
          <a:p>
            <a:pPr lvl="1"/>
            <a:r>
              <a:rPr lang="en-US" sz="1800" dirty="0">
                <a:effectLst/>
                <a:latin typeface="Helvetica" panose="020B0604020202020204" pitchFamily="34" charset="0"/>
                <a:ea typeface="Calibri" panose="020F0502020204030204" pitchFamily="34" charset="0"/>
                <a:cs typeface="Helvetica" panose="020B0604020202020204" pitchFamily="34" charset="0"/>
              </a:rPr>
              <a:t>Hazardous levels of RF electromagnetic energy are generated by the RF power sources in the Linac</a:t>
            </a:r>
          </a:p>
          <a:p>
            <a:pPr marL="457200" lvl="1" indent="0">
              <a:buNone/>
            </a:pPr>
            <a:endParaRPr lang="en-US" sz="1800" dirty="0"/>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graphicFrame>
        <p:nvGraphicFramePr>
          <p:cNvPr id="7" name="Table 6">
            <a:extLst>
              <a:ext uri="{FF2B5EF4-FFF2-40B4-BE49-F238E27FC236}">
                <a16:creationId xmlns:a16="http://schemas.microsoft.com/office/drawing/2014/main" id="{74D7EB63-68F9-FCF2-B6C3-B12B4219966E}"/>
              </a:ext>
            </a:extLst>
          </p:cNvPr>
          <p:cNvGraphicFramePr>
            <a:graphicFrameLocks noGrp="1"/>
          </p:cNvGraphicFramePr>
          <p:nvPr>
            <p:extLst>
              <p:ext uri="{D42A27DB-BD31-4B8C-83A1-F6EECF244321}">
                <p14:modId xmlns:p14="http://schemas.microsoft.com/office/powerpoint/2010/main" val="3596433878"/>
              </p:ext>
            </p:extLst>
          </p:nvPr>
        </p:nvGraphicFramePr>
        <p:xfrm>
          <a:off x="285030" y="2124697"/>
          <a:ext cx="8412480" cy="2016447"/>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14935">
                <a:tc>
                  <a:txBody>
                    <a:bodyPr/>
                    <a:lstStyle/>
                    <a:p>
                      <a:r>
                        <a:rPr lang="en-US" sz="1600" dirty="0"/>
                        <a:t>L: A</a:t>
                      </a:r>
                    </a:p>
                    <a:p>
                      <a:r>
                        <a:rPr lang="en-US" sz="1600" dirty="0"/>
                        <a:t>C: M</a:t>
                      </a:r>
                    </a:p>
                    <a:p>
                      <a:r>
                        <a:rPr lang="en-US" sz="1600" dirty="0"/>
                        <a:t>R: II</a:t>
                      </a:r>
                    </a:p>
                  </a:txBody>
                  <a:tcPr/>
                </a:tc>
                <a:tc>
                  <a:txBody>
                    <a:bodyPr/>
                    <a:lstStyle/>
                    <a:p>
                      <a:r>
                        <a:rPr lang="en-US" sz="1600" dirty="0"/>
                        <a:t>P – RF Shielding</a:t>
                      </a:r>
                    </a:p>
                    <a:p>
                      <a:r>
                        <a:rPr lang="en-US" sz="1600" dirty="0"/>
                        <a:t>P – ES&amp;H periodic monitoring</a:t>
                      </a:r>
                    </a:p>
                    <a:p>
                      <a:r>
                        <a:rPr lang="en-US" sz="1600" dirty="0"/>
                        <a:t>P – LOTO procedure performed by facility worker</a:t>
                      </a:r>
                    </a:p>
                    <a:p>
                      <a:r>
                        <a:rPr lang="en-US" sz="1600" dirty="0"/>
                        <a:t>P – Affected area postings</a:t>
                      </a:r>
                    </a:p>
                  </a:txBody>
                  <a:tcPr/>
                </a:tc>
                <a:tc>
                  <a:txBody>
                    <a:bodyPr/>
                    <a:lstStyle/>
                    <a:p>
                      <a:r>
                        <a:rPr lang="en-US" sz="1600" dirty="0"/>
                        <a:t>L: BEU</a:t>
                      </a:r>
                    </a:p>
                    <a:p>
                      <a:r>
                        <a:rPr lang="en-US" sz="1600" dirty="0"/>
                        <a:t>C: M</a:t>
                      </a:r>
                    </a:p>
                    <a:p>
                      <a:r>
                        <a:rPr lang="en-US" sz="1600" dirty="0"/>
                        <a:t>R: IV</a:t>
                      </a:r>
                    </a:p>
                  </a:txBody>
                  <a:tcPr/>
                </a:tc>
                <a:extLst>
                  <a:ext uri="{0D108BD9-81ED-4DB2-BD59-A6C34878D82A}">
                    <a16:rowId xmlns:a16="http://schemas.microsoft.com/office/drawing/2014/main" val="879469076"/>
                  </a:ext>
                </a:extLst>
              </a:tr>
            </a:tbl>
          </a:graphicData>
        </a:graphic>
      </p:graphicFrame>
      <p:sp>
        <p:nvSpPr>
          <p:cNvPr id="8" name="Date Placeholder 3">
            <a:extLst>
              <a:ext uri="{FF2B5EF4-FFF2-40B4-BE49-F238E27FC236}">
                <a16:creationId xmlns:a16="http://schemas.microsoft.com/office/drawing/2014/main" id="{F1BFC628-5803-04B6-9DD8-2AB3044211F3}"/>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3185240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F5A12-A30A-1671-84D2-EF9B63838B3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7C69CC-48F6-1234-86B8-0D81C0DFE1F9}"/>
              </a:ext>
            </a:extLst>
          </p:cNvPr>
          <p:cNvSpPr>
            <a:spLocks noGrp="1"/>
          </p:cNvSpPr>
          <p:nvPr>
            <p:ph idx="1"/>
          </p:nvPr>
        </p:nvSpPr>
        <p:spPr>
          <a:xfrm>
            <a:off x="228600" y="971550"/>
            <a:ext cx="8672513" cy="3029999"/>
          </a:xfrm>
        </p:spPr>
        <p:txBody>
          <a:bodyPr/>
          <a:lstStyle/>
          <a:p>
            <a:r>
              <a:rPr lang="en-US" sz="2000" dirty="0"/>
              <a:t>Non-Ionizing Radiation – Laser (Class 3B and 4)</a:t>
            </a:r>
          </a:p>
          <a:p>
            <a:pPr lvl="1"/>
            <a:r>
              <a:rPr lang="en-US" sz="1800" dirty="0"/>
              <a:t>The Linac Laser Notcher (LLN) System installed at the downstream end of the 750 keV RFQ </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2FCFFB7D-8B77-9D2A-DAFF-44DEB33F70E1}"/>
              </a:ext>
            </a:extLst>
          </p:cNvPr>
          <p:cNvSpPr>
            <a:spLocks noGrp="1"/>
          </p:cNvSpPr>
          <p:nvPr>
            <p:ph type="title"/>
          </p:nvPr>
        </p:nvSpPr>
        <p:spPr/>
        <p:txBody>
          <a:bodyPr/>
          <a:lstStyle/>
          <a:p>
            <a:r>
              <a:rPr lang="en-US" dirty="0"/>
              <a:t>Non-Accelerator Specific Hazards - Radiological</a:t>
            </a:r>
          </a:p>
        </p:txBody>
      </p:sp>
      <p:sp>
        <p:nvSpPr>
          <p:cNvPr id="5" name="Footer Placeholder 4">
            <a:extLst>
              <a:ext uri="{FF2B5EF4-FFF2-40B4-BE49-F238E27FC236}">
                <a16:creationId xmlns:a16="http://schemas.microsoft.com/office/drawing/2014/main" id="{43D6DD62-A193-B168-CFAB-10CDF2F3E2D2}"/>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DAAEE9EC-1289-25EE-8CA9-A4FCC82D45DE}"/>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graphicFrame>
        <p:nvGraphicFramePr>
          <p:cNvPr id="7" name="Table 6">
            <a:extLst>
              <a:ext uri="{FF2B5EF4-FFF2-40B4-BE49-F238E27FC236}">
                <a16:creationId xmlns:a16="http://schemas.microsoft.com/office/drawing/2014/main" id="{4E7A384D-94D0-4A63-E549-A505FF6CCCC0}"/>
              </a:ext>
            </a:extLst>
          </p:cNvPr>
          <p:cNvGraphicFramePr>
            <a:graphicFrameLocks noGrp="1"/>
          </p:cNvGraphicFramePr>
          <p:nvPr>
            <p:extLst>
              <p:ext uri="{D42A27DB-BD31-4B8C-83A1-F6EECF244321}">
                <p14:modId xmlns:p14="http://schemas.microsoft.com/office/powerpoint/2010/main" val="731561907"/>
              </p:ext>
            </p:extLst>
          </p:nvPr>
        </p:nvGraphicFramePr>
        <p:xfrm>
          <a:off x="285030" y="2124697"/>
          <a:ext cx="8412480" cy="2504127"/>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14935">
                <a:tc>
                  <a:txBody>
                    <a:bodyPr/>
                    <a:lstStyle/>
                    <a:p>
                      <a:r>
                        <a:rPr lang="en-US" sz="1600" dirty="0"/>
                        <a:t>L: A</a:t>
                      </a:r>
                    </a:p>
                    <a:p>
                      <a:r>
                        <a:rPr lang="en-US" sz="1600" dirty="0"/>
                        <a:t>C: H</a:t>
                      </a:r>
                    </a:p>
                    <a:p>
                      <a:r>
                        <a:rPr lang="en-US" sz="1600" dirty="0"/>
                        <a:t>R: I</a:t>
                      </a:r>
                    </a:p>
                  </a:txBody>
                  <a:tcPr/>
                </a:tc>
                <a:tc>
                  <a:txBody>
                    <a:bodyPr/>
                    <a:lstStyle/>
                    <a:p>
                      <a:r>
                        <a:rPr lang="en-US" sz="1600" dirty="0"/>
                        <a:t>P – Class 1 (light tight) enclosures </a:t>
                      </a:r>
                    </a:p>
                    <a:p>
                      <a:r>
                        <a:rPr lang="en-US" sz="1600" dirty="0"/>
                        <a:t>P – ORC and work planning processes </a:t>
                      </a:r>
                    </a:p>
                    <a:p>
                      <a:r>
                        <a:rPr lang="en-US" sz="1600" dirty="0"/>
                        <a:t>P – Locked/Interlocked system</a:t>
                      </a:r>
                    </a:p>
                    <a:p>
                      <a:r>
                        <a:rPr lang="en-US" sz="1600" dirty="0"/>
                        <a:t>P – LOTO procedure or other procedure approved by the LSO</a:t>
                      </a:r>
                    </a:p>
                    <a:p>
                      <a:r>
                        <a:rPr lang="en-US" sz="1600" dirty="0"/>
                        <a:t>P – Affected areas are posted</a:t>
                      </a:r>
                    </a:p>
                    <a:p>
                      <a:r>
                        <a:rPr lang="en-US" sz="1600" dirty="0"/>
                        <a:t>M – Use of PPE</a:t>
                      </a:r>
                    </a:p>
                  </a:txBody>
                  <a:tcPr/>
                </a:tc>
                <a:tc>
                  <a:txBody>
                    <a:bodyPr/>
                    <a:lstStyle/>
                    <a:p>
                      <a:r>
                        <a:rPr lang="en-US" sz="1600" dirty="0"/>
                        <a:t>L: BEU</a:t>
                      </a:r>
                    </a:p>
                    <a:p>
                      <a:r>
                        <a:rPr lang="en-US" sz="1600" dirty="0"/>
                        <a:t>C: M</a:t>
                      </a:r>
                    </a:p>
                    <a:p>
                      <a:r>
                        <a:rPr lang="en-US" sz="1600" dirty="0"/>
                        <a:t>R: IV</a:t>
                      </a:r>
                    </a:p>
                  </a:txBody>
                  <a:tcPr/>
                </a:tc>
                <a:extLst>
                  <a:ext uri="{0D108BD9-81ED-4DB2-BD59-A6C34878D82A}">
                    <a16:rowId xmlns:a16="http://schemas.microsoft.com/office/drawing/2014/main" val="879469076"/>
                  </a:ext>
                </a:extLst>
              </a:tr>
            </a:tbl>
          </a:graphicData>
        </a:graphic>
      </p:graphicFrame>
      <p:sp>
        <p:nvSpPr>
          <p:cNvPr id="8" name="Date Placeholder 3">
            <a:extLst>
              <a:ext uri="{FF2B5EF4-FFF2-40B4-BE49-F238E27FC236}">
                <a16:creationId xmlns:a16="http://schemas.microsoft.com/office/drawing/2014/main" id="{B9146B03-7D8E-87BE-6A90-F08E76E28112}"/>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2922499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3029999"/>
          </a:xfrm>
        </p:spPr>
        <p:txBody>
          <a:bodyPr/>
          <a:lstStyle/>
          <a:p>
            <a:r>
              <a:rPr lang="en-US" sz="2000" dirty="0"/>
              <a:t>Non-Ionizing Radiation – Laser (Class 3R)</a:t>
            </a:r>
          </a:p>
          <a:p>
            <a:pPr lvl="1"/>
            <a:r>
              <a:rPr lang="en-US" sz="1800" dirty="0"/>
              <a:t>The Linac Laser Notcher (LLN) System installed at the downstream end of the 750 keV RFQ </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graphicFrame>
        <p:nvGraphicFramePr>
          <p:cNvPr id="7" name="Table 6">
            <a:extLst>
              <a:ext uri="{FF2B5EF4-FFF2-40B4-BE49-F238E27FC236}">
                <a16:creationId xmlns:a16="http://schemas.microsoft.com/office/drawing/2014/main" id="{7933E7FA-0D07-EF42-A903-DA47C03DD295}"/>
              </a:ext>
            </a:extLst>
          </p:cNvPr>
          <p:cNvGraphicFramePr>
            <a:graphicFrameLocks noGrp="1"/>
          </p:cNvGraphicFramePr>
          <p:nvPr>
            <p:extLst>
              <p:ext uri="{D42A27DB-BD31-4B8C-83A1-F6EECF244321}">
                <p14:modId xmlns:p14="http://schemas.microsoft.com/office/powerpoint/2010/main" val="1542239513"/>
              </p:ext>
            </p:extLst>
          </p:nvPr>
        </p:nvGraphicFramePr>
        <p:xfrm>
          <a:off x="285030" y="2124697"/>
          <a:ext cx="8412480" cy="1620742"/>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14935">
                <a:tc>
                  <a:txBody>
                    <a:bodyPr/>
                    <a:lstStyle/>
                    <a:p>
                      <a:r>
                        <a:rPr lang="en-US" sz="1600" dirty="0"/>
                        <a:t>L: A</a:t>
                      </a:r>
                    </a:p>
                    <a:p>
                      <a:r>
                        <a:rPr lang="en-US" sz="1600" dirty="0"/>
                        <a:t>C: L</a:t>
                      </a:r>
                    </a:p>
                    <a:p>
                      <a:r>
                        <a:rPr lang="en-US" sz="1600" dirty="0"/>
                        <a:t>R: III</a:t>
                      </a:r>
                    </a:p>
                  </a:txBody>
                  <a:tcPr/>
                </a:tc>
                <a:tc>
                  <a:txBody>
                    <a:bodyPr/>
                    <a:lstStyle/>
                    <a:p>
                      <a:r>
                        <a:rPr lang="en-US" sz="1600" dirty="0"/>
                        <a:t>No analysis required</a:t>
                      </a:r>
                    </a:p>
                  </a:txBody>
                  <a:tcPr/>
                </a:tc>
                <a:tc>
                  <a:txBody>
                    <a:bodyPr/>
                    <a:lstStyle/>
                    <a:p>
                      <a:r>
                        <a:rPr lang="en-US" sz="1600" dirty="0"/>
                        <a:t>L: A</a:t>
                      </a:r>
                    </a:p>
                    <a:p>
                      <a:r>
                        <a:rPr lang="en-US" sz="1600" dirty="0"/>
                        <a:t>C: L</a:t>
                      </a:r>
                    </a:p>
                    <a:p>
                      <a:r>
                        <a:rPr lang="en-US" sz="1600" dirty="0"/>
                        <a:t>R: III</a:t>
                      </a:r>
                    </a:p>
                  </a:txBody>
                  <a:tcPr/>
                </a:tc>
                <a:extLst>
                  <a:ext uri="{0D108BD9-81ED-4DB2-BD59-A6C34878D82A}">
                    <a16:rowId xmlns:a16="http://schemas.microsoft.com/office/drawing/2014/main" val="879469076"/>
                  </a:ext>
                </a:extLst>
              </a:tr>
            </a:tbl>
          </a:graphicData>
        </a:graphic>
      </p:graphicFrame>
      <p:sp>
        <p:nvSpPr>
          <p:cNvPr id="8" name="Date Placeholder 3">
            <a:extLst>
              <a:ext uri="{FF2B5EF4-FFF2-40B4-BE49-F238E27FC236}">
                <a16:creationId xmlns:a16="http://schemas.microsoft.com/office/drawing/2014/main" id="{58D15F2C-C6A7-B0E6-9739-FDD39CE7C465}"/>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2975030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Linac Overview</a:t>
            </a:r>
          </a:p>
          <a:p>
            <a:r>
              <a:rPr lang="en-US" sz="2800" dirty="0"/>
              <a:t>Hazard Inventory </a:t>
            </a:r>
          </a:p>
          <a:p>
            <a:r>
              <a:rPr lang="en-US" sz="2800" dirty="0"/>
              <a:t>Non-Accelerator Specific Hazards </a:t>
            </a:r>
          </a:p>
          <a:p>
            <a:r>
              <a:rPr lang="en-US" sz="2800" dirty="0"/>
              <a:t>Accelerator Specific Hazards </a:t>
            </a:r>
          </a:p>
          <a:p>
            <a:r>
              <a:rPr lang="en-US" sz="2800" dirty="0"/>
              <a:t>Maximum Credible Incident (MCI) Discussion</a:t>
            </a:r>
          </a:p>
          <a:p>
            <a:r>
              <a:rPr lang="en-US" sz="2800" dirty="0"/>
              <a:t>Summary of Credited Controls</a:t>
            </a:r>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dirty="0"/>
              <a:t>Mar 19-21, 2024</a:t>
            </a:r>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dirty="0"/>
              <a:t>John Stanton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36AF5F9-38AA-E831-B64C-F58CB3442C9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02646A-C7ED-87C5-982C-6771EE9208CF}"/>
              </a:ext>
            </a:extLst>
          </p:cNvPr>
          <p:cNvSpPr>
            <a:spLocks noGrp="1"/>
          </p:cNvSpPr>
          <p:nvPr>
            <p:ph idx="1"/>
          </p:nvPr>
        </p:nvSpPr>
        <p:spPr>
          <a:xfrm>
            <a:off x="228600" y="971550"/>
            <a:ext cx="8672513" cy="3029999"/>
          </a:xfrm>
        </p:spPr>
        <p:txBody>
          <a:bodyPr/>
          <a:lstStyle/>
          <a:p>
            <a:r>
              <a:rPr lang="en-US" sz="2000" dirty="0"/>
              <a:t>Non-Ionizing Radiation – Laser (Class 1 and 2)</a:t>
            </a:r>
          </a:p>
          <a:p>
            <a:pPr lvl="1"/>
            <a:r>
              <a:rPr lang="en-US" sz="1800" dirty="0"/>
              <a:t>The Linac Laser Notcher (LLN) System installed at the downstream end of the 750 keV RFQ </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8409AAD6-E3D3-10F0-F95A-641C9459999B}"/>
              </a:ext>
            </a:extLst>
          </p:cNvPr>
          <p:cNvSpPr>
            <a:spLocks noGrp="1"/>
          </p:cNvSpPr>
          <p:nvPr>
            <p:ph type="title"/>
          </p:nvPr>
        </p:nvSpPr>
        <p:spPr/>
        <p:txBody>
          <a:bodyPr/>
          <a:lstStyle/>
          <a:p>
            <a:r>
              <a:rPr lang="en-US" dirty="0"/>
              <a:t>Non-Accelerator Specific Hazards - Radiological</a:t>
            </a:r>
          </a:p>
        </p:txBody>
      </p:sp>
      <p:sp>
        <p:nvSpPr>
          <p:cNvPr id="5" name="Footer Placeholder 4">
            <a:extLst>
              <a:ext uri="{FF2B5EF4-FFF2-40B4-BE49-F238E27FC236}">
                <a16:creationId xmlns:a16="http://schemas.microsoft.com/office/drawing/2014/main" id="{0453D65C-9E2D-B0F7-CB15-B212FFC69EF5}"/>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4E5A37DB-37FA-8CD5-AC3E-6F21DAE5CFAD}"/>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graphicFrame>
        <p:nvGraphicFramePr>
          <p:cNvPr id="7" name="Table 6">
            <a:extLst>
              <a:ext uri="{FF2B5EF4-FFF2-40B4-BE49-F238E27FC236}">
                <a16:creationId xmlns:a16="http://schemas.microsoft.com/office/drawing/2014/main" id="{351A2EA0-6C6B-8C7C-2A31-86BDFE75FE2D}"/>
              </a:ext>
            </a:extLst>
          </p:cNvPr>
          <p:cNvGraphicFramePr>
            <a:graphicFrameLocks noGrp="1"/>
          </p:cNvGraphicFramePr>
          <p:nvPr>
            <p:extLst>
              <p:ext uri="{D42A27DB-BD31-4B8C-83A1-F6EECF244321}">
                <p14:modId xmlns:p14="http://schemas.microsoft.com/office/powerpoint/2010/main" val="762066357"/>
              </p:ext>
            </p:extLst>
          </p:nvPr>
        </p:nvGraphicFramePr>
        <p:xfrm>
          <a:off x="285030" y="2124697"/>
          <a:ext cx="8412480" cy="1620742"/>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14935">
                <a:tc>
                  <a:txBody>
                    <a:bodyPr/>
                    <a:lstStyle/>
                    <a:p>
                      <a:r>
                        <a:rPr lang="en-US" sz="1600" dirty="0"/>
                        <a:t>L: A</a:t>
                      </a:r>
                    </a:p>
                    <a:p>
                      <a:r>
                        <a:rPr lang="en-US" sz="1600" dirty="0"/>
                        <a:t>C: N</a:t>
                      </a:r>
                    </a:p>
                    <a:p>
                      <a:r>
                        <a:rPr lang="en-US" sz="1600" dirty="0"/>
                        <a:t>R: IV</a:t>
                      </a:r>
                    </a:p>
                  </a:txBody>
                  <a:tcPr/>
                </a:tc>
                <a:tc>
                  <a:txBody>
                    <a:bodyPr/>
                    <a:lstStyle/>
                    <a:p>
                      <a:r>
                        <a:rPr lang="en-US" sz="1600" dirty="0"/>
                        <a:t>No analysis required</a:t>
                      </a:r>
                    </a:p>
                  </a:txBody>
                  <a:tcPr/>
                </a:tc>
                <a:tc>
                  <a:txBody>
                    <a:bodyPr/>
                    <a:lstStyle/>
                    <a:p>
                      <a:r>
                        <a:rPr lang="en-US" sz="1600" dirty="0"/>
                        <a:t>L: A</a:t>
                      </a:r>
                    </a:p>
                    <a:p>
                      <a:r>
                        <a:rPr lang="en-US" sz="1600" dirty="0"/>
                        <a:t>C: N</a:t>
                      </a:r>
                    </a:p>
                    <a:p>
                      <a:r>
                        <a:rPr lang="en-US" sz="1600" dirty="0"/>
                        <a:t>R: IV</a:t>
                      </a:r>
                    </a:p>
                  </a:txBody>
                  <a:tcPr/>
                </a:tc>
                <a:extLst>
                  <a:ext uri="{0D108BD9-81ED-4DB2-BD59-A6C34878D82A}">
                    <a16:rowId xmlns:a16="http://schemas.microsoft.com/office/drawing/2014/main" val="879469076"/>
                  </a:ext>
                </a:extLst>
              </a:tr>
            </a:tbl>
          </a:graphicData>
        </a:graphic>
      </p:graphicFrame>
      <p:sp>
        <p:nvSpPr>
          <p:cNvPr id="8" name="Date Placeholder 3">
            <a:extLst>
              <a:ext uri="{FF2B5EF4-FFF2-40B4-BE49-F238E27FC236}">
                <a16:creationId xmlns:a16="http://schemas.microsoft.com/office/drawing/2014/main" id="{4271B17B-483F-5BE1-1DA2-AFB9F46C6B0F}"/>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2493978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1346691"/>
            <a:ext cx="8672513" cy="5253401"/>
          </a:xfrm>
        </p:spPr>
        <p:txBody>
          <a:bodyPr/>
          <a:lstStyle/>
          <a:p>
            <a:r>
              <a:rPr lang="en-US" sz="2000" dirty="0"/>
              <a:t>Flammable Materials</a:t>
            </a:r>
          </a:p>
          <a:p>
            <a:pPr lvl="1"/>
            <a:r>
              <a:rPr lang="en-US" sz="1800" dirty="0"/>
              <a:t>The injector source installation contains less than 0.6 kg or 250 standard cubic feet (SCF) of hydrogen which corresponds to a Flammable Gas Risk Class 0 area in accordance with the Fermilab Environment, Safety and Health Manual (FESHM).</a:t>
            </a:r>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0" lvl="1" indent="0">
              <a:buNone/>
            </a:pPr>
            <a:r>
              <a:rPr lang="en-US" sz="1800" dirty="0">
                <a:solidFill>
                  <a:schemeClr val="dk1"/>
                </a:solidFill>
                <a:latin typeface="+mn-lt"/>
                <a:ea typeface="+mn-ea"/>
                <a:cs typeface="+mn-cs"/>
              </a:rPr>
              <a:t>	</a:t>
            </a: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8600" y="679645"/>
            <a:ext cx="8686800" cy="427877"/>
          </a:xfrm>
        </p:spPr>
        <p:txBody>
          <a:bodyPr/>
          <a:lstStyle/>
          <a:p>
            <a:r>
              <a:rPr lang="en-US" dirty="0"/>
              <a:t>Non-Accelerator Specific Hazards – </a:t>
            </a:r>
            <a:br>
              <a:rPr lang="en-US" dirty="0"/>
            </a:br>
            <a:r>
              <a:rPr lang="en-US" dirty="0"/>
              <a:t>Flammable &amp; Combustible Materials</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graphicFrame>
        <p:nvGraphicFramePr>
          <p:cNvPr id="7" name="Table 6">
            <a:extLst>
              <a:ext uri="{FF2B5EF4-FFF2-40B4-BE49-F238E27FC236}">
                <a16:creationId xmlns:a16="http://schemas.microsoft.com/office/drawing/2014/main" id="{BE6B9D01-9061-D1E1-7B6A-B45159560318}"/>
              </a:ext>
            </a:extLst>
          </p:cNvPr>
          <p:cNvGraphicFramePr>
            <a:graphicFrameLocks noGrp="1"/>
          </p:cNvGraphicFramePr>
          <p:nvPr>
            <p:extLst>
              <p:ext uri="{D42A27DB-BD31-4B8C-83A1-F6EECF244321}">
                <p14:modId xmlns:p14="http://schemas.microsoft.com/office/powerpoint/2010/main" val="1802459039"/>
              </p:ext>
            </p:extLst>
          </p:nvPr>
        </p:nvGraphicFramePr>
        <p:xfrm>
          <a:off x="278960" y="2993656"/>
          <a:ext cx="8412480" cy="1620742"/>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14935">
                <a:tc>
                  <a:txBody>
                    <a:bodyPr/>
                    <a:lstStyle/>
                    <a:p>
                      <a:r>
                        <a:rPr lang="pt-BR" sz="1600" dirty="0"/>
                        <a:t>L: A</a:t>
                      </a:r>
                    </a:p>
                    <a:p>
                      <a:r>
                        <a:rPr lang="pt-BR" sz="1600" dirty="0"/>
                        <a:t>C: H</a:t>
                      </a:r>
                    </a:p>
                    <a:p>
                      <a:r>
                        <a:rPr lang="pt-BR" sz="1600" dirty="0"/>
                        <a:t>R: I</a:t>
                      </a:r>
                    </a:p>
                  </a:txBody>
                  <a:tcPr/>
                </a:tc>
                <a:tc>
                  <a:txBody>
                    <a:bodyPr/>
                    <a:lstStyle/>
                    <a:p>
                      <a:r>
                        <a:rPr lang="en-US" sz="1600" b="0" kern="1200" dirty="0">
                          <a:solidFill>
                            <a:schemeClr val="dk1"/>
                          </a:solidFill>
                          <a:effectLst/>
                          <a:latin typeface="+mn-lt"/>
                          <a:ea typeface="+mn-ea"/>
                          <a:cs typeface="+mn-cs"/>
                        </a:rPr>
                        <a:t>P – Biannual leak inspections</a:t>
                      </a:r>
                    </a:p>
                    <a:p>
                      <a:r>
                        <a:rPr lang="en-US" sz="1600" b="0" kern="1200" dirty="0">
                          <a:solidFill>
                            <a:schemeClr val="dk1"/>
                          </a:solidFill>
                          <a:effectLst/>
                          <a:latin typeface="+mn-lt"/>
                          <a:ea typeface="+mn-ea"/>
                          <a:cs typeface="+mn-cs"/>
                        </a:rPr>
                        <a:t>M – Hydrogen leak detectors</a:t>
                      </a:r>
                    </a:p>
                    <a:p>
                      <a:r>
                        <a:rPr lang="en-US" sz="1600" b="0" kern="1200" dirty="0">
                          <a:solidFill>
                            <a:schemeClr val="dk1"/>
                          </a:solidFill>
                          <a:effectLst/>
                          <a:latin typeface="+mn-lt"/>
                          <a:ea typeface="+mn-ea"/>
                          <a:cs typeface="+mn-cs"/>
                        </a:rPr>
                        <a:t>M – Fire department response</a:t>
                      </a:r>
                    </a:p>
                  </a:txBody>
                  <a:tcPr/>
                </a:tc>
                <a:tc>
                  <a:txBody>
                    <a:bodyPr/>
                    <a:lstStyle/>
                    <a:p>
                      <a:r>
                        <a:rPr lang="pt-BR" sz="1600" dirty="0"/>
                        <a:t>L: U</a:t>
                      </a:r>
                    </a:p>
                    <a:p>
                      <a:r>
                        <a:rPr lang="pt-BR" sz="1600" dirty="0"/>
                        <a:t>C: L</a:t>
                      </a:r>
                    </a:p>
                    <a:p>
                      <a:r>
                        <a:rPr lang="pt-BR" sz="1600" dirty="0"/>
                        <a:t>R: III</a:t>
                      </a:r>
                    </a:p>
                  </a:txBody>
                  <a:tcPr/>
                </a:tc>
                <a:extLst>
                  <a:ext uri="{0D108BD9-81ED-4DB2-BD59-A6C34878D82A}">
                    <a16:rowId xmlns:a16="http://schemas.microsoft.com/office/drawing/2014/main" val="879469076"/>
                  </a:ext>
                </a:extLst>
              </a:tr>
            </a:tbl>
          </a:graphicData>
        </a:graphic>
      </p:graphicFrame>
      <p:sp>
        <p:nvSpPr>
          <p:cNvPr id="8" name="Date Placeholder 3">
            <a:extLst>
              <a:ext uri="{FF2B5EF4-FFF2-40B4-BE49-F238E27FC236}">
                <a16:creationId xmlns:a16="http://schemas.microsoft.com/office/drawing/2014/main" id="{3C976A52-7945-E1BB-47A9-982C653CF0AE}"/>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3115063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3029999"/>
          </a:xfrm>
        </p:spPr>
        <p:txBody>
          <a:bodyPr/>
          <a:lstStyle/>
          <a:p>
            <a:r>
              <a:rPr lang="en-US" sz="2000" dirty="0"/>
              <a:t>Stored Energy Exposure</a:t>
            </a:r>
          </a:p>
          <a:p>
            <a:pPr lvl="1"/>
            <a:r>
              <a:rPr lang="en-US" sz="1800" dirty="0"/>
              <a:t>The modulators for the 201.25 and 805 MHz RF systems represent sources of high stored electrical energy</a:t>
            </a:r>
          </a:p>
          <a:p>
            <a:pPr lvl="1"/>
            <a:r>
              <a:rPr lang="en-US" sz="1800" dirty="0"/>
              <a:t>Replacement capacitors for Linac RF systems can passively store charge when unattended and present a shock hazard if not properly stored</a:t>
            </a:r>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Electrical</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graphicFrame>
        <p:nvGraphicFramePr>
          <p:cNvPr id="7" name="Table 6">
            <a:extLst>
              <a:ext uri="{FF2B5EF4-FFF2-40B4-BE49-F238E27FC236}">
                <a16:creationId xmlns:a16="http://schemas.microsoft.com/office/drawing/2014/main" id="{04D3C9ED-2BF3-95CE-AED0-8CCA67E025AF}"/>
              </a:ext>
            </a:extLst>
          </p:cNvPr>
          <p:cNvGraphicFramePr>
            <a:graphicFrameLocks noGrp="1"/>
          </p:cNvGraphicFramePr>
          <p:nvPr>
            <p:extLst>
              <p:ext uri="{D42A27DB-BD31-4B8C-83A1-F6EECF244321}">
                <p14:modId xmlns:p14="http://schemas.microsoft.com/office/powerpoint/2010/main" val="169932475"/>
              </p:ext>
            </p:extLst>
          </p:nvPr>
        </p:nvGraphicFramePr>
        <p:xfrm>
          <a:off x="282547" y="2778376"/>
          <a:ext cx="8412480" cy="2016447"/>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14935">
                <a:tc>
                  <a:txBody>
                    <a:bodyPr/>
                    <a:lstStyle/>
                    <a:p>
                      <a:r>
                        <a:rPr lang="pt-BR" sz="1600" dirty="0"/>
                        <a:t>L: A</a:t>
                      </a:r>
                    </a:p>
                    <a:p>
                      <a:r>
                        <a:rPr lang="pt-BR" sz="1600" dirty="0"/>
                        <a:t>C: M</a:t>
                      </a:r>
                    </a:p>
                    <a:p>
                      <a:r>
                        <a:rPr lang="pt-BR" sz="1600" dirty="0"/>
                        <a:t>R: II</a:t>
                      </a:r>
                    </a:p>
                  </a:txBody>
                  <a:tcPr/>
                </a:tc>
                <a:tc>
                  <a:txBody>
                    <a:bodyPr/>
                    <a:lstStyle/>
                    <a:p>
                      <a:r>
                        <a:rPr lang="en-US" sz="1600" b="0" kern="1200" dirty="0">
                          <a:solidFill>
                            <a:schemeClr val="dk1"/>
                          </a:solidFill>
                          <a:effectLst/>
                          <a:latin typeface="+mn-lt"/>
                          <a:ea typeface="+mn-ea"/>
                          <a:cs typeface="+mn-cs"/>
                        </a:rPr>
                        <a:t>P – Store capacitors with terminals grounded</a:t>
                      </a:r>
                    </a:p>
                    <a:p>
                      <a:r>
                        <a:rPr lang="en-US" sz="1600" b="0" kern="1200" dirty="0">
                          <a:solidFill>
                            <a:schemeClr val="dk1"/>
                          </a:solidFill>
                          <a:effectLst/>
                          <a:latin typeface="+mn-lt"/>
                          <a:ea typeface="+mn-ea"/>
                          <a:cs typeface="+mn-cs"/>
                        </a:rPr>
                        <a:t>P – Capacitor storage away from common areas</a:t>
                      </a:r>
                    </a:p>
                    <a:p>
                      <a:r>
                        <a:rPr lang="en-US" sz="1600" b="0" kern="1200" dirty="0">
                          <a:solidFill>
                            <a:schemeClr val="dk1"/>
                          </a:solidFill>
                          <a:effectLst/>
                          <a:latin typeface="+mn-lt"/>
                          <a:ea typeface="+mn-ea"/>
                          <a:cs typeface="+mn-cs"/>
                        </a:rPr>
                        <a:t>P – Electrical worker training</a:t>
                      </a:r>
                    </a:p>
                  </a:txBody>
                  <a:tcPr/>
                </a:tc>
                <a:tc>
                  <a:txBody>
                    <a:bodyPr/>
                    <a:lstStyle/>
                    <a:p>
                      <a:r>
                        <a:rPr lang="pt-BR" sz="1600" dirty="0"/>
                        <a:t>L: BEU</a:t>
                      </a:r>
                    </a:p>
                    <a:p>
                      <a:r>
                        <a:rPr lang="pt-BR" sz="1600" dirty="0"/>
                        <a:t>C: M</a:t>
                      </a:r>
                    </a:p>
                    <a:p>
                      <a:r>
                        <a:rPr lang="pt-BR" sz="1600" dirty="0"/>
                        <a:t>R: IV</a:t>
                      </a:r>
                    </a:p>
                  </a:txBody>
                  <a:tcPr/>
                </a:tc>
                <a:extLst>
                  <a:ext uri="{0D108BD9-81ED-4DB2-BD59-A6C34878D82A}">
                    <a16:rowId xmlns:a16="http://schemas.microsoft.com/office/drawing/2014/main" val="879469076"/>
                  </a:ext>
                </a:extLst>
              </a:tr>
            </a:tbl>
          </a:graphicData>
        </a:graphic>
      </p:graphicFrame>
      <p:sp>
        <p:nvSpPr>
          <p:cNvPr id="8" name="Date Placeholder 3">
            <a:extLst>
              <a:ext uri="{FF2B5EF4-FFF2-40B4-BE49-F238E27FC236}">
                <a16:creationId xmlns:a16="http://schemas.microsoft.com/office/drawing/2014/main" id="{0E84DF09-424F-A9CC-9304-F7D95E181F67}"/>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1200841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3029999"/>
          </a:xfrm>
        </p:spPr>
        <p:txBody>
          <a:bodyPr/>
          <a:lstStyle/>
          <a:p>
            <a:r>
              <a:rPr lang="en-US" sz="2000" dirty="0"/>
              <a:t>Low Voltage, High Current Exposure - Burns</a:t>
            </a:r>
          </a:p>
          <a:p>
            <a:pPr lvl="1"/>
            <a:r>
              <a:rPr lang="en-US" sz="1800" dirty="0"/>
              <a:t>Both the 7835 &amp; 4616 power tubes for DTL RF systems have high current filament power supplies with exposed conductors which could cause burns if contacted</a:t>
            </a:r>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Electrical</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graphicFrame>
        <p:nvGraphicFramePr>
          <p:cNvPr id="7" name="Table 6">
            <a:extLst>
              <a:ext uri="{FF2B5EF4-FFF2-40B4-BE49-F238E27FC236}">
                <a16:creationId xmlns:a16="http://schemas.microsoft.com/office/drawing/2014/main" id="{6349C517-D753-B676-DBFC-E4B4609DB11D}"/>
              </a:ext>
            </a:extLst>
          </p:cNvPr>
          <p:cNvGraphicFramePr>
            <a:graphicFrameLocks noGrp="1"/>
          </p:cNvGraphicFramePr>
          <p:nvPr>
            <p:extLst>
              <p:ext uri="{D42A27DB-BD31-4B8C-83A1-F6EECF244321}">
                <p14:modId xmlns:p14="http://schemas.microsoft.com/office/powerpoint/2010/main" val="1152102296"/>
              </p:ext>
            </p:extLst>
          </p:nvPr>
        </p:nvGraphicFramePr>
        <p:xfrm>
          <a:off x="285030" y="2506977"/>
          <a:ext cx="8412480" cy="2260287"/>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14935">
                <a:tc>
                  <a:txBody>
                    <a:bodyPr/>
                    <a:lstStyle/>
                    <a:p>
                      <a:r>
                        <a:rPr lang="pt-BR" sz="1600" dirty="0"/>
                        <a:t>L: U</a:t>
                      </a:r>
                    </a:p>
                    <a:p>
                      <a:r>
                        <a:rPr lang="pt-BR" sz="1600" dirty="0"/>
                        <a:t>C: M</a:t>
                      </a:r>
                    </a:p>
                    <a:p>
                      <a:r>
                        <a:rPr lang="pt-BR" sz="1600" dirty="0"/>
                        <a:t>R: II</a:t>
                      </a:r>
                    </a:p>
                  </a:txBody>
                  <a:tcPr/>
                </a:tc>
                <a:tc>
                  <a:txBody>
                    <a:bodyPr/>
                    <a:lstStyle/>
                    <a:p>
                      <a:r>
                        <a:rPr lang="en-US" sz="1600" b="0" kern="1200" dirty="0">
                          <a:solidFill>
                            <a:schemeClr val="dk1"/>
                          </a:solidFill>
                          <a:effectLst/>
                          <a:latin typeface="+mn-lt"/>
                          <a:ea typeface="+mn-ea"/>
                          <a:cs typeface="+mn-cs"/>
                        </a:rPr>
                        <a:t>P – Insulating guards/closed cabinets prevent incidental contact</a:t>
                      </a:r>
                    </a:p>
                    <a:p>
                      <a:r>
                        <a:rPr lang="en-US" sz="1600" b="0" kern="1200" dirty="0">
                          <a:solidFill>
                            <a:schemeClr val="dk1"/>
                          </a:solidFill>
                          <a:effectLst/>
                          <a:latin typeface="+mn-lt"/>
                          <a:ea typeface="+mn-ea"/>
                          <a:cs typeface="+mn-cs"/>
                        </a:rPr>
                        <a:t>P – Electrical worker training</a:t>
                      </a:r>
                    </a:p>
                    <a:p>
                      <a:r>
                        <a:rPr lang="en-US" sz="1600" b="0" kern="1200" dirty="0">
                          <a:solidFill>
                            <a:schemeClr val="dk1"/>
                          </a:solidFill>
                          <a:effectLst/>
                          <a:latin typeface="+mn-lt"/>
                          <a:ea typeface="+mn-ea"/>
                          <a:cs typeface="+mn-cs"/>
                        </a:rPr>
                        <a:t>P – Removal of metallic jewelry</a:t>
                      </a:r>
                    </a:p>
                    <a:p>
                      <a:r>
                        <a:rPr lang="en-US" sz="1600" b="0" kern="1200" dirty="0">
                          <a:solidFill>
                            <a:schemeClr val="dk1"/>
                          </a:solidFill>
                          <a:effectLst/>
                          <a:latin typeface="+mn-lt"/>
                          <a:ea typeface="+mn-ea"/>
                          <a:cs typeface="+mn-cs"/>
                        </a:rPr>
                        <a:t>P – Conductors are posted as: “Caution High Current”</a:t>
                      </a:r>
                    </a:p>
                  </a:txBody>
                  <a:tcPr/>
                </a:tc>
                <a:tc>
                  <a:txBody>
                    <a:bodyPr/>
                    <a:lstStyle/>
                    <a:p>
                      <a:r>
                        <a:rPr lang="pt-BR" sz="1600" dirty="0"/>
                        <a:t>L: BEU</a:t>
                      </a:r>
                    </a:p>
                    <a:p>
                      <a:r>
                        <a:rPr lang="pt-BR" sz="1600" dirty="0"/>
                        <a:t>C: M</a:t>
                      </a:r>
                    </a:p>
                    <a:p>
                      <a:r>
                        <a:rPr lang="pt-BR" sz="1600" dirty="0"/>
                        <a:t>R: IV</a:t>
                      </a:r>
                    </a:p>
                  </a:txBody>
                  <a:tcPr/>
                </a:tc>
                <a:extLst>
                  <a:ext uri="{0D108BD9-81ED-4DB2-BD59-A6C34878D82A}">
                    <a16:rowId xmlns:a16="http://schemas.microsoft.com/office/drawing/2014/main" val="879469076"/>
                  </a:ext>
                </a:extLst>
              </a:tr>
            </a:tbl>
          </a:graphicData>
        </a:graphic>
      </p:graphicFrame>
      <p:sp>
        <p:nvSpPr>
          <p:cNvPr id="8" name="Date Placeholder 3">
            <a:extLst>
              <a:ext uri="{FF2B5EF4-FFF2-40B4-BE49-F238E27FC236}">
                <a16:creationId xmlns:a16="http://schemas.microsoft.com/office/drawing/2014/main" id="{CD3A122E-B2EC-20CC-3B9D-DD24480FB5A7}"/>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3514903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E056-9055-40A5-68F8-9CD5DB1DD6E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6F41AD-F5C1-C886-7672-706DF47BF883}"/>
              </a:ext>
            </a:extLst>
          </p:cNvPr>
          <p:cNvSpPr>
            <a:spLocks noGrp="1"/>
          </p:cNvSpPr>
          <p:nvPr>
            <p:ph idx="1"/>
          </p:nvPr>
        </p:nvSpPr>
        <p:spPr>
          <a:xfrm>
            <a:off x="228600" y="971550"/>
            <a:ext cx="8672513" cy="3029999"/>
          </a:xfrm>
        </p:spPr>
        <p:txBody>
          <a:bodyPr/>
          <a:lstStyle/>
          <a:p>
            <a:r>
              <a:rPr lang="en-US" sz="2000" dirty="0"/>
              <a:t>Low Voltage, High Current Exposure – Arc Flash</a:t>
            </a:r>
          </a:p>
          <a:p>
            <a:pPr lvl="1"/>
            <a:r>
              <a:rPr lang="en-US" sz="1800" dirty="0"/>
              <a:t>Both the 7835 &amp; 4616 power tubes for DTL RF systems have high current filament power supplies with exposed conductors which could result in arc flash</a:t>
            </a:r>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BB61A3C9-8384-D1E3-B13D-10C25FC63B7D}"/>
              </a:ext>
            </a:extLst>
          </p:cNvPr>
          <p:cNvSpPr>
            <a:spLocks noGrp="1"/>
          </p:cNvSpPr>
          <p:nvPr>
            <p:ph type="title"/>
          </p:nvPr>
        </p:nvSpPr>
        <p:spPr/>
        <p:txBody>
          <a:bodyPr/>
          <a:lstStyle/>
          <a:p>
            <a:r>
              <a:rPr lang="en-US" dirty="0"/>
              <a:t>Non-Accelerator Specific Hazards - Electrical</a:t>
            </a:r>
          </a:p>
        </p:txBody>
      </p:sp>
      <p:sp>
        <p:nvSpPr>
          <p:cNvPr id="5" name="Footer Placeholder 4">
            <a:extLst>
              <a:ext uri="{FF2B5EF4-FFF2-40B4-BE49-F238E27FC236}">
                <a16:creationId xmlns:a16="http://schemas.microsoft.com/office/drawing/2014/main" id="{9C1923B0-40E5-F460-5EDD-4BA26851080D}"/>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46287DF3-0129-BDA9-4AC1-18AF69131EEB}"/>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graphicFrame>
        <p:nvGraphicFramePr>
          <p:cNvPr id="7" name="Table 6">
            <a:extLst>
              <a:ext uri="{FF2B5EF4-FFF2-40B4-BE49-F238E27FC236}">
                <a16:creationId xmlns:a16="http://schemas.microsoft.com/office/drawing/2014/main" id="{75A2757A-ED11-368A-D190-1875AD33665B}"/>
              </a:ext>
            </a:extLst>
          </p:cNvPr>
          <p:cNvGraphicFramePr>
            <a:graphicFrameLocks noGrp="1"/>
          </p:cNvGraphicFramePr>
          <p:nvPr>
            <p:extLst>
              <p:ext uri="{D42A27DB-BD31-4B8C-83A1-F6EECF244321}">
                <p14:modId xmlns:p14="http://schemas.microsoft.com/office/powerpoint/2010/main" val="3800895873"/>
              </p:ext>
            </p:extLst>
          </p:nvPr>
        </p:nvGraphicFramePr>
        <p:xfrm>
          <a:off x="285030" y="2506977"/>
          <a:ext cx="8412480" cy="2260287"/>
        </p:xfrm>
        <a:graphic>
          <a:graphicData uri="http://schemas.openxmlformats.org/drawingml/2006/table">
            <a:tbl>
              <a:tblPr firstRow="1" bandRow="1">
                <a:tableStyleId>{5C22544A-7EE6-4342-B048-85BDC9FD1C3A}</a:tableStyleId>
              </a:tblPr>
              <a:tblGrid>
                <a:gridCol w="2595248">
                  <a:extLst>
                    <a:ext uri="{9D8B030D-6E8A-4147-A177-3AD203B41FA5}">
                      <a16:colId xmlns:a16="http://schemas.microsoft.com/office/drawing/2014/main" val="2077446868"/>
                    </a:ext>
                  </a:extLst>
                </a:gridCol>
                <a:gridCol w="3853882">
                  <a:extLst>
                    <a:ext uri="{9D8B030D-6E8A-4147-A177-3AD203B41FA5}">
                      <a16:colId xmlns:a16="http://schemas.microsoft.com/office/drawing/2014/main" val="1994273894"/>
                    </a:ext>
                  </a:extLst>
                </a:gridCol>
                <a:gridCol w="1963350">
                  <a:extLst>
                    <a:ext uri="{9D8B030D-6E8A-4147-A177-3AD203B41FA5}">
                      <a16:colId xmlns:a16="http://schemas.microsoft.com/office/drawing/2014/main" val="2822654097"/>
                    </a:ext>
                  </a:extLst>
                </a:gridCol>
              </a:tblGrid>
              <a:tr h="705807">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(with controls)</a:t>
                      </a:r>
                    </a:p>
                  </a:txBody>
                  <a:tcPr/>
                </a:tc>
                <a:extLst>
                  <a:ext uri="{0D108BD9-81ED-4DB2-BD59-A6C34878D82A}">
                    <a16:rowId xmlns:a16="http://schemas.microsoft.com/office/drawing/2014/main" val="1680873031"/>
                  </a:ext>
                </a:extLst>
              </a:tr>
              <a:tr h="914935">
                <a:tc>
                  <a:txBody>
                    <a:bodyPr/>
                    <a:lstStyle/>
                    <a:p>
                      <a:r>
                        <a:rPr lang="pt-BR" sz="1600" dirty="0"/>
                        <a:t>L: U</a:t>
                      </a:r>
                    </a:p>
                    <a:p>
                      <a:r>
                        <a:rPr lang="pt-BR" sz="1600" dirty="0"/>
                        <a:t>C: H</a:t>
                      </a:r>
                    </a:p>
                    <a:p>
                      <a:r>
                        <a:rPr lang="pt-BR" sz="1600" dirty="0"/>
                        <a:t>R: I</a:t>
                      </a:r>
                    </a:p>
                  </a:txBody>
                  <a:tcPr/>
                </a:tc>
                <a:tc>
                  <a:txBody>
                    <a:bodyPr/>
                    <a:lstStyle/>
                    <a:p>
                      <a:r>
                        <a:rPr lang="en-US" sz="1600" b="0" kern="1200" dirty="0">
                          <a:solidFill>
                            <a:schemeClr val="dk1"/>
                          </a:solidFill>
                          <a:effectLst/>
                          <a:latin typeface="+mn-lt"/>
                          <a:ea typeface="+mn-ea"/>
                          <a:cs typeface="+mn-cs"/>
                        </a:rPr>
                        <a:t>P – Insulating guards/closed cabinets prevent incidental contact</a:t>
                      </a:r>
                    </a:p>
                    <a:p>
                      <a:r>
                        <a:rPr lang="en-US" sz="1600" b="0" kern="1200" dirty="0">
                          <a:solidFill>
                            <a:schemeClr val="dk1"/>
                          </a:solidFill>
                          <a:effectLst/>
                          <a:latin typeface="+mn-lt"/>
                          <a:ea typeface="+mn-ea"/>
                          <a:cs typeface="+mn-cs"/>
                        </a:rPr>
                        <a:t>P – Electrical worker training</a:t>
                      </a:r>
                    </a:p>
                    <a:p>
                      <a:r>
                        <a:rPr lang="en-US" sz="1600" b="0" kern="1200" dirty="0">
                          <a:solidFill>
                            <a:schemeClr val="dk1"/>
                          </a:solidFill>
                          <a:effectLst/>
                          <a:latin typeface="+mn-lt"/>
                          <a:ea typeface="+mn-ea"/>
                          <a:cs typeface="+mn-cs"/>
                        </a:rPr>
                        <a:t>P – Conductors are posted as: “Caution High Current”</a:t>
                      </a:r>
                    </a:p>
                    <a:p>
                      <a:r>
                        <a:rPr lang="en-US" sz="1600" b="0" kern="1200" dirty="0">
                          <a:solidFill>
                            <a:schemeClr val="dk1"/>
                          </a:solidFill>
                          <a:effectLst/>
                          <a:latin typeface="+mn-lt"/>
                          <a:ea typeface="+mn-ea"/>
                          <a:cs typeface="+mn-cs"/>
                        </a:rPr>
                        <a:t>M – Overcurrent protection </a:t>
                      </a:r>
                    </a:p>
                  </a:txBody>
                  <a:tcPr/>
                </a:tc>
                <a:tc>
                  <a:txBody>
                    <a:bodyPr/>
                    <a:lstStyle/>
                    <a:p>
                      <a:r>
                        <a:rPr lang="pt-BR" sz="1600" dirty="0"/>
                        <a:t>L: BEU</a:t>
                      </a:r>
                    </a:p>
                    <a:p>
                      <a:r>
                        <a:rPr lang="pt-BR" sz="1600" dirty="0"/>
                        <a:t>C: M</a:t>
                      </a:r>
                    </a:p>
                    <a:p>
                      <a:r>
                        <a:rPr lang="pt-BR" sz="1600" dirty="0"/>
                        <a:t>R: IV</a:t>
                      </a:r>
                    </a:p>
                  </a:txBody>
                  <a:tcPr/>
                </a:tc>
                <a:extLst>
                  <a:ext uri="{0D108BD9-81ED-4DB2-BD59-A6C34878D82A}">
                    <a16:rowId xmlns:a16="http://schemas.microsoft.com/office/drawing/2014/main" val="879469076"/>
                  </a:ext>
                </a:extLst>
              </a:tr>
            </a:tbl>
          </a:graphicData>
        </a:graphic>
      </p:graphicFrame>
      <p:sp>
        <p:nvSpPr>
          <p:cNvPr id="8" name="Date Placeholder 3">
            <a:extLst>
              <a:ext uri="{FF2B5EF4-FFF2-40B4-BE49-F238E27FC236}">
                <a16:creationId xmlns:a16="http://schemas.microsoft.com/office/drawing/2014/main" id="{F954BB85-E592-D428-CEEE-01D0451BA18E}"/>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1539436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Linac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dirty="0"/>
              <a:t>John Stanton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2" name="Date Placeholder 3">
            <a:extLst>
              <a:ext uri="{FF2B5EF4-FFF2-40B4-BE49-F238E27FC236}">
                <a16:creationId xmlns:a16="http://schemas.microsoft.com/office/drawing/2014/main" id="{F5E2DCDC-6A14-2979-8E83-3E43C0F3BA2F}"/>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1393105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5575788"/>
          </a:xfrm>
        </p:spPr>
        <p:txBody>
          <a:bodyPr/>
          <a:lstStyle/>
          <a:p>
            <a:r>
              <a:rPr lang="en-US" sz="2000" dirty="0"/>
              <a:t>Prompt Ionizing Radiation – Beam Loss</a:t>
            </a:r>
          </a:p>
          <a:p>
            <a:pPr lvl="1"/>
            <a:r>
              <a:rPr lang="en-US" sz="1800" dirty="0"/>
              <a:t>Ionizing radiation due to beam loss in the Linac enclosure</a:t>
            </a:r>
          </a:p>
          <a:p>
            <a:pPr lvl="1"/>
            <a:r>
              <a:rPr lang="en-US" sz="1800" dirty="0"/>
              <a:t>Analyzed maximum credible incident (MCI) to determine credited controls</a:t>
            </a:r>
          </a:p>
          <a:p>
            <a:pPr lvl="1"/>
            <a:endParaRPr lang="en-US" sz="1800" dirty="0"/>
          </a:p>
          <a:p>
            <a:endParaRPr lang="en-US" dirty="0"/>
          </a:p>
          <a:p>
            <a:endParaRPr lang="en-US" dirty="0"/>
          </a:p>
          <a:p>
            <a:endParaRPr lang="en-US" dirty="0"/>
          </a:p>
          <a:p>
            <a:endParaRPr lang="en-US" dirty="0"/>
          </a:p>
          <a:p>
            <a:endParaRPr lang="en-US" dirty="0"/>
          </a:p>
          <a:p>
            <a:pPr marL="0" indent="0">
              <a:buNone/>
            </a:pPr>
            <a:endParaRPr lang="en-US" sz="1400" dirty="0">
              <a:solidFill>
                <a:srgbClr val="003087"/>
              </a:solidFill>
            </a:endParaRPr>
          </a:p>
          <a:p>
            <a:pPr marL="0" indent="0">
              <a:buNone/>
            </a:pPr>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1216664" cy="237285"/>
          </a:xfrm>
        </p:spPr>
        <p:txBody>
          <a:bodyPr/>
          <a:lstStyle/>
          <a:p>
            <a:pPr>
              <a:defRPr/>
            </a:pPr>
            <a:r>
              <a:rPr lang="en-US" dirty="0"/>
              <a:t>Mar 19-21, 2024</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3411111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Linac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dirty="0"/>
              <a:t>John Stanton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2" name="Date Placeholder 3">
            <a:extLst>
              <a:ext uri="{FF2B5EF4-FFF2-40B4-BE49-F238E27FC236}">
                <a16:creationId xmlns:a16="http://schemas.microsoft.com/office/drawing/2014/main" id="{49BD04CD-5D67-68B6-3317-22E729488E69}"/>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892989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1C53B-4E88-FC65-7E9D-2141F7E75E00}"/>
              </a:ext>
            </a:extLst>
          </p:cNvPr>
          <p:cNvSpPr>
            <a:spLocks noGrp="1"/>
          </p:cNvSpPr>
          <p:nvPr>
            <p:ph idx="1"/>
          </p:nvPr>
        </p:nvSpPr>
        <p:spPr>
          <a:xfrm>
            <a:off x="228600" y="971550"/>
            <a:ext cx="3611879" cy="5059363"/>
          </a:xfrm>
        </p:spPr>
        <p:txBody>
          <a:bodyPr/>
          <a:lstStyle/>
          <a:p>
            <a:r>
              <a:rPr lang="en-US" sz="2000" dirty="0"/>
              <a:t>The MCI analysis determines the worst-case exposure to an individual due to prompt ionizing radiation from beam loss</a:t>
            </a:r>
          </a:p>
          <a:p>
            <a:r>
              <a:rPr lang="en-US" sz="2000" dirty="0"/>
              <a:t>Incident bounds all postulated accident scenarios for the Linac</a:t>
            </a:r>
          </a:p>
          <a:p>
            <a:r>
              <a:rPr lang="en-US" sz="2000" dirty="0">
                <a:effectLst/>
                <a:latin typeface="Helvetica" panose="020B0604020202020204" pitchFamily="34" charset="0"/>
                <a:ea typeface="Calibri" panose="020F0502020204030204" pitchFamily="34" charset="0"/>
                <a:cs typeface="Helvetica" panose="020B0604020202020204" pitchFamily="34" charset="0"/>
              </a:rPr>
              <a:t>Fermilab uses Credited Controls that flow down to the Accelerator Safety Envelope (ASE) to mitigate the consequences of an MCI to the following conditions:</a:t>
            </a:r>
            <a:endParaRPr lang="en-US" sz="2000" dirty="0">
              <a:latin typeface="Helvetica" panose="020B0604020202020204" pitchFamily="34" charset="0"/>
              <a:ea typeface="Calibri" panose="020F0502020204030204" pitchFamily="34" charset="0"/>
              <a:cs typeface="Helvetica" panose="020B0604020202020204" pitchFamily="34" charset="0"/>
            </a:endParaRPr>
          </a:p>
          <a:p>
            <a:pPr marL="457200" lvl="1" indent="0">
              <a:buNone/>
            </a:pPr>
            <a:endParaRPr lang="en-US"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3" name="Title 2">
            <a:extLst>
              <a:ext uri="{FF2B5EF4-FFF2-40B4-BE49-F238E27FC236}">
                <a16:creationId xmlns:a16="http://schemas.microsoft.com/office/drawing/2014/main" id="{612125F4-2B3B-6699-61A1-8805F6355241}"/>
              </a:ext>
            </a:extLst>
          </p:cNvPr>
          <p:cNvSpPr>
            <a:spLocks noGrp="1"/>
          </p:cNvSpPr>
          <p:nvPr>
            <p:ph type="title"/>
          </p:nvPr>
        </p:nvSpPr>
        <p:spPr/>
        <p:txBody>
          <a:bodyPr/>
          <a:lstStyle/>
          <a:p>
            <a:r>
              <a:rPr lang="en-US" dirty="0"/>
              <a:t>Maximum Credible Incident (MCI) – Radiological</a:t>
            </a:r>
          </a:p>
        </p:txBody>
      </p:sp>
      <p:sp>
        <p:nvSpPr>
          <p:cNvPr id="5" name="Footer Placeholder 4">
            <a:extLst>
              <a:ext uri="{FF2B5EF4-FFF2-40B4-BE49-F238E27FC236}">
                <a16:creationId xmlns:a16="http://schemas.microsoft.com/office/drawing/2014/main" id="{4227176B-28A4-EA31-AB8A-0BBF7B431766}"/>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3B6B3181-E340-9407-BA6E-0B418F03A5DC}"/>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7" name="Date Placeholder 3">
            <a:extLst>
              <a:ext uri="{FF2B5EF4-FFF2-40B4-BE49-F238E27FC236}">
                <a16:creationId xmlns:a16="http://schemas.microsoft.com/office/drawing/2014/main" id="{FA2B33F1-2FE0-51BD-D370-35AA5E927047}"/>
              </a:ext>
            </a:extLst>
          </p:cNvPr>
          <p:cNvSpPr>
            <a:spLocks noGrp="1"/>
          </p:cNvSpPr>
          <p:nvPr>
            <p:ph type="dt" sz="half" idx="2"/>
          </p:nvPr>
        </p:nvSpPr>
        <p:spPr>
          <a:xfrm>
            <a:off x="736826" y="6504213"/>
            <a:ext cx="1553367" cy="237285"/>
          </a:xfrm>
        </p:spPr>
        <p:txBody>
          <a:bodyPr/>
          <a:lstStyle/>
          <a:p>
            <a:pPr>
              <a:defRPr/>
            </a:pPr>
            <a:r>
              <a:rPr lang="en-US" dirty="0"/>
              <a:t>Mar 19-21, 2024</a:t>
            </a:r>
          </a:p>
        </p:txBody>
      </p:sp>
      <p:pic>
        <p:nvPicPr>
          <p:cNvPr id="12" name="Picture 11" descr="A screenshot of a document&#10;&#10;Description automatically generated">
            <a:extLst>
              <a:ext uri="{FF2B5EF4-FFF2-40B4-BE49-F238E27FC236}">
                <a16:creationId xmlns:a16="http://schemas.microsoft.com/office/drawing/2014/main" id="{46F3D385-9E1F-9272-ECBD-5D762C175667}"/>
              </a:ext>
            </a:extLst>
          </p:cNvPr>
          <p:cNvPicPr>
            <a:picLocks noChangeAspect="1"/>
          </p:cNvPicPr>
          <p:nvPr/>
        </p:nvPicPr>
        <p:blipFill rotWithShape="1">
          <a:blip r:embed="rId3"/>
          <a:srcRect t="2837"/>
          <a:stretch/>
        </p:blipFill>
        <p:spPr>
          <a:xfrm>
            <a:off x="3944906" y="813609"/>
            <a:ext cx="4991935" cy="5217304"/>
          </a:xfrm>
          <a:prstGeom prst="rect">
            <a:avLst/>
          </a:prstGeom>
        </p:spPr>
      </p:pic>
      <p:sp>
        <p:nvSpPr>
          <p:cNvPr id="13" name="Frame 12">
            <a:extLst>
              <a:ext uri="{FF2B5EF4-FFF2-40B4-BE49-F238E27FC236}">
                <a16:creationId xmlns:a16="http://schemas.microsoft.com/office/drawing/2014/main" id="{4959B4E1-AD2E-F996-4D50-D90187FEB8F0}"/>
              </a:ext>
            </a:extLst>
          </p:cNvPr>
          <p:cNvSpPr/>
          <p:nvPr/>
        </p:nvSpPr>
        <p:spPr>
          <a:xfrm>
            <a:off x="3944905" y="830235"/>
            <a:ext cx="4991936" cy="5217304"/>
          </a:xfrm>
          <a:prstGeom prst="frame">
            <a:avLst>
              <a:gd name="adj1" fmla="val 108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7379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B0DCF7-B7F8-8104-89C5-B2F17DAE8C6A}"/>
              </a:ext>
            </a:extLst>
          </p:cNvPr>
          <p:cNvSpPr>
            <a:spLocks noGrp="1"/>
          </p:cNvSpPr>
          <p:nvPr>
            <p:ph idx="1"/>
          </p:nvPr>
        </p:nvSpPr>
        <p:spPr>
          <a:xfrm>
            <a:off x="228600" y="971550"/>
            <a:ext cx="8672513" cy="5411665"/>
          </a:xfrm>
        </p:spPr>
        <p:txBody>
          <a:bodyPr/>
          <a:lstStyle/>
          <a:p>
            <a:r>
              <a:rPr lang="en-US" sz="2000" dirty="0"/>
              <a:t>The MCI for the Fermilab Linac is a beam with a theoretical maximum intensity persistently incident on a beamline component </a:t>
            </a:r>
          </a:p>
          <a:p>
            <a:r>
              <a:rPr lang="en-US" sz="2000" dirty="0"/>
              <a:t>Maximum intensities are defined separately for the DTL and SCL and are a product of the following parameters:</a:t>
            </a:r>
            <a:endParaRPr lang="en-US" sz="2200" dirty="0"/>
          </a:p>
          <a:p>
            <a:pPr lvl="1"/>
            <a:r>
              <a:rPr lang="en-US" sz="1800" dirty="0"/>
              <a:t>130 mA beam current from ion source</a:t>
            </a:r>
          </a:p>
          <a:p>
            <a:pPr lvl="2"/>
            <a:r>
              <a:rPr lang="en-US" sz="1600" dirty="0"/>
              <a:t>Child Langmuir Limit (space charge limit) out of the Ion Source based on the extraction gap</a:t>
            </a:r>
          </a:p>
          <a:p>
            <a:pPr lvl="1"/>
            <a:r>
              <a:rPr lang="en-US" sz="1800" dirty="0"/>
              <a:t>15 Hz repetition rate</a:t>
            </a:r>
          </a:p>
          <a:p>
            <a:pPr lvl="2"/>
            <a:r>
              <a:rPr lang="en-US" sz="1600" dirty="0"/>
              <a:t>Hardware limit of ion source arc modulator, ion source gas valve pulser,            Marx modulator and quadrupole power supplies</a:t>
            </a:r>
          </a:p>
          <a:p>
            <a:pPr lvl="1"/>
            <a:r>
              <a:rPr lang="en-US" sz="1800" dirty="0"/>
              <a:t>60 µs beam pulse length through the SCL</a:t>
            </a:r>
          </a:p>
          <a:p>
            <a:pPr lvl="2"/>
            <a:r>
              <a:rPr lang="en-US" sz="1600" dirty="0"/>
              <a:t>Pulse length limit of the SCL cavities</a:t>
            </a:r>
          </a:p>
          <a:p>
            <a:pPr lvl="1"/>
            <a:r>
              <a:rPr lang="en-US" sz="1800" dirty="0"/>
              <a:t>116 µs beam pulse length through the DTL</a:t>
            </a:r>
          </a:p>
          <a:p>
            <a:pPr lvl="2"/>
            <a:r>
              <a:rPr lang="en-US" sz="1600" dirty="0"/>
              <a:t>Pulse length limit of the RFQ</a:t>
            </a:r>
          </a:p>
          <a:p>
            <a:pPr lvl="1"/>
            <a:r>
              <a:rPr lang="en-US" sz="1800" dirty="0"/>
              <a:t>RFQ design efficiency of 98%</a:t>
            </a:r>
          </a:p>
          <a:p>
            <a:pPr lvl="1"/>
            <a:r>
              <a:rPr lang="en-US" sz="1800" dirty="0"/>
              <a:t>Linac transmission efficiency of 100%</a:t>
            </a:r>
          </a:p>
          <a:p>
            <a:pPr lvl="2"/>
            <a:endParaRPr lang="en-US" sz="1600" dirty="0"/>
          </a:p>
          <a:p>
            <a:endParaRPr lang="en-US" dirty="0"/>
          </a:p>
          <a:p>
            <a:pPr lvl="1"/>
            <a:endParaRPr lang="en-US" b="1" dirty="0"/>
          </a:p>
          <a:p>
            <a:endParaRPr lang="en-US" dirty="0"/>
          </a:p>
          <a:p>
            <a:endParaRPr lang="en-US" dirty="0"/>
          </a:p>
        </p:txBody>
      </p:sp>
      <p:sp>
        <p:nvSpPr>
          <p:cNvPr id="3" name="Title 2">
            <a:extLst>
              <a:ext uri="{FF2B5EF4-FFF2-40B4-BE49-F238E27FC236}">
                <a16:creationId xmlns:a16="http://schemas.microsoft.com/office/drawing/2014/main" id="{4E8FB5EB-543C-7607-1861-4447E7EE3BA1}"/>
              </a:ext>
            </a:extLst>
          </p:cNvPr>
          <p:cNvSpPr>
            <a:spLocks noGrp="1"/>
          </p:cNvSpPr>
          <p:nvPr>
            <p:ph type="title"/>
          </p:nvPr>
        </p:nvSpPr>
        <p:spPr/>
        <p:txBody>
          <a:bodyPr/>
          <a:lstStyle/>
          <a:p>
            <a:r>
              <a:rPr lang="en-US" dirty="0"/>
              <a:t>Maximum Credible Incident (MCI) – Radiological </a:t>
            </a:r>
          </a:p>
        </p:txBody>
      </p:sp>
      <p:sp>
        <p:nvSpPr>
          <p:cNvPr id="5" name="Footer Placeholder 4">
            <a:extLst>
              <a:ext uri="{FF2B5EF4-FFF2-40B4-BE49-F238E27FC236}">
                <a16:creationId xmlns:a16="http://schemas.microsoft.com/office/drawing/2014/main" id="{C81C11C0-C9DF-76EC-5DA3-B247F516289B}"/>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EA96035F-B6F5-B294-5BE4-25AA2D380271}"/>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7" name="Date Placeholder 3">
            <a:extLst>
              <a:ext uri="{FF2B5EF4-FFF2-40B4-BE49-F238E27FC236}">
                <a16:creationId xmlns:a16="http://schemas.microsoft.com/office/drawing/2014/main" id="{9D0A2042-E75B-6C5E-FEE9-E4A809CE2711}"/>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85475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Linac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dirty="0"/>
              <a:t>Mar 19-21, 2024</a:t>
            </a:r>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dirty="0"/>
              <a:t>John Stanton | Accelerator Readiness Review</a:t>
            </a:r>
            <a:endParaRPr lang="en-US" b="1" dirty="0"/>
          </a:p>
          <a:p>
            <a:pPr>
              <a:defRPr/>
            </a:pP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2014912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B0DCF7-B7F8-8104-89C5-B2F17DAE8C6A}"/>
              </a:ext>
            </a:extLst>
          </p:cNvPr>
          <p:cNvSpPr>
            <a:spLocks noGrp="1"/>
          </p:cNvSpPr>
          <p:nvPr>
            <p:ph idx="1"/>
          </p:nvPr>
        </p:nvSpPr>
        <p:spPr>
          <a:xfrm>
            <a:off x="228600" y="971550"/>
            <a:ext cx="8793480" cy="5411665"/>
          </a:xfrm>
        </p:spPr>
        <p:txBody>
          <a:bodyPr/>
          <a:lstStyle/>
          <a:p>
            <a:r>
              <a:rPr lang="en-US" sz="2000" dirty="0"/>
              <a:t>These values contribute to the following calculations for the maximum credible beam intensities of the Linac:</a:t>
            </a:r>
          </a:p>
          <a:p>
            <a:pPr lvl="1"/>
            <a:r>
              <a:rPr lang="en-US" sz="1800" dirty="0"/>
              <a:t>Through the DTL (beam energy 750 keV to 116 MeV):</a:t>
            </a:r>
          </a:p>
          <a:p>
            <a:pPr lvl="2"/>
            <a:r>
              <a:rPr lang="en-US" sz="1600" dirty="0"/>
              <a:t>130mA * 0.98 * 15Hz * 116µs * 2.25E13 (conversion factor) = </a:t>
            </a:r>
            <a:r>
              <a:rPr lang="en-US" sz="1600" b="1" dirty="0"/>
              <a:t>4.98E18 protons/hour </a:t>
            </a:r>
          </a:p>
          <a:p>
            <a:pPr lvl="1"/>
            <a:r>
              <a:rPr lang="en-US" sz="1800" dirty="0"/>
              <a:t>Through the SCL (beam energy 116 MeV to 400 MeV):</a:t>
            </a:r>
          </a:p>
          <a:p>
            <a:pPr lvl="2"/>
            <a:r>
              <a:rPr lang="en-US" sz="1600" dirty="0"/>
              <a:t>130mA * 0.98 * 15Hz * 60µs * 2.25E13 (conversion factor) = </a:t>
            </a:r>
            <a:r>
              <a:rPr lang="en-US" sz="1600" b="1" dirty="0"/>
              <a:t>2.58E18 protons/hour</a:t>
            </a:r>
          </a:p>
          <a:p>
            <a:r>
              <a:rPr lang="en-US" sz="2000" dirty="0"/>
              <a:t>The Linac MCI Justification document evaluates the consequences of an MCI beam loss event for both the DTL and SCL intensities</a:t>
            </a:r>
          </a:p>
          <a:p>
            <a:pPr lvl="1"/>
            <a:r>
              <a:rPr lang="en-US" sz="1800" dirty="0"/>
              <a:t>Utilizes MARS simulations and measurements from previous shielding assessments to determine dose rates during an event</a:t>
            </a:r>
          </a:p>
          <a:p>
            <a:pPr lvl="1"/>
            <a:r>
              <a:rPr lang="en-US" sz="1800" dirty="0"/>
              <a:t>Determines credited control trip limits for interlocked radiation detectors to protect individuals during an event to the previously defined levels</a:t>
            </a:r>
          </a:p>
          <a:p>
            <a:pPr lvl="1"/>
            <a:endParaRPr lang="en-US" sz="1800" dirty="0"/>
          </a:p>
          <a:p>
            <a:pPr lvl="1"/>
            <a:endParaRPr lang="en-US" sz="1800" dirty="0"/>
          </a:p>
          <a:p>
            <a:endParaRPr lang="en-US" sz="1600" dirty="0"/>
          </a:p>
          <a:p>
            <a:endParaRPr lang="en-US" dirty="0"/>
          </a:p>
          <a:p>
            <a:pPr lvl="1"/>
            <a:endParaRPr lang="en-US" b="1" dirty="0"/>
          </a:p>
          <a:p>
            <a:endParaRPr lang="en-US" dirty="0"/>
          </a:p>
          <a:p>
            <a:endParaRPr lang="en-US" dirty="0"/>
          </a:p>
        </p:txBody>
      </p:sp>
      <p:sp>
        <p:nvSpPr>
          <p:cNvPr id="3" name="Title 2">
            <a:extLst>
              <a:ext uri="{FF2B5EF4-FFF2-40B4-BE49-F238E27FC236}">
                <a16:creationId xmlns:a16="http://schemas.microsoft.com/office/drawing/2014/main" id="{4E8FB5EB-543C-7607-1861-4447E7EE3BA1}"/>
              </a:ext>
            </a:extLst>
          </p:cNvPr>
          <p:cNvSpPr>
            <a:spLocks noGrp="1"/>
          </p:cNvSpPr>
          <p:nvPr>
            <p:ph type="title"/>
          </p:nvPr>
        </p:nvSpPr>
        <p:spPr/>
        <p:txBody>
          <a:bodyPr/>
          <a:lstStyle/>
          <a:p>
            <a:r>
              <a:rPr lang="en-US" dirty="0"/>
              <a:t>Maximum Credible Incident (MCI) – Radiological </a:t>
            </a:r>
          </a:p>
        </p:txBody>
      </p:sp>
      <p:sp>
        <p:nvSpPr>
          <p:cNvPr id="5" name="Footer Placeholder 4">
            <a:extLst>
              <a:ext uri="{FF2B5EF4-FFF2-40B4-BE49-F238E27FC236}">
                <a16:creationId xmlns:a16="http://schemas.microsoft.com/office/drawing/2014/main" id="{C81C11C0-C9DF-76EC-5DA3-B247F516289B}"/>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EA96035F-B6F5-B294-5BE4-25AA2D380271}"/>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7" name="Date Placeholder 3">
            <a:extLst>
              <a:ext uri="{FF2B5EF4-FFF2-40B4-BE49-F238E27FC236}">
                <a16:creationId xmlns:a16="http://schemas.microsoft.com/office/drawing/2014/main" id="{FE5F0971-CDBE-C91A-C0AB-03BE3997E404}"/>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470054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Linac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dirty="0"/>
              <a:t>John Stanton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2" name="Date Placeholder 3">
            <a:extLst>
              <a:ext uri="{FF2B5EF4-FFF2-40B4-BE49-F238E27FC236}">
                <a16:creationId xmlns:a16="http://schemas.microsoft.com/office/drawing/2014/main" id="{6E2ED0F4-8EEE-400A-31CE-51A74D585661}"/>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3107988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5306158"/>
          </a:xfrm>
        </p:spPr>
        <p:txBody>
          <a:bodyPr/>
          <a:lstStyle/>
          <a:p>
            <a:r>
              <a:rPr lang="en-US" sz="2000" b="1" dirty="0"/>
              <a:t>Credited Control: Permanent Shielding </a:t>
            </a:r>
          </a:p>
          <a:p>
            <a:pPr lvl="1"/>
            <a:r>
              <a:rPr lang="en-US" sz="1800" dirty="0"/>
              <a:t>Shielding between the interior surface of the enclosure walls and the surface of the berm up to 9.6 effective feet of dirt.</a:t>
            </a:r>
          </a:p>
          <a:p>
            <a:pPr lvl="1"/>
            <a:r>
              <a:rPr lang="en-US" sz="1800" dirty="0"/>
              <a:t>The wall between the Linac enclosure and the Linac upper and lower gallery. </a:t>
            </a:r>
          </a:p>
          <a:p>
            <a:r>
              <a:rPr lang="en-US" sz="2000" b="1" dirty="0"/>
              <a:t>Credited Control: Movable Shielding</a:t>
            </a:r>
          </a:p>
          <a:p>
            <a:pPr lvl="1"/>
            <a:r>
              <a:rPr lang="en-US" sz="1800" dirty="0"/>
              <a:t>The concrete block wall separating the Linac enclosure and the ITA experimental hall.</a:t>
            </a:r>
          </a:p>
          <a:p>
            <a:r>
              <a:rPr lang="en-US" sz="2000" b="1" dirty="0"/>
              <a:t>Credited Control: Penetration Shielding</a:t>
            </a:r>
          </a:p>
          <a:p>
            <a:pPr lvl="1"/>
            <a:r>
              <a:rPr lang="en-US" sz="1800" dirty="0"/>
              <a:t>Concrete shielding blocks that fill the utility and RF waveguide penetrations between the Linac enclosure and the lower Linac gallery.</a:t>
            </a:r>
          </a:p>
          <a:p>
            <a:pPr lvl="1"/>
            <a:r>
              <a:rPr lang="en-US" sz="1800" dirty="0"/>
              <a:t>Poly beads that fill the upper waveguide penetrations for the 400 MeV Linac upgrade.</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Credited Controls – Passive Engineering</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7" name="Date Placeholder 3">
            <a:extLst>
              <a:ext uri="{FF2B5EF4-FFF2-40B4-BE49-F238E27FC236}">
                <a16:creationId xmlns:a16="http://schemas.microsoft.com/office/drawing/2014/main" id="{C58B4690-DC3C-2B4A-72F8-0B944D3E5F4E}"/>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2693846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5306158"/>
          </a:xfrm>
        </p:spPr>
        <p:txBody>
          <a:bodyPr/>
          <a:lstStyle/>
          <a:p>
            <a:r>
              <a:rPr lang="en-US" sz="2000" b="1" dirty="0"/>
              <a:t>Credited Control: Radiation Safety Interlock System (RSIS)</a:t>
            </a:r>
          </a:p>
          <a:p>
            <a:pPr lvl="1"/>
            <a:r>
              <a:rPr lang="en-US" sz="1800" dirty="0"/>
              <a:t>Inhibits beams using controlled redundant critical devices</a:t>
            </a:r>
          </a:p>
          <a:p>
            <a:pPr lvl="1"/>
            <a:r>
              <a:rPr lang="en-US" sz="1800" dirty="0"/>
              <a:t>Enforces the Search and Secure process</a:t>
            </a:r>
          </a:p>
          <a:p>
            <a:pPr lvl="1"/>
            <a:r>
              <a:rPr lang="en-US" sz="1800" dirty="0"/>
              <a:t>Uses interlock hardware to ensure personnel are not within the area and to establish the Exclusion Area prior to beam operations</a:t>
            </a:r>
          </a:p>
          <a:p>
            <a:pPr lvl="1"/>
            <a:r>
              <a:rPr lang="en-US" sz="1800" dirty="0"/>
              <a:t>Uses interlock hardware to maintain the Exclusion Area and prevent inadvertent access during beam operations</a:t>
            </a:r>
          </a:p>
          <a:p>
            <a:pPr lvl="1"/>
            <a:r>
              <a:rPr lang="en-US" sz="1800" dirty="0"/>
              <a:t>Uses interlocked radiation detectors in areas that do not have adequate permanent shielding to protect an individual outside of the shielding during beam operations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Credited Controls – Active Engineering</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
        <p:nvSpPr>
          <p:cNvPr id="7" name="Date Placeholder 3">
            <a:extLst>
              <a:ext uri="{FF2B5EF4-FFF2-40B4-BE49-F238E27FC236}">
                <a16:creationId xmlns:a16="http://schemas.microsoft.com/office/drawing/2014/main" id="{2A7F304C-07AB-97D8-14DD-2EAC707CA83D}"/>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1553507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7B3D7B-D0D9-6253-9115-7D41EF55BC24}"/>
              </a:ext>
            </a:extLst>
          </p:cNvPr>
          <p:cNvSpPr>
            <a:spLocks noGrp="1"/>
          </p:cNvSpPr>
          <p:nvPr>
            <p:ph idx="1"/>
          </p:nvPr>
        </p:nvSpPr>
        <p:spPr>
          <a:xfrm>
            <a:off x="228601" y="971550"/>
            <a:ext cx="4343400" cy="4842021"/>
          </a:xfrm>
        </p:spPr>
        <p:txBody>
          <a:bodyPr/>
          <a:lstStyle/>
          <a:p>
            <a:pPr>
              <a:buFont typeface="Arial" panose="020B0604020202020204" pitchFamily="34" charset="0"/>
              <a:buChar char="•"/>
            </a:pPr>
            <a:r>
              <a:rPr lang="en-US" sz="1800" dirty="0"/>
              <a:t>Interlocked Radiation Detectors</a:t>
            </a:r>
          </a:p>
          <a:p>
            <a:pPr lvl="1"/>
            <a:r>
              <a:rPr lang="en-US" sz="1600" dirty="0"/>
              <a:t>Linac does not have enough shielding for the MCI, interlocked radiation detectors are required</a:t>
            </a:r>
          </a:p>
          <a:p>
            <a:pPr lvl="1"/>
            <a:r>
              <a:rPr lang="en-US" sz="1600" dirty="0"/>
              <a:t>The credited control trip limits for these interlocked radiation detectors are sufficient to protect against the MCI</a:t>
            </a:r>
          </a:p>
          <a:p>
            <a:pPr lvl="2"/>
            <a:r>
              <a:rPr lang="en-US" sz="1400" dirty="0"/>
              <a:t>These are maximum values, not the levels at which we operate</a:t>
            </a:r>
          </a:p>
          <a:p>
            <a:pPr lvl="1"/>
            <a:r>
              <a:rPr lang="en-US" sz="1600" dirty="0"/>
              <a:t>Trip levels are set by the Radiation Physics Operations Department (RPO) to satisfy occupancy requirements per 10 CFR Part 835</a:t>
            </a:r>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endParaRPr lang="en-US" dirty="0"/>
          </a:p>
        </p:txBody>
      </p:sp>
      <p:sp>
        <p:nvSpPr>
          <p:cNvPr id="3" name="Title 2">
            <a:extLst>
              <a:ext uri="{FF2B5EF4-FFF2-40B4-BE49-F238E27FC236}">
                <a16:creationId xmlns:a16="http://schemas.microsoft.com/office/drawing/2014/main" id="{7546DEC5-5935-F65D-2E5F-9D9B370F58F9}"/>
              </a:ext>
            </a:extLst>
          </p:cNvPr>
          <p:cNvSpPr>
            <a:spLocks noGrp="1"/>
          </p:cNvSpPr>
          <p:nvPr>
            <p:ph type="title"/>
          </p:nvPr>
        </p:nvSpPr>
        <p:spPr/>
        <p:txBody>
          <a:bodyPr/>
          <a:lstStyle/>
          <a:p>
            <a:r>
              <a:rPr lang="en-US" dirty="0"/>
              <a:t>Credited Controls – Active Engineering</a:t>
            </a:r>
          </a:p>
        </p:txBody>
      </p:sp>
      <p:sp>
        <p:nvSpPr>
          <p:cNvPr id="5" name="Footer Placeholder 4">
            <a:extLst>
              <a:ext uri="{FF2B5EF4-FFF2-40B4-BE49-F238E27FC236}">
                <a16:creationId xmlns:a16="http://schemas.microsoft.com/office/drawing/2014/main" id="{F23C9D4C-B8EC-2776-5B26-5179D83EA732}"/>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7863F2A5-35D6-4017-5654-032FC25874E5}"/>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pic>
        <p:nvPicPr>
          <p:cNvPr id="8" name="Picture 7">
            <a:extLst>
              <a:ext uri="{FF2B5EF4-FFF2-40B4-BE49-F238E27FC236}">
                <a16:creationId xmlns:a16="http://schemas.microsoft.com/office/drawing/2014/main" id="{902843E7-2380-6AB8-D5D5-5B6D972F611A}"/>
              </a:ext>
            </a:extLst>
          </p:cNvPr>
          <p:cNvPicPr>
            <a:picLocks noChangeAspect="1"/>
          </p:cNvPicPr>
          <p:nvPr/>
        </p:nvPicPr>
        <p:blipFill>
          <a:blip r:embed="rId2"/>
          <a:stretch>
            <a:fillRect/>
          </a:stretch>
        </p:blipFill>
        <p:spPr>
          <a:xfrm>
            <a:off x="876301" y="4760097"/>
            <a:ext cx="7391400" cy="1562100"/>
          </a:xfrm>
          <a:prstGeom prst="rect">
            <a:avLst/>
          </a:prstGeom>
        </p:spPr>
      </p:pic>
      <p:graphicFrame>
        <p:nvGraphicFramePr>
          <p:cNvPr id="7" name="Table 6">
            <a:extLst>
              <a:ext uri="{FF2B5EF4-FFF2-40B4-BE49-F238E27FC236}">
                <a16:creationId xmlns:a16="http://schemas.microsoft.com/office/drawing/2014/main" id="{DD9D2B2A-8A3E-DA05-5B59-192DFF5959A0}"/>
              </a:ext>
            </a:extLst>
          </p:cNvPr>
          <p:cNvGraphicFramePr>
            <a:graphicFrameLocks noGrp="1"/>
          </p:cNvGraphicFramePr>
          <p:nvPr>
            <p:extLst>
              <p:ext uri="{D42A27DB-BD31-4B8C-83A1-F6EECF244321}">
                <p14:modId xmlns:p14="http://schemas.microsoft.com/office/powerpoint/2010/main" val="4184382423"/>
              </p:ext>
            </p:extLst>
          </p:nvPr>
        </p:nvGraphicFramePr>
        <p:xfrm>
          <a:off x="4714612" y="1075818"/>
          <a:ext cx="4200788" cy="3931920"/>
        </p:xfrm>
        <a:graphic>
          <a:graphicData uri="http://schemas.openxmlformats.org/drawingml/2006/table">
            <a:tbl>
              <a:tblPr firstRow="1" bandRow="1">
                <a:tableStyleId>{5C22544A-7EE6-4342-B048-85BDC9FD1C3A}</a:tableStyleId>
              </a:tblPr>
              <a:tblGrid>
                <a:gridCol w="2625755">
                  <a:extLst>
                    <a:ext uri="{9D8B030D-6E8A-4147-A177-3AD203B41FA5}">
                      <a16:colId xmlns:a16="http://schemas.microsoft.com/office/drawing/2014/main" val="300929921"/>
                    </a:ext>
                  </a:extLst>
                </a:gridCol>
                <a:gridCol w="1575033">
                  <a:extLst>
                    <a:ext uri="{9D8B030D-6E8A-4147-A177-3AD203B41FA5}">
                      <a16:colId xmlns:a16="http://schemas.microsoft.com/office/drawing/2014/main" val="648377338"/>
                    </a:ext>
                  </a:extLst>
                </a:gridCol>
              </a:tblGrid>
              <a:tr h="182880">
                <a:tc>
                  <a:txBody>
                    <a:bodyPr/>
                    <a:lstStyle/>
                    <a:p>
                      <a:r>
                        <a:rPr lang="en-US" sz="1200" dirty="0">
                          <a:solidFill>
                            <a:srgbClr val="004C97"/>
                          </a:solidFill>
                          <a:latin typeface="Helvetica" panose="020B0604020202020204" pitchFamily="34" charset="0"/>
                          <a:cs typeface="Helvetica" panose="020B0604020202020204" pitchFamily="34" charset="0"/>
                        </a:rPr>
                        <a:t>Detector Location</a:t>
                      </a:r>
                    </a:p>
                  </a:txBody>
                  <a:tcPr/>
                </a:tc>
                <a:tc>
                  <a:txBody>
                    <a:bodyPr/>
                    <a:lstStyle/>
                    <a:p>
                      <a:pPr algn="ctr"/>
                      <a:r>
                        <a:rPr lang="en-US" sz="1200" dirty="0">
                          <a:solidFill>
                            <a:srgbClr val="004C97"/>
                          </a:solidFill>
                          <a:latin typeface="Helvetica" panose="020B0604020202020204" pitchFamily="34" charset="0"/>
                          <a:cs typeface="Helvetica" panose="020B0604020202020204" pitchFamily="34" charset="0"/>
                        </a:rPr>
                        <a:t>CC Limit (mrem/hr)</a:t>
                      </a:r>
                    </a:p>
                  </a:txBody>
                  <a:tcPr/>
                </a:tc>
                <a:extLst>
                  <a:ext uri="{0D108BD9-81ED-4DB2-BD59-A6C34878D82A}">
                    <a16:rowId xmlns:a16="http://schemas.microsoft.com/office/drawing/2014/main" val="2939443286"/>
                  </a:ext>
                </a:extLst>
              </a:tr>
              <a:tr h="182880">
                <a:tc>
                  <a:txBody>
                    <a:bodyPr/>
                    <a:lstStyle/>
                    <a:p>
                      <a:r>
                        <a:rPr lang="en-US" sz="1000" dirty="0">
                          <a:latin typeface="Helvetica" panose="020B0604020202020204" pitchFamily="34" charset="0"/>
                          <a:cs typeface="Helvetica" panose="020B0604020202020204" pitchFamily="34" charset="0"/>
                        </a:rPr>
                        <a:t>A: Linac Enclosure Tank #1</a:t>
                      </a:r>
                    </a:p>
                  </a:txBody>
                  <a:tcPr/>
                </a:tc>
                <a:tc>
                  <a:txBody>
                    <a:bodyPr/>
                    <a:lstStyle/>
                    <a:p>
                      <a:pPr algn="ctr"/>
                      <a:r>
                        <a:rPr lang="en-US" sz="1000" dirty="0">
                          <a:latin typeface="Helvetica" panose="020B0604020202020204" pitchFamily="34" charset="0"/>
                          <a:cs typeface="Helvetica" panose="020B0604020202020204" pitchFamily="34" charset="0"/>
                        </a:rPr>
                        <a:t>1000</a:t>
                      </a:r>
                    </a:p>
                  </a:txBody>
                  <a:tcPr/>
                </a:tc>
                <a:extLst>
                  <a:ext uri="{0D108BD9-81ED-4DB2-BD59-A6C34878D82A}">
                    <a16:rowId xmlns:a16="http://schemas.microsoft.com/office/drawing/2014/main" val="3103184696"/>
                  </a:ext>
                </a:extLst>
              </a:tr>
              <a:tr h="182880">
                <a:tc>
                  <a:txBody>
                    <a:bodyPr/>
                    <a:lstStyle/>
                    <a:p>
                      <a:r>
                        <a:rPr lang="en-US" sz="1000" dirty="0">
                          <a:latin typeface="Helvetica" panose="020B0604020202020204" pitchFamily="34" charset="0"/>
                          <a:cs typeface="Helvetica" panose="020B0604020202020204" pitchFamily="34" charset="0"/>
                        </a:rPr>
                        <a:t>B: Linac Gallery Tank #2</a:t>
                      </a:r>
                    </a:p>
                  </a:txBody>
                  <a:tcPr/>
                </a:tc>
                <a:tc>
                  <a:txBody>
                    <a:bodyPr/>
                    <a:lstStyle/>
                    <a:p>
                      <a:pPr algn="ctr"/>
                      <a:r>
                        <a:rPr lang="en-US" sz="1000" dirty="0">
                          <a:latin typeface="Helvetica" panose="020B0604020202020204" pitchFamily="34" charset="0"/>
                          <a:cs typeface="Helvetica" panose="020B0604020202020204" pitchFamily="34" charset="0"/>
                        </a:rPr>
                        <a:t>250</a:t>
                      </a:r>
                    </a:p>
                  </a:txBody>
                  <a:tcPr/>
                </a:tc>
                <a:extLst>
                  <a:ext uri="{0D108BD9-81ED-4DB2-BD59-A6C34878D82A}">
                    <a16:rowId xmlns:a16="http://schemas.microsoft.com/office/drawing/2014/main" val="3061705249"/>
                  </a:ext>
                </a:extLst>
              </a:tr>
              <a:tr h="182880">
                <a:tc>
                  <a:txBody>
                    <a:bodyPr/>
                    <a:lstStyle/>
                    <a:p>
                      <a:r>
                        <a:rPr lang="en-US" sz="1000" dirty="0">
                          <a:latin typeface="Helvetica" panose="020B0604020202020204" pitchFamily="34" charset="0"/>
                          <a:cs typeface="Helvetica" panose="020B0604020202020204" pitchFamily="34" charset="0"/>
                        </a:rPr>
                        <a:t>C: Linac Gallery Tank #3</a:t>
                      </a:r>
                    </a:p>
                  </a:txBody>
                  <a:tcPr/>
                </a:tc>
                <a:tc>
                  <a:txBody>
                    <a:bodyPr/>
                    <a:lstStyle/>
                    <a:p>
                      <a:pPr algn="ctr"/>
                      <a:r>
                        <a:rPr lang="en-US" sz="1000" dirty="0">
                          <a:latin typeface="Helvetica" panose="020B0604020202020204" pitchFamily="34" charset="0"/>
                          <a:cs typeface="Helvetica" panose="020B0604020202020204" pitchFamily="34" charset="0"/>
                        </a:rPr>
                        <a:t>250</a:t>
                      </a:r>
                    </a:p>
                  </a:txBody>
                  <a:tcPr/>
                </a:tc>
                <a:extLst>
                  <a:ext uri="{0D108BD9-81ED-4DB2-BD59-A6C34878D82A}">
                    <a16:rowId xmlns:a16="http://schemas.microsoft.com/office/drawing/2014/main" val="413652625"/>
                  </a:ext>
                </a:extLst>
              </a:tr>
              <a:tr h="182880">
                <a:tc>
                  <a:txBody>
                    <a:bodyPr/>
                    <a:lstStyle/>
                    <a:p>
                      <a:r>
                        <a:rPr lang="en-US" sz="1000" dirty="0">
                          <a:latin typeface="Helvetica" panose="020B0604020202020204" pitchFamily="34" charset="0"/>
                          <a:cs typeface="Helvetica" panose="020B0604020202020204" pitchFamily="34" charset="0"/>
                        </a:rPr>
                        <a:t>D: Linac Gallery Tank #4</a:t>
                      </a:r>
                    </a:p>
                  </a:txBody>
                  <a:tcPr/>
                </a:tc>
                <a:tc>
                  <a:txBody>
                    <a:bodyPr/>
                    <a:lstStyle/>
                    <a:p>
                      <a:pPr algn="ctr"/>
                      <a:r>
                        <a:rPr lang="en-US" sz="1000" dirty="0">
                          <a:latin typeface="Helvetica" panose="020B0604020202020204" pitchFamily="34" charset="0"/>
                          <a:cs typeface="Helvetica" panose="020B0604020202020204" pitchFamily="34" charset="0"/>
                        </a:rPr>
                        <a:t>250</a:t>
                      </a:r>
                    </a:p>
                  </a:txBody>
                  <a:tcPr/>
                </a:tc>
                <a:extLst>
                  <a:ext uri="{0D108BD9-81ED-4DB2-BD59-A6C34878D82A}">
                    <a16:rowId xmlns:a16="http://schemas.microsoft.com/office/drawing/2014/main" val="1554144845"/>
                  </a:ext>
                </a:extLst>
              </a:tr>
              <a:tr h="182880">
                <a:tc>
                  <a:txBody>
                    <a:bodyPr/>
                    <a:lstStyle/>
                    <a:p>
                      <a:r>
                        <a:rPr lang="en-US" sz="1000" dirty="0">
                          <a:latin typeface="Helvetica" panose="020B0604020202020204" pitchFamily="34" charset="0"/>
                          <a:cs typeface="Helvetica" panose="020B0604020202020204" pitchFamily="34" charset="0"/>
                        </a:rPr>
                        <a:t>E: Linac Gallery Tank #5</a:t>
                      </a:r>
                    </a:p>
                  </a:txBody>
                  <a:tcPr/>
                </a:tc>
                <a:tc>
                  <a:txBody>
                    <a:bodyPr/>
                    <a:lstStyle/>
                    <a:p>
                      <a:pPr algn="ctr"/>
                      <a:r>
                        <a:rPr lang="en-US" sz="1000" dirty="0">
                          <a:latin typeface="Helvetica" panose="020B0604020202020204" pitchFamily="34" charset="0"/>
                          <a:cs typeface="Helvetica" panose="020B0604020202020204" pitchFamily="34" charset="0"/>
                        </a:rPr>
                        <a:t>250</a:t>
                      </a:r>
                    </a:p>
                  </a:txBody>
                  <a:tcPr/>
                </a:tc>
                <a:extLst>
                  <a:ext uri="{0D108BD9-81ED-4DB2-BD59-A6C34878D82A}">
                    <a16:rowId xmlns:a16="http://schemas.microsoft.com/office/drawing/2014/main" val="4044864616"/>
                  </a:ext>
                </a:extLst>
              </a:tr>
              <a:tr h="182880">
                <a:tc>
                  <a:txBody>
                    <a:bodyPr/>
                    <a:lstStyle/>
                    <a:p>
                      <a:r>
                        <a:rPr lang="en-US" sz="1000" dirty="0">
                          <a:latin typeface="Helvetica" panose="020B0604020202020204" pitchFamily="34" charset="0"/>
                          <a:cs typeface="Helvetica" panose="020B0604020202020204" pitchFamily="34" charset="0"/>
                        </a:rPr>
                        <a:t>F: Linac Gallery Tank #6</a:t>
                      </a:r>
                    </a:p>
                  </a:txBody>
                  <a:tcPr/>
                </a:tc>
                <a:tc>
                  <a:txBody>
                    <a:bodyPr/>
                    <a:lstStyle/>
                    <a:p>
                      <a:pPr algn="ctr"/>
                      <a:r>
                        <a:rPr lang="en-US" sz="1000" dirty="0">
                          <a:latin typeface="Helvetica" panose="020B0604020202020204" pitchFamily="34" charset="0"/>
                          <a:cs typeface="Helvetica" panose="020B0604020202020204" pitchFamily="34" charset="0"/>
                        </a:rPr>
                        <a:t>90</a:t>
                      </a:r>
                    </a:p>
                  </a:txBody>
                  <a:tcPr/>
                </a:tc>
                <a:extLst>
                  <a:ext uri="{0D108BD9-81ED-4DB2-BD59-A6C34878D82A}">
                    <a16:rowId xmlns:a16="http://schemas.microsoft.com/office/drawing/2014/main" val="923149859"/>
                  </a:ext>
                </a:extLst>
              </a:tr>
              <a:tr h="182880">
                <a:tc>
                  <a:txBody>
                    <a:bodyPr/>
                    <a:lstStyle/>
                    <a:p>
                      <a:r>
                        <a:rPr lang="en-US" sz="1000" dirty="0">
                          <a:latin typeface="Helvetica" panose="020B0604020202020204" pitchFamily="34" charset="0"/>
                          <a:cs typeface="Helvetica" panose="020B0604020202020204" pitchFamily="34" charset="0"/>
                        </a:rPr>
                        <a:t>G: Linac Gallery Tank #7</a:t>
                      </a:r>
                    </a:p>
                  </a:txBody>
                  <a:tcPr/>
                </a:tc>
                <a:tc>
                  <a:txBody>
                    <a:bodyPr/>
                    <a:lstStyle/>
                    <a:p>
                      <a:pPr algn="ctr"/>
                      <a:r>
                        <a:rPr lang="en-US" sz="1000" dirty="0">
                          <a:latin typeface="Helvetica" panose="020B0604020202020204" pitchFamily="34" charset="0"/>
                          <a:cs typeface="Helvetica" panose="020B0604020202020204" pitchFamily="34" charset="0"/>
                        </a:rPr>
                        <a:t>90</a:t>
                      </a:r>
                    </a:p>
                  </a:txBody>
                  <a:tcPr/>
                </a:tc>
                <a:extLst>
                  <a:ext uri="{0D108BD9-81ED-4DB2-BD59-A6C34878D82A}">
                    <a16:rowId xmlns:a16="http://schemas.microsoft.com/office/drawing/2014/main" val="2907541052"/>
                  </a:ext>
                </a:extLst>
              </a:tr>
              <a:tr h="182880">
                <a:tc>
                  <a:txBody>
                    <a:bodyPr/>
                    <a:lstStyle/>
                    <a:p>
                      <a:r>
                        <a:rPr lang="en-US" sz="1000" dirty="0">
                          <a:latin typeface="Helvetica" panose="020B0604020202020204" pitchFamily="34" charset="0"/>
                          <a:cs typeface="Helvetica" panose="020B0604020202020204" pitchFamily="34" charset="0"/>
                        </a:rPr>
                        <a:t>H: Linac Gallery Tank #8</a:t>
                      </a:r>
                    </a:p>
                  </a:txBody>
                  <a:tcPr/>
                </a:tc>
                <a:tc>
                  <a:txBody>
                    <a:bodyPr/>
                    <a:lstStyle/>
                    <a:p>
                      <a:pPr algn="ctr"/>
                      <a:r>
                        <a:rPr lang="en-US" sz="1000" dirty="0">
                          <a:latin typeface="Helvetica" panose="020B0604020202020204" pitchFamily="34" charset="0"/>
                          <a:cs typeface="Helvetica" panose="020B0604020202020204" pitchFamily="34" charset="0"/>
                        </a:rPr>
                        <a:t>90</a:t>
                      </a:r>
                    </a:p>
                  </a:txBody>
                  <a:tcPr/>
                </a:tc>
                <a:extLst>
                  <a:ext uri="{0D108BD9-81ED-4DB2-BD59-A6C34878D82A}">
                    <a16:rowId xmlns:a16="http://schemas.microsoft.com/office/drawing/2014/main" val="1059317713"/>
                  </a:ext>
                </a:extLst>
              </a:tr>
              <a:tr h="182880">
                <a:tc>
                  <a:txBody>
                    <a:bodyPr/>
                    <a:lstStyle/>
                    <a:p>
                      <a:r>
                        <a:rPr lang="en-US" sz="1000" dirty="0">
                          <a:latin typeface="Helvetica" panose="020B0604020202020204" pitchFamily="34" charset="0"/>
                          <a:cs typeface="Helvetica" panose="020B0604020202020204" pitchFamily="34" charset="0"/>
                        </a:rPr>
                        <a:t>I: Linac Gallery Tank #9</a:t>
                      </a:r>
                    </a:p>
                  </a:txBody>
                  <a:tcPr/>
                </a:tc>
                <a:tc>
                  <a:txBody>
                    <a:bodyPr/>
                    <a:lstStyle/>
                    <a:p>
                      <a:pPr algn="ctr"/>
                      <a:r>
                        <a:rPr lang="en-US" sz="1000" dirty="0">
                          <a:latin typeface="Helvetica" panose="020B0604020202020204" pitchFamily="34" charset="0"/>
                          <a:cs typeface="Helvetica" panose="020B0604020202020204" pitchFamily="34" charset="0"/>
                        </a:rPr>
                        <a:t>90</a:t>
                      </a:r>
                    </a:p>
                  </a:txBody>
                  <a:tcPr/>
                </a:tc>
                <a:extLst>
                  <a:ext uri="{0D108BD9-81ED-4DB2-BD59-A6C34878D82A}">
                    <a16:rowId xmlns:a16="http://schemas.microsoft.com/office/drawing/2014/main" val="1007409593"/>
                  </a:ext>
                </a:extLst>
              </a:tr>
              <a:tr h="182880">
                <a:tc>
                  <a:txBody>
                    <a:bodyPr/>
                    <a:lstStyle/>
                    <a:p>
                      <a:r>
                        <a:rPr lang="en-US" sz="1000" dirty="0">
                          <a:latin typeface="Helvetica" panose="020B0604020202020204" pitchFamily="34" charset="0"/>
                          <a:cs typeface="Helvetica" panose="020B0604020202020204" pitchFamily="34" charset="0"/>
                        </a:rPr>
                        <a:t>J: Linac Enclosure Tank #3</a:t>
                      </a:r>
                    </a:p>
                  </a:txBody>
                  <a:tcPr/>
                </a:tc>
                <a:tc>
                  <a:txBody>
                    <a:bodyPr/>
                    <a:lstStyle/>
                    <a:p>
                      <a:pPr algn="ctr"/>
                      <a:r>
                        <a:rPr lang="en-US" sz="1000" dirty="0">
                          <a:latin typeface="Helvetica" panose="020B0604020202020204" pitchFamily="34" charset="0"/>
                          <a:cs typeface="Helvetica" panose="020B0604020202020204" pitchFamily="34" charset="0"/>
                        </a:rPr>
                        <a:t>175,000</a:t>
                      </a:r>
                    </a:p>
                  </a:txBody>
                  <a:tcPr/>
                </a:tc>
                <a:extLst>
                  <a:ext uri="{0D108BD9-81ED-4DB2-BD59-A6C34878D82A}">
                    <a16:rowId xmlns:a16="http://schemas.microsoft.com/office/drawing/2014/main" val="1547063632"/>
                  </a:ext>
                </a:extLst>
              </a:tr>
              <a:tr h="182880">
                <a:tc>
                  <a:txBody>
                    <a:bodyPr/>
                    <a:lstStyle/>
                    <a:p>
                      <a:r>
                        <a:rPr lang="en-US" sz="1000" dirty="0">
                          <a:latin typeface="Helvetica" panose="020B0604020202020204" pitchFamily="34" charset="0"/>
                          <a:cs typeface="Helvetica" panose="020B0604020202020204" pitchFamily="34" charset="0"/>
                        </a:rPr>
                        <a:t>K: Linac Enclosure 400 MeV Labyrinth</a:t>
                      </a:r>
                    </a:p>
                  </a:txBody>
                  <a:tcPr/>
                </a:tc>
                <a:tc>
                  <a:txBody>
                    <a:bodyPr/>
                    <a:lstStyle/>
                    <a:p>
                      <a:pPr algn="ctr"/>
                      <a:r>
                        <a:rPr lang="en-US" sz="1000" dirty="0">
                          <a:latin typeface="Helvetica" panose="020B0604020202020204" pitchFamily="34" charset="0"/>
                          <a:cs typeface="Helvetica" panose="020B0604020202020204" pitchFamily="34" charset="0"/>
                        </a:rPr>
                        <a:t>10,000</a:t>
                      </a:r>
                    </a:p>
                  </a:txBody>
                  <a:tcPr/>
                </a:tc>
                <a:extLst>
                  <a:ext uri="{0D108BD9-81ED-4DB2-BD59-A6C34878D82A}">
                    <a16:rowId xmlns:a16="http://schemas.microsoft.com/office/drawing/2014/main" val="3127324353"/>
                  </a:ext>
                </a:extLst>
              </a:tr>
              <a:tr h="182880">
                <a:tc>
                  <a:txBody>
                    <a:bodyPr/>
                    <a:lstStyle/>
                    <a:p>
                      <a:r>
                        <a:rPr lang="en-US" sz="1000" dirty="0">
                          <a:latin typeface="Helvetica" panose="020B0604020202020204" pitchFamily="34" charset="0"/>
                          <a:cs typeface="Helvetica" panose="020B0604020202020204" pitchFamily="34" charset="0"/>
                        </a:rPr>
                        <a:t>L: Booster Chute</a:t>
                      </a:r>
                    </a:p>
                  </a:txBody>
                  <a:tcPr/>
                </a:tc>
                <a:tc>
                  <a:txBody>
                    <a:bodyPr/>
                    <a:lstStyle/>
                    <a:p>
                      <a:pPr algn="ctr"/>
                      <a:r>
                        <a:rPr lang="en-US" sz="1000" dirty="0">
                          <a:latin typeface="Helvetica" panose="020B0604020202020204" pitchFamily="34" charset="0"/>
                          <a:cs typeface="Helvetica" panose="020B0604020202020204" pitchFamily="34" charset="0"/>
                        </a:rPr>
                        <a:t>90</a:t>
                      </a:r>
                    </a:p>
                  </a:txBody>
                  <a:tcPr/>
                </a:tc>
                <a:extLst>
                  <a:ext uri="{0D108BD9-81ED-4DB2-BD59-A6C34878D82A}">
                    <a16:rowId xmlns:a16="http://schemas.microsoft.com/office/drawing/2014/main" val="1937942077"/>
                  </a:ext>
                </a:extLst>
              </a:tr>
              <a:tr h="182880">
                <a:tc>
                  <a:txBody>
                    <a:bodyPr/>
                    <a:lstStyle/>
                    <a:p>
                      <a:r>
                        <a:rPr lang="en-US" sz="1000" dirty="0">
                          <a:latin typeface="Helvetica" panose="020B0604020202020204" pitchFamily="34" charset="0"/>
                          <a:cs typeface="Helvetica" panose="020B0604020202020204" pitchFamily="34" charset="0"/>
                        </a:rPr>
                        <a:t>M: Linac Dump #1 Berm US</a:t>
                      </a:r>
                    </a:p>
                  </a:txBody>
                  <a:tcPr/>
                </a:tc>
                <a:tc>
                  <a:txBody>
                    <a:bodyPr/>
                    <a:lstStyle/>
                    <a:p>
                      <a:pPr algn="ctr"/>
                      <a:r>
                        <a:rPr lang="en-US" sz="1000" dirty="0">
                          <a:latin typeface="Helvetica" panose="020B0604020202020204" pitchFamily="34" charset="0"/>
                          <a:cs typeface="Helvetica" panose="020B0604020202020204" pitchFamily="34" charset="0"/>
                        </a:rPr>
                        <a:t>90</a:t>
                      </a:r>
                    </a:p>
                  </a:txBody>
                  <a:tcPr/>
                </a:tc>
                <a:extLst>
                  <a:ext uri="{0D108BD9-81ED-4DB2-BD59-A6C34878D82A}">
                    <a16:rowId xmlns:a16="http://schemas.microsoft.com/office/drawing/2014/main" val="2120126269"/>
                  </a:ext>
                </a:extLst>
              </a:tr>
              <a:tr h="182880">
                <a:tc>
                  <a:txBody>
                    <a:bodyPr/>
                    <a:lstStyle/>
                    <a:p>
                      <a:r>
                        <a:rPr lang="en-US" sz="1000" dirty="0">
                          <a:latin typeface="Helvetica" panose="020B0604020202020204" pitchFamily="34" charset="0"/>
                          <a:cs typeface="Helvetica" panose="020B0604020202020204" pitchFamily="34" charset="0"/>
                        </a:rPr>
                        <a:t>N: Linac Dump #1 Berm DS</a:t>
                      </a:r>
                    </a:p>
                  </a:txBody>
                  <a:tcPr/>
                </a:tc>
                <a:tc>
                  <a:txBody>
                    <a:bodyPr/>
                    <a:lstStyle/>
                    <a:p>
                      <a:pPr algn="ctr"/>
                      <a:r>
                        <a:rPr lang="en-US" sz="1000" dirty="0">
                          <a:latin typeface="Helvetica" panose="020B0604020202020204" pitchFamily="34" charset="0"/>
                          <a:cs typeface="Helvetica" panose="020B0604020202020204" pitchFamily="34" charset="0"/>
                        </a:rPr>
                        <a:t>90</a:t>
                      </a:r>
                    </a:p>
                  </a:txBody>
                  <a:tcPr/>
                </a:tc>
                <a:extLst>
                  <a:ext uri="{0D108BD9-81ED-4DB2-BD59-A6C34878D82A}">
                    <a16:rowId xmlns:a16="http://schemas.microsoft.com/office/drawing/2014/main" val="3264091838"/>
                  </a:ext>
                </a:extLst>
              </a:tr>
              <a:tr h="182880">
                <a:tc>
                  <a:txBody>
                    <a:bodyPr/>
                    <a:lstStyle/>
                    <a:p>
                      <a:r>
                        <a:rPr lang="en-US" sz="1000" dirty="0">
                          <a:latin typeface="Helvetica" panose="020B0604020202020204" pitchFamily="34" charset="0"/>
                          <a:cs typeface="Helvetica" panose="020B0604020202020204" pitchFamily="34" charset="0"/>
                        </a:rPr>
                        <a:t>O: Booster Tunnel Dump #1</a:t>
                      </a:r>
                    </a:p>
                  </a:txBody>
                  <a:tcPr/>
                </a:tc>
                <a:tc>
                  <a:txBody>
                    <a:bodyPr/>
                    <a:lstStyle/>
                    <a:p>
                      <a:pPr algn="ctr"/>
                      <a:r>
                        <a:rPr lang="en-US" sz="1000" dirty="0">
                          <a:latin typeface="Helvetica" panose="020B0604020202020204" pitchFamily="34" charset="0"/>
                          <a:cs typeface="Helvetica" panose="020B0604020202020204" pitchFamily="34" charset="0"/>
                        </a:rPr>
                        <a:t>90</a:t>
                      </a:r>
                    </a:p>
                  </a:txBody>
                  <a:tcPr/>
                </a:tc>
                <a:extLst>
                  <a:ext uri="{0D108BD9-81ED-4DB2-BD59-A6C34878D82A}">
                    <a16:rowId xmlns:a16="http://schemas.microsoft.com/office/drawing/2014/main" val="2798813944"/>
                  </a:ext>
                </a:extLst>
              </a:tr>
            </a:tbl>
          </a:graphicData>
        </a:graphic>
      </p:graphicFrame>
      <p:sp>
        <p:nvSpPr>
          <p:cNvPr id="9" name="Date Placeholder 3">
            <a:extLst>
              <a:ext uri="{FF2B5EF4-FFF2-40B4-BE49-F238E27FC236}">
                <a16:creationId xmlns:a16="http://schemas.microsoft.com/office/drawing/2014/main" id="{1B2DC30C-F54C-D729-9AA4-FB8EBED533BF}"/>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1481948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75C09-7478-E22D-FA6E-283AEC983AC4}"/>
              </a:ext>
            </a:extLst>
          </p:cNvPr>
          <p:cNvSpPr>
            <a:spLocks noGrp="1"/>
          </p:cNvSpPr>
          <p:nvPr>
            <p:ph idx="1"/>
          </p:nvPr>
        </p:nvSpPr>
        <p:spPr/>
        <p:txBody>
          <a:bodyPr/>
          <a:lstStyle/>
          <a:p>
            <a:r>
              <a:rPr lang="en-US" sz="2000" b="1" dirty="0"/>
              <a:t>Credited Control: Operation Authorization Document</a:t>
            </a:r>
          </a:p>
          <a:p>
            <a:pPr lvl="1"/>
            <a:r>
              <a:rPr lang="en-US" sz="1800" dirty="0"/>
              <a:t>An approved Linac Beam Permit &amp; Running Condition shall be issued prior to Linac beam operations</a:t>
            </a:r>
          </a:p>
          <a:p>
            <a:r>
              <a:rPr lang="en-US" sz="2000" b="1" dirty="0"/>
              <a:t>Credited Control: Staffing</a:t>
            </a:r>
          </a:p>
          <a:p>
            <a:pPr lvl="1"/>
            <a:r>
              <a:rPr lang="en-US" sz="1800" dirty="0"/>
              <a:t>The following staffing shall be in place during applicable beam operation: </a:t>
            </a:r>
          </a:p>
          <a:p>
            <a:pPr lvl="2"/>
            <a:r>
              <a:rPr lang="en-US" sz="1600" dirty="0"/>
              <a:t>At least one member of the AD Operations Department who has achieved the rank of Operator II or higher shall be on duty and on site</a:t>
            </a:r>
          </a:p>
          <a:p>
            <a:pPr lvl="2"/>
            <a:r>
              <a:rPr lang="en-US" sz="1600" dirty="0"/>
              <a:t>At least one member of the AD Operations Department shall be present in the Main Control Room (MCR)</a:t>
            </a:r>
          </a:p>
          <a:p>
            <a:pPr lvl="2"/>
            <a:r>
              <a:rPr lang="en-US" sz="1600" dirty="0"/>
              <a:t>These requirements could be satisfied by a single person</a:t>
            </a:r>
          </a:p>
          <a:p>
            <a:r>
              <a:rPr lang="en-US" sz="2000" b="1" dirty="0"/>
              <a:t>Credited Control: Accelerator Operating Parameters</a:t>
            </a:r>
          </a:p>
          <a:p>
            <a:pPr lvl="1"/>
            <a:r>
              <a:rPr lang="en-US" sz="1800" dirty="0"/>
              <a:t>The following intensity shall not be exceeded:</a:t>
            </a:r>
          </a:p>
          <a:p>
            <a:pPr lvl="2"/>
            <a:r>
              <a:rPr lang="en-US" sz="1600" dirty="0"/>
              <a:t>2.58E18 protons/hour at 116 MeV</a:t>
            </a:r>
          </a:p>
          <a:p>
            <a:pPr lvl="2"/>
            <a:r>
              <a:rPr lang="en-US" sz="1600" dirty="0"/>
              <a:t>4.98E18 protons/hr at 750 keV</a:t>
            </a:r>
          </a:p>
        </p:txBody>
      </p:sp>
      <p:sp>
        <p:nvSpPr>
          <p:cNvPr id="3" name="Title 2">
            <a:extLst>
              <a:ext uri="{FF2B5EF4-FFF2-40B4-BE49-F238E27FC236}">
                <a16:creationId xmlns:a16="http://schemas.microsoft.com/office/drawing/2014/main" id="{38A6094C-F56C-6BED-3A07-C2A482073009}"/>
              </a:ext>
            </a:extLst>
          </p:cNvPr>
          <p:cNvSpPr>
            <a:spLocks noGrp="1"/>
          </p:cNvSpPr>
          <p:nvPr>
            <p:ph type="title"/>
          </p:nvPr>
        </p:nvSpPr>
        <p:spPr/>
        <p:txBody>
          <a:bodyPr/>
          <a:lstStyle/>
          <a:p>
            <a:r>
              <a:rPr lang="en-US" dirty="0"/>
              <a:t>Credited Controls – Administrative</a:t>
            </a:r>
          </a:p>
        </p:txBody>
      </p:sp>
      <p:sp>
        <p:nvSpPr>
          <p:cNvPr id="5" name="Footer Placeholder 4">
            <a:extLst>
              <a:ext uri="{FF2B5EF4-FFF2-40B4-BE49-F238E27FC236}">
                <a16:creationId xmlns:a16="http://schemas.microsoft.com/office/drawing/2014/main" id="{FB8EF82C-2EEB-F6B8-4A89-1615A94C20CD}"/>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97C13140-0919-15D9-5181-02C1C80694DB}"/>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7" name="Date Placeholder 3">
            <a:extLst>
              <a:ext uri="{FF2B5EF4-FFF2-40B4-BE49-F238E27FC236}">
                <a16:creationId xmlns:a16="http://schemas.microsoft.com/office/drawing/2014/main" id="{3585293A-AD2F-9134-425A-F0AB6ED374A0}"/>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3898458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4D6D3B-5A42-1977-CE14-30FC8D254B23}"/>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solidFill>
                  <a:srgbClr val="004C97"/>
                </a:solidFill>
              </a:rPr>
              <a:t>Questions?</a:t>
            </a:r>
          </a:p>
        </p:txBody>
      </p:sp>
      <p:sp>
        <p:nvSpPr>
          <p:cNvPr id="6" name="Slide Number Placeholder 5">
            <a:extLst>
              <a:ext uri="{FF2B5EF4-FFF2-40B4-BE49-F238E27FC236}">
                <a16:creationId xmlns:a16="http://schemas.microsoft.com/office/drawing/2014/main" id="{B0313A6D-81BA-4DFB-6BC4-61878F856D0B}"/>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7" name="Footer Placeholder 4">
            <a:extLst>
              <a:ext uri="{FF2B5EF4-FFF2-40B4-BE49-F238E27FC236}">
                <a16:creationId xmlns:a16="http://schemas.microsoft.com/office/drawing/2014/main" id="{2156C9A7-7787-00B1-4828-AE75CCB921B4}"/>
              </a:ext>
            </a:extLst>
          </p:cNvPr>
          <p:cNvSpPr>
            <a:spLocks noGrp="1"/>
          </p:cNvSpPr>
          <p:nvPr>
            <p:ph type="ftr" sz="quarter" idx="3"/>
          </p:nvPr>
        </p:nvSpPr>
        <p:spPr>
          <a:xfrm>
            <a:off x="1530603" y="6504213"/>
            <a:ext cx="6262118" cy="242873"/>
          </a:xfrm>
        </p:spPr>
        <p:txBody>
          <a:bodyPr/>
          <a:lstStyle/>
          <a:p>
            <a:pPr>
              <a:defRPr/>
            </a:pPr>
            <a:r>
              <a:rPr lang="en-US" dirty="0"/>
              <a:t>	John Stanton | Accelerator Readiness Review</a:t>
            </a:r>
            <a:endParaRPr lang="en-US" b="1" dirty="0"/>
          </a:p>
        </p:txBody>
      </p:sp>
      <p:sp>
        <p:nvSpPr>
          <p:cNvPr id="4" name="Date Placeholder 3">
            <a:extLst>
              <a:ext uri="{FF2B5EF4-FFF2-40B4-BE49-F238E27FC236}">
                <a16:creationId xmlns:a16="http://schemas.microsoft.com/office/drawing/2014/main" id="{6668E277-9F81-EEC3-8CB4-591821862A73}"/>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2753493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Linac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r>
              <a:rPr lang="en-US" sz="2800" dirty="0"/>
              <a:t>Backup Slide(s)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dirty="0"/>
              <a:t>John Stanton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
        <p:nvSpPr>
          <p:cNvPr id="2" name="Date Placeholder 3">
            <a:extLst>
              <a:ext uri="{FF2B5EF4-FFF2-40B4-BE49-F238E27FC236}">
                <a16:creationId xmlns:a16="http://schemas.microsoft.com/office/drawing/2014/main" id="{28E28FC3-AE3D-D5BF-5D30-E8B79EDD7214}"/>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887881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6576C0-8010-9C5A-0717-C62521B79E4C}"/>
              </a:ext>
            </a:extLst>
          </p:cNvPr>
          <p:cNvSpPr>
            <a:spLocks noGrp="1"/>
          </p:cNvSpPr>
          <p:nvPr>
            <p:ph idx="1"/>
          </p:nvPr>
        </p:nvSpPr>
        <p:spPr/>
        <p:txBody>
          <a:bodyPr/>
          <a:lstStyle/>
          <a:p>
            <a:pPr marL="0" indent="0">
              <a:buNone/>
            </a:pPr>
            <a:r>
              <a:rPr lang="en-US" sz="2000" dirty="0"/>
              <a:t>Event Causes (all numerical steps must happen simultaneously for MCI to occur):</a:t>
            </a:r>
          </a:p>
          <a:p>
            <a:pPr>
              <a:buFont typeface="+mj-lt"/>
              <a:buAutoNum type="arabicPeriod"/>
            </a:pPr>
            <a:r>
              <a:rPr lang="en-US" sz="1800" dirty="0"/>
              <a:t>Source running at 130 mA (maximum design output)</a:t>
            </a:r>
          </a:p>
          <a:p>
            <a:pPr>
              <a:buFont typeface="+mj-lt"/>
              <a:buAutoNum type="arabicPeriod"/>
            </a:pPr>
            <a:r>
              <a:rPr lang="en-US" sz="1800" dirty="0"/>
              <a:t>Either:</a:t>
            </a:r>
          </a:p>
          <a:p>
            <a:pPr marL="800100" lvl="1" indent="-342900">
              <a:buAutoNum type="alphaUcPeriod"/>
            </a:pPr>
            <a:r>
              <a:rPr lang="en-US" sz="1600" dirty="0"/>
              <a:t>Einzel lens chop timers (HEP or studies) set to 60 µs or greater by one of two consoles in the main control room (MCR)</a:t>
            </a:r>
          </a:p>
          <a:p>
            <a:pPr marL="800100" lvl="1" indent="-342900">
              <a:buAutoNum type="alphaUcPeriod"/>
            </a:pPr>
            <a:r>
              <a:rPr lang="en-US" sz="1600" dirty="0"/>
              <a:t>Einzel lens complete failure, allowing full source pulse width to the RFQ, only limited to 60 µs by SCL cavities</a:t>
            </a:r>
          </a:p>
          <a:p>
            <a:pPr>
              <a:buFont typeface="+mj-lt"/>
              <a:buAutoNum type="arabicPeriod"/>
            </a:pPr>
            <a:r>
              <a:rPr lang="en-US" sz="1800" dirty="0"/>
              <a:t>Low energy beam transport (LEBT) tuned perfectly to maximize RFQ transmission</a:t>
            </a:r>
          </a:p>
          <a:p>
            <a:pPr>
              <a:buFont typeface="+mj-lt"/>
              <a:buAutoNum type="arabicPeriod"/>
            </a:pPr>
            <a:r>
              <a:rPr lang="en-US" sz="1800" dirty="0"/>
              <a:t>Linac tuned perfectly to maximize transmission efficiency</a:t>
            </a:r>
          </a:p>
          <a:p>
            <a:pPr>
              <a:buFont typeface="+mj-lt"/>
              <a:buAutoNum type="arabicPeriod"/>
            </a:pPr>
            <a:r>
              <a:rPr lang="en-US" sz="1800" dirty="0"/>
              <a:t>Beam requested at 15 Hz rep rate continually</a:t>
            </a:r>
          </a:p>
          <a:p>
            <a:pPr>
              <a:buFont typeface="+mj-lt"/>
              <a:buAutoNum type="arabicPeriod"/>
            </a:pPr>
            <a:r>
              <a:rPr lang="en-US" sz="1800" dirty="0"/>
              <a:t>Beam mis-steered at 400 MeV continually via any of the following events:</a:t>
            </a:r>
          </a:p>
          <a:p>
            <a:pPr marL="800100" lvl="1" indent="-342900">
              <a:buAutoNum type="alphaUcPeriod"/>
            </a:pPr>
            <a:r>
              <a:rPr lang="en-US" sz="1600" dirty="0"/>
              <a:t>Failed magnet</a:t>
            </a:r>
          </a:p>
          <a:p>
            <a:pPr marL="800100" lvl="1" indent="-342900">
              <a:buAutoNum type="alphaUcPeriod"/>
            </a:pPr>
            <a:r>
              <a:rPr lang="en-US" sz="1600" dirty="0"/>
              <a:t>Operator error</a:t>
            </a:r>
          </a:p>
          <a:p>
            <a:pPr marL="800100" lvl="1" indent="-342900">
              <a:buAutoNum type="alphaUcPeriod"/>
            </a:pPr>
            <a:r>
              <a:rPr lang="en-US" sz="1600" dirty="0"/>
              <a:t>Autotune error</a:t>
            </a:r>
          </a:p>
          <a:p>
            <a:endParaRPr lang="en-US" dirty="0"/>
          </a:p>
          <a:p>
            <a:pPr marL="0" indent="0">
              <a:buNone/>
            </a:pPr>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0064E315-0822-E557-AA9D-A7C61A91D3D4}"/>
              </a:ext>
            </a:extLst>
          </p:cNvPr>
          <p:cNvSpPr>
            <a:spLocks noGrp="1"/>
          </p:cNvSpPr>
          <p:nvPr>
            <p:ph type="title"/>
          </p:nvPr>
        </p:nvSpPr>
        <p:spPr/>
        <p:txBody>
          <a:bodyPr/>
          <a:lstStyle/>
          <a:p>
            <a:r>
              <a:rPr lang="en-US" dirty="0"/>
              <a:t>Maximum Credible Incident (MCI) – Radiological </a:t>
            </a:r>
          </a:p>
        </p:txBody>
      </p:sp>
      <p:sp>
        <p:nvSpPr>
          <p:cNvPr id="5" name="Footer Placeholder 4">
            <a:extLst>
              <a:ext uri="{FF2B5EF4-FFF2-40B4-BE49-F238E27FC236}">
                <a16:creationId xmlns:a16="http://schemas.microsoft.com/office/drawing/2014/main" id="{5EBF23D3-B78B-6355-5AD5-957CE21C2E2F}"/>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25053967-21AA-0BCC-3282-6ABB613B44E6}"/>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
        <p:nvSpPr>
          <p:cNvPr id="7" name="Date Placeholder 3">
            <a:extLst>
              <a:ext uri="{FF2B5EF4-FFF2-40B4-BE49-F238E27FC236}">
                <a16:creationId xmlns:a16="http://schemas.microsoft.com/office/drawing/2014/main" id="{627A9EB8-D7EB-2F4C-4602-92C93DA154FD}"/>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2129296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Linac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1251364" cy="237285"/>
          </a:xfrm>
        </p:spPr>
        <p:txBody>
          <a:bodyPr/>
          <a:lstStyle/>
          <a:p>
            <a:pPr>
              <a:defRPr/>
            </a:pPr>
            <a:r>
              <a:rPr lang="en-US" dirty="0"/>
              <a:t>Mar 19-21, 2024</a:t>
            </a:r>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dirty="0"/>
              <a:t>	John Stanton | Accelerator Readiness Review</a:t>
            </a:r>
            <a:endParaRPr lang="en-US" b="1" dirty="0"/>
          </a:p>
          <a:p>
            <a:pPr>
              <a:defRPr/>
            </a:pP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9" name="Picture 8" descr="Graphical user interface, application&#10;&#10;Description automatically generated">
            <a:extLst>
              <a:ext uri="{FF2B5EF4-FFF2-40B4-BE49-F238E27FC236}">
                <a16:creationId xmlns:a16="http://schemas.microsoft.com/office/drawing/2014/main" id="{307C708B-EFDA-FEF7-4CDE-9000BB6FC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29" y="789091"/>
            <a:ext cx="8060141" cy="1399330"/>
          </a:xfrm>
          <a:prstGeom prst="rect">
            <a:avLst/>
          </a:prstGeom>
        </p:spPr>
      </p:pic>
      <p:sp>
        <p:nvSpPr>
          <p:cNvPr id="10" name="TextBox 9">
            <a:extLst>
              <a:ext uri="{FF2B5EF4-FFF2-40B4-BE49-F238E27FC236}">
                <a16:creationId xmlns:a16="http://schemas.microsoft.com/office/drawing/2014/main" id="{35F69EC3-1940-CF7D-D0D8-B0246B3D0E7A}"/>
              </a:ext>
            </a:extLst>
          </p:cNvPr>
          <p:cNvSpPr txBox="1"/>
          <p:nvPr/>
        </p:nvSpPr>
        <p:spPr>
          <a:xfrm>
            <a:off x="6176637" y="1592004"/>
            <a:ext cx="1713873" cy="338554"/>
          </a:xfrm>
          <a:prstGeom prst="rect">
            <a:avLst/>
          </a:prstGeom>
          <a:solidFill>
            <a:schemeClr val="bg1"/>
          </a:solidFill>
        </p:spPr>
        <p:txBody>
          <a:bodyPr wrap="square" rtlCol="0">
            <a:spAutoFit/>
          </a:bodyPr>
          <a:lstStyle/>
          <a:p>
            <a:r>
              <a:rPr lang="en-US" sz="1600" b="1" i="1" dirty="0">
                <a:solidFill>
                  <a:srgbClr val="0C075E"/>
                </a:solidFill>
              </a:rPr>
              <a:t>DTL Cavities</a:t>
            </a:r>
          </a:p>
        </p:txBody>
      </p:sp>
      <p:sp>
        <p:nvSpPr>
          <p:cNvPr id="11" name="TextBox 10">
            <a:extLst>
              <a:ext uri="{FF2B5EF4-FFF2-40B4-BE49-F238E27FC236}">
                <a16:creationId xmlns:a16="http://schemas.microsoft.com/office/drawing/2014/main" id="{3596D4D5-D43A-D6AB-70AD-B33BADAB1386}"/>
              </a:ext>
            </a:extLst>
          </p:cNvPr>
          <p:cNvSpPr txBox="1"/>
          <p:nvPr/>
        </p:nvSpPr>
        <p:spPr>
          <a:xfrm>
            <a:off x="4004937" y="823381"/>
            <a:ext cx="2592729" cy="338554"/>
          </a:xfrm>
          <a:prstGeom prst="rect">
            <a:avLst/>
          </a:prstGeom>
          <a:noFill/>
        </p:spPr>
        <p:txBody>
          <a:bodyPr wrap="square" rtlCol="0">
            <a:spAutoFit/>
          </a:bodyPr>
          <a:lstStyle/>
          <a:p>
            <a:r>
              <a:rPr lang="en-US" sz="1600" b="1" i="1" dirty="0">
                <a:solidFill>
                  <a:srgbClr val="0C075E"/>
                </a:solidFill>
              </a:rPr>
              <a:t>SCL Cavities</a:t>
            </a:r>
          </a:p>
        </p:txBody>
      </p:sp>
      <p:cxnSp>
        <p:nvCxnSpPr>
          <p:cNvPr id="13" name="Straight Arrow Connector 12">
            <a:extLst>
              <a:ext uri="{FF2B5EF4-FFF2-40B4-BE49-F238E27FC236}">
                <a16:creationId xmlns:a16="http://schemas.microsoft.com/office/drawing/2014/main" id="{B68AD0EA-41FA-4B4B-A0CC-C17C01A5D6F6}"/>
              </a:ext>
            </a:extLst>
          </p:cNvPr>
          <p:cNvCxnSpPr/>
          <p:nvPr/>
        </p:nvCxnSpPr>
        <p:spPr>
          <a:xfrm flipH="1">
            <a:off x="4404360" y="1119837"/>
            <a:ext cx="281940" cy="205740"/>
          </a:xfrm>
          <a:prstGeom prst="straightConnector1">
            <a:avLst/>
          </a:prstGeom>
          <a:ln w="6350">
            <a:solidFill>
              <a:srgbClr val="03005F"/>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222250" y="2251587"/>
            <a:ext cx="8672513" cy="3796719"/>
          </a:xfrm>
        </p:spPr>
        <p:txBody>
          <a:bodyPr/>
          <a:lstStyle/>
          <a:p>
            <a:r>
              <a:rPr lang="en-US" sz="2000" dirty="0"/>
              <a:t>Radio Frequency Quadrupole Injection Line (RIL) is the Linac front end </a:t>
            </a:r>
          </a:p>
          <a:p>
            <a:pPr lvl="1"/>
            <a:r>
              <a:rPr lang="en-US" sz="1800" dirty="0"/>
              <a:t>Contains two 35 keV magnetron sources </a:t>
            </a:r>
          </a:p>
          <a:p>
            <a:pPr lvl="1"/>
            <a:r>
              <a:rPr lang="en-US" sz="1800" dirty="0"/>
              <a:t>Followed by a 750 keV Radio-Frequency Quadrupole (RFQ)</a:t>
            </a:r>
          </a:p>
          <a:p>
            <a:pPr marL="0" indent="0">
              <a:buNone/>
            </a:pPr>
            <a:endParaRPr lang="en-US" sz="2000" dirty="0"/>
          </a:p>
          <a:p>
            <a:pPr>
              <a:buFont typeface="Arial" panose="020B0604020202020204" pitchFamily="34" charset="0"/>
              <a:buChar char="•"/>
            </a:pPr>
            <a:endParaRPr lang="en-US" dirty="0"/>
          </a:p>
        </p:txBody>
      </p:sp>
      <p:sp>
        <p:nvSpPr>
          <p:cNvPr id="15" name="Rectangle 14">
            <a:extLst>
              <a:ext uri="{FF2B5EF4-FFF2-40B4-BE49-F238E27FC236}">
                <a16:creationId xmlns:a16="http://schemas.microsoft.com/office/drawing/2014/main" id="{3069498F-3E8D-D316-71F3-F9F90BCA753E}"/>
              </a:ext>
            </a:extLst>
          </p:cNvPr>
          <p:cNvSpPr/>
          <p:nvPr/>
        </p:nvSpPr>
        <p:spPr>
          <a:xfrm>
            <a:off x="7890510" y="1482964"/>
            <a:ext cx="456322" cy="33855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A4636F4-AAC4-B1B3-0E86-0CCABDC9A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98" y="3429000"/>
            <a:ext cx="7463473" cy="2554006"/>
          </a:xfrm>
          <a:prstGeom prst="rect">
            <a:avLst/>
          </a:prstGeom>
        </p:spPr>
      </p:pic>
      <p:sp>
        <p:nvSpPr>
          <p:cNvPr id="17" name="Rectangle 16">
            <a:extLst>
              <a:ext uri="{FF2B5EF4-FFF2-40B4-BE49-F238E27FC236}">
                <a16:creationId xmlns:a16="http://schemas.microsoft.com/office/drawing/2014/main" id="{53C40B8D-E8BE-AC05-2CBD-62AE6D53A361}"/>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DDDD80-1056-7068-B6BB-703A71468106}"/>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35903A-7F89-9316-1506-BA1E48B0C410}"/>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1465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Linac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2"/>
            <a:ext cx="1385588" cy="242873"/>
          </a:xfrm>
        </p:spPr>
        <p:txBody>
          <a:bodyPr/>
          <a:lstStyle/>
          <a:p>
            <a:pPr>
              <a:defRPr/>
            </a:pPr>
            <a:r>
              <a:rPr lang="en-US" dirty="0"/>
              <a:t>Mar 19-21, 2024</a:t>
            </a:r>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dirty="0"/>
              <a:t>	John Stanton | Accelerator Readiness Review</a:t>
            </a:r>
            <a:endParaRPr lang="en-US" b="1" dirty="0"/>
          </a:p>
          <a:p>
            <a:pPr>
              <a:defRPr/>
            </a:pP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9" name="Picture 8" descr="Graphical user interface, application&#10;&#10;Description automatically generated">
            <a:extLst>
              <a:ext uri="{FF2B5EF4-FFF2-40B4-BE49-F238E27FC236}">
                <a16:creationId xmlns:a16="http://schemas.microsoft.com/office/drawing/2014/main" id="{307C708B-EFDA-FEF7-4CDE-9000BB6FC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29" y="789091"/>
            <a:ext cx="8060141" cy="1399330"/>
          </a:xfrm>
          <a:prstGeom prst="rect">
            <a:avLst/>
          </a:prstGeom>
        </p:spPr>
      </p:pic>
      <p:sp>
        <p:nvSpPr>
          <p:cNvPr id="10" name="TextBox 9">
            <a:extLst>
              <a:ext uri="{FF2B5EF4-FFF2-40B4-BE49-F238E27FC236}">
                <a16:creationId xmlns:a16="http://schemas.microsoft.com/office/drawing/2014/main" id="{35F69EC3-1940-CF7D-D0D8-B0246B3D0E7A}"/>
              </a:ext>
            </a:extLst>
          </p:cNvPr>
          <p:cNvSpPr txBox="1"/>
          <p:nvPr/>
        </p:nvSpPr>
        <p:spPr>
          <a:xfrm>
            <a:off x="6176637" y="1592004"/>
            <a:ext cx="1713873" cy="338554"/>
          </a:xfrm>
          <a:prstGeom prst="rect">
            <a:avLst/>
          </a:prstGeom>
          <a:solidFill>
            <a:schemeClr val="bg1"/>
          </a:solidFill>
        </p:spPr>
        <p:txBody>
          <a:bodyPr wrap="square" rtlCol="0">
            <a:spAutoFit/>
          </a:bodyPr>
          <a:lstStyle/>
          <a:p>
            <a:r>
              <a:rPr lang="en-US" sz="1600" b="1" i="1" dirty="0">
                <a:solidFill>
                  <a:srgbClr val="0C075E"/>
                </a:solidFill>
              </a:rPr>
              <a:t> DTL Cavities</a:t>
            </a:r>
          </a:p>
        </p:txBody>
      </p:sp>
      <p:sp>
        <p:nvSpPr>
          <p:cNvPr id="11" name="TextBox 10">
            <a:extLst>
              <a:ext uri="{FF2B5EF4-FFF2-40B4-BE49-F238E27FC236}">
                <a16:creationId xmlns:a16="http://schemas.microsoft.com/office/drawing/2014/main" id="{3596D4D5-D43A-D6AB-70AD-B33BADAB1386}"/>
              </a:ext>
            </a:extLst>
          </p:cNvPr>
          <p:cNvSpPr txBox="1"/>
          <p:nvPr/>
        </p:nvSpPr>
        <p:spPr>
          <a:xfrm>
            <a:off x="4004937" y="823381"/>
            <a:ext cx="2592729" cy="338554"/>
          </a:xfrm>
          <a:prstGeom prst="rect">
            <a:avLst/>
          </a:prstGeom>
          <a:noFill/>
        </p:spPr>
        <p:txBody>
          <a:bodyPr wrap="square" rtlCol="0">
            <a:spAutoFit/>
          </a:bodyPr>
          <a:lstStyle/>
          <a:p>
            <a:r>
              <a:rPr lang="en-US" sz="1600" b="1" i="1" dirty="0">
                <a:solidFill>
                  <a:srgbClr val="0C075E"/>
                </a:solidFill>
              </a:rPr>
              <a:t>SCL Cavities</a:t>
            </a:r>
          </a:p>
        </p:txBody>
      </p:sp>
      <p:cxnSp>
        <p:nvCxnSpPr>
          <p:cNvPr id="13" name="Straight Arrow Connector 12">
            <a:extLst>
              <a:ext uri="{FF2B5EF4-FFF2-40B4-BE49-F238E27FC236}">
                <a16:creationId xmlns:a16="http://schemas.microsoft.com/office/drawing/2014/main" id="{B68AD0EA-41FA-4B4B-A0CC-C17C01A5D6F6}"/>
              </a:ext>
            </a:extLst>
          </p:cNvPr>
          <p:cNvCxnSpPr/>
          <p:nvPr/>
        </p:nvCxnSpPr>
        <p:spPr>
          <a:xfrm flipH="1">
            <a:off x="4404360" y="1119837"/>
            <a:ext cx="281940" cy="205740"/>
          </a:xfrm>
          <a:prstGeom prst="straightConnector1">
            <a:avLst/>
          </a:prstGeom>
          <a:ln w="6350">
            <a:solidFill>
              <a:srgbClr val="03005F"/>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222250" y="2251587"/>
            <a:ext cx="8672513" cy="3796719"/>
          </a:xfrm>
        </p:spPr>
        <p:txBody>
          <a:bodyPr/>
          <a:lstStyle/>
          <a:p>
            <a:r>
              <a:rPr lang="en-US" sz="2000" dirty="0"/>
              <a:t>First 80 m of the Linac is the Drift Tube Linac (DTL)</a:t>
            </a:r>
          </a:p>
          <a:p>
            <a:pPr lvl="1"/>
            <a:r>
              <a:rPr lang="en-US" sz="1800" dirty="0"/>
              <a:t>It is made up of five 201.25 MHz cavities, referred to as tanks</a:t>
            </a:r>
          </a:p>
          <a:p>
            <a:pPr lvl="1"/>
            <a:r>
              <a:rPr lang="en-US" sz="1800" dirty="0"/>
              <a:t>Accelerates the beam from 750 keV to 116 MeV </a:t>
            </a:r>
          </a:p>
          <a:p>
            <a:pPr>
              <a:buFont typeface="Arial" panose="020B0604020202020204" pitchFamily="34" charset="0"/>
              <a:buChar char="•"/>
            </a:pPr>
            <a:endParaRPr lang="en-US" dirty="0"/>
          </a:p>
        </p:txBody>
      </p:sp>
      <p:sp>
        <p:nvSpPr>
          <p:cNvPr id="15" name="Rectangle 14">
            <a:extLst>
              <a:ext uri="{FF2B5EF4-FFF2-40B4-BE49-F238E27FC236}">
                <a16:creationId xmlns:a16="http://schemas.microsoft.com/office/drawing/2014/main" id="{3069498F-3E8D-D316-71F3-F9F90BCA753E}"/>
              </a:ext>
            </a:extLst>
          </p:cNvPr>
          <p:cNvSpPr/>
          <p:nvPr/>
        </p:nvSpPr>
        <p:spPr>
          <a:xfrm>
            <a:off x="6223532" y="1592004"/>
            <a:ext cx="1197179" cy="33855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368149E-21BB-1FC3-4CBF-28A4CE8ECEC0}"/>
              </a:ext>
            </a:extLst>
          </p:cNvPr>
          <p:cNvPicPr>
            <a:picLocks noChangeAspect="1"/>
          </p:cNvPicPr>
          <p:nvPr/>
        </p:nvPicPr>
        <p:blipFill rotWithShape="1">
          <a:blip r:embed="rId3">
            <a:extLst>
              <a:ext uri="{28A0092B-C50C-407E-A947-70E740481C1C}">
                <a14:useLocalDpi xmlns:a14="http://schemas.microsoft.com/office/drawing/2010/main" val="0"/>
              </a:ext>
            </a:extLst>
          </a:blip>
          <a:srcRect l="661" t="10254" r="43393" b="1864"/>
          <a:stretch/>
        </p:blipFill>
        <p:spPr>
          <a:xfrm>
            <a:off x="1845725" y="3502516"/>
            <a:ext cx="5117270" cy="2572953"/>
          </a:xfrm>
          <a:prstGeom prst="rect">
            <a:avLst/>
          </a:prstGeom>
          <a:ln w="38100" cap="sq">
            <a:solidFill>
              <a:srgbClr val="004C97"/>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701AFC37-2F88-58DA-B15D-C90D1AE91E05}"/>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BD6C63-688A-8CFC-3564-3BCEAC53DEC5}"/>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93D7497-AF67-CE2C-3260-F5D7E6DA41B0}"/>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7491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Linac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2"/>
            <a:ext cx="1452700" cy="242873"/>
          </a:xfrm>
        </p:spPr>
        <p:txBody>
          <a:bodyPr/>
          <a:lstStyle/>
          <a:p>
            <a:pPr>
              <a:defRPr/>
            </a:pPr>
            <a:r>
              <a:rPr lang="en-US" dirty="0"/>
              <a:t>Mar 19-21, 2024</a:t>
            </a:r>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9" name="Picture 8" descr="Graphical user interface, application&#10;&#10;Description automatically generated">
            <a:extLst>
              <a:ext uri="{FF2B5EF4-FFF2-40B4-BE49-F238E27FC236}">
                <a16:creationId xmlns:a16="http://schemas.microsoft.com/office/drawing/2014/main" id="{307C708B-EFDA-FEF7-4CDE-9000BB6FC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29" y="789091"/>
            <a:ext cx="8060141" cy="1399330"/>
          </a:xfrm>
          <a:prstGeom prst="rect">
            <a:avLst/>
          </a:prstGeom>
        </p:spPr>
      </p:pic>
      <p:sp>
        <p:nvSpPr>
          <p:cNvPr id="10" name="TextBox 9">
            <a:extLst>
              <a:ext uri="{FF2B5EF4-FFF2-40B4-BE49-F238E27FC236}">
                <a16:creationId xmlns:a16="http://schemas.microsoft.com/office/drawing/2014/main" id="{35F69EC3-1940-CF7D-D0D8-B0246B3D0E7A}"/>
              </a:ext>
            </a:extLst>
          </p:cNvPr>
          <p:cNvSpPr txBox="1"/>
          <p:nvPr/>
        </p:nvSpPr>
        <p:spPr>
          <a:xfrm>
            <a:off x="6176637" y="1592004"/>
            <a:ext cx="1713873" cy="338554"/>
          </a:xfrm>
          <a:prstGeom prst="rect">
            <a:avLst/>
          </a:prstGeom>
          <a:solidFill>
            <a:schemeClr val="bg1"/>
          </a:solidFill>
        </p:spPr>
        <p:txBody>
          <a:bodyPr wrap="square" rtlCol="0">
            <a:spAutoFit/>
          </a:bodyPr>
          <a:lstStyle/>
          <a:p>
            <a:r>
              <a:rPr lang="en-US" sz="1600" b="1" i="1" dirty="0">
                <a:solidFill>
                  <a:srgbClr val="0C075E"/>
                </a:solidFill>
              </a:rPr>
              <a:t> DTL Cavities</a:t>
            </a:r>
          </a:p>
        </p:txBody>
      </p:sp>
      <p:sp>
        <p:nvSpPr>
          <p:cNvPr id="11" name="TextBox 10">
            <a:extLst>
              <a:ext uri="{FF2B5EF4-FFF2-40B4-BE49-F238E27FC236}">
                <a16:creationId xmlns:a16="http://schemas.microsoft.com/office/drawing/2014/main" id="{3596D4D5-D43A-D6AB-70AD-B33BADAB1386}"/>
              </a:ext>
            </a:extLst>
          </p:cNvPr>
          <p:cNvSpPr txBox="1"/>
          <p:nvPr/>
        </p:nvSpPr>
        <p:spPr>
          <a:xfrm>
            <a:off x="4004937" y="823381"/>
            <a:ext cx="2592729" cy="338554"/>
          </a:xfrm>
          <a:prstGeom prst="rect">
            <a:avLst/>
          </a:prstGeom>
          <a:noFill/>
        </p:spPr>
        <p:txBody>
          <a:bodyPr wrap="square" rtlCol="0">
            <a:spAutoFit/>
          </a:bodyPr>
          <a:lstStyle/>
          <a:p>
            <a:r>
              <a:rPr lang="en-US" sz="1600" b="1" i="1" dirty="0">
                <a:solidFill>
                  <a:srgbClr val="0C075E"/>
                </a:solidFill>
              </a:rPr>
              <a:t>SCL Cavities</a:t>
            </a:r>
          </a:p>
        </p:txBody>
      </p:sp>
      <p:cxnSp>
        <p:nvCxnSpPr>
          <p:cNvPr id="13" name="Straight Arrow Connector 12">
            <a:extLst>
              <a:ext uri="{FF2B5EF4-FFF2-40B4-BE49-F238E27FC236}">
                <a16:creationId xmlns:a16="http://schemas.microsoft.com/office/drawing/2014/main" id="{B68AD0EA-41FA-4B4B-A0CC-C17C01A5D6F6}"/>
              </a:ext>
            </a:extLst>
          </p:cNvPr>
          <p:cNvCxnSpPr/>
          <p:nvPr/>
        </p:nvCxnSpPr>
        <p:spPr>
          <a:xfrm flipH="1">
            <a:off x="4404360" y="1119837"/>
            <a:ext cx="281940" cy="205740"/>
          </a:xfrm>
          <a:prstGeom prst="straightConnector1">
            <a:avLst/>
          </a:prstGeom>
          <a:ln w="6350">
            <a:solidFill>
              <a:srgbClr val="03005F"/>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222250" y="2251587"/>
            <a:ext cx="8672513" cy="3796719"/>
          </a:xfrm>
        </p:spPr>
        <p:txBody>
          <a:bodyPr/>
          <a:lstStyle/>
          <a:p>
            <a:r>
              <a:rPr lang="en-US" sz="2000" dirty="0"/>
              <a:t>Neutron Therapy Facility (NTF) was an extraction area</a:t>
            </a:r>
          </a:p>
          <a:p>
            <a:pPr lvl="1"/>
            <a:r>
              <a:rPr lang="en-US" sz="1800" dirty="0"/>
              <a:t>Beamline splits off from Linac between DTL Tank 4 and DTL Tank 5</a:t>
            </a:r>
          </a:p>
          <a:p>
            <a:pPr lvl="1"/>
            <a:r>
              <a:rPr lang="en-US" sz="1800" dirty="0"/>
              <a:t>Beam was extracted at 66 MeV and sent to a target area</a:t>
            </a:r>
          </a:p>
          <a:p>
            <a:pPr lvl="1"/>
            <a:r>
              <a:rPr lang="en-US" sz="1800" dirty="0"/>
              <a:t>NTF is now </a:t>
            </a:r>
            <a:r>
              <a:rPr lang="en-US" sz="1800" b="1" u="sng" dirty="0"/>
              <a:t>Non-Operational</a:t>
            </a:r>
            <a:endParaRPr lang="en-US" sz="1800" dirty="0"/>
          </a:p>
          <a:p>
            <a:pPr lvl="1">
              <a:buFont typeface="Arial" panose="020B0604020202020204" pitchFamily="34" charset="0"/>
              <a:buChar char="•"/>
            </a:pPr>
            <a:endParaRPr lang="en-US" dirty="0"/>
          </a:p>
        </p:txBody>
      </p:sp>
      <p:sp>
        <p:nvSpPr>
          <p:cNvPr id="15" name="Rectangle 14">
            <a:extLst>
              <a:ext uri="{FF2B5EF4-FFF2-40B4-BE49-F238E27FC236}">
                <a16:creationId xmlns:a16="http://schemas.microsoft.com/office/drawing/2014/main" id="{3069498F-3E8D-D316-71F3-F9F90BCA753E}"/>
              </a:ext>
            </a:extLst>
          </p:cNvPr>
          <p:cNvSpPr/>
          <p:nvPr/>
        </p:nvSpPr>
        <p:spPr>
          <a:xfrm>
            <a:off x="5398477" y="1431896"/>
            <a:ext cx="509954" cy="43375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1AFC37-2F88-58DA-B15D-C90D1AE91E05}"/>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BD6C63-688A-8CFC-3564-3BCEAC53DEC5}"/>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93D7497-AF67-CE2C-3260-F5D7E6DA41B0}"/>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8084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Linac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6" y="6504213"/>
            <a:ext cx="1553367" cy="237285"/>
          </a:xfrm>
        </p:spPr>
        <p:txBody>
          <a:bodyPr/>
          <a:lstStyle/>
          <a:p>
            <a:pPr>
              <a:defRPr/>
            </a:pPr>
            <a:r>
              <a:rPr lang="en-US" dirty="0"/>
              <a:t>Mar 19-21, 2024</a:t>
            </a:r>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9" name="Picture 8" descr="Graphical user interface, application&#10;&#10;Description automatically generated">
            <a:extLst>
              <a:ext uri="{FF2B5EF4-FFF2-40B4-BE49-F238E27FC236}">
                <a16:creationId xmlns:a16="http://schemas.microsoft.com/office/drawing/2014/main" id="{307C708B-EFDA-FEF7-4CDE-9000BB6FC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29" y="789091"/>
            <a:ext cx="8060141" cy="1399330"/>
          </a:xfrm>
          <a:prstGeom prst="rect">
            <a:avLst/>
          </a:prstGeom>
        </p:spPr>
      </p:pic>
      <p:sp>
        <p:nvSpPr>
          <p:cNvPr id="10" name="TextBox 9">
            <a:extLst>
              <a:ext uri="{FF2B5EF4-FFF2-40B4-BE49-F238E27FC236}">
                <a16:creationId xmlns:a16="http://schemas.microsoft.com/office/drawing/2014/main" id="{35F69EC3-1940-CF7D-D0D8-B0246B3D0E7A}"/>
              </a:ext>
            </a:extLst>
          </p:cNvPr>
          <p:cNvSpPr txBox="1"/>
          <p:nvPr/>
        </p:nvSpPr>
        <p:spPr>
          <a:xfrm>
            <a:off x="6176637" y="1592004"/>
            <a:ext cx="1713873" cy="338554"/>
          </a:xfrm>
          <a:prstGeom prst="rect">
            <a:avLst/>
          </a:prstGeom>
          <a:solidFill>
            <a:schemeClr val="bg1"/>
          </a:solidFill>
        </p:spPr>
        <p:txBody>
          <a:bodyPr wrap="square" rtlCol="0">
            <a:spAutoFit/>
          </a:bodyPr>
          <a:lstStyle/>
          <a:p>
            <a:r>
              <a:rPr lang="en-US" sz="1600" b="1" i="1" dirty="0">
                <a:solidFill>
                  <a:srgbClr val="0C075E"/>
                </a:solidFill>
              </a:rPr>
              <a:t> DTL Cavities</a:t>
            </a:r>
          </a:p>
        </p:txBody>
      </p:sp>
      <p:sp>
        <p:nvSpPr>
          <p:cNvPr id="11" name="TextBox 10">
            <a:extLst>
              <a:ext uri="{FF2B5EF4-FFF2-40B4-BE49-F238E27FC236}">
                <a16:creationId xmlns:a16="http://schemas.microsoft.com/office/drawing/2014/main" id="{3596D4D5-D43A-D6AB-70AD-B33BADAB1386}"/>
              </a:ext>
            </a:extLst>
          </p:cNvPr>
          <p:cNvSpPr txBox="1"/>
          <p:nvPr/>
        </p:nvSpPr>
        <p:spPr>
          <a:xfrm>
            <a:off x="4004937" y="823381"/>
            <a:ext cx="2592729" cy="338554"/>
          </a:xfrm>
          <a:prstGeom prst="rect">
            <a:avLst/>
          </a:prstGeom>
          <a:noFill/>
        </p:spPr>
        <p:txBody>
          <a:bodyPr wrap="square" rtlCol="0">
            <a:spAutoFit/>
          </a:bodyPr>
          <a:lstStyle/>
          <a:p>
            <a:r>
              <a:rPr lang="en-US" sz="1600" b="1" i="1" dirty="0">
                <a:solidFill>
                  <a:srgbClr val="0C075E"/>
                </a:solidFill>
              </a:rPr>
              <a:t>SCL Cavities</a:t>
            </a:r>
          </a:p>
        </p:txBody>
      </p:sp>
      <p:cxnSp>
        <p:nvCxnSpPr>
          <p:cNvPr id="13" name="Straight Arrow Connector 12">
            <a:extLst>
              <a:ext uri="{FF2B5EF4-FFF2-40B4-BE49-F238E27FC236}">
                <a16:creationId xmlns:a16="http://schemas.microsoft.com/office/drawing/2014/main" id="{B68AD0EA-41FA-4B4B-A0CC-C17C01A5D6F6}"/>
              </a:ext>
            </a:extLst>
          </p:cNvPr>
          <p:cNvCxnSpPr/>
          <p:nvPr/>
        </p:nvCxnSpPr>
        <p:spPr>
          <a:xfrm flipH="1">
            <a:off x="4404360" y="1119837"/>
            <a:ext cx="281940" cy="205740"/>
          </a:xfrm>
          <a:prstGeom prst="straightConnector1">
            <a:avLst/>
          </a:prstGeom>
          <a:ln w="6350">
            <a:solidFill>
              <a:srgbClr val="03005F"/>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222250" y="2251587"/>
            <a:ext cx="8672513" cy="3796719"/>
          </a:xfrm>
        </p:spPr>
        <p:txBody>
          <a:bodyPr/>
          <a:lstStyle/>
          <a:p>
            <a:r>
              <a:rPr lang="en-US" sz="2000" dirty="0"/>
              <a:t>Last 120 m of the Linac is the Side Coupled Linac (SCL)</a:t>
            </a:r>
          </a:p>
          <a:p>
            <a:pPr lvl="1"/>
            <a:r>
              <a:rPr lang="en-US" sz="1800" dirty="0"/>
              <a:t>It is made up of seven 805 MHz modules</a:t>
            </a:r>
          </a:p>
          <a:p>
            <a:pPr lvl="1"/>
            <a:r>
              <a:rPr lang="en-US" sz="1800" dirty="0"/>
              <a:t>Accelerates the beam from 116 MeV to 400 MeV</a:t>
            </a:r>
          </a:p>
          <a:p>
            <a:pPr lvl="1"/>
            <a:endParaRPr lang="en-US" sz="2000" dirty="0"/>
          </a:p>
          <a:p>
            <a:pPr>
              <a:buFont typeface="Arial" panose="020B0604020202020204" pitchFamily="34" charset="0"/>
              <a:buChar char="•"/>
            </a:pPr>
            <a:endParaRPr lang="en-US" dirty="0"/>
          </a:p>
        </p:txBody>
      </p:sp>
      <p:sp>
        <p:nvSpPr>
          <p:cNvPr id="15" name="Rectangle 14">
            <a:extLst>
              <a:ext uri="{FF2B5EF4-FFF2-40B4-BE49-F238E27FC236}">
                <a16:creationId xmlns:a16="http://schemas.microsoft.com/office/drawing/2014/main" id="{3069498F-3E8D-D316-71F3-F9F90BCA753E}"/>
              </a:ext>
            </a:extLst>
          </p:cNvPr>
          <p:cNvSpPr/>
          <p:nvPr/>
        </p:nvSpPr>
        <p:spPr>
          <a:xfrm>
            <a:off x="3999075" y="808194"/>
            <a:ext cx="1197179" cy="33855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368149E-21BB-1FC3-4CBF-28A4CE8ECEC0}"/>
              </a:ext>
            </a:extLst>
          </p:cNvPr>
          <p:cNvPicPr>
            <a:picLocks noChangeAspect="1"/>
          </p:cNvPicPr>
          <p:nvPr/>
        </p:nvPicPr>
        <p:blipFill rotWithShape="1">
          <a:blip r:embed="rId3">
            <a:extLst>
              <a:ext uri="{28A0092B-C50C-407E-A947-70E740481C1C}">
                <a14:useLocalDpi xmlns:a14="http://schemas.microsoft.com/office/drawing/2010/main" val="0"/>
              </a:ext>
            </a:extLst>
          </a:blip>
          <a:srcRect l="57519" t="10254" r="6" b="21071"/>
          <a:stretch/>
        </p:blipFill>
        <p:spPr>
          <a:xfrm>
            <a:off x="1962371" y="3429000"/>
            <a:ext cx="5071202" cy="2624406"/>
          </a:xfrm>
          <a:prstGeom prst="rect">
            <a:avLst/>
          </a:prstGeom>
          <a:ln w="38100" cap="sq">
            <a:solidFill>
              <a:srgbClr val="004C97"/>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3F604E27-A896-328B-EFB3-C0E677C4BF19}"/>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1CCA40-1E3A-F7E9-2D0D-16129DD8A083}"/>
              </a:ext>
            </a:extLst>
          </p:cNvPr>
          <p:cNvSpPr/>
          <p:nvPr/>
        </p:nvSpPr>
        <p:spPr>
          <a:xfrm>
            <a:off x="2389162"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9F85F7D-C4E5-AF64-0026-FD6177853435}"/>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7447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Linac Overview</a:t>
            </a:r>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dirty="0"/>
              <a:t>	John Stanton | Accelerator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9" name="Picture 8" descr="Graphical user interface, application&#10;&#10;Description automatically generated">
            <a:extLst>
              <a:ext uri="{FF2B5EF4-FFF2-40B4-BE49-F238E27FC236}">
                <a16:creationId xmlns:a16="http://schemas.microsoft.com/office/drawing/2014/main" id="{307C708B-EFDA-FEF7-4CDE-9000BB6FC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29" y="789091"/>
            <a:ext cx="8060141" cy="1399330"/>
          </a:xfrm>
          <a:prstGeom prst="rect">
            <a:avLst/>
          </a:prstGeom>
        </p:spPr>
      </p:pic>
      <p:sp>
        <p:nvSpPr>
          <p:cNvPr id="10" name="TextBox 9">
            <a:extLst>
              <a:ext uri="{FF2B5EF4-FFF2-40B4-BE49-F238E27FC236}">
                <a16:creationId xmlns:a16="http://schemas.microsoft.com/office/drawing/2014/main" id="{35F69EC3-1940-CF7D-D0D8-B0246B3D0E7A}"/>
              </a:ext>
            </a:extLst>
          </p:cNvPr>
          <p:cNvSpPr txBox="1"/>
          <p:nvPr/>
        </p:nvSpPr>
        <p:spPr>
          <a:xfrm>
            <a:off x="6176637" y="1592004"/>
            <a:ext cx="1713873" cy="338554"/>
          </a:xfrm>
          <a:prstGeom prst="rect">
            <a:avLst/>
          </a:prstGeom>
          <a:solidFill>
            <a:schemeClr val="bg1"/>
          </a:solidFill>
        </p:spPr>
        <p:txBody>
          <a:bodyPr wrap="square" rtlCol="0">
            <a:spAutoFit/>
          </a:bodyPr>
          <a:lstStyle/>
          <a:p>
            <a:r>
              <a:rPr lang="en-US" sz="1600" b="1" i="1" dirty="0">
                <a:solidFill>
                  <a:srgbClr val="0C075E"/>
                </a:solidFill>
              </a:rPr>
              <a:t> DTL Cavities</a:t>
            </a:r>
          </a:p>
        </p:txBody>
      </p:sp>
      <p:sp>
        <p:nvSpPr>
          <p:cNvPr id="11" name="TextBox 10">
            <a:extLst>
              <a:ext uri="{FF2B5EF4-FFF2-40B4-BE49-F238E27FC236}">
                <a16:creationId xmlns:a16="http://schemas.microsoft.com/office/drawing/2014/main" id="{3596D4D5-D43A-D6AB-70AD-B33BADAB1386}"/>
              </a:ext>
            </a:extLst>
          </p:cNvPr>
          <p:cNvSpPr txBox="1"/>
          <p:nvPr/>
        </p:nvSpPr>
        <p:spPr>
          <a:xfrm>
            <a:off x="4004937" y="823381"/>
            <a:ext cx="2592729" cy="338554"/>
          </a:xfrm>
          <a:prstGeom prst="rect">
            <a:avLst/>
          </a:prstGeom>
          <a:noFill/>
        </p:spPr>
        <p:txBody>
          <a:bodyPr wrap="square" rtlCol="0">
            <a:spAutoFit/>
          </a:bodyPr>
          <a:lstStyle/>
          <a:p>
            <a:r>
              <a:rPr lang="en-US" sz="1600" b="1" i="1" dirty="0">
                <a:solidFill>
                  <a:srgbClr val="0C075E"/>
                </a:solidFill>
              </a:rPr>
              <a:t>SCL Cavities</a:t>
            </a:r>
          </a:p>
        </p:txBody>
      </p:sp>
      <p:cxnSp>
        <p:nvCxnSpPr>
          <p:cNvPr id="13" name="Straight Arrow Connector 12">
            <a:extLst>
              <a:ext uri="{FF2B5EF4-FFF2-40B4-BE49-F238E27FC236}">
                <a16:creationId xmlns:a16="http://schemas.microsoft.com/office/drawing/2014/main" id="{B68AD0EA-41FA-4B4B-A0CC-C17C01A5D6F6}"/>
              </a:ext>
            </a:extLst>
          </p:cNvPr>
          <p:cNvCxnSpPr/>
          <p:nvPr/>
        </p:nvCxnSpPr>
        <p:spPr>
          <a:xfrm flipH="1">
            <a:off x="4404360" y="1119837"/>
            <a:ext cx="281940" cy="205740"/>
          </a:xfrm>
          <a:prstGeom prst="straightConnector1">
            <a:avLst/>
          </a:prstGeom>
          <a:ln w="6350">
            <a:solidFill>
              <a:srgbClr val="03005F"/>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175360" y="2494809"/>
            <a:ext cx="2799770" cy="3631585"/>
          </a:xfrm>
        </p:spPr>
        <p:txBody>
          <a:bodyPr/>
          <a:lstStyle/>
          <a:p>
            <a:r>
              <a:rPr lang="en-US" sz="1600" dirty="0"/>
              <a:t>There are four possible extraction areas for Linac beam at 400 MeV:</a:t>
            </a:r>
          </a:p>
          <a:p>
            <a:pPr lvl="1"/>
            <a:r>
              <a:rPr lang="en-US" sz="1400" dirty="0"/>
              <a:t>Booster synchrotron accelerator</a:t>
            </a:r>
          </a:p>
          <a:p>
            <a:pPr lvl="1"/>
            <a:r>
              <a:rPr lang="en-US" sz="1400" dirty="0"/>
              <a:t>Either of two Beam Absorbers</a:t>
            </a:r>
          </a:p>
          <a:p>
            <a:pPr lvl="1"/>
            <a:r>
              <a:rPr lang="en-US" sz="1400" dirty="0"/>
              <a:t>400 MeV Test Area (MTA)</a:t>
            </a:r>
          </a:p>
          <a:p>
            <a:pPr lvl="2"/>
            <a:r>
              <a:rPr lang="en-US" sz="1200" dirty="0"/>
              <a:t>Begins with two C magnets that extract beam from Linac</a:t>
            </a:r>
          </a:p>
          <a:p>
            <a:pPr lvl="2"/>
            <a:r>
              <a:rPr lang="en-US" sz="1200" dirty="0"/>
              <a:t>Separate segment discussed in SAD Section III Chapter 02</a:t>
            </a:r>
          </a:p>
          <a:p>
            <a:pPr>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3F604E27-A896-328B-EFB3-C0E677C4BF19}"/>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1CCA40-1E3A-F7E9-2D0D-16129DD8A083}"/>
              </a:ext>
            </a:extLst>
          </p:cNvPr>
          <p:cNvSpPr/>
          <p:nvPr/>
        </p:nvSpPr>
        <p:spPr>
          <a:xfrm>
            <a:off x="2389162"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9F85F7D-C4E5-AF64-0026-FD6177853435}"/>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E0D0358E-A8CB-8450-F3A1-24F237763F0F}"/>
              </a:ext>
            </a:extLst>
          </p:cNvPr>
          <p:cNvSpPr/>
          <p:nvPr/>
        </p:nvSpPr>
        <p:spPr>
          <a:xfrm>
            <a:off x="454048" y="779168"/>
            <a:ext cx="3350090" cy="133098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4270A92-8D4F-55CF-0ECF-444DA3B7AC53}"/>
              </a:ext>
            </a:extLst>
          </p:cNvPr>
          <p:cNvPicPr>
            <a:picLocks noChangeAspect="1"/>
          </p:cNvPicPr>
          <p:nvPr/>
        </p:nvPicPr>
        <p:blipFill rotWithShape="1">
          <a:blip r:embed="rId3" cstate="print"/>
          <a:srcRect l="4399" t="11624" r="1663" b="3277"/>
          <a:stretch/>
        </p:blipFill>
        <p:spPr bwMode="auto">
          <a:xfrm>
            <a:off x="3151436" y="2307505"/>
            <a:ext cx="5807075" cy="381889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cxnSp>
        <p:nvCxnSpPr>
          <p:cNvPr id="19" name="Connector: Curved 18">
            <a:extLst>
              <a:ext uri="{FF2B5EF4-FFF2-40B4-BE49-F238E27FC236}">
                <a16:creationId xmlns:a16="http://schemas.microsoft.com/office/drawing/2014/main" id="{474661D8-CD7A-A193-0728-786CF8B2A996}"/>
              </a:ext>
            </a:extLst>
          </p:cNvPr>
          <p:cNvCxnSpPr>
            <a:cxnSpLocks/>
            <a:stCxn id="12" idx="3"/>
          </p:cNvCxnSpPr>
          <p:nvPr/>
        </p:nvCxnSpPr>
        <p:spPr>
          <a:xfrm>
            <a:off x="3804138" y="1444661"/>
            <a:ext cx="600222" cy="806170"/>
          </a:xfrm>
          <a:prstGeom prst="curved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91FD057A-7793-32BA-DFB1-9CF8481A2DD2}"/>
              </a:ext>
            </a:extLst>
          </p:cNvPr>
          <p:cNvSpPr txBox="1"/>
          <p:nvPr/>
        </p:nvSpPr>
        <p:spPr>
          <a:xfrm>
            <a:off x="5015092" y="2620534"/>
            <a:ext cx="2592729" cy="338554"/>
          </a:xfrm>
          <a:prstGeom prst="rect">
            <a:avLst/>
          </a:prstGeom>
          <a:noFill/>
        </p:spPr>
        <p:txBody>
          <a:bodyPr wrap="square" rtlCol="0">
            <a:spAutoFit/>
          </a:bodyPr>
          <a:lstStyle/>
          <a:p>
            <a:r>
              <a:rPr lang="en-US" sz="1600" b="1" i="1" dirty="0">
                <a:solidFill>
                  <a:srgbClr val="0C075E"/>
                </a:solidFill>
              </a:rPr>
              <a:t>MTA Beam Line</a:t>
            </a:r>
          </a:p>
        </p:txBody>
      </p:sp>
      <p:cxnSp>
        <p:nvCxnSpPr>
          <p:cNvPr id="21" name="Straight Arrow Connector 20">
            <a:extLst>
              <a:ext uri="{FF2B5EF4-FFF2-40B4-BE49-F238E27FC236}">
                <a16:creationId xmlns:a16="http://schemas.microsoft.com/office/drawing/2014/main" id="{A85E8AE8-3494-ABEC-8120-0259A0BDCEB5}"/>
              </a:ext>
            </a:extLst>
          </p:cNvPr>
          <p:cNvCxnSpPr/>
          <p:nvPr/>
        </p:nvCxnSpPr>
        <p:spPr>
          <a:xfrm flipH="1">
            <a:off x="4733152" y="2908895"/>
            <a:ext cx="281940" cy="205740"/>
          </a:xfrm>
          <a:prstGeom prst="straightConnector1">
            <a:avLst/>
          </a:prstGeom>
          <a:ln w="6350">
            <a:solidFill>
              <a:srgbClr val="03005F"/>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57078AD-451C-C8B3-68C6-4BD21B93BDBA}"/>
              </a:ext>
            </a:extLst>
          </p:cNvPr>
          <p:cNvSpPr txBox="1"/>
          <p:nvPr/>
        </p:nvSpPr>
        <p:spPr>
          <a:xfrm>
            <a:off x="5872028" y="3044518"/>
            <a:ext cx="2592729" cy="584775"/>
          </a:xfrm>
          <a:prstGeom prst="rect">
            <a:avLst/>
          </a:prstGeom>
          <a:noFill/>
        </p:spPr>
        <p:txBody>
          <a:bodyPr wrap="square" rtlCol="0">
            <a:spAutoFit/>
          </a:bodyPr>
          <a:lstStyle/>
          <a:p>
            <a:r>
              <a:rPr lang="en-US" sz="1600" b="1" i="1" dirty="0">
                <a:solidFill>
                  <a:srgbClr val="0C075E"/>
                </a:solidFill>
              </a:rPr>
              <a:t>Beam absorber #2: </a:t>
            </a:r>
          </a:p>
          <a:p>
            <a:r>
              <a:rPr lang="en-US" sz="1600" b="1" i="1" dirty="0">
                <a:solidFill>
                  <a:srgbClr val="0C075E"/>
                </a:solidFill>
              </a:rPr>
              <a:t>Momentum Absorber</a:t>
            </a:r>
          </a:p>
        </p:txBody>
      </p:sp>
      <p:cxnSp>
        <p:nvCxnSpPr>
          <p:cNvPr id="23" name="Straight Arrow Connector 22">
            <a:extLst>
              <a:ext uri="{FF2B5EF4-FFF2-40B4-BE49-F238E27FC236}">
                <a16:creationId xmlns:a16="http://schemas.microsoft.com/office/drawing/2014/main" id="{4FD48D58-1D47-DC8E-2891-B70396AC34EC}"/>
              </a:ext>
            </a:extLst>
          </p:cNvPr>
          <p:cNvCxnSpPr>
            <a:cxnSpLocks/>
          </p:cNvCxnSpPr>
          <p:nvPr/>
        </p:nvCxnSpPr>
        <p:spPr>
          <a:xfrm flipH="1">
            <a:off x="3938958" y="3349886"/>
            <a:ext cx="1909897" cy="54519"/>
          </a:xfrm>
          <a:prstGeom prst="straightConnector1">
            <a:avLst/>
          </a:prstGeom>
          <a:ln w="6350">
            <a:solidFill>
              <a:srgbClr val="03005F"/>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03B2FA3-764A-16CC-7481-FB4AFE49ECC2}"/>
              </a:ext>
            </a:extLst>
          </p:cNvPr>
          <p:cNvSpPr txBox="1"/>
          <p:nvPr/>
        </p:nvSpPr>
        <p:spPr>
          <a:xfrm>
            <a:off x="6365782" y="3658241"/>
            <a:ext cx="2592729" cy="584775"/>
          </a:xfrm>
          <a:prstGeom prst="rect">
            <a:avLst/>
          </a:prstGeom>
          <a:noFill/>
        </p:spPr>
        <p:txBody>
          <a:bodyPr wrap="square" rtlCol="0">
            <a:spAutoFit/>
          </a:bodyPr>
          <a:lstStyle/>
          <a:p>
            <a:r>
              <a:rPr lang="en-US" sz="1600" b="1" i="1" dirty="0">
                <a:solidFill>
                  <a:srgbClr val="0C075E"/>
                </a:solidFill>
              </a:rPr>
              <a:t>Transfer line to </a:t>
            </a:r>
          </a:p>
          <a:p>
            <a:r>
              <a:rPr lang="en-US" sz="1600" b="1" i="1" dirty="0">
                <a:solidFill>
                  <a:srgbClr val="0C075E"/>
                </a:solidFill>
              </a:rPr>
              <a:t>Booster synchrotron</a:t>
            </a:r>
          </a:p>
        </p:txBody>
      </p:sp>
      <p:cxnSp>
        <p:nvCxnSpPr>
          <p:cNvPr id="26" name="Straight Arrow Connector 25">
            <a:extLst>
              <a:ext uri="{FF2B5EF4-FFF2-40B4-BE49-F238E27FC236}">
                <a16:creationId xmlns:a16="http://schemas.microsoft.com/office/drawing/2014/main" id="{21B1FE87-AFFA-2EF8-0AF9-237787A6A0B2}"/>
              </a:ext>
            </a:extLst>
          </p:cNvPr>
          <p:cNvCxnSpPr>
            <a:cxnSpLocks/>
          </p:cNvCxnSpPr>
          <p:nvPr/>
        </p:nvCxnSpPr>
        <p:spPr>
          <a:xfrm flipH="1">
            <a:off x="4255482" y="3963609"/>
            <a:ext cx="2087127" cy="193407"/>
          </a:xfrm>
          <a:prstGeom prst="straightConnector1">
            <a:avLst/>
          </a:prstGeom>
          <a:ln w="6350">
            <a:solidFill>
              <a:srgbClr val="03005F"/>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E7550E4-99C6-35B8-315B-B36FB2CAC49E}"/>
              </a:ext>
            </a:extLst>
          </p:cNvPr>
          <p:cNvSpPr txBox="1"/>
          <p:nvPr/>
        </p:nvSpPr>
        <p:spPr>
          <a:xfrm>
            <a:off x="4713999" y="5387053"/>
            <a:ext cx="2592729" cy="584775"/>
          </a:xfrm>
          <a:prstGeom prst="rect">
            <a:avLst/>
          </a:prstGeom>
          <a:noFill/>
        </p:spPr>
        <p:txBody>
          <a:bodyPr wrap="square" rtlCol="0">
            <a:spAutoFit/>
          </a:bodyPr>
          <a:lstStyle/>
          <a:p>
            <a:r>
              <a:rPr lang="en-US" sz="1600" b="1" i="1" dirty="0">
                <a:solidFill>
                  <a:srgbClr val="0C075E"/>
                </a:solidFill>
              </a:rPr>
              <a:t>Beam absorber #1:</a:t>
            </a:r>
          </a:p>
          <a:p>
            <a:r>
              <a:rPr lang="en-US" sz="1600" b="1" i="1" dirty="0">
                <a:solidFill>
                  <a:srgbClr val="0C075E"/>
                </a:solidFill>
              </a:rPr>
              <a:t>Straight Ahead Absorber</a:t>
            </a:r>
          </a:p>
        </p:txBody>
      </p:sp>
      <p:cxnSp>
        <p:nvCxnSpPr>
          <p:cNvPr id="29" name="Straight Arrow Connector 28">
            <a:extLst>
              <a:ext uri="{FF2B5EF4-FFF2-40B4-BE49-F238E27FC236}">
                <a16:creationId xmlns:a16="http://schemas.microsoft.com/office/drawing/2014/main" id="{6D764BBC-AC83-C1D8-19E9-9636F50D5453}"/>
              </a:ext>
            </a:extLst>
          </p:cNvPr>
          <p:cNvCxnSpPr>
            <a:cxnSpLocks/>
          </p:cNvCxnSpPr>
          <p:nvPr/>
        </p:nvCxnSpPr>
        <p:spPr>
          <a:xfrm flipH="1" flipV="1">
            <a:off x="4325820" y="5021775"/>
            <a:ext cx="365006" cy="670646"/>
          </a:xfrm>
          <a:prstGeom prst="straightConnector1">
            <a:avLst/>
          </a:prstGeom>
          <a:ln w="6350">
            <a:solidFill>
              <a:srgbClr val="03005F"/>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sp>
        <p:nvSpPr>
          <p:cNvPr id="2" name="Date Placeholder 3">
            <a:extLst>
              <a:ext uri="{FF2B5EF4-FFF2-40B4-BE49-F238E27FC236}">
                <a16:creationId xmlns:a16="http://schemas.microsoft.com/office/drawing/2014/main" id="{F940818F-54E5-1E4B-71AD-CF8AC8ACA330}"/>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1444781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Linac Overview</a:t>
            </a:r>
          </a:p>
          <a:p>
            <a:r>
              <a:rPr lang="en-US" sz="2800" dirty="0"/>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dirty="0"/>
              <a:t>John Stanton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2" name="Date Placeholder 3">
            <a:extLst>
              <a:ext uri="{FF2B5EF4-FFF2-40B4-BE49-F238E27FC236}">
                <a16:creationId xmlns:a16="http://schemas.microsoft.com/office/drawing/2014/main" id="{0D98D46C-315C-60C6-94FE-B8D1E8AC468F}"/>
              </a:ext>
            </a:extLst>
          </p:cNvPr>
          <p:cNvSpPr>
            <a:spLocks noGrp="1"/>
          </p:cNvSpPr>
          <p:nvPr>
            <p:ph type="dt" sz="half" idx="2"/>
          </p:nvPr>
        </p:nvSpPr>
        <p:spPr>
          <a:xfrm>
            <a:off x="736826" y="6504213"/>
            <a:ext cx="1553367" cy="237285"/>
          </a:xfrm>
        </p:spPr>
        <p:txBody>
          <a:bodyPr/>
          <a:lstStyle/>
          <a:p>
            <a:pPr>
              <a:defRPr/>
            </a:pPr>
            <a:r>
              <a:rPr lang="en-US" dirty="0"/>
              <a:t>Mar 19-21, 2024</a:t>
            </a:r>
          </a:p>
        </p:txBody>
      </p:sp>
    </p:spTree>
    <p:extLst>
      <p:ext uri="{BB962C8B-B14F-4D97-AF65-F5344CB8AC3E}">
        <p14:creationId xmlns:p14="http://schemas.microsoft.com/office/powerpoint/2010/main" val="2512598882"/>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103023  -  Read-Only" id="{A8C22F5D-C6D7-4589-A1DC-766D1E9786F3}" vid="{C4929605-360F-4C13-A43A-E93BABDEF8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E6438C41BFD47ACE8933FA0781970" ma:contentTypeVersion="2" ma:contentTypeDescription="Create a new document." ma:contentTypeScope="" ma:versionID="40731602f34b2e145fe69f86e6a35b1b">
  <xsd:schema xmlns:xsd="http://www.w3.org/2001/XMLSchema" xmlns:xs="http://www.w3.org/2001/XMLSchema" xmlns:p="http://schemas.microsoft.com/office/2006/metadata/properties" xmlns:ns2="c8a0c449-bc3f-4023-b6f3-9ae146c0e873" targetNamespace="http://schemas.microsoft.com/office/2006/metadata/properties" ma:root="true" ma:fieldsID="e613c1cf9b7acee2742733a09b7ffdd1" ns2:_="">
    <xsd:import namespace="c8a0c449-bc3f-4023-b6f3-9ae146c0e87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0c449-bc3f-4023-b6f3-9ae146c0e87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c8a0c449-bc3f-4023-b6f3-9ae146c0e873">MKRZARSQM56R-1466480915-294</_dlc_DocId>
    <_dlc_DocIdUrl xmlns="c8a0c449-bc3f-4023-b6f3-9ae146c0e873">
      <Url>https://fermipoint.fnal.gov/org/eshq/ASD/_layouts/15/DocIdRedir.aspx?ID=MKRZARSQM56R-1466480915-294</Url>
      <Description>MKRZARSQM56R-1466480915-294</Description>
    </_dlc_DocIdUrl>
  </documentManagement>
</p:properties>
</file>

<file path=customXml/itemProps1.xml><?xml version="1.0" encoding="utf-8"?>
<ds:datastoreItem xmlns:ds="http://schemas.openxmlformats.org/officeDocument/2006/customXml" ds:itemID="{F3046631-D625-4DBB-820E-2A2656AF18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0c449-bc3f-4023-b6f3-9ae146c0e8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7848FA-C60A-45FD-BB12-33C88503094C}">
  <ds:schemaRefs>
    <ds:schemaRef ds:uri="http://schemas.microsoft.com/sharepoint/events"/>
  </ds:schemaRefs>
</ds:datastoreItem>
</file>

<file path=customXml/itemProps3.xml><?xml version="1.0" encoding="utf-8"?>
<ds:datastoreItem xmlns:ds="http://schemas.openxmlformats.org/officeDocument/2006/customXml" ds:itemID="{5E4FB0BA-40FF-4738-BEDA-5B1BDD7FB1CF}">
  <ds:schemaRefs>
    <ds:schemaRef ds:uri="http://schemas.microsoft.com/sharepoint/v3/contenttype/forms"/>
  </ds:schemaRefs>
</ds:datastoreItem>
</file>

<file path=customXml/itemProps4.xml><?xml version="1.0" encoding="utf-8"?>
<ds:datastoreItem xmlns:ds="http://schemas.openxmlformats.org/officeDocument/2006/customXml" ds:itemID="{6B9A9177-9946-41CD-B01B-8BAAEF071AA1}">
  <ds:schemaRefs>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infopath/2007/PartnerControls"/>
    <ds:schemaRef ds:uri="http://schemas.microsoft.com/office/2006/metadata/properties"/>
    <ds:schemaRef ds:uri="c8a0c449-bc3f-4023-b6f3-9ae146c0e873"/>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FNAL_PowerPoint_4x3_100716 (1)</Template>
  <TotalTime>6061</TotalTime>
  <Words>3284</Words>
  <Application>Microsoft Office PowerPoint</Application>
  <PresentationFormat>On-screen Show (4:3)</PresentationFormat>
  <Paragraphs>646</Paragraphs>
  <Slides>38</Slides>
  <Notes>7</Notes>
  <HiddenSlides>4</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Arial</vt:lpstr>
      <vt:lpstr>Calibri</vt:lpstr>
      <vt:lpstr>Helvetica</vt:lpstr>
      <vt:lpstr>Fermilab_PPT_090815</vt:lpstr>
      <vt:lpstr>1_Fermilab_PPT_090815</vt:lpstr>
      <vt:lpstr>PowerPoint Presentation</vt:lpstr>
      <vt:lpstr>Outline</vt:lpstr>
      <vt:lpstr>Outline</vt:lpstr>
      <vt:lpstr>Linac Overview</vt:lpstr>
      <vt:lpstr>Linac Overview</vt:lpstr>
      <vt:lpstr>Linac Overview</vt:lpstr>
      <vt:lpstr>Linac Overview</vt:lpstr>
      <vt:lpstr>Linac Overview</vt:lpstr>
      <vt:lpstr>Outline</vt:lpstr>
      <vt:lpstr>Hazard Inventory for Linac</vt:lpstr>
      <vt:lpstr>Risk Table Summary Page</vt:lpstr>
      <vt:lpstr>Outline</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Flammable &amp; Combustible Materials</vt:lpstr>
      <vt:lpstr>Non-Accelerator Specific Hazards - Electrical</vt:lpstr>
      <vt:lpstr>Non-Accelerator Specific Hazards - Electrical</vt:lpstr>
      <vt:lpstr>Non-Accelerator Specific Hazards - Electrical</vt:lpstr>
      <vt:lpstr>Outline</vt:lpstr>
      <vt:lpstr>Accelerator Specific Hazards - Radiological</vt:lpstr>
      <vt:lpstr>Outline</vt:lpstr>
      <vt:lpstr>Maximum Credible Incident (MCI) – Radiological</vt:lpstr>
      <vt:lpstr>Maximum Credible Incident (MCI) – Radiological </vt:lpstr>
      <vt:lpstr>Maximum Credible Incident (MCI) – Radiological </vt:lpstr>
      <vt:lpstr>Outline</vt:lpstr>
      <vt:lpstr>Credited Controls – Passive Engineering</vt:lpstr>
      <vt:lpstr>Credited Controls – Active Engineering</vt:lpstr>
      <vt:lpstr>Credited Controls – Active Engineering</vt:lpstr>
      <vt:lpstr>Credited Controls – Administrative</vt:lpstr>
      <vt:lpstr>PowerPoint Presentation</vt:lpstr>
      <vt:lpstr>Outline</vt:lpstr>
      <vt:lpstr>Maximum Credible Incident (MCI) – Radiological </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Madelyn R. Wolter x4807 16344N</dc:creator>
  <cp:lastModifiedBy>John Stanton</cp:lastModifiedBy>
  <cp:revision>194</cp:revision>
  <cp:lastPrinted>2014-01-20T19:40:21Z</cp:lastPrinted>
  <dcterms:created xsi:type="dcterms:W3CDTF">2017-02-13T18:49:53Z</dcterms:created>
  <dcterms:modified xsi:type="dcterms:W3CDTF">2024-03-14T16:14:55Z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0x0101005E5E6438C41BFD47ACE8933FA0781970</vt:lpwstr>
  </property>
  <property fmtid="{D5CDD505-2E9C-101B-9397-08002B2CF9AE}" pid="3" name="_dlc_DocIdItemGuid">
    <vt:lpwstr>e15050c8-8936-4be0-9562-0f7eb3139549</vt:lpwstr>
  </property>
</Properties>
</file>