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2" r:id="rId1"/>
    <p:sldMasterId id="2147484123" r:id="rId2"/>
  </p:sldMasterIdLst>
  <p:notesMasterIdLst>
    <p:notesMasterId r:id="rId33"/>
  </p:notesMasterIdLst>
  <p:handoutMasterIdLst>
    <p:handoutMasterId r:id="rId34"/>
  </p:handoutMasterIdLst>
  <p:sldIdLst>
    <p:sldId id="340" r:id="rId3"/>
    <p:sldId id="275" r:id="rId4"/>
    <p:sldId id="319" r:id="rId5"/>
    <p:sldId id="320" r:id="rId6"/>
    <p:sldId id="337" r:id="rId7"/>
    <p:sldId id="363" r:id="rId8"/>
    <p:sldId id="364" r:id="rId9"/>
    <p:sldId id="348" r:id="rId10"/>
    <p:sldId id="356" r:id="rId11"/>
    <p:sldId id="360" r:id="rId12"/>
    <p:sldId id="357" r:id="rId13"/>
    <p:sldId id="347" r:id="rId14"/>
    <p:sldId id="349" r:id="rId15"/>
    <p:sldId id="358" r:id="rId16"/>
    <p:sldId id="323" r:id="rId17"/>
    <p:sldId id="362" r:id="rId18"/>
    <p:sldId id="324" r:id="rId19"/>
    <p:sldId id="325" r:id="rId20"/>
    <p:sldId id="341" r:id="rId21"/>
    <p:sldId id="411" r:id="rId22"/>
    <p:sldId id="327" r:id="rId23"/>
    <p:sldId id="415" r:id="rId24"/>
    <p:sldId id="332" r:id="rId25"/>
    <p:sldId id="416" r:id="rId26"/>
    <p:sldId id="328" r:id="rId27"/>
    <p:sldId id="329" r:id="rId28"/>
    <p:sldId id="330" r:id="rId29"/>
    <p:sldId id="412" r:id="rId30"/>
    <p:sldId id="413" r:id="rId31"/>
    <p:sldId id="373" r:id="rId32"/>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50505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8" autoAdjust="0"/>
    <p:restoredTop sz="93419" autoAdjust="0"/>
  </p:normalViewPr>
  <p:slideViewPr>
    <p:cSldViewPr snapToGrid="0" snapToObjects="1" showGuides="1">
      <p:cViewPr varScale="1">
        <p:scale>
          <a:sx n="106" d="100"/>
          <a:sy n="106" d="100"/>
        </p:scale>
        <p:origin x="2016" y="11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3/14/2024</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3/14/2024</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March 2024 </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MTA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March 2024 </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MTA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March 2024 </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MTA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March 2024 </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MTA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March 2024 </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MTA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March 2024 </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MTA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 </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MTA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Sue McGimpsey	</a:t>
            </a:r>
          </a:p>
          <a:p>
            <a:r>
              <a:rPr lang="en-US" sz="1600" dirty="0"/>
              <a:t>MTA Accelerator Readiness Review </a:t>
            </a:r>
          </a:p>
          <a:p>
            <a:r>
              <a:rPr lang="en-US" sz="1600" dirty="0"/>
              <a:t>20 March 2024</a:t>
            </a:r>
          </a:p>
          <a:p>
            <a:endParaRPr lang="en-US" dirty="0"/>
          </a:p>
        </p:txBody>
      </p:sp>
      <p:sp>
        <p:nvSpPr>
          <p:cNvPr id="3" name="Text Placeholder 2"/>
          <p:cNvSpPr>
            <a:spLocks noGrp="1"/>
          </p:cNvSpPr>
          <p:nvPr>
            <p:ph type="body" sz="quarter" idx="11"/>
          </p:nvPr>
        </p:nvSpPr>
        <p:spPr/>
        <p:txBody>
          <a:bodyPr>
            <a:noAutofit/>
          </a:bodyPr>
          <a:lstStyle/>
          <a:p>
            <a:r>
              <a:rPr lang="en-US" sz="1800" dirty="0"/>
              <a:t>MeV Test Area (MTA) Safety Assessment Document Updates for </a:t>
            </a:r>
          </a:p>
          <a:p>
            <a:r>
              <a:rPr lang="en-US" sz="1800" dirty="0"/>
              <a:t>DOE O 420.2D</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Soil Interactions</a:t>
            </a:r>
          </a:p>
          <a:p>
            <a:pPr lvl="1"/>
            <a:r>
              <a:rPr lang="en-US" sz="1800" dirty="0"/>
              <a:t>High intensity beam delivery interacting with beam line absorbers</a:t>
            </a:r>
          </a:p>
          <a:p>
            <a:pPr lvl="1"/>
            <a:r>
              <a:rPr lang="en-US" sz="1800" dirty="0"/>
              <a:t>The radioisotopes of concern for leaching are tritium and Na-22</a:t>
            </a:r>
          </a:p>
          <a:p>
            <a:pPr marL="914400" lvl="2" indent="0">
              <a:buNone/>
            </a:pPr>
            <a:endParaRPr lang="en-US" sz="18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846907" y="6504213"/>
            <a:ext cx="5945814"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580131011"/>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600" dirty="0"/>
                        <a:t>M – Engineered Beam Absorber</a:t>
                      </a:r>
                    </a:p>
                    <a:p>
                      <a:r>
                        <a:rPr lang="en-US" sz="1600" dirty="0"/>
                        <a:t>M – Engineered Beam Line Design Optics</a:t>
                      </a:r>
                    </a:p>
                    <a:p>
                      <a:r>
                        <a:rPr lang="en-US" sz="1600" dirty="0"/>
                        <a:t>M – Run Condition</a:t>
                      </a:r>
                    </a:p>
                  </a:txBody>
                  <a:tcPr/>
                </a:tc>
                <a:tc>
                  <a:txBody>
                    <a:bodyPr/>
                    <a:lstStyle/>
                    <a:p>
                      <a:r>
                        <a:rPr lang="en-US" sz="1600" dirty="0"/>
                        <a:t>L: A</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24792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Air Activation </a:t>
            </a:r>
          </a:p>
          <a:p>
            <a:pPr lvl="1"/>
            <a:r>
              <a:rPr lang="en-US" sz="1800" dirty="0"/>
              <a:t>High intensity beam delivery can interact with air in the MTA enclosure</a:t>
            </a:r>
          </a:p>
          <a:p>
            <a:pPr lvl="1"/>
            <a:r>
              <a:rPr lang="en-US" sz="1800" dirty="0"/>
              <a:t>The radioisotopes of concern are C-11, O-15, N-13 and Ar-41</a:t>
            </a:r>
          </a:p>
          <a:p>
            <a:pPr marL="914400" lvl="2" indent="0">
              <a:buNone/>
            </a:pPr>
            <a:endParaRPr lang="en-US" sz="18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751465" y="6504213"/>
            <a:ext cx="604125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259254519"/>
              </p:ext>
            </p:extLst>
          </p:nvPr>
        </p:nvGraphicFramePr>
        <p:xfrm>
          <a:off x="327171" y="3913857"/>
          <a:ext cx="8573940" cy="243129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Air monitoring program</a:t>
                      </a:r>
                    </a:p>
                    <a:p>
                      <a:r>
                        <a:rPr lang="en-US" sz="1600" dirty="0"/>
                        <a:t>P – RSIS</a:t>
                      </a:r>
                    </a:p>
                    <a:p>
                      <a:r>
                        <a:rPr lang="en-US" sz="1600" dirty="0"/>
                        <a:t>P – Beam Loss Monitoring</a:t>
                      </a:r>
                    </a:p>
                    <a:p>
                      <a:r>
                        <a:rPr lang="en-US" sz="1600" dirty="0"/>
                        <a:t>M – Engineered Air Flow</a:t>
                      </a:r>
                    </a:p>
                    <a:p>
                      <a:r>
                        <a:rPr lang="en-US" sz="1600" dirty="0"/>
                        <a:t>M – Radiological Signage</a:t>
                      </a:r>
                    </a:p>
                    <a:p>
                      <a:r>
                        <a:rPr lang="en-US" sz="1600" dirty="0"/>
                        <a:t>M – Run Condition</a:t>
                      </a:r>
                    </a:p>
                    <a:p>
                      <a:endParaRPr lang="en-US" sz="1600" dirty="0"/>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80155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Radioactive Waste</a:t>
            </a:r>
          </a:p>
          <a:p>
            <a:pPr lvl="1"/>
            <a:r>
              <a:rPr lang="en-US" sz="1800" dirty="0"/>
              <a:t>Radioactive waste produced during MTA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751465" y="6504213"/>
            <a:ext cx="604125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896985716"/>
              </p:ext>
            </p:extLst>
          </p:nvPr>
        </p:nvGraphicFramePr>
        <p:xfrm>
          <a:off x="285030" y="2816381"/>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Fencing/Postings</a:t>
                      </a:r>
                    </a:p>
                    <a:p>
                      <a:r>
                        <a:rPr lang="en-US" sz="1600" dirty="0"/>
                        <a:t>P – Locked Gates</a:t>
                      </a:r>
                    </a:p>
                    <a:p>
                      <a:r>
                        <a:rPr lang="en-US" sz="1600" dirty="0"/>
                        <a:t>M – Run Condition</a:t>
                      </a:r>
                    </a:p>
                    <a:p>
                      <a:r>
                        <a:rPr lang="en-US" sz="1600" dirty="0"/>
                        <a:t>M – Material survey and release process</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Contamination</a:t>
            </a:r>
          </a:p>
          <a:p>
            <a:pPr lvl="1"/>
            <a:r>
              <a:rPr lang="en-US" sz="1800" dirty="0"/>
              <a:t>Although not typically encountered throughout the beam line, contamination can be found around the “front porch” experimental area</a:t>
            </a:r>
          </a:p>
          <a:p>
            <a:pPr lvl="1"/>
            <a:r>
              <a:rPr lang="en-US" sz="1800" dirty="0"/>
              <a:t>The radioisotope of concern is Be-7</a:t>
            </a:r>
          </a:p>
          <a:p>
            <a:pPr marL="457200" lvl="1" indent="0">
              <a:buNone/>
            </a:pPr>
            <a:endParaRPr lang="en-US" sz="18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751465" y="6504213"/>
            <a:ext cx="604125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781725473"/>
              </p:ext>
            </p:extLst>
          </p:nvPr>
        </p:nvGraphicFramePr>
        <p:xfrm>
          <a:off x="285030" y="2486549"/>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Radiological controls – RWP and RCT    present</a:t>
                      </a:r>
                    </a:p>
                    <a:p>
                      <a:r>
                        <a:rPr lang="en-US" sz="1600" dirty="0"/>
                        <a:t>P – Postings place in the event contamination is identified</a:t>
                      </a:r>
                    </a:p>
                    <a:p>
                      <a:r>
                        <a:rPr lang="en-US" sz="1600" dirty="0"/>
                        <a:t>M – Radiological Training</a:t>
                      </a:r>
                    </a:p>
                    <a:p>
                      <a:r>
                        <a:rPr lang="en-US" sz="1600" dirty="0"/>
                        <a:t>M – Run Condition</a:t>
                      </a:r>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Radioactive Sources</a:t>
            </a:r>
          </a:p>
          <a:p>
            <a:pPr lvl="1"/>
            <a:r>
              <a:rPr lang="en-US" sz="1800" dirty="0"/>
              <a:t>Not encountered throughout the beam line</a:t>
            </a:r>
          </a:p>
          <a:p>
            <a:pPr lvl="1"/>
            <a:r>
              <a:rPr lang="en-US" sz="1800" dirty="0"/>
              <a:t>Could be needed as part of an experimental set-up</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751465" y="6504213"/>
            <a:ext cx="604125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73684588"/>
              </p:ext>
            </p:extLst>
          </p:nvPr>
        </p:nvGraphicFramePr>
        <p:xfrm>
          <a:off x="285030" y="2486549"/>
          <a:ext cx="8573940" cy="19436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Radiological controls – RWP and RCT present</a:t>
                      </a:r>
                    </a:p>
                    <a:p>
                      <a:r>
                        <a:rPr lang="en-US" sz="1600" dirty="0"/>
                        <a:t>P – Radiological Training</a:t>
                      </a:r>
                    </a:p>
                    <a:p>
                      <a:r>
                        <a:rPr lang="en-US" sz="1600" dirty="0"/>
                        <a:t>P – Kept in locked cabinets when not in use</a:t>
                      </a:r>
                    </a:p>
                    <a:p>
                      <a:r>
                        <a:rPr lang="en-US" sz="1600" dirty="0"/>
                        <a:t>M – Shielded containers </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1520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p:txBody>
          <a:bodyPr/>
          <a:lstStyle/>
          <a:p>
            <a:r>
              <a:rPr lang="en-US" dirty="0"/>
              <a:t>Prompt Ionizing Radiation</a:t>
            </a:r>
          </a:p>
          <a:p>
            <a:pPr lvl="1"/>
            <a:r>
              <a:rPr lang="en-US" dirty="0"/>
              <a:t>Significant radiation hazard when beam is transported though the MTA beam line.</a:t>
            </a:r>
          </a:p>
          <a:p>
            <a:pPr lvl="1"/>
            <a:r>
              <a:rPr lang="en-US" dirty="0"/>
              <a:t>Creates beam interactions with the beam line, beam line components and experimental target materials</a:t>
            </a:r>
          </a:p>
          <a:p>
            <a:pPr lvl="1"/>
            <a:r>
              <a:rPr lang="en-US" dirty="0"/>
              <a:t>Prompt radiation includes protons, neutrons, muons and other energetic particles</a:t>
            </a:r>
          </a:p>
          <a:p>
            <a:pPr lvl="1"/>
            <a:r>
              <a:rPr lang="en-US" dirty="0"/>
              <a:t>This hazard has been previously evaluated in a detailed shielding assessment</a:t>
            </a:r>
          </a:p>
          <a:p>
            <a:pPr marL="457200" lvl="1" indent="0">
              <a:buNone/>
            </a:pPr>
            <a:endParaRPr lang="en-US" dirty="0"/>
          </a:p>
          <a:p>
            <a:pPr marL="57150" indent="0" algn="ctr">
              <a:buNone/>
            </a:pPr>
            <a:r>
              <a:rPr lang="en-US" sz="2800" b="1" dirty="0">
                <a:solidFill>
                  <a:srgbClr val="FF0000"/>
                </a:solidFill>
              </a:rPr>
              <a:t>Credited Controls are needed </a:t>
            </a:r>
          </a:p>
          <a:p>
            <a:pPr marL="457200" lvl="1" indent="0">
              <a:buNone/>
            </a:pPr>
            <a:endParaRPr lang="en-US" dirty="0"/>
          </a:p>
          <a:p>
            <a:pPr marL="457200" lvl="1" indent="0">
              <a:buNone/>
            </a:pPr>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at the MTA</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128187"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965251" y="6504213"/>
            <a:ext cx="4299747"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71787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MTA enclosure</a:t>
            </a:r>
          </a:p>
          <a:p>
            <a:pPr lvl="1"/>
            <a:r>
              <a:rPr lang="en-US" sz="1800" dirty="0"/>
              <a:t>Analyzed maximum credible incident (MCI) to determine credited controls</a:t>
            </a:r>
          </a:p>
          <a:p>
            <a:pPr lvl="1"/>
            <a:r>
              <a:rPr lang="en-US" sz="1800" dirty="0"/>
              <a:t>Hazard applies to onsite facility workers, onsite co-located workers</a:t>
            </a:r>
          </a:p>
          <a:p>
            <a:pPr lvl="1"/>
            <a:endParaRPr lang="en-US" sz="1800" dirty="0"/>
          </a:p>
          <a:p>
            <a:pPr lvl="1"/>
            <a:endParaRPr lang="en-US" sz="1800" dirty="0"/>
          </a:p>
          <a:p>
            <a:endParaRPr lang="en-US" dirty="0"/>
          </a:p>
          <a:p>
            <a:endParaRPr lang="en-US" dirty="0"/>
          </a:p>
          <a:p>
            <a:endParaRPr lang="en-US" dirty="0"/>
          </a:p>
          <a:p>
            <a:endParaRPr lang="en-US" dirty="0"/>
          </a:p>
          <a:p>
            <a:endParaRPr lang="en-US" dirty="0"/>
          </a:p>
          <a:p>
            <a:pPr marL="0" indent="0">
              <a:buNone/>
            </a:pPr>
            <a:endParaRPr lang="en-US" sz="1400" dirty="0">
              <a:solidFill>
                <a:srgbClr val="003087"/>
              </a:solidFill>
            </a:endParaRPr>
          </a:p>
          <a:p>
            <a:pPr marL="0" indent="0">
              <a:buNone/>
            </a:pPr>
            <a:endParaRPr lang="en-US" sz="1400" dirty="0">
              <a:solidFill>
                <a:srgbClr val="003087"/>
              </a:solidFill>
            </a:endParaRPr>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751465" y="6504213"/>
            <a:ext cx="604125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F932E-55F0-B941-9A25-1F23F28A8E09}"/>
              </a:ext>
            </a:extLst>
          </p:cNvPr>
          <p:cNvSpPr>
            <a:spLocks noGrp="1"/>
          </p:cNvSpPr>
          <p:nvPr>
            <p:ph idx="1"/>
          </p:nvPr>
        </p:nvSpPr>
        <p:spPr/>
        <p:txBody>
          <a:bodyPr/>
          <a:lstStyle/>
          <a:p>
            <a:pPr>
              <a:buFont typeface="Arial" panose="020B0604020202020204" pitchFamily="34" charset="0"/>
              <a:buChar char="•"/>
            </a:pPr>
            <a:r>
              <a:rPr lang="en-US" dirty="0"/>
              <a:t>Cryogenic Systems – Oxygen Deficiency Hazards (ODH)</a:t>
            </a:r>
          </a:p>
          <a:p>
            <a:pPr lvl="1"/>
            <a:r>
              <a:rPr lang="en-US" dirty="0"/>
              <a:t>It’s possible that ITA experiments may require cryogenic liquids</a:t>
            </a:r>
          </a:p>
          <a:p>
            <a:pPr lvl="1"/>
            <a:r>
              <a:rPr lang="en-US" sz="2200" dirty="0"/>
              <a:t>This hazard has been evaluated </a:t>
            </a:r>
            <a:r>
              <a:rPr lang="en-US" dirty="0"/>
              <a:t>at</a:t>
            </a:r>
            <a:r>
              <a:rPr lang="en-US" sz="2200" dirty="0"/>
              <a:t> the MTA </a:t>
            </a:r>
            <a:r>
              <a:rPr lang="en-US" dirty="0"/>
              <a:t>and documented in </a:t>
            </a:r>
            <a:r>
              <a:rPr lang="en-US" sz="2200" dirty="0"/>
              <a:t>Engineering Note EN08855</a:t>
            </a:r>
            <a:endParaRPr lang="en-US" dirty="0"/>
          </a:p>
          <a:p>
            <a:pPr lvl="1"/>
            <a:r>
              <a:rPr lang="en-US" sz="2200" dirty="0"/>
              <a:t>The amount of cryogens brought in the MTA enclosure will not exceed a liquid volume of 34L (verified through the TSW and ORC processes)</a:t>
            </a:r>
          </a:p>
          <a:p>
            <a:pPr lvl="1"/>
            <a:r>
              <a:rPr lang="en-US" sz="2200" dirty="0"/>
              <a:t>Due to this amount of cryogenic liquid, the oxygen concentration in the enclosure can never be lower than 19.5%</a:t>
            </a:r>
          </a:p>
          <a:p>
            <a:pPr lvl="1"/>
            <a:r>
              <a:rPr lang="en-US" sz="2200" dirty="0"/>
              <a:t>As a result, the ODH remains negligible (category IV) at all times</a:t>
            </a:r>
          </a:p>
          <a:p>
            <a:pPr marL="457200" lvl="1" indent="0">
              <a:buNone/>
            </a:pPr>
            <a:endParaRPr lang="en-US" sz="2200" dirty="0"/>
          </a:p>
          <a:p>
            <a:pPr marL="457200" lvl="1" indent="0" algn="ctr">
              <a:buNone/>
            </a:pPr>
            <a:r>
              <a:rPr lang="en-US" sz="2800" b="1" dirty="0">
                <a:solidFill>
                  <a:srgbClr val="FF0000"/>
                </a:solidFill>
              </a:rPr>
              <a:t>No credited controls are needed</a:t>
            </a:r>
          </a:p>
          <a:p>
            <a:endParaRPr lang="en-US" dirty="0"/>
          </a:p>
          <a:p>
            <a:endParaRPr lang="en-US" dirty="0"/>
          </a:p>
          <a:p>
            <a:endParaRPr lang="en-US" dirty="0"/>
          </a:p>
          <a:p>
            <a:endParaRPr lang="en-US" dirty="0"/>
          </a:p>
          <a:p>
            <a:endParaRPr lang="en-US" dirty="0"/>
          </a:p>
          <a:p>
            <a:endParaRPr lang="en-US" dirty="0"/>
          </a:p>
          <a:p>
            <a:endParaRPr lang="en-US" dirty="0"/>
          </a:p>
          <a:p>
            <a:r>
              <a:rPr lang="en-US" dirty="0"/>
              <a:t>Verified during the TSW and ORC processes</a:t>
            </a:r>
          </a:p>
        </p:txBody>
      </p:sp>
      <p:sp>
        <p:nvSpPr>
          <p:cNvPr id="3" name="Title 2">
            <a:extLst>
              <a:ext uri="{FF2B5EF4-FFF2-40B4-BE49-F238E27FC236}">
                <a16:creationId xmlns:a16="http://schemas.microsoft.com/office/drawing/2014/main" id="{830E1F75-B3ED-5373-A360-DAAE9F77314C}"/>
              </a:ext>
            </a:extLst>
          </p:cNvPr>
          <p:cNvSpPr>
            <a:spLocks noGrp="1"/>
          </p:cNvSpPr>
          <p:nvPr>
            <p:ph type="title"/>
          </p:nvPr>
        </p:nvSpPr>
        <p:spPr/>
        <p:txBody>
          <a:bodyPr/>
          <a:lstStyle/>
          <a:p>
            <a:r>
              <a:rPr lang="en-US" dirty="0"/>
              <a:t>Accelerator Specific Hazards at the MTA</a:t>
            </a:r>
          </a:p>
        </p:txBody>
      </p:sp>
      <p:sp>
        <p:nvSpPr>
          <p:cNvPr id="4" name="Date Placeholder 3">
            <a:extLst>
              <a:ext uri="{FF2B5EF4-FFF2-40B4-BE49-F238E27FC236}">
                <a16:creationId xmlns:a16="http://schemas.microsoft.com/office/drawing/2014/main" id="{D4FA6DA9-39D5-0205-5846-E9F6E472C891}"/>
              </a:ext>
            </a:extLst>
          </p:cNvPr>
          <p:cNvSpPr>
            <a:spLocks noGrp="1"/>
          </p:cNvSpPr>
          <p:nvPr>
            <p:ph type="dt" sz="half" idx="2"/>
          </p:nvPr>
        </p:nvSpPr>
        <p:spPr>
          <a:xfrm>
            <a:off x="736827" y="6504213"/>
            <a:ext cx="1209668"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87C4B382-2961-156D-CDB4-1BCC26FC7AAD}"/>
              </a:ext>
            </a:extLst>
          </p:cNvPr>
          <p:cNvSpPr>
            <a:spLocks noGrp="1"/>
          </p:cNvSpPr>
          <p:nvPr>
            <p:ph type="ftr" sz="quarter" idx="3"/>
          </p:nvPr>
        </p:nvSpPr>
        <p:spPr>
          <a:xfrm>
            <a:off x="1837853" y="6504213"/>
            <a:ext cx="395636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E9F157C0-AD46-0F1E-0C8A-6EC48E0BF459}"/>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59703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p:txBody>
          <a:bodyPr/>
          <a:lstStyle/>
          <a:p>
            <a:r>
              <a:rPr lang="en-US" sz="2200" dirty="0"/>
              <a:t>The MCI would be one where the MTA maximum credible intensity is lost and continuously incident on a magnet or beam pipe in the enclosure</a:t>
            </a:r>
          </a:p>
          <a:p>
            <a:r>
              <a:rPr lang="en-US" sz="2200" dirty="0"/>
              <a:t>Highest radiation losses are generated by accidents at locations with reduced passive shielding</a:t>
            </a:r>
          </a:p>
          <a:p>
            <a:r>
              <a:rPr lang="en-US" sz="2200" dirty="0"/>
              <a:t>This MTA MCI beam intensity is the same as the Linac MCI beam intensity </a:t>
            </a:r>
          </a:p>
          <a:p>
            <a:r>
              <a:rPr lang="en-US" sz="2200" dirty="0"/>
              <a:t>This has been determined to be 2.58E18 protons/hr or 4.78E13 protons/pulse</a:t>
            </a:r>
          </a:p>
          <a:p>
            <a:pPr lvl="1"/>
            <a:r>
              <a:rPr lang="en-US" sz="2000" dirty="0"/>
              <a:t>400 MeV beam energy</a:t>
            </a:r>
          </a:p>
          <a:p>
            <a:pPr lvl="1"/>
            <a:r>
              <a:rPr lang="en-US" sz="2000" dirty="0"/>
              <a:t>130 mA beam current</a:t>
            </a:r>
          </a:p>
          <a:p>
            <a:pPr lvl="1"/>
            <a:r>
              <a:rPr lang="en-US" sz="2000" dirty="0"/>
              <a:t>60µs beam pulse length</a:t>
            </a:r>
          </a:p>
          <a:p>
            <a:pPr lvl="1"/>
            <a:r>
              <a:rPr lang="en-US" sz="2000" dirty="0"/>
              <a:t>15 Hz cycle time</a:t>
            </a:r>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at the MTA</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1309256"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a:xfrm>
            <a:off x="1738265" y="6504213"/>
            <a:ext cx="4445251"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8547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6576C0-8010-9C5A-0717-C62521B79E4C}"/>
                  </a:ext>
                </a:extLst>
              </p:cNvPr>
              <p:cNvSpPr>
                <a:spLocks noGrp="1"/>
              </p:cNvSpPr>
              <p:nvPr>
                <p:ph idx="1"/>
              </p:nvPr>
            </p:nvSpPr>
            <p:spPr/>
            <p:txBody>
              <a:bodyPr/>
              <a:lstStyle/>
              <a:p>
                <a:r>
                  <a:rPr lang="en-US" sz="2200" dirty="0"/>
                  <a:t>The C magnets that extract beam into the MTA beam line can operate at the full 15 Hz cycle</a:t>
                </a:r>
              </a:p>
              <a:p>
                <a:endParaRPr lang="en-US" dirty="0"/>
              </a:p>
              <a:p>
                <a:pPr marL="457200" lvl="1"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54000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𝑝𝑢𝑙𝑠𝑒𝑠</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h𝑜𝑢𝑟</m:t>
                        </m:r>
                      </m:den>
                    </m:f>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x 4.78 x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𝑝𝑟𝑜𝑡𝑜𝑛𝑠</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𝑝𝑢𝑙𝑠𝑒</m:t>
                        </m:r>
                      </m:den>
                    </m:f>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2.58 x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18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𝑝𝑟𝑜𝑡𝑜𝑛𝑠</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h𝑜𝑢𝑟</m:t>
                        </m:r>
                      </m:den>
                    </m:f>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effectLst/>
                  <a:latin typeface="Helvetica" panose="020B0604020202020204" pitchFamily="34" charset="0"/>
                  <a:ea typeface="Calibri" panose="020F0502020204030204" pitchFamily="34" charset="0"/>
                  <a:cs typeface="Helvetica" panose="020B0604020202020204" pitchFamily="34" charset="0"/>
                </a:endParaRPr>
              </a:p>
              <a:p>
                <a:r>
                  <a:rPr lang="en-US" sz="2200" dirty="0">
                    <a:effectLst/>
                    <a:latin typeface="Helvetica" panose="020B0604020202020204" pitchFamily="34" charset="0"/>
                    <a:ea typeface="Calibri" panose="020F0502020204030204" pitchFamily="34" charset="0"/>
                    <a:cs typeface="Helvetica" panose="020B0604020202020204" pitchFamily="34" charset="0"/>
                  </a:rPr>
                  <a:t>This intensity limit represents the highest Linac intensity or MCI</a:t>
                </a:r>
                <a:endParaRPr lang="en-US" sz="2200" dirty="0">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US" dirty="0"/>
              </a:p>
              <a:p>
                <a:r>
                  <a:rPr lang="en-US" sz="2200" dirty="0"/>
                  <a:t>Scaling from the current shielding assessment to the MCI, a peak dose of 9505 mrem can occur on the berm (“Front Porch” Location) in one hour</a:t>
                </a:r>
              </a:p>
              <a:p>
                <a:r>
                  <a:rPr lang="en-US" sz="2200" dirty="0"/>
                  <a:t>This far exceeds the limits to workers and the MOI</a:t>
                </a:r>
              </a:p>
              <a:p>
                <a:r>
                  <a:rPr lang="en-US" sz="2200" dirty="0"/>
                  <a:t>The MTA must employ credited controls to prevent/mitigate the MCI</a:t>
                </a:r>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336576C0-8010-9C5A-0717-C62521B79E4C}"/>
                  </a:ext>
                </a:extLst>
              </p:cNvPr>
              <p:cNvSpPr>
                <a:spLocks noGrp="1" noRot="1" noChangeAspect="1" noMove="1" noResize="1" noEditPoints="1" noAdjustHandles="1" noChangeArrowheads="1" noChangeShapeType="1" noTextEdit="1"/>
              </p:cNvSpPr>
              <p:nvPr>
                <p:ph idx="1"/>
              </p:nvPr>
            </p:nvSpPr>
            <p:spPr>
              <a:blipFill>
                <a:blip r:embed="rId2"/>
                <a:stretch>
                  <a:fillRect l="-1899" t="-1566" r="-2672" b="-36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064E315-0822-E557-AA9D-A7C61A91D3D4}"/>
              </a:ext>
            </a:extLst>
          </p:cNvPr>
          <p:cNvSpPr>
            <a:spLocks noGrp="1"/>
          </p:cNvSpPr>
          <p:nvPr>
            <p:ph type="title"/>
          </p:nvPr>
        </p:nvSpPr>
        <p:spPr/>
        <p:txBody>
          <a:bodyPr/>
          <a:lstStyle/>
          <a:p>
            <a:r>
              <a:rPr lang="en-US" dirty="0"/>
              <a:t>Maximum Credible Incident (MCI) at the MTA</a:t>
            </a:r>
          </a:p>
        </p:txBody>
      </p:sp>
      <p:sp>
        <p:nvSpPr>
          <p:cNvPr id="4" name="Date Placeholder 3">
            <a:extLst>
              <a:ext uri="{FF2B5EF4-FFF2-40B4-BE49-F238E27FC236}">
                <a16:creationId xmlns:a16="http://schemas.microsoft.com/office/drawing/2014/main" id="{A1E801ED-5AF5-9493-7730-E675868F2D5B}"/>
              </a:ext>
            </a:extLst>
          </p:cNvPr>
          <p:cNvSpPr>
            <a:spLocks noGrp="1"/>
          </p:cNvSpPr>
          <p:nvPr>
            <p:ph type="dt" sz="half" idx="2"/>
          </p:nvPr>
        </p:nvSpPr>
        <p:spPr>
          <a:xfrm>
            <a:off x="736827" y="6504213"/>
            <a:ext cx="1236828"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5EBF23D3-B78B-6355-5AD5-957CE21C2E2F}"/>
              </a:ext>
            </a:extLst>
          </p:cNvPr>
          <p:cNvSpPr>
            <a:spLocks noGrp="1"/>
          </p:cNvSpPr>
          <p:nvPr>
            <p:ph type="ftr" sz="quarter" idx="3"/>
          </p:nvPr>
        </p:nvSpPr>
        <p:spPr>
          <a:xfrm>
            <a:off x="1783533" y="6504213"/>
            <a:ext cx="424607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25053967-21AA-0BCC-3282-6ABB613B44E6}"/>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185266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MTA Overview</a:t>
            </a:r>
          </a:p>
          <a:p>
            <a:r>
              <a:rPr lang="en-US" sz="2800" dirty="0"/>
              <a:t>MTA Hazard Inventory </a:t>
            </a:r>
          </a:p>
          <a:p>
            <a:r>
              <a:rPr lang="en-US" sz="2800" dirty="0"/>
              <a:t>MTA Risk Table Summary</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pPr marL="0" indent="0">
              <a:buNone/>
            </a:pPr>
            <a:endParaRPr lang="en-US" sz="2800" dirty="0"/>
          </a:p>
          <a:p>
            <a:pPr marL="0" indent="0">
              <a:buNone/>
            </a:pPr>
            <a:endParaRPr lang="en-US" sz="2800"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7" y="6504213"/>
            <a:ext cx="1089196" cy="241300"/>
          </a:xfrm>
        </p:spPr>
        <p:txBody>
          <a:bodyPr/>
          <a:lstStyle/>
          <a:p>
            <a:pPr>
              <a:defRPr/>
            </a:pPr>
            <a:r>
              <a:rPr lang="en-US"/>
              <a:t>March 2024 </a:t>
            </a:r>
            <a:endParaRPr lang="en-US" dirty="0"/>
          </a:p>
        </p:txBody>
      </p:sp>
      <p:sp>
        <p:nvSpPr>
          <p:cNvPr id="4" name="Footer Placeholder 3"/>
          <p:cNvSpPr>
            <a:spLocks noGrp="1"/>
          </p:cNvSpPr>
          <p:nvPr>
            <p:ph type="ftr" sz="quarter" idx="3"/>
          </p:nvPr>
        </p:nvSpPr>
        <p:spPr>
          <a:xfrm>
            <a:off x="2073244" y="6504213"/>
            <a:ext cx="6463066" cy="220677"/>
          </a:xfrm>
        </p:spPr>
        <p:txBody>
          <a:bodyPr/>
          <a:lstStyle/>
          <a:p>
            <a:pPr>
              <a:defRPr/>
            </a:pPr>
            <a:r>
              <a:rPr lang="en-US" dirty="0"/>
              <a:t>MTA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able&#10;&#10;Description automatically generated with medium confidence">
            <a:extLst>
              <a:ext uri="{FF2B5EF4-FFF2-40B4-BE49-F238E27FC236}">
                <a16:creationId xmlns:a16="http://schemas.microsoft.com/office/drawing/2014/main" id="{F5F48CC5-A893-C3BA-2D9C-E14AB408A1D7}"/>
              </a:ext>
            </a:extLst>
          </p:cNvPr>
          <p:cNvPicPr>
            <a:picLocks noGrp="1" noChangeAspect="1"/>
          </p:cNvPicPr>
          <p:nvPr>
            <p:ph idx="1"/>
          </p:nvPr>
        </p:nvPicPr>
        <p:blipFill>
          <a:blip r:embed="rId2"/>
          <a:stretch>
            <a:fillRect/>
          </a:stretch>
        </p:blipFill>
        <p:spPr>
          <a:xfrm>
            <a:off x="2213104" y="971550"/>
            <a:ext cx="4703505" cy="5059363"/>
          </a:xfrm>
        </p:spPr>
      </p:pic>
      <p:sp>
        <p:nvSpPr>
          <p:cNvPr id="3" name="Title 2">
            <a:extLst>
              <a:ext uri="{FF2B5EF4-FFF2-40B4-BE49-F238E27FC236}">
                <a16:creationId xmlns:a16="http://schemas.microsoft.com/office/drawing/2014/main" id="{991BF571-943D-5C75-80E9-8C620A60BD7A}"/>
              </a:ext>
            </a:extLst>
          </p:cNvPr>
          <p:cNvSpPr>
            <a:spLocks noGrp="1"/>
          </p:cNvSpPr>
          <p:nvPr>
            <p:ph type="title"/>
          </p:nvPr>
        </p:nvSpPr>
        <p:spPr/>
        <p:txBody>
          <a:bodyPr/>
          <a:lstStyle/>
          <a:p>
            <a:r>
              <a:rPr lang="en-US" dirty="0"/>
              <a:t>Acceptable Dose Levels Used In MCI Analysis</a:t>
            </a:r>
          </a:p>
        </p:txBody>
      </p:sp>
      <p:sp>
        <p:nvSpPr>
          <p:cNvPr id="4" name="Date Placeholder 3">
            <a:extLst>
              <a:ext uri="{FF2B5EF4-FFF2-40B4-BE49-F238E27FC236}">
                <a16:creationId xmlns:a16="http://schemas.microsoft.com/office/drawing/2014/main" id="{02553B8F-3CD6-625A-EB61-B92AA5CCEE55}"/>
              </a:ext>
            </a:extLst>
          </p:cNvPr>
          <p:cNvSpPr>
            <a:spLocks noGrp="1"/>
          </p:cNvSpPr>
          <p:nvPr>
            <p:ph type="dt" sz="half" idx="2"/>
          </p:nvPr>
        </p:nvSpPr>
        <p:spPr>
          <a:xfrm>
            <a:off x="736826" y="6504213"/>
            <a:ext cx="883743" cy="241300"/>
          </a:xfrm>
        </p:spPr>
        <p:txBody>
          <a:bodyPr/>
          <a:lstStyle/>
          <a:p>
            <a:pPr>
              <a:defRPr/>
            </a:pPr>
            <a:r>
              <a:rPr lang="en-US" dirty="0"/>
              <a:t>March 2024 </a:t>
            </a:r>
          </a:p>
        </p:txBody>
      </p:sp>
      <p:sp>
        <p:nvSpPr>
          <p:cNvPr id="5" name="Footer Placeholder 4">
            <a:extLst>
              <a:ext uri="{FF2B5EF4-FFF2-40B4-BE49-F238E27FC236}">
                <a16:creationId xmlns:a16="http://schemas.microsoft.com/office/drawing/2014/main" id="{EF1F115E-1254-2394-2AD9-994E685EAAAA}"/>
              </a:ext>
            </a:extLst>
          </p:cNvPr>
          <p:cNvSpPr>
            <a:spLocks noGrp="1"/>
          </p:cNvSpPr>
          <p:nvPr>
            <p:ph type="ftr" sz="quarter" idx="3"/>
          </p:nvPr>
        </p:nvSpPr>
        <p:spPr>
          <a:xfrm>
            <a:off x="1711105" y="6504213"/>
            <a:ext cx="6081616"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A4BCB6E5-ED60-89C6-277B-A8B8E6C591B7}"/>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10" name="Rectangle 9">
            <a:extLst>
              <a:ext uri="{FF2B5EF4-FFF2-40B4-BE49-F238E27FC236}">
                <a16:creationId xmlns:a16="http://schemas.microsoft.com/office/drawing/2014/main" id="{1B686159-93F8-9754-5AD1-6FB01C90A501}"/>
              </a:ext>
            </a:extLst>
          </p:cNvPr>
          <p:cNvSpPr/>
          <p:nvPr/>
        </p:nvSpPr>
        <p:spPr>
          <a:xfrm>
            <a:off x="2213104" y="1171035"/>
            <a:ext cx="4689218" cy="213347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2B5E2C-D073-0D8F-A2BE-4EE2C71AAD48}"/>
              </a:ext>
            </a:extLst>
          </p:cNvPr>
          <p:cNvSpPr/>
          <p:nvPr/>
        </p:nvSpPr>
        <p:spPr>
          <a:xfrm>
            <a:off x="2213104" y="2399168"/>
            <a:ext cx="4689218" cy="905347"/>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986907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6F456-AD63-2907-6750-705EC81A3930}"/>
              </a:ext>
            </a:extLst>
          </p:cNvPr>
          <p:cNvSpPr>
            <a:spLocks noGrp="1"/>
          </p:cNvSpPr>
          <p:nvPr>
            <p:ph idx="1"/>
          </p:nvPr>
        </p:nvSpPr>
        <p:spPr/>
        <p:txBody>
          <a:bodyPr/>
          <a:lstStyle/>
          <a:p>
            <a:pPr marL="0" indent="0">
              <a:buNone/>
            </a:pPr>
            <a:r>
              <a:rPr lang="en-US" b="1" dirty="0"/>
              <a:t>Permanent shielding</a:t>
            </a:r>
          </a:p>
          <a:p>
            <a:pPr lvl="1">
              <a:buFont typeface="Arial" panose="020B0604020202020204" pitchFamily="34" charset="0"/>
              <a:buChar char="•"/>
            </a:pPr>
            <a:r>
              <a:rPr lang="en-US" dirty="0"/>
              <a:t>To protect against the MCI, the MTA enclosure is constructed as a permanent concrete and earth covered shield</a:t>
            </a:r>
          </a:p>
          <a:p>
            <a:pPr lvl="1">
              <a:buFont typeface="Arial" panose="020B0604020202020204" pitchFamily="34" charset="0"/>
              <a:buChar char="•"/>
            </a:pPr>
            <a:r>
              <a:rPr lang="en-US" dirty="0"/>
              <a:t>This permanent shielding is contiguous with the Linac and extends to the MTA absorber</a:t>
            </a:r>
          </a:p>
          <a:p>
            <a:pPr lvl="1">
              <a:buFont typeface="Arial" panose="020B0604020202020204" pitchFamily="34" charset="0"/>
              <a:buChar char="•"/>
            </a:pPr>
            <a:r>
              <a:rPr lang="en-US" dirty="0"/>
              <a:t>17.2 effective feet of dirt (e.f.d.) is required to keep the dose on the berm to less than 500 mrem in one hour for the MCI</a:t>
            </a:r>
          </a:p>
          <a:p>
            <a:pPr lvl="1">
              <a:buFont typeface="Arial" panose="020B0604020202020204" pitchFamily="34" charset="0"/>
              <a:buChar char="•"/>
            </a:pPr>
            <a:r>
              <a:rPr lang="en-US" dirty="0"/>
              <a:t>The hatch area on the berm and the MTA absorber have this required 17.2 e.f.d and this is a credited control</a:t>
            </a:r>
          </a:p>
          <a:p>
            <a:pPr lvl="1">
              <a:buFont typeface="Arial" panose="020B0604020202020204" pitchFamily="34" charset="0"/>
              <a:buChar char="•"/>
            </a:pPr>
            <a:r>
              <a:rPr lang="en-US" dirty="0"/>
              <a:t>In areas with less than 17.2 </a:t>
            </a:r>
            <a:r>
              <a:rPr lang="en-US" dirty="0" err="1"/>
              <a:t>e.f.d</a:t>
            </a:r>
            <a:r>
              <a:rPr lang="en-US" dirty="0"/>
              <a:t> the existing shielding is a credited control along with active controls</a:t>
            </a:r>
          </a:p>
          <a:p>
            <a:pPr lvl="1">
              <a:buFont typeface="Arial" panose="020B0604020202020204" pitchFamily="34" charset="0"/>
              <a:buChar char="•"/>
            </a:pPr>
            <a:endParaRPr lang="en-US" b="1" dirty="0"/>
          </a:p>
          <a:p>
            <a:pPr marL="0" indent="0">
              <a:buNone/>
            </a:pPr>
            <a:endParaRPr lang="en-US" b="1" dirty="0"/>
          </a:p>
        </p:txBody>
      </p:sp>
      <p:sp>
        <p:nvSpPr>
          <p:cNvPr id="3" name="Title 2">
            <a:extLst>
              <a:ext uri="{FF2B5EF4-FFF2-40B4-BE49-F238E27FC236}">
                <a16:creationId xmlns:a16="http://schemas.microsoft.com/office/drawing/2014/main" id="{DBE219B9-526C-0E75-1D80-43A5A18CE813}"/>
              </a:ext>
            </a:extLst>
          </p:cNvPr>
          <p:cNvSpPr>
            <a:spLocks noGrp="1"/>
          </p:cNvSpPr>
          <p:nvPr>
            <p:ph type="title"/>
          </p:nvPr>
        </p:nvSpPr>
        <p:spPr/>
        <p:txBody>
          <a:bodyPr/>
          <a:lstStyle/>
          <a:p>
            <a:r>
              <a:rPr lang="en-US" dirty="0"/>
              <a:t>MTA passive credited controls</a:t>
            </a:r>
          </a:p>
        </p:txBody>
      </p:sp>
      <p:sp>
        <p:nvSpPr>
          <p:cNvPr id="4" name="Date Placeholder 3">
            <a:extLst>
              <a:ext uri="{FF2B5EF4-FFF2-40B4-BE49-F238E27FC236}">
                <a16:creationId xmlns:a16="http://schemas.microsoft.com/office/drawing/2014/main" id="{213761E7-DBD8-A459-0E08-305A019279E0}"/>
              </a:ext>
            </a:extLst>
          </p:cNvPr>
          <p:cNvSpPr>
            <a:spLocks noGrp="1"/>
          </p:cNvSpPr>
          <p:nvPr>
            <p:ph type="dt" sz="half" idx="2"/>
          </p:nvPr>
        </p:nvSpPr>
        <p:spPr>
          <a:xfrm>
            <a:off x="736826" y="6504213"/>
            <a:ext cx="1254935"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50AFA4D4-BE19-7E55-DFF6-C372375198D4}"/>
              </a:ext>
            </a:extLst>
          </p:cNvPr>
          <p:cNvSpPr>
            <a:spLocks noGrp="1"/>
          </p:cNvSpPr>
          <p:nvPr>
            <p:ph type="ftr" sz="quarter" idx="3"/>
          </p:nvPr>
        </p:nvSpPr>
        <p:spPr>
          <a:xfrm>
            <a:off x="2317687" y="6504213"/>
            <a:ext cx="3413157" cy="242873"/>
          </a:xfrm>
        </p:spPr>
        <p:txBody>
          <a:bodyPr/>
          <a:lstStyle/>
          <a:p>
            <a:pPr>
              <a:defRPr/>
            </a:pPr>
            <a:r>
              <a:rPr lang="en-US"/>
              <a:t>MTA | Accelerator Readiness Review</a:t>
            </a:r>
            <a:endParaRPr lang="en-US" b="1" dirty="0"/>
          </a:p>
        </p:txBody>
      </p:sp>
      <p:sp>
        <p:nvSpPr>
          <p:cNvPr id="6" name="Slide Number Placeholder 5">
            <a:extLst>
              <a:ext uri="{FF2B5EF4-FFF2-40B4-BE49-F238E27FC236}">
                <a16:creationId xmlns:a16="http://schemas.microsoft.com/office/drawing/2014/main" id="{ED2976DC-C42C-553B-5500-B114BBE796E7}"/>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97980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075317B-62BC-B9BD-A920-0CE8C9F69AC5}"/>
              </a:ext>
            </a:extLst>
          </p:cNvPr>
          <p:cNvSpPr>
            <a:spLocks noGrp="1"/>
          </p:cNvSpPr>
          <p:nvPr>
            <p:ph type="pic" idx="13"/>
          </p:nvPr>
        </p:nvSpPr>
        <p:spPr>
          <a:xfrm>
            <a:off x="224073" y="971551"/>
            <a:ext cx="8686800" cy="2542755"/>
          </a:xfrm>
        </p:spPr>
      </p:sp>
      <p:sp>
        <p:nvSpPr>
          <p:cNvPr id="3" name="Text Placeholder 2">
            <a:extLst>
              <a:ext uri="{FF2B5EF4-FFF2-40B4-BE49-F238E27FC236}">
                <a16:creationId xmlns:a16="http://schemas.microsoft.com/office/drawing/2014/main" id="{D562D8F8-33E0-2D8A-D709-7587B7BDB9BF}"/>
              </a:ext>
            </a:extLst>
          </p:cNvPr>
          <p:cNvSpPr>
            <a:spLocks noGrp="1"/>
          </p:cNvSpPr>
          <p:nvPr>
            <p:ph type="body" sz="half" idx="2"/>
          </p:nvPr>
        </p:nvSpPr>
        <p:spPr>
          <a:xfrm>
            <a:off x="224073" y="3507654"/>
            <a:ext cx="8686800" cy="2847879"/>
          </a:xfrm>
        </p:spPr>
        <p:txBody>
          <a:bodyPr/>
          <a:lstStyle/>
          <a:p>
            <a:endParaRPr lang="en-US" dirty="0"/>
          </a:p>
        </p:txBody>
      </p:sp>
      <p:sp>
        <p:nvSpPr>
          <p:cNvPr id="4" name="Date Placeholder 3">
            <a:extLst>
              <a:ext uri="{FF2B5EF4-FFF2-40B4-BE49-F238E27FC236}">
                <a16:creationId xmlns:a16="http://schemas.microsoft.com/office/drawing/2014/main" id="{1C47DBB8-410D-D4A1-5854-8050F0CA18F6}"/>
              </a:ext>
            </a:extLst>
          </p:cNvPr>
          <p:cNvSpPr>
            <a:spLocks noGrp="1"/>
          </p:cNvSpPr>
          <p:nvPr>
            <p:ph type="dt" sz="half" idx="14"/>
          </p:nvPr>
        </p:nvSpPr>
        <p:spPr>
          <a:xfrm>
            <a:off x="736827" y="6504213"/>
            <a:ext cx="863372" cy="241300"/>
          </a:xfrm>
        </p:spPr>
        <p:txBody>
          <a:bodyPr/>
          <a:lstStyle/>
          <a:p>
            <a:pPr>
              <a:defRPr/>
            </a:pPr>
            <a:r>
              <a:rPr lang="en-US" dirty="0"/>
              <a:t>March 2024 </a:t>
            </a:r>
          </a:p>
        </p:txBody>
      </p:sp>
      <p:sp>
        <p:nvSpPr>
          <p:cNvPr id="5" name="Footer Placeholder 4">
            <a:extLst>
              <a:ext uri="{FF2B5EF4-FFF2-40B4-BE49-F238E27FC236}">
                <a16:creationId xmlns:a16="http://schemas.microsoft.com/office/drawing/2014/main" id="{158DDA4F-0373-BA87-8D10-53AC2EF24C48}"/>
              </a:ext>
            </a:extLst>
          </p:cNvPr>
          <p:cNvSpPr>
            <a:spLocks noGrp="1"/>
          </p:cNvSpPr>
          <p:nvPr>
            <p:ph type="ftr" sz="quarter" idx="3"/>
          </p:nvPr>
        </p:nvSpPr>
        <p:spPr>
          <a:xfrm>
            <a:off x="1729211" y="6504213"/>
            <a:ext cx="6053349"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B619AC3B-7505-B7C6-9CD4-F57C2DAE39EE}"/>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Title 6">
            <a:extLst>
              <a:ext uri="{FF2B5EF4-FFF2-40B4-BE49-F238E27FC236}">
                <a16:creationId xmlns:a16="http://schemas.microsoft.com/office/drawing/2014/main" id="{6793F86A-6994-2204-F09E-FBE71F5FD99F}"/>
              </a:ext>
            </a:extLst>
          </p:cNvPr>
          <p:cNvSpPr>
            <a:spLocks noGrp="1"/>
          </p:cNvSpPr>
          <p:nvPr>
            <p:ph type="title"/>
          </p:nvPr>
        </p:nvSpPr>
        <p:spPr/>
        <p:txBody>
          <a:bodyPr/>
          <a:lstStyle/>
          <a:p>
            <a:r>
              <a:rPr lang="en-US" dirty="0"/>
              <a:t>MTA passive credited controls</a:t>
            </a:r>
          </a:p>
        </p:txBody>
      </p:sp>
      <p:graphicFrame>
        <p:nvGraphicFramePr>
          <p:cNvPr id="8" name="Table 7">
            <a:extLst>
              <a:ext uri="{FF2B5EF4-FFF2-40B4-BE49-F238E27FC236}">
                <a16:creationId xmlns:a16="http://schemas.microsoft.com/office/drawing/2014/main" id="{0BBDEC83-62CA-25D5-2A3C-EA92263B2440}"/>
              </a:ext>
            </a:extLst>
          </p:cNvPr>
          <p:cNvGraphicFramePr>
            <a:graphicFrameLocks noGrp="1"/>
          </p:cNvGraphicFramePr>
          <p:nvPr>
            <p:extLst>
              <p:ext uri="{D42A27DB-BD31-4B8C-83A1-F6EECF244321}">
                <p14:modId xmlns:p14="http://schemas.microsoft.com/office/powerpoint/2010/main" val="455183594"/>
              </p:ext>
            </p:extLst>
          </p:nvPr>
        </p:nvGraphicFramePr>
        <p:xfrm>
          <a:off x="1600199" y="1091583"/>
          <a:ext cx="5943600" cy="2408015"/>
        </p:xfrm>
        <a:graphic>
          <a:graphicData uri="http://schemas.openxmlformats.org/drawingml/2006/table">
            <a:tbl>
              <a:tblPr firstRow="1" firstCol="1">
                <a:tableStyleId>{5C22544A-7EE6-4342-B048-85BDC9FD1C3A}</a:tableStyleId>
              </a:tblPr>
              <a:tblGrid>
                <a:gridCol w="449887">
                  <a:extLst>
                    <a:ext uri="{9D8B030D-6E8A-4147-A177-3AD203B41FA5}">
                      <a16:colId xmlns:a16="http://schemas.microsoft.com/office/drawing/2014/main" val="3129623121"/>
                    </a:ext>
                  </a:extLst>
                </a:gridCol>
                <a:gridCol w="819083">
                  <a:extLst>
                    <a:ext uri="{9D8B030D-6E8A-4147-A177-3AD203B41FA5}">
                      <a16:colId xmlns:a16="http://schemas.microsoft.com/office/drawing/2014/main" val="3853333185"/>
                    </a:ext>
                  </a:extLst>
                </a:gridCol>
                <a:gridCol w="1590634">
                  <a:extLst>
                    <a:ext uri="{9D8B030D-6E8A-4147-A177-3AD203B41FA5}">
                      <a16:colId xmlns:a16="http://schemas.microsoft.com/office/drawing/2014/main" val="2860633254"/>
                    </a:ext>
                  </a:extLst>
                </a:gridCol>
                <a:gridCol w="819083">
                  <a:extLst>
                    <a:ext uri="{9D8B030D-6E8A-4147-A177-3AD203B41FA5}">
                      <a16:colId xmlns:a16="http://schemas.microsoft.com/office/drawing/2014/main" val="1023349491"/>
                    </a:ext>
                  </a:extLst>
                </a:gridCol>
                <a:gridCol w="722915">
                  <a:extLst>
                    <a:ext uri="{9D8B030D-6E8A-4147-A177-3AD203B41FA5}">
                      <a16:colId xmlns:a16="http://schemas.microsoft.com/office/drawing/2014/main" val="71901978"/>
                    </a:ext>
                  </a:extLst>
                </a:gridCol>
                <a:gridCol w="770999">
                  <a:extLst>
                    <a:ext uri="{9D8B030D-6E8A-4147-A177-3AD203B41FA5}">
                      <a16:colId xmlns:a16="http://schemas.microsoft.com/office/drawing/2014/main" val="3406942830"/>
                    </a:ext>
                  </a:extLst>
                </a:gridCol>
                <a:gridCol w="770999">
                  <a:extLst>
                    <a:ext uri="{9D8B030D-6E8A-4147-A177-3AD203B41FA5}">
                      <a16:colId xmlns:a16="http://schemas.microsoft.com/office/drawing/2014/main" val="3782376450"/>
                    </a:ext>
                  </a:extLst>
                </a:gridCol>
              </a:tblGrid>
              <a:tr h="522065">
                <a:tc>
                  <a:txBody>
                    <a:bodyPr/>
                    <a:lstStyle/>
                    <a:p>
                      <a:pPr marL="0" marR="0" algn="ctr">
                        <a:lnSpc>
                          <a:spcPct val="107000"/>
                        </a:lnSpc>
                        <a:spcBef>
                          <a:spcPts val="0"/>
                        </a:spcBef>
                        <a:spcAft>
                          <a:spcPts val="0"/>
                        </a:spcAft>
                      </a:pPr>
                      <a:r>
                        <a:rPr lang="en-US" sz="1000" dirty="0">
                          <a:effectLst/>
                        </a:rPr>
                        <a:t>Beam Type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Longitudinal Range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Fixed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Movable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Current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Req.</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Shielding</a:t>
                      </a:r>
                    </a:p>
                  </a:txBody>
                  <a:tcPr marL="68580" marR="68580" marT="0" marB="0">
                    <a:solidFill>
                      <a:schemeClr val="tx1"/>
                    </a:solidFill>
                  </a:tcPr>
                </a:tc>
                <a:extLst>
                  <a:ext uri="{0D108BD9-81ED-4DB2-BD59-A6C34878D82A}">
                    <a16:rowId xmlns:a16="http://schemas.microsoft.com/office/drawing/2014/main" val="901242452"/>
                  </a:ext>
                </a:extLst>
              </a:tr>
              <a:tr h="168794">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a:effectLst/>
                        </a:rPr>
                        <a:t>(z)</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33269161"/>
                  </a:ext>
                </a:extLst>
              </a:tr>
              <a:tr h="168794">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79651578"/>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0-41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Main Linac enclosure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17.2</a:t>
                      </a:r>
                    </a:p>
                  </a:txBody>
                  <a:tcPr marL="68580" marR="68580" marT="0" marB="0"/>
                </a:tc>
                <a:extLst>
                  <a:ext uri="{0D108BD9-81ED-4DB2-BD59-A6C34878D82A}">
                    <a16:rowId xmlns:a16="http://schemas.microsoft.com/office/drawing/2014/main" val="1341163743"/>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41-55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Linac high ceiling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13.3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13.3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5737875"/>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55-103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Linac ramp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15.7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77316467"/>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103-106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Beam stop alcove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18.1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5109377"/>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106-115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Hatch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21.7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72130560"/>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115-147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MTA upstream stub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10.4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0604181"/>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147-187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MTA main hall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10.6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923203"/>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187-193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Pipe to absorber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9550060"/>
                  </a:ext>
                </a:extLst>
              </a:tr>
              <a:tr h="168794">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193-203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Absorber in berm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21.7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p>
                  </a:txBody>
                  <a:tcPr marL="68580" marR="68580" marT="0" marB="0"/>
                </a:tc>
                <a:extLst>
                  <a:ext uri="{0D108BD9-81ED-4DB2-BD59-A6C34878D82A}">
                    <a16:rowId xmlns:a16="http://schemas.microsoft.com/office/drawing/2014/main" val="1079916376"/>
                  </a:ext>
                </a:extLst>
              </a:tr>
            </a:tbl>
          </a:graphicData>
        </a:graphic>
      </p:graphicFrame>
      <p:graphicFrame>
        <p:nvGraphicFramePr>
          <p:cNvPr id="9" name="Table 8">
            <a:extLst>
              <a:ext uri="{FF2B5EF4-FFF2-40B4-BE49-F238E27FC236}">
                <a16:creationId xmlns:a16="http://schemas.microsoft.com/office/drawing/2014/main" id="{C0E806DA-F115-28A2-FB3D-0A8FB22BDE9D}"/>
              </a:ext>
            </a:extLst>
          </p:cNvPr>
          <p:cNvGraphicFramePr>
            <a:graphicFrameLocks noGrp="1"/>
          </p:cNvGraphicFramePr>
          <p:nvPr>
            <p:extLst>
              <p:ext uri="{D42A27DB-BD31-4B8C-83A1-F6EECF244321}">
                <p14:modId xmlns:p14="http://schemas.microsoft.com/office/powerpoint/2010/main" val="1023682537"/>
              </p:ext>
            </p:extLst>
          </p:nvPr>
        </p:nvGraphicFramePr>
        <p:xfrm>
          <a:off x="1600200" y="3577682"/>
          <a:ext cx="5943600" cy="2714475"/>
        </p:xfrm>
        <a:graphic>
          <a:graphicData uri="http://schemas.openxmlformats.org/drawingml/2006/table">
            <a:tbl>
              <a:tblPr firstRow="1" firstCol="1">
                <a:tableStyleId>{5C22544A-7EE6-4342-B048-85BDC9FD1C3A}</a:tableStyleId>
              </a:tblPr>
              <a:tblGrid>
                <a:gridCol w="548223">
                  <a:extLst>
                    <a:ext uri="{9D8B030D-6E8A-4147-A177-3AD203B41FA5}">
                      <a16:colId xmlns:a16="http://schemas.microsoft.com/office/drawing/2014/main" val="2990411380"/>
                    </a:ext>
                  </a:extLst>
                </a:gridCol>
                <a:gridCol w="757886">
                  <a:extLst>
                    <a:ext uri="{9D8B030D-6E8A-4147-A177-3AD203B41FA5}">
                      <a16:colId xmlns:a16="http://schemas.microsoft.com/office/drawing/2014/main" val="1723721746"/>
                    </a:ext>
                  </a:extLst>
                </a:gridCol>
                <a:gridCol w="1604839">
                  <a:extLst>
                    <a:ext uri="{9D8B030D-6E8A-4147-A177-3AD203B41FA5}">
                      <a16:colId xmlns:a16="http://schemas.microsoft.com/office/drawing/2014/main" val="3735441963"/>
                    </a:ext>
                  </a:extLst>
                </a:gridCol>
                <a:gridCol w="750142">
                  <a:extLst>
                    <a:ext uri="{9D8B030D-6E8A-4147-A177-3AD203B41FA5}">
                      <a16:colId xmlns:a16="http://schemas.microsoft.com/office/drawing/2014/main" val="1551712911"/>
                    </a:ext>
                  </a:extLst>
                </a:gridCol>
                <a:gridCol w="750142">
                  <a:extLst>
                    <a:ext uri="{9D8B030D-6E8A-4147-A177-3AD203B41FA5}">
                      <a16:colId xmlns:a16="http://schemas.microsoft.com/office/drawing/2014/main" val="3724748587"/>
                    </a:ext>
                  </a:extLst>
                </a:gridCol>
                <a:gridCol w="766184">
                  <a:extLst>
                    <a:ext uri="{9D8B030D-6E8A-4147-A177-3AD203B41FA5}">
                      <a16:colId xmlns:a16="http://schemas.microsoft.com/office/drawing/2014/main" val="2829595895"/>
                    </a:ext>
                  </a:extLst>
                </a:gridCol>
                <a:gridCol w="766184">
                  <a:extLst>
                    <a:ext uri="{9D8B030D-6E8A-4147-A177-3AD203B41FA5}">
                      <a16:colId xmlns:a16="http://schemas.microsoft.com/office/drawing/2014/main" val="2784708959"/>
                    </a:ext>
                  </a:extLst>
                </a:gridCol>
              </a:tblGrid>
              <a:tr h="556263">
                <a:tc>
                  <a:txBody>
                    <a:bodyPr/>
                    <a:lstStyle/>
                    <a:p>
                      <a:pPr marL="0" marR="0" algn="ctr">
                        <a:lnSpc>
                          <a:spcPct val="107000"/>
                        </a:lnSpc>
                        <a:spcBef>
                          <a:spcPts val="0"/>
                        </a:spcBef>
                        <a:spcAft>
                          <a:spcPts val="0"/>
                        </a:spcAft>
                      </a:pPr>
                      <a:r>
                        <a:rPr lang="en-US" sz="1000" dirty="0">
                          <a:effectLst/>
                        </a:rPr>
                        <a:t>Beam Type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Transverse Station (ft)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Fixed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Movable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dirty="0">
                          <a:effectLst/>
                        </a:rPr>
                        <a:t>Current Shielding (efd)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Req.</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Shielding</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2844239773"/>
                  </a:ext>
                </a:extLst>
              </a:tr>
              <a:tr h="179851">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93282704"/>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C-Magnet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1371915"/>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13-ft Ceiling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1132470"/>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10-ft Ceiling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14.2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14.2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9787986"/>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Beam Stop Alcove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18.1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1627890"/>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Hatch Waveguide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21.7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9953190"/>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Hatch Waveguide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21.7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8112210"/>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Hatch Waveguide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21.7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86816079"/>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Hatch Waveguide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21.7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1585877"/>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MTA Stub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10.4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0134991"/>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MTA Exp Hall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10.2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10.2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4509572"/>
                  </a:ext>
                </a:extLst>
              </a:tr>
              <a:tr h="179851">
                <a:tc>
                  <a:txBody>
                    <a:bodyPr/>
                    <a:lstStyle/>
                    <a:p>
                      <a:pPr marL="0" marR="0" algn="ctr">
                        <a:lnSpc>
                          <a:spcPct val="107000"/>
                        </a:lnSpc>
                        <a:spcBef>
                          <a:spcPts val="0"/>
                        </a:spcBef>
                        <a:spcAft>
                          <a:spcPts val="0"/>
                        </a:spcAft>
                      </a:pPr>
                      <a:r>
                        <a:rPr lang="en-US" sz="1000" dirty="0">
                          <a:effectLst/>
                        </a:rPr>
                        <a:t>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marL="0" marR="0" algn="ctr">
                        <a:lnSpc>
                          <a:spcPct val="107000"/>
                        </a:lnSpc>
                        <a:spcBef>
                          <a:spcPts val="0"/>
                        </a:spcBef>
                        <a:spcAft>
                          <a:spcPts val="0"/>
                        </a:spcAft>
                      </a:pPr>
                      <a:r>
                        <a:rPr lang="en-US" sz="900">
                          <a:effectLst/>
                        </a:rPr>
                        <a:t>167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MTA Rollup Door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a:effectLst/>
                        </a:rPr>
                        <a:t>15.0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000" dirty="0">
                          <a:effectLst/>
                        </a:rPr>
                        <a:t>15.0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rPr>
                        <a:t>17.2</a:t>
                      </a:r>
                    </a:p>
                  </a:txBody>
                  <a:tcPr marL="68580" marR="68580" marT="0" marB="0"/>
                </a:tc>
                <a:extLst>
                  <a:ext uri="{0D108BD9-81ED-4DB2-BD59-A6C34878D82A}">
                    <a16:rowId xmlns:a16="http://schemas.microsoft.com/office/drawing/2014/main" val="2109893589"/>
                  </a:ext>
                </a:extLst>
              </a:tr>
            </a:tbl>
          </a:graphicData>
        </a:graphic>
      </p:graphicFrame>
    </p:spTree>
    <p:extLst>
      <p:ext uri="{BB962C8B-B14F-4D97-AF65-F5344CB8AC3E}">
        <p14:creationId xmlns:p14="http://schemas.microsoft.com/office/powerpoint/2010/main" val="866956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30DDA-7ACA-96ED-D4DF-9A18A5155EDB}"/>
              </a:ext>
            </a:extLst>
          </p:cNvPr>
          <p:cNvSpPr>
            <a:spLocks noGrp="1"/>
          </p:cNvSpPr>
          <p:nvPr>
            <p:ph idx="1"/>
          </p:nvPr>
        </p:nvSpPr>
        <p:spPr/>
        <p:txBody>
          <a:bodyPr/>
          <a:lstStyle/>
          <a:p>
            <a:r>
              <a:rPr lang="en-US" dirty="0"/>
              <a:t>This shielding also includes movable shielding in the ceiling vent vertical penetration leading to the MTA berm and the six single leg penetrations leading to the counting house</a:t>
            </a:r>
          </a:p>
          <a:p>
            <a:pPr lvl="1"/>
            <a:r>
              <a:rPr lang="en-US" dirty="0"/>
              <a:t>The single leg penetrations leading to the counting house are completely filled with sand and polyethylene</a:t>
            </a:r>
          </a:p>
          <a:p>
            <a:pPr marL="0" indent="0">
              <a:buNone/>
            </a:pPr>
            <a:endParaRPr lang="en-US" dirty="0"/>
          </a:p>
          <a:p>
            <a:r>
              <a:rPr lang="en-US" dirty="0"/>
              <a:t>The ceiling vent leading to the berm </a:t>
            </a:r>
          </a:p>
          <a:p>
            <a:pPr lvl="1"/>
            <a:r>
              <a:rPr lang="en-US" dirty="0"/>
              <a:t>This is completely filled with sand and polyethylene</a:t>
            </a:r>
          </a:p>
          <a:p>
            <a:pPr marL="0" indent="0">
              <a:buNone/>
            </a:pPr>
            <a:endParaRPr lang="en-US" dirty="0"/>
          </a:p>
          <a:p>
            <a:r>
              <a:rPr lang="en-US" dirty="0"/>
              <a:t>This moveable shielding is a credited control </a:t>
            </a:r>
          </a:p>
        </p:txBody>
      </p:sp>
      <p:sp>
        <p:nvSpPr>
          <p:cNvPr id="3" name="Title 2">
            <a:extLst>
              <a:ext uri="{FF2B5EF4-FFF2-40B4-BE49-F238E27FC236}">
                <a16:creationId xmlns:a16="http://schemas.microsoft.com/office/drawing/2014/main" id="{3CFF7219-A9AB-9B10-0C51-03D53B83098C}"/>
              </a:ext>
            </a:extLst>
          </p:cNvPr>
          <p:cNvSpPr>
            <a:spLocks noGrp="1"/>
          </p:cNvSpPr>
          <p:nvPr>
            <p:ph type="title"/>
          </p:nvPr>
        </p:nvSpPr>
        <p:spPr/>
        <p:txBody>
          <a:bodyPr/>
          <a:lstStyle/>
          <a:p>
            <a:r>
              <a:rPr lang="en-US" dirty="0"/>
              <a:t>Movable Shielding and Penetrations</a:t>
            </a:r>
          </a:p>
        </p:txBody>
      </p:sp>
      <p:sp>
        <p:nvSpPr>
          <p:cNvPr id="4" name="Date Placeholder 3">
            <a:extLst>
              <a:ext uri="{FF2B5EF4-FFF2-40B4-BE49-F238E27FC236}">
                <a16:creationId xmlns:a16="http://schemas.microsoft.com/office/drawing/2014/main" id="{6F6B640E-4373-2631-6B4F-F8C98C00A386}"/>
              </a:ext>
            </a:extLst>
          </p:cNvPr>
          <p:cNvSpPr>
            <a:spLocks noGrp="1"/>
          </p:cNvSpPr>
          <p:nvPr>
            <p:ph type="dt" sz="half" idx="2"/>
          </p:nvPr>
        </p:nvSpPr>
        <p:spPr>
          <a:xfrm>
            <a:off x="736827" y="6504213"/>
            <a:ext cx="1173454" cy="241300"/>
          </a:xfrm>
        </p:spPr>
        <p:txBody>
          <a:bodyPr/>
          <a:lstStyle/>
          <a:p>
            <a:pPr>
              <a:defRPr/>
            </a:pPr>
            <a:r>
              <a:rPr lang="en-US" dirty="0"/>
              <a:t>March 2024 </a:t>
            </a:r>
          </a:p>
        </p:txBody>
      </p:sp>
      <p:sp>
        <p:nvSpPr>
          <p:cNvPr id="5" name="Footer Placeholder 4">
            <a:extLst>
              <a:ext uri="{FF2B5EF4-FFF2-40B4-BE49-F238E27FC236}">
                <a16:creationId xmlns:a16="http://schemas.microsoft.com/office/drawing/2014/main" id="{C28B455D-60A2-C18B-851C-C7F6165DC31F}"/>
              </a:ext>
            </a:extLst>
          </p:cNvPr>
          <p:cNvSpPr>
            <a:spLocks noGrp="1"/>
          </p:cNvSpPr>
          <p:nvPr>
            <p:ph type="ftr" sz="quarter" idx="3"/>
          </p:nvPr>
        </p:nvSpPr>
        <p:spPr>
          <a:xfrm>
            <a:off x="1973655" y="6504213"/>
            <a:ext cx="3431264"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140D784A-C9A4-FF49-69A8-C5F77E57F08D}"/>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237594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90AF40-6A47-02E3-995C-D4CD0A3DCA03}"/>
              </a:ext>
            </a:extLst>
          </p:cNvPr>
          <p:cNvSpPr>
            <a:spLocks noGrp="1"/>
          </p:cNvSpPr>
          <p:nvPr>
            <p:ph idx="1"/>
          </p:nvPr>
        </p:nvSpPr>
        <p:spPr/>
        <p:txBody>
          <a:bodyPr/>
          <a:lstStyle/>
          <a:p>
            <a:pPr marL="0" indent="0">
              <a:buNone/>
            </a:pPr>
            <a:r>
              <a:rPr lang="en-US" b="1" dirty="0"/>
              <a:t>Obvious and Operating Barriers</a:t>
            </a:r>
            <a:endParaRPr lang="en-US" dirty="0"/>
          </a:p>
          <a:p>
            <a:r>
              <a:rPr lang="en-US" dirty="0"/>
              <a:t>To permit entry to only authorized individuals into the area where the General Site Basis applies surrounding the MTA segment of the Fermilab Main Accelerator</a:t>
            </a:r>
          </a:p>
          <a:p>
            <a:r>
              <a:rPr lang="en-US" dirty="0"/>
              <a:t>Obvious and Operating Barriers shall be established to the following locations to permit only authorized access:</a:t>
            </a:r>
          </a:p>
          <a:p>
            <a:pPr lvl="1"/>
            <a:r>
              <a:rPr lang="en-US" dirty="0"/>
              <a:t>Wilson Hall West</a:t>
            </a:r>
          </a:p>
          <a:p>
            <a:pPr lvl="1"/>
            <a:r>
              <a:rPr lang="en-US" dirty="0"/>
              <a:t>Wilson Hall East	</a:t>
            </a:r>
          </a:p>
          <a:p>
            <a:pPr lvl="1"/>
            <a:r>
              <a:rPr lang="en-US" dirty="0"/>
              <a:t>Site 55</a:t>
            </a:r>
          </a:p>
          <a:p>
            <a:endParaRPr lang="en-US" dirty="0"/>
          </a:p>
        </p:txBody>
      </p:sp>
      <p:sp>
        <p:nvSpPr>
          <p:cNvPr id="3" name="Title 2">
            <a:extLst>
              <a:ext uri="{FF2B5EF4-FFF2-40B4-BE49-F238E27FC236}">
                <a16:creationId xmlns:a16="http://schemas.microsoft.com/office/drawing/2014/main" id="{9E0EAD48-99E9-0C1C-4D91-CB614DC244D1}"/>
              </a:ext>
            </a:extLst>
          </p:cNvPr>
          <p:cNvSpPr>
            <a:spLocks noGrp="1"/>
          </p:cNvSpPr>
          <p:nvPr>
            <p:ph type="title"/>
          </p:nvPr>
        </p:nvSpPr>
        <p:spPr/>
        <p:txBody>
          <a:bodyPr/>
          <a:lstStyle/>
          <a:p>
            <a:br>
              <a:rPr lang="en-US" dirty="0"/>
            </a:br>
            <a:r>
              <a:rPr lang="en-US" dirty="0"/>
              <a:t>Passive Credited Controls</a:t>
            </a:r>
          </a:p>
        </p:txBody>
      </p:sp>
      <p:sp>
        <p:nvSpPr>
          <p:cNvPr id="4" name="Date Placeholder 3">
            <a:extLst>
              <a:ext uri="{FF2B5EF4-FFF2-40B4-BE49-F238E27FC236}">
                <a16:creationId xmlns:a16="http://schemas.microsoft.com/office/drawing/2014/main" id="{2B4F9136-17FE-91E1-75F7-97CD304799F3}"/>
              </a:ext>
            </a:extLst>
          </p:cNvPr>
          <p:cNvSpPr>
            <a:spLocks noGrp="1"/>
          </p:cNvSpPr>
          <p:nvPr>
            <p:ph type="dt" sz="half" idx="2"/>
          </p:nvPr>
        </p:nvSpPr>
        <p:spPr>
          <a:xfrm>
            <a:off x="736826" y="6504213"/>
            <a:ext cx="883743" cy="241300"/>
          </a:xfrm>
        </p:spPr>
        <p:txBody>
          <a:bodyPr/>
          <a:lstStyle/>
          <a:p>
            <a:pPr>
              <a:defRPr/>
            </a:pPr>
            <a:r>
              <a:rPr lang="en-US" dirty="0"/>
              <a:t>March 2024 </a:t>
            </a:r>
          </a:p>
        </p:txBody>
      </p:sp>
      <p:sp>
        <p:nvSpPr>
          <p:cNvPr id="5" name="Footer Placeholder 4">
            <a:extLst>
              <a:ext uri="{FF2B5EF4-FFF2-40B4-BE49-F238E27FC236}">
                <a16:creationId xmlns:a16="http://schemas.microsoft.com/office/drawing/2014/main" id="{0EE77DD7-3FC7-5544-5114-59AD8022356C}"/>
              </a:ext>
            </a:extLst>
          </p:cNvPr>
          <p:cNvSpPr>
            <a:spLocks noGrp="1"/>
          </p:cNvSpPr>
          <p:nvPr>
            <p:ph type="ftr" sz="quarter" idx="3"/>
          </p:nvPr>
        </p:nvSpPr>
        <p:spPr>
          <a:xfrm>
            <a:off x="1846907" y="6504213"/>
            <a:ext cx="5945814"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A1A3FE07-A978-F517-90AE-D13B37D4A3FF}"/>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112896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83D452-6F36-2A49-AE8C-BD40098BF4F2}"/>
              </a:ext>
            </a:extLst>
          </p:cNvPr>
          <p:cNvSpPr>
            <a:spLocks noGrp="1"/>
          </p:cNvSpPr>
          <p:nvPr>
            <p:ph idx="1"/>
          </p:nvPr>
        </p:nvSpPr>
        <p:spPr/>
        <p:txBody>
          <a:bodyPr/>
          <a:lstStyle/>
          <a:p>
            <a:r>
              <a:rPr lang="en-US" b="1" dirty="0"/>
              <a:t>Radiation Safety Interlock System (RSIS)</a:t>
            </a:r>
            <a:endParaRPr lang="en-US" dirty="0"/>
          </a:p>
          <a:p>
            <a:pPr lvl="1"/>
            <a:r>
              <a:rPr lang="en-US" dirty="0"/>
              <a:t>Inhibits beam by controlled redundant critical devices</a:t>
            </a:r>
          </a:p>
          <a:p>
            <a:pPr lvl="1"/>
            <a:r>
              <a:rPr lang="en-US" dirty="0"/>
              <a:t>Enforces the search and secure process</a:t>
            </a:r>
          </a:p>
          <a:p>
            <a:pPr lvl="1"/>
            <a:r>
              <a:rPr lang="en-US" dirty="0"/>
              <a:t>Interlocked doors are present at both of the access points into the MTA enclosure</a:t>
            </a:r>
          </a:p>
          <a:p>
            <a:pPr lvl="1"/>
            <a:r>
              <a:rPr lang="en-US" dirty="0"/>
              <a:t>The ES&amp;H Radiation Physics Engineering Dept. (RPE) ensures that all </a:t>
            </a:r>
            <a:r>
              <a:rPr lang="en-US" dirty="0">
                <a:effectLst/>
                <a:latin typeface="Helvetica" panose="020B0604020202020204" pitchFamily="34" charset="0"/>
                <a:ea typeface="Calibri" panose="020F0502020204030204" pitchFamily="34" charset="0"/>
                <a:cs typeface="Helvetica" panose="020B0604020202020204" pitchFamily="34" charset="0"/>
              </a:rPr>
              <a:t>requirements for hardware and system testing are completed semi-annually with a four-month grace period</a:t>
            </a:r>
          </a:p>
          <a:p>
            <a:pPr lvl="1"/>
            <a:r>
              <a:rPr lang="en-US" dirty="0">
                <a:effectLst/>
                <a:latin typeface="Helvetica" panose="020B0604020202020204" pitchFamily="34" charset="0"/>
                <a:ea typeface="Calibri" panose="020F0502020204030204" pitchFamily="34" charset="0"/>
                <a:cs typeface="Helvetica" panose="020B0604020202020204" pitchFamily="34" charset="0"/>
              </a:rPr>
              <a:t>RPE also verifies the inventory of interlock keys and updates    procedures for maintenance </a:t>
            </a:r>
            <a:r>
              <a:rPr lang="en-US" dirty="0">
                <a:latin typeface="Helvetica" panose="020B0604020202020204" pitchFamily="34" charset="0"/>
                <a:ea typeface="Calibri" panose="020F0502020204030204" pitchFamily="34" charset="0"/>
                <a:cs typeface="Helvetica" panose="020B0604020202020204" pitchFamily="34" charset="0"/>
              </a:rPr>
              <a:t>and testing of </a:t>
            </a:r>
            <a:r>
              <a:rPr lang="en-US" dirty="0">
                <a:effectLst/>
                <a:latin typeface="Helvetica" panose="020B0604020202020204" pitchFamily="34" charset="0"/>
                <a:ea typeface="Calibri" panose="020F0502020204030204" pitchFamily="34" charset="0"/>
                <a:cs typeface="Helvetica" panose="020B0604020202020204" pitchFamily="34" charset="0"/>
              </a:rPr>
              <a:t>interlock systems. </a:t>
            </a:r>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DE2BC960-45D2-B9A7-EA0A-C4C44D06A2EF}"/>
              </a:ext>
            </a:extLst>
          </p:cNvPr>
          <p:cNvSpPr>
            <a:spLocks noGrp="1"/>
          </p:cNvSpPr>
          <p:nvPr>
            <p:ph type="title"/>
          </p:nvPr>
        </p:nvSpPr>
        <p:spPr/>
        <p:txBody>
          <a:bodyPr/>
          <a:lstStyle/>
          <a:p>
            <a:r>
              <a:rPr lang="en-US" dirty="0"/>
              <a:t>MTA active engineered controls</a:t>
            </a:r>
          </a:p>
        </p:txBody>
      </p:sp>
      <p:sp>
        <p:nvSpPr>
          <p:cNvPr id="4" name="Date Placeholder 3">
            <a:extLst>
              <a:ext uri="{FF2B5EF4-FFF2-40B4-BE49-F238E27FC236}">
                <a16:creationId xmlns:a16="http://schemas.microsoft.com/office/drawing/2014/main" id="{CAEDD0C8-4235-68AC-C034-969C2C228B6A}"/>
              </a:ext>
            </a:extLst>
          </p:cNvPr>
          <p:cNvSpPr>
            <a:spLocks noGrp="1"/>
          </p:cNvSpPr>
          <p:nvPr>
            <p:ph type="dt" sz="half" idx="2"/>
          </p:nvPr>
        </p:nvSpPr>
        <p:spPr>
          <a:xfrm>
            <a:off x="736827" y="6504213"/>
            <a:ext cx="1182508"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F47A356B-F886-7248-EE94-4AD4CFF94595}"/>
              </a:ext>
            </a:extLst>
          </p:cNvPr>
          <p:cNvSpPr>
            <a:spLocks noGrp="1"/>
          </p:cNvSpPr>
          <p:nvPr>
            <p:ph type="ftr" sz="quarter" idx="3"/>
          </p:nvPr>
        </p:nvSpPr>
        <p:spPr>
          <a:xfrm>
            <a:off x="2236205" y="6504213"/>
            <a:ext cx="3431263" cy="242873"/>
          </a:xfrm>
        </p:spPr>
        <p:txBody>
          <a:bodyPr/>
          <a:lstStyle/>
          <a:p>
            <a:pPr>
              <a:defRPr/>
            </a:pPr>
            <a:r>
              <a:rPr lang="en-US"/>
              <a:t>MTA | Accelerator Readiness Review</a:t>
            </a:r>
            <a:endParaRPr lang="en-US" b="1" dirty="0"/>
          </a:p>
        </p:txBody>
      </p:sp>
      <p:sp>
        <p:nvSpPr>
          <p:cNvPr id="6" name="Slide Number Placeholder 5">
            <a:extLst>
              <a:ext uri="{FF2B5EF4-FFF2-40B4-BE49-F238E27FC236}">
                <a16:creationId xmlns:a16="http://schemas.microsoft.com/office/drawing/2014/main" id="{37D1CA7E-35BC-27EB-A3A2-73209568A68B}"/>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32706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p:txBody>
          <a:bodyPr/>
          <a:lstStyle/>
          <a:p>
            <a:pPr>
              <a:buFont typeface="Arial" panose="020B0604020202020204" pitchFamily="34" charset="0"/>
              <a:buChar char="•"/>
            </a:pPr>
            <a:r>
              <a:rPr lang="en-US" b="1" dirty="0"/>
              <a:t>Interlocked Radiation Detectors</a:t>
            </a:r>
          </a:p>
          <a:p>
            <a:pPr lvl="1"/>
            <a:r>
              <a:rPr lang="en-US" dirty="0"/>
              <a:t>All interlocked detectors are part of standard RSIS used throughout Fermilab and are calibrated on an annual basis</a:t>
            </a:r>
            <a:endParaRPr lang="en-US" b="1" dirty="0"/>
          </a:p>
          <a:p>
            <a:pPr lvl="1"/>
            <a:r>
              <a:rPr lang="en-US" dirty="0"/>
              <a:t>For areas that do not have the required amount of permanent shielding these detectors can be used to provide the same level of protection to an individual outside of the shielding</a:t>
            </a:r>
          </a:p>
          <a:p>
            <a:pPr marL="457200" lvl="1" indent="0">
              <a:buNone/>
            </a:pPr>
            <a:endParaRPr lang="en-US" dirty="0"/>
          </a:p>
          <a:p>
            <a:pPr marL="0" indent="0">
              <a:buNone/>
            </a:pPr>
            <a:endParaRPr lang="en-US" sz="2000" dirty="0"/>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MTA active engineered controls</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1273042"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a:xfrm>
            <a:off x="2353901" y="6504213"/>
            <a:ext cx="4046899" cy="242873"/>
          </a:xfrm>
        </p:spPr>
        <p:txBody>
          <a:bodyPr/>
          <a:lstStyle/>
          <a:p>
            <a:pPr>
              <a:defRPr/>
            </a:pPr>
            <a:r>
              <a:rPr lang="en-US"/>
              <a:t>MTA | Accelerator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343576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039A2E0F-B6E5-F06E-C33D-B25445B4E8CF}"/>
              </a:ext>
            </a:extLst>
          </p:cNvPr>
          <p:cNvGraphicFramePr>
            <a:graphicFrameLocks noGrp="1"/>
          </p:cNvGraphicFramePr>
          <p:nvPr>
            <p:ph idx="1"/>
            <p:extLst>
              <p:ext uri="{D42A27DB-BD31-4B8C-83A1-F6EECF244321}">
                <p14:modId xmlns:p14="http://schemas.microsoft.com/office/powerpoint/2010/main" val="3564689940"/>
              </p:ext>
            </p:extLst>
          </p:nvPr>
        </p:nvGraphicFramePr>
        <p:xfrm>
          <a:off x="1166191" y="1484243"/>
          <a:ext cx="5165514" cy="3935900"/>
        </p:xfrm>
        <a:graphic>
          <a:graphicData uri="http://schemas.openxmlformats.org/drawingml/2006/table">
            <a:tbl>
              <a:tblPr firstRow="1" firstCol="1" bandRow="1"/>
              <a:tblGrid>
                <a:gridCol w="3713028">
                  <a:extLst>
                    <a:ext uri="{9D8B030D-6E8A-4147-A177-3AD203B41FA5}">
                      <a16:colId xmlns:a16="http://schemas.microsoft.com/office/drawing/2014/main" val="2456943913"/>
                    </a:ext>
                  </a:extLst>
                </a:gridCol>
                <a:gridCol w="1452486">
                  <a:extLst>
                    <a:ext uri="{9D8B030D-6E8A-4147-A177-3AD203B41FA5}">
                      <a16:colId xmlns:a16="http://schemas.microsoft.com/office/drawing/2014/main" val="225192632"/>
                    </a:ext>
                  </a:extLst>
                </a:gridCol>
              </a:tblGrid>
              <a:tr h="1149750">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Interlocked Radiation Detector Location</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Credited Control Detector Trip Limit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824630"/>
                  </a:ext>
                </a:extLst>
              </a:tr>
              <a:tr h="28602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Linac High Ceiling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730282"/>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Linac Ramp – top of berm Upstream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603668"/>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Linac Ramp – top of berm Downstream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846503"/>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Beam Stop Alcove – top of berm upstream of hatch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981596"/>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MTA Upstream Stub- above UVB11 (SQA)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061323"/>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MTA Hall – Ceiling Vent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136765"/>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MTA Hall Mid-Hall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185450"/>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MTA Hall “Front Porch”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217440"/>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Pipe to Absorber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500 mrem/hr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067304"/>
                  </a:ext>
                </a:extLst>
              </a:tr>
              <a:tr h="277792">
                <a:tc>
                  <a:txBody>
                    <a:bodyPr/>
                    <a:lstStyle/>
                    <a:p>
                      <a:pPr marL="0" marR="0" algn="just">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MTA Counting 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&lt; 5  Rem/hr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038549"/>
                  </a:ext>
                </a:extLst>
              </a:tr>
            </a:tbl>
          </a:graphicData>
        </a:graphic>
      </p:graphicFrame>
      <p:sp>
        <p:nvSpPr>
          <p:cNvPr id="3" name="Title 2">
            <a:extLst>
              <a:ext uri="{FF2B5EF4-FFF2-40B4-BE49-F238E27FC236}">
                <a16:creationId xmlns:a16="http://schemas.microsoft.com/office/drawing/2014/main" id="{520019DE-D494-E801-5C0F-CE334DC53F8A}"/>
              </a:ext>
            </a:extLst>
          </p:cNvPr>
          <p:cNvSpPr>
            <a:spLocks noGrp="1"/>
          </p:cNvSpPr>
          <p:nvPr>
            <p:ph type="title"/>
          </p:nvPr>
        </p:nvSpPr>
        <p:spPr/>
        <p:txBody>
          <a:bodyPr/>
          <a:lstStyle/>
          <a:p>
            <a:r>
              <a:rPr lang="en-US" dirty="0"/>
              <a:t>MTA active engineered credited controls</a:t>
            </a:r>
          </a:p>
        </p:txBody>
      </p:sp>
      <p:sp>
        <p:nvSpPr>
          <p:cNvPr id="4" name="Date Placeholder 3">
            <a:extLst>
              <a:ext uri="{FF2B5EF4-FFF2-40B4-BE49-F238E27FC236}">
                <a16:creationId xmlns:a16="http://schemas.microsoft.com/office/drawing/2014/main" id="{3A4943B8-BC48-8225-5AB2-B133D127B10E}"/>
              </a:ext>
            </a:extLst>
          </p:cNvPr>
          <p:cNvSpPr>
            <a:spLocks noGrp="1"/>
          </p:cNvSpPr>
          <p:nvPr>
            <p:ph type="dt" sz="half" idx="2"/>
          </p:nvPr>
        </p:nvSpPr>
        <p:spPr>
          <a:xfrm>
            <a:off x="736827" y="6504213"/>
            <a:ext cx="1173454"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1D6523D8-0CF0-003B-5309-6836B5F4AB37}"/>
              </a:ext>
            </a:extLst>
          </p:cNvPr>
          <p:cNvSpPr>
            <a:spLocks noGrp="1"/>
          </p:cNvSpPr>
          <p:nvPr>
            <p:ph type="ftr" sz="quarter" idx="3"/>
          </p:nvPr>
        </p:nvSpPr>
        <p:spPr>
          <a:xfrm>
            <a:off x="2154725" y="6504213"/>
            <a:ext cx="3431263" cy="242873"/>
          </a:xfrm>
        </p:spPr>
        <p:txBody>
          <a:bodyPr/>
          <a:lstStyle/>
          <a:p>
            <a:pPr>
              <a:defRPr/>
            </a:pPr>
            <a:r>
              <a:rPr lang="en-US"/>
              <a:t>MTA | Accelerator Readiness Review</a:t>
            </a:r>
            <a:endParaRPr lang="en-US" b="1" dirty="0"/>
          </a:p>
        </p:txBody>
      </p:sp>
      <p:sp>
        <p:nvSpPr>
          <p:cNvPr id="6" name="Slide Number Placeholder 5">
            <a:extLst>
              <a:ext uri="{FF2B5EF4-FFF2-40B4-BE49-F238E27FC236}">
                <a16:creationId xmlns:a16="http://schemas.microsoft.com/office/drawing/2014/main" id="{58D73F56-389C-F798-11D5-26BF0ED3175C}"/>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2627587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96998765-D468-2F38-1E8D-440A69E9C121}"/>
              </a:ext>
            </a:extLst>
          </p:cNvPr>
          <p:cNvPicPr>
            <a:picLocks noGrp="1" noChangeAspect="1"/>
          </p:cNvPicPr>
          <p:nvPr>
            <p:ph idx="1"/>
          </p:nvPr>
        </p:nvPicPr>
        <p:blipFill>
          <a:blip r:embed="rId2"/>
          <a:stretch>
            <a:fillRect/>
          </a:stretch>
        </p:blipFill>
        <p:spPr>
          <a:xfrm>
            <a:off x="821418" y="971550"/>
            <a:ext cx="7486876" cy="5059363"/>
          </a:xfrm>
        </p:spPr>
      </p:pic>
      <p:sp>
        <p:nvSpPr>
          <p:cNvPr id="3" name="Title 2">
            <a:extLst>
              <a:ext uri="{FF2B5EF4-FFF2-40B4-BE49-F238E27FC236}">
                <a16:creationId xmlns:a16="http://schemas.microsoft.com/office/drawing/2014/main" id="{335BFE3D-FECF-A163-09A3-B989C5927970}"/>
              </a:ext>
            </a:extLst>
          </p:cNvPr>
          <p:cNvSpPr>
            <a:spLocks noGrp="1"/>
          </p:cNvSpPr>
          <p:nvPr>
            <p:ph type="title"/>
          </p:nvPr>
        </p:nvSpPr>
        <p:spPr/>
        <p:txBody>
          <a:bodyPr/>
          <a:lstStyle/>
          <a:p>
            <a:r>
              <a:rPr lang="en-US" dirty="0"/>
              <a:t>Credited Control Detector Locations</a:t>
            </a:r>
          </a:p>
        </p:txBody>
      </p:sp>
      <p:sp>
        <p:nvSpPr>
          <p:cNvPr id="4" name="Date Placeholder 3">
            <a:extLst>
              <a:ext uri="{FF2B5EF4-FFF2-40B4-BE49-F238E27FC236}">
                <a16:creationId xmlns:a16="http://schemas.microsoft.com/office/drawing/2014/main" id="{314BCA4D-F80B-C457-75BF-F780719CAD37}"/>
              </a:ext>
            </a:extLst>
          </p:cNvPr>
          <p:cNvSpPr>
            <a:spLocks noGrp="1"/>
          </p:cNvSpPr>
          <p:nvPr>
            <p:ph type="dt" sz="half" idx="2"/>
          </p:nvPr>
        </p:nvSpPr>
        <p:spPr>
          <a:xfrm>
            <a:off x="736827" y="6504213"/>
            <a:ext cx="901850" cy="241300"/>
          </a:xfrm>
        </p:spPr>
        <p:txBody>
          <a:bodyPr/>
          <a:lstStyle/>
          <a:p>
            <a:pPr>
              <a:defRPr/>
            </a:pPr>
            <a:r>
              <a:rPr lang="en-US" dirty="0"/>
              <a:t>March 2024 </a:t>
            </a:r>
          </a:p>
        </p:txBody>
      </p:sp>
      <p:sp>
        <p:nvSpPr>
          <p:cNvPr id="5" name="Footer Placeholder 4">
            <a:extLst>
              <a:ext uri="{FF2B5EF4-FFF2-40B4-BE49-F238E27FC236}">
                <a16:creationId xmlns:a16="http://schemas.microsoft.com/office/drawing/2014/main" id="{B42E022D-3914-78EB-0D6A-2CE00786EA70}"/>
              </a:ext>
            </a:extLst>
          </p:cNvPr>
          <p:cNvSpPr>
            <a:spLocks noGrp="1"/>
          </p:cNvSpPr>
          <p:nvPr>
            <p:ph type="ftr" sz="quarter" idx="3"/>
          </p:nvPr>
        </p:nvSpPr>
        <p:spPr>
          <a:xfrm>
            <a:off x="1801639" y="6504213"/>
            <a:ext cx="5991081"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264FD46C-BE6C-C490-5AD6-5BC26B454EF5}"/>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159621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p:txBody>
          <a:bodyPr/>
          <a:lstStyle/>
          <a:p>
            <a:r>
              <a:rPr lang="en-US" sz="2000" b="1" dirty="0"/>
              <a:t>Credited Control: Operation Authorization Document</a:t>
            </a:r>
          </a:p>
          <a:p>
            <a:pPr lvl="1"/>
            <a:r>
              <a:rPr lang="en-US" sz="1800" dirty="0"/>
              <a:t>Machine Beam Permit</a:t>
            </a:r>
          </a:p>
          <a:p>
            <a:pPr lvl="1"/>
            <a:r>
              <a:rPr lang="en-US" sz="1800" dirty="0"/>
              <a:t>Machine Run Condition</a:t>
            </a:r>
          </a:p>
          <a:p>
            <a:pPr lvl="1"/>
            <a:r>
              <a:rPr lang="en-US" sz="1800" dirty="0"/>
              <a:t>Beam will not be transported through the MTA beam line without approval of these documents</a:t>
            </a:r>
          </a:p>
          <a:p>
            <a:r>
              <a:rPr lang="en-US" sz="2000" b="1" dirty="0"/>
              <a:t>Credited Control: Staffing</a:t>
            </a:r>
          </a:p>
          <a:p>
            <a:pPr lvl="1"/>
            <a: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To ensure accelerator operations are disabled and initiate an immediate</a:t>
            </a:r>
            <a:b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br>
            <a:r>
              <a:rPr lang="en-US" sz="18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response in the event of a determined ASE violation.</a:t>
            </a:r>
            <a:endParaRPr lang="en-US" sz="1800" dirty="0">
              <a:latin typeface="Helvetica" panose="020B0604020202020204" pitchFamily="34" charset="0"/>
              <a:cs typeface="Helvetica" panose="020B0604020202020204" pitchFamily="34" charset="0"/>
            </a:endParaRPr>
          </a:p>
          <a:p>
            <a:pPr lvl="1"/>
            <a:r>
              <a:rPr lang="en-US" sz="1800" dirty="0"/>
              <a:t>The following staffing shall be in place during applicable beam operation: </a:t>
            </a:r>
          </a:p>
          <a:p>
            <a:pPr lvl="2"/>
            <a:r>
              <a:rPr lang="en-US" sz="1600" dirty="0"/>
              <a:t>At least one member of the AD Operations Department who has achieved the rank of Operator II or higher shall be on duty and on site. </a:t>
            </a:r>
          </a:p>
          <a:p>
            <a:pPr lvl="2"/>
            <a:r>
              <a:rPr lang="en-US" sz="1600" dirty="0"/>
              <a:t>At least one member of the AD Operations Department shall be present in the Main Control Room (MCR).</a:t>
            </a:r>
          </a:p>
          <a:p>
            <a:pPr lvl="2"/>
            <a:r>
              <a:rPr lang="en-US" sz="1600" dirty="0"/>
              <a:t>Note: these requirements could be satisfied by a single person</a:t>
            </a:r>
            <a:endParaRPr lang="en-US" sz="1600" dirty="0">
              <a:highlight>
                <a:srgbClr val="FFFF00"/>
              </a:highlight>
            </a:endParaRPr>
          </a:p>
          <a:p>
            <a:r>
              <a:rPr lang="en-US" sz="2000" b="1" dirty="0"/>
              <a:t>Credited Control: Accelerator Operating Parameters</a:t>
            </a:r>
            <a:endParaRPr lang="en-US" sz="2000" dirty="0"/>
          </a:p>
          <a:p>
            <a:pPr lvl="1"/>
            <a:r>
              <a:rPr lang="en-US" sz="1800" dirty="0"/>
              <a:t>The MCI intensity of 2.58E18 protons/hr shall not be exceeded</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a:xfrm>
            <a:off x="1651227" y="6504213"/>
            <a:ext cx="6141494"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5745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43CAB-3493-7691-D29A-0FE71BC2406F}"/>
              </a:ext>
            </a:extLst>
          </p:cNvPr>
          <p:cNvSpPr>
            <a:spLocks noGrp="1"/>
          </p:cNvSpPr>
          <p:nvPr>
            <p:ph type="dt" sz="half" idx="10"/>
          </p:nvPr>
        </p:nvSpPr>
        <p:spPr>
          <a:xfrm>
            <a:off x="736827" y="6511439"/>
            <a:ext cx="1399420" cy="241300"/>
          </a:xfrm>
        </p:spPr>
        <p:txBody>
          <a:bodyPr/>
          <a:lstStyle/>
          <a:p>
            <a:pPr>
              <a:defRPr/>
            </a:pPr>
            <a:r>
              <a:rPr lang="en-US"/>
              <a:t>March 2024 </a:t>
            </a:r>
            <a:endParaRPr lang="en-US" dirty="0"/>
          </a:p>
        </p:txBody>
      </p:sp>
      <p:sp>
        <p:nvSpPr>
          <p:cNvPr id="3" name="Footer Placeholder 2">
            <a:extLst>
              <a:ext uri="{FF2B5EF4-FFF2-40B4-BE49-F238E27FC236}">
                <a16:creationId xmlns:a16="http://schemas.microsoft.com/office/drawing/2014/main" id="{708B4327-C958-B448-4CFD-FA0928C50F4D}"/>
              </a:ext>
            </a:extLst>
          </p:cNvPr>
          <p:cNvSpPr>
            <a:spLocks noGrp="1"/>
          </p:cNvSpPr>
          <p:nvPr>
            <p:ph type="ftr" sz="quarter" idx="11"/>
          </p:nvPr>
        </p:nvSpPr>
        <p:spPr>
          <a:xfrm>
            <a:off x="1946495" y="6498625"/>
            <a:ext cx="6460679" cy="242873"/>
          </a:xfrm>
        </p:spPr>
        <p:txBody>
          <a:bodyPr/>
          <a:lstStyle/>
          <a:p>
            <a:pPr>
              <a:defRPr/>
            </a:pPr>
            <a:r>
              <a:rPr lang="en-US" dirty="0"/>
              <a:t>MTA | Accelerator Readiness Review</a:t>
            </a:r>
            <a:endParaRPr lang="en-US" b="1" dirty="0"/>
          </a:p>
        </p:txBody>
      </p:sp>
      <p:sp>
        <p:nvSpPr>
          <p:cNvPr id="4" name="Slide Number Placeholder 3">
            <a:extLst>
              <a:ext uri="{FF2B5EF4-FFF2-40B4-BE49-F238E27FC236}">
                <a16:creationId xmlns:a16="http://schemas.microsoft.com/office/drawing/2014/main" id="{53014FCB-7E89-C4CF-C997-863903773F89}"/>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pic>
        <p:nvPicPr>
          <p:cNvPr id="6" name="Picture Placeholder 5">
            <a:extLst>
              <a:ext uri="{FF2B5EF4-FFF2-40B4-BE49-F238E27FC236}">
                <a16:creationId xmlns:a16="http://schemas.microsoft.com/office/drawing/2014/main" id="{DE71A3F2-E2CF-BE3A-F46C-CAFC8F12CB1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84000"/>
                    </a14:imgEffect>
                    <a14:imgEffect>
                      <a14:brightnessContrast bright="1000" contrast="-36000"/>
                    </a14:imgEffect>
                  </a14:imgLayer>
                </a14:imgProps>
              </a:ext>
              <a:ext uri="{28A0092B-C50C-407E-A947-70E740481C1C}">
                <a14:useLocalDpi xmlns:a14="http://schemas.microsoft.com/office/drawing/2010/main" val="0"/>
              </a:ext>
            </a:extLst>
          </a:blip>
          <a:srcRect t="390" b="390"/>
          <a:stretch>
            <a:fillRect/>
          </a:stretch>
        </p:blipFill>
        <p:spPr bwMode="auto">
          <a:xfrm>
            <a:off x="465136" y="416460"/>
            <a:ext cx="7990801" cy="5344822"/>
          </a:xfrm>
          <a:prstGeom prst="rect">
            <a:avLst/>
          </a:prstGeom>
          <a:noFill/>
          <a:ln>
            <a:noFill/>
          </a:ln>
        </p:spPr>
      </p:pic>
    </p:spTree>
    <p:extLst>
      <p:ext uri="{BB962C8B-B14F-4D97-AF65-F5344CB8AC3E}">
        <p14:creationId xmlns:p14="http://schemas.microsoft.com/office/powerpoint/2010/main" val="169673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4C97"/>
                </a:solidFill>
              </a:rPr>
              <a:t>Thank you for your attention </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651227" y="6504213"/>
            <a:ext cx="6141494" cy="242873"/>
          </a:xfrm>
        </p:spPr>
        <p:txBody>
          <a:bodyPr/>
          <a:lstStyle/>
          <a:p>
            <a:pPr>
              <a:defRPr/>
            </a:pPr>
            <a:r>
              <a:rPr lang="en-US" dirty="0"/>
              <a:t>MTA | Accelerator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1257A-F2A1-0308-69BB-752966CDF167}"/>
              </a:ext>
            </a:extLst>
          </p:cNvPr>
          <p:cNvSpPr>
            <a:spLocks noGrp="1"/>
          </p:cNvSpPr>
          <p:nvPr>
            <p:ph idx="1"/>
          </p:nvPr>
        </p:nvSpPr>
        <p:spPr>
          <a:xfrm>
            <a:off x="222250" y="988943"/>
            <a:ext cx="8672513" cy="5059363"/>
          </a:xfrm>
        </p:spPr>
        <p:txBody>
          <a:bodyPr/>
          <a:lstStyle/>
          <a:p>
            <a:r>
              <a:rPr lang="en-US" sz="2000" dirty="0"/>
              <a:t>The MTA beam line begins at the first C magnet in the Linac enclosure and extends down to the final absorber</a:t>
            </a:r>
          </a:p>
          <a:p>
            <a:pPr marL="0" indent="0">
              <a:buNone/>
            </a:pPr>
            <a:endParaRPr lang="en-US" sz="2000" dirty="0"/>
          </a:p>
          <a:p>
            <a:pPr>
              <a:buFont typeface="Arial" panose="020B0604020202020204" pitchFamily="34" charset="0"/>
              <a:buChar char="•"/>
            </a:pPr>
            <a:r>
              <a:rPr lang="en-US" sz="2000" dirty="0"/>
              <a:t>The MTA beam line is approximately 200 ft in length</a:t>
            </a:r>
          </a:p>
          <a:p>
            <a:pPr marL="0" indent="0">
              <a:buNone/>
            </a:pPr>
            <a:endParaRPr lang="en-US" sz="2000" dirty="0"/>
          </a:p>
          <a:p>
            <a:r>
              <a:rPr lang="en-US" sz="2000" dirty="0"/>
              <a:t>The MTA beam line receives 400 MeV H- ions extracted from the Linac</a:t>
            </a:r>
          </a:p>
          <a:p>
            <a:pPr marL="0" indent="0">
              <a:buNone/>
            </a:pPr>
            <a:endParaRPr lang="en-US" sz="2000" dirty="0"/>
          </a:p>
          <a:p>
            <a:r>
              <a:rPr lang="en-US" sz="2000" dirty="0"/>
              <a:t>Through a series of dipoles and quadrupoles, beam is directed through the shield wall separating the Linac and MTA enclosures and then to the Irradiation Test Area (ITA) experimental area and final absorber</a:t>
            </a:r>
          </a:p>
          <a:p>
            <a:pPr marL="0" indent="0">
              <a:buNone/>
            </a:pPr>
            <a:endParaRPr lang="en-US" sz="2100" dirty="0"/>
          </a:p>
          <a:p>
            <a:r>
              <a:rPr lang="en-US" sz="2100" dirty="0"/>
              <a:t>The MTA beamline also utilizes other components such as ion pumps and diagnostic equipment</a:t>
            </a:r>
          </a:p>
          <a:p>
            <a:pPr marL="0" indent="0">
              <a:buNone/>
            </a:pPr>
            <a:endParaRPr lang="en-US" sz="2000" dirty="0"/>
          </a:p>
          <a:p>
            <a:pP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The 400 MeV Test Area (MTA)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336417"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a:xfrm>
            <a:off x="1892174" y="6504213"/>
            <a:ext cx="5900547"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26146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732796-DEBE-7256-C6CA-B70AA8937F68}"/>
              </a:ext>
            </a:extLst>
          </p:cNvPr>
          <p:cNvSpPr>
            <a:spLocks noGrp="1"/>
          </p:cNvSpPr>
          <p:nvPr>
            <p:ph idx="1"/>
          </p:nvPr>
        </p:nvSpPr>
        <p:spPr/>
        <p:txBody>
          <a:bodyPr/>
          <a:lstStyle/>
          <a:p>
            <a:r>
              <a:rPr lang="en-US" sz="2300" dirty="0"/>
              <a:t>The purpose of the MTA is to study the effects of radiation on various materials and components</a:t>
            </a:r>
          </a:p>
          <a:p>
            <a:pPr marL="0" indent="0">
              <a:buNone/>
            </a:pPr>
            <a:endParaRPr lang="en-US" sz="2300" dirty="0"/>
          </a:p>
          <a:p>
            <a:pPr>
              <a:buFont typeface="Arial" panose="020B0604020202020204" pitchFamily="34" charset="0"/>
              <a:buChar char="•"/>
            </a:pPr>
            <a:r>
              <a:rPr lang="en-US" sz="2300" dirty="0"/>
              <a:t>The ITA experiment requests are facilitated through the Technical Scope of Work (TSW) process and if approved, goes through an Operational Readiness Clearance (ORC)</a:t>
            </a:r>
          </a:p>
          <a:p>
            <a:pPr>
              <a:buFont typeface="Arial" panose="020B0604020202020204" pitchFamily="34" charset="0"/>
              <a:buChar char="•"/>
            </a:pPr>
            <a:endParaRPr lang="en-US" sz="2300" dirty="0"/>
          </a:p>
          <a:p>
            <a:pPr>
              <a:buFont typeface="Arial" panose="020B0604020202020204" pitchFamily="34" charset="0"/>
              <a:buChar char="•"/>
            </a:pPr>
            <a:r>
              <a:rPr lang="en-US" sz="2300" dirty="0"/>
              <a:t>The TSW includes a description of the experimental set-up and required beam parameters. e.g. number of pulses/min, pulse length</a:t>
            </a:r>
          </a:p>
          <a:p>
            <a:pPr marL="0" indent="0">
              <a:buNone/>
            </a:pPr>
            <a:endParaRPr lang="en-US" sz="2300" dirty="0"/>
          </a:p>
          <a:p>
            <a:pPr>
              <a:buFont typeface="Arial" panose="020B0604020202020204" pitchFamily="34" charset="0"/>
              <a:buChar char="•"/>
            </a:pPr>
            <a:r>
              <a:rPr lang="en-US" sz="2300" dirty="0"/>
              <a:t>Reviewed and approved by AD and ES&amp;H management before beam can be delivered</a:t>
            </a:r>
          </a:p>
          <a:p>
            <a:pPr marL="0" indent="0">
              <a:buNone/>
            </a:pPr>
            <a:endParaRPr lang="en-US" sz="2300" dirty="0"/>
          </a:p>
        </p:txBody>
      </p:sp>
      <p:sp>
        <p:nvSpPr>
          <p:cNvPr id="3" name="Title 2">
            <a:extLst>
              <a:ext uri="{FF2B5EF4-FFF2-40B4-BE49-F238E27FC236}">
                <a16:creationId xmlns:a16="http://schemas.microsoft.com/office/drawing/2014/main" id="{21798BD4-9FDB-05EE-976E-CC4F48FD78CB}"/>
              </a:ext>
            </a:extLst>
          </p:cNvPr>
          <p:cNvSpPr>
            <a:spLocks noGrp="1"/>
          </p:cNvSpPr>
          <p:nvPr>
            <p:ph type="title"/>
          </p:nvPr>
        </p:nvSpPr>
        <p:spPr/>
        <p:txBody>
          <a:bodyPr/>
          <a:lstStyle/>
          <a:p>
            <a:r>
              <a:rPr lang="en-US" dirty="0"/>
              <a:t>The 400 MeV Test Area (MTA) Overview</a:t>
            </a:r>
          </a:p>
        </p:txBody>
      </p:sp>
      <p:sp>
        <p:nvSpPr>
          <p:cNvPr id="4" name="Date Placeholder 3">
            <a:extLst>
              <a:ext uri="{FF2B5EF4-FFF2-40B4-BE49-F238E27FC236}">
                <a16:creationId xmlns:a16="http://schemas.microsoft.com/office/drawing/2014/main" id="{BB83485A-7A66-CCA6-C607-8076A801E5A0}"/>
              </a:ext>
            </a:extLst>
          </p:cNvPr>
          <p:cNvSpPr>
            <a:spLocks noGrp="1"/>
          </p:cNvSpPr>
          <p:nvPr>
            <p:ph type="dt" sz="half" idx="2"/>
          </p:nvPr>
        </p:nvSpPr>
        <p:spPr>
          <a:xfrm>
            <a:off x="736827" y="6504213"/>
            <a:ext cx="1146294"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4884D6D5-CEA0-F797-2994-8ED039978664}"/>
              </a:ext>
            </a:extLst>
          </p:cNvPr>
          <p:cNvSpPr>
            <a:spLocks noGrp="1"/>
          </p:cNvSpPr>
          <p:nvPr>
            <p:ph type="ftr" sz="quarter" idx="3"/>
          </p:nvPr>
        </p:nvSpPr>
        <p:spPr>
          <a:xfrm>
            <a:off x="1747319" y="6504213"/>
            <a:ext cx="430039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03C08A17-22C1-0A5D-5773-DDDB691F101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81224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MTA </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a:xfrm>
            <a:off x="1751465" y="6504213"/>
            <a:ext cx="604125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graphicFrame>
        <p:nvGraphicFramePr>
          <p:cNvPr id="7" name="Object 6">
            <a:extLst>
              <a:ext uri="{FF2B5EF4-FFF2-40B4-BE49-F238E27FC236}">
                <a16:creationId xmlns:a16="http://schemas.microsoft.com/office/drawing/2014/main" id="{71707F5E-EDCF-26B0-73CC-BEDB78867985}"/>
              </a:ext>
            </a:extLst>
          </p:cNvPr>
          <p:cNvGraphicFramePr>
            <a:graphicFrameLocks noChangeAspect="1"/>
          </p:cNvGraphicFramePr>
          <p:nvPr>
            <p:extLst>
              <p:ext uri="{D42A27DB-BD31-4B8C-83A1-F6EECF244321}">
                <p14:modId xmlns:p14="http://schemas.microsoft.com/office/powerpoint/2010/main" val="3587823911"/>
              </p:ext>
            </p:extLst>
          </p:nvPr>
        </p:nvGraphicFramePr>
        <p:xfrm>
          <a:off x="736827" y="731521"/>
          <a:ext cx="4939695" cy="5552866"/>
        </p:xfrm>
        <a:graphic>
          <a:graphicData uri="http://schemas.openxmlformats.org/presentationml/2006/ole">
            <mc:AlternateContent xmlns:mc="http://schemas.openxmlformats.org/markup-compatibility/2006">
              <mc:Choice xmlns:v="urn:schemas-microsoft-com:vml" Requires="v">
                <p:oleObj name="Document" r:id="rId2" imgW="5935378" imgH="4812471" progId="Word.Document.12">
                  <p:embed/>
                </p:oleObj>
              </mc:Choice>
              <mc:Fallback>
                <p:oleObj name="Document" r:id="rId2" imgW="5935378" imgH="4812471" progId="Word.Document.12">
                  <p:embed/>
                  <p:pic>
                    <p:nvPicPr>
                      <p:cNvPr id="7" name="Object 6">
                        <a:extLst>
                          <a:ext uri="{FF2B5EF4-FFF2-40B4-BE49-F238E27FC236}">
                            <a16:creationId xmlns:a16="http://schemas.microsoft.com/office/drawing/2014/main" id="{AE843B9D-69C8-691B-3B87-A8CFE8A25802}"/>
                          </a:ext>
                        </a:extLst>
                      </p:cNvPr>
                      <p:cNvPicPr/>
                      <p:nvPr/>
                    </p:nvPicPr>
                    <p:blipFill>
                      <a:blip r:embed="rId3"/>
                      <a:stretch>
                        <a:fillRect/>
                      </a:stretch>
                    </p:blipFill>
                    <p:spPr>
                      <a:xfrm>
                        <a:off x="736827" y="731521"/>
                        <a:ext cx="4939695" cy="5552866"/>
                      </a:xfrm>
                      <a:prstGeom prst="rect">
                        <a:avLst/>
                      </a:prstGeom>
                    </p:spPr>
                  </p:pic>
                </p:oleObj>
              </mc:Fallback>
            </mc:AlternateContent>
          </a:graphicData>
        </a:graphic>
      </p:graphicFrame>
    </p:spTree>
    <p:extLst>
      <p:ext uri="{BB962C8B-B14F-4D97-AF65-F5344CB8AC3E}">
        <p14:creationId xmlns:p14="http://schemas.microsoft.com/office/powerpoint/2010/main" val="234148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13085-76B7-686F-9AB2-FC70AED6F710}"/>
              </a:ext>
            </a:extLst>
          </p:cNvPr>
          <p:cNvSpPr>
            <a:spLocks noGrp="1"/>
          </p:cNvSpPr>
          <p:nvPr>
            <p:ph type="title"/>
          </p:nvPr>
        </p:nvSpPr>
        <p:spPr/>
        <p:txBody>
          <a:bodyPr/>
          <a:lstStyle/>
          <a:p>
            <a:r>
              <a:rPr lang="en-US" dirty="0">
                <a:ln w="0"/>
                <a:solidFill>
                  <a:schemeClr val="tx1"/>
                </a:solidFill>
                <a:effectLst>
                  <a:outerShdw blurRad="38100" dist="19050" dir="2700000" algn="tl" rotWithShape="0">
                    <a:schemeClr val="dk1">
                      <a:alpha val="40000"/>
                    </a:schemeClr>
                  </a:outerShdw>
                </a:effectLst>
              </a:rPr>
              <a:t>Risk Table Summary for MTA</a:t>
            </a:r>
          </a:p>
        </p:txBody>
      </p:sp>
      <p:sp>
        <p:nvSpPr>
          <p:cNvPr id="4" name="Date Placeholder 3">
            <a:extLst>
              <a:ext uri="{FF2B5EF4-FFF2-40B4-BE49-F238E27FC236}">
                <a16:creationId xmlns:a16="http://schemas.microsoft.com/office/drawing/2014/main" id="{ABD1CFA0-CB11-B8E9-57D2-D56A02446E6E}"/>
              </a:ext>
            </a:extLst>
          </p:cNvPr>
          <p:cNvSpPr>
            <a:spLocks noGrp="1"/>
          </p:cNvSpPr>
          <p:nvPr>
            <p:ph type="dt" sz="half" idx="2"/>
          </p:nvPr>
        </p:nvSpPr>
        <p:spPr>
          <a:xfrm>
            <a:off x="736827" y="6504213"/>
            <a:ext cx="874690" cy="241300"/>
          </a:xfrm>
        </p:spPr>
        <p:txBody>
          <a:bodyPr/>
          <a:lstStyle/>
          <a:p>
            <a:pPr>
              <a:defRPr/>
            </a:pPr>
            <a:r>
              <a:rPr lang="en-US" dirty="0"/>
              <a:t>March 2024 </a:t>
            </a:r>
          </a:p>
        </p:txBody>
      </p:sp>
      <p:sp>
        <p:nvSpPr>
          <p:cNvPr id="5" name="Footer Placeholder 4">
            <a:extLst>
              <a:ext uri="{FF2B5EF4-FFF2-40B4-BE49-F238E27FC236}">
                <a16:creationId xmlns:a16="http://schemas.microsoft.com/office/drawing/2014/main" id="{F22EEA47-E004-1C95-3E80-27DC724CE8BE}"/>
              </a:ext>
            </a:extLst>
          </p:cNvPr>
          <p:cNvSpPr>
            <a:spLocks noGrp="1"/>
          </p:cNvSpPr>
          <p:nvPr>
            <p:ph type="ftr" sz="quarter" idx="3"/>
          </p:nvPr>
        </p:nvSpPr>
        <p:spPr>
          <a:xfrm>
            <a:off x="1756371" y="6504213"/>
            <a:ext cx="6036349"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B8AC793A-2322-F10D-E2AC-50881386C18F}"/>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10" name="Content Placeholder 9" descr="Table&#10;&#10;Description automatically generated">
            <a:extLst>
              <a:ext uri="{FF2B5EF4-FFF2-40B4-BE49-F238E27FC236}">
                <a16:creationId xmlns:a16="http://schemas.microsoft.com/office/drawing/2014/main" id="{82D20308-AB4F-171E-4BAA-F9C09189D46C}"/>
              </a:ext>
            </a:extLst>
          </p:cNvPr>
          <p:cNvPicPr>
            <a:picLocks noGrp="1" noChangeAspect="1"/>
          </p:cNvPicPr>
          <p:nvPr>
            <p:ph idx="1"/>
          </p:nvPr>
        </p:nvPicPr>
        <p:blipFill>
          <a:blip r:embed="rId2"/>
          <a:stretch>
            <a:fillRect/>
          </a:stretch>
        </p:blipFill>
        <p:spPr>
          <a:xfrm>
            <a:off x="2254313" y="751438"/>
            <a:ext cx="4050991" cy="5468293"/>
          </a:xfrm>
        </p:spPr>
      </p:pic>
    </p:spTree>
    <p:extLst>
      <p:ext uri="{BB962C8B-B14F-4D97-AF65-F5344CB8AC3E}">
        <p14:creationId xmlns:p14="http://schemas.microsoft.com/office/powerpoint/2010/main" val="92820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Residual Activation</a:t>
            </a:r>
          </a:p>
          <a:p>
            <a:pPr lvl="1"/>
            <a:r>
              <a:rPr lang="en-US" sz="1800" dirty="0"/>
              <a:t>High intensity beam delivery will produce activated materials inside the MTA enclosure </a:t>
            </a:r>
          </a:p>
          <a:p>
            <a:pPr lvl="1"/>
            <a:r>
              <a:rPr lang="en-US" sz="1800" dirty="0"/>
              <a:t>The residual dose rate found from MTA initial entry surveys is historically less than 2 mrem/hr.</a:t>
            </a:r>
          </a:p>
          <a:p>
            <a:pPr lvl="1"/>
            <a:r>
              <a:rPr lang="en-US" sz="1800" dirty="0"/>
              <a:t>Although the ITA target materials/sample box could have higher dose rates depending on the irradiation parameters</a:t>
            </a:r>
          </a:p>
          <a:p>
            <a:pPr marL="914400" lvl="2" indent="0">
              <a:buNone/>
            </a:pPr>
            <a:endParaRPr lang="en-US" sz="18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846907" y="6504213"/>
            <a:ext cx="5945814"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841612151"/>
              </p:ext>
            </p:extLst>
          </p:nvPr>
        </p:nvGraphicFramePr>
        <p:xfrm>
          <a:off x="327171" y="3913857"/>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Employee Rad Worker training</a:t>
                      </a:r>
                    </a:p>
                    <a:p>
                      <a:r>
                        <a:rPr lang="en-US" sz="1600" dirty="0"/>
                        <a:t>P – General/Specific RWPs</a:t>
                      </a:r>
                    </a:p>
                    <a:p>
                      <a:r>
                        <a:rPr lang="en-US" sz="1600" dirty="0"/>
                        <a:t>P – Use of an LSM</a:t>
                      </a:r>
                    </a:p>
                    <a:p>
                      <a:r>
                        <a:rPr lang="en-US" sz="1600" dirty="0"/>
                        <a:t>M – Radiological Signage</a:t>
                      </a:r>
                    </a:p>
                    <a:p>
                      <a:r>
                        <a:rPr lang="en-US" sz="1600" dirty="0"/>
                        <a:t>M – Run Condition</a:t>
                      </a:r>
                    </a:p>
                    <a:p>
                      <a:r>
                        <a:rPr lang="en-US" sz="1600" dirty="0"/>
                        <a:t>M- Radiological Shielding</a:t>
                      </a:r>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Ground/surface Water Activation</a:t>
            </a:r>
          </a:p>
          <a:p>
            <a:pPr lvl="1"/>
            <a:r>
              <a:rPr lang="en-US" sz="1800" dirty="0"/>
              <a:t>High intensity beam delivery can interact with soil and leach into ground water</a:t>
            </a:r>
          </a:p>
          <a:p>
            <a:pPr lvl="1"/>
            <a:r>
              <a:rPr lang="en-US" sz="1800" dirty="0"/>
              <a:t>Cooling water systems such as low conductivity water interact with activated beam line components </a:t>
            </a:r>
          </a:p>
          <a:p>
            <a:pPr lvl="1"/>
            <a:r>
              <a:rPr lang="en-US" sz="1800" dirty="0"/>
              <a:t>The radioisotopes of concern for leaching are tritium and Na-22</a:t>
            </a:r>
          </a:p>
          <a:p>
            <a:pPr marL="914400" lvl="2" indent="0">
              <a:buNone/>
            </a:pPr>
            <a:endParaRPr lang="en-US" sz="18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March 2024 </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1751465" y="6504213"/>
            <a:ext cx="6041255" cy="242873"/>
          </a:xfrm>
        </p:spPr>
        <p:txBody>
          <a:bodyPr/>
          <a:lstStyle/>
          <a:p>
            <a:pPr>
              <a:defRPr/>
            </a:pPr>
            <a:r>
              <a:rPr lang="en-US" dirty="0"/>
              <a:t>MTA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16308663"/>
              </p:ext>
            </p:extLst>
          </p:nvPr>
        </p:nvGraphicFramePr>
        <p:xfrm>
          <a:off x="327171" y="3913857"/>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Sump/water monitoring programs</a:t>
                      </a:r>
                    </a:p>
                    <a:p>
                      <a:r>
                        <a:rPr lang="en-US" sz="1600" dirty="0"/>
                        <a:t>P – General/Specific RWPs</a:t>
                      </a:r>
                    </a:p>
                    <a:p>
                      <a:r>
                        <a:rPr lang="en-US" sz="1600" dirty="0"/>
                        <a:t>P – Beam Loss Monitoring</a:t>
                      </a:r>
                    </a:p>
                    <a:p>
                      <a:r>
                        <a:rPr lang="en-US" sz="1600" dirty="0"/>
                        <a:t>M – Radiological Signage</a:t>
                      </a:r>
                    </a:p>
                    <a:p>
                      <a:r>
                        <a:rPr lang="en-US" sz="1600" dirty="0"/>
                        <a:t>M – Run Condition</a:t>
                      </a:r>
                    </a:p>
                    <a:p>
                      <a:r>
                        <a:rPr lang="en-US" sz="1600" dirty="0"/>
                        <a:t>M- Radiological Shielding</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31031875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(1)</Template>
  <TotalTime>4716</TotalTime>
  <Words>2689</Words>
  <Application>Microsoft Office PowerPoint</Application>
  <PresentationFormat>On-screen Show (4:3)</PresentationFormat>
  <Paragraphs>637</Paragraphs>
  <Slides>30</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Cambria Math</vt:lpstr>
      <vt:lpstr>Helvetica</vt:lpstr>
      <vt:lpstr>Fermilab_PPT_090815</vt:lpstr>
      <vt:lpstr>1_Fermilab_PPT_090815</vt:lpstr>
      <vt:lpstr>Document</vt:lpstr>
      <vt:lpstr>PowerPoint Presentation</vt:lpstr>
      <vt:lpstr>Outline</vt:lpstr>
      <vt:lpstr>PowerPoint Presentation</vt:lpstr>
      <vt:lpstr>The 400 MeV Test Area (MTA) Overview</vt:lpstr>
      <vt:lpstr>The 400 MeV Test Area (MTA) Overview</vt:lpstr>
      <vt:lpstr>Hazard Inventory for MTA </vt:lpstr>
      <vt:lpstr>Risk Table Summary for MTA</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Accelerator Specific Hazards at the MTA</vt:lpstr>
      <vt:lpstr>Accelerator Specific Hazards - Radiological</vt:lpstr>
      <vt:lpstr>Accelerator Specific Hazards at the MTA</vt:lpstr>
      <vt:lpstr>Maximum Credible Incident (MCI) at the MTA</vt:lpstr>
      <vt:lpstr>Maximum Credible Incident (MCI) at the MTA</vt:lpstr>
      <vt:lpstr>Acceptable Dose Levels Used In MCI Analysis</vt:lpstr>
      <vt:lpstr>MTA passive credited controls</vt:lpstr>
      <vt:lpstr>MTA passive credited controls</vt:lpstr>
      <vt:lpstr>Movable Shielding and Penetrations</vt:lpstr>
      <vt:lpstr> Passive Credited Controls</vt:lpstr>
      <vt:lpstr>MTA active engineered controls</vt:lpstr>
      <vt:lpstr>MTA active engineered controls</vt:lpstr>
      <vt:lpstr>MTA active engineered credited controls</vt:lpstr>
      <vt:lpstr>Credited Control Detector Locations</vt:lpstr>
      <vt:lpstr>Credited Controls - Administrative</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Susan L. Mcgimpsey x8386 12359N</cp:lastModifiedBy>
  <cp:revision>155</cp:revision>
  <cp:lastPrinted>2024-03-12T21:48:14Z</cp:lastPrinted>
  <dcterms:created xsi:type="dcterms:W3CDTF">2017-02-13T18:49:53Z</dcterms:created>
  <dcterms:modified xsi:type="dcterms:W3CDTF">2024-03-14T21:44:04Z</dcterms:modified>
</cp:coreProperties>
</file>