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82" r:id="rId5"/>
    <p:sldMasterId id="2147484123" r:id="rId6"/>
    <p:sldMasterId id="2147484136" r:id="rId7"/>
  </p:sldMasterIdLst>
  <p:notesMasterIdLst>
    <p:notesMasterId r:id="rId44"/>
  </p:notesMasterIdLst>
  <p:handoutMasterIdLst>
    <p:handoutMasterId r:id="rId45"/>
  </p:handoutMasterIdLst>
  <p:sldIdLst>
    <p:sldId id="340" r:id="rId8"/>
    <p:sldId id="275" r:id="rId9"/>
    <p:sldId id="356" r:id="rId10"/>
    <p:sldId id="375" r:id="rId11"/>
    <p:sldId id="376" r:id="rId12"/>
    <p:sldId id="377" r:id="rId13"/>
    <p:sldId id="346" r:id="rId14"/>
    <p:sldId id="374" r:id="rId15"/>
    <p:sldId id="357" r:id="rId16"/>
    <p:sldId id="322" r:id="rId17"/>
    <p:sldId id="385" r:id="rId18"/>
    <p:sldId id="358" r:id="rId19"/>
    <p:sldId id="348" r:id="rId20"/>
    <p:sldId id="347" r:id="rId21"/>
    <p:sldId id="389" r:id="rId22"/>
    <p:sldId id="349" r:id="rId23"/>
    <p:sldId id="350" r:id="rId24"/>
    <p:sldId id="351" r:id="rId25"/>
    <p:sldId id="352" r:id="rId26"/>
    <p:sldId id="354" r:id="rId27"/>
    <p:sldId id="355" r:id="rId28"/>
    <p:sldId id="359" r:id="rId29"/>
    <p:sldId id="360" r:id="rId30"/>
    <p:sldId id="362" r:id="rId31"/>
    <p:sldId id="387" r:id="rId32"/>
    <p:sldId id="325" r:id="rId33"/>
    <p:sldId id="390" r:id="rId34"/>
    <p:sldId id="363" r:id="rId35"/>
    <p:sldId id="364" r:id="rId36"/>
    <p:sldId id="383" r:id="rId37"/>
    <p:sldId id="329" r:id="rId38"/>
    <p:sldId id="369" r:id="rId39"/>
    <p:sldId id="331" r:id="rId40"/>
    <p:sldId id="373" r:id="rId41"/>
    <p:sldId id="378" r:id="rId42"/>
    <p:sldId id="380" r:id="rId4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FF00FF"/>
    <a:srgbClr val="020202"/>
    <a:srgbClr val="0C075E"/>
    <a:srgbClr val="004C97"/>
    <a:srgbClr val="0D3B8E"/>
    <a:srgbClr val="003087"/>
    <a:srgbClr val="03005F"/>
    <a:srgbClr val="50504E"/>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88" autoAdjust="0"/>
    <p:restoredTop sz="93419" autoAdjust="0"/>
  </p:normalViewPr>
  <p:slideViewPr>
    <p:cSldViewPr snapToGrid="0" snapToObjects="1" showGuides="1">
      <p:cViewPr varScale="1">
        <p:scale>
          <a:sx n="69" d="100"/>
          <a:sy n="69" d="100"/>
        </p:scale>
        <p:origin x="1356" y="51"/>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March 19-21, 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b="1"/>
              <a:t>Salah Chaurize |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b="1"/>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b="1"/>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0301"/>
            <a:ext cx="1385400" cy="2559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2210937" y="6505449"/>
            <a:ext cx="6262118" cy="242873"/>
          </a:xfrm>
          <a:prstGeom prst="rect">
            <a:avLst/>
          </a:prstGeom>
        </p:spPr>
        <p:txBody>
          <a:bodyPr lIns="0" tIns="0" rIns="0" bIns="0" anchor="t" anchorCtr="0"/>
          <a:lstStyle>
            <a:lvl1pPr marL="0" algn="l">
              <a:defRPr sz="1200" b="0">
                <a:solidFill>
                  <a:srgbClr val="004C97"/>
                </a:solidFill>
                <a:latin typeface="Helvetica"/>
                <a:ea typeface="ＭＳ Ｐゴシック" charset="0"/>
                <a:cs typeface="ＭＳ Ｐゴシック" charset="0"/>
              </a:defRPr>
            </a:lvl1pPr>
          </a:lstStyle>
          <a:p>
            <a:pPr>
              <a:defRPr/>
            </a:pPr>
            <a:r>
              <a:rPr lang="en-US" dirty="0"/>
              <a:t>Salah Chaurize | Accelerator Readiness Review</a:t>
            </a:r>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678627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Salah Chaurize |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90635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Salah Chaurize |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7090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March 19-21, 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Salah Chaurize |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94709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Salah Chaurize |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567621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3948443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343052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March 19-21, 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b="1"/>
              <a:t>Salah Chaurize |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b="1"/>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March 19-21, 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b="1"/>
              <a:t>Salah Chaurize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hq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Salah Chaurize |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March 19-21, 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Salah Chaurize |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4943892"/>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347855"/>
            <a:ext cx="8499231" cy="1087976"/>
          </a:xfrm>
        </p:spPr>
        <p:txBody>
          <a:bodyPr/>
          <a:lstStyle/>
          <a:p>
            <a:r>
              <a:rPr lang="en-US" sz="1600" dirty="0"/>
              <a:t>Salah Chaurize</a:t>
            </a:r>
          </a:p>
          <a:p>
            <a:r>
              <a:rPr lang="en-US" sz="1600" dirty="0"/>
              <a:t>Accelerator Readiness Review </a:t>
            </a:r>
          </a:p>
          <a:p>
            <a:r>
              <a:rPr lang="en-US" sz="1600" dirty="0"/>
              <a:t>19-21 March 2024</a:t>
            </a:r>
          </a:p>
          <a:p>
            <a:endParaRPr lang="en-US" dirty="0"/>
          </a:p>
        </p:txBody>
      </p:sp>
      <p:sp>
        <p:nvSpPr>
          <p:cNvPr id="3" name="Text Placeholder 2"/>
          <p:cNvSpPr>
            <a:spLocks noGrp="1"/>
          </p:cNvSpPr>
          <p:nvPr>
            <p:ph type="body" sz="quarter" idx="11"/>
          </p:nvPr>
        </p:nvSpPr>
        <p:spPr/>
        <p:txBody>
          <a:bodyPr>
            <a:noAutofit/>
          </a:bodyPr>
          <a:lstStyle/>
          <a:p>
            <a:r>
              <a:rPr lang="en-US" sz="2400" dirty="0"/>
              <a:t>Safety Assessment Document Updates for DOE O 420.2D</a:t>
            </a:r>
          </a:p>
          <a:p>
            <a:r>
              <a:rPr lang="en-US" sz="2400" dirty="0"/>
              <a:t>SAD Section III Chapter 04 - Booster</a:t>
            </a:r>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Hazard Inventory for Booster</a:t>
            </a:r>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6157913" y="705835"/>
            <a:ext cx="2849195" cy="5454820"/>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p>
          <a:p>
            <a:r>
              <a:rPr lang="en-US" sz="1600" dirty="0"/>
              <a:t>Hazards evaluated via risk assessment methodology per DOE-HDBK-1163-2020</a:t>
            </a:r>
          </a:p>
          <a:p>
            <a:pPr lvl="1"/>
            <a:r>
              <a:rPr lang="en-US" sz="1400" dirty="0"/>
              <a:t>Likelihood (L): </a:t>
            </a:r>
          </a:p>
          <a:p>
            <a:pPr lvl="2"/>
            <a:r>
              <a:rPr lang="en-US" sz="1200" dirty="0"/>
              <a:t>Anticipated (A), Unlikely (U), 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graphicFrame>
        <p:nvGraphicFramePr>
          <p:cNvPr id="14" name="Object 13">
            <a:extLst>
              <a:ext uri="{FF2B5EF4-FFF2-40B4-BE49-F238E27FC236}">
                <a16:creationId xmlns:a16="http://schemas.microsoft.com/office/drawing/2014/main" id="{45D3559C-BB67-F9BB-B20E-A71FA4BCFF71}"/>
              </a:ext>
            </a:extLst>
          </p:cNvPr>
          <p:cNvGraphicFramePr>
            <a:graphicFrameLocks noChangeAspect="1"/>
          </p:cNvGraphicFramePr>
          <p:nvPr>
            <p:extLst>
              <p:ext uri="{D42A27DB-BD31-4B8C-83A1-F6EECF244321}">
                <p14:modId xmlns:p14="http://schemas.microsoft.com/office/powerpoint/2010/main" val="2039575643"/>
              </p:ext>
            </p:extLst>
          </p:nvPr>
        </p:nvGraphicFramePr>
        <p:xfrm>
          <a:off x="136891" y="885826"/>
          <a:ext cx="5928909" cy="4923848"/>
        </p:xfrm>
        <a:graphic>
          <a:graphicData uri="http://schemas.openxmlformats.org/presentationml/2006/ole">
            <mc:AlternateContent xmlns:mc="http://schemas.openxmlformats.org/markup-compatibility/2006">
              <mc:Choice xmlns:v="urn:schemas-microsoft-com:vml" Requires="v">
                <p:oleObj name="Document" r:id="rId2" imgW="5936843" imgH="4930427" progId="Word.Document.12">
                  <p:embed/>
                </p:oleObj>
              </mc:Choice>
              <mc:Fallback>
                <p:oleObj name="Document" r:id="rId2" imgW="5936843" imgH="4930427" progId="Word.Document.12">
                  <p:embed/>
                  <p:pic>
                    <p:nvPicPr>
                      <p:cNvPr id="14" name="Object 13">
                        <a:extLst>
                          <a:ext uri="{FF2B5EF4-FFF2-40B4-BE49-F238E27FC236}">
                            <a16:creationId xmlns:a16="http://schemas.microsoft.com/office/drawing/2014/main" id="{45D3559C-BB67-F9BB-B20E-A71FA4BCFF71}"/>
                          </a:ext>
                        </a:extLst>
                      </p:cNvPr>
                      <p:cNvPicPr/>
                      <p:nvPr/>
                    </p:nvPicPr>
                    <p:blipFill>
                      <a:blip r:embed="rId3"/>
                      <a:stretch>
                        <a:fillRect/>
                      </a:stretch>
                    </p:blipFill>
                    <p:spPr>
                      <a:xfrm>
                        <a:off x="136891" y="885826"/>
                        <a:ext cx="5928909" cy="4923848"/>
                      </a:xfrm>
                      <a:prstGeom prst="rect">
                        <a:avLst/>
                      </a:prstGeom>
                    </p:spPr>
                  </p:pic>
                </p:oleObj>
              </mc:Fallback>
            </mc:AlternateContent>
          </a:graphicData>
        </a:graphic>
      </p:graphicFrame>
      <p:sp>
        <p:nvSpPr>
          <p:cNvPr id="10" name="Date Placeholder 9">
            <a:extLst>
              <a:ext uri="{FF2B5EF4-FFF2-40B4-BE49-F238E27FC236}">
                <a16:creationId xmlns:a16="http://schemas.microsoft.com/office/drawing/2014/main" id="{0FC3CCCF-3996-170F-F886-C31B81A11FE2}"/>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E2AA0AF8-1DB7-5C4B-D3EC-8720B3794E8A}"/>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564D9FC0-8767-B63E-C5A4-355AE623BFF0}"/>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267923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C118FC3-7D48-71AB-3685-B08E3B02ECDA}"/>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73A02DA9-84BB-1903-1C94-612044D085D2}"/>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668025D7-E59E-1C64-EE80-3553FCA92507}"/>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aphicFrame>
        <p:nvGraphicFramePr>
          <p:cNvPr id="14" name="Table 13">
            <a:extLst>
              <a:ext uri="{FF2B5EF4-FFF2-40B4-BE49-F238E27FC236}">
                <a16:creationId xmlns:a16="http://schemas.microsoft.com/office/drawing/2014/main" id="{FB659AB3-A2D9-EBD3-A241-D479E9BBD3E9}"/>
              </a:ext>
            </a:extLst>
          </p:cNvPr>
          <p:cNvGraphicFramePr>
            <a:graphicFrameLocks noGrp="1"/>
          </p:cNvGraphicFramePr>
          <p:nvPr>
            <p:extLst>
              <p:ext uri="{D42A27DB-BD31-4B8C-83A1-F6EECF244321}">
                <p14:modId xmlns:p14="http://schemas.microsoft.com/office/powerpoint/2010/main" val="1700665862"/>
              </p:ext>
            </p:extLst>
          </p:nvPr>
        </p:nvGraphicFramePr>
        <p:xfrm>
          <a:off x="3235039" y="295153"/>
          <a:ext cx="5604162" cy="5945966"/>
        </p:xfrm>
        <a:graphic>
          <a:graphicData uri="http://schemas.openxmlformats.org/drawingml/2006/table">
            <a:tbl>
              <a:tblPr firstRow="1" firstCol="1" bandRow="1"/>
              <a:tblGrid>
                <a:gridCol w="455893">
                  <a:extLst>
                    <a:ext uri="{9D8B030D-6E8A-4147-A177-3AD203B41FA5}">
                      <a16:colId xmlns:a16="http://schemas.microsoft.com/office/drawing/2014/main" val="2814249240"/>
                    </a:ext>
                  </a:extLst>
                </a:gridCol>
                <a:gridCol w="3728660">
                  <a:extLst>
                    <a:ext uri="{9D8B030D-6E8A-4147-A177-3AD203B41FA5}">
                      <a16:colId xmlns:a16="http://schemas.microsoft.com/office/drawing/2014/main" val="114453641"/>
                    </a:ext>
                  </a:extLst>
                </a:gridCol>
                <a:gridCol w="706483">
                  <a:extLst>
                    <a:ext uri="{9D8B030D-6E8A-4147-A177-3AD203B41FA5}">
                      <a16:colId xmlns:a16="http://schemas.microsoft.com/office/drawing/2014/main" val="2367477326"/>
                    </a:ext>
                  </a:extLst>
                </a:gridCol>
                <a:gridCol w="713126">
                  <a:extLst>
                    <a:ext uri="{9D8B030D-6E8A-4147-A177-3AD203B41FA5}">
                      <a16:colId xmlns:a16="http://schemas.microsoft.com/office/drawing/2014/main" val="2232742944"/>
                    </a:ext>
                  </a:extLst>
                </a:gridCol>
              </a:tblGrid>
              <a:tr h="0">
                <a:tc gridSpan="2">
                  <a:txBody>
                    <a:bodyPr/>
                    <a:lstStyle/>
                    <a:p>
                      <a:pPr marL="0" marR="0" algn="ctr">
                        <a:lnSpc>
                          <a:spcPct val="107000"/>
                        </a:lnSpc>
                        <a:spcBef>
                          <a:spcPts val="0"/>
                        </a:spcBef>
                        <a:spcAft>
                          <a:spcPts val="0"/>
                        </a:spcAft>
                      </a:pPr>
                      <a:r>
                        <a:rPr lang="en-US" sz="1050" b="1"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Risk Tables Description</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07000"/>
                        </a:lnSpc>
                        <a:spcBef>
                          <a:spcPts val="0"/>
                        </a:spcBef>
                        <a:spcAft>
                          <a:spcPts val="0"/>
                        </a:spcAft>
                      </a:pPr>
                      <a:r>
                        <a:rPr lang="en-US" sz="1050" b="1">
                          <a:solidFill>
                            <a:srgbClr val="020202"/>
                          </a:solidFill>
                          <a:effectLst/>
                          <a:latin typeface="Calibri" panose="020F0502020204030204" pitchFamily="34" charset="0"/>
                          <a:ea typeface="MS Mincho" panose="02020609040205080304" pitchFamily="49" charset="-128"/>
                          <a:cs typeface="Arial" panose="020B0604020202020204" pitchFamily="34" charset="0"/>
                        </a:rPr>
                        <a:t>Baseline</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p>
                      <a:pPr marL="0" marR="0" algn="ctr">
                        <a:lnSpc>
                          <a:spcPct val="107000"/>
                        </a:lnSpc>
                        <a:spcBef>
                          <a:spcPts val="0"/>
                        </a:spcBef>
                        <a:spcAft>
                          <a:spcPts val="0"/>
                        </a:spcAft>
                      </a:pPr>
                      <a:r>
                        <a:rPr lang="en-US" sz="1050" b="1">
                          <a:solidFill>
                            <a:srgbClr val="020202"/>
                          </a:solidFill>
                          <a:effectLst/>
                          <a:latin typeface="Calibri" panose="020F0502020204030204" pitchFamily="34" charset="0"/>
                          <a:ea typeface="MS Mincho" panose="02020609040205080304" pitchFamily="49" charset="-128"/>
                          <a:cs typeface="Arial" panose="020B0604020202020204" pitchFamily="34" charset="0"/>
                        </a:rPr>
                        <a:t>Risk</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50" b="1">
                          <a:solidFill>
                            <a:srgbClr val="020202"/>
                          </a:solidFill>
                          <a:effectLst/>
                          <a:latin typeface="Calibri" panose="020F0502020204030204" pitchFamily="34" charset="0"/>
                          <a:ea typeface="MS Mincho" panose="02020609040205080304" pitchFamily="49" charset="-128"/>
                          <a:cs typeface="Arial" panose="020B0604020202020204" pitchFamily="34" charset="0"/>
                        </a:rPr>
                        <a:t>Residual Risk</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1298188"/>
                  </a:ext>
                </a:extLst>
              </a:tr>
              <a:tr h="135845">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8.1</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Radiological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III, IV</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40073"/>
                  </a:ext>
                </a:extLst>
              </a:tr>
              <a:tr h="135845">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8.2</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Radiological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III, IV</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5733556"/>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8.3</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Radiological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IV</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169371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8.4</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Toxic Materials – Onsite 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752257"/>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8.5</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Toxic Materials – Onsite 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4238555"/>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8.6</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Toxic Materials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010278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8.7</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Flammable &amp; Combustible Materials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938457"/>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8.8</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Flammable &amp; Combustible Materials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823146"/>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8.9</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Flammable &amp; Combustible Materials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1851013"/>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8.10</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Electrical Energy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4127812"/>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8.11</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Electrical Energy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8873767"/>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8.12</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Electrical Energy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9814724"/>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8.13</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Thermal Energy – Onsite-1 Facility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6737780"/>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8.14</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Thermal Energy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2253572"/>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8.15</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Thermal Energy – MOI Offsite</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3872232"/>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8.16</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Kinetic Energy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087103"/>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8.17</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Kinetic Energy – Onsite-2 Co-located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61978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8.18</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Kinetic Energy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342998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8.19</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Potential Energy- Onsite-1 Facility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75424"/>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8.20</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Potential Energy – Onsite-2 Co-located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327109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8.21</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Potential Energy – MOI Offsite</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8960458"/>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8.22</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Magnetic Fields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I </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III</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3803063"/>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8.23</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Magnetic Fields – Onsite-2 Co-located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58668"/>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8.24</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Magnetic Fields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826548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8.25</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Other Hazards – Onsite-1 Facility Worker</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9128379"/>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8.26</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Other Hazards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612200"/>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8.27</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Other Hazards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683584"/>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8.28</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Access &amp; Egress – Onsite-1 Facility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6357927"/>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8.29</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Access &amp; Egress – Onsite-2 Co-located Worker</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4977275"/>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8.30</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Access &amp; Egress – MOI Offsite</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NA*</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299221"/>
                  </a:ext>
                </a:extLst>
              </a:tr>
              <a:tr h="135845">
                <a:tc>
                  <a:txBody>
                    <a:bodyPr/>
                    <a:lstStyle/>
                    <a:p>
                      <a:pPr marL="0" marR="0">
                        <a:lnSpc>
                          <a:spcPct val="107000"/>
                        </a:lnSpc>
                        <a:spcBef>
                          <a:spcPts val="0"/>
                        </a:spcBef>
                        <a:spcAft>
                          <a:spcPts val="0"/>
                        </a:spcAft>
                      </a:pPr>
                      <a:r>
                        <a:rPr lang="en-US" sz="1050">
                          <a:solidFill>
                            <a:srgbClr val="020202"/>
                          </a:solidFill>
                          <a:effectLst/>
                          <a:latin typeface="Calibri" panose="020F0502020204030204" pitchFamily="34" charset="0"/>
                          <a:ea typeface="MS Mincho" panose="02020609040205080304" pitchFamily="49" charset="-128"/>
                          <a:cs typeface="Arial" panose="020B0604020202020204" pitchFamily="34" charset="0"/>
                        </a:rPr>
                        <a:t>8.31</a:t>
                      </a:r>
                      <a:endParaRPr lang="en-US" sz="105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Environmental Hazards</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050" dirty="0">
                          <a:solidFill>
                            <a:srgbClr val="020202"/>
                          </a:solidFill>
                          <a:effectLst/>
                          <a:latin typeface="Calibri" panose="020F0502020204030204" pitchFamily="34" charset="0"/>
                          <a:ea typeface="MS Mincho" panose="02020609040205080304" pitchFamily="49" charset="-128"/>
                          <a:cs typeface="Arial" panose="020B0604020202020204" pitchFamily="34" charset="0"/>
                        </a:rPr>
                        <a:t>R: *</a:t>
                      </a:r>
                      <a:endParaRPr lang="en-US" sz="1050" dirty="0">
                        <a:solidFill>
                          <a:srgbClr val="020202"/>
                        </a:solidFill>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86197"/>
                  </a:ext>
                </a:extLst>
              </a:tr>
              <a:tr h="533893">
                <a:tc gridSpan="4">
                  <a:txBody>
                    <a:bodyPr/>
                    <a:lstStyle/>
                    <a:p>
                      <a:pPr marL="0" marR="0">
                        <a:lnSpc>
                          <a:spcPct val="107000"/>
                        </a:lnSpc>
                        <a:spcBef>
                          <a:spcPts val="0"/>
                        </a:spcBef>
                        <a:spcAft>
                          <a:spcPts val="0"/>
                        </a:spcAft>
                      </a:pPr>
                      <a:r>
                        <a:rPr lang="en-US" sz="1000" dirty="0">
                          <a:effectLst/>
                          <a:latin typeface="Calibri" panose="020F0502020204030204" pitchFamily="34" charset="0"/>
                          <a:ea typeface="MS Mincho" panose="02020609040205080304" pitchFamily="49" charset="-128"/>
                          <a:cs typeface="Arial" panose="020B0604020202020204" pitchFamily="34" charset="0"/>
                        </a:rPr>
                        <a:t>*</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This hazard has been evaluated within the common Risk Matrix table included in SAD Section I Chapter 04 </a:t>
                      </a:r>
                      <a:r>
                        <a:rPr lang="en-US" sz="1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Safety Analysis</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Work in the specified areas involving this hazard implements the controls specified in the common Risk Matrix table. No unique controls are in use.</a:t>
                      </a:r>
                      <a:endParaRPr lang="en-US" sz="1000" dirty="0">
                        <a:effectLst/>
                        <a:latin typeface="Times New Roman" panose="02020603050405020304" pitchFamily="18" charset="0"/>
                        <a:ea typeface="MS Mincho" panose="02020609040205080304" pitchFamily="49" charset="-128"/>
                        <a:cs typeface="Arial" panose="020B0604020202020204" pitchFamily="34" charset="0"/>
                      </a:endParaRPr>
                    </a:p>
                    <a:p>
                      <a:pPr marL="0" marR="0">
                        <a:lnSpc>
                          <a:spcPct val="107000"/>
                        </a:lnSpc>
                        <a:spcBef>
                          <a:spcPts val="0"/>
                        </a:spcBef>
                        <a:spcAft>
                          <a:spcPts val="0"/>
                        </a:spcAft>
                      </a:pPr>
                      <a:r>
                        <a:rPr lang="en-US" sz="500" b="1" i="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a:t>
                      </a:r>
                      <a:endParaRPr lang="en-US" sz="600" dirty="0">
                        <a:effectLst/>
                        <a:latin typeface="Times New Roman" panose="02020603050405020304" pitchFamily="18" charset="0"/>
                        <a:ea typeface="MS Mincho" panose="02020609040205080304" pitchFamily="49" charset="-128"/>
                        <a:cs typeface="Arial" panose="020B0604020202020204" pitchFamily="34" charset="0"/>
                      </a:endParaRPr>
                    </a:p>
                  </a:txBody>
                  <a:tcPr marL="35480" marR="35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1661311"/>
                  </a:ext>
                </a:extLst>
              </a:tr>
            </a:tbl>
          </a:graphicData>
        </a:graphic>
      </p:graphicFrame>
      <p:sp>
        <p:nvSpPr>
          <p:cNvPr id="18" name="TextBox 17">
            <a:extLst>
              <a:ext uri="{FF2B5EF4-FFF2-40B4-BE49-F238E27FC236}">
                <a16:creationId xmlns:a16="http://schemas.microsoft.com/office/drawing/2014/main" id="{A386C7F0-5378-8034-02E4-1BC64E4F21BA}"/>
              </a:ext>
            </a:extLst>
          </p:cNvPr>
          <p:cNvSpPr txBox="1"/>
          <p:nvPr/>
        </p:nvSpPr>
        <p:spPr>
          <a:xfrm>
            <a:off x="304799" y="149858"/>
            <a:ext cx="4572000" cy="1815882"/>
          </a:xfrm>
          <a:prstGeom prst="rect">
            <a:avLst/>
          </a:prstGeom>
          <a:noFill/>
        </p:spPr>
        <p:txBody>
          <a:bodyPr wrap="square">
            <a:spAutoFit/>
          </a:bodyPr>
          <a:lstStyle/>
          <a:p>
            <a:r>
              <a:rPr lang="en-US" sz="2800" b="1" dirty="0">
                <a:effectLst/>
                <a:latin typeface="Calibri" panose="020F0502020204030204" pitchFamily="34" charset="0"/>
                <a:ea typeface="MS Mincho" panose="02020609040205080304" pitchFamily="49" charset="-128"/>
              </a:rPr>
              <a:t>Summary of</a:t>
            </a:r>
            <a:br>
              <a:rPr lang="en-US" sz="2800" b="1" dirty="0">
                <a:effectLst/>
                <a:latin typeface="Calibri" panose="020F0502020204030204" pitchFamily="34" charset="0"/>
                <a:ea typeface="MS Mincho" panose="02020609040205080304" pitchFamily="49" charset="-128"/>
              </a:rPr>
            </a:br>
            <a:r>
              <a:rPr lang="en-US" sz="2800" b="1" dirty="0">
                <a:effectLst/>
                <a:latin typeface="Calibri" panose="020F0502020204030204" pitchFamily="34" charset="0"/>
                <a:ea typeface="MS Mincho" panose="02020609040205080304" pitchFamily="49" charset="-128"/>
              </a:rPr>
              <a:t>Baseline and</a:t>
            </a:r>
            <a:br>
              <a:rPr lang="en-US" sz="2800" b="1" dirty="0">
                <a:effectLst/>
                <a:latin typeface="Calibri" panose="020F0502020204030204" pitchFamily="34" charset="0"/>
                <a:ea typeface="MS Mincho" panose="02020609040205080304" pitchFamily="49" charset="-128"/>
              </a:rPr>
            </a:br>
            <a:r>
              <a:rPr lang="en-US" sz="2800" b="1" dirty="0">
                <a:effectLst/>
                <a:latin typeface="Calibri" panose="020F0502020204030204" pitchFamily="34" charset="0"/>
                <a:ea typeface="MS Mincho" panose="02020609040205080304" pitchFamily="49" charset="-128"/>
              </a:rPr>
              <a:t>Residual Risks</a:t>
            </a:r>
            <a:r>
              <a:rPr lang="en-US" sz="2800" b="1" dirty="0">
                <a:latin typeface="Calibri" panose="020F0502020204030204" pitchFamily="34" charset="0"/>
                <a:ea typeface="MS Mincho" panose="02020609040205080304" pitchFamily="49" charset="-128"/>
              </a:rPr>
              <a:t> </a:t>
            </a:r>
            <a:r>
              <a:rPr lang="en-US" sz="2800" b="1" dirty="0">
                <a:effectLst/>
                <a:latin typeface="Calibri" panose="020F0502020204030204" pitchFamily="34" charset="0"/>
                <a:ea typeface="MS Mincho" panose="02020609040205080304" pitchFamily="49" charset="-128"/>
              </a:rPr>
              <a:t>–</a:t>
            </a:r>
            <a:br>
              <a:rPr lang="en-US" sz="2800" b="1" dirty="0">
                <a:effectLst/>
                <a:latin typeface="Calibri" panose="020F0502020204030204" pitchFamily="34" charset="0"/>
                <a:ea typeface="MS Mincho" panose="02020609040205080304" pitchFamily="49" charset="-128"/>
              </a:rPr>
            </a:br>
            <a:r>
              <a:rPr lang="en-US" sz="2800" b="1" dirty="0">
                <a:effectLst/>
                <a:latin typeface="Calibri" panose="020F0502020204030204" pitchFamily="34" charset="0"/>
                <a:ea typeface="MS Mincho" panose="02020609040205080304" pitchFamily="49" charset="-128"/>
              </a:rPr>
              <a:t>Booster</a:t>
            </a:r>
            <a:endParaRPr lang="en-US" sz="4800" dirty="0"/>
          </a:p>
        </p:txBody>
      </p:sp>
    </p:spTree>
    <p:extLst>
      <p:ext uri="{BB962C8B-B14F-4D97-AF65-F5344CB8AC3E}">
        <p14:creationId xmlns:p14="http://schemas.microsoft.com/office/powerpoint/2010/main" val="135035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Booster Overview</a:t>
            </a:r>
          </a:p>
          <a:p>
            <a:r>
              <a:rPr lang="en-US" sz="2800" dirty="0">
                <a:solidFill>
                  <a:schemeClr val="bg1">
                    <a:lumMod val="75000"/>
                  </a:schemeClr>
                </a:solidFill>
              </a:rPr>
              <a:t>Hazard Inventory </a:t>
            </a:r>
          </a:p>
          <a:p>
            <a:r>
              <a:rPr lang="en-US" sz="2800" dirty="0"/>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9364A977-E368-4EFC-6750-9B2495BEE807}"/>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0E666DFE-8382-C647-B422-8ED1D47D317D}"/>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43AFC39B-4697-2D59-B465-96AA3DBF3A7E}"/>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029999"/>
          </a:xfrm>
        </p:spPr>
        <p:txBody>
          <a:bodyPr/>
          <a:lstStyle/>
          <a:p>
            <a:r>
              <a:rPr lang="en-US" dirty="0"/>
              <a:t>Residual Activation</a:t>
            </a:r>
          </a:p>
          <a:p>
            <a:pPr lvl="1"/>
            <a:r>
              <a:rPr lang="en-US" sz="2000" dirty="0"/>
              <a:t>High intensity beam delivery will produce activated materials inside the Booster enclosure. </a:t>
            </a:r>
          </a:p>
          <a:p>
            <a:pPr lvl="1"/>
            <a:r>
              <a:rPr lang="en-US" sz="2000" dirty="0"/>
              <a:t>The residual dose rate found in the Booster from initial entry surveys is historically </a:t>
            </a:r>
            <a:r>
              <a:rPr lang="en-US" sz="2000" i="1" dirty="0"/>
              <a:t>less than 50 mrem/hr</a:t>
            </a:r>
            <a:r>
              <a:rPr lang="en-US" sz="2000" dirty="0"/>
              <a:t>, exceptions include:</a:t>
            </a:r>
          </a:p>
          <a:p>
            <a:pPr lvl="2"/>
            <a:r>
              <a:rPr lang="en-US" dirty="0"/>
              <a:t>&lt; 100 mrem at Injection, Collimation and Extraction HRA areas</a:t>
            </a:r>
          </a:p>
          <a:p>
            <a:pPr lvl="1"/>
            <a:r>
              <a:rPr lang="en-US" sz="2000" dirty="0"/>
              <a:t>Hazard applies to onsite facility workers and onsite co-located workers</a:t>
            </a:r>
          </a:p>
          <a:p>
            <a:pPr lvl="1"/>
            <a:endParaRPr lang="en-US" sz="2000" dirty="0"/>
          </a:p>
          <a:p>
            <a:pPr lvl="1"/>
            <a:endParaRPr lang="en-US" sz="2000" dirty="0"/>
          </a:p>
          <a:p>
            <a:endParaRPr lang="en-US" sz="2800" dirty="0"/>
          </a:p>
          <a:p>
            <a:endParaRPr lang="en-US" sz="2800" dirty="0"/>
          </a:p>
          <a:p>
            <a:endParaRPr lang="en-US" sz="2800" dirty="0"/>
          </a:p>
          <a:p>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694404965"/>
              </p:ext>
            </p:extLst>
          </p:nvPr>
        </p:nvGraphicFramePr>
        <p:xfrm>
          <a:off x="327171" y="3913857"/>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H</a:t>
                      </a:r>
                    </a:p>
                    <a:p>
                      <a:r>
                        <a:rPr lang="en-US" sz="1600" dirty="0"/>
                        <a:t>R: I</a:t>
                      </a:r>
                    </a:p>
                  </a:txBody>
                  <a:tcPr/>
                </a:tc>
                <a:tc>
                  <a:txBody>
                    <a:bodyPr/>
                    <a:lstStyle/>
                    <a:p>
                      <a:r>
                        <a:rPr lang="en-US" sz="1600" dirty="0"/>
                        <a:t>P – Employee Rad Worker training</a:t>
                      </a:r>
                    </a:p>
                    <a:p>
                      <a:r>
                        <a:rPr lang="en-US" sz="1600" dirty="0"/>
                        <a:t>P – ALARA plan</a:t>
                      </a:r>
                    </a:p>
                    <a:p>
                      <a:r>
                        <a:rPr lang="en-US" sz="1600" dirty="0"/>
                        <a:t>M – Shielding to reduce activation</a:t>
                      </a:r>
                    </a:p>
                    <a:p>
                      <a:r>
                        <a:rPr lang="en-US" sz="1600" dirty="0"/>
                        <a:t>M – Proper dosimetry</a:t>
                      </a:r>
                    </a:p>
                  </a:txBody>
                  <a:tcPr/>
                </a:tc>
                <a:tc>
                  <a:txBody>
                    <a:bodyPr/>
                    <a:lstStyle/>
                    <a:p>
                      <a:r>
                        <a:rPr lang="en-US" sz="1600" dirty="0"/>
                        <a:t>L: 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9AFBEF53-CA6A-9798-840B-8C40D8BEE60C}"/>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C8A7BF10-4AED-E010-8814-EBADB4B7FC82}"/>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BC0C06D0-ED63-00B7-C574-5F2E9863AF96}"/>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130960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2907723"/>
          </a:xfrm>
        </p:spPr>
        <p:txBody>
          <a:bodyPr/>
          <a:lstStyle/>
          <a:p>
            <a:r>
              <a:rPr lang="en-US" dirty="0"/>
              <a:t>Radioactive Waste</a:t>
            </a:r>
          </a:p>
          <a:p>
            <a:pPr lvl="1"/>
            <a:r>
              <a:rPr lang="en-US" sz="2000" dirty="0"/>
              <a:t>Radioactive waste produced during Booster operations will be managed within the established Radiological Protection Program (RPP) as prescribed in the </a:t>
            </a:r>
            <a:r>
              <a:rPr lang="en-US" sz="2000" dirty="0">
                <a:effectLst/>
                <a:latin typeface="Helvetica" panose="020B0604020202020204" pitchFamily="34" charset="0"/>
                <a:ea typeface="MS Mincho" panose="02020609040205080304" pitchFamily="49" charset="-128"/>
              </a:rPr>
              <a:t>Fermilab Radiological Control Manual (</a:t>
            </a:r>
            <a:r>
              <a:rPr lang="en-US" sz="2000" dirty="0"/>
              <a:t>FRCM)</a:t>
            </a:r>
          </a:p>
          <a:p>
            <a:pPr lvl="1"/>
            <a:r>
              <a:rPr lang="en-US" sz="2000" dirty="0"/>
              <a:t>Hazard applies to onsite facility workers and onsite co-located workers</a:t>
            </a:r>
          </a:p>
          <a:p>
            <a:pPr lvl="1"/>
            <a:endParaRPr lang="en-US" sz="2000" dirty="0"/>
          </a:p>
          <a:p>
            <a:pPr lvl="1"/>
            <a:endParaRPr lang="en-US" sz="2000" dirty="0"/>
          </a:p>
          <a:p>
            <a:endParaRPr lang="en-US" sz="2800" dirty="0"/>
          </a:p>
          <a:p>
            <a:endParaRPr lang="en-US" sz="2800" dirty="0"/>
          </a:p>
          <a:p>
            <a:endParaRPr lang="en-US" sz="2800" dirty="0"/>
          </a:p>
          <a:p>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835653516"/>
              </p:ext>
            </p:extLst>
          </p:nvPr>
        </p:nvGraphicFramePr>
        <p:xfrm>
          <a:off x="285030" y="3776963"/>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H</a:t>
                      </a:r>
                    </a:p>
                    <a:p>
                      <a:r>
                        <a:rPr lang="en-US" sz="1600" dirty="0"/>
                        <a:t>R: I</a:t>
                      </a:r>
                    </a:p>
                  </a:txBody>
                  <a:tcPr/>
                </a:tc>
                <a:tc>
                  <a:txBody>
                    <a:bodyPr/>
                    <a:lstStyle/>
                    <a:p>
                      <a:r>
                        <a:rPr lang="en-US" sz="1600" dirty="0"/>
                        <a:t>P – Postings</a:t>
                      </a:r>
                    </a:p>
                    <a:p>
                      <a:r>
                        <a:rPr lang="en-US" sz="1600" dirty="0"/>
                        <a:t>P – Beam tuned to reduce beam loss</a:t>
                      </a:r>
                    </a:p>
                    <a:p>
                      <a:r>
                        <a:rPr lang="en-US" sz="1600" dirty="0"/>
                        <a:t>M – Shielding to reduce generation of waste</a:t>
                      </a:r>
                    </a:p>
                    <a:p>
                      <a:r>
                        <a:rPr lang="en-US" sz="1600" dirty="0"/>
                        <a:t>M – Material survey and release process</a:t>
                      </a:r>
                    </a:p>
                  </a:txBody>
                  <a:tcPr/>
                </a:tc>
                <a:tc>
                  <a:txBody>
                    <a:bodyPr/>
                    <a:lstStyle/>
                    <a:p>
                      <a:r>
                        <a:rPr lang="en-US" sz="1600" dirty="0"/>
                        <a:t>L: 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1B6819ED-1C64-429B-C70D-64361D744652}"/>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85739959-2FA0-F55A-31F1-A38B13B140FC}"/>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C8B8D057-A8BB-B657-F62E-D07BC838677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3502648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962846"/>
            <a:ext cx="8672513" cy="1857504"/>
          </a:xfrm>
        </p:spPr>
        <p:txBody>
          <a:bodyPr/>
          <a:lstStyle/>
          <a:p>
            <a:r>
              <a:rPr lang="en-US" dirty="0"/>
              <a:t>Soil and Groundwater Interactions </a:t>
            </a:r>
          </a:p>
          <a:p>
            <a:pPr lvl="1"/>
            <a:r>
              <a:rPr lang="en-US" sz="2000" dirty="0">
                <a:latin typeface="Helvetica" panose="020B0604020202020204" pitchFamily="34" charset="0"/>
                <a:ea typeface="MS Mincho" panose="02020609040205080304" pitchFamily="49" charset="-128"/>
                <a:cs typeface="Helvetica" panose="020B0604020202020204" pitchFamily="34" charset="0"/>
              </a:rPr>
              <a:t>R</a:t>
            </a:r>
            <a:r>
              <a:rPr lang="en-US" sz="2000" dirty="0">
                <a:effectLst/>
                <a:latin typeface="Helvetica" panose="020B0604020202020204" pitchFamily="34" charset="0"/>
                <a:ea typeface="MS Mincho" panose="02020609040205080304" pitchFamily="49" charset="-128"/>
                <a:cs typeface="Helvetica" panose="020B0604020202020204" pitchFamily="34" charset="0"/>
              </a:rPr>
              <a:t>adionuclides are produced which may contaminate ground water</a:t>
            </a:r>
          </a:p>
          <a:p>
            <a:pPr lvl="1"/>
            <a:r>
              <a:rPr lang="en-US" sz="2000" dirty="0">
                <a:latin typeface="Helvetica" panose="020B0604020202020204" pitchFamily="34" charset="0"/>
                <a:ea typeface="MS Mincho" panose="02020609040205080304" pitchFamily="49" charset="-128"/>
                <a:cs typeface="Helvetica" panose="020B0604020202020204" pitchFamily="34" charset="0"/>
              </a:rPr>
              <a:t>Can occur in areas of high chronic losses</a:t>
            </a:r>
          </a:p>
          <a:p>
            <a:pPr lvl="1"/>
            <a:r>
              <a:rPr lang="en-US" sz="2000" dirty="0">
                <a:latin typeface="Helvetica" panose="020B0604020202020204" pitchFamily="34" charset="0"/>
                <a:cs typeface="Helvetica" panose="020B0604020202020204" pitchFamily="34" charset="0"/>
              </a:rPr>
              <a:t>Hazard applies to onsite facility workers and onsite co-located workers</a:t>
            </a:r>
          </a:p>
          <a:p>
            <a:pPr marL="457200" lvl="1" indent="0">
              <a:buNone/>
            </a:pPr>
            <a:endParaRPr lang="en-US" sz="2000" dirty="0"/>
          </a:p>
          <a:p>
            <a:endParaRPr lang="en-US" sz="2800" dirty="0"/>
          </a:p>
          <a:p>
            <a:endParaRPr lang="en-US" sz="2800" dirty="0"/>
          </a:p>
          <a:p>
            <a:endParaRPr lang="en-US" sz="2800" dirty="0"/>
          </a:p>
          <a:p>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68399796"/>
              </p:ext>
            </p:extLst>
          </p:nvPr>
        </p:nvGraphicFramePr>
        <p:xfrm>
          <a:off x="117866" y="3353565"/>
          <a:ext cx="8573940" cy="2085453"/>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470751">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506333">
                <a:tc>
                  <a:txBody>
                    <a:bodyPr/>
                    <a:lstStyle/>
                    <a:p>
                      <a:r>
                        <a:rPr lang="en-US" sz="1600" dirty="0"/>
                        <a:t>L: A</a:t>
                      </a:r>
                    </a:p>
                    <a:p>
                      <a:r>
                        <a:rPr lang="en-US" sz="1600" dirty="0"/>
                        <a:t>C: H</a:t>
                      </a:r>
                    </a:p>
                    <a:p>
                      <a:r>
                        <a:rPr lang="en-US" sz="1600" dirty="0"/>
                        <a:t>R: I</a:t>
                      </a:r>
                    </a:p>
                  </a:txBody>
                  <a:tcPr/>
                </a:tc>
                <a:tc>
                  <a:txBody>
                    <a:bodyPr/>
                    <a:lstStyle/>
                    <a:p>
                      <a:r>
                        <a:rPr lang="en-US" sz="1600" kern="1200" dirty="0">
                          <a:solidFill>
                            <a:schemeClr val="dk1"/>
                          </a:solidFill>
                          <a:effectLst/>
                          <a:latin typeface="+mn-lt"/>
                          <a:ea typeface="+mn-ea"/>
                          <a:cs typeface="+mn-cs"/>
                        </a:rPr>
                        <a:t>P – Beam Loss Monitoring</a:t>
                      </a:r>
                    </a:p>
                    <a:p>
                      <a:r>
                        <a:rPr lang="en-US" sz="1600" kern="1200" dirty="0">
                          <a:solidFill>
                            <a:schemeClr val="dk1"/>
                          </a:solidFill>
                          <a:effectLst/>
                          <a:latin typeface="+mn-lt"/>
                          <a:ea typeface="+mn-ea"/>
                          <a:cs typeface="+mn-cs"/>
                        </a:rPr>
                        <a:t>M – Machine Protection System</a:t>
                      </a:r>
                    </a:p>
                    <a:p>
                      <a:r>
                        <a:rPr lang="en-US" sz="1600" kern="1200" dirty="0">
                          <a:solidFill>
                            <a:schemeClr val="dk1"/>
                          </a:solidFill>
                          <a:effectLst/>
                          <a:latin typeface="+mn-lt"/>
                          <a:ea typeface="+mn-ea"/>
                          <a:cs typeface="+mn-cs"/>
                        </a:rPr>
                        <a:t>M – Engineered sump water discharge points</a:t>
                      </a:r>
                    </a:p>
                    <a:p>
                      <a:r>
                        <a:rPr lang="en-US" sz="1600" kern="1200" dirty="0">
                          <a:solidFill>
                            <a:schemeClr val="dk1"/>
                          </a:solidFill>
                          <a:effectLst/>
                          <a:latin typeface="+mn-lt"/>
                          <a:ea typeface="+mn-ea"/>
                          <a:cs typeface="+mn-cs"/>
                        </a:rPr>
                        <a:t>M – Beamline Design</a:t>
                      </a:r>
                    </a:p>
                    <a:p>
                      <a:r>
                        <a:rPr lang="en-US" sz="1600" kern="1200" dirty="0">
                          <a:solidFill>
                            <a:schemeClr val="dk1"/>
                          </a:solidFill>
                          <a:effectLst/>
                          <a:latin typeface="+mn-lt"/>
                          <a:ea typeface="+mn-ea"/>
                          <a:cs typeface="+mn-cs"/>
                        </a:rPr>
                        <a:t>M – Run Conditions</a:t>
                      </a:r>
                      <a:endParaRPr lang="en-US" sz="1600" dirty="0"/>
                    </a:p>
                  </a:txBody>
                  <a:tcPr/>
                </a:tc>
                <a:tc>
                  <a:txBody>
                    <a:bodyPr/>
                    <a:lstStyle/>
                    <a:p>
                      <a:r>
                        <a:rPr lang="en-US" sz="1600" dirty="0"/>
                        <a:t>L: 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7" name="Footer Placeholder 6">
            <a:extLst>
              <a:ext uri="{FF2B5EF4-FFF2-40B4-BE49-F238E27FC236}">
                <a16:creationId xmlns:a16="http://schemas.microsoft.com/office/drawing/2014/main" id="{F4714F90-8287-8300-9A60-17256B327F17}"/>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8" name="Date Placeholder 7">
            <a:extLst>
              <a:ext uri="{FF2B5EF4-FFF2-40B4-BE49-F238E27FC236}">
                <a16:creationId xmlns:a16="http://schemas.microsoft.com/office/drawing/2014/main" id="{E13E1E4F-4AE6-1901-5FD6-DDB685A87A08}"/>
              </a:ext>
            </a:extLst>
          </p:cNvPr>
          <p:cNvSpPr>
            <a:spLocks noGrp="1"/>
          </p:cNvSpPr>
          <p:nvPr>
            <p:ph type="dt" sz="half" idx="2"/>
          </p:nvPr>
        </p:nvSpPr>
        <p:spPr/>
        <p:txBody>
          <a:bodyPr/>
          <a:lstStyle/>
          <a:p>
            <a:pPr>
              <a:defRPr/>
            </a:pPr>
            <a:r>
              <a:rPr lang="en-US"/>
              <a:t>March 19-21, 2024</a:t>
            </a:r>
            <a:endParaRPr lang="en-US" dirty="0"/>
          </a:p>
        </p:txBody>
      </p:sp>
    </p:spTree>
    <p:extLst>
      <p:ext uri="{BB962C8B-B14F-4D97-AF65-F5344CB8AC3E}">
        <p14:creationId xmlns:p14="http://schemas.microsoft.com/office/powerpoint/2010/main" val="274043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1871011"/>
          </a:xfrm>
        </p:spPr>
        <p:txBody>
          <a:bodyPr/>
          <a:lstStyle/>
          <a:p>
            <a:r>
              <a:rPr lang="en-US" dirty="0"/>
              <a:t>Contamination</a:t>
            </a:r>
          </a:p>
          <a:p>
            <a:pPr lvl="1"/>
            <a:r>
              <a:rPr lang="en-US" sz="2000" dirty="0"/>
              <a:t>Areas of contamination likelihood are marked and typically limited to HRA areas of the enclosure.</a:t>
            </a:r>
          </a:p>
          <a:p>
            <a:pPr lvl="2"/>
            <a:r>
              <a:rPr lang="en-US" sz="1800" dirty="0"/>
              <a:t>Low levels of Beryllium 7 have been detected.</a:t>
            </a:r>
          </a:p>
          <a:p>
            <a:pPr lvl="1"/>
            <a:r>
              <a:rPr lang="en-US" sz="2000" dirty="0"/>
              <a:t>Hazard applies to onsite facility workers and onsite co-located workers</a:t>
            </a:r>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230295913"/>
              </p:ext>
            </p:extLst>
          </p:nvPr>
        </p:nvGraphicFramePr>
        <p:xfrm>
          <a:off x="222250" y="3580277"/>
          <a:ext cx="8573940" cy="218745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H</a:t>
                      </a:r>
                    </a:p>
                    <a:p>
                      <a:r>
                        <a:rPr lang="en-US" sz="1600" dirty="0"/>
                        <a:t>R: I</a:t>
                      </a:r>
                    </a:p>
                  </a:txBody>
                  <a:tcPr/>
                </a:tc>
                <a:tc>
                  <a:txBody>
                    <a:bodyPr/>
                    <a:lstStyle/>
                    <a:p>
                      <a:r>
                        <a:rPr lang="en-US" sz="1600" dirty="0"/>
                        <a:t>P – Radiological controls personnel survey and decontamination</a:t>
                      </a:r>
                    </a:p>
                    <a:p>
                      <a:r>
                        <a:rPr lang="en-US" sz="1600" dirty="0"/>
                        <a:t>P – Postings placed in the event contamination is identified</a:t>
                      </a:r>
                    </a:p>
                    <a:p>
                      <a:r>
                        <a:rPr lang="en-US" sz="1600" dirty="0"/>
                        <a:t>M – Shielding to reduce generation of waste</a:t>
                      </a:r>
                    </a:p>
                    <a:p>
                      <a:r>
                        <a:rPr lang="en-US" sz="1600" dirty="0"/>
                        <a:t>M – Material survey and release process</a:t>
                      </a:r>
                    </a:p>
                  </a:txBody>
                  <a:tcPr/>
                </a:tc>
                <a:tc>
                  <a:txBody>
                    <a:bodyPr/>
                    <a:lstStyle/>
                    <a:p>
                      <a:r>
                        <a:rPr lang="en-US" sz="1600" dirty="0"/>
                        <a:t>L: 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88EE39C4-8984-811F-FE27-9F3A1B5A288C}"/>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E55091A0-44B0-BD09-C3FE-9B70DB645CB3}"/>
              </a:ext>
            </a:extLst>
          </p:cNvPr>
          <p:cNvSpPr>
            <a:spLocks noGrp="1"/>
          </p:cNvSpPr>
          <p:nvPr>
            <p:ph type="ftr" sz="quarter" idx="3"/>
          </p:nvPr>
        </p:nvSpPr>
        <p:spPr/>
        <p:txBody>
          <a:bodyPr/>
          <a:lstStyle/>
          <a:p>
            <a:pPr>
              <a:defRPr/>
            </a:pPr>
            <a:r>
              <a:rPr lang="en-US" dirty="0"/>
              <a:t>Salah Chaurize | Accelerator Readiness Review</a:t>
            </a:r>
          </a:p>
        </p:txBody>
      </p:sp>
      <p:sp>
        <p:nvSpPr>
          <p:cNvPr id="13" name="Slide Number Placeholder 12">
            <a:extLst>
              <a:ext uri="{FF2B5EF4-FFF2-40B4-BE49-F238E27FC236}">
                <a16:creationId xmlns:a16="http://schemas.microsoft.com/office/drawing/2014/main" id="{EA53298B-C350-0023-9DE1-6EA5729FF2B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382122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42887" y="1015042"/>
            <a:ext cx="8672513" cy="1901442"/>
          </a:xfrm>
        </p:spPr>
        <p:txBody>
          <a:bodyPr/>
          <a:lstStyle/>
          <a:p>
            <a:r>
              <a:rPr lang="en-US" dirty="0"/>
              <a:t>Non-Ionizing Radiation – Radio-Frequency (RF)</a:t>
            </a:r>
          </a:p>
          <a:p>
            <a:pPr lvl="1"/>
            <a:r>
              <a:rPr lang="en-US" sz="2000" dirty="0">
                <a:effectLst/>
                <a:latin typeface="Helvetica" panose="020B0604020202020204" pitchFamily="34" charset="0"/>
                <a:ea typeface="Calibri" panose="020F0502020204030204" pitchFamily="34" charset="0"/>
                <a:cs typeface="Helvetica" panose="020B0604020202020204" pitchFamily="34" charset="0"/>
              </a:rPr>
              <a:t>Potential Hazardous levels of RF electromagnetic energy are generated by the RF power sources in the Booster 400 MeV Line’s</a:t>
            </a:r>
            <a:br>
              <a:rPr lang="en-US" sz="2000" dirty="0">
                <a:effectLst/>
                <a:latin typeface="Helvetica" panose="020B0604020202020204" pitchFamily="34" charset="0"/>
                <a:ea typeface="Calibri" panose="020F0502020204030204" pitchFamily="34" charset="0"/>
                <a:cs typeface="Helvetica" panose="020B0604020202020204" pitchFamily="34" charset="0"/>
              </a:rPr>
            </a:br>
            <a:r>
              <a:rPr lang="en-US" sz="2000" dirty="0">
                <a:effectLst/>
                <a:latin typeface="Helvetica" panose="020B0604020202020204" pitchFamily="34" charset="0"/>
                <a:ea typeface="Calibri" panose="020F0502020204030204" pitchFamily="34" charset="0"/>
                <a:cs typeface="Helvetica" panose="020B0604020202020204" pitchFamily="34" charset="0"/>
              </a:rPr>
              <a:t>805 MHz RF Cavity.</a:t>
            </a:r>
          </a:p>
          <a:p>
            <a:pPr lvl="1"/>
            <a:r>
              <a:rPr lang="en-US" sz="2000" dirty="0"/>
              <a:t>Hazard applies to onsite facility workers, onsite co-located worker</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694696847"/>
              </p:ext>
            </p:extLst>
          </p:nvPr>
        </p:nvGraphicFramePr>
        <p:xfrm>
          <a:off x="285030" y="3941516"/>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M</a:t>
                      </a:r>
                    </a:p>
                    <a:p>
                      <a:r>
                        <a:rPr lang="pt-BR" sz="1600" dirty="0"/>
                        <a:t>R: II</a:t>
                      </a:r>
                    </a:p>
                  </a:txBody>
                  <a:tcPr/>
                </a:tc>
                <a:tc>
                  <a:txBody>
                    <a:bodyPr/>
                    <a:lstStyle/>
                    <a:p>
                      <a:r>
                        <a:rPr lang="en-US" sz="1600" b="0" kern="1200" dirty="0">
                          <a:solidFill>
                            <a:schemeClr val="dk1"/>
                          </a:solidFill>
                          <a:effectLst/>
                          <a:latin typeface="+mn-lt"/>
                          <a:ea typeface="+mn-ea"/>
                          <a:cs typeface="+mn-cs"/>
                        </a:rPr>
                        <a:t>P – RF Shielding</a:t>
                      </a:r>
                    </a:p>
                    <a:p>
                      <a:r>
                        <a:rPr lang="en-US" sz="1600" b="0" kern="1200" dirty="0">
                          <a:solidFill>
                            <a:schemeClr val="dk1"/>
                          </a:solidFill>
                          <a:effectLst/>
                          <a:latin typeface="+mn-lt"/>
                          <a:ea typeface="+mn-ea"/>
                          <a:cs typeface="+mn-cs"/>
                        </a:rPr>
                        <a:t>P – ES&amp;H periodic monitoring</a:t>
                      </a:r>
                    </a:p>
                    <a:p>
                      <a:r>
                        <a:rPr lang="en-US" sz="1600" b="0" kern="1200" dirty="0">
                          <a:solidFill>
                            <a:schemeClr val="dk1"/>
                          </a:solidFill>
                          <a:effectLst/>
                          <a:latin typeface="+mn-lt"/>
                          <a:ea typeface="+mn-ea"/>
                          <a:cs typeface="+mn-cs"/>
                        </a:rPr>
                        <a:t>P – LOTO procedure</a:t>
                      </a:r>
                    </a:p>
                    <a:p>
                      <a:r>
                        <a:rPr lang="en-US" sz="1600" b="0" kern="1200" dirty="0">
                          <a:solidFill>
                            <a:schemeClr val="dk1"/>
                          </a:solidFill>
                          <a:effectLst/>
                          <a:latin typeface="+mn-lt"/>
                          <a:ea typeface="+mn-ea"/>
                          <a:cs typeface="+mn-cs"/>
                        </a:rPr>
                        <a:t>P – Affected area postings</a:t>
                      </a: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0C7A8611-00D9-6279-A8E9-A73F87B8906E}"/>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9BE116D7-6F71-9050-25F6-7464F9A56F96}"/>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49E9DF8C-983C-78ED-E38E-F43D180EABE5}"/>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318524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2141105"/>
          </a:xfrm>
        </p:spPr>
        <p:txBody>
          <a:bodyPr/>
          <a:lstStyle/>
          <a:p>
            <a:r>
              <a:rPr lang="en-US" dirty="0"/>
              <a:t>Non-Ionizing Radiation - Laser</a:t>
            </a:r>
          </a:p>
          <a:p>
            <a:pPr lvl="1"/>
            <a:r>
              <a:rPr lang="en-US" sz="2000" dirty="0"/>
              <a:t>There is a Class IV </a:t>
            </a:r>
            <a:r>
              <a:rPr lang="en-US" sz="2000" dirty="0" err="1"/>
              <a:t>Nd:YAG</a:t>
            </a:r>
            <a:r>
              <a:rPr lang="en-US" sz="2000" dirty="0"/>
              <a:t> (</a:t>
            </a:r>
            <a:r>
              <a:rPr lang="en-US" sz="2000" i="1" dirty="0"/>
              <a:t>neodymium-doped yttrium aluminum garnet</a:t>
            </a:r>
            <a:r>
              <a:rPr lang="en-US" sz="2000" dirty="0"/>
              <a:t>) laser in the downstream end of the 400 MeV line.</a:t>
            </a:r>
          </a:p>
          <a:p>
            <a:pPr lvl="2"/>
            <a:r>
              <a:rPr lang="en-US" sz="1800" dirty="0"/>
              <a:t>The laser is part of the Laser Profile Monitor (LPM).</a:t>
            </a:r>
          </a:p>
          <a:p>
            <a:pPr lvl="3"/>
            <a:r>
              <a:rPr lang="en-US" sz="1600" b="1" i="1" dirty="0"/>
              <a:t>This system is currently not in use</a:t>
            </a:r>
            <a:r>
              <a:rPr lang="en-US" sz="1600" dirty="0"/>
              <a:t>.</a:t>
            </a:r>
          </a:p>
          <a:p>
            <a:pPr lvl="1"/>
            <a:r>
              <a:rPr lang="en-US" sz="2000" dirty="0"/>
              <a:t>Hazard applies to onsite facility workers and onsite co-located workers</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608687172"/>
              </p:ext>
            </p:extLst>
          </p:nvPr>
        </p:nvGraphicFramePr>
        <p:xfrm>
          <a:off x="277886" y="3645628"/>
          <a:ext cx="8573940" cy="2431296"/>
        </p:xfrm>
        <a:graphic>
          <a:graphicData uri="http://schemas.openxmlformats.org/drawingml/2006/table">
            <a:tbl>
              <a:tblPr firstRow="1" bandRow="1">
                <a:tableStyleId>{5C22544A-7EE6-4342-B048-85BDC9FD1C3A}</a:tableStyleId>
              </a:tblPr>
              <a:tblGrid>
                <a:gridCol w="2213268">
                  <a:extLst>
                    <a:ext uri="{9D8B030D-6E8A-4147-A177-3AD203B41FA5}">
                      <a16:colId xmlns:a16="http://schemas.microsoft.com/office/drawing/2014/main" val="1119936655"/>
                    </a:ext>
                  </a:extLst>
                </a:gridCol>
                <a:gridCol w="4036530">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Class 1 (light tight) enclosures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ORC and work planning processes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Locked/Interlocked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LOTO procedure or other procedure approved by the laser safety officer (LSO)</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Affected areas are posted</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M</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Use of PPE</a:t>
                      </a:r>
                      <a:endParaRPr lang="en-US" sz="1600" b="1"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134A8CC4-2003-2252-2296-CA0ABB7C8966}"/>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820D4507-D6A1-8EE5-2763-B95155B5DCEC}"/>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04D95AA1-DC8A-296D-82AF-90A817927121}"/>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297503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1"/>
            <a:ext cx="8672513" cy="1864014"/>
          </a:xfrm>
        </p:spPr>
        <p:txBody>
          <a:bodyPr/>
          <a:lstStyle/>
          <a:p>
            <a:r>
              <a:rPr lang="en-US" dirty="0"/>
              <a:t>Stored Energy Exposure</a:t>
            </a:r>
          </a:p>
          <a:p>
            <a:pPr lvl="1"/>
            <a:r>
              <a:rPr lang="en-US" sz="2000" dirty="0"/>
              <a:t>Pulsed Magnet systems have stored potential energy in the capacitors and Pulse Forming Networks (PFN).</a:t>
            </a:r>
          </a:p>
          <a:p>
            <a:pPr lvl="1"/>
            <a:r>
              <a:rPr lang="en-US" sz="2000" dirty="0"/>
              <a:t>Hazard applies to onsite facility workers and onsite co-located workers</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178059837"/>
              </p:ext>
            </p:extLst>
          </p:nvPr>
        </p:nvGraphicFramePr>
        <p:xfrm>
          <a:off x="285030" y="3775781"/>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M</a:t>
                      </a:r>
                    </a:p>
                    <a:p>
                      <a:r>
                        <a:rPr lang="pt-BR" sz="1600" dirty="0"/>
                        <a:t>R: II</a:t>
                      </a:r>
                    </a:p>
                  </a:txBody>
                  <a:tcPr/>
                </a:tc>
                <a:tc>
                  <a:txBody>
                    <a:bodyPr/>
                    <a:lstStyle/>
                    <a:p>
                      <a:r>
                        <a:rPr lang="en-US" sz="1600" b="0" kern="1200" dirty="0">
                          <a:solidFill>
                            <a:schemeClr val="dk1"/>
                          </a:solidFill>
                          <a:effectLst/>
                          <a:latin typeface="+mn-lt"/>
                          <a:ea typeface="+mn-ea"/>
                          <a:cs typeface="+mn-cs"/>
                        </a:rPr>
                        <a:t>P – Stored capacitors with terminals grounded</a:t>
                      </a:r>
                    </a:p>
                    <a:p>
                      <a:r>
                        <a:rPr lang="en-US" sz="1600" b="0" kern="1200" dirty="0">
                          <a:solidFill>
                            <a:schemeClr val="dk1"/>
                          </a:solidFill>
                          <a:effectLst/>
                          <a:latin typeface="+mn-lt"/>
                          <a:ea typeface="+mn-ea"/>
                          <a:cs typeface="+mn-cs"/>
                        </a:rPr>
                        <a:t>P – Procedures to for </a:t>
                      </a:r>
                      <a:r>
                        <a:rPr lang="en-US" sz="1600" b="0" kern="1200" dirty="0" err="1">
                          <a:solidFill>
                            <a:schemeClr val="dk1"/>
                          </a:solidFill>
                          <a:effectLst/>
                          <a:latin typeface="+mn-lt"/>
                          <a:ea typeface="+mn-ea"/>
                          <a:cs typeface="+mn-cs"/>
                        </a:rPr>
                        <a:t>Loto</a:t>
                      </a:r>
                      <a:r>
                        <a:rPr lang="en-US" sz="1600" b="0" kern="1200" dirty="0">
                          <a:solidFill>
                            <a:schemeClr val="dk1"/>
                          </a:solidFill>
                          <a:effectLst/>
                          <a:latin typeface="+mn-lt"/>
                          <a:ea typeface="+mn-ea"/>
                          <a:cs typeface="+mn-cs"/>
                        </a:rPr>
                        <a:t> of equipment.</a:t>
                      </a:r>
                    </a:p>
                    <a:p>
                      <a:r>
                        <a:rPr lang="en-US" sz="1600" b="0" kern="1200" dirty="0">
                          <a:solidFill>
                            <a:schemeClr val="dk1"/>
                          </a:solidFill>
                          <a:effectLst/>
                          <a:latin typeface="+mn-lt"/>
                          <a:ea typeface="+mn-ea"/>
                          <a:cs typeface="+mn-cs"/>
                        </a:rPr>
                        <a:t>P – Electrical worker training</a:t>
                      </a: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DA83E497-1E05-B5C8-5CE9-B348D9C6442D}"/>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04DF95A1-A05E-61F1-BB1F-93BC96E9E6C5}"/>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A1B8E29B-1AFC-7FC4-F974-C768E7448169}"/>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120084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Booster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DBAAEEDB-B66B-0650-4F67-B54F869A5201}"/>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E8C9E8FF-0472-F455-E886-547958028589}"/>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AD1A6518-700E-8739-68AC-BE87B0AA3103}"/>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1503795"/>
          </a:xfrm>
        </p:spPr>
        <p:txBody>
          <a:bodyPr/>
          <a:lstStyle/>
          <a:p>
            <a:r>
              <a:rPr lang="en-US" dirty="0"/>
              <a:t>Low Voltage, High Current Exposure</a:t>
            </a:r>
          </a:p>
          <a:p>
            <a:pPr lvl="1"/>
            <a:r>
              <a:rPr lang="en-US" sz="2000" dirty="0"/>
              <a:t>Booster Pulsed systems and RF Bias Supplies operate with high current.</a:t>
            </a:r>
          </a:p>
          <a:p>
            <a:pPr lvl="1"/>
            <a:r>
              <a:rPr lang="en-US" sz="2000" dirty="0"/>
              <a:t>Hazard applies to onsite facility workers and onsite co-located workers</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279657599"/>
              </p:ext>
            </p:extLst>
          </p:nvPr>
        </p:nvGraphicFramePr>
        <p:xfrm>
          <a:off x="285030" y="3657250"/>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U</a:t>
                      </a:r>
                    </a:p>
                    <a:p>
                      <a:r>
                        <a:rPr lang="pt-BR" sz="1600" dirty="0"/>
                        <a:t>C: H</a:t>
                      </a:r>
                    </a:p>
                    <a:p>
                      <a:r>
                        <a:rPr lang="pt-BR" sz="1600" dirty="0"/>
                        <a:t>R</a:t>
                      </a:r>
                      <a:r>
                        <a:rPr lang="pt-BR" sz="1600"/>
                        <a:t>: I</a:t>
                      </a:r>
                      <a:endParaRPr lang="pt-BR" sz="1600" dirty="0"/>
                    </a:p>
                  </a:txBody>
                  <a:tcPr/>
                </a:tc>
                <a:tc>
                  <a:txBody>
                    <a:bodyPr/>
                    <a:lstStyle/>
                    <a:p>
                      <a:r>
                        <a:rPr lang="en-US" sz="1600" b="0" kern="1200" dirty="0">
                          <a:solidFill>
                            <a:schemeClr val="dk1"/>
                          </a:solidFill>
                          <a:effectLst/>
                          <a:latin typeface="+mn-lt"/>
                          <a:ea typeface="+mn-ea"/>
                          <a:cs typeface="+mn-cs"/>
                        </a:rPr>
                        <a:t>P – Insulating guards/closed cabinets prevent incidental contact</a:t>
                      </a:r>
                    </a:p>
                    <a:p>
                      <a:r>
                        <a:rPr lang="en-US" sz="1600" b="0" kern="1200" dirty="0">
                          <a:solidFill>
                            <a:schemeClr val="dk1"/>
                          </a:solidFill>
                          <a:effectLst/>
                          <a:latin typeface="+mn-lt"/>
                          <a:ea typeface="+mn-ea"/>
                          <a:cs typeface="+mn-cs"/>
                        </a:rPr>
                        <a:t>P – Electrical worker training</a:t>
                      </a:r>
                    </a:p>
                    <a:p>
                      <a:r>
                        <a:rPr lang="en-US" sz="1600" b="0" kern="1200" dirty="0">
                          <a:solidFill>
                            <a:schemeClr val="dk1"/>
                          </a:solidFill>
                          <a:effectLst/>
                          <a:latin typeface="+mn-lt"/>
                          <a:ea typeface="+mn-ea"/>
                          <a:cs typeface="+mn-cs"/>
                        </a:rPr>
                        <a:t>P –M – Overcurrent protection </a:t>
                      </a: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6DE62BEC-31FC-2ACC-7052-B47B58E42CEE}"/>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7C7BF2EF-010E-A1D3-AAC1-DFBE4CCE1F68}"/>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545C2A74-F001-14D7-C2EF-298B33AA94D8}"/>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514903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346691"/>
            <a:ext cx="8672513" cy="1821443"/>
          </a:xfrm>
        </p:spPr>
        <p:txBody>
          <a:bodyPr/>
          <a:lstStyle/>
          <a:p>
            <a:r>
              <a:rPr lang="en-US" dirty="0"/>
              <a:t>Fringe Fields</a:t>
            </a:r>
          </a:p>
          <a:p>
            <a:pPr lvl="1"/>
            <a:r>
              <a:rPr lang="en-US" sz="2000" dirty="0"/>
              <a:t>Powered and permanent magnets produce fringe fields that can be hazardous to people who have medical implants.</a:t>
            </a:r>
          </a:p>
          <a:p>
            <a:pPr lvl="1"/>
            <a:r>
              <a:rPr lang="en-US" sz="2000" dirty="0"/>
              <a:t>Hazard applies to onsite facility workers and onsite co-located workers.</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599" y="257909"/>
            <a:ext cx="8795327" cy="849614"/>
          </a:xfrm>
        </p:spPr>
        <p:txBody>
          <a:bodyPr/>
          <a:lstStyle/>
          <a:p>
            <a:r>
              <a:rPr lang="en-US" dirty="0"/>
              <a:t>Non-Accelerator Specific Hazards – </a:t>
            </a:r>
            <a:br>
              <a:rPr lang="en-US" dirty="0"/>
            </a:br>
            <a:r>
              <a:rPr lang="en-US" dirty="0"/>
              <a:t>Magnetic Fields</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043399083"/>
              </p:ext>
            </p:extLst>
          </p:nvPr>
        </p:nvGraphicFramePr>
        <p:xfrm>
          <a:off x="285030" y="3689866"/>
          <a:ext cx="8573940" cy="218745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600" b="0" kern="1200" dirty="0">
                          <a:solidFill>
                            <a:schemeClr val="dk1"/>
                          </a:solidFill>
                          <a:effectLst/>
                          <a:latin typeface="+mn-lt"/>
                          <a:ea typeface="+mn-ea"/>
                          <a:cs typeface="+mn-cs"/>
                        </a:rPr>
                        <a:t>P – Work planning that warns about magnetic hazard</a:t>
                      </a:r>
                    </a:p>
                    <a:p>
                      <a:r>
                        <a:rPr lang="en-US" sz="1600" b="0" kern="1200" dirty="0">
                          <a:solidFill>
                            <a:schemeClr val="dk1"/>
                          </a:solidFill>
                          <a:effectLst/>
                          <a:latin typeface="+mn-lt"/>
                          <a:ea typeface="+mn-ea"/>
                          <a:cs typeface="+mn-cs"/>
                        </a:rPr>
                        <a:t>P – Magnetic hazard warning part of hazard specification sheet</a:t>
                      </a:r>
                    </a:p>
                    <a:p>
                      <a:r>
                        <a:rPr lang="en-US" sz="1600" b="0" kern="1200" dirty="0">
                          <a:solidFill>
                            <a:schemeClr val="dk1"/>
                          </a:solidFill>
                          <a:effectLst/>
                          <a:latin typeface="+mn-lt"/>
                          <a:ea typeface="+mn-ea"/>
                          <a:cs typeface="+mn-cs"/>
                        </a:rPr>
                        <a:t>P – Postings of magnetic field hazard at entry points</a:t>
                      </a:r>
                    </a:p>
                  </a:txBody>
                  <a:tcPr/>
                </a:tc>
                <a:tc>
                  <a:txBody>
                    <a:bodyPr/>
                    <a:lstStyle/>
                    <a:p>
                      <a:r>
                        <a:rPr lang="pt-BR" sz="1600" dirty="0"/>
                        <a:t>L: BEU</a:t>
                      </a:r>
                    </a:p>
                    <a:p>
                      <a:r>
                        <a:rPr lang="pt-BR" sz="1600" dirty="0"/>
                        <a:t>C: H</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ABAD7404-4C9A-6BD3-8A18-70C8E0009F67}"/>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BB5539C7-ADB4-BE60-92FF-37C184E489D2}"/>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0B7FCE24-67C4-D117-F299-2B55CA664E8A}"/>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73423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Booster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48F5B294-FF07-FA8C-BB01-6199A22C570E}"/>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C0054324-1718-15C7-59C5-863ECE270F61}"/>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54FBD338-05CE-04DF-9229-C1E988C10926}"/>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1393105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1"/>
            <a:ext cx="8672513" cy="1559214"/>
          </a:xfrm>
        </p:spPr>
        <p:txBody>
          <a:bodyPr/>
          <a:lstStyle/>
          <a:p>
            <a:r>
              <a:rPr lang="en-US" dirty="0"/>
              <a:t>Prompt Ionizing Radiation – RF</a:t>
            </a:r>
          </a:p>
          <a:p>
            <a:pPr lvl="1"/>
            <a:r>
              <a:rPr lang="en-US" sz="2000" dirty="0"/>
              <a:t>805-MHz RF power sources for the accelerating cavity is also X-ray producing source.</a:t>
            </a:r>
          </a:p>
          <a:p>
            <a:pPr lvl="1"/>
            <a:r>
              <a:rPr lang="en-US" sz="2000" dirty="0"/>
              <a:t>Hazard applies to onsite facility workers, onsite co-located workers</a:t>
            </a:r>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Accelerator Specific Hazards - Radiological</a:t>
            </a:r>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9120634"/>
              </p:ext>
            </p:extLst>
          </p:nvPr>
        </p:nvGraphicFramePr>
        <p:xfrm>
          <a:off x="277886" y="3635453"/>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M</a:t>
                      </a:r>
                    </a:p>
                    <a:p>
                      <a:r>
                        <a:rPr lang="pt-BR" sz="1600" dirty="0"/>
                        <a:t>R: II</a:t>
                      </a:r>
                    </a:p>
                  </a:txBody>
                  <a:tcPr/>
                </a:tc>
                <a:tc>
                  <a:txBody>
                    <a:bodyPr/>
                    <a:lstStyle/>
                    <a:p>
                      <a:r>
                        <a:rPr lang="en-US" sz="1600" b="0" kern="1200" dirty="0">
                          <a:solidFill>
                            <a:schemeClr val="dk1"/>
                          </a:solidFill>
                          <a:effectLst/>
                          <a:latin typeface="+mn-lt"/>
                          <a:ea typeface="+mn-ea"/>
                          <a:cs typeface="+mn-cs"/>
                        </a:rPr>
                        <a:t>P – Proper operation of equipment</a:t>
                      </a:r>
                    </a:p>
                    <a:p>
                      <a:r>
                        <a:rPr lang="en-US" sz="1600" b="0" kern="1200" dirty="0">
                          <a:solidFill>
                            <a:schemeClr val="dk1"/>
                          </a:solidFill>
                          <a:effectLst/>
                          <a:latin typeface="+mn-lt"/>
                          <a:ea typeface="+mn-ea"/>
                          <a:cs typeface="+mn-cs"/>
                        </a:rPr>
                        <a:t>P – System </a:t>
                      </a:r>
                      <a:r>
                        <a:rPr lang="en-US" sz="1600" b="0" kern="1200">
                          <a:solidFill>
                            <a:schemeClr val="dk1"/>
                          </a:solidFill>
                          <a:effectLst/>
                          <a:latin typeface="+mn-lt"/>
                          <a:ea typeface="+mn-ea"/>
                          <a:cs typeface="+mn-cs"/>
                        </a:rPr>
                        <a:t>is disabled </a:t>
                      </a:r>
                      <a:r>
                        <a:rPr lang="en-US" sz="1600" b="0" kern="1200" dirty="0">
                          <a:solidFill>
                            <a:schemeClr val="dk1"/>
                          </a:solidFill>
                          <a:effectLst/>
                          <a:latin typeface="+mn-lt"/>
                          <a:ea typeface="+mn-ea"/>
                          <a:cs typeface="+mn-cs"/>
                        </a:rPr>
                        <a:t>during </a:t>
                      </a:r>
                      <a:r>
                        <a:rPr lang="en-US" sz="1600" b="0" kern="1200">
                          <a:solidFill>
                            <a:schemeClr val="dk1"/>
                          </a:solidFill>
                          <a:effectLst/>
                          <a:latin typeface="+mn-lt"/>
                          <a:ea typeface="+mn-ea"/>
                          <a:cs typeface="+mn-cs"/>
                        </a:rPr>
                        <a:t>Booster access </a:t>
                      </a:r>
                      <a:endParaRPr lang="en-US" sz="1600" b="0"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M – Shielding</a:t>
                      </a:r>
                    </a:p>
                    <a:p>
                      <a:r>
                        <a:rPr lang="en-US" sz="1600" b="0" kern="1200" dirty="0">
                          <a:solidFill>
                            <a:schemeClr val="dk1"/>
                          </a:solidFill>
                          <a:effectLst/>
                          <a:latin typeface="+mn-lt"/>
                          <a:ea typeface="+mn-ea"/>
                          <a:cs typeface="+mn-cs"/>
                        </a:rPr>
                        <a:t>M – ESH gallery radiation surveys</a:t>
                      </a:r>
                    </a:p>
                  </a:txBody>
                  <a:tcPr/>
                </a:tc>
                <a:tc>
                  <a:txBody>
                    <a:bodyPr/>
                    <a:lstStyle/>
                    <a:p>
                      <a:r>
                        <a:rPr lang="pt-BR" sz="1600" dirty="0"/>
                        <a:t>L: A</a:t>
                      </a:r>
                    </a:p>
                    <a:p>
                      <a:r>
                        <a:rPr lang="pt-BR" sz="1600" dirty="0"/>
                        <a:t>C: N</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
        <p:nvSpPr>
          <p:cNvPr id="11" name="Date Placeholder 10">
            <a:extLst>
              <a:ext uri="{FF2B5EF4-FFF2-40B4-BE49-F238E27FC236}">
                <a16:creationId xmlns:a16="http://schemas.microsoft.com/office/drawing/2014/main" id="{FEC2D710-D7ED-FA5D-1CEA-C31DB605DD7E}"/>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B4E38E0B-4EFC-42AD-30E8-99C8CE1390C8}"/>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4AC2708F-34D9-4BDB-44AC-3DDAFAB60F8A}"/>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80778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Booster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83A67B71-F15A-C72F-D3A6-050C58FCF1AA}"/>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E7AA8B52-8A2F-93C3-8486-EC3E5E01DB90}"/>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BE4C7334-B004-0EBB-7EA5-2FE82FFA0F38}"/>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892989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1C53B-4E88-FC65-7E9D-2141F7E75E00}"/>
              </a:ext>
            </a:extLst>
          </p:cNvPr>
          <p:cNvSpPr>
            <a:spLocks noGrp="1"/>
          </p:cNvSpPr>
          <p:nvPr>
            <p:ph idx="1"/>
          </p:nvPr>
        </p:nvSpPr>
        <p:spPr>
          <a:xfrm>
            <a:off x="228600" y="921628"/>
            <a:ext cx="3539837" cy="5209425"/>
          </a:xfrm>
        </p:spPr>
        <p:txBody>
          <a:bodyPr/>
          <a:lstStyle/>
          <a:p>
            <a:r>
              <a:rPr lang="en-US" sz="1600" dirty="0"/>
              <a:t>The MCI focuses on exposure to an onsite worker, an onsite coworker, and the maximally exposed off-site individual (MOI)</a:t>
            </a:r>
          </a:p>
          <a:p>
            <a:pPr lvl="1"/>
            <a:r>
              <a:rPr lang="en-US" sz="1400" b="1" i="1" dirty="0"/>
              <a:t>The Booster is behind obvious and operating barriers</a:t>
            </a:r>
            <a:r>
              <a:rPr lang="en-US" sz="1400" dirty="0"/>
              <a:t>.</a:t>
            </a:r>
          </a:p>
          <a:p>
            <a:endParaRPr lang="en-US" sz="1600" dirty="0"/>
          </a:p>
          <a:p>
            <a:r>
              <a:rPr lang="en-US" sz="1600" dirty="0"/>
              <a:t>The MCI reflects a theoretical  accident scenarios for the Fermilab Booster. This would require several  conditions to occur </a:t>
            </a:r>
            <a:r>
              <a:rPr lang="en-US" sz="1600" i="1" dirty="0"/>
              <a:t>simultaneously</a:t>
            </a:r>
            <a:r>
              <a:rPr lang="en-US" sz="1600" dirty="0"/>
              <a:t>, though unlikely, to create a higher-than-normal beam intensity and beam loss under those conditions.</a:t>
            </a:r>
          </a:p>
          <a:p>
            <a:endParaRPr lang="en-US" sz="1600" dirty="0"/>
          </a:p>
          <a:p>
            <a:r>
              <a:rPr lang="en-US" sz="1600" dirty="0"/>
              <a:t>Fermilab uses Credited Controls that flow down to the Accelerator Safety Envelope (ASE) to mitigate the consequences of an MCI to the following conditions:</a:t>
            </a:r>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pic>
        <p:nvPicPr>
          <p:cNvPr id="7" name="Picture 6">
            <a:extLst>
              <a:ext uri="{FF2B5EF4-FFF2-40B4-BE49-F238E27FC236}">
                <a16:creationId xmlns:a16="http://schemas.microsoft.com/office/drawing/2014/main" id="{3CD7484A-83BC-9E30-E597-A676AA66FD6B}"/>
              </a:ext>
            </a:extLst>
          </p:cNvPr>
          <p:cNvPicPr>
            <a:picLocks noChangeAspect="1"/>
          </p:cNvPicPr>
          <p:nvPr/>
        </p:nvPicPr>
        <p:blipFill rotWithShape="1">
          <a:blip r:embed="rId2"/>
          <a:srcRect t="3493"/>
          <a:stretch/>
        </p:blipFill>
        <p:spPr>
          <a:xfrm>
            <a:off x="3865418" y="880067"/>
            <a:ext cx="5049981" cy="5242327"/>
          </a:xfrm>
          <a:prstGeom prst="rect">
            <a:avLst/>
          </a:prstGeom>
        </p:spPr>
      </p:pic>
      <p:sp>
        <p:nvSpPr>
          <p:cNvPr id="8" name="Rectangle 7">
            <a:extLst>
              <a:ext uri="{FF2B5EF4-FFF2-40B4-BE49-F238E27FC236}">
                <a16:creationId xmlns:a16="http://schemas.microsoft.com/office/drawing/2014/main" id="{F871E370-F9B0-FBD4-562D-784D66BB8397}"/>
              </a:ext>
            </a:extLst>
          </p:cNvPr>
          <p:cNvSpPr/>
          <p:nvPr/>
        </p:nvSpPr>
        <p:spPr>
          <a:xfrm>
            <a:off x="3891344" y="921628"/>
            <a:ext cx="4989419" cy="231340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e Placeholder 11">
            <a:extLst>
              <a:ext uri="{FF2B5EF4-FFF2-40B4-BE49-F238E27FC236}">
                <a16:creationId xmlns:a16="http://schemas.microsoft.com/office/drawing/2014/main" id="{99F799FD-28C4-7E59-9ED9-24018BE58DFA}"/>
              </a:ext>
            </a:extLst>
          </p:cNvPr>
          <p:cNvSpPr>
            <a:spLocks noGrp="1"/>
          </p:cNvSpPr>
          <p:nvPr>
            <p:ph type="dt" sz="half" idx="2"/>
          </p:nvPr>
        </p:nvSpPr>
        <p:spPr/>
        <p:txBody>
          <a:bodyPr/>
          <a:lstStyle/>
          <a:p>
            <a:pPr>
              <a:defRPr/>
            </a:pPr>
            <a:r>
              <a:rPr lang="en-US"/>
              <a:t>March 19-21, 2024</a:t>
            </a:r>
            <a:endParaRPr lang="en-US" dirty="0"/>
          </a:p>
        </p:txBody>
      </p:sp>
      <p:sp>
        <p:nvSpPr>
          <p:cNvPr id="13" name="Footer Placeholder 12">
            <a:extLst>
              <a:ext uri="{FF2B5EF4-FFF2-40B4-BE49-F238E27FC236}">
                <a16:creationId xmlns:a16="http://schemas.microsoft.com/office/drawing/2014/main" id="{6CD35BEA-0D49-5BA1-0FC4-4633C6A67B8D}"/>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4" name="Slide Number Placeholder 13">
            <a:extLst>
              <a:ext uri="{FF2B5EF4-FFF2-40B4-BE49-F238E27FC236}">
                <a16:creationId xmlns:a16="http://schemas.microsoft.com/office/drawing/2014/main" id="{6CEE45D0-4FBA-5587-33EF-90F186828574}"/>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124483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0DCF7-B7F8-8104-89C5-B2F17DAE8C6A}"/>
              </a:ext>
            </a:extLst>
          </p:cNvPr>
          <p:cNvSpPr>
            <a:spLocks noGrp="1"/>
          </p:cNvSpPr>
          <p:nvPr>
            <p:ph idx="1"/>
          </p:nvPr>
        </p:nvSpPr>
        <p:spPr>
          <a:xfrm>
            <a:off x="173182" y="812223"/>
            <a:ext cx="8672513" cy="5411665"/>
          </a:xfrm>
        </p:spPr>
        <p:txBody>
          <a:bodyPr/>
          <a:lstStyle/>
          <a:p>
            <a:r>
              <a:rPr lang="en-US" sz="2000" dirty="0"/>
              <a:t>The MCI for the Fermilab Booster looks at beam injected and not captured at 400 MeV as well as the theoretical maximum that can be captured. We also look at the maximum that could be accelerated and extracted at 8 GeV which is the highest dose possible and will be discussed.</a:t>
            </a:r>
          </a:p>
          <a:p>
            <a:r>
              <a:rPr lang="en-US" sz="2000" dirty="0"/>
              <a:t>MCI intensities are the theoretical maximum the Booster could produce and is a product of the following parameters:</a:t>
            </a:r>
          </a:p>
          <a:p>
            <a:pPr lvl="1"/>
            <a:r>
              <a:rPr lang="en-US" sz="1800" dirty="0"/>
              <a:t>35 mA beam from Linac</a:t>
            </a:r>
          </a:p>
          <a:p>
            <a:pPr lvl="1"/>
            <a:r>
              <a:rPr lang="en-US" sz="1800" dirty="0"/>
              <a:t>15 Hz repetition rate</a:t>
            </a:r>
          </a:p>
          <a:p>
            <a:pPr lvl="2"/>
            <a:r>
              <a:rPr lang="en-US" sz="1600" dirty="0"/>
              <a:t>Design Limit of Booster</a:t>
            </a:r>
          </a:p>
          <a:p>
            <a:pPr lvl="1"/>
            <a:r>
              <a:rPr lang="en-US" sz="1800" dirty="0"/>
              <a:t>60 µs beam pulse length</a:t>
            </a:r>
          </a:p>
          <a:p>
            <a:pPr lvl="2"/>
            <a:r>
              <a:rPr lang="en-US" sz="1600" dirty="0"/>
              <a:t>Multiturn maximum based on Injection bump magnet PFN</a:t>
            </a:r>
          </a:p>
          <a:p>
            <a:r>
              <a:rPr lang="en-US" sz="2000" dirty="0"/>
              <a:t>Assuming no shielding or other controls are present, this incident would result in a dose to any individual higher than 8 </a:t>
            </a:r>
            <a:r>
              <a:rPr lang="en-US" sz="2000" dirty="0" err="1"/>
              <a:t>MRem</a:t>
            </a:r>
            <a:r>
              <a:rPr lang="en-US" sz="2000" dirty="0"/>
              <a:t> at 8 GeV.</a:t>
            </a:r>
          </a:p>
        </p:txBody>
      </p:sp>
      <p:sp>
        <p:nvSpPr>
          <p:cNvPr id="3" name="Title 2">
            <a:extLst>
              <a:ext uri="{FF2B5EF4-FFF2-40B4-BE49-F238E27FC236}">
                <a16:creationId xmlns:a16="http://schemas.microsoft.com/office/drawing/2014/main" id="{4E8FB5EB-543C-7607-1861-4447E7EE3BA1}"/>
              </a:ext>
            </a:extLst>
          </p:cNvPr>
          <p:cNvSpPr>
            <a:spLocks noGrp="1"/>
          </p:cNvSpPr>
          <p:nvPr>
            <p:ph type="title"/>
          </p:nvPr>
        </p:nvSpPr>
        <p:spPr/>
        <p:txBody>
          <a:bodyPr/>
          <a:lstStyle/>
          <a:p>
            <a:r>
              <a:rPr lang="en-US" dirty="0"/>
              <a:t>Maximum Credible Incident (MCI) – Radiological (I) </a:t>
            </a:r>
          </a:p>
        </p:txBody>
      </p:sp>
      <p:sp>
        <p:nvSpPr>
          <p:cNvPr id="10" name="Date Placeholder 9">
            <a:extLst>
              <a:ext uri="{FF2B5EF4-FFF2-40B4-BE49-F238E27FC236}">
                <a16:creationId xmlns:a16="http://schemas.microsoft.com/office/drawing/2014/main" id="{75279AFA-5C54-D320-807A-4FE1857AF864}"/>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AF37B556-2D9D-E970-E0D3-5656561F8EFF}"/>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84ED0DCF-A5B1-612D-3E46-31989D72A049}"/>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85475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0DCF7-B7F8-8104-89C5-B2F17DAE8C6A}"/>
              </a:ext>
            </a:extLst>
          </p:cNvPr>
          <p:cNvSpPr>
            <a:spLocks noGrp="1"/>
          </p:cNvSpPr>
          <p:nvPr>
            <p:ph idx="1"/>
          </p:nvPr>
        </p:nvSpPr>
        <p:spPr>
          <a:xfrm>
            <a:off x="173182" y="821459"/>
            <a:ext cx="8672513" cy="5411665"/>
          </a:xfrm>
        </p:spPr>
        <p:txBody>
          <a:bodyPr/>
          <a:lstStyle/>
          <a:p>
            <a:r>
              <a:rPr lang="en-US" sz="2200" dirty="0"/>
              <a:t>Based on MCI parameters, a potential beam operation at 15 Hz at 8 GeV would produce the greatest exposure.</a:t>
            </a:r>
          </a:p>
          <a:p>
            <a:pPr>
              <a:buFont typeface="Arial" panose="020B0604020202020204" pitchFamily="34" charset="0"/>
              <a:buChar char="•"/>
            </a:pPr>
            <a:r>
              <a:rPr lang="en-US" sz="2200" dirty="0"/>
              <a:t>At 8 GeV, an MCI intensity corresponds to:</a:t>
            </a:r>
          </a:p>
          <a:p>
            <a:pPr lvl="1">
              <a:buFont typeface="Wingdings" panose="05000000000000000000" pitchFamily="2" charset="2"/>
              <a:buChar char="§"/>
            </a:pPr>
            <a:r>
              <a:rPr lang="en-US" sz="1800" dirty="0"/>
              <a:t>3.8E17 protons per hour.</a:t>
            </a:r>
          </a:p>
          <a:p>
            <a:pPr lvl="2">
              <a:buFont typeface="Wingdings" panose="05000000000000000000" pitchFamily="2" charset="2"/>
              <a:buChar char="§"/>
            </a:pPr>
            <a:r>
              <a:rPr lang="en-US" sz="1600" dirty="0"/>
              <a:t>Intensity reduced (</a:t>
            </a:r>
            <a:r>
              <a:rPr lang="en-US" sz="1600" i="1" dirty="0" err="1"/>
              <a:t>w.r.t.</a:t>
            </a:r>
            <a:r>
              <a:rPr lang="en-US" sz="1600" i="1" dirty="0"/>
              <a:t> </a:t>
            </a:r>
            <a:r>
              <a:rPr lang="en-US" sz="1600" i="1" dirty="0" err="1"/>
              <a:t>Linac</a:t>
            </a:r>
            <a:r>
              <a:rPr lang="en-US" sz="1600" i="1" dirty="0"/>
              <a:t>/Injection</a:t>
            </a:r>
            <a:r>
              <a:rPr lang="en-US" sz="1600" dirty="0"/>
              <a:t>) due to efficiency limitation and RF beam loading leading to Robinson Instabilities (→ 5.4E17 * 0.7 = 3.8E17).</a:t>
            </a:r>
          </a:p>
          <a:p>
            <a:pPr>
              <a:buFont typeface="Wingdings" panose="05000000000000000000" pitchFamily="2" charset="2"/>
              <a:buChar char="§"/>
            </a:pPr>
            <a:r>
              <a:rPr lang="en-US" sz="2000" dirty="0"/>
              <a:t>The Booster Total Loss Monitor (TLM) system does not allow for one hour of continuous operation at MCI level losses.</a:t>
            </a:r>
          </a:p>
          <a:p>
            <a:pPr lvl="1">
              <a:buFont typeface="Wingdings" panose="05000000000000000000" pitchFamily="2" charset="2"/>
              <a:buChar char="§"/>
            </a:pPr>
            <a:r>
              <a:rPr lang="en-US" sz="1800" dirty="0"/>
              <a:t>It has a design trip limit that inhibits beam within 1 second allowing no more than 15 beam pulses circulating in Booster in case of an MCI event</a:t>
            </a:r>
          </a:p>
          <a:p>
            <a:pPr>
              <a:buFont typeface="Wingdings" panose="05000000000000000000" pitchFamily="2" charset="2"/>
              <a:buChar char="§"/>
            </a:pPr>
            <a:r>
              <a:rPr lang="en-US" sz="2000" dirty="0"/>
              <a:t>The Booster MCI Justification document evaluates the consequences of an MCI beam loss event.</a:t>
            </a:r>
          </a:p>
          <a:p>
            <a:pPr lvl="1">
              <a:buFont typeface="Wingdings" panose="05000000000000000000" pitchFamily="2" charset="2"/>
              <a:buChar char="§"/>
            </a:pPr>
            <a:r>
              <a:rPr lang="en-US" sz="1800" dirty="0"/>
              <a:t>It uses shielding and simulation documentation along with characteristics of TLM active engineering credited controls.</a:t>
            </a:r>
          </a:p>
        </p:txBody>
      </p:sp>
      <p:sp>
        <p:nvSpPr>
          <p:cNvPr id="3" name="Title 2">
            <a:extLst>
              <a:ext uri="{FF2B5EF4-FFF2-40B4-BE49-F238E27FC236}">
                <a16:creationId xmlns:a16="http://schemas.microsoft.com/office/drawing/2014/main" id="{4E8FB5EB-543C-7607-1861-4447E7EE3BA1}"/>
              </a:ext>
            </a:extLst>
          </p:cNvPr>
          <p:cNvSpPr>
            <a:spLocks noGrp="1"/>
          </p:cNvSpPr>
          <p:nvPr>
            <p:ph type="title"/>
          </p:nvPr>
        </p:nvSpPr>
        <p:spPr/>
        <p:txBody>
          <a:bodyPr/>
          <a:lstStyle/>
          <a:p>
            <a:r>
              <a:rPr lang="en-US" dirty="0"/>
              <a:t>Maximum Credible Incident (MCI) – Radiological (II) </a:t>
            </a:r>
          </a:p>
        </p:txBody>
      </p:sp>
      <p:sp>
        <p:nvSpPr>
          <p:cNvPr id="10" name="Date Placeholder 9">
            <a:extLst>
              <a:ext uri="{FF2B5EF4-FFF2-40B4-BE49-F238E27FC236}">
                <a16:creationId xmlns:a16="http://schemas.microsoft.com/office/drawing/2014/main" id="{75279AFA-5C54-D320-807A-4FE1857AF864}"/>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AF37B556-2D9D-E970-E0D3-5656561F8EFF}"/>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84ED0DCF-A5B1-612D-3E46-31989D72A049}"/>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1490995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Booster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t>Summary of Credited Controls </a:t>
            </a:r>
          </a:p>
          <a:p>
            <a:r>
              <a:rPr lang="en-US" sz="2800" dirty="0">
                <a:solidFill>
                  <a:schemeClr val="bg1">
                    <a:lumMod val="75000"/>
                  </a:schemeClr>
                </a:solidFill>
              </a:rPr>
              <a:t>Shielding Assessment Discussion</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2366B55C-D2FB-BA95-3547-DA0F464FB556}"/>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FDE0A959-1151-6F15-A3FB-FE1D89FB1F58}"/>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90BA82B3-9772-1617-C4A8-286083EF80B3}"/>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310798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775921"/>
            <a:ext cx="8672513" cy="5440152"/>
          </a:xfrm>
        </p:spPr>
        <p:txBody>
          <a:bodyPr/>
          <a:lstStyle/>
          <a:p>
            <a:r>
              <a:rPr lang="en-US" sz="1800" u="sng" dirty="0"/>
              <a:t>Permanent Shielding </a:t>
            </a:r>
          </a:p>
          <a:p>
            <a:pPr lvl="1"/>
            <a:r>
              <a:rPr lang="en-US" sz="1600" dirty="0">
                <a:solidFill>
                  <a:schemeClr val="tx2"/>
                </a:solidFill>
              </a:rPr>
              <a:t>10.3 </a:t>
            </a:r>
            <a:r>
              <a:rPr lang="en-US" sz="1600" dirty="0" err="1">
                <a:solidFill>
                  <a:schemeClr val="tx2"/>
                </a:solidFill>
              </a:rPr>
              <a:t>e.f.d</a:t>
            </a:r>
            <a:r>
              <a:rPr lang="en-US" sz="1600" dirty="0">
                <a:solidFill>
                  <a:schemeClr val="tx2"/>
                </a:solidFill>
              </a:rPr>
              <a:t>. of shielding </a:t>
            </a:r>
            <a:r>
              <a:rPr lang="en-US" sz="1600" dirty="0"/>
              <a:t>is credited with active engineering controls for </a:t>
            </a:r>
            <a:r>
              <a:rPr lang="en-US" sz="1600" dirty="0">
                <a:solidFill>
                  <a:schemeClr val="tx2"/>
                </a:solidFill>
              </a:rPr>
              <a:t>Booster Ring</a:t>
            </a:r>
            <a:r>
              <a:rPr lang="en-US" sz="1600" dirty="0"/>
              <a:t>.</a:t>
            </a:r>
          </a:p>
          <a:p>
            <a:pPr lvl="2"/>
            <a:r>
              <a:rPr lang="en-US" sz="1400" dirty="0"/>
              <a:t>13.5 </a:t>
            </a:r>
            <a:r>
              <a:rPr lang="en-US" sz="1400" dirty="0" err="1"/>
              <a:t>e.f.d</a:t>
            </a:r>
            <a:r>
              <a:rPr lang="en-US" sz="1400" dirty="0"/>
              <a:t>. minimum shielding is present in the Booster Ring</a:t>
            </a:r>
          </a:p>
          <a:p>
            <a:pPr lvl="1"/>
            <a:r>
              <a:rPr lang="en-US" sz="1600" dirty="0">
                <a:solidFill>
                  <a:schemeClr val="tx2"/>
                </a:solidFill>
              </a:rPr>
              <a:t>17.7 </a:t>
            </a:r>
            <a:r>
              <a:rPr lang="en-US" sz="1600" dirty="0" err="1">
                <a:solidFill>
                  <a:schemeClr val="tx2"/>
                </a:solidFill>
              </a:rPr>
              <a:t>e.f.d</a:t>
            </a:r>
            <a:r>
              <a:rPr lang="en-US" sz="1600" dirty="0">
                <a:solidFill>
                  <a:schemeClr val="tx2"/>
                </a:solidFill>
              </a:rPr>
              <a:t>. of shielding </a:t>
            </a:r>
            <a:r>
              <a:rPr lang="en-US" sz="1600" dirty="0"/>
              <a:t>is credited for </a:t>
            </a:r>
            <a:r>
              <a:rPr lang="en-US" sz="1600" dirty="0">
                <a:solidFill>
                  <a:schemeClr val="tx2"/>
                </a:solidFill>
              </a:rPr>
              <a:t>Booster 8 GeV Line portion</a:t>
            </a:r>
          </a:p>
          <a:p>
            <a:pPr lvl="2"/>
            <a:r>
              <a:rPr lang="en-US" sz="1400" dirty="0"/>
              <a:t>24.5 </a:t>
            </a:r>
            <a:r>
              <a:rPr lang="en-US" sz="1400" dirty="0" err="1"/>
              <a:t>e.f.d</a:t>
            </a:r>
            <a:r>
              <a:rPr lang="en-US" sz="1400" dirty="0"/>
              <a:t>. minimum shielding is present for Booster 8 GeV Line portion</a:t>
            </a:r>
          </a:p>
          <a:p>
            <a:r>
              <a:rPr lang="en-US" sz="1800" u="sng" dirty="0"/>
              <a:t>Movable Shielding</a:t>
            </a:r>
          </a:p>
          <a:p>
            <a:pPr lvl="1"/>
            <a:r>
              <a:rPr lang="en-US" sz="1600" dirty="0"/>
              <a:t>Concrete block wall between Linac and the 400 MeV chute. </a:t>
            </a:r>
          </a:p>
          <a:p>
            <a:pPr lvl="1"/>
            <a:r>
              <a:rPr lang="en-US" sz="1600" dirty="0"/>
              <a:t>Concrete block wall separating the Booster enclosure from the Transfer Hall enclosure.</a:t>
            </a:r>
          </a:p>
          <a:p>
            <a:pPr lvl="1"/>
            <a:r>
              <a:rPr lang="en-US" sz="1600" dirty="0"/>
              <a:t>Labyrinth passage concrete blocks.</a:t>
            </a:r>
          </a:p>
          <a:p>
            <a:r>
              <a:rPr lang="en-US" sz="1800" u="sng" dirty="0"/>
              <a:t>Penetration Shielding</a:t>
            </a:r>
          </a:p>
          <a:p>
            <a:pPr lvl="1">
              <a:spcAft>
                <a:spcPts val="300"/>
              </a:spcAft>
            </a:pPr>
            <a:r>
              <a:rPr lang="en-US" sz="1600" dirty="0">
                <a:effectLst/>
                <a:latin typeface="Helvetica" panose="020B0604020202020204" pitchFamily="34" charset="0"/>
                <a:ea typeface="Calibri" panose="020F0502020204030204" pitchFamily="34" charset="0"/>
                <a:cs typeface="Helvetica" panose="020B0604020202020204" pitchFamily="34" charset="0"/>
              </a:rPr>
              <a:t>The </a:t>
            </a:r>
            <a:r>
              <a:rPr lang="en-US" sz="1600" dirty="0">
                <a:latin typeface="Helvetica" panose="020B0604020202020204" pitchFamily="34" charset="0"/>
                <a:ea typeface="Calibri" panose="020F0502020204030204" pitchFamily="34" charset="0"/>
                <a:cs typeface="Helvetica" panose="020B0604020202020204" pitchFamily="34" charset="0"/>
              </a:rPr>
              <a:t>Booster</a:t>
            </a:r>
            <a:r>
              <a:rPr lang="en-US" sz="1600" dirty="0">
                <a:effectLst/>
                <a:latin typeface="Helvetica" panose="020B0604020202020204" pitchFamily="34" charset="0"/>
                <a:ea typeface="Calibri" panose="020F0502020204030204" pitchFamily="34" charset="0"/>
                <a:cs typeface="Helvetica" panose="020B0604020202020204" pitchFamily="34" charset="0"/>
              </a:rPr>
              <a:t> enclosure has 172 penetrations that are filled with a combination of accelerator components and poly-beads to complete the necessary shielding. </a:t>
            </a:r>
            <a:endParaRPr lang="en-US" sz="1800" dirty="0">
              <a:effectLst/>
              <a:latin typeface="Calibri" panose="020F0502020204030204" pitchFamily="34" charset="0"/>
              <a:ea typeface="Times New Roman" panose="02020603050405020304" pitchFamily="18" charset="0"/>
            </a:endParaRPr>
          </a:p>
          <a:p>
            <a:pPr>
              <a:spcBef>
                <a:spcPts val="0"/>
              </a:spcBef>
              <a:spcAft>
                <a:spcPts val="200"/>
              </a:spcAft>
            </a:pPr>
            <a:r>
              <a:rPr lang="en-US" sz="1800" u="sng" dirty="0">
                <a:effectLst/>
                <a:latin typeface="Helvetica" panose="020B0604020202020204" pitchFamily="34" charset="0"/>
                <a:ea typeface="Times New Roman" panose="02020603050405020304" pitchFamily="18" charset="0"/>
                <a:cs typeface="Helvetica" panose="020B0604020202020204" pitchFamily="34" charset="0"/>
              </a:rPr>
              <a:t>Obvious and Operating Barriers to Ensure Only Authorized Access</a:t>
            </a:r>
          </a:p>
          <a:p>
            <a:pPr lvl="1">
              <a:spcBef>
                <a:spcPts val="0"/>
              </a:spcBef>
              <a:spcAft>
                <a:spcPts val="0"/>
              </a:spcAft>
            </a:pPr>
            <a:r>
              <a:rPr lang="en-US" sz="1600" dirty="0">
                <a:effectLst/>
                <a:latin typeface="Helvetica" panose="020B0604020202020204" pitchFamily="34" charset="0"/>
                <a:ea typeface="Times New Roman" panose="02020603050405020304" pitchFamily="18" charset="0"/>
                <a:cs typeface="Helvetica" panose="020B0604020202020204" pitchFamily="34" charset="0"/>
              </a:rPr>
              <a:t>To permit entry to only authorized individuals into the area where the General Site Basis applies surrounding the </a:t>
            </a:r>
            <a:r>
              <a:rPr lang="en-US" sz="1600" dirty="0">
                <a:latin typeface="Helvetica" panose="020B0604020202020204" pitchFamily="34" charset="0"/>
                <a:ea typeface="Times New Roman" panose="02020603050405020304" pitchFamily="18" charset="0"/>
                <a:cs typeface="Helvetica" panose="020B0604020202020204" pitchFamily="34" charset="0"/>
              </a:rPr>
              <a:t>Booster </a:t>
            </a:r>
            <a:r>
              <a:rPr lang="en-US" sz="1600" dirty="0">
                <a:effectLst/>
                <a:latin typeface="Helvetica" panose="020B0604020202020204" pitchFamily="34" charset="0"/>
                <a:ea typeface="Times New Roman" panose="02020603050405020304" pitchFamily="18" charset="0"/>
                <a:cs typeface="Helvetica" panose="020B0604020202020204" pitchFamily="34" charset="0"/>
              </a:rPr>
              <a:t>of the Fermilab Main Accelerator, </a:t>
            </a:r>
            <a:r>
              <a:rPr lang="en-US" sz="1600" i="1" dirty="0">
                <a:effectLst/>
                <a:latin typeface="Helvetica" panose="020B0604020202020204" pitchFamily="34" charset="0"/>
                <a:ea typeface="Times New Roman" panose="02020603050405020304" pitchFamily="18" charset="0"/>
                <a:cs typeface="Helvetica" panose="020B0604020202020204" pitchFamily="34" charset="0"/>
              </a:rPr>
              <a:t>Obvious and Operating Barriers</a:t>
            </a:r>
            <a:r>
              <a:rPr lang="en-US" sz="1600" dirty="0">
                <a:effectLst/>
                <a:latin typeface="Helvetica" panose="020B0604020202020204" pitchFamily="34" charset="0"/>
                <a:ea typeface="Times New Roman" panose="02020603050405020304" pitchFamily="18" charset="0"/>
                <a:cs typeface="Helvetica" panose="020B0604020202020204" pitchFamily="34" charset="0"/>
              </a:rPr>
              <a:t> shall be established at the following locations to permit only authorized access: </a:t>
            </a:r>
          </a:p>
          <a:p>
            <a:pPr lvl="2">
              <a:spcBef>
                <a:spcPts val="0"/>
              </a:spcBef>
              <a:spcAft>
                <a:spcPts val="0"/>
              </a:spcAft>
            </a:pPr>
            <a:r>
              <a:rPr lang="en-US" sz="1400" dirty="0">
                <a:effectLst/>
                <a:latin typeface="Helvetica" panose="020B0604020202020204" pitchFamily="34" charset="0"/>
                <a:ea typeface="Times New Roman" panose="02020603050405020304" pitchFamily="18" charset="0"/>
                <a:cs typeface="Helvetica" panose="020B0604020202020204" pitchFamily="34" charset="0"/>
              </a:rPr>
              <a:t>Wilson Hall West, </a:t>
            </a:r>
          </a:p>
          <a:p>
            <a:pPr lvl="2">
              <a:spcBef>
                <a:spcPts val="0"/>
              </a:spcBef>
              <a:spcAft>
                <a:spcPts val="0"/>
              </a:spcAft>
            </a:pPr>
            <a:r>
              <a:rPr lang="en-US" sz="1400" dirty="0">
                <a:effectLst/>
                <a:latin typeface="Helvetica" panose="020B0604020202020204" pitchFamily="34" charset="0"/>
                <a:ea typeface="Times New Roman" panose="02020603050405020304" pitchFamily="18" charset="0"/>
                <a:cs typeface="Helvetica" panose="020B0604020202020204" pitchFamily="34" charset="0"/>
              </a:rPr>
              <a:t>Wilson Hall East,</a:t>
            </a:r>
          </a:p>
          <a:p>
            <a:pPr lvl="2">
              <a:spcBef>
                <a:spcPts val="0"/>
              </a:spcBef>
              <a:spcAft>
                <a:spcPts val="0"/>
              </a:spcAft>
            </a:pPr>
            <a:r>
              <a:rPr lang="en-US" sz="1400" dirty="0">
                <a:effectLst/>
                <a:latin typeface="Helvetica" panose="020B0604020202020204" pitchFamily="34" charset="0"/>
                <a:ea typeface="Times New Roman" panose="02020603050405020304" pitchFamily="18" charset="0"/>
                <a:cs typeface="Helvetica" panose="020B0604020202020204" pitchFamily="34" charset="0"/>
              </a:rPr>
              <a:t> Site 5</a:t>
            </a:r>
            <a:endParaRPr lang="en-US" sz="1400" dirty="0">
              <a:effectLst/>
              <a:latin typeface="Helvetica" panose="020B0604020202020204" pitchFamily="34" charset="0"/>
              <a:ea typeface="Aptos" panose="020B0004020202020204" pitchFamily="34" charset="0"/>
              <a:cs typeface="Helvetica" panose="020B0604020202020204" pitchFamily="34" charset="0"/>
            </a:endParaRPr>
          </a:p>
          <a:p>
            <a:pPr lvl="1"/>
            <a:endParaRPr lang="en-US" sz="2400" dirty="0">
              <a:latin typeface="Helvetica" panose="020B0604020202020204" pitchFamily="34" charset="0"/>
              <a:cs typeface="Helvetica" panose="020B0604020202020204" pitchFamily="34" charset="0"/>
            </a:endParaRPr>
          </a:p>
          <a:p>
            <a:pPr lvl="1"/>
            <a:endParaRPr lang="en-US" sz="2000" dirty="0"/>
          </a:p>
          <a:p>
            <a:pPr lvl="1"/>
            <a:endParaRPr lang="en-US" sz="2000" dirty="0"/>
          </a:p>
          <a:p>
            <a:endParaRPr lang="en-US" sz="2800" dirty="0"/>
          </a:p>
          <a:p>
            <a:endParaRPr lang="en-US" sz="2800" dirty="0"/>
          </a:p>
          <a:p>
            <a:endParaRPr lang="en-US" sz="2800" dirty="0"/>
          </a:p>
          <a:p>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Passive</a:t>
            </a:r>
          </a:p>
        </p:txBody>
      </p:sp>
      <p:sp>
        <p:nvSpPr>
          <p:cNvPr id="10" name="Date Placeholder 9">
            <a:extLst>
              <a:ext uri="{FF2B5EF4-FFF2-40B4-BE49-F238E27FC236}">
                <a16:creationId xmlns:a16="http://schemas.microsoft.com/office/drawing/2014/main" id="{680318EE-9D6B-B7D1-C32B-05B21C843535}"/>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3ABB4938-6A95-8666-ADC1-2E19245D4963}"/>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5B49F4D4-3BB2-DA74-79FD-726A429D4E2D}"/>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269384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Booster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571A693F-900C-52BF-07EE-0A3DC665C2FE}"/>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66C733F8-338A-5B1A-C4A1-EEC38B3032FC}"/>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2DC84884-41F9-C0DB-DC46-9230D56A7C4B}"/>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860713"/>
            <a:ext cx="8672513" cy="5373832"/>
          </a:xfrm>
        </p:spPr>
        <p:txBody>
          <a:bodyPr/>
          <a:lstStyle/>
          <a:p>
            <a:r>
              <a:rPr lang="en-US" u="sng" dirty="0"/>
              <a:t>Credited Control: Radiation Safety Interlock System (RSIS)</a:t>
            </a:r>
          </a:p>
          <a:p>
            <a:pPr lvl="1"/>
            <a:r>
              <a:rPr lang="en-US" sz="2000" dirty="0"/>
              <a:t>Inhibits beam by controlled redundant critical devices</a:t>
            </a:r>
          </a:p>
          <a:p>
            <a:pPr lvl="1"/>
            <a:r>
              <a:rPr lang="en-US" sz="2000" dirty="0"/>
              <a:t>Enforces the Search and Secure process</a:t>
            </a:r>
          </a:p>
          <a:p>
            <a:pPr lvl="1"/>
            <a:r>
              <a:rPr lang="en-US" sz="2000" dirty="0"/>
              <a:t>Interlocked doors are present at all access points into the Booster enclosure</a:t>
            </a:r>
          </a:p>
          <a:p>
            <a:pPr lvl="1"/>
            <a:r>
              <a:rPr lang="en-US" sz="2000" b="1" dirty="0"/>
              <a:t>Includes interlocked radiation detectors </a:t>
            </a:r>
            <a:r>
              <a:rPr lang="en-US" sz="2000" dirty="0"/>
              <a:t>which protect individuals by disabling beam should prompt radiation from operations exceed specific dose rates</a:t>
            </a:r>
          </a:p>
          <a:p>
            <a:pPr lvl="1"/>
            <a:r>
              <a:rPr lang="en-US" sz="2000" dirty="0"/>
              <a:t>The ES&amp;H Radiation Physics Engineering Dept. (RPE) ensures that all requirements for hardware and system testing are completed semi-annually with a four-month grace period</a:t>
            </a:r>
          </a:p>
          <a:p>
            <a:pPr lvl="1"/>
            <a:r>
              <a:rPr lang="en-US" sz="2000" dirty="0"/>
              <a:t>RPE also verifies the inventory of interlock keys and updates procedures for maintenance and testing of interlock systems </a:t>
            </a:r>
          </a:p>
          <a:p>
            <a:pPr lvl="1"/>
            <a:r>
              <a:rPr lang="en-US" sz="2000" dirty="0"/>
              <a:t>All RSIS are designed, installed and configuration managed in conformance with the requirements of the Fermilab Radiological Control Manual (FRCM)</a:t>
            </a:r>
          </a:p>
          <a:p>
            <a:pPr lvl="1"/>
            <a:endParaRPr lang="en-US" sz="2000" dirty="0"/>
          </a:p>
          <a:p>
            <a:pPr lvl="1"/>
            <a:endParaRPr lang="en-US" sz="2000" dirty="0"/>
          </a:p>
          <a:p>
            <a:endParaRPr lang="en-US" sz="2800" dirty="0"/>
          </a:p>
          <a:p>
            <a:endParaRPr lang="en-US" sz="2800" dirty="0"/>
          </a:p>
          <a:p>
            <a:endParaRPr lang="en-US" sz="2800" dirty="0"/>
          </a:p>
          <a:p>
            <a:endParaRPr lang="en-US" sz="2800"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Active Engineering (I)</a:t>
            </a:r>
          </a:p>
        </p:txBody>
      </p:sp>
      <p:sp>
        <p:nvSpPr>
          <p:cNvPr id="10" name="Date Placeholder 9">
            <a:extLst>
              <a:ext uri="{FF2B5EF4-FFF2-40B4-BE49-F238E27FC236}">
                <a16:creationId xmlns:a16="http://schemas.microsoft.com/office/drawing/2014/main" id="{8CA66E14-60B0-57AF-C5BC-008364EBA6B6}"/>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8ECE83E5-142C-9318-0DFB-1E6ED09303E9}"/>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E8F23BE3-5FCB-378B-8922-1C0FFE646247}"/>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1171188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B3D7B-D0D9-6253-9115-7D41EF55BC24}"/>
              </a:ext>
            </a:extLst>
          </p:cNvPr>
          <p:cNvSpPr>
            <a:spLocks noGrp="1"/>
          </p:cNvSpPr>
          <p:nvPr>
            <p:ph idx="1"/>
          </p:nvPr>
        </p:nvSpPr>
        <p:spPr>
          <a:xfrm>
            <a:off x="240001" y="908554"/>
            <a:ext cx="8672513" cy="5059363"/>
          </a:xfrm>
        </p:spPr>
        <p:txBody>
          <a:bodyPr/>
          <a:lstStyle/>
          <a:p>
            <a:pPr>
              <a:buFont typeface="Arial" panose="020B0604020202020204" pitchFamily="34" charset="0"/>
              <a:buChar char="•"/>
            </a:pPr>
            <a:r>
              <a:rPr lang="en-US" u="sng" dirty="0"/>
              <a:t>Interlocked</a:t>
            </a:r>
            <a:r>
              <a:rPr lang="en-US" sz="2800" u="sng" dirty="0"/>
              <a:t> </a:t>
            </a:r>
            <a:r>
              <a:rPr lang="en-US" u="sng" dirty="0"/>
              <a:t>Radiation Detectors</a:t>
            </a:r>
          </a:p>
          <a:p>
            <a:pPr lvl="1"/>
            <a:r>
              <a:rPr lang="en-US" sz="2000" dirty="0"/>
              <a:t>All interlocked detectors are calibrated on an annual basis</a:t>
            </a:r>
            <a:endParaRPr lang="en-US" sz="2000" b="1" dirty="0"/>
          </a:p>
          <a:p>
            <a:pPr lvl="1"/>
            <a:r>
              <a:rPr lang="en-US" sz="2000" dirty="0"/>
              <a:t>For areas that do not have adequate permanent shielding these detectors are used to protect an individual outside of the shielding boundary</a:t>
            </a:r>
          </a:p>
          <a:p>
            <a:pPr lvl="1"/>
            <a:r>
              <a:rPr lang="en-US" sz="2000" dirty="0"/>
              <a:t>ES&amp;H RPE Interlock group also installs, tests &amp; maintains all interlocked detectors</a:t>
            </a:r>
          </a:p>
        </p:txBody>
      </p:sp>
      <p:sp>
        <p:nvSpPr>
          <p:cNvPr id="3" name="Title 2">
            <a:extLst>
              <a:ext uri="{FF2B5EF4-FFF2-40B4-BE49-F238E27FC236}">
                <a16:creationId xmlns:a16="http://schemas.microsoft.com/office/drawing/2014/main" id="{7546DEC5-5935-F65D-2E5F-9D9B370F58F9}"/>
              </a:ext>
            </a:extLst>
          </p:cNvPr>
          <p:cNvSpPr>
            <a:spLocks noGrp="1"/>
          </p:cNvSpPr>
          <p:nvPr>
            <p:ph type="title"/>
          </p:nvPr>
        </p:nvSpPr>
        <p:spPr/>
        <p:txBody>
          <a:bodyPr/>
          <a:lstStyle/>
          <a:p>
            <a:r>
              <a:rPr lang="en-US" dirty="0"/>
              <a:t>Credited Controls – Active Engineering (II)</a:t>
            </a:r>
          </a:p>
        </p:txBody>
      </p:sp>
      <p:sp>
        <p:nvSpPr>
          <p:cNvPr id="10" name="Date Placeholder 9">
            <a:extLst>
              <a:ext uri="{FF2B5EF4-FFF2-40B4-BE49-F238E27FC236}">
                <a16:creationId xmlns:a16="http://schemas.microsoft.com/office/drawing/2014/main" id="{97F3E3D5-2180-6430-5B4F-3929D28BA6A2}"/>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B71F34A0-5625-E816-DE4B-E843E433A42B}"/>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A70A1221-1F2D-6F74-8426-EF0316C7D000}"/>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343576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A56A6FE-3D79-2F9E-B75C-242902F83A01}"/>
              </a:ext>
            </a:extLst>
          </p:cNvPr>
          <p:cNvGrpSpPr/>
          <p:nvPr/>
        </p:nvGrpSpPr>
        <p:grpSpPr>
          <a:xfrm>
            <a:off x="64868" y="649019"/>
            <a:ext cx="4101588" cy="3100945"/>
            <a:chOff x="64868" y="649019"/>
            <a:chExt cx="4101588" cy="3100945"/>
          </a:xfrm>
        </p:grpSpPr>
        <p:grpSp>
          <p:nvGrpSpPr>
            <p:cNvPr id="19" name="Group 18">
              <a:extLst>
                <a:ext uri="{FF2B5EF4-FFF2-40B4-BE49-F238E27FC236}">
                  <a16:creationId xmlns:a16="http://schemas.microsoft.com/office/drawing/2014/main" id="{8C101CE9-CC4B-9708-B8AE-D9B15B3967E2}"/>
                </a:ext>
              </a:extLst>
            </p:cNvPr>
            <p:cNvGrpSpPr/>
            <p:nvPr/>
          </p:nvGrpSpPr>
          <p:grpSpPr>
            <a:xfrm>
              <a:off x="64868" y="649019"/>
              <a:ext cx="4101588" cy="3100945"/>
              <a:chOff x="64868" y="649019"/>
              <a:chExt cx="4101588" cy="3100945"/>
            </a:xfrm>
          </p:grpSpPr>
          <p:pic>
            <p:nvPicPr>
              <p:cNvPr id="10" name="Picture 9" descr="A diagram of a circular object">
                <a:extLst>
                  <a:ext uri="{FF2B5EF4-FFF2-40B4-BE49-F238E27FC236}">
                    <a16:creationId xmlns:a16="http://schemas.microsoft.com/office/drawing/2014/main" id="{02AD4DCE-C5A4-61D5-74E1-7B7D02F7F8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8053" b="8029"/>
              <a:stretch/>
            </p:blipFill>
            <p:spPr>
              <a:xfrm>
                <a:off x="64868" y="649019"/>
                <a:ext cx="4101588" cy="3100945"/>
              </a:xfrm>
              <a:prstGeom prst="rect">
                <a:avLst/>
              </a:prstGeom>
            </p:spPr>
          </p:pic>
          <p:sp>
            <p:nvSpPr>
              <p:cNvPr id="18" name="Rectangle 17">
                <a:extLst>
                  <a:ext uri="{FF2B5EF4-FFF2-40B4-BE49-F238E27FC236}">
                    <a16:creationId xmlns:a16="http://schemas.microsoft.com/office/drawing/2014/main" id="{3BC2D91C-B84B-3303-1B8A-3244C5D0B2B6}"/>
                  </a:ext>
                </a:extLst>
              </p:cNvPr>
              <p:cNvSpPr/>
              <p:nvPr/>
            </p:nvSpPr>
            <p:spPr>
              <a:xfrm>
                <a:off x="222250" y="3386740"/>
                <a:ext cx="701386" cy="363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5A7A29F-95A6-201E-7604-93540B354450}"/>
                </a:ext>
              </a:extLst>
            </p:cNvPr>
            <p:cNvSpPr txBox="1"/>
            <p:nvPr/>
          </p:nvSpPr>
          <p:spPr>
            <a:xfrm>
              <a:off x="2141053" y="1132333"/>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#1</a:t>
              </a:r>
            </a:p>
          </p:txBody>
        </p:sp>
        <p:sp>
          <p:nvSpPr>
            <p:cNvPr id="5" name="TextBox 4">
              <a:extLst>
                <a:ext uri="{FF2B5EF4-FFF2-40B4-BE49-F238E27FC236}">
                  <a16:creationId xmlns:a16="http://schemas.microsoft.com/office/drawing/2014/main" id="{FE3CB8AE-E584-101E-0763-068BE9ACAF49}"/>
                </a:ext>
              </a:extLst>
            </p:cNvPr>
            <p:cNvSpPr txBox="1"/>
            <p:nvPr/>
          </p:nvSpPr>
          <p:spPr>
            <a:xfrm>
              <a:off x="2812128" y="2599994"/>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#6</a:t>
              </a:r>
            </a:p>
          </p:txBody>
        </p:sp>
        <p:sp>
          <p:nvSpPr>
            <p:cNvPr id="6" name="TextBox 5">
              <a:extLst>
                <a:ext uri="{FF2B5EF4-FFF2-40B4-BE49-F238E27FC236}">
                  <a16:creationId xmlns:a16="http://schemas.microsoft.com/office/drawing/2014/main" id="{3294049B-FF45-C7A3-E89D-EFE515FD3515}"/>
                </a:ext>
              </a:extLst>
            </p:cNvPr>
            <p:cNvSpPr txBox="1"/>
            <p:nvPr/>
          </p:nvSpPr>
          <p:spPr>
            <a:xfrm>
              <a:off x="2149117" y="2889345"/>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#5</a:t>
              </a:r>
            </a:p>
          </p:txBody>
        </p:sp>
        <p:sp>
          <p:nvSpPr>
            <p:cNvPr id="7" name="TextBox 6">
              <a:extLst>
                <a:ext uri="{FF2B5EF4-FFF2-40B4-BE49-F238E27FC236}">
                  <a16:creationId xmlns:a16="http://schemas.microsoft.com/office/drawing/2014/main" id="{B6911DBC-7A3F-BCED-8830-768FAF14A116}"/>
                </a:ext>
              </a:extLst>
            </p:cNvPr>
            <p:cNvSpPr txBox="1"/>
            <p:nvPr/>
          </p:nvSpPr>
          <p:spPr>
            <a:xfrm>
              <a:off x="1429527" y="2576370"/>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#4</a:t>
              </a:r>
            </a:p>
          </p:txBody>
        </p:sp>
        <p:sp>
          <p:nvSpPr>
            <p:cNvPr id="9" name="TextBox 8">
              <a:extLst>
                <a:ext uri="{FF2B5EF4-FFF2-40B4-BE49-F238E27FC236}">
                  <a16:creationId xmlns:a16="http://schemas.microsoft.com/office/drawing/2014/main" id="{EFBFF9D5-FCE7-7B58-8905-96382C71F1A3}"/>
                </a:ext>
              </a:extLst>
            </p:cNvPr>
            <p:cNvSpPr txBox="1"/>
            <p:nvPr/>
          </p:nvSpPr>
          <p:spPr>
            <a:xfrm>
              <a:off x="1249417" y="1753681"/>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#3</a:t>
              </a:r>
            </a:p>
          </p:txBody>
        </p:sp>
        <p:sp>
          <p:nvSpPr>
            <p:cNvPr id="14" name="TextBox 13">
              <a:extLst>
                <a:ext uri="{FF2B5EF4-FFF2-40B4-BE49-F238E27FC236}">
                  <a16:creationId xmlns:a16="http://schemas.microsoft.com/office/drawing/2014/main" id="{0BA5E121-358D-EEA6-0806-F9A7FF0A9D76}"/>
                </a:ext>
              </a:extLst>
            </p:cNvPr>
            <p:cNvSpPr txBox="1"/>
            <p:nvPr/>
          </p:nvSpPr>
          <p:spPr>
            <a:xfrm>
              <a:off x="1560945" y="1370146"/>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#2</a:t>
              </a:r>
            </a:p>
          </p:txBody>
        </p:sp>
        <p:sp>
          <p:nvSpPr>
            <p:cNvPr id="15" name="TextBox 14">
              <a:extLst>
                <a:ext uri="{FF2B5EF4-FFF2-40B4-BE49-F238E27FC236}">
                  <a16:creationId xmlns:a16="http://schemas.microsoft.com/office/drawing/2014/main" id="{C95C3B5E-F441-92F7-EB46-7E0B4BA09653}"/>
                </a:ext>
              </a:extLst>
            </p:cNvPr>
            <p:cNvSpPr txBox="1"/>
            <p:nvPr/>
          </p:nvSpPr>
          <p:spPr>
            <a:xfrm>
              <a:off x="2751373" y="1370146"/>
              <a:ext cx="360219" cy="2769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#8</a:t>
              </a:r>
            </a:p>
          </p:txBody>
        </p:sp>
        <p:sp>
          <p:nvSpPr>
            <p:cNvPr id="16" name="TextBox 15">
              <a:extLst>
                <a:ext uri="{FF2B5EF4-FFF2-40B4-BE49-F238E27FC236}">
                  <a16:creationId xmlns:a16="http://schemas.microsoft.com/office/drawing/2014/main" id="{5CD7DF0E-ED6B-D6EC-756F-EC447659E3D2}"/>
                </a:ext>
              </a:extLst>
            </p:cNvPr>
            <p:cNvSpPr txBox="1"/>
            <p:nvPr/>
          </p:nvSpPr>
          <p:spPr>
            <a:xfrm>
              <a:off x="2812128" y="2058641"/>
              <a:ext cx="598928" cy="1384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#7</a:t>
              </a:r>
            </a:p>
          </p:txBody>
        </p:sp>
      </p:grpSp>
      <p:sp>
        <p:nvSpPr>
          <p:cNvPr id="2" name="Content Placeholder 1">
            <a:extLst>
              <a:ext uri="{FF2B5EF4-FFF2-40B4-BE49-F238E27FC236}">
                <a16:creationId xmlns:a16="http://schemas.microsoft.com/office/drawing/2014/main" id="{BF7B3D7B-D0D9-6253-9115-7D41EF55BC24}"/>
              </a:ext>
            </a:extLst>
          </p:cNvPr>
          <p:cNvSpPr>
            <a:spLocks noGrp="1"/>
          </p:cNvSpPr>
          <p:nvPr>
            <p:ph idx="1"/>
          </p:nvPr>
        </p:nvSpPr>
        <p:spPr>
          <a:xfrm>
            <a:off x="259687" y="3972622"/>
            <a:ext cx="8624626" cy="2204651"/>
          </a:xfrm>
        </p:spPr>
        <p:txBody>
          <a:bodyPr/>
          <a:lstStyle/>
          <a:p>
            <a:pPr>
              <a:buFont typeface="Arial" panose="020B0604020202020204" pitchFamily="34" charset="0"/>
              <a:buChar char="•"/>
            </a:pPr>
            <a:r>
              <a:rPr lang="en-US" u="sng" dirty="0"/>
              <a:t>Interlocked Radiation Detectors</a:t>
            </a:r>
          </a:p>
          <a:p>
            <a:pPr lvl="1"/>
            <a:r>
              <a:rPr lang="en-US" sz="2000" dirty="0"/>
              <a:t>The credited control trip limits for these interlocked radiation detectors are sufficient to protect against the MCI conditions</a:t>
            </a:r>
          </a:p>
          <a:p>
            <a:pPr lvl="2"/>
            <a:r>
              <a:rPr lang="en-US" sz="1800" dirty="0"/>
              <a:t>These are maximum values that turn off beam due to excessive fast beam loss. </a:t>
            </a:r>
          </a:p>
          <a:p>
            <a:pPr lvl="2"/>
            <a:r>
              <a:rPr lang="en-US" sz="1800" dirty="0"/>
              <a:t>Trip levels are set by the Radiation Physics Operations Department (RPO) to satisfy occupancy requirements per 10 CFR Part 835</a:t>
            </a:r>
          </a:p>
        </p:txBody>
      </p:sp>
      <p:sp>
        <p:nvSpPr>
          <p:cNvPr id="3" name="Title 2">
            <a:extLst>
              <a:ext uri="{FF2B5EF4-FFF2-40B4-BE49-F238E27FC236}">
                <a16:creationId xmlns:a16="http://schemas.microsoft.com/office/drawing/2014/main" id="{7546DEC5-5935-F65D-2E5F-9D9B370F58F9}"/>
              </a:ext>
            </a:extLst>
          </p:cNvPr>
          <p:cNvSpPr>
            <a:spLocks noGrp="1"/>
          </p:cNvSpPr>
          <p:nvPr>
            <p:ph type="title"/>
          </p:nvPr>
        </p:nvSpPr>
        <p:spPr/>
        <p:txBody>
          <a:bodyPr/>
          <a:lstStyle/>
          <a:p>
            <a:r>
              <a:rPr lang="en-US" dirty="0"/>
              <a:t>Credited Controls – Active Engineering (III)</a:t>
            </a:r>
          </a:p>
        </p:txBody>
      </p:sp>
      <p:graphicFrame>
        <p:nvGraphicFramePr>
          <p:cNvPr id="17" name="Table 16">
            <a:extLst>
              <a:ext uri="{FF2B5EF4-FFF2-40B4-BE49-F238E27FC236}">
                <a16:creationId xmlns:a16="http://schemas.microsoft.com/office/drawing/2014/main" id="{705F9629-4045-1C42-07D5-2BED188F3FD4}"/>
              </a:ext>
            </a:extLst>
          </p:cNvPr>
          <p:cNvGraphicFramePr>
            <a:graphicFrameLocks noGrp="1"/>
          </p:cNvGraphicFramePr>
          <p:nvPr>
            <p:extLst>
              <p:ext uri="{D42A27DB-BD31-4B8C-83A1-F6EECF244321}">
                <p14:modId xmlns:p14="http://schemas.microsoft.com/office/powerpoint/2010/main" val="2649020811"/>
              </p:ext>
            </p:extLst>
          </p:nvPr>
        </p:nvGraphicFramePr>
        <p:xfrm>
          <a:off x="4027559" y="1081579"/>
          <a:ext cx="4867059" cy="2737721"/>
        </p:xfrm>
        <a:graphic>
          <a:graphicData uri="http://schemas.openxmlformats.org/drawingml/2006/table">
            <a:tbl>
              <a:tblPr firstRow="1" firstCol="1" bandRow="1"/>
              <a:tblGrid>
                <a:gridCol w="1157873">
                  <a:extLst>
                    <a:ext uri="{9D8B030D-6E8A-4147-A177-3AD203B41FA5}">
                      <a16:colId xmlns:a16="http://schemas.microsoft.com/office/drawing/2014/main" val="1307290259"/>
                    </a:ext>
                  </a:extLst>
                </a:gridCol>
                <a:gridCol w="2364509">
                  <a:extLst>
                    <a:ext uri="{9D8B030D-6E8A-4147-A177-3AD203B41FA5}">
                      <a16:colId xmlns:a16="http://schemas.microsoft.com/office/drawing/2014/main" val="3145212710"/>
                    </a:ext>
                  </a:extLst>
                </a:gridCol>
                <a:gridCol w="1344677">
                  <a:extLst>
                    <a:ext uri="{9D8B030D-6E8A-4147-A177-3AD203B41FA5}">
                      <a16:colId xmlns:a16="http://schemas.microsoft.com/office/drawing/2014/main" val="2142111202"/>
                    </a:ext>
                  </a:extLst>
                </a:gridCol>
              </a:tblGrid>
              <a:tr h="489841">
                <a:tc>
                  <a:txBody>
                    <a:bodyPr/>
                    <a:lstStyle/>
                    <a:p>
                      <a:pPr marL="0" marR="0" algn="ctr">
                        <a:lnSpc>
                          <a:spcPct val="107000"/>
                        </a:lnSpc>
                        <a:spcBef>
                          <a:spcPts val="0"/>
                        </a:spcBef>
                        <a:spcAft>
                          <a:spcPts val="0"/>
                        </a:spcAft>
                      </a:pPr>
                      <a:r>
                        <a:rPr lang="en-US" sz="1800" b="1" u="sng" dirty="0">
                          <a:solidFill>
                            <a:schemeClr val="bg2"/>
                          </a:solidFill>
                          <a:effectLst/>
                          <a:latin typeface="Calibri" panose="020F0502020204030204" pitchFamily="34" charset="0"/>
                          <a:ea typeface="Calibri" panose="020F0502020204030204" pitchFamily="34" charset="0"/>
                          <a:cs typeface="Arial" panose="020B0604020202020204" pitchFamily="34" charset="0"/>
                        </a:rPr>
                        <a:t>Type</a:t>
                      </a:r>
                      <a:endParaRPr lang="en-US" sz="18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US" sz="1800" b="1" u="sng" dirty="0">
                          <a:solidFill>
                            <a:schemeClr val="bg2"/>
                          </a:solidFill>
                          <a:effectLst/>
                          <a:latin typeface="Calibri" panose="020F0502020204030204" pitchFamily="34" charset="0"/>
                          <a:ea typeface="Calibri" panose="020F0502020204030204" pitchFamily="34" charset="0"/>
                          <a:cs typeface="Arial" panose="020B0604020202020204" pitchFamily="34" charset="0"/>
                        </a:rPr>
                        <a:t>Location</a:t>
                      </a:r>
                      <a:endParaRPr lang="en-US" sz="18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50000"/>
                        </a:lnSpc>
                        <a:spcBef>
                          <a:spcPts val="0"/>
                        </a:spcBef>
                        <a:spcAft>
                          <a:spcPts val="0"/>
                        </a:spcAft>
                      </a:pPr>
                      <a:r>
                        <a:rPr lang="en-US" sz="1800" b="1" u="sng" dirty="0">
                          <a:solidFill>
                            <a:schemeClr val="bg2"/>
                          </a:solidFill>
                          <a:effectLst/>
                          <a:latin typeface="Calibri" panose="020F0502020204030204" pitchFamily="34" charset="0"/>
                          <a:ea typeface="Calibri" panose="020F0502020204030204" pitchFamily="34" charset="0"/>
                          <a:cs typeface="Arial" panose="020B0604020202020204" pitchFamily="34" charset="0"/>
                        </a:rPr>
                        <a:t>CC Limit </a:t>
                      </a:r>
                      <a:r>
                        <a:rPr lang="en-US" sz="1100" b="1" u="none" strike="noStrike" dirty="0">
                          <a:solidFill>
                            <a:schemeClr val="bg2"/>
                          </a:solidFill>
                          <a:effectLst/>
                          <a:latin typeface="Calibri" panose="020F0502020204030204" pitchFamily="34" charset="0"/>
                          <a:ea typeface="Calibri" panose="020F0502020204030204" pitchFamily="34" charset="0"/>
                          <a:cs typeface="Arial" panose="020B0604020202020204" pitchFamily="34" charset="0"/>
                        </a:rPr>
                        <a:t>(</a:t>
                      </a:r>
                      <a:r>
                        <a:rPr lang="en-US" sz="1800" b="1" u="none" strike="noStrike" dirty="0" err="1">
                          <a:solidFill>
                            <a:schemeClr val="bg2"/>
                          </a:solidFill>
                          <a:effectLst/>
                          <a:latin typeface="Calibri" panose="020F0502020204030204" pitchFamily="34" charset="0"/>
                          <a:ea typeface="Calibri" panose="020F0502020204030204" pitchFamily="34" charset="0"/>
                          <a:cs typeface="Arial" panose="020B0604020202020204" pitchFamily="34" charset="0"/>
                        </a:rPr>
                        <a:t>nC</a:t>
                      </a:r>
                      <a:r>
                        <a:rPr lang="en-US" sz="1800" b="1" u="none" strike="noStrike" dirty="0">
                          <a:solidFill>
                            <a:schemeClr val="bg2"/>
                          </a:solidFill>
                          <a:effectLst/>
                          <a:latin typeface="Calibri" panose="020F0502020204030204" pitchFamily="34" charset="0"/>
                          <a:ea typeface="Calibri" panose="020F0502020204030204" pitchFamily="34" charset="0"/>
                          <a:cs typeface="Arial" panose="020B0604020202020204" pitchFamily="34" charset="0"/>
                        </a:rPr>
                        <a:t>)</a:t>
                      </a:r>
                      <a:endParaRPr lang="en-US" sz="1800" u="none" strike="noStrike"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101534480"/>
                  </a:ext>
                </a:extLst>
              </a:tr>
              <a:tr h="218212">
                <a:tc>
                  <a:txBody>
                    <a:bodyPr/>
                    <a:lstStyle/>
                    <a:p>
                      <a:pPr marL="0" marR="0" algn="ctr">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TLM1 Per 23, 24, 1</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 </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959853999"/>
                  </a:ext>
                </a:extLst>
              </a:tr>
              <a:tr h="218212">
                <a:tc>
                  <a:txBody>
                    <a:bodyPr/>
                    <a:lstStyle/>
                    <a:p>
                      <a:pPr marL="0" marR="0" algn="ctr">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TLM2 Per 2, 3, 4</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 </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286279678"/>
                  </a:ext>
                </a:extLst>
              </a:tr>
              <a:tr h="218212">
                <a:tc>
                  <a:txBody>
                    <a:bodyPr/>
                    <a:lstStyle/>
                    <a:p>
                      <a:pPr marL="0" marR="0" algn="ctr">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TLM3 Per 5, 6</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70626118"/>
                  </a:ext>
                </a:extLst>
              </a:tr>
              <a:tr h="253472">
                <a:tc>
                  <a:txBody>
                    <a:bodyPr/>
                    <a:lstStyle/>
                    <a:p>
                      <a:pPr marL="0" marR="0" algn="ctr">
                        <a:lnSpc>
                          <a:spcPct val="107000"/>
                        </a:lnSpc>
                        <a:spcBef>
                          <a:spcPts val="0"/>
                        </a:spcBef>
                        <a:spcAft>
                          <a:spcPts val="0"/>
                        </a:spcAft>
                      </a:pPr>
                      <a:r>
                        <a:rPr lang="en-US" sz="1600" u="none">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TLM4 Per 8, 9, 10</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 </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86712175"/>
                  </a:ext>
                </a:extLst>
              </a:tr>
              <a:tr h="218212">
                <a:tc>
                  <a:txBody>
                    <a:bodyPr/>
                    <a:lstStyle/>
                    <a:p>
                      <a:pPr marL="0" marR="0" algn="ctr">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TLM5 Per 11, 12, 13</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76600393"/>
                  </a:ext>
                </a:extLst>
              </a:tr>
              <a:tr h="218212">
                <a:tc>
                  <a:txBody>
                    <a:bodyPr/>
                    <a:lstStyle/>
                    <a:p>
                      <a:pPr marL="0" marR="0" algn="ctr">
                        <a:lnSpc>
                          <a:spcPct val="107000"/>
                        </a:lnSpc>
                        <a:spcBef>
                          <a:spcPts val="0"/>
                        </a:spcBef>
                        <a:spcAft>
                          <a:spcPts val="0"/>
                        </a:spcAft>
                      </a:pPr>
                      <a:r>
                        <a:rPr lang="en-US" sz="1600" u="none">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TLM6 Per 14, 15, 16</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019238360"/>
                  </a:ext>
                </a:extLst>
              </a:tr>
              <a:tr h="218212">
                <a:tc>
                  <a:txBody>
                    <a:bodyPr/>
                    <a:lstStyle/>
                    <a:p>
                      <a:pPr marL="0" marR="0" algn="ctr">
                        <a:lnSpc>
                          <a:spcPct val="107000"/>
                        </a:lnSpc>
                        <a:spcBef>
                          <a:spcPts val="0"/>
                        </a:spcBef>
                        <a:spcAft>
                          <a:spcPts val="0"/>
                        </a:spcAft>
                      </a:pPr>
                      <a:r>
                        <a:rPr lang="en-US" sz="1600" u="none">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TLM7 Per 17, 18, 19 </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102826305"/>
                  </a:ext>
                </a:extLst>
              </a:tr>
              <a:tr h="218212">
                <a:tc>
                  <a:txBody>
                    <a:bodyPr/>
                    <a:lstStyle/>
                    <a:p>
                      <a:pPr marL="0" marR="0" algn="ctr">
                        <a:lnSpc>
                          <a:spcPct val="107000"/>
                        </a:lnSpc>
                        <a:spcBef>
                          <a:spcPts val="0"/>
                        </a:spcBef>
                        <a:spcAft>
                          <a:spcPts val="0"/>
                        </a:spcAft>
                      </a:pPr>
                      <a:r>
                        <a:rPr lang="en-US" sz="1600" u="none">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TLM8 Per 20, 21, 22</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 </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10146639"/>
                  </a:ext>
                </a:extLst>
              </a:tr>
              <a:tr h="218212">
                <a:tc>
                  <a:txBody>
                    <a:bodyPr/>
                    <a:lstStyle/>
                    <a:p>
                      <a:pPr marL="0" marR="0" algn="ctr">
                        <a:lnSpc>
                          <a:spcPct val="107000"/>
                        </a:lnSpc>
                        <a:spcBef>
                          <a:spcPts val="0"/>
                        </a:spcBef>
                        <a:spcAft>
                          <a:spcPts val="0"/>
                        </a:spcAft>
                      </a:pPr>
                      <a:r>
                        <a:rPr lang="en-US" sz="1600" u="none">
                          <a:solidFill>
                            <a:srgbClr val="0C075E"/>
                          </a:solidFill>
                          <a:effectLst/>
                          <a:latin typeface="Calibri" panose="020F0502020204030204" pitchFamily="34" charset="0"/>
                          <a:ea typeface="Calibri" panose="020F0502020204030204" pitchFamily="34" charset="0"/>
                          <a:cs typeface="Arial" panose="020B0604020202020204" pitchFamily="34" charset="0"/>
                        </a:rPr>
                        <a:t>TLM</a:t>
                      </a:r>
                      <a:endParaRPr lang="en-US" sz="2800" u="none">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just">
                        <a:lnSpc>
                          <a:spcPct val="107000"/>
                        </a:lnSpc>
                        <a:spcBef>
                          <a:spcPts val="0"/>
                        </a:spcBef>
                        <a:spcAft>
                          <a:spcPts val="0"/>
                        </a:spcAft>
                      </a:pPr>
                      <a:r>
                        <a:rPr lang="en-US" sz="16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rPr>
                        <a:t>BSTR TLM3a Per 6, 7</a:t>
                      </a:r>
                      <a:endParaRPr lang="en-US" sz="2800" u="none"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dirty="0">
                          <a:solidFill>
                            <a:srgbClr val="0C075E"/>
                          </a:solidFill>
                          <a:effectLst/>
                          <a:latin typeface="Calibri" panose="020F0502020204030204" pitchFamily="34" charset="0"/>
                          <a:ea typeface="Calibri" panose="020F0502020204030204" pitchFamily="34" charset="0"/>
                          <a:cs typeface="Arial" panose="020B0604020202020204" pitchFamily="34" charset="0"/>
                        </a:rPr>
                        <a:t>10,000 </a:t>
                      </a:r>
                      <a:endParaRPr lang="en-US" sz="2800" dirty="0">
                        <a:solidFill>
                          <a:srgbClr val="0C075E"/>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21457467"/>
                  </a:ext>
                </a:extLst>
              </a:tr>
            </a:tbl>
          </a:graphicData>
        </a:graphic>
      </p:graphicFrame>
      <p:sp>
        <p:nvSpPr>
          <p:cNvPr id="11" name="Date Placeholder 10">
            <a:extLst>
              <a:ext uri="{FF2B5EF4-FFF2-40B4-BE49-F238E27FC236}">
                <a16:creationId xmlns:a16="http://schemas.microsoft.com/office/drawing/2014/main" id="{0A5E3909-F4A4-A28D-FAF4-DCF54F3C4945}"/>
              </a:ext>
            </a:extLst>
          </p:cNvPr>
          <p:cNvSpPr>
            <a:spLocks noGrp="1"/>
          </p:cNvSpPr>
          <p:nvPr>
            <p:ph type="dt" sz="half" idx="2"/>
          </p:nvPr>
        </p:nvSpPr>
        <p:spPr/>
        <p:txBody>
          <a:bodyPr/>
          <a:lstStyle/>
          <a:p>
            <a:pPr>
              <a:defRPr/>
            </a:pPr>
            <a:r>
              <a:rPr lang="en-US"/>
              <a:t>March 19-21, 2024</a:t>
            </a:r>
            <a:endParaRPr lang="en-US" dirty="0"/>
          </a:p>
        </p:txBody>
      </p:sp>
      <p:sp>
        <p:nvSpPr>
          <p:cNvPr id="12" name="Footer Placeholder 11">
            <a:extLst>
              <a:ext uri="{FF2B5EF4-FFF2-40B4-BE49-F238E27FC236}">
                <a16:creationId xmlns:a16="http://schemas.microsoft.com/office/drawing/2014/main" id="{29B854FE-B5A6-86D4-EC5B-52139F26FC5D}"/>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3" name="Slide Number Placeholder 12">
            <a:extLst>
              <a:ext uri="{FF2B5EF4-FFF2-40B4-BE49-F238E27FC236}">
                <a16:creationId xmlns:a16="http://schemas.microsoft.com/office/drawing/2014/main" id="{86A0AEFC-ACAB-82D9-E112-62412692EF4B}"/>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8" name="TextBox 7">
            <a:extLst>
              <a:ext uri="{FF2B5EF4-FFF2-40B4-BE49-F238E27FC236}">
                <a16:creationId xmlns:a16="http://schemas.microsoft.com/office/drawing/2014/main" id="{93A66411-466E-CB04-3154-64AA3C948B22}"/>
              </a:ext>
            </a:extLst>
          </p:cNvPr>
          <p:cNvSpPr txBox="1"/>
          <p:nvPr/>
        </p:nvSpPr>
        <p:spPr>
          <a:xfrm>
            <a:off x="1182255" y="2145547"/>
            <a:ext cx="757381" cy="138499"/>
          </a:xfrm>
          <a:prstGeom prst="rect">
            <a:avLst/>
          </a:prstGeom>
          <a:solidFill>
            <a:schemeClr val="bg1"/>
          </a:solidFill>
        </p:spPr>
        <p:txBody>
          <a:bodyPr wrap="square" lIns="0" tIns="0" rIns="0" bIns="0" rtlCol="0">
            <a:spAutoFit/>
          </a:bodyPr>
          <a:lstStyle/>
          <a:p>
            <a:pPr algn="ctr"/>
            <a:r>
              <a:rPr lang="en-US" sz="900" b="1" dirty="0">
                <a:solidFill>
                  <a:srgbClr val="FF00FF"/>
                </a:solidFill>
              </a:rPr>
              <a:t>TLM Det. #3a</a:t>
            </a:r>
          </a:p>
        </p:txBody>
      </p:sp>
    </p:spTree>
    <p:extLst>
      <p:ext uri="{BB962C8B-B14F-4D97-AF65-F5344CB8AC3E}">
        <p14:creationId xmlns:p14="http://schemas.microsoft.com/office/powerpoint/2010/main" val="1481948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75C09-7478-E22D-FA6E-283AEC983AC4}"/>
              </a:ext>
            </a:extLst>
          </p:cNvPr>
          <p:cNvSpPr>
            <a:spLocks noGrp="1"/>
          </p:cNvSpPr>
          <p:nvPr>
            <p:ph idx="1"/>
          </p:nvPr>
        </p:nvSpPr>
        <p:spPr>
          <a:xfrm>
            <a:off x="242887" y="899318"/>
            <a:ext cx="8672513" cy="5059363"/>
          </a:xfrm>
        </p:spPr>
        <p:txBody>
          <a:bodyPr/>
          <a:lstStyle/>
          <a:p>
            <a:r>
              <a:rPr lang="en-US" sz="2000" u="sng" dirty="0"/>
              <a:t>Credited Control: Operation Authorization Document</a:t>
            </a:r>
          </a:p>
          <a:p>
            <a:pPr lvl="1"/>
            <a:r>
              <a:rPr lang="en-US" sz="1800" dirty="0"/>
              <a:t>Machine Beam Permit</a:t>
            </a:r>
          </a:p>
          <a:p>
            <a:pPr lvl="1"/>
            <a:r>
              <a:rPr lang="en-US" sz="1800" dirty="0"/>
              <a:t>Machine Run Condition</a:t>
            </a:r>
          </a:p>
          <a:p>
            <a:pPr lvl="1"/>
            <a:r>
              <a:rPr lang="en-US" sz="1800" dirty="0"/>
              <a:t>Beam will not be transported through Booster without approval of these documents</a:t>
            </a:r>
          </a:p>
          <a:p>
            <a:r>
              <a:rPr lang="en-US" sz="2000" u="sng" dirty="0"/>
              <a:t>Credited Control: Staffing</a:t>
            </a:r>
          </a:p>
          <a:p>
            <a:pPr lvl="1"/>
            <a:r>
              <a:rPr lang="en-US" sz="18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To ensure accelerator operations are disabled and initiate an immediate</a:t>
            </a:r>
            <a:br>
              <a:rPr lang="en-US" sz="18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br>
            <a:r>
              <a:rPr lang="en-US" sz="18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response in the event of a determined ASE violation.</a:t>
            </a:r>
            <a:endParaRPr lang="en-US" sz="1800" dirty="0">
              <a:solidFill>
                <a:schemeClr val="accent6"/>
              </a:solidFill>
              <a:latin typeface="Helvetica" panose="020B0604020202020204" pitchFamily="34" charset="0"/>
              <a:cs typeface="Helvetica" panose="020B0604020202020204" pitchFamily="34" charset="0"/>
            </a:endParaRPr>
          </a:p>
          <a:p>
            <a:pPr lvl="1"/>
            <a:r>
              <a:rPr lang="en-US" sz="1800" dirty="0"/>
              <a:t>The following staffing shall be in place during applicable beam operation: </a:t>
            </a:r>
          </a:p>
          <a:p>
            <a:pPr lvl="2"/>
            <a:r>
              <a:rPr lang="en-US" sz="1600" dirty="0"/>
              <a:t>At least one member of the AD Operations Department who has achieved the rank of Operator II or higher shall be on duty and on site. </a:t>
            </a:r>
          </a:p>
          <a:p>
            <a:pPr lvl="2"/>
            <a:r>
              <a:rPr lang="en-US" sz="1600" dirty="0"/>
              <a:t>At least one member of the AD Operations Department shall be present in the Main Control Room (MCR).</a:t>
            </a:r>
          </a:p>
          <a:p>
            <a:pPr lvl="2"/>
            <a:r>
              <a:rPr lang="en-US" sz="1600" dirty="0"/>
              <a:t>Note: these requirements could be satisfied by a single person</a:t>
            </a:r>
          </a:p>
          <a:p>
            <a:r>
              <a:rPr lang="en-US" sz="2000" u="sng" dirty="0"/>
              <a:t>Credited Control: Accelerator Operating Parameters</a:t>
            </a:r>
          </a:p>
          <a:p>
            <a:pPr lvl="1"/>
            <a:r>
              <a:rPr lang="en-US" sz="1800" dirty="0"/>
              <a:t>The MCI intensity of 3.8 E17 protons/hr shall not be exceeded at 8GeV</a:t>
            </a:r>
          </a:p>
        </p:txBody>
      </p:sp>
      <p:sp>
        <p:nvSpPr>
          <p:cNvPr id="3" name="Title 2">
            <a:extLst>
              <a:ext uri="{FF2B5EF4-FFF2-40B4-BE49-F238E27FC236}">
                <a16:creationId xmlns:a16="http://schemas.microsoft.com/office/drawing/2014/main" id="{38A6094C-F56C-6BED-3A07-C2A482073009}"/>
              </a:ext>
            </a:extLst>
          </p:cNvPr>
          <p:cNvSpPr>
            <a:spLocks noGrp="1"/>
          </p:cNvSpPr>
          <p:nvPr>
            <p:ph type="title"/>
          </p:nvPr>
        </p:nvSpPr>
        <p:spPr/>
        <p:txBody>
          <a:bodyPr/>
          <a:lstStyle/>
          <a:p>
            <a:r>
              <a:rPr lang="en-US" dirty="0"/>
              <a:t>Credited Controls - Administrative</a:t>
            </a:r>
          </a:p>
        </p:txBody>
      </p:sp>
      <p:sp>
        <p:nvSpPr>
          <p:cNvPr id="10" name="Date Placeholder 9">
            <a:extLst>
              <a:ext uri="{FF2B5EF4-FFF2-40B4-BE49-F238E27FC236}">
                <a16:creationId xmlns:a16="http://schemas.microsoft.com/office/drawing/2014/main" id="{9B315F99-6C5C-07B3-AD05-EB88CC142473}"/>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E832678A-87A8-1282-9D5F-A8404D06DF37}"/>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78CC6DE2-574B-6013-B169-F4467244E0EA}"/>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3898458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a:xfrm>
            <a:off x="228600" y="2586182"/>
            <a:ext cx="8672513" cy="600364"/>
          </a:xfrm>
        </p:spPr>
        <p:txBody>
          <a:bodyPr/>
          <a:lstStyle/>
          <a:p>
            <a:pPr marL="0" indent="0" algn="ctr">
              <a:buNone/>
            </a:pPr>
            <a:r>
              <a:rPr lang="en-US" sz="3600" dirty="0">
                <a:solidFill>
                  <a:srgbClr val="004C97"/>
                </a:solidFill>
              </a:rPr>
              <a:t>Questions</a:t>
            </a:r>
          </a:p>
        </p:txBody>
      </p:sp>
      <p:sp>
        <p:nvSpPr>
          <p:cNvPr id="9" name="Date Placeholder 8">
            <a:extLst>
              <a:ext uri="{FF2B5EF4-FFF2-40B4-BE49-F238E27FC236}">
                <a16:creationId xmlns:a16="http://schemas.microsoft.com/office/drawing/2014/main" id="{EB639A8E-DFA4-1D71-AE6A-590A14FDD063}"/>
              </a:ext>
            </a:extLst>
          </p:cNvPr>
          <p:cNvSpPr>
            <a:spLocks noGrp="1"/>
          </p:cNvSpPr>
          <p:nvPr>
            <p:ph type="dt" sz="half" idx="2"/>
          </p:nvPr>
        </p:nvSpPr>
        <p:spPr/>
        <p:txBody>
          <a:bodyPr/>
          <a:lstStyle/>
          <a:p>
            <a:pPr>
              <a:defRPr/>
            </a:pPr>
            <a:r>
              <a:rPr lang="en-US"/>
              <a:t>March 19-21, 2024</a:t>
            </a:r>
            <a:endParaRPr lang="en-US" dirty="0"/>
          </a:p>
        </p:txBody>
      </p:sp>
      <p:sp>
        <p:nvSpPr>
          <p:cNvPr id="10" name="Footer Placeholder 9">
            <a:extLst>
              <a:ext uri="{FF2B5EF4-FFF2-40B4-BE49-F238E27FC236}">
                <a16:creationId xmlns:a16="http://schemas.microsoft.com/office/drawing/2014/main" id="{0859E359-D4BD-600E-48A3-AC42E349DE20}"/>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1" name="Slide Number Placeholder 10">
            <a:extLst>
              <a:ext uri="{FF2B5EF4-FFF2-40B4-BE49-F238E27FC236}">
                <a16:creationId xmlns:a16="http://schemas.microsoft.com/office/drawing/2014/main" id="{94173B3D-4539-F483-DF26-475E87B1EA02}"/>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275349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 shot of a computer">
            <a:extLst>
              <a:ext uri="{FF2B5EF4-FFF2-40B4-BE49-F238E27FC236}">
                <a16:creationId xmlns:a16="http://schemas.microsoft.com/office/drawing/2014/main" id="{AA1A0A56-52E0-DCB3-96B1-6A578B8B2CC7}"/>
              </a:ext>
            </a:extLst>
          </p:cNvPr>
          <p:cNvPicPr>
            <a:picLocks noGrp="1" noChangeAspect="1"/>
          </p:cNvPicPr>
          <p:nvPr>
            <p:ph idx="1"/>
          </p:nvPr>
        </p:nvPicPr>
        <p:blipFill rotWithShape="1">
          <a:blip r:embed="rId2"/>
          <a:srcRect l="15013" t="9617" r="60166" b="65334"/>
          <a:stretch/>
        </p:blipFill>
        <p:spPr>
          <a:xfrm>
            <a:off x="37982" y="1124934"/>
            <a:ext cx="8877418" cy="4933974"/>
          </a:xfrm>
        </p:spPr>
      </p:pic>
      <p:sp>
        <p:nvSpPr>
          <p:cNvPr id="8" name="TextBox 7">
            <a:extLst>
              <a:ext uri="{FF2B5EF4-FFF2-40B4-BE49-F238E27FC236}">
                <a16:creationId xmlns:a16="http://schemas.microsoft.com/office/drawing/2014/main" id="{04E754F2-6359-FC31-D77F-C234EFD6BC9C}"/>
              </a:ext>
            </a:extLst>
          </p:cNvPr>
          <p:cNvSpPr txBox="1"/>
          <p:nvPr/>
        </p:nvSpPr>
        <p:spPr>
          <a:xfrm>
            <a:off x="6375818" y="5901785"/>
            <a:ext cx="1052468" cy="461665"/>
          </a:xfrm>
          <a:prstGeom prst="rect">
            <a:avLst/>
          </a:prstGeom>
          <a:noFill/>
        </p:spPr>
        <p:txBody>
          <a:bodyPr wrap="none" rtlCol="0">
            <a:spAutoFit/>
          </a:bodyPr>
          <a:lstStyle/>
          <a:p>
            <a:r>
              <a:rPr lang="en-US"/>
              <a:t>C.Y Tan</a:t>
            </a:r>
            <a:endParaRPr lang="en-US" dirty="0"/>
          </a:p>
        </p:txBody>
      </p:sp>
      <p:sp>
        <p:nvSpPr>
          <p:cNvPr id="10" name="Date Placeholder 9">
            <a:extLst>
              <a:ext uri="{FF2B5EF4-FFF2-40B4-BE49-F238E27FC236}">
                <a16:creationId xmlns:a16="http://schemas.microsoft.com/office/drawing/2014/main" id="{2C368040-33F2-A88F-A385-8E4C1C659C62}"/>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280B4132-2D1B-8FDE-D91E-04DF5A28B718}"/>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B5F7DC62-DC47-A1D1-487B-C3CE3DF1C113}"/>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76195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BA03C9-896B-A39F-1D57-9EA9EA24DA24}"/>
              </a:ext>
            </a:extLst>
          </p:cNvPr>
          <p:cNvPicPr>
            <a:picLocks noChangeAspect="1"/>
          </p:cNvPicPr>
          <p:nvPr/>
        </p:nvPicPr>
        <p:blipFill>
          <a:blip r:embed="rId2"/>
          <a:stretch>
            <a:fillRect/>
          </a:stretch>
        </p:blipFill>
        <p:spPr>
          <a:xfrm>
            <a:off x="222250" y="1359051"/>
            <a:ext cx="4675638" cy="3760839"/>
          </a:xfrm>
          <a:prstGeom prst="rect">
            <a:avLst/>
          </a:prstGeom>
          <a:ln>
            <a:solidFill>
              <a:schemeClr val="accent1"/>
            </a:solidFill>
          </a:ln>
        </p:spPr>
      </p:pic>
      <p:pic>
        <p:nvPicPr>
          <p:cNvPr id="8" name="Picture 7">
            <a:extLst>
              <a:ext uri="{FF2B5EF4-FFF2-40B4-BE49-F238E27FC236}">
                <a16:creationId xmlns:a16="http://schemas.microsoft.com/office/drawing/2014/main" id="{69FD02D8-5A86-53E6-8BC4-9403CF2F6246}"/>
              </a:ext>
            </a:extLst>
          </p:cNvPr>
          <p:cNvPicPr>
            <a:picLocks noChangeAspect="1"/>
          </p:cNvPicPr>
          <p:nvPr/>
        </p:nvPicPr>
        <p:blipFill rotWithShape="1">
          <a:blip r:embed="rId3"/>
          <a:srcRect t="19833"/>
          <a:stretch/>
        </p:blipFill>
        <p:spPr>
          <a:xfrm>
            <a:off x="5090727" y="897897"/>
            <a:ext cx="3784264" cy="2444093"/>
          </a:xfrm>
          <a:prstGeom prst="rect">
            <a:avLst/>
          </a:prstGeom>
          <a:ln>
            <a:solidFill>
              <a:schemeClr val="accent1"/>
            </a:solidFill>
          </a:ln>
        </p:spPr>
      </p:pic>
      <p:pic>
        <p:nvPicPr>
          <p:cNvPr id="9" name="Picture 8">
            <a:extLst>
              <a:ext uri="{FF2B5EF4-FFF2-40B4-BE49-F238E27FC236}">
                <a16:creationId xmlns:a16="http://schemas.microsoft.com/office/drawing/2014/main" id="{C74086BD-6CBD-125B-BCBD-C46E8AF4D2E2}"/>
              </a:ext>
            </a:extLst>
          </p:cNvPr>
          <p:cNvPicPr>
            <a:picLocks noChangeAspect="1"/>
          </p:cNvPicPr>
          <p:nvPr/>
        </p:nvPicPr>
        <p:blipFill rotWithShape="1">
          <a:blip r:embed="rId4"/>
          <a:srcRect t="21510"/>
          <a:stretch/>
        </p:blipFill>
        <p:spPr>
          <a:xfrm>
            <a:off x="5090727" y="3516011"/>
            <a:ext cx="3787197" cy="2405928"/>
          </a:xfrm>
          <a:prstGeom prst="rect">
            <a:avLst/>
          </a:prstGeom>
          <a:ln>
            <a:solidFill>
              <a:schemeClr val="accent1"/>
            </a:solidFill>
          </a:ln>
        </p:spPr>
      </p:pic>
      <p:sp>
        <p:nvSpPr>
          <p:cNvPr id="10" name="TextBox 9">
            <a:extLst>
              <a:ext uri="{FF2B5EF4-FFF2-40B4-BE49-F238E27FC236}">
                <a16:creationId xmlns:a16="http://schemas.microsoft.com/office/drawing/2014/main" id="{353DE16F-F3B0-2F42-46BB-B8A12AB5A627}"/>
              </a:ext>
            </a:extLst>
          </p:cNvPr>
          <p:cNvSpPr txBox="1"/>
          <p:nvPr/>
        </p:nvSpPr>
        <p:spPr>
          <a:xfrm>
            <a:off x="736827" y="2490226"/>
            <a:ext cx="2362313" cy="369332"/>
          </a:xfrm>
          <a:prstGeom prst="rect">
            <a:avLst/>
          </a:prstGeom>
          <a:noFill/>
        </p:spPr>
        <p:txBody>
          <a:bodyPr wrap="none" rtlCol="0">
            <a:spAutoFit/>
          </a:bodyPr>
          <a:lstStyle/>
          <a:p>
            <a:r>
              <a:rPr lang="en-US" dirty="0" err="1"/>
              <a:t>dE</a:t>
            </a:r>
            <a:r>
              <a:rPr lang="en-US" dirty="0"/>
              <a:t>-</a:t>
            </a:r>
            <a:r>
              <a:rPr lang="en-US" dirty="0" err="1"/>
              <a:t>dTheta</a:t>
            </a:r>
            <a:r>
              <a:rPr lang="en-US" dirty="0"/>
              <a:t>-phase space</a:t>
            </a:r>
          </a:p>
        </p:txBody>
      </p:sp>
      <p:sp>
        <p:nvSpPr>
          <p:cNvPr id="11" name="TextBox 10">
            <a:extLst>
              <a:ext uri="{FF2B5EF4-FFF2-40B4-BE49-F238E27FC236}">
                <a16:creationId xmlns:a16="http://schemas.microsoft.com/office/drawing/2014/main" id="{4102D257-FB2E-2842-9597-482AA1704986}"/>
              </a:ext>
            </a:extLst>
          </p:cNvPr>
          <p:cNvSpPr txBox="1"/>
          <p:nvPr/>
        </p:nvSpPr>
        <p:spPr>
          <a:xfrm>
            <a:off x="5332647" y="1359051"/>
            <a:ext cx="1436863" cy="830997"/>
          </a:xfrm>
          <a:prstGeom prst="rect">
            <a:avLst/>
          </a:prstGeom>
          <a:noFill/>
        </p:spPr>
        <p:txBody>
          <a:bodyPr wrap="square" rtlCol="0">
            <a:spAutoFit/>
          </a:bodyPr>
          <a:lstStyle/>
          <a:p>
            <a:r>
              <a:rPr lang="en-US" sz="1600" dirty="0"/>
              <a:t>Line charge distribution of a single bunch</a:t>
            </a:r>
          </a:p>
        </p:txBody>
      </p:sp>
      <p:sp>
        <p:nvSpPr>
          <p:cNvPr id="12" name="TextBox 11">
            <a:extLst>
              <a:ext uri="{FF2B5EF4-FFF2-40B4-BE49-F238E27FC236}">
                <a16:creationId xmlns:a16="http://schemas.microsoft.com/office/drawing/2014/main" id="{269F670A-4C22-A5A1-A0B3-D0623B96C0B4}"/>
              </a:ext>
            </a:extLst>
          </p:cNvPr>
          <p:cNvSpPr txBox="1"/>
          <p:nvPr/>
        </p:nvSpPr>
        <p:spPr>
          <a:xfrm>
            <a:off x="5332647" y="4025949"/>
            <a:ext cx="1436863" cy="584775"/>
          </a:xfrm>
          <a:prstGeom prst="rect">
            <a:avLst/>
          </a:prstGeom>
          <a:noFill/>
        </p:spPr>
        <p:txBody>
          <a:bodyPr wrap="square" rtlCol="0">
            <a:spAutoFit/>
          </a:bodyPr>
          <a:lstStyle/>
          <a:p>
            <a:r>
              <a:rPr lang="en-US" sz="1600" dirty="0"/>
              <a:t>Energy Projection</a:t>
            </a:r>
          </a:p>
        </p:txBody>
      </p:sp>
      <p:sp>
        <p:nvSpPr>
          <p:cNvPr id="17" name="Title 1">
            <a:extLst>
              <a:ext uri="{FF2B5EF4-FFF2-40B4-BE49-F238E27FC236}">
                <a16:creationId xmlns:a16="http://schemas.microsoft.com/office/drawing/2014/main" id="{E06847C0-5459-0AF7-8164-90992E0A299A}"/>
              </a:ext>
            </a:extLst>
          </p:cNvPr>
          <p:cNvSpPr txBox="1">
            <a:spLocks/>
          </p:cNvSpPr>
          <p:nvPr/>
        </p:nvSpPr>
        <p:spPr>
          <a:xfrm>
            <a:off x="593499" y="204537"/>
            <a:ext cx="8229600" cy="1143000"/>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1E13 </a:t>
            </a:r>
            <a:r>
              <a:rPr lang="en-US" dirty="0" err="1"/>
              <a:t>ppp</a:t>
            </a:r>
            <a:r>
              <a:rPr lang="en-US" dirty="0"/>
              <a:t> in Booster</a:t>
            </a:r>
          </a:p>
        </p:txBody>
      </p:sp>
      <p:sp>
        <p:nvSpPr>
          <p:cNvPr id="18" name="TextBox 17">
            <a:extLst>
              <a:ext uri="{FF2B5EF4-FFF2-40B4-BE49-F238E27FC236}">
                <a16:creationId xmlns:a16="http://schemas.microsoft.com/office/drawing/2014/main" id="{11D696D2-0A85-B695-412B-5ADD5B2D5A0B}"/>
              </a:ext>
            </a:extLst>
          </p:cNvPr>
          <p:cNvSpPr txBox="1"/>
          <p:nvPr/>
        </p:nvSpPr>
        <p:spPr>
          <a:xfrm>
            <a:off x="6375818" y="5901785"/>
            <a:ext cx="1069845" cy="461665"/>
          </a:xfrm>
          <a:prstGeom prst="rect">
            <a:avLst/>
          </a:prstGeom>
          <a:noFill/>
        </p:spPr>
        <p:txBody>
          <a:bodyPr wrap="none" rtlCol="0">
            <a:spAutoFit/>
          </a:bodyPr>
          <a:lstStyle/>
          <a:p>
            <a:r>
              <a:rPr lang="en-US" dirty="0"/>
              <a:t>C. Bhat</a:t>
            </a:r>
          </a:p>
        </p:txBody>
      </p:sp>
      <p:sp>
        <p:nvSpPr>
          <p:cNvPr id="15" name="Date Placeholder 14">
            <a:extLst>
              <a:ext uri="{FF2B5EF4-FFF2-40B4-BE49-F238E27FC236}">
                <a16:creationId xmlns:a16="http://schemas.microsoft.com/office/drawing/2014/main" id="{54DFCF36-A470-D94D-6BEB-50699D234A63}"/>
              </a:ext>
            </a:extLst>
          </p:cNvPr>
          <p:cNvSpPr>
            <a:spLocks noGrp="1"/>
          </p:cNvSpPr>
          <p:nvPr>
            <p:ph type="dt" sz="half" idx="2"/>
          </p:nvPr>
        </p:nvSpPr>
        <p:spPr/>
        <p:txBody>
          <a:bodyPr/>
          <a:lstStyle/>
          <a:p>
            <a:pPr>
              <a:defRPr/>
            </a:pPr>
            <a:r>
              <a:rPr lang="en-US"/>
              <a:t>March 19-21, 2024</a:t>
            </a:r>
            <a:endParaRPr lang="en-US" dirty="0"/>
          </a:p>
        </p:txBody>
      </p:sp>
      <p:sp>
        <p:nvSpPr>
          <p:cNvPr id="16" name="Footer Placeholder 15">
            <a:extLst>
              <a:ext uri="{FF2B5EF4-FFF2-40B4-BE49-F238E27FC236}">
                <a16:creationId xmlns:a16="http://schemas.microsoft.com/office/drawing/2014/main" id="{CF18E07A-1EA2-3B99-1561-0CC867B13FD8}"/>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9" name="Slide Number Placeholder 18">
            <a:extLst>
              <a:ext uri="{FF2B5EF4-FFF2-40B4-BE49-F238E27FC236}">
                <a16:creationId xmlns:a16="http://schemas.microsoft.com/office/drawing/2014/main" id="{697733BE-D1F8-8F7C-76C1-7E32F586368A}"/>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38157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Booster Overview</a:t>
            </a:r>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diagram of a circular object with text">
            <a:extLst>
              <a:ext uri="{FF2B5EF4-FFF2-40B4-BE49-F238E27FC236}">
                <a16:creationId xmlns:a16="http://schemas.microsoft.com/office/drawing/2014/main" id="{9C176C04-43E6-9B3A-E06B-54492AC76131}"/>
              </a:ext>
            </a:extLst>
          </p:cNvPr>
          <p:cNvPicPr>
            <a:picLocks noChangeAspect="1"/>
          </p:cNvPicPr>
          <p:nvPr/>
        </p:nvPicPr>
        <p:blipFill>
          <a:blip r:embed="rId2"/>
          <a:stretch>
            <a:fillRect/>
          </a:stretch>
        </p:blipFill>
        <p:spPr>
          <a:xfrm>
            <a:off x="4016204" y="568715"/>
            <a:ext cx="4741369" cy="3889403"/>
          </a:xfrm>
          <a:prstGeom prst="rect">
            <a:avLst/>
          </a:prstGeom>
        </p:spPr>
      </p:pic>
      <p:pic>
        <p:nvPicPr>
          <p:cNvPr id="2" name="Picture 1">
            <a:extLst>
              <a:ext uri="{FF2B5EF4-FFF2-40B4-BE49-F238E27FC236}">
                <a16:creationId xmlns:a16="http://schemas.microsoft.com/office/drawing/2014/main" id="{533E9C32-332E-993D-E4A4-1D40444FD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79" y="779077"/>
            <a:ext cx="2746375" cy="3293745"/>
          </a:xfrm>
          <a:prstGeom prst="rect">
            <a:avLst/>
          </a:prstGeom>
        </p:spPr>
      </p:pic>
      <p:sp>
        <p:nvSpPr>
          <p:cNvPr id="10" name="Content Placeholder 1">
            <a:extLst>
              <a:ext uri="{FF2B5EF4-FFF2-40B4-BE49-F238E27FC236}">
                <a16:creationId xmlns:a16="http://schemas.microsoft.com/office/drawing/2014/main" id="{1DD56A07-FCAE-8AC9-CFB3-E8BBC6F44C93}"/>
              </a:ext>
            </a:extLst>
          </p:cNvPr>
          <p:cNvSpPr txBox="1">
            <a:spLocks/>
          </p:cNvSpPr>
          <p:nvPr/>
        </p:nvSpPr>
        <p:spPr>
          <a:xfrm>
            <a:off x="492172" y="4313382"/>
            <a:ext cx="8356264" cy="18934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Booster is a 15Hz alternating gradient Proton Synchrotron that accelerates beam received from the Linac at 400 MeV to 8 GeV.</a:t>
            </a:r>
          </a:p>
          <a:p>
            <a:pPr lvl="1"/>
            <a:r>
              <a:rPr lang="en-US" sz="1600" dirty="0"/>
              <a:t>Booster has an average radius of 75.5 meters.</a:t>
            </a:r>
          </a:p>
          <a:p>
            <a:r>
              <a:rPr lang="en-US" sz="1800" dirty="0"/>
              <a:t>The FOFDOOD lattice consists of 96 combined function magnets that bend and focus the beam during the 33-ms long “beam cycle” (</a:t>
            </a:r>
            <a:r>
              <a:rPr lang="en-US" sz="1800" i="1" dirty="0"/>
              <a:t>acceleration</a:t>
            </a:r>
            <a:r>
              <a:rPr lang="en-US" sz="1800" dirty="0"/>
              <a:t>).</a:t>
            </a:r>
          </a:p>
          <a:p>
            <a:pPr marL="0" indent="0">
              <a:buFont typeface="Arial" charset="0"/>
              <a:buNone/>
            </a:pPr>
            <a:endParaRPr lang="en-US" sz="2800" dirty="0"/>
          </a:p>
          <a:p>
            <a:pPr marL="0" indent="0">
              <a:buFont typeface="Arial" charset="0"/>
              <a:buNone/>
            </a:pPr>
            <a:endParaRPr lang="en-US" sz="3200" dirty="0"/>
          </a:p>
        </p:txBody>
      </p:sp>
      <p:sp>
        <p:nvSpPr>
          <p:cNvPr id="12" name="Date Placeholder 11">
            <a:extLst>
              <a:ext uri="{FF2B5EF4-FFF2-40B4-BE49-F238E27FC236}">
                <a16:creationId xmlns:a16="http://schemas.microsoft.com/office/drawing/2014/main" id="{CD0D1325-C436-787B-E304-B624EE2C7C8A}"/>
              </a:ext>
            </a:extLst>
          </p:cNvPr>
          <p:cNvSpPr>
            <a:spLocks noGrp="1"/>
          </p:cNvSpPr>
          <p:nvPr>
            <p:ph type="dt" sz="half" idx="2"/>
          </p:nvPr>
        </p:nvSpPr>
        <p:spPr/>
        <p:txBody>
          <a:bodyPr/>
          <a:lstStyle/>
          <a:p>
            <a:pPr>
              <a:defRPr/>
            </a:pPr>
            <a:r>
              <a:rPr lang="en-US"/>
              <a:t>March 19-21, 2024</a:t>
            </a:r>
            <a:endParaRPr lang="en-US" dirty="0"/>
          </a:p>
        </p:txBody>
      </p:sp>
      <p:sp>
        <p:nvSpPr>
          <p:cNvPr id="13" name="Footer Placeholder 12">
            <a:extLst>
              <a:ext uri="{FF2B5EF4-FFF2-40B4-BE49-F238E27FC236}">
                <a16:creationId xmlns:a16="http://schemas.microsoft.com/office/drawing/2014/main" id="{1AEF9C17-4BBC-D2B9-A90F-04EADB72B283}"/>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4" name="Slide Number Placeholder 13">
            <a:extLst>
              <a:ext uri="{FF2B5EF4-FFF2-40B4-BE49-F238E27FC236}">
                <a16:creationId xmlns:a16="http://schemas.microsoft.com/office/drawing/2014/main" id="{7F7E36AA-FA74-4467-8EC1-AF0D60638B9A}"/>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98972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Booster Overview</a:t>
            </a: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83990" y="4395173"/>
            <a:ext cx="8631410" cy="1865850"/>
          </a:xfrm>
        </p:spPr>
        <p:txBody>
          <a:bodyPr/>
          <a:lstStyle/>
          <a:p>
            <a:r>
              <a:rPr lang="en-US" sz="2000" dirty="0"/>
              <a:t>The resonant magnet system ramps down for the remaining 33 </a:t>
            </a:r>
            <a:r>
              <a:rPr lang="en-US" sz="2000" dirty="0" err="1"/>
              <a:t>ms</a:t>
            </a:r>
            <a:r>
              <a:rPr lang="en-US" sz="2000" dirty="0"/>
              <a:t> to accept beam once again as needed completing the 66 </a:t>
            </a:r>
            <a:r>
              <a:rPr lang="en-US" sz="2000" dirty="0" err="1"/>
              <a:t>ms</a:t>
            </a:r>
            <a:r>
              <a:rPr lang="en-US" sz="2000" dirty="0"/>
              <a:t> machine cycle.</a:t>
            </a:r>
          </a:p>
          <a:p>
            <a:pPr lvl="1"/>
            <a:r>
              <a:rPr lang="en-US" sz="1800" dirty="0"/>
              <a:t>This constitutes the 15Hz mode of operation.</a:t>
            </a:r>
          </a:p>
          <a:p>
            <a:r>
              <a:rPr lang="en-US" sz="2000" dirty="0"/>
              <a:t>22 RF cavities are available to capture and accelerate the beam from injection to extraction, sweeping from 37MHz to 52MHz.</a:t>
            </a:r>
          </a:p>
          <a:p>
            <a:pPr marL="0" indent="0">
              <a:buNone/>
            </a:pPr>
            <a:endParaRPr lang="en-US" sz="3200" dirty="0"/>
          </a:p>
          <a:p>
            <a:pPr marL="0" indent="0">
              <a:buNone/>
            </a:pPr>
            <a:endParaRPr lang="en-US" sz="3600" dirty="0"/>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long shot of a tunnel">
            <a:extLst>
              <a:ext uri="{FF2B5EF4-FFF2-40B4-BE49-F238E27FC236}">
                <a16:creationId xmlns:a16="http://schemas.microsoft.com/office/drawing/2014/main" id="{8654B60F-525D-1EB3-9894-9779DCDB4AB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80287" y="736360"/>
            <a:ext cx="4216488" cy="3162366"/>
          </a:xfrm>
          <a:prstGeom prst="rect">
            <a:avLst/>
          </a:prstGeom>
        </p:spPr>
      </p:pic>
      <p:sp>
        <p:nvSpPr>
          <p:cNvPr id="9" name="Content Placeholder 1">
            <a:extLst>
              <a:ext uri="{FF2B5EF4-FFF2-40B4-BE49-F238E27FC236}">
                <a16:creationId xmlns:a16="http://schemas.microsoft.com/office/drawing/2014/main" id="{9BDD7ABC-BE82-EB15-852E-F92DD87B78DA}"/>
              </a:ext>
            </a:extLst>
          </p:cNvPr>
          <p:cNvSpPr txBox="1">
            <a:spLocks/>
          </p:cNvSpPr>
          <p:nvPr/>
        </p:nvSpPr>
        <p:spPr>
          <a:xfrm>
            <a:off x="5590160" y="3955458"/>
            <a:ext cx="2673623" cy="18769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100" dirty="0">
                <a:solidFill>
                  <a:srgbClr val="7030A0"/>
                </a:solidFill>
              </a:rPr>
              <a:t>Booster Gradient Magnet and RF cavities</a:t>
            </a:r>
          </a:p>
          <a:p>
            <a:pPr marL="0" indent="0">
              <a:buFont typeface="Arial" charset="0"/>
              <a:buNone/>
            </a:pPr>
            <a:r>
              <a:rPr lang="en-US" dirty="0">
                <a:solidFill>
                  <a:srgbClr val="7030A0"/>
                </a:solidFill>
              </a:rPr>
              <a:t> </a:t>
            </a:r>
          </a:p>
        </p:txBody>
      </p:sp>
      <p:sp>
        <p:nvSpPr>
          <p:cNvPr id="10" name="Content Placeholder 1">
            <a:extLst>
              <a:ext uri="{FF2B5EF4-FFF2-40B4-BE49-F238E27FC236}">
                <a16:creationId xmlns:a16="http://schemas.microsoft.com/office/drawing/2014/main" id="{32C15578-69E5-C9BC-3E2E-0A2A622C5E65}"/>
              </a:ext>
            </a:extLst>
          </p:cNvPr>
          <p:cNvSpPr txBox="1">
            <a:spLocks/>
          </p:cNvSpPr>
          <p:nvPr/>
        </p:nvSpPr>
        <p:spPr>
          <a:xfrm>
            <a:off x="1898378" y="3920165"/>
            <a:ext cx="1131150" cy="18769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100" dirty="0">
                <a:solidFill>
                  <a:srgbClr val="7030A0"/>
                </a:solidFill>
              </a:rPr>
              <a:t>Booster Layout</a:t>
            </a:r>
          </a:p>
        </p:txBody>
      </p:sp>
      <p:pic>
        <p:nvPicPr>
          <p:cNvPr id="7" name="Picture 6">
            <a:extLst>
              <a:ext uri="{FF2B5EF4-FFF2-40B4-BE49-F238E27FC236}">
                <a16:creationId xmlns:a16="http://schemas.microsoft.com/office/drawing/2014/main" id="{E001EDCE-D40D-DDE5-1D74-0B3CB3A49C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990" y="768582"/>
            <a:ext cx="4293870" cy="2972145"/>
          </a:xfrm>
          <a:prstGeom prst="rect">
            <a:avLst/>
          </a:prstGeom>
          <a:noFill/>
        </p:spPr>
      </p:pic>
      <p:sp>
        <p:nvSpPr>
          <p:cNvPr id="13" name="Date Placeholder 12">
            <a:extLst>
              <a:ext uri="{FF2B5EF4-FFF2-40B4-BE49-F238E27FC236}">
                <a16:creationId xmlns:a16="http://schemas.microsoft.com/office/drawing/2014/main" id="{561F0A0D-623C-F2F5-0A8C-6613AF0BD218}"/>
              </a:ext>
            </a:extLst>
          </p:cNvPr>
          <p:cNvSpPr>
            <a:spLocks noGrp="1"/>
          </p:cNvSpPr>
          <p:nvPr>
            <p:ph type="dt" sz="half" idx="2"/>
          </p:nvPr>
        </p:nvSpPr>
        <p:spPr/>
        <p:txBody>
          <a:bodyPr/>
          <a:lstStyle/>
          <a:p>
            <a:pPr>
              <a:defRPr/>
            </a:pPr>
            <a:r>
              <a:rPr lang="en-US"/>
              <a:t>March 19-21, 2024</a:t>
            </a:r>
            <a:endParaRPr lang="en-US" dirty="0"/>
          </a:p>
        </p:txBody>
      </p:sp>
      <p:sp>
        <p:nvSpPr>
          <p:cNvPr id="15" name="Footer Placeholder 14">
            <a:extLst>
              <a:ext uri="{FF2B5EF4-FFF2-40B4-BE49-F238E27FC236}">
                <a16:creationId xmlns:a16="http://schemas.microsoft.com/office/drawing/2014/main" id="{76420BE6-598F-E9E3-2598-6EDEFBDB72AB}"/>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6" name="Slide Number Placeholder 15">
            <a:extLst>
              <a:ext uri="{FF2B5EF4-FFF2-40B4-BE49-F238E27FC236}">
                <a16:creationId xmlns:a16="http://schemas.microsoft.com/office/drawing/2014/main" id="{EBE6CF70-6C53-A281-7F0B-6913069B5D9E}"/>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4" name="Arrow: Left 3">
            <a:extLst>
              <a:ext uri="{FF2B5EF4-FFF2-40B4-BE49-F238E27FC236}">
                <a16:creationId xmlns:a16="http://schemas.microsoft.com/office/drawing/2014/main" id="{AC0D7889-97D5-DDC4-60EA-2A8DC4EF6E5F}"/>
              </a:ext>
            </a:extLst>
          </p:cNvPr>
          <p:cNvSpPr/>
          <p:nvPr/>
        </p:nvSpPr>
        <p:spPr>
          <a:xfrm>
            <a:off x="3564409" y="893142"/>
            <a:ext cx="628073" cy="12013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11933E-8CB7-C229-4BC3-84807B7B3C5B}"/>
              </a:ext>
            </a:extLst>
          </p:cNvPr>
          <p:cNvSpPr txBox="1"/>
          <p:nvPr/>
        </p:nvSpPr>
        <p:spPr>
          <a:xfrm>
            <a:off x="3566513" y="585394"/>
            <a:ext cx="709924" cy="369332"/>
          </a:xfrm>
          <a:prstGeom prst="rect">
            <a:avLst/>
          </a:prstGeom>
          <a:noFill/>
        </p:spPr>
        <p:txBody>
          <a:bodyPr wrap="square" rtlCol="0">
            <a:spAutoFit/>
          </a:bodyPr>
          <a:lstStyle/>
          <a:p>
            <a:pPr algn="ctr"/>
            <a:r>
              <a:rPr lang="en-US" sz="900" b="1" dirty="0">
                <a:solidFill>
                  <a:schemeClr val="accent2"/>
                </a:solidFill>
              </a:rPr>
              <a:t>Injection (400 MeV)</a:t>
            </a:r>
          </a:p>
        </p:txBody>
      </p:sp>
      <p:sp>
        <p:nvSpPr>
          <p:cNvPr id="6" name="Arrow: Left 5">
            <a:extLst>
              <a:ext uri="{FF2B5EF4-FFF2-40B4-BE49-F238E27FC236}">
                <a16:creationId xmlns:a16="http://schemas.microsoft.com/office/drawing/2014/main" id="{17730478-541F-1EB6-C6DE-C1CC1B0A8B7E}"/>
              </a:ext>
            </a:extLst>
          </p:cNvPr>
          <p:cNvSpPr/>
          <p:nvPr/>
        </p:nvSpPr>
        <p:spPr>
          <a:xfrm rot="19175973">
            <a:off x="322552" y="1422815"/>
            <a:ext cx="628073" cy="12013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8DCCD0-BB1A-9A30-5283-A6933070B654}"/>
              </a:ext>
            </a:extLst>
          </p:cNvPr>
          <p:cNvSpPr txBox="1"/>
          <p:nvPr/>
        </p:nvSpPr>
        <p:spPr>
          <a:xfrm>
            <a:off x="181563" y="991410"/>
            <a:ext cx="709924" cy="369332"/>
          </a:xfrm>
          <a:prstGeom prst="rect">
            <a:avLst/>
          </a:prstGeom>
          <a:noFill/>
        </p:spPr>
        <p:txBody>
          <a:bodyPr wrap="square" rtlCol="0">
            <a:spAutoFit/>
          </a:bodyPr>
          <a:lstStyle/>
          <a:p>
            <a:pPr algn="ctr"/>
            <a:r>
              <a:rPr lang="en-US" sz="900" b="1" dirty="0">
                <a:solidFill>
                  <a:schemeClr val="accent2"/>
                </a:solidFill>
              </a:rPr>
              <a:t>Extraction (8 GeV)</a:t>
            </a:r>
          </a:p>
        </p:txBody>
      </p:sp>
    </p:spTree>
    <p:extLst>
      <p:ext uri="{BB962C8B-B14F-4D97-AF65-F5344CB8AC3E}">
        <p14:creationId xmlns:p14="http://schemas.microsoft.com/office/powerpoint/2010/main" val="66786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19E694-181B-3C55-ABC3-025D9D7BC9BF}"/>
              </a:ext>
            </a:extLst>
          </p:cNvPr>
          <p:cNvPicPr>
            <a:picLocks noChangeAspect="1"/>
          </p:cNvPicPr>
          <p:nvPr/>
        </p:nvPicPr>
        <p:blipFill>
          <a:blip r:embed="rId2"/>
          <a:stretch>
            <a:fillRect/>
          </a:stretch>
        </p:blipFill>
        <p:spPr>
          <a:xfrm>
            <a:off x="291808" y="4344217"/>
            <a:ext cx="8686801" cy="1748047"/>
          </a:xfrm>
          <a:prstGeom prst="rect">
            <a:avLst/>
          </a:prstGeom>
        </p:spPr>
      </p:pic>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Booster Overview</a:t>
            </a:r>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E644E0A-71E5-E750-D443-63BC635DF540}"/>
              </a:ext>
            </a:extLst>
          </p:cNvPr>
          <p:cNvGrpSpPr/>
          <p:nvPr/>
        </p:nvGrpSpPr>
        <p:grpSpPr>
          <a:xfrm>
            <a:off x="4652073" y="1532984"/>
            <a:ext cx="4167166" cy="2891145"/>
            <a:chOff x="246707" y="788383"/>
            <a:chExt cx="4467673" cy="2535589"/>
          </a:xfrm>
        </p:grpSpPr>
        <p:pic>
          <p:nvPicPr>
            <p:cNvPr id="17" name="Picture 16">
              <a:extLst>
                <a:ext uri="{FF2B5EF4-FFF2-40B4-BE49-F238E27FC236}">
                  <a16:creationId xmlns:a16="http://schemas.microsoft.com/office/drawing/2014/main" id="{3A59CC83-0ECE-60AF-17FE-2E82EE25F3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707" y="788383"/>
              <a:ext cx="4467673" cy="2535589"/>
            </a:xfrm>
            <a:prstGeom prst="rect">
              <a:avLst/>
            </a:prstGeom>
          </p:spPr>
        </p:pic>
        <p:sp>
          <p:nvSpPr>
            <p:cNvPr id="20" name="TextBox 19">
              <a:extLst>
                <a:ext uri="{FF2B5EF4-FFF2-40B4-BE49-F238E27FC236}">
                  <a16:creationId xmlns:a16="http://schemas.microsoft.com/office/drawing/2014/main" id="{F389A78F-DBAC-ACD0-B197-A22D634496A9}"/>
                </a:ext>
              </a:extLst>
            </p:cNvPr>
            <p:cNvSpPr txBox="1"/>
            <p:nvPr/>
          </p:nvSpPr>
          <p:spPr>
            <a:xfrm>
              <a:off x="1830764" y="1447850"/>
              <a:ext cx="939388" cy="269926"/>
            </a:xfrm>
            <a:prstGeom prst="rect">
              <a:avLst/>
            </a:prstGeom>
            <a:noFill/>
          </p:spPr>
          <p:txBody>
            <a:bodyPr wrap="none" rtlCol="0">
              <a:spAutoFit/>
            </a:bodyPr>
            <a:lstStyle/>
            <a:p>
              <a:r>
                <a:rPr lang="en-US" sz="1400" b="1" dirty="0">
                  <a:solidFill>
                    <a:schemeClr val="bg2"/>
                  </a:solidFill>
                </a:rPr>
                <a:t>F Magnet</a:t>
              </a:r>
            </a:p>
          </p:txBody>
        </p:sp>
        <p:sp>
          <p:nvSpPr>
            <p:cNvPr id="21" name="TextBox 20">
              <a:extLst>
                <a:ext uri="{FF2B5EF4-FFF2-40B4-BE49-F238E27FC236}">
                  <a16:creationId xmlns:a16="http://schemas.microsoft.com/office/drawing/2014/main" id="{850C5E41-1092-4743-7A40-FAA09790969A}"/>
                </a:ext>
              </a:extLst>
            </p:cNvPr>
            <p:cNvSpPr txBox="1"/>
            <p:nvPr/>
          </p:nvSpPr>
          <p:spPr>
            <a:xfrm>
              <a:off x="2024794" y="2223553"/>
              <a:ext cx="254812" cy="581521"/>
            </a:xfrm>
            <a:prstGeom prst="rect">
              <a:avLst/>
            </a:prstGeom>
            <a:noFill/>
          </p:spPr>
          <p:txBody>
            <a:bodyPr wrap="none" rtlCol="0">
              <a:spAutoFit/>
            </a:bodyPr>
            <a:lstStyle/>
            <a:p>
              <a:endParaRPr lang="en-US" sz="2400" b="1" dirty="0">
                <a:solidFill>
                  <a:srgbClr val="00FF00"/>
                </a:solidFill>
              </a:endParaRPr>
            </a:p>
          </p:txBody>
        </p:sp>
      </p:grpSp>
      <p:sp>
        <p:nvSpPr>
          <p:cNvPr id="27" name="TextBox 26">
            <a:extLst>
              <a:ext uri="{FF2B5EF4-FFF2-40B4-BE49-F238E27FC236}">
                <a16:creationId xmlns:a16="http://schemas.microsoft.com/office/drawing/2014/main" id="{26FE7F27-D32D-77FE-C1D5-945DCCDE4FD6}"/>
              </a:ext>
            </a:extLst>
          </p:cNvPr>
          <p:cNvSpPr txBox="1"/>
          <p:nvPr/>
        </p:nvSpPr>
        <p:spPr>
          <a:xfrm>
            <a:off x="1125121" y="2679754"/>
            <a:ext cx="526106" cy="253916"/>
          </a:xfrm>
          <a:prstGeom prst="rect">
            <a:avLst/>
          </a:prstGeom>
          <a:noFill/>
        </p:spPr>
        <p:txBody>
          <a:bodyPr wrap="none" rtlCol="0">
            <a:spAutoFit/>
          </a:bodyPr>
          <a:lstStyle/>
          <a:p>
            <a:r>
              <a:rPr lang="en-US" sz="1050" dirty="0">
                <a:solidFill>
                  <a:schemeClr val="bg2"/>
                </a:solidFill>
              </a:rPr>
              <a:t>Choke</a:t>
            </a:r>
          </a:p>
        </p:txBody>
      </p:sp>
      <p:pic>
        <p:nvPicPr>
          <p:cNvPr id="28" name="Picture 27">
            <a:extLst>
              <a:ext uri="{FF2B5EF4-FFF2-40B4-BE49-F238E27FC236}">
                <a16:creationId xmlns:a16="http://schemas.microsoft.com/office/drawing/2014/main" id="{367944FC-9AFE-19DE-D284-B6CC1E1FBC99}"/>
              </a:ext>
            </a:extLst>
          </p:cNvPr>
          <p:cNvPicPr>
            <a:picLocks noChangeAspect="1"/>
          </p:cNvPicPr>
          <p:nvPr/>
        </p:nvPicPr>
        <p:blipFill>
          <a:blip r:embed="rId4"/>
          <a:stretch>
            <a:fillRect/>
          </a:stretch>
        </p:blipFill>
        <p:spPr>
          <a:xfrm>
            <a:off x="388628" y="2883041"/>
            <a:ext cx="3897752" cy="1541088"/>
          </a:xfrm>
          <a:prstGeom prst="rect">
            <a:avLst/>
          </a:prstGeom>
        </p:spPr>
      </p:pic>
      <p:sp>
        <p:nvSpPr>
          <p:cNvPr id="38" name="TextBox 37">
            <a:extLst>
              <a:ext uri="{FF2B5EF4-FFF2-40B4-BE49-F238E27FC236}">
                <a16:creationId xmlns:a16="http://schemas.microsoft.com/office/drawing/2014/main" id="{D8C2C473-A40A-A580-BECF-44D806A8A035}"/>
              </a:ext>
            </a:extLst>
          </p:cNvPr>
          <p:cNvSpPr txBox="1"/>
          <p:nvPr/>
        </p:nvSpPr>
        <p:spPr>
          <a:xfrm>
            <a:off x="228599" y="850143"/>
            <a:ext cx="8590639" cy="184665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20202"/>
                </a:solidFill>
              </a:rPr>
              <a:t>The Booster is about 474 meters in circumference.</a:t>
            </a:r>
          </a:p>
          <a:p>
            <a:pPr marL="285750" indent="-285750">
              <a:buFont typeface="Arial" panose="020B0604020202020204" pitchFamily="34" charset="0"/>
              <a:buChar char="•"/>
            </a:pPr>
            <a:r>
              <a:rPr lang="en-US" sz="2000" dirty="0">
                <a:solidFill>
                  <a:srgbClr val="020202"/>
                </a:solidFill>
              </a:rPr>
              <a:t>A 10-ft wide by 8-ft high tunnel enclosure below grade contains the accelerator.</a:t>
            </a:r>
          </a:p>
          <a:p>
            <a:pPr marL="742950" lvl="1" indent="-285750">
              <a:buFont typeface="Arial" panose="020B0604020202020204" pitchFamily="34" charset="0"/>
              <a:buChar char="•"/>
            </a:pPr>
            <a:r>
              <a:rPr lang="en-US" sz="1800" dirty="0">
                <a:solidFill>
                  <a:srgbClr val="020202"/>
                </a:solidFill>
              </a:rPr>
              <a:t>48 magnet girders, 25-ft. long,</a:t>
            </a:r>
            <a:br>
              <a:rPr lang="en-US" sz="1800" dirty="0">
                <a:solidFill>
                  <a:srgbClr val="020202"/>
                </a:solidFill>
              </a:rPr>
            </a:br>
            <a:r>
              <a:rPr lang="en-US" sz="1800" dirty="0">
                <a:solidFill>
                  <a:srgbClr val="020202"/>
                </a:solidFill>
              </a:rPr>
              <a:t>support two combined function</a:t>
            </a:r>
            <a:br>
              <a:rPr lang="en-US" sz="1800" dirty="0">
                <a:solidFill>
                  <a:srgbClr val="020202"/>
                </a:solidFill>
              </a:rPr>
            </a:br>
            <a:r>
              <a:rPr lang="en-US" sz="1800" dirty="0">
                <a:solidFill>
                  <a:srgbClr val="020202"/>
                </a:solidFill>
              </a:rPr>
              <a:t>magnets, 10-ft. long each. </a:t>
            </a:r>
          </a:p>
        </p:txBody>
      </p:sp>
      <p:sp>
        <p:nvSpPr>
          <p:cNvPr id="39" name="TextBox 38">
            <a:extLst>
              <a:ext uri="{FF2B5EF4-FFF2-40B4-BE49-F238E27FC236}">
                <a16:creationId xmlns:a16="http://schemas.microsoft.com/office/drawing/2014/main" id="{5C5507DE-152A-C50B-F18A-B85268119E8B}"/>
              </a:ext>
            </a:extLst>
          </p:cNvPr>
          <p:cNvSpPr txBox="1"/>
          <p:nvPr/>
        </p:nvSpPr>
        <p:spPr>
          <a:xfrm>
            <a:off x="7615370" y="2023254"/>
            <a:ext cx="916020" cy="307777"/>
          </a:xfrm>
          <a:prstGeom prst="rect">
            <a:avLst/>
          </a:prstGeom>
          <a:noFill/>
        </p:spPr>
        <p:txBody>
          <a:bodyPr wrap="none" rtlCol="0">
            <a:spAutoFit/>
          </a:bodyPr>
          <a:lstStyle/>
          <a:p>
            <a:r>
              <a:rPr lang="en-US" sz="1400" b="1" dirty="0">
                <a:solidFill>
                  <a:schemeClr val="bg2"/>
                </a:solidFill>
              </a:rPr>
              <a:t>D Magnet</a:t>
            </a:r>
          </a:p>
        </p:txBody>
      </p:sp>
      <p:sp>
        <p:nvSpPr>
          <p:cNvPr id="9" name="Date Placeholder 8">
            <a:extLst>
              <a:ext uri="{FF2B5EF4-FFF2-40B4-BE49-F238E27FC236}">
                <a16:creationId xmlns:a16="http://schemas.microsoft.com/office/drawing/2014/main" id="{E7A8F6F0-B74A-F66A-87FE-5038AA54BD81}"/>
              </a:ext>
            </a:extLst>
          </p:cNvPr>
          <p:cNvSpPr>
            <a:spLocks noGrp="1"/>
          </p:cNvSpPr>
          <p:nvPr>
            <p:ph type="dt" sz="half" idx="2"/>
          </p:nvPr>
        </p:nvSpPr>
        <p:spPr/>
        <p:txBody>
          <a:bodyPr/>
          <a:lstStyle/>
          <a:p>
            <a:pPr>
              <a:defRPr/>
            </a:pPr>
            <a:r>
              <a:rPr lang="en-US"/>
              <a:t>March 19-21, 2024</a:t>
            </a:r>
            <a:endParaRPr lang="en-US" dirty="0"/>
          </a:p>
        </p:txBody>
      </p:sp>
      <p:sp>
        <p:nvSpPr>
          <p:cNvPr id="10" name="Footer Placeholder 9">
            <a:extLst>
              <a:ext uri="{FF2B5EF4-FFF2-40B4-BE49-F238E27FC236}">
                <a16:creationId xmlns:a16="http://schemas.microsoft.com/office/drawing/2014/main" id="{004B7DCB-A263-773C-CB80-4D39281AD362}"/>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1" name="Slide Number Placeholder 10">
            <a:extLst>
              <a:ext uri="{FF2B5EF4-FFF2-40B4-BE49-F238E27FC236}">
                <a16:creationId xmlns:a16="http://schemas.microsoft.com/office/drawing/2014/main" id="{EFB919F4-004D-E06C-0245-BB08981EDA2B}"/>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685545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Booster Overview</a:t>
            </a:r>
          </a:p>
        </p:txBody>
      </p:sp>
      <p:pic>
        <p:nvPicPr>
          <p:cNvPr id="15" name="Picture 14" descr="A long shot of a factory&#10;&#10;Description automatically generated">
            <a:extLst>
              <a:ext uri="{FF2B5EF4-FFF2-40B4-BE49-F238E27FC236}">
                <a16:creationId xmlns:a16="http://schemas.microsoft.com/office/drawing/2014/main" id="{E537D2F5-F70B-4A89-2D67-B76BFF5DB99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31991" y="807951"/>
            <a:ext cx="3013333" cy="2260000"/>
          </a:xfrm>
          <a:prstGeom prst="rect">
            <a:avLst/>
          </a:prstGeom>
        </p:spPr>
      </p:pic>
      <p:pic>
        <p:nvPicPr>
          <p:cNvPr id="18" name="Picture 17" descr="A room with many machines and wires">
            <a:extLst>
              <a:ext uri="{FF2B5EF4-FFF2-40B4-BE49-F238E27FC236}">
                <a16:creationId xmlns:a16="http://schemas.microsoft.com/office/drawing/2014/main" id="{40CB3E54-3400-CCC7-3C34-D04AE42F2FD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6588" y="793581"/>
            <a:ext cx="3013332" cy="2259999"/>
          </a:xfrm>
          <a:prstGeom prst="rect">
            <a:avLst/>
          </a:prstGeom>
        </p:spPr>
      </p:pic>
      <p:sp>
        <p:nvSpPr>
          <p:cNvPr id="8" name="Content Placeholder 7">
            <a:extLst>
              <a:ext uri="{FF2B5EF4-FFF2-40B4-BE49-F238E27FC236}">
                <a16:creationId xmlns:a16="http://schemas.microsoft.com/office/drawing/2014/main" id="{F6119AED-434B-12A8-DABB-58B958AE8735}"/>
              </a:ext>
            </a:extLst>
          </p:cNvPr>
          <p:cNvSpPr>
            <a:spLocks noGrp="1"/>
          </p:cNvSpPr>
          <p:nvPr>
            <p:ph idx="1"/>
          </p:nvPr>
        </p:nvSpPr>
        <p:spPr>
          <a:xfrm>
            <a:off x="270593" y="3429000"/>
            <a:ext cx="4561399" cy="2863555"/>
          </a:xfr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505050"/>
                </a:solidFill>
                <a:effectLst/>
                <a:uLnTx/>
                <a:uFillTx/>
                <a:latin typeface="Helvetica"/>
              </a:rPr>
              <a:t>H</a:t>
            </a:r>
            <a:r>
              <a:rPr kumimoji="0" lang="en-US" sz="2000" b="0" i="0" u="none" strike="noStrike" kern="1200" cap="none" spc="0" normalizeH="0" baseline="30000" noProof="0" dirty="0">
                <a:ln>
                  <a:noFill/>
                </a:ln>
                <a:solidFill>
                  <a:srgbClr val="505050"/>
                </a:solidFill>
                <a:effectLst/>
                <a:uLnTx/>
                <a:uFillTx/>
                <a:latin typeface="Helvetica"/>
              </a:rPr>
              <a:t>-</a:t>
            </a:r>
            <a:r>
              <a:rPr kumimoji="0" lang="en-US" sz="2000" b="0" i="0" u="none" strike="noStrike" kern="1200" cap="none" spc="0" normalizeH="0" baseline="0" noProof="0" dirty="0">
                <a:ln>
                  <a:noFill/>
                </a:ln>
                <a:solidFill>
                  <a:srgbClr val="505050"/>
                </a:solidFill>
                <a:effectLst/>
                <a:uLnTx/>
                <a:uFillTx/>
                <a:latin typeface="Helvetica"/>
              </a:rPr>
              <a:t> beam is injected from Linac in a multi-turn fashion via the 400 MeV line where it is converted into a proton beam at the injection region.</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000" dirty="0"/>
              <a:t>Beam is captured, accelerated and </a:t>
            </a:r>
            <a:r>
              <a:rPr kumimoji="0" lang="en-US" sz="2000" b="0" i="0" u="none" strike="noStrike" kern="1200" cap="none" spc="0" normalizeH="0" baseline="0" noProof="0" dirty="0">
                <a:ln>
                  <a:noFill/>
                </a:ln>
                <a:solidFill>
                  <a:srgbClr val="505050"/>
                </a:solidFill>
                <a:effectLst/>
                <a:uLnTx/>
                <a:uFillTx/>
                <a:latin typeface="Helvetica"/>
              </a:rPr>
              <a:t>extracted to the Booster beam absorber or the 8 GeV Line </a:t>
            </a:r>
            <a:r>
              <a:rPr lang="en-US" sz="2000" dirty="0"/>
              <a:t>sending beam </a:t>
            </a:r>
            <a:r>
              <a:rPr kumimoji="0" lang="en-US" sz="2000" b="0" i="0" u="none" strike="noStrike" kern="1200" cap="none" spc="0" normalizeH="0" baseline="0" noProof="0" dirty="0">
                <a:ln>
                  <a:noFill/>
                </a:ln>
                <a:solidFill>
                  <a:srgbClr val="505050"/>
                </a:solidFill>
                <a:effectLst/>
                <a:uLnTx/>
                <a:uFillTx/>
                <a:latin typeface="Helvetica"/>
              </a:rPr>
              <a:t>towards downstream segments.</a:t>
            </a:r>
          </a:p>
          <a:p>
            <a:endParaRPr lang="en-US" sz="2800" dirty="0"/>
          </a:p>
        </p:txBody>
      </p:sp>
      <p:pic>
        <p:nvPicPr>
          <p:cNvPr id="9" name="Picture 8" descr="A long hallway with machinery and wires&#10;&#10;Description automatically generated">
            <a:extLst>
              <a:ext uri="{FF2B5EF4-FFF2-40B4-BE49-F238E27FC236}">
                <a16:creationId xmlns:a16="http://schemas.microsoft.com/office/drawing/2014/main" id="{1792071D-835E-4186-DC83-91A10D35AD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31992" y="3496435"/>
            <a:ext cx="3013332" cy="2259999"/>
          </a:xfrm>
          <a:prstGeom prst="rect">
            <a:avLst/>
          </a:prstGeom>
        </p:spPr>
      </p:pic>
      <p:sp>
        <p:nvSpPr>
          <p:cNvPr id="10" name="Content Placeholder 1">
            <a:extLst>
              <a:ext uri="{FF2B5EF4-FFF2-40B4-BE49-F238E27FC236}">
                <a16:creationId xmlns:a16="http://schemas.microsoft.com/office/drawing/2014/main" id="{CF667F73-C3D8-DDBC-02C8-754659F02740}"/>
              </a:ext>
            </a:extLst>
          </p:cNvPr>
          <p:cNvSpPr txBox="1">
            <a:spLocks/>
          </p:cNvSpPr>
          <p:nvPr/>
        </p:nvSpPr>
        <p:spPr>
          <a:xfrm>
            <a:off x="743618" y="3096037"/>
            <a:ext cx="3013332" cy="24201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7030A0"/>
                </a:solidFill>
              </a:rPr>
              <a:t>Booster 400 MeV		Booster Ring </a:t>
            </a:r>
          </a:p>
        </p:txBody>
      </p:sp>
      <p:sp>
        <p:nvSpPr>
          <p:cNvPr id="11" name="Content Placeholder 1">
            <a:extLst>
              <a:ext uri="{FF2B5EF4-FFF2-40B4-BE49-F238E27FC236}">
                <a16:creationId xmlns:a16="http://schemas.microsoft.com/office/drawing/2014/main" id="{4C27244C-F105-3020-DFE9-A5643521AC15}"/>
              </a:ext>
            </a:extLst>
          </p:cNvPr>
          <p:cNvSpPr txBox="1">
            <a:spLocks/>
          </p:cNvSpPr>
          <p:nvPr/>
        </p:nvSpPr>
        <p:spPr>
          <a:xfrm>
            <a:off x="5470447" y="3096037"/>
            <a:ext cx="2187841" cy="24201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7030A0"/>
                </a:solidFill>
              </a:rPr>
              <a:t>Booster Injection Girder</a:t>
            </a:r>
          </a:p>
          <a:p>
            <a:pPr marL="0" indent="0">
              <a:buFont typeface="Arial" charset="0"/>
              <a:buNone/>
            </a:pPr>
            <a:endParaRPr lang="en-US" dirty="0">
              <a:solidFill>
                <a:srgbClr val="7030A0"/>
              </a:solidFill>
            </a:endParaRPr>
          </a:p>
        </p:txBody>
      </p:sp>
      <p:sp>
        <p:nvSpPr>
          <p:cNvPr id="12" name="Content Placeholder 1">
            <a:extLst>
              <a:ext uri="{FF2B5EF4-FFF2-40B4-BE49-F238E27FC236}">
                <a16:creationId xmlns:a16="http://schemas.microsoft.com/office/drawing/2014/main" id="{0B2143CF-4FB8-0DAA-8A8A-06491D7FAC04}"/>
              </a:ext>
            </a:extLst>
          </p:cNvPr>
          <p:cNvSpPr txBox="1">
            <a:spLocks/>
          </p:cNvSpPr>
          <p:nvPr/>
        </p:nvSpPr>
        <p:spPr>
          <a:xfrm>
            <a:off x="5880716" y="5852565"/>
            <a:ext cx="1588308" cy="18769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7030A0"/>
                </a:solidFill>
              </a:rPr>
              <a:t>Booster Extraction</a:t>
            </a:r>
          </a:p>
          <a:p>
            <a:pPr marL="0" indent="0">
              <a:buFont typeface="Arial" charset="0"/>
              <a:buNone/>
            </a:pPr>
            <a:endParaRPr lang="en-US" dirty="0">
              <a:solidFill>
                <a:srgbClr val="7030A0"/>
              </a:solidFill>
            </a:endParaRPr>
          </a:p>
        </p:txBody>
      </p:sp>
      <p:sp>
        <p:nvSpPr>
          <p:cNvPr id="14" name="Date Placeholder 13">
            <a:extLst>
              <a:ext uri="{FF2B5EF4-FFF2-40B4-BE49-F238E27FC236}">
                <a16:creationId xmlns:a16="http://schemas.microsoft.com/office/drawing/2014/main" id="{6F4EEAB5-2849-1E07-259E-F8CFEBE149F0}"/>
              </a:ext>
            </a:extLst>
          </p:cNvPr>
          <p:cNvSpPr>
            <a:spLocks noGrp="1"/>
          </p:cNvSpPr>
          <p:nvPr>
            <p:ph type="dt" sz="half" idx="2"/>
          </p:nvPr>
        </p:nvSpPr>
        <p:spPr/>
        <p:txBody>
          <a:bodyPr/>
          <a:lstStyle/>
          <a:p>
            <a:pPr>
              <a:defRPr/>
            </a:pPr>
            <a:r>
              <a:rPr lang="en-US"/>
              <a:t>March 19-21, 2024</a:t>
            </a:r>
            <a:endParaRPr lang="en-US" dirty="0"/>
          </a:p>
        </p:txBody>
      </p:sp>
      <p:sp>
        <p:nvSpPr>
          <p:cNvPr id="16" name="Footer Placeholder 15">
            <a:extLst>
              <a:ext uri="{FF2B5EF4-FFF2-40B4-BE49-F238E27FC236}">
                <a16:creationId xmlns:a16="http://schemas.microsoft.com/office/drawing/2014/main" id="{F485CCF9-39E0-02B2-5317-DB85F5D53A20}"/>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7" name="Slide Number Placeholder 16">
            <a:extLst>
              <a:ext uri="{FF2B5EF4-FFF2-40B4-BE49-F238E27FC236}">
                <a16:creationId xmlns:a16="http://schemas.microsoft.com/office/drawing/2014/main" id="{7049D805-97BF-8970-A9C5-C4F48A3733CC}"/>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44478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Booster Overview</a:t>
            </a: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352542" y="1082347"/>
            <a:ext cx="7999412" cy="1402235"/>
          </a:xfrm>
        </p:spPr>
        <p:txBody>
          <a:bodyPr/>
          <a:lstStyle/>
          <a:p>
            <a:r>
              <a:rPr lang="en-US" sz="2000" dirty="0"/>
              <a:t>There are two possible extraction areas for Booster beam at 8 GeV:</a:t>
            </a:r>
          </a:p>
          <a:p>
            <a:pPr lvl="1"/>
            <a:r>
              <a:rPr lang="en-US" sz="1800" dirty="0"/>
              <a:t>“Dump Mode” </a:t>
            </a:r>
            <a:r>
              <a:rPr lang="en-US" sz="1800" dirty="0">
                <a:sym typeface="Wingdings" panose="05000000000000000000" pitchFamily="2" charset="2"/>
              </a:rPr>
              <a:t></a:t>
            </a:r>
            <a:r>
              <a:rPr lang="en-US" sz="1800" dirty="0"/>
              <a:t> Booster Beam Absorber</a:t>
            </a:r>
          </a:p>
          <a:p>
            <a:pPr lvl="1"/>
            <a:r>
              <a:rPr lang="en-US" sz="1800" dirty="0"/>
              <a:t>“MI Mode” </a:t>
            </a:r>
            <a:r>
              <a:rPr lang="en-US" sz="1800" dirty="0">
                <a:sym typeface="Wingdings" panose="05000000000000000000" pitchFamily="2" charset="2"/>
              </a:rPr>
              <a:t></a:t>
            </a:r>
            <a:r>
              <a:rPr lang="en-US" sz="1800" dirty="0"/>
              <a:t> 8 GeV Line </a:t>
            </a:r>
            <a:r>
              <a:rPr lang="en-US" sz="1600" dirty="0"/>
              <a:t>(all downstream segments)</a:t>
            </a:r>
            <a:br>
              <a:rPr lang="en-US" sz="1600" dirty="0"/>
            </a:br>
            <a:r>
              <a:rPr lang="en-US" sz="1400" i="1" dirty="0"/>
              <a:t>Separate segments are discussed in SAD Section 1</a:t>
            </a:r>
            <a:endParaRPr lang="en-US" sz="1600" i="1" dirty="0"/>
          </a:p>
        </p:txBody>
      </p:sp>
      <p:pic>
        <p:nvPicPr>
          <p:cNvPr id="11" name="Picture 10" descr="A room with machinery and pipes&#10;&#10;Description automatically generated">
            <a:extLst>
              <a:ext uri="{FF2B5EF4-FFF2-40B4-BE49-F238E27FC236}">
                <a16:creationId xmlns:a16="http://schemas.microsoft.com/office/drawing/2014/main" id="{61F595DE-B19F-0796-A77E-F3BDB27781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2542" y="2660073"/>
            <a:ext cx="3616527" cy="2712395"/>
          </a:xfrm>
          <a:prstGeom prst="rect">
            <a:avLst/>
          </a:prstGeom>
        </p:spPr>
      </p:pic>
      <p:pic>
        <p:nvPicPr>
          <p:cNvPr id="16" name="Picture 15" descr="A room with a metal structure with yellow ropes&#10;&#10;Description automatically generated with medium confidence">
            <a:extLst>
              <a:ext uri="{FF2B5EF4-FFF2-40B4-BE49-F238E27FC236}">
                <a16:creationId xmlns:a16="http://schemas.microsoft.com/office/drawing/2014/main" id="{05299058-5D17-0FE4-7DF3-514BC3B08F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2420909"/>
            <a:ext cx="3935412" cy="2951560"/>
          </a:xfrm>
          <a:prstGeom prst="rect">
            <a:avLst/>
          </a:prstGeom>
        </p:spPr>
      </p:pic>
      <p:sp>
        <p:nvSpPr>
          <p:cNvPr id="2" name="Content Placeholder 1">
            <a:extLst>
              <a:ext uri="{FF2B5EF4-FFF2-40B4-BE49-F238E27FC236}">
                <a16:creationId xmlns:a16="http://schemas.microsoft.com/office/drawing/2014/main" id="{BB73C2EE-1BBB-CE4F-9856-5F90EAEE8090}"/>
              </a:ext>
            </a:extLst>
          </p:cNvPr>
          <p:cNvSpPr txBox="1">
            <a:spLocks/>
          </p:cNvSpPr>
          <p:nvPr/>
        </p:nvSpPr>
        <p:spPr>
          <a:xfrm>
            <a:off x="292556" y="5421380"/>
            <a:ext cx="3836761" cy="18769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7030A0"/>
                </a:solidFill>
              </a:rPr>
              <a:t>Booster MI8 (8GeV) Line       	Booster Ring</a:t>
            </a:r>
          </a:p>
        </p:txBody>
      </p:sp>
      <p:sp>
        <p:nvSpPr>
          <p:cNvPr id="7" name="Content Placeholder 1">
            <a:extLst>
              <a:ext uri="{FF2B5EF4-FFF2-40B4-BE49-F238E27FC236}">
                <a16:creationId xmlns:a16="http://schemas.microsoft.com/office/drawing/2014/main" id="{56055CA7-9882-3C72-68DD-DA428543A27E}"/>
              </a:ext>
            </a:extLst>
          </p:cNvPr>
          <p:cNvSpPr txBox="1">
            <a:spLocks/>
          </p:cNvSpPr>
          <p:nvPr/>
        </p:nvSpPr>
        <p:spPr>
          <a:xfrm>
            <a:off x="4636294" y="5424694"/>
            <a:ext cx="3836761" cy="50505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7030A0"/>
                </a:solidFill>
              </a:rPr>
              <a:t>Booster 8 GeV Line section to Booster Absorber or 8 GeV Line Downstream Segment.</a:t>
            </a:r>
          </a:p>
        </p:txBody>
      </p:sp>
      <p:cxnSp>
        <p:nvCxnSpPr>
          <p:cNvPr id="10" name="Straight Arrow Connector 9">
            <a:extLst>
              <a:ext uri="{FF2B5EF4-FFF2-40B4-BE49-F238E27FC236}">
                <a16:creationId xmlns:a16="http://schemas.microsoft.com/office/drawing/2014/main" id="{57B66DA7-56E3-2D3E-A723-621DB1FEE6A6}"/>
              </a:ext>
            </a:extLst>
          </p:cNvPr>
          <p:cNvCxnSpPr>
            <a:cxnSpLocks/>
          </p:cNvCxnSpPr>
          <p:nvPr/>
        </p:nvCxnSpPr>
        <p:spPr>
          <a:xfrm flipV="1">
            <a:off x="5388452" y="4294909"/>
            <a:ext cx="993942" cy="38484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Date Placeholder 12">
            <a:extLst>
              <a:ext uri="{FF2B5EF4-FFF2-40B4-BE49-F238E27FC236}">
                <a16:creationId xmlns:a16="http://schemas.microsoft.com/office/drawing/2014/main" id="{B8DBC6EE-97F0-8A73-DCC4-55A3598EF17C}"/>
              </a:ext>
            </a:extLst>
          </p:cNvPr>
          <p:cNvSpPr>
            <a:spLocks noGrp="1"/>
          </p:cNvSpPr>
          <p:nvPr>
            <p:ph type="dt" sz="half" idx="2"/>
          </p:nvPr>
        </p:nvSpPr>
        <p:spPr/>
        <p:txBody>
          <a:bodyPr/>
          <a:lstStyle/>
          <a:p>
            <a:pPr>
              <a:defRPr/>
            </a:pPr>
            <a:r>
              <a:rPr lang="en-US"/>
              <a:t>March 19-21, 2024</a:t>
            </a:r>
            <a:endParaRPr lang="en-US" dirty="0"/>
          </a:p>
        </p:txBody>
      </p:sp>
      <p:sp>
        <p:nvSpPr>
          <p:cNvPr id="15" name="Footer Placeholder 14">
            <a:extLst>
              <a:ext uri="{FF2B5EF4-FFF2-40B4-BE49-F238E27FC236}">
                <a16:creationId xmlns:a16="http://schemas.microsoft.com/office/drawing/2014/main" id="{706D6355-408E-952E-3AC0-141AA41E622B}"/>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7" name="Slide Number Placeholder 16">
            <a:extLst>
              <a:ext uri="{FF2B5EF4-FFF2-40B4-BE49-F238E27FC236}">
                <a16:creationId xmlns:a16="http://schemas.microsoft.com/office/drawing/2014/main" id="{11976638-0EC3-56AB-15E2-3EDE72F1B13A}"/>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321171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Booster Overview</a:t>
            </a:r>
          </a:p>
          <a:p>
            <a:r>
              <a:rPr lang="en-US" sz="2800" dirty="0"/>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10" name="Date Placeholder 9">
            <a:extLst>
              <a:ext uri="{FF2B5EF4-FFF2-40B4-BE49-F238E27FC236}">
                <a16:creationId xmlns:a16="http://schemas.microsoft.com/office/drawing/2014/main" id="{A9884F6F-6950-9548-284A-C947159CD7E6}"/>
              </a:ext>
            </a:extLst>
          </p:cNvPr>
          <p:cNvSpPr>
            <a:spLocks noGrp="1"/>
          </p:cNvSpPr>
          <p:nvPr>
            <p:ph type="dt" sz="half" idx="2"/>
          </p:nvPr>
        </p:nvSpPr>
        <p:spPr/>
        <p:txBody>
          <a:bodyPr/>
          <a:lstStyle/>
          <a:p>
            <a:pPr>
              <a:defRPr/>
            </a:pPr>
            <a:r>
              <a:rPr lang="en-US"/>
              <a:t>March 19-21, 2024</a:t>
            </a:r>
            <a:endParaRPr lang="en-US" dirty="0"/>
          </a:p>
        </p:txBody>
      </p:sp>
      <p:sp>
        <p:nvSpPr>
          <p:cNvPr id="11" name="Footer Placeholder 10">
            <a:extLst>
              <a:ext uri="{FF2B5EF4-FFF2-40B4-BE49-F238E27FC236}">
                <a16:creationId xmlns:a16="http://schemas.microsoft.com/office/drawing/2014/main" id="{B8AACCD3-6604-D0A9-AC52-FEA3ABA796C2}"/>
              </a:ext>
            </a:extLst>
          </p:cNvPr>
          <p:cNvSpPr>
            <a:spLocks noGrp="1"/>
          </p:cNvSpPr>
          <p:nvPr>
            <p:ph type="ftr" sz="quarter" idx="3"/>
          </p:nvPr>
        </p:nvSpPr>
        <p:spPr/>
        <p:txBody>
          <a:bodyPr/>
          <a:lstStyle/>
          <a:p>
            <a:pPr>
              <a:defRPr/>
            </a:pPr>
            <a:r>
              <a:rPr lang="en-US"/>
              <a:t>Salah Chaurize | Accelerator Readiness Review</a:t>
            </a:r>
            <a:endParaRPr lang="en-US" dirty="0"/>
          </a:p>
        </p:txBody>
      </p:sp>
      <p:sp>
        <p:nvSpPr>
          <p:cNvPr id="12" name="Slide Number Placeholder 11">
            <a:extLst>
              <a:ext uri="{FF2B5EF4-FFF2-40B4-BE49-F238E27FC236}">
                <a16:creationId xmlns:a16="http://schemas.microsoft.com/office/drawing/2014/main" id="{ECFD1B96-4FD1-DAEC-75D4-FFF722698B3A}"/>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251259888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2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MKRZARSQM56R-1466480915-294</_dlc_DocId>
    <_dlc_DocIdUrl xmlns="c8a0c449-bc3f-4023-b6f3-9ae146c0e873">
      <Url>https://fermipoint.fnal.gov/org/eshq/ASD/_layouts/15/DocIdRedir.aspx?ID=MKRZARSQM56R-1466480915-294</Url>
      <Description>MKRZARSQM56R-1466480915-294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2.xml><?xml version="1.0" encoding="utf-8"?>
<ds:datastoreItem xmlns:ds="http://schemas.openxmlformats.org/officeDocument/2006/customXml" ds:itemID="{097848FA-C60A-45FD-BB12-33C88503094C}">
  <ds:schemaRefs>
    <ds:schemaRef ds:uri="http://schemas.microsoft.com/sharepoint/events"/>
  </ds:schemaRefs>
</ds:datastoreItem>
</file>

<file path=customXml/itemProps3.xml><?xml version="1.0" encoding="utf-8"?>
<ds:datastoreItem xmlns:ds="http://schemas.openxmlformats.org/officeDocument/2006/customXml" ds:itemID="{6B9A9177-9946-41CD-B01B-8BAAEF071AA1}">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c8a0c449-bc3f-4023-b6f3-9ae146c0e873"/>
    <ds:schemaRef ds:uri="http://www.w3.org/XML/1998/namespace"/>
  </ds:schemaRefs>
</ds:datastoreItem>
</file>

<file path=customXml/itemProps4.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9553</TotalTime>
  <Words>3740</Words>
  <Application>Microsoft Office PowerPoint</Application>
  <PresentationFormat>On-screen Show (4:3)</PresentationFormat>
  <Paragraphs>670</Paragraphs>
  <Slides>36</Slides>
  <Notes>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Helvetica</vt:lpstr>
      <vt:lpstr>Times New Roman</vt:lpstr>
      <vt:lpstr>Wingdings</vt:lpstr>
      <vt:lpstr>Fermilab_PPT_090815</vt:lpstr>
      <vt:lpstr>1_Fermilab_PPT_090815</vt:lpstr>
      <vt:lpstr>2_Fermilab_PPT_090815</vt:lpstr>
      <vt:lpstr>Document</vt:lpstr>
      <vt:lpstr>PowerPoint Presentation</vt:lpstr>
      <vt:lpstr>Outline</vt:lpstr>
      <vt:lpstr>Outline</vt:lpstr>
      <vt:lpstr>Booster Overview</vt:lpstr>
      <vt:lpstr>Booster Overview</vt:lpstr>
      <vt:lpstr>Booster Overview</vt:lpstr>
      <vt:lpstr>Booster Overview</vt:lpstr>
      <vt:lpstr>Booster Overview</vt:lpstr>
      <vt:lpstr>Outline</vt:lpstr>
      <vt:lpstr>Hazard Inventory for Booster</vt:lpstr>
      <vt:lpstr>PowerPoint Presentation</vt:lpstr>
      <vt:lpstr>Outline</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Electrical</vt:lpstr>
      <vt:lpstr>Non-Accelerator Specific Hazards - Electrical</vt:lpstr>
      <vt:lpstr>Non-Accelerator Specific Hazards –  Magnetic Fields</vt:lpstr>
      <vt:lpstr>Outline</vt:lpstr>
      <vt:lpstr>Accelerator Specific Hazards - Radiological</vt:lpstr>
      <vt:lpstr>Outline</vt:lpstr>
      <vt:lpstr>Maximum Credible Incident (MCI) – Radiological</vt:lpstr>
      <vt:lpstr>Maximum Credible Incident (MCI) – Radiological (I) </vt:lpstr>
      <vt:lpstr>Maximum Credible Incident (MCI) – Radiological (II) </vt:lpstr>
      <vt:lpstr>Outline</vt:lpstr>
      <vt:lpstr>Credited Controls – Passive</vt:lpstr>
      <vt:lpstr>Credited Controls – Active Engineering (I)</vt:lpstr>
      <vt:lpstr>Credited Controls – Active Engineering (II)</vt:lpstr>
      <vt:lpstr>Credited Controls – Active Engineering (III)</vt:lpstr>
      <vt:lpstr>Credited Controls - Administrative</vt:lpstr>
      <vt:lpstr>PowerPoint Presentation</vt:lpstr>
      <vt:lpstr>PowerPoint Presentation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Salah J Chaurize</cp:lastModifiedBy>
  <cp:revision>150</cp:revision>
  <cp:lastPrinted>2014-01-20T19:40:21Z</cp:lastPrinted>
  <dcterms:created xsi:type="dcterms:W3CDTF">2017-02-13T18:49:53Z</dcterms:created>
  <dcterms:modified xsi:type="dcterms:W3CDTF">2024-03-19T12:18:27Z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e15050c8-8936-4be0-9562-0f7eb3139549</vt:lpwstr>
  </property>
</Properties>
</file>