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0"/>
  </p:notesMasterIdLst>
  <p:handoutMasterIdLst>
    <p:handoutMasterId r:id="rId31"/>
  </p:handoutMasterIdLst>
  <p:sldIdLst>
    <p:sldId id="340" r:id="rId7"/>
    <p:sldId id="377" r:id="rId8"/>
    <p:sldId id="378" r:id="rId9"/>
    <p:sldId id="379" r:id="rId10"/>
    <p:sldId id="455" r:id="rId11"/>
    <p:sldId id="457" r:id="rId12"/>
    <p:sldId id="380" r:id="rId13"/>
    <p:sldId id="452" r:id="rId14"/>
    <p:sldId id="381" r:id="rId15"/>
    <p:sldId id="408" r:id="rId16"/>
    <p:sldId id="456" r:id="rId17"/>
    <p:sldId id="383" r:id="rId18"/>
    <p:sldId id="435" r:id="rId19"/>
    <p:sldId id="436" r:id="rId20"/>
    <p:sldId id="401" r:id="rId21"/>
    <p:sldId id="437" r:id="rId22"/>
    <p:sldId id="373" r:id="rId23"/>
    <p:sldId id="375" r:id="rId24"/>
    <p:sldId id="453" r:id="rId25"/>
    <p:sldId id="388" r:id="rId26"/>
    <p:sldId id="442" r:id="rId27"/>
    <p:sldId id="443" r:id="rId28"/>
    <p:sldId id="402" r:id="rId2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50"/>
    <a:srgbClr val="004C97"/>
    <a:srgbClr val="0D3B8E"/>
    <a:srgbClr val="020202"/>
    <a:srgbClr val="003087"/>
    <a:srgbClr val="03005F"/>
    <a:srgbClr val="0C075E"/>
    <a:srgbClr val="50504E"/>
    <a:srgbClr val="4E4E4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887" autoAdjust="0"/>
    <p:restoredTop sz="93419" autoAdjust="0"/>
  </p:normalViewPr>
  <p:slideViewPr>
    <p:cSldViewPr snapToGrid="0" snapToObjects="1" showGuides="1">
      <p:cViewPr varScale="1">
        <p:scale>
          <a:sx n="124" d="100"/>
          <a:sy n="124" d="100"/>
        </p:scale>
        <p:origin x="368"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3/12/24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3/12/24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6" y="6504213"/>
            <a:ext cx="1234213" cy="185823"/>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6" y="6504213"/>
            <a:ext cx="1224053" cy="237285"/>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6" y="6504213"/>
            <a:ext cx="1305333" cy="235211"/>
          </a:xfrm>
        </p:spPr>
        <p:txBody>
          <a:bodyPr/>
          <a:lstStyle>
            <a:lvl1pPr>
              <a:defRPr sz="1200" smtClean="0"/>
            </a:lvl1pPr>
          </a:lstStyle>
          <a:p>
            <a:pPr>
              <a:defRPr/>
            </a:pPr>
            <a:r>
              <a:rPr lang="en-US" dirty="0"/>
              <a:t>March 19-21,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t>
            </a:r>
            <a:r>
              <a:rPr lang="en-US" dirty="0" err="1"/>
              <a:t>Linac</a:t>
            </a:r>
            <a:r>
              <a:rPr lang="en-US" dirty="0"/>
              <a:t>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6" y="6504213"/>
            <a:ext cx="1234213" cy="237285"/>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6" y="6504213"/>
            <a:ext cx="1203733" cy="237285"/>
          </a:xfrm>
        </p:spPr>
        <p:txBody>
          <a:bodyPr/>
          <a:lstStyle/>
          <a:p>
            <a:pPr>
              <a:defRPr/>
            </a:pPr>
            <a:r>
              <a:rPr lang="en-US" dirty="0"/>
              <a:t>March 19-21,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t>
            </a:r>
            <a:r>
              <a:rPr lang="en-US" dirty="0" err="1"/>
              <a:t>Linac</a:t>
            </a:r>
            <a:r>
              <a:rPr lang="en-US" dirty="0"/>
              <a:t>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1242598" cy="237285"/>
          </a:xfrm>
        </p:spPr>
        <p:txBody>
          <a:bodyPr/>
          <a:lstStyle/>
          <a:p>
            <a:pPr>
              <a:defRPr/>
            </a:pPr>
            <a:r>
              <a:rPr lang="en-US" dirty="0"/>
              <a:t>March 19-21,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t>
            </a:r>
            <a:r>
              <a:rPr lang="en-US" dirty="0" err="1"/>
              <a:t>Linac</a:t>
            </a:r>
            <a:r>
              <a:rPr lang="en-US" dirty="0"/>
              <a:t>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March 19-21,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a:t>
            </a:r>
            <a:r>
              <a:rPr lang="en-US" dirty="0" err="1"/>
              <a:t>Linac</a:t>
            </a:r>
            <a:r>
              <a:rPr lang="en-US" dirty="0"/>
              <a:t> Accelerator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March 19-21,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a:t>
            </a:r>
            <a:r>
              <a:rPr lang="en-US" dirty="0" err="1"/>
              <a:t>Linac</a:t>
            </a:r>
            <a:r>
              <a:rPr lang="en-US" dirty="0"/>
              <a:t>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March 19-21,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a:t>
            </a:r>
            <a:r>
              <a:rPr lang="en-US" dirty="0" err="1"/>
              <a:t>Linac</a:t>
            </a:r>
            <a:r>
              <a:rPr lang="en-US" dirty="0"/>
              <a:t> Accelerator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March 19-21,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a:t>
            </a:r>
            <a:r>
              <a:rPr lang="en-US" dirty="0" err="1"/>
              <a:t>Linac</a:t>
            </a:r>
            <a:r>
              <a:rPr lang="en-US" dirty="0"/>
              <a:t> Accelerator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mod.fnal.gov/mod/w3/Training/ESH/UndergroundEgress/index.htm"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Cindy Joe	</a:t>
            </a:r>
          </a:p>
          <a:p>
            <a:r>
              <a:rPr lang="en-US" sz="1600" dirty="0"/>
              <a:t>Accelerator Readiness Review </a:t>
            </a:r>
          </a:p>
          <a:p>
            <a:r>
              <a:rPr lang="en-US" sz="1600" dirty="0"/>
              <a:t>March 19-21,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05 – NOvA Near Detector</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NOvA Near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6" y="6504213"/>
            <a:ext cx="1235811"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4975123" y="679629"/>
            <a:ext cx="4066136" cy="5379468"/>
          </a:xfrm>
        </p:spPr>
        <p:txBody>
          <a:bodyPr/>
          <a:lstStyle/>
          <a:p>
            <a:r>
              <a:rPr lang="en-US" sz="1800" dirty="0"/>
              <a:t>Accelerator specific hazards are </a:t>
            </a:r>
            <a:r>
              <a:rPr lang="en-US" sz="1800" dirty="0">
                <a:solidFill>
                  <a:srgbClr val="7030A0"/>
                </a:solidFill>
              </a:rPr>
              <a:t>bold purple </a:t>
            </a:r>
            <a:r>
              <a:rPr lang="en-US" sz="1800" b="1" dirty="0">
                <a:solidFill>
                  <a:schemeClr val="accent6"/>
                </a:solidFill>
              </a:rPr>
              <a:t>– None for NOvA Near Detector</a:t>
            </a:r>
          </a:p>
          <a:p>
            <a:r>
              <a:rPr lang="en-US" sz="1800" dirty="0"/>
              <a:t>Hazards not discussed today are evaluated via the common Risk Matrix tables</a:t>
            </a:r>
          </a:p>
          <a:p>
            <a:pPr lvl="1"/>
            <a:r>
              <a:rPr lang="en-US" sz="1600" dirty="0"/>
              <a:t>Covered in SAD Section I, Chapter 4</a:t>
            </a:r>
          </a:p>
          <a:p>
            <a:r>
              <a:rPr lang="en-US" sz="1800" dirty="0"/>
              <a:t>Hazards evaluated via risk assessment methodology per DOE-HDBK-1163-2020</a:t>
            </a:r>
          </a:p>
          <a:p>
            <a:pPr lvl="1">
              <a:spcBef>
                <a:spcPts val="384"/>
              </a:spcBef>
            </a:pPr>
            <a:r>
              <a:rPr lang="en-US" sz="1600" dirty="0"/>
              <a:t>Likelihood (L): </a:t>
            </a:r>
          </a:p>
          <a:p>
            <a:pPr lvl="2">
              <a:spcBef>
                <a:spcPts val="384"/>
              </a:spcBef>
            </a:pPr>
            <a:r>
              <a:rPr lang="en-US" sz="1400" dirty="0"/>
              <a:t>Anticipated (A), Unlikely (U), Extremely Unlikely (EU), Beyond Extremely Unlikely (BEU)</a:t>
            </a:r>
          </a:p>
          <a:p>
            <a:pPr lvl="1">
              <a:spcBef>
                <a:spcPts val="384"/>
              </a:spcBef>
            </a:pPr>
            <a:r>
              <a:rPr lang="en-US" sz="1600" dirty="0"/>
              <a:t>Consequence (C):</a:t>
            </a:r>
          </a:p>
          <a:p>
            <a:pPr lvl="2">
              <a:spcBef>
                <a:spcPts val="384"/>
              </a:spcBef>
            </a:pPr>
            <a:r>
              <a:rPr lang="en-US" sz="1400" dirty="0"/>
              <a:t>High (H), Moderate (M), Low (L), Negligible (N)</a:t>
            </a:r>
          </a:p>
          <a:p>
            <a:pPr lvl="1">
              <a:spcBef>
                <a:spcPts val="384"/>
              </a:spcBef>
            </a:pPr>
            <a:r>
              <a:rPr lang="en-US" sz="1600" dirty="0"/>
              <a:t>Risk (R):</a:t>
            </a:r>
          </a:p>
          <a:p>
            <a:pPr lvl="2">
              <a:spcBef>
                <a:spcPts val="384"/>
              </a:spcBef>
            </a:pPr>
            <a:r>
              <a:rPr lang="en-US" sz="1400" dirty="0"/>
              <a:t>I , II, III, IV (descending order of concern)</a:t>
            </a:r>
          </a:p>
        </p:txBody>
      </p:sp>
      <p:pic>
        <p:nvPicPr>
          <p:cNvPr id="9" name="Picture 8">
            <a:extLst>
              <a:ext uri="{FF2B5EF4-FFF2-40B4-BE49-F238E27FC236}">
                <a16:creationId xmlns:a16="http://schemas.microsoft.com/office/drawing/2014/main" id="{2C62EC43-07E8-4D97-BD71-6CB8F26A0557}"/>
              </a:ext>
            </a:extLst>
          </p:cNvPr>
          <p:cNvPicPr>
            <a:picLocks noChangeAspect="1"/>
          </p:cNvPicPr>
          <p:nvPr/>
        </p:nvPicPr>
        <p:blipFill>
          <a:blip r:embed="rId2"/>
          <a:stretch>
            <a:fillRect/>
          </a:stretch>
        </p:blipFill>
        <p:spPr>
          <a:xfrm>
            <a:off x="323624" y="679630"/>
            <a:ext cx="4474848" cy="5613016"/>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972A83FF-2BD4-D696-E12C-1B9D8208C566}"/>
              </a:ext>
            </a:extLst>
          </p:cNvPr>
          <p:cNvPicPr>
            <a:picLocks noChangeAspect="1"/>
          </p:cNvPicPr>
          <p:nvPr/>
        </p:nvPicPr>
        <p:blipFill>
          <a:blip r:embed="rId3"/>
          <a:stretch>
            <a:fillRect/>
          </a:stretch>
        </p:blipFill>
        <p:spPr>
          <a:xfrm>
            <a:off x="330160" y="679630"/>
            <a:ext cx="4474848" cy="5613016"/>
          </a:xfrm>
          <a:prstGeom prst="rect">
            <a:avLst/>
          </a:prstGeom>
        </p:spPr>
      </p:pic>
    </p:spTree>
    <p:extLst>
      <p:ext uri="{BB962C8B-B14F-4D97-AF65-F5344CB8AC3E}">
        <p14:creationId xmlns:p14="http://schemas.microsoft.com/office/powerpoint/2010/main" val="389089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Risk Matrix Summary for NOvA Near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6" y="6504213"/>
            <a:ext cx="1235811"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5856269" y="679629"/>
            <a:ext cx="3184989" cy="5379468"/>
          </a:xfrm>
        </p:spPr>
        <p:txBody>
          <a:bodyPr/>
          <a:lstStyle/>
          <a:p>
            <a:r>
              <a:rPr lang="en-US" sz="1600" dirty="0"/>
              <a:t>Most of the risks for the NOvA Near Detector were determined to be adequately addressed using the common Risk Matrix tables.</a:t>
            </a:r>
          </a:p>
          <a:p>
            <a:r>
              <a:rPr lang="en-US" sz="1600" dirty="0"/>
              <a:t>However, some risks were addressed with unique controls which will be highlighted in subsequent slides.</a:t>
            </a:r>
          </a:p>
        </p:txBody>
      </p:sp>
      <p:pic>
        <p:nvPicPr>
          <p:cNvPr id="12" name="Picture 11" descr="A table of risk tables&#10;&#10;Description automatically generated">
            <a:extLst>
              <a:ext uri="{FF2B5EF4-FFF2-40B4-BE49-F238E27FC236}">
                <a16:creationId xmlns:a16="http://schemas.microsoft.com/office/drawing/2014/main" id="{0438A1C6-A336-4BEF-8DEA-EA44FBF358DC}"/>
              </a:ext>
            </a:extLst>
          </p:cNvPr>
          <p:cNvPicPr>
            <a:picLocks noChangeAspect="1"/>
          </p:cNvPicPr>
          <p:nvPr/>
        </p:nvPicPr>
        <p:blipFill>
          <a:blip r:embed="rId2"/>
          <a:stretch>
            <a:fillRect/>
          </a:stretch>
        </p:blipFill>
        <p:spPr>
          <a:xfrm>
            <a:off x="102742" y="830267"/>
            <a:ext cx="5645235" cy="5379469"/>
          </a:xfrm>
          <a:prstGeom prst="rect">
            <a:avLst/>
          </a:prstGeom>
        </p:spPr>
      </p:pic>
    </p:spTree>
    <p:extLst>
      <p:ext uri="{BB962C8B-B14F-4D97-AF65-F5344CB8AC3E}">
        <p14:creationId xmlns:p14="http://schemas.microsoft.com/office/powerpoint/2010/main" val="140269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NOvA Near Detector Overview</a:t>
            </a:r>
          </a:p>
          <a:p>
            <a:r>
              <a:rPr lang="en-US" sz="2800" dirty="0">
                <a:solidFill>
                  <a:schemeClr val="accent6">
                    <a:lumMod val="40000"/>
                    <a:lumOff val="60000"/>
                  </a:schemeClr>
                </a:solidFill>
              </a:rPr>
              <a:t>Hazard Inventory </a:t>
            </a:r>
          </a:p>
          <a:p>
            <a:r>
              <a:rPr lang="en-US" sz="2800" dirty="0">
                <a:solidFill>
                  <a:schemeClr val="accent6"/>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Tree>
    <p:extLst>
      <p:ext uri="{BB962C8B-B14F-4D97-AF65-F5344CB8AC3E}">
        <p14:creationId xmlns:p14="http://schemas.microsoft.com/office/powerpoint/2010/main" val="93861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i="1" dirty="0"/>
              <a:t>Hazard: Inability to leave hazardous area in case of an emergency. In the MINOS Underground, this would be an ODH or fire alarm. In the MINOS Surface Building, this would be a fire alarm or tornado warning.</a:t>
            </a:r>
          </a:p>
          <a:p>
            <a:r>
              <a:rPr lang="en-US" sz="1600" dirty="0"/>
              <a:t>The NOvA Near Detector is located in the MINOS Underground Area, which is about 350 feet underground. Life safety egress is discussed further in the chapter on MINOS, SAD Chapter IV-06.</a:t>
            </a: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pic>
        <p:nvPicPr>
          <p:cNvPr id="4" name="Picture 3">
            <a:extLst>
              <a:ext uri="{FF2B5EF4-FFF2-40B4-BE49-F238E27FC236}">
                <a16:creationId xmlns:a16="http://schemas.microsoft.com/office/drawing/2014/main" id="{809A67E9-E281-6A0F-7DA3-AF062F757E9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113906" y="2477421"/>
            <a:ext cx="5943600" cy="3810000"/>
          </a:xfrm>
          <a:prstGeom prst="rect">
            <a:avLst/>
          </a:prstGeom>
        </p:spPr>
      </p:pic>
      <p:sp>
        <p:nvSpPr>
          <p:cNvPr id="9" name="Content Placeholder 1">
            <a:extLst>
              <a:ext uri="{FF2B5EF4-FFF2-40B4-BE49-F238E27FC236}">
                <a16:creationId xmlns:a16="http://schemas.microsoft.com/office/drawing/2014/main" id="{887E579B-E962-C00C-B111-22BE9ADFEBE0}"/>
              </a:ext>
            </a:extLst>
          </p:cNvPr>
          <p:cNvSpPr txBox="1">
            <a:spLocks/>
          </p:cNvSpPr>
          <p:nvPr/>
        </p:nvSpPr>
        <p:spPr>
          <a:xfrm>
            <a:off x="222250" y="2807023"/>
            <a:ext cx="2891656" cy="1381602"/>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Briefly and in summary, the main access and egress to the MINOS Underground is via elevator. The MINOS Underground also contains positively pressured emergency escape passageways for life safety egress as well as a secondary emergency escape route which exits through the NuMI Target Hall at the MI-65 Service Building.</a:t>
            </a:r>
            <a:endParaRPr lang="en-US" sz="1800" dirty="0"/>
          </a:p>
        </p:txBody>
      </p:sp>
    </p:spTree>
    <p:extLst>
      <p:ext uri="{BB962C8B-B14F-4D97-AF65-F5344CB8AC3E}">
        <p14:creationId xmlns:p14="http://schemas.microsoft.com/office/powerpoint/2010/main" val="192638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dirty="0"/>
              <a:t>There is also an emergency diesel generator which supplies power for several functions including emergency exit lighting, elevator, ventilation, and crane power. There are multiple separate backup systems to the groundwater sump pump system, which continuously runs to prevent flooding.</a:t>
            </a: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graphicFrame>
        <p:nvGraphicFramePr>
          <p:cNvPr id="5" name="Table 4">
            <a:extLst>
              <a:ext uri="{FF2B5EF4-FFF2-40B4-BE49-F238E27FC236}">
                <a16:creationId xmlns:a16="http://schemas.microsoft.com/office/drawing/2014/main" id="{8AB9AB1F-1DEA-703A-0866-6F53C03479F4}"/>
              </a:ext>
            </a:extLst>
          </p:cNvPr>
          <p:cNvGraphicFramePr>
            <a:graphicFrameLocks noGrp="1"/>
          </p:cNvGraphicFramePr>
          <p:nvPr>
            <p:extLst>
              <p:ext uri="{D42A27DB-BD31-4B8C-83A1-F6EECF244321}">
                <p14:modId xmlns:p14="http://schemas.microsoft.com/office/powerpoint/2010/main" val="4243505356"/>
              </p:ext>
            </p:extLst>
          </p:nvPr>
        </p:nvGraphicFramePr>
        <p:xfrm>
          <a:off x="347810" y="2179424"/>
          <a:ext cx="8573940" cy="4084320"/>
        </p:xfrm>
        <a:graphic>
          <a:graphicData uri="http://schemas.openxmlformats.org/drawingml/2006/table">
            <a:tbl>
              <a:tblPr firstRow="1" bandRow="1">
                <a:tableStyleId>{5C22544A-7EE6-4342-B048-85BDC9FD1C3A}</a:tableStyleId>
              </a:tblPr>
              <a:tblGrid>
                <a:gridCol w="1146693">
                  <a:extLst>
                    <a:ext uri="{9D8B030D-6E8A-4147-A177-3AD203B41FA5}">
                      <a16:colId xmlns:a16="http://schemas.microsoft.com/office/drawing/2014/main" val="1119936655"/>
                    </a:ext>
                  </a:extLst>
                </a:gridCol>
                <a:gridCol w="6115665">
                  <a:extLst>
                    <a:ext uri="{9D8B030D-6E8A-4147-A177-3AD203B41FA5}">
                      <a16:colId xmlns:a16="http://schemas.microsoft.com/office/drawing/2014/main" val="987157316"/>
                    </a:ext>
                  </a:extLst>
                </a:gridCol>
                <a:gridCol w="1311582">
                  <a:extLst>
                    <a:ext uri="{9D8B030D-6E8A-4147-A177-3AD203B41FA5}">
                      <a16:colId xmlns:a16="http://schemas.microsoft.com/office/drawing/2014/main" val="1994273894"/>
                    </a:ext>
                  </a:extLst>
                </a:gridCol>
              </a:tblGrid>
              <a:tr h="554017">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13132">
                <a:tc vMerge="1">
                  <a:txBody>
                    <a:bodyPr/>
                    <a:lstStyle/>
                    <a:p>
                      <a:endParaRPr lang="pt-BR" sz="1600" dirty="0"/>
                    </a:p>
                  </a:txBody>
                  <a:tcPr/>
                </a:tc>
                <a:tc rowSpan="2">
                  <a:txBody>
                    <a:bodyPr/>
                    <a:lstStyle/>
                    <a:p>
                      <a:r>
                        <a:rPr lang="en-US" sz="1400" b="0" i="0" kern="1200" dirty="0">
                          <a:solidFill>
                            <a:schemeClr val="dk1"/>
                          </a:solidFill>
                          <a:effectLst/>
                          <a:latin typeface="+mn-lt"/>
                          <a:ea typeface="+mn-ea"/>
                          <a:cs typeface="+mn-cs"/>
                        </a:rPr>
                        <a:t>P- All MINOS Underground workers must take MINOS Underground Training. The most important part of this training concerns Life Safety Egress.</a:t>
                      </a:r>
                    </a:p>
                    <a:p>
                      <a:r>
                        <a:rPr lang="en-US" sz="1400" b="0" i="0" kern="1200" dirty="0">
                          <a:solidFill>
                            <a:schemeClr val="dk1"/>
                          </a:solidFill>
                          <a:effectLst/>
                          <a:latin typeface="+mn-lt"/>
                          <a:ea typeface="+mn-ea"/>
                          <a:cs typeface="+mn-cs"/>
                        </a:rPr>
                        <a:t>P- In the case of a power outage, all Life Safety systems are powered by a large diesel generator: emergency lights, elevators, cranes (so the personnel basket to underground can be used), and air handling units (AHUs).</a:t>
                      </a:r>
                    </a:p>
                    <a:p>
                      <a:r>
                        <a:rPr lang="en-US" sz="1400" b="0" i="0" kern="1200" dirty="0">
                          <a:solidFill>
                            <a:schemeClr val="dk1"/>
                          </a:solidFill>
                          <a:effectLst/>
                          <a:latin typeface="+mn-lt"/>
                          <a:ea typeface="+mn-ea"/>
                          <a:cs typeface="+mn-cs"/>
                        </a:rPr>
                        <a:t>M- First action on hearing an ODH or fire alarm underground is to exit to the Positive Pressure Emergency Passageway which should prevent smoke or toxic fumes from entering the area.</a:t>
                      </a:r>
                    </a:p>
                    <a:p>
                      <a:r>
                        <a:rPr lang="en-US" sz="1400" b="0" i="0" kern="1200" dirty="0">
                          <a:solidFill>
                            <a:schemeClr val="dk1"/>
                          </a:solidFill>
                          <a:effectLst/>
                          <a:latin typeface="+mn-lt"/>
                          <a:ea typeface="+mn-ea"/>
                          <a:cs typeface="+mn-cs"/>
                        </a:rPr>
                        <a:t>M- Normally, workers should exit the underground via the main elevator. In the event the elevator is not working, the group should first call the emergency number X3131. If instructed to do so, the group should use the Secondary Escape Route explained in the MINOS Underground training and indicated with signs. The group may also be instructed to carry or use EEBDs.</a:t>
                      </a:r>
                    </a:p>
                    <a:p>
                      <a:r>
                        <a:rPr lang="en-US" sz="1400" b="0" i="0" kern="1200" dirty="0">
                          <a:solidFill>
                            <a:schemeClr val="dk1"/>
                          </a:solidFill>
                          <a:effectLst/>
                          <a:latin typeface="+mn-lt"/>
                          <a:ea typeface="+mn-ea"/>
                          <a:cs typeface="+mn-cs"/>
                        </a:rPr>
                        <a:t>M- In the MINOS Surface Building, workers should go to the Assembly Area in the parking lot in the case of a fire alarm and go to the Tornado Shelter in the mechanical room in the case of a tornado warning.</a:t>
                      </a: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465235">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a:txBody>
                    <a:bodyPr/>
                    <a:lstStyle/>
                    <a:p>
                      <a:r>
                        <a:rPr lang="pt-BR" sz="1600" dirty="0"/>
                        <a:t>L: EU</a:t>
                      </a:r>
                    </a:p>
                    <a:p>
                      <a:r>
                        <a:rPr lang="pt-BR" sz="1600" dirty="0"/>
                        <a:t>C: N</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2568408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163569"/>
            <a:ext cx="8672513" cy="5027215"/>
          </a:xfrm>
        </p:spPr>
        <p:txBody>
          <a:bodyPr/>
          <a:lstStyle/>
          <a:p>
            <a:r>
              <a:rPr lang="en-US" sz="1800" i="1" dirty="0"/>
              <a:t>Hazard: </a:t>
            </a:r>
            <a:r>
              <a:rPr lang="en-US" sz="1800" i="1" dirty="0" err="1"/>
              <a:t>NOvA’s</a:t>
            </a:r>
            <a:r>
              <a:rPr lang="en-US" sz="1800" i="1" dirty="0"/>
              <a:t> liquid scintillator oil contains 5.35% pseudocumene.  The pseudocumene is an eyes, skin and respiratory irritant, central nervous system depressant, and is toxic to marine life. Physical contact via handling or airborne exposure via outgassing oil</a:t>
            </a:r>
            <a:endParaRPr lang="en-US" sz="1800" dirty="0"/>
          </a:p>
          <a:p>
            <a:r>
              <a:rPr lang="en-US" sz="1800" dirty="0"/>
              <a:t>The NO</a:t>
            </a:r>
            <a:r>
              <a:rPr lang="el-GR" sz="1800" dirty="0"/>
              <a:t>ν</a:t>
            </a:r>
            <a:r>
              <a:rPr lang="en-US" sz="1800" dirty="0"/>
              <a:t>A Near Detector contains approximately 41,200 gallons of liquid scintillator oil. The scintillator distribution system design has minimal joints and connections to limit the potential for spills. The entire detector is installed inside of a pliable PVC membrane secondary containment. The NO</a:t>
            </a:r>
            <a:r>
              <a:rPr lang="el-GR" sz="1800" dirty="0"/>
              <a:t>ν</a:t>
            </a:r>
            <a:r>
              <a:rPr lang="en-US" sz="1800" dirty="0"/>
              <a:t>A Near Detector secondary containment has been reviewed and certified in the Fermilab Spill Prevention, Control and Countermeasure (SPCC) Plan, July 15, 2013, and is inspected regularly as prescribed.</a:t>
            </a:r>
          </a:p>
          <a:p>
            <a:r>
              <a:rPr lang="en-US" sz="1800" dirty="0"/>
              <a:t>A job-specific hazard analysis and procedure govern filling the detector and prescribe Personal Protective Equipment (PPE) to prevent worker contact with the liquid scintillator.  The PVC modules, once filled, completely contain the pseudocumene, resulting in no further exposure.  Emergency spill equipment, an eye wash and PPE are stationed near the detector in the event of a release.  The secondary containment membrane has the capacity to contain 100% of the liquid scintillator oil and prevent a release to the environment.</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Liquid Scintillator</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Date Placeholder 2">
            <a:extLst>
              <a:ext uri="{FF2B5EF4-FFF2-40B4-BE49-F238E27FC236}">
                <a16:creationId xmlns:a16="http://schemas.microsoft.com/office/drawing/2014/main" id="{1F46793C-FB25-3E28-7FD5-EE11C5C135AF}"/>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A87F8CF2-DACC-9BC1-7E60-43686BEDDEF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63340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242225"/>
            <a:ext cx="8672513" cy="5027215"/>
          </a:xfrm>
        </p:spPr>
        <p:txBody>
          <a:bodyPr/>
          <a:lstStyle/>
          <a:p>
            <a:endParaRPr lang="en-US" sz="2000"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Liquid Scintillator</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2380818"/>
              </p:ext>
            </p:extLst>
          </p:nvPr>
        </p:nvGraphicFramePr>
        <p:xfrm>
          <a:off x="242887" y="1828925"/>
          <a:ext cx="8678863" cy="3498096"/>
        </p:xfrm>
        <a:graphic>
          <a:graphicData uri="http://schemas.openxmlformats.org/drawingml/2006/table">
            <a:tbl>
              <a:tblPr firstRow="1" bandRow="1">
                <a:tableStyleId>{5C22544A-7EE6-4342-B048-85BDC9FD1C3A}</a:tableStyleId>
              </a:tblPr>
              <a:tblGrid>
                <a:gridCol w="2294976">
                  <a:extLst>
                    <a:ext uri="{9D8B030D-6E8A-4147-A177-3AD203B41FA5}">
                      <a16:colId xmlns:a16="http://schemas.microsoft.com/office/drawing/2014/main" val="1119936655"/>
                    </a:ext>
                  </a:extLst>
                </a:gridCol>
                <a:gridCol w="4031303">
                  <a:extLst>
                    <a:ext uri="{9D8B030D-6E8A-4147-A177-3AD203B41FA5}">
                      <a16:colId xmlns:a16="http://schemas.microsoft.com/office/drawing/2014/main" val="2077446868"/>
                    </a:ext>
                  </a:extLst>
                </a:gridCol>
                <a:gridCol w="2352584">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L</a:t>
                      </a:r>
                    </a:p>
                    <a:p>
                      <a:r>
                        <a:rPr lang="pt-BR" sz="1600" dirty="0"/>
                        <a:t>R: III</a:t>
                      </a:r>
                    </a:p>
                  </a:txBody>
                  <a:tcPr/>
                </a:tc>
                <a:tc>
                  <a:txBody>
                    <a:bodyPr/>
                    <a:lstStyle/>
                    <a:p>
                      <a:r>
                        <a:rPr lang="en-US" sz="1400" b="0" i="0" kern="1200" dirty="0">
                          <a:solidFill>
                            <a:schemeClr val="dk1"/>
                          </a:solidFill>
                          <a:effectLst/>
                          <a:latin typeface="+mn-lt"/>
                          <a:ea typeface="+mn-ea"/>
                          <a:cs typeface="+mn-cs"/>
                        </a:rPr>
                        <a:t>P - A job-specific hazard analysis and procedure govern filling the detector and prescribe Personal Protective Equipment (PPE) to prevent worker contact with the liquid scintillator.</a:t>
                      </a:r>
                    </a:p>
                    <a:p>
                      <a:r>
                        <a:rPr lang="en-US" sz="1400" b="0" i="0" kern="1200" dirty="0">
                          <a:solidFill>
                            <a:schemeClr val="dk1"/>
                          </a:solidFill>
                          <a:effectLst/>
                          <a:latin typeface="+mn-lt"/>
                          <a:ea typeface="+mn-ea"/>
                          <a:cs typeface="+mn-cs"/>
                        </a:rPr>
                        <a:t>P - The PVC modules, once filled, completely contain the pseudocumene, resulting in no further exposure.</a:t>
                      </a:r>
                    </a:p>
                    <a:p>
                      <a:r>
                        <a:rPr lang="en-US" sz="1400" b="0" i="0" kern="1200" dirty="0">
                          <a:solidFill>
                            <a:schemeClr val="dk1"/>
                          </a:solidFill>
                          <a:effectLst/>
                          <a:latin typeface="+mn-lt"/>
                          <a:ea typeface="+mn-ea"/>
                          <a:cs typeface="+mn-cs"/>
                        </a:rPr>
                        <a:t>P - The entire detector is inside of a secondary containment membrane that has the capacity to contain 100% of the liquid scintillator oil and prevent a release to the environment.</a:t>
                      </a:r>
                    </a:p>
                    <a:p>
                      <a:r>
                        <a:rPr lang="en-US" sz="1400" b="0" i="0" kern="1200" dirty="0">
                          <a:solidFill>
                            <a:schemeClr val="dk1"/>
                          </a:solidFill>
                          <a:effectLst/>
                          <a:latin typeface="+mn-lt"/>
                          <a:ea typeface="+mn-ea"/>
                          <a:cs typeface="+mn-cs"/>
                        </a:rPr>
                        <a:t>M - Emergency spill equipment, an eye wash and PPE are stationed near the detector in the event of a release.  </a:t>
                      </a:r>
                    </a:p>
                  </a:txBody>
                  <a:tcPr/>
                </a:tc>
                <a:tc>
                  <a:txBody>
                    <a:bodyPr/>
                    <a:lstStyle/>
                    <a:p>
                      <a:r>
                        <a:rPr lang="pt-BR" sz="1600" dirty="0"/>
                        <a:t>L: BEU</a:t>
                      </a:r>
                    </a:p>
                    <a:p>
                      <a:r>
                        <a:rPr lang="pt-BR" sz="1600" dirty="0"/>
                        <a:t>C: N</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1F46793C-FB25-3E28-7FD5-EE11C5C135AF}"/>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A87F8CF2-DACC-9BC1-7E60-43686BEDDEF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502812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
        <p:nvSpPr>
          <p:cNvPr id="4" name="Date Placeholder 2">
            <a:extLst>
              <a:ext uri="{FF2B5EF4-FFF2-40B4-BE49-F238E27FC236}">
                <a16:creationId xmlns:a16="http://schemas.microsoft.com/office/drawing/2014/main" id="{2F4D6ECB-8E2C-8ED8-A9FA-D072C939D4DE}"/>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5" name="Footer Placeholder 3">
            <a:extLst>
              <a:ext uri="{FF2B5EF4-FFF2-40B4-BE49-F238E27FC236}">
                <a16:creationId xmlns:a16="http://schemas.microsoft.com/office/drawing/2014/main" id="{8A3618CC-8F27-A377-CFB5-0A2344218A50}"/>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196457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NOvA Near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endParaRPr lang="en-US" sz="2800" dirty="0">
              <a:solidFill>
                <a:schemeClr val="bg1">
                  <a:lumMod val="75000"/>
                </a:schemeClr>
              </a:solidFill>
            </a:endParaRP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sp>
        <p:nvSpPr>
          <p:cNvPr id="2" name="Date Placeholder 2">
            <a:extLst>
              <a:ext uri="{FF2B5EF4-FFF2-40B4-BE49-F238E27FC236}">
                <a16:creationId xmlns:a16="http://schemas.microsoft.com/office/drawing/2014/main" id="{D26069AF-7636-AD0F-0FCC-D4E5852CA57D}"/>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CA7F0F0F-75DF-BD35-ADDA-A8B7622BC946}"/>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887881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290623"/>
            <a:ext cx="8672513" cy="1381602"/>
          </a:xfrm>
        </p:spPr>
        <p:txBody>
          <a:bodyPr/>
          <a:lstStyle/>
          <a:p>
            <a:pPr marL="0" indent="0">
              <a:buNone/>
            </a:pPr>
            <a:r>
              <a:rPr lang="en-US" sz="1800" dirty="0"/>
              <a:t>Underground Evacuation video: </a:t>
            </a:r>
            <a:r>
              <a:rPr lang="en-US" sz="1800" dirty="0">
                <a:hlinkClick r:id="rId2"/>
              </a:rPr>
              <a:t>https://mod.fnal.gov/mod/w3/Training/ESH/UndergroundEgress/index.htm</a:t>
            </a:r>
            <a:endParaRPr lang="en-US" sz="1800" dirty="0"/>
          </a:p>
          <a:p>
            <a:pPr marL="0" indent="0">
              <a:buNone/>
            </a:pPr>
            <a:endParaRPr lang="en-US" sz="18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Date Placeholder 2">
            <a:extLst>
              <a:ext uri="{FF2B5EF4-FFF2-40B4-BE49-F238E27FC236}">
                <a16:creationId xmlns:a16="http://schemas.microsoft.com/office/drawing/2014/main" id="{93C24AAF-57DD-BD8F-39BA-C6DF4CE64B82}"/>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C4B396B7-7854-1241-1538-7BF42DFD0FAB}"/>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2350364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NOvA Near Detector Overview</a:t>
            </a:r>
          </a:p>
          <a:p>
            <a:r>
              <a:rPr lang="en-US" sz="2800" dirty="0"/>
              <a:t>Hazard Inventory </a:t>
            </a:r>
          </a:p>
          <a:p>
            <a:r>
              <a:rPr lang="en-US" sz="2800" dirty="0"/>
              <a:t>Non-Accelerator Specific Hazards </a:t>
            </a:r>
          </a:p>
          <a:p>
            <a:r>
              <a:rPr lang="en-US" sz="2800" strike="sngStrike" dirty="0"/>
              <a:t>Accelerator Specific Hazards </a:t>
            </a:r>
          </a:p>
          <a:p>
            <a:r>
              <a:rPr lang="en-US" sz="2800" strike="sngStrike" dirty="0"/>
              <a:t>Maximum Credible Incident (MCI) Discussion</a:t>
            </a:r>
          </a:p>
          <a:p>
            <a:r>
              <a:rPr lang="en-US" sz="2800" strike="sngStrike" dirty="0"/>
              <a:t>Summary of Credited Controls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TextBox 8">
            <a:extLst>
              <a:ext uri="{FF2B5EF4-FFF2-40B4-BE49-F238E27FC236}">
                <a16:creationId xmlns:a16="http://schemas.microsoft.com/office/drawing/2014/main" id="{2B911CE1-1A9A-8743-C33D-7DC9FCC3692A}"/>
              </a:ext>
            </a:extLst>
          </p:cNvPr>
          <p:cNvSpPr txBox="1"/>
          <p:nvPr/>
        </p:nvSpPr>
        <p:spPr>
          <a:xfrm>
            <a:off x="4262606" y="4686121"/>
            <a:ext cx="4295768" cy="830997"/>
          </a:xfrm>
          <a:prstGeom prst="rect">
            <a:avLst/>
          </a:prstGeom>
          <a:noFill/>
        </p:spPr>
        <p:txBody>
          <a:bodyPr wrap="square" rtlCol="0">
            <a:spAutoFit/>
          </a:bodyPr>
          <a:lstStyle/>
          <a:p>
            <a:r>
              <a:rPr lang="en-US" dirty="0"/>
              <a:t>Accelerator-specific hazards do not apply to this area.</a:t>
            </a:r>
          </a:p>
        </p:txBody>
      </p:sp>
    </p:spTree>
    <p:extLst>
      <p:ext uri="{BB962C8B-B14F-4D97-AF65-F5344CB8AC3E}">
        <p14:creationId xmlns:p14="http://schemas.microsoft.com/office/powerpoint/2010/main" val="181857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1600" i="1" dirty="0"/>
              <a:t>Hazard: a potential facility fire (Reference: FESHM Chapter 2005 Operational Readiness Clearance &amp; 6010 Fire Protection Program)</a:t>
            </a:r>
            <a:endParaRPr lang="en-US" sz="1600" dirty="0"/>
          </a:p>
          <a:p>
            <a:r>
              <a:rPr lang="en-US" sz="1600" dirty="0"/>
              <a:t>The Near Detector cavern underwent a fire hazard and life safety analysis using the International Building Code and NFPA 520 provisions as appropriate.  Hughes Associates, Inc. completed this evaluation during March 19-2110. The liquid scintillator, as delivered to Fermilab, is a Class III B combustible liquid according to the flash point indicated by the MSDS, and presents a potential fire hazard during detector filling. The cellular structure of the detector significantly mitigates this hazard by containing the liquid scintillator within fire retardant cellular PVC extrusions.</a:t>
            </a:r>
          </a:p>
          <a:p>
            <a:r>
              <a:rPr lang="en-US" sz="1600" dirty="0"/>
              <a:t>A burn test performed on the rigid PVC extrusions and contained in the NO</a:t>
            </a:r>
            <a:r>
              <a:rPr lang="el-GR" sz="1600" dirty="0"/>
              <a:t>ν</a:t>
            </a:r>
            <a:r>
              <a:rPr lang="en-US" sz="1600" dirty="0"/>
              <a:t>A Rigid PVC Flammability Testing and other Fire related issues  concluded that this design and the liquid scintillator’s high flash point of &gt;202°F reduce the opportunity for ignition.  Hazard mitigation includes restricting open flames or other sources of ignition present in any areas containing liquid scintillator via Fermilab Environment, Safety, and Health Manual (FESHM)  Chapter 6020.2 - Welding, Burning, and Brazing chapter, an automatic water mist fire suppression system, a VESDA smoke detection, and FIRUS.  </a:t>
            </a:r>
          </a:p>
          <a:p>
            <a:r>
              <a:rPr lang="en-US" sz="1600" dirty="0"/>
              <a:t>The large quantity of wavelength shifting fiber is a combustible, but does not constitute a fire hazard because it is completely enclosed inside the individual PVC cells.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sp>
        <p:nvSpPr>
          <p:cNvPr id="7" name="Date Placeholder 2">
            <a:extLst>
              <a:ext uri="{FF2B5EF4-FFF2-40B4-BE49-F238E27FC236}">
                <a16:creationId xmlns:a16="http://schemas.microsoft.com/office/drawing/2014/main" id="{75322329-8B40-7592-2D27-6D366E9C0071}"/>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92D32A9F-C388-31CA-02C9-7A41665BC3B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383092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13641"/>
            <a:ext cx="8672513" cy="1795719"/>
          </a:xfrm>
        </p:spPr>
        <p:txBody>
          <a:bodyPr/>
          <a:lstStyle/>
          <a:p>
            <a:r>
              <a:rPr lang="en-US" sz="1600" dirty="0"/>
              <a:t>The installation of electronics, power supplies, and all other electrical components of the experiments performed in the Near Detector cavern are in accordance with the Particle Physics Division (PPD) Electrical Department guidelines and FESHM to ensure that they do not constitute a fire or shock hazard.  All installations have been reviewed according to the ORC process.</a:t>
            </a:r>
            <a:endParaRPr lang="en-US" sz="14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355747" y="11633882"/>
          <a:ext cx="8573940" cy="3773383"/>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94698">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50722">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 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96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75322329-8B40-7592-2D27-6D366E9C0071}"/>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92D32A9F-C388-31CA-02C9-7A41665BC3B4}"/>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graphicFrame>
        <p:nvGraphicFramePr>
          <p:cNvPr id="9" name="Table 8">
            <a:extLst>
              <a:ext uri="{FF2B5EF4-FFF2-40B4-BE49-F238E27FC236}">
                <a16:creationId xmlns:a16="http://schemas.microsoft.com/office/drawing/2014/main" id="{7F2F0590-C3D7-3A0F-E307-798AC49ECFB0}"/>
              </a:ext>
            </a:extLst>
          </p:cNvPr>
          <p:cNvGraphicFramePr>
            <a:graphicFrameLocks noGrp="1"/>
          </p:cNvGraphicFramePr>
          <p:nvPr/>
        </p:nvGraphicFramePr>
        <p:xfrm>
          <a:off x="154911" y="2388453"/>
          <a:ext cx="8834177" cy="3833453"/>
        </p:xfrm>
        <a:graphic>
          <a:graphicData uri="http://schemas.openxmlformats.org/drawingml/2006/table">
            <a:tbl>
              <a:tblPr firstRow="1" bandRow="1">
                <a:tableStyleId>{5C22544A-7EE6-4342-B048-85BDC9FD1C3A}</a:tableStyleId>
              </a:tblPr>
              <a:tblGrid>
                <a:gridCol w="1158650">
                  <a:extLst>
                    <a:ext uri="{9D8B030D-6E8A-4147-A177-3AD203B41FA5}">
                      <a16:colId xmlns:a16="http://schemas.microsoft.com/office/drawing/2014/main" val="1119936655"/>
                    </a:ext>
                  </a:extLst>
                </a:gridCol>
                <a:gridCol w="3240585">
                  <a:extLst>
                    <a:ext uri="{9D8B030D-6E8A-4147-A177-3AD203B41FA5}">
                      <a16:colId xmlns:a16="http://schemas.microsoft.com/office/drawing/2014/main" val="987157316"/>
                    </a:ext>
                  </a:extLst>
                </a:gridCol>
                <a:gridCol w="3303840">
                  <a:extLst>
                    <a:ext uri="{9D8B030D-6E8A-4147-A177-3AD203B41FA5}">
                      <a16:colId xmlns:a16="http://schemas.microsoft.com/office/drawing/2014/main" val="2077446868"/>
                    </a:ext>
                  </a:extLst>
                </a:gridCol>
                <a:gridCol w="1131102">
                  <a:extLst>
                    <a:ext uri="{9D8B030D-6E8A-4147-A177-3AD203B41FA5}">
                      <a16:colId xmlns:a16="http://schemas.microsoft.com/office/drawing/2014/main" val="1994273894"/>
                    </a:ext>
                  </a:extLst>
                </a:gridCol>
              </a:tblGrid>
              <a:tr h="544534">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01236">
                <a:tc vMerge="1">
                  <a:txBody>
                    <a:bodyPr/>
                    <a:lstStyle/>
                    <a:p>
                      <a:endParaRPr lang="pt-BR" sz="1600" dirty="0"/>
                    </a:p>
                  </a:txBody>
                  <a:tcPr/>
                </a:tc>
                <a:tc rowSpan="2">
                  <a:txBody>
                    <a:bodyPr/>
                    <a:lstStyle/>
                    <a:p>
                      <a:r>
                        <a:rPr lang="en-US" sz="12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by the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2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a:t>
                      </a:r>
                    </a:p>
                    <a:p>
                      <a:r>
                        <a:rPr lang="en-US" sz="1200" b="0" kern="1200" dirty="0">
                          <a:solidFill>
                            <a:schemeClr val="dk1"/>
                          </a:solidFill>
                          <a:effectLst/>
                          <a:latin typeface="+mn-lt"/>
                          <a:ea typeface="+mn-ea"/>
                          <a:cs typeface="+mn-cs"/>
                        </a:rPr>
                        <a:t>M – Evacuation training/evacuation drills</a:t>
                      </a:r>
                    </a:p>
                    <a:p>
                      <a:r>
                        <a:rPr lang="en-US" sz="1200" b="0" i="0" kern="1200" dirty="0">
                          <a:solidFill>
                            <a:schemeClr val="dk1"/>
                          </a:solidFill>
                          <a:effectLst/>
                          <a:latin typeface="+mn-lt"/>
                          <a:ea typeface="+mn-ea"/>
                          <a:cs typeface="+mn-cs"/>
                        </a:rPr>
                        <a:t>M: In the event of a fire, site security prohibits access to the public</a:t>
                      </a:r>
                      <a:endParaRPr lang="en-US" sz="12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61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322951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Chapters 2005 Operational Readiness Clearance, 6010 Fire Protection Program, 6020.3 Flammable Gases, 6020.4, Combustible &amp; Flammable Liquids)</a:t>
            </a:r>
          </a:p>
          <a:p>
            <a:r>
              <a:rPr lang="en-US" sz="2000" dirty="0"/>
              <a:t>Filling the cells with liquid scintillator oil presented a fire hazard due to static accumulation and discharge on the plumbing.  This hazard was mitigated using plumbing that is conductive, grounded and bonded.  Also, an anti-static additive was added to the scintillator in concentrations that increase conductivity to reduce the steady state electric current flow in the main distribution lines by a factor of ~100, reducing the charge delivered to the module by this factor.  An additional risk from scintillator-initiated fire would stem from improper storage and disposal of oil-soaked rags.  Spills are dealt with promptly, and fire-proof disposal receptacles are provided where needed.  Appropriate interlocks and controls on the scintillator filling machines reduce the probability of spills during scintillator liquid transfer.  If removal of the scintillator is required, similar provisions will mitigate these hazards.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7" name="Date Placeholder 2">
            <a:extLst>
              <a:ext uri="{FF2B5EF4-FFF2-40B4-BE49-F238E27FC236}">
                <a16:creationId xmlns:a16="http://schemas.microsoft.com/office/drawing/2014/main" id="{A6E8CE3B-8027-FAFE-B9C5-A0A2ACA53970}"/>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4D31DD54-D3F1-93F3-5ACB-299D82E5AE5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Tree>
    <p:extLst>
      <p:ext uri="{BB962C8B-B14F-4D97-AF65-F5344CB8AC3E}">
        <p14:creationId xmlns:p14="http://schemas.microsoft.com/office/powerpoint/2010/main" val="90768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1800" dirty="0"/>
              <a:t>The installation of electronics, power supplies, and all other electrical components of the experiments performed in the Near Detector cavern are in accordance with the Particle Physics Division (PPD) Electrical Department guidelines and FESHM to ensure that they do not constitute a fire or shock hazard.  All installations have been reviewed according to the ORC process.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7" name="Date Placeholder 2">
            <a:extLst>
              <a:ext uri="{FF2B5EF4-FFF2-40B4-BE49-F238E27FC236}">
                <a16:creationId xmlns:a16="http://schemas.microsoft.com/office/drawing/2014/main" id="{A6E8CE3B-8027-FAFE-B9C5-A0A2ACA53970}"/>
              </a:ext>
            </a:extLst>
          </p:cNvPr>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8" name="Footer Placeholder 3">
            <a:extLst>
              <a:ext uri="{FF2B5EF4-FFF2-40B4-BE49-F238E27FC236}">
                <a16:creationId xmlns:a16="http://schemas.microsoft.com/office/drawing/2014/main" id="{4D31DD54-D3F1-93F3-5ACB-299D82E5AE58}"/>
              </a:ext>
            </a:extLst>
          </p:cNvPr>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graphicFrame>
        <p:nvGraphicFramePr>
          <p:cNvPr id="9" name="Table 8">
            <a:extLst>
              <a:ext uri="{FF2B5EF4-FFF2-40B4-BE49-F238E27FC236}">
                <a16:creationId xmlns:a16="http://schemas.microsoft.com/office/drawing/2014/main" id="{1F5C4D4B-9BF9-80FF-4D83-577E61E2AA81}"/>
              </a:ext>
            </a:extLst>
          </p:cNvPr>
          <p:cNvGraphicFramePr>
            <a:graphicFrameLocks noGrp="1"/>
          </p:cNvGraphicFramePr>
          <p:nvPr/>
        </p:nvGraphicFramePr>
        <p:xfrm>
          <a:off x="347810" y="2711374"/>
          <a:ext cx="8573940" cy="3435417"/>
        </p:xfrm>
        <a:graphic>
          <a:graphicData uri="http://schemas.openxmlformats.org/drawingml/2006/table">
            <a:tbl>
              <a:tblPr firstRow="1" bandRow="1">
                <a:tableStyleId>{5C22544A-7EE6-4342-B048-85BDC9FD1C3A}</a:tableStyleId>
              </a:tblPr>
              <a:tblGrid>
                <a:gridCol w="1119092">
                  <a:extLst>
                    <a:ext uri="{9D8B030D-6E8A-4147-A177-3AD203B41FA5}">
                      <a16:colId xmlns:a16="http://schemas.microsoft.com/office/drawing/2014/main" val="1119936655"/>
                    </a:ext>
                  </a:extLst>
                </a:gridCol>
                <a:gridCol w="3150551">
                  <a:extLst>
                    <a:ext uri="{9D8B030D-6E8A-4147-A177-3AD203B41FA5}">
                      <a16:colId xmlns:a16="http://schemas.microsoft.com/office/drawing/2014/main" val="987157316"/>
                    </a:ext>
                  </a:extLst>
                </a:gridCol>
                <a:gridCol w="3191255">
                  <a:extLst>
                    <a:ext uri="{9D8B030D-6E8A-4147-A177-3AD203B41FA5}">
                      <a16:colId xmlns:a16="http://schemas.microsoft.com/office/drawing/2014/main" val="2077446868"/>
                    </a:ext>
                  </a:extLst>
                </a:gridCol>
                <a:gridCol w="1113042">
                  <a:extLst>
                    <a:ext uri="{9D8B030D-6E8A-4147-A177-3AD203B41FA5}">
                      <a16:colId xmlns:a16="http://schemas.microsoft.com/office/drawing/2014/main" val="1994273894"/>
                    </a:ext>
                  </a:extLst>
                </a:gridCol>
              </a:tblGrid>
              <a:tr h="566859">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17686">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1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429577">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Tree>
    <p:extLst>
      <p:ext uri="{BB962C8B-B14F-4D97-AF65-F5344CB8AC3E}">
        <p14:creationId xmlns:p14="http://schemas.microsoft.com/office/powerpoint/2010/main" val="258590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NOvA Near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69118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225538"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a:t>
            </a:r>
            <a:r>
              <a:rPr lang="el-GR" sz="2000" dirty="0"/>
              <a:t>ν</a:t>
            </a:r>
            <a:r>
              <a:rPr lang="en-US" sz="2000" dirty="0"/>
              <a:t>A (NuMI Off-NuMI </a:t>
            </a:r>
            <a:r>
              <a:rPr lang="en-US" sz="2000" i="1" dirty="0" err="1"/>
              <a:t>v</a:t>
            </a:r>
            <a:r>
              <a:rPr lang="en-US" sz="2000" i="1" baseline="-25000" dirty="0" err="1"/>
              <a:t>e</a:t>
            </a:r>
            <a:r>
              <a:rPr lang="en-US" sz="2000" dirty="0"/>
              <a:t> Appearance) experiment uses a neutrino beam to study the strange properties of neutrinos, especially the transition of muon neutrinos into electron neutrinos. The neutrino beam interacts with the “Near Detector” located on the Fermilab site. There is also a “Far Detector” located in Ash River, Minnesota. </a:t>
            </a:r>
            <a:endParaRPr lang="en-US" dirty="0"/>
          </a:p>
        </p:txBody>
      </p:sp>
      <p:sp>
        <p:nvSpPr>
          <p:cNvPr id="7" name="Content Placeholder 1">
            <a:extLst>
              <a:ext uri="{FF2B5EF4-FFF2-40B4-BE49-F238E27FC236}">
                <a16:creationId xmlns:a16="http://schemas.microsoft.com/office/drawing/2014/main" id="{FF4175CE-E114-9E6D-60F1-1F44096F3496}"/>
              </a:ext>
            </a:extLst>
          </p:cNvPr>
          <p:cNvSpPr txBox="1">
            <a:spLocks/>
          </p:cNvSpPr>
          <p:nvPr/>
        </p:nvSpPr>
        <p:spPr>
          <a:xfrm>
            <a:off x="311118" y="2512129"/>
            <a:ext cx="3210674" cy="379671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Due to the physical interaction properties of the neutrino beam no tunnel or other physical connection is needed between the Fermilab and the Far Detector.  There is no detectable ionizing radiation due to the neutrino beam at either detector.</a:t>
            </a:r>
            <a:endParaRPr lang="en-US" dirty="0"/>
          </a:p>
        </p:txBody>
      </p:sp>
      <p:pic>
        <p:nvPicPr>
          <p:cNvPr id="8193" name="Picture 1" descr="page2image26426816">
            <a:extLst>
              <a:ext uri="{FF2B5EF4-FFF2-40B4-BE49-F238E27FC236}">
                <a16:creationId xmlns:a16="http://schemas.microsoft.com/office/drawing/2014/main" id="{89667548-9153-9F0B-59D9-290F8D192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191" y="2411620"/>
            <a:ext cx="4837360" cy="3812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225538"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a:t>
            </a:r>
            <a:r>
              <a:rPr lang="el-GR" sz="2000" dirty="0"/>
              <a:t>ν</a:t>
            </a:r>
            <a:r>
              <a:rPr lang="en-US" sz="2000" dirty="0"/>
              <a:t>A (NuMI Off-NuMI </a:t>
            </a:r>
            <a:r>
              <a:rPr lang="en-US" sz="2000" i="1" dirty="0" err="1"/>
              <a:t>v</a:t>
            </a:r>
            <a:r>
              <a:rPr lang="en-US" sz="2000" i="1" baseline="-25000" dirty="0" err="1"/>
              <a:t>e</a:t>
            </a:r>
            <a:r>
              <a:rPr lang="en-US" sz="2000" dirty="0"/>
              <a:t> Appearance) experiment uses a neutrino beam to study the strange properties of neutrinos, especially the transition of muon neutrinos into electron neutrinos. The neutrino beam interacts with the “Near Detector” located on the Fermilab site. There is also a “Far Detector” located in Ash River, Minnesota.</a:t>
            </a:r>
          </a:p>
        </p:txBody>
      </p:sp>
      <p:pic>
        <p:nvPicPr>
          <p:cNvPr id="2" name="Picture 1" descr="A high angle view of a factory&#10;&#10;Description automatically generated">
            <a:extLst>
              <a:ext uri="{FF2B5EF4-FFF2-40B4-BE49-F238E27FC236}">
                <a16:creationId xmlns:a16="http://schemas.microsoft.com/office/drawing/2014/main" id="{ACA05DA0-5D6C-FDDF-BD98-DBCBB6528C78}"/>
              </a:ext>
            </a:extLst>
          </p:cNvPr>
          <p:cNvPicPr>
            <a:picLocks noChangeAspect="1"/>
          </p:cNvPicPr>
          <p:nvPr/>
        </p:nvPicPr>
        <p:blipFill>
          <a:blip r:embed="rId2"/>
          <a:stretch>
            <a:fillRect/>
          </a:stretch>
        </p:blipFill>
        <p:spPr>
          <a:xfrm>
            <a:off x="3439274" y="2483513"/>
            <a:ext cx="5476126" cy="3653603"/>
          </a:xfrm>
          <a:prstGeom prst="rect">
            <a:avLst/>
          </a:prstGeom>
        </p:spPr>
      </p:pic>
      <p:sp>
        <p:nvSpPr>
          <p:cNvPr id="7" name="Content Placeholder 1">
            <a:extLst>
              <a:ext uri="{FF2B5EF4-FFF2-40B4-BE49-F238E27FC236}">
                <a16:creationId xmlns:a16="http://schemas.microsoft.com/office/drawing/2014/main" id="{FF4175CE-E114-9E6D-60F1-1F44096F3496}"/>
              </a:ext>
            </a:extLst>
          </p:cNvPr>
          <p:cNvSpPr txBox="1">
            <a:spLocks/>
          </p:cNvSpPr>
          <p:nvPr/>
        </p:nvSpPr>
        <p:spPr>
          <a:xfrm>
            <a:off x="311118" y="2512129"/>
            <a:ext cx="3210674" cy="379671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Due to the physical interaction properties of the neutrino beam no tunnel or other physical connection is needed between the Fermilab and the Far Detector.  There is no detectable ionizing radiation due to the neutrino beam at either detector.</a:t>
            </a:r>
            <a:endParaRPr lang="en-US" dirty="0"/>
          </a:p>
        </p:txBody>
      </p:sp>
    </p:spTree>
    <p:extLst>
      <p:ext uri="{BB962C8B-B14F-4D97-AF65-F5344CB8AC3E}">
        <p14:creationId xmlns:p14="http://schemas.microsoft.com/office/powerpoint/2010/main" val="358819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225538" cy="237285"/>
          </a:xfrm>
        </p:spPr>
        <p:txBody>
          <a:bodyPr/>
          <a:lstStyle/>
          <a:p>
            <a:pPr>
              <a:defRPr/>
            </a:pPr>
            <a:r>
              <a:rPr lang="en-US" dirty="0"/>
              <a:t>March 19-21,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a:t>
            </a:r>
            <a:r>
              <a:rPr lang="el-GR" sz="2000" dirty="0"/>
              <a:t>ν</a:t>
            </a:r>
            <a:r>
              <a:rPr lang="en-US" sz="2000" dirty="0"/>
              <a:t>A (NuMI Off-NuMI </a:t>
            </a:r>
            <a:r>
              <a:rPr lang="en-US" sz="2000" dirty="0" err="1"/>
              <a:t>ve</a:t>
            </a:r>
            <a:r>
              <a:rPr lang="en-US" sz="2000" dirty="0"/>
              <a:t> Appearance) experiment uses a neutrino beam to study the strange properties of neutrinos, especially the transition of muon neutrinos into electron neutrinos. The neutrino beam interacts with the “Near Detector” located on the Fermilab site. There is also a “Far Detector” located in Ash River, Minnesota. </a:t>
            </a:r>
          </a:p>
          <a:p>
            <a:endParaRPr lang="en-US" sz="2000" dirty="0"/>
          </a:p>
        </p:txBody>
      </p:sp>
      <p:pic>
        <p:nvPicPr>
          <p:cNvPr id="2" name="Picture 1" descr="A high angle view of a factory&#10;&#10;Description automatically generated">
            <a:extLst>
              <a:ext uri="{FF2B5EF4-FFF2-40B4-BE49-F238E27FC236}">
                <a16:creationId xmlns:a16="http://schemas.microsoft.com/office/drawing/2014/main" id="{ACA05DA0-5D6C-FDDF-BD98-DBCBB6528C78}"/>
              </a:ext>
            </a:extLst>
          </p:cNvPr>
          <p:cNvPicPr>
            <a:picLocks noChangeAspect="1"/>
          </p:cNvPicPr>
          <p:nvPr/>
        </p:nvPicPr>
        <p:blipFill>
          <a:blip r:embed="rId2"/>
          <a:stretch>
            <a:fillRect/>
          </a:stretch>
        </p:blipFill>
        <p:spPr>
          <a:xfrm>
            <a:off x="3439274" y="2483513"/>
            <a:ext cx="5476126" cy="3653603"/>
          </a:xfrm>
          <a:prstGeom prst="rect">
            <a:avLst/>
          </a:prstGeom>
        </p:spPr>
      </p:pic>
      <p:sp>
        <p:nvSpPr>
          <p:cNvPr id="7" name="Content Placeholder 1">
            <a:extLst>
              <a:ext uri="{FF2B5EF4-FFF2-40B4-BE49-F238E27FC236}">
                <a16:creationId xmlns:a16="http://schemas.microsoft.com/office/drawing/2014/main" id="{FF4175CE-E114-9E6D-60F1-1F44096F3496}"/>
              </a:ext>
            </a:extLst>
          </p:cNvPr>
          <p:cNvSpPr txBox="1">
            <a:spLocks/>
          </p:cNvSpPr>
          <p:nvPr/>
        </p:nvSpPr>
        <p:spPr>
          <a:xfrm>
            <a:off x="311118" y="2512129"/>
            <a:ext cx="3210674" cy="3796719"/>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Due to the physical interaction properties of the neutrino beam no tunnel or other physical connection is needed between the Fermilab and the Far Detector.  There is no detectable ionizing radiation due to the neutrino beam at either detector.</a:t>
            </a:r>
            <a:endParaRPr lang="en-US" dirty="0"/>
          </a:p>
        </p:txBody>
      </p:sp>
      <p:cxnSp>
        <p:nvCxnSpPr>
          <p:cNvPr id="9" name="Straight Arrow Connector 8">
            <a:extLst>
              <a:ext uri="{FF2B5EF4-FFF2-40B4-BE49-F238E27FC236}">
                <a16:creationId xmlns:a16="http://schemas.microsoft.com/office/drawing/2014/main" id="{B238AB90-F556-15A1-DE49-A6F54B70910D}"/>
              </a:ext>
            </a:extLst>
          </p:cNvPr>
          <p:cNvCxnSpPr>
            <a:cxnSpLocks/>
          </p:cNvCxnSpPr>
          <p:nvPr/>
        </p:nvCxnSpPr>
        <p:spPr>
          <a:xfrm flipV="1">
            <a:off x="5622210" y="2809355"/>
            <a:ext cx="1982912" cy="347087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91618A20-37C6-9070-D402-897D5B15BFDC}"/>
              </a:ext>
            </a:extLst>
          </p:cNvPr>
          <p:cNvSpPr txBox="1"/>
          <p:nvPr/>
        </p:nvSpPr>
        <p:spPr>
          <a:xfrm rot="18156363">
            <a:off x="4790001" y="4666547"/>
            <a:ext cx="2329988" cy="461665"/>
          </a:xfrm>
          <a:prstGeom prst="rect">
            <a:avLst/>
          </a:prstGeom>
          <a:noFill/>
        </p:spPr>
        <p:txBody>
          <a:bodyPr wrap="square" rtlCol="0">
            <a:spAutoFit/>
          </a:bodyPr>
          <a:lstStyle/>
          <a:p>
            <a:r>
              <a:rPr lang="en-US" dirty="0">
                <a:solidFill>
                  <a:schemeClr val="bg1"/>
                </a:solidFill>
              </a:rPr>
              <a:t>Beam Direction</a:t>
            </a:r>
          </a:p>
        </p:txBody>
      </p:sp>
    </p:spTree>
    <p:extLst>
      <p:ext uri="{BB962C8B-B14F-4D97-AF65-F5344CB8AC3E}">
        <p14:creationId xmlns:p14="http://schemas.microsoft.com/office/powerpoint/2010/main" val="132268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2"/>
            <a:ext cx="1287182" cy="353787"/>
          </a:xfrm>
        </p:spPr>
        <p:txBody>
          <a:bodyPr/>
          <a:lstStyle/>
          <a:p>
            <a:pPr>
              <a:defRPr/>
            </a:pPr>
            <a:r>
              <a:rPr lang="en-US" dirty="0"/>
              <a:t>March 19-21,</a:t>
            </a:r>
          </a:p>
          <a:p>
            <a:pPr>
              <a:defRPr/>
            </a:pPr>
            <a:r>
              <a:rPr lang="en-US" dirty="0"/>
              <a:t>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r>
              <a:rPr lang="en-US" sz="2000" dirty="0"/>
              <a:t>The NOvA Near Detector is in the NuMI beamline. The NuMI beamline transports protons from Fermilab's Main Injector accelerator 1,000 feet down the beam line, where the protons interact with a graphite target to create muon neutrinos that interact with the Near Detector.  </a:t>
            </a:r>
          </a:p>
        </p:txBody>
      </p:sp>
      <p:pic>
        <p:nvPicPr>
          <p:cNvPr id="4099" name="Picture 3">
            <a:extLst>
              <a:ext uri="{FF2B5EF4-FFF2-40B4-BE49-F238E27FC236}">
                <a16:creationId xmlns:a16="http://schemas.microsoft.com/office/drawing/2014/main" id="{795FD02B-360C-2DF6-9E6D-5E318831D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3164"/>
            <a:ext cx="9144000" cy="248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3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NOvA Near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2"/>
            <a:ext cx="1287182" cy="353787"/>
          </a:xfrm>
        </p:spPr>
        <p:txBody>
          <a:bodyPr/>
          <a:lstStyle/>
          <a:p>
            <a:pPr>
              <a:defRPr/>
            </a:pPr>
            <a:r>
              <a:rPr lang="en-US" dirty="0"/>
              <a:t>March 19-21,</a:t>
            </a:r>
          </a:p>
          <a:p>
            <a:pPr>
              <a:defRPr/>
            </a:pPr>
            <a:r>
              <a:rPr lang="en-US" dirty="0"/>
              <a:t>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a:t>
            </a:r>
            <a:r>
              <a:rPr lang="en-US" sz="1200" dirty="0"/>
              <a:t>Accelerator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126605" y="873025"/>
            <a:ext cx="3167201" cy="4161091"/>
          </a:xfrm>
        </p:spPr>
        <p:txBody>
          <a:bodyPr/>
          <a:lstStyle/>
          <a:p>
            <a:r>
              <a:rPr lang="en-US" sz="2000" dirty="0"/>
              <a:t>The NO</a:t>
            </a:r>
            <a:r>
              <a:rPr lang="el-GR" sz="2000" dirty="0"/>
              <a:t>ν</a:t>
            </a:r>
            <a:r>
              <a:rPr lang="en-US" sz="2000" dirty="0"/>
              <a:t>A Near Detector resides approximately 350 feet underground in a cavern adjacent to the MINOS detector hall. The NO</a:t>
            </a:r>
            <a:r>
              <a:rPr lang="el-GR" sz="2000" dirty="0"/>
              <a:t>ν</a:t>
            </a:r>
            <a:r>
              <a:rPr lang="en-US" sz="2000" dirty="0"/>
              <a:t>A Near Detector cavern houses the NO</a:t>
            </a:r>
            <a:r>
              <a:rPr lang="el-GR" sz="2000" dirty="0"/>
              <a:t>ν</a:t>
            </a:r>
            <a:r>
              <a:rPr lang="en-US" sz="2000" dirty="0"/>
              <a:t>A Near Detector, which contains approximately 41,200 gallons of liquid scintillator oil, as well as supporting infrastructure.</a:t>
            </a:r>
          </a:p>
        </p:txBody>
      </p:sp>
      <p:pic>
        <p:nvPicPr>
          <p:cNvPr id="7" name="Picture 6">
            <a:extLst>
              <a:ext uri="{FF2B5EF4-FFF2-40B4-BE49-F238E27FC236}">
                <a16:creationId xmlns:a16="http://schemas.microsoft.com/office/drawing/2014/main" id="{51DFEA17-D165-8602-2400-201C2C1225B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351586" y="655586"/>
            <a:ext cx="5792414" cy="3713086"/>
          </a:xfrm>
          <a:prstGeom prst="rect">
            <a:avLst/>
          </a:prstGeom>
        </p:spPr>
      </p:pic>
      <p:pic>
        <p:nvPicPr>
          <p:cNvPr id="2" name="Picture 1" descr="page5image1772652768">
            <a:extLst>
              <a:ext uri="{FF2B5EF4-FFF2-40B4-BE49-F238E27FC236}">
                <a16:creationId xmlns:a16="http://schemas.microsoft.com/office/drawing/2014/main" id="{8A4D07B4-AF4D-F63C-F773-3BFEACAE9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22" r="1761" b="23325"/>
          <a:stretch/>
        </p:blipFill>
        <p:spPr bwMode="auto">
          <a:xfrm>
            <a:off x="3400015" y="4417941"/>
            <a:ext cx="5515385" cy="18329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86EE3F9B-D215-B987-B6B8-7EF061DA592E}"/>
              </a:ext>
            </a:extLst>
          </p:cNvPr>
          <p:cNvCxnSpPr>
            <a:cxnSpLocks/>
          </p:cNvCxnSpPr>
          <p:nvPr/>
        </p:nvCxnSpPr>
        <p:spPr>
          <a:xfrm flipV="1">
            <a:off x="4041058" y="3429000"/>
            <a:ext cx="4355690" cy="121867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9C6DF693-9267-086C-2F9D-3638C7DD4248}"/>
              </a:ext>
            </a:extLst>
          </p:cNvPr>
          <p:cNvCxnSpPr>
            <a:cxnSpLocks/>
          </p:cNvCxnSpPr>
          <p:nvPr/>
        </p:nvCxnSpPr>
        <p:spPr>
          <a:xfrm flipV="1">
            <a:off x="8679425" y="3548566"/>
            <a:ext cx="282677" cy="1701860"/>
          </a:xfrm>
          <a:prstGeom prst="line">
            <a:avLst/>
          </a:prstGeom>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D798D1D-48E3-C9D4-997F-B36117469FD4}"/>
              </a:ext>
            </a:extLst>
          </p:cNvPr>
          <p:cNvSpPr txBox="1"/>
          <p:nvPr/>
        </p:nvSpPr>
        <p:spPr>
          <a:xfrm>
            <a:off x="3400015" y="6054746"/>
            <a:ext cx="2343970" cy="338554"/>
          </a:xfrm>
          <a:prstGeom prst="rect">
            <a:avLst/>
          </a:prstGeom>
          <a:noFill/>
        </p:spPr>
        <p:txBody>
          <a:bodyPr wrap="square" rtlCol="0">
            <a:spAutoFit/>
          </a:bodyPr>
          <a:lstStyle/>
          <a:p>
            <a:r>
              <a:rPr lang="en-US" sz="1600" dirty="0"/>
              <a:t>Top view of inset section </a:t>
            </a:r>
          </a:p>
        </p:txBody>
      </p:sp>
    </p:spTree>
    <p:extLst>
      <p:ext uri="{BB962C8B-B14F-4D97-AF65-F5344CB8AC3E}">
        <p14:creationId xmlns:p14="http://schemas.microsoft.com/office/powerpoint/2010/main" val="388956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NOvA Near Detector Overview</a:t>
            </a:r>
          </a:p>
          <a:p>
            <a:r>
              <a:rPr lang="en-US" sz="2800" dirty="0">
                <a:solidFill>
                  <a:schemeClr val="accent6"/>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March 19-21,</a:t>
            </a:r>
          </a:p>
          <a:p>
            <a:pPr>
              <a:defRPr/>
            </a:pPr>
            <a:r>
              <a:rPr lang="en-US" dirty="0"/>
              <a:t>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a:t>
            </a:r>
            <a:r>
              <a:rPr lang="en-US" sz="1200" dirty="0"/>
              <a:t>Accelerator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Tree>
    <p:extLst>
      <p:ext uri="{BB962C8B-B14F-4D97-AF65-F5344CB8AC3E}">
        <p14:creationId xmlns:p14="http://schemas.microsoft.com/office/powerpoint/2010/main" val="1567240005"/>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2.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3.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19692</TotalTime>
  <Words>3132</Words>
  <Application>Microsoft Macintosh PowerPoint</Application>
  <PresentationFormat>On-screen Show (4:3)</PresentationFormat>
  <Paragraphs>279</Paragraphs>
  <Slides>23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Helvetica</vt:lpstr>
      <vt:lpstr>Fermilab_PPT_090815</vt:lpstr>
      <vt:lpstr>1_Fermilab_PPT_090815</vt:lpstr>
      <vt:lpstr>PowerPoint Presentation</vt:lpstr>
      <vt:lpstr>Outline</vt:lpstr>
      <vt:lpstr>Outline</vt:lpstr>
      <vt:lpstr>NOvA Near Detector Overview</vt:lpstr>
      <vt:lpstr>NOvA Near Detector Overview</vt:lpstr>
      <vt:lpstr>NOvA Near Detector Overview</vt:lpstr>
      <vt:lpstr>NOvA Near Detector Overview</vt:lpstr>
      <vt:lpstr>NOvA Near Detector Overview</vt:lpstr>
      <vt:lpstr>Outline</vt:lpstr>
      <vt:lpstr>Hazard Inventory for NOvA Near Detector</vt:lpstr>
      <vt:lpstr>Risk Matrix Summary for NOvA Near Detector</vt:lpstr>
      <vt:lpstr>Outline</vt:lpstr>
      <vt:lpstr>Non-Accelerator Specific Hazards –  Life Safety Egress</vt:lpstr>
      <vt:lpstr>Non-Accelerator Specific Hazards –  Life Safety Egress</vt:lpstr>
      <vt:lpstr>Non-Accelerator Specific Hazards –  Liquid Scintillator</vt:lpstr>
      <vt:lpstr>Non-Accelerator Specific Hazards –  Liquid Scintillator</vt:lpstr>
      <vt:lpstr>PowerPoint Presentation</vt:lpstr>
      <vt:lpstr>Outline</vt:lpstr>
      <vt:lpstr>Non-Accelerator Specific Hazards –  Life Safety Egress</vt:lpstr>
      <vt:lpstr>Non-Accelerator Specific Hazards –  Combustible Materials</vt:lpstr>
      <vt:lpstr>Non-Accelerator Specific Hazards –  Combustible Materials</vt:lpstr>
      <vt:lpstr>Non-Accelerator Specific Hazards –  Flammable Materials</vt:lpstr>
      <vt:lpstr>Non-Accelerator Specific Hazards –  Flammable Materials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Cindy D. Joe</cp:lastModifiedBy>
  <cp:revision>169</cp:revision>
  <cp:lastPrinted>2014-01-20T19:40:21Z</cp:lastPrinted>
  <dcterms:created xsi:type="dcterms:W3CDTF">2017-02-13T18:49:53Z</dcterms:created>
  <dcterms:modified xsi:type="dcterms:W3CDTF">2024-03-18T19:31:03Z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