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45"/>
  </p:notesMasterIdLst>
  <p:handoutMasterIdLst>
    <p:handoutMasterId r:id="rId46"/>
  </p:handoutMasterIdLst>
  <p:sldIdLst>
    <p:sldId id="340" r:id="rId7"/>
    <p:sldId id="357" r:id="rId8"/>
    <p:sldId id="320" r:id="rId9"/>
    <p:sldId id="343" r:id="rId10"/>
    <p:sldId id="345" r:id="rId11"/>
    <p:sldId id="344" r:id="rId12"/>
    <p:sldId id="346" r:id="rId13"/>
    <p:sldId id="388" r:id="rId14"/>
    <p:sldId id="389" r:id="rId15"/>
    <p:sldId id="322" r:id="rId16"/>
    <p:sldId id="429" r:id="rId17"/>
    <p:sldId id="358" r:id="rId18"/>
    <p:sldId id="348" r:id="rId19"/>
    <p:sldId id="394" r:id="rId20"/>
    <p:sldId id="395" r:id="rId21"/>
    <p:sldId id="415" r:id="rId22"/>
    <p:sldId id="416" r:id="rId23"/>
    <p:sldId id="417" r:id="rId24"/>
    <p:sldId id="347" r:id="rId25"/>
    <p:sldId id="349" r:id="rId26"/>
    <p:sldId id="430" r:id="rId27"/>
    <p:sldId id="359" r:id="rId28"/>
    <p:sldId id="390" r:id="rId29"/>
    <p:sldId id="362" r:id="rId30"/>
    <p:sldId id="427" r:id="rId31"/>
    <p:sldId id="425" r:id="rId32"/>
    <p:sldId id="325" r:id="rId33"/>
    <p:sldId id="414" r:id="rId34"/>
    <p:sldId id="380" r:id="rId35"/>
    <p:sldId id="363" r:id="rId36"/>
    <p:sldId id="419" r:id="rId37"/>
    <p:sldId id="364" r:id="rId38"/>
    <p:sldId id="366" r:id="rId39"/>
    <p:sldId id="329" r:id="rId40"/>
    <p:sldId id="420" r:id="rId41"/>
    <p:sldId id="418" r:id="rId42"/>
    <p:sldId id="331" r:id="rId43"/>
    <p:sldId id="373" r:id="rId44"/>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CB6B0B"/>
    <a:srgbClr val="505050"/>
    <a:srgbClr val="004C97"/>
    <a:srgbClr val="0D3B8E"/>
    <a:srgbClr val="020202"/>
    <a:srgbClr val="003087"/>
    <a:srgbClr val="03005F"/>
    <a:srgbClr val="0C075E"/>
    <a:srgbClr val="5050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79035" autoAdjust="0"/>
  </p:normalViewPr>
  <p:slideViewPr>
    <p:cSldViewPr snapToGrid="0" snapToObjects="1" showGuides="1">
      <p:cViewPr varScale="1">
        <p:scale>
          <a:sx n="73" d="100"/>
          <a:sy n="73" d="100"/>
        </p:scale>
        <p:origin x="1806" y="6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3/7/2024</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3/7/2024</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dirty="0"/>
          </a:p>
        </p:txBody>
      </p:sp>
    </p:spTree>
    <p:extLst>
      <p:ext uri="{BB962C8B-B14F-4D97-AF65-F5344CB8AC3E}">
        <p14:creationId xmlns:p14="http://schemas.microsoft.com/office/powerpoint/2010/main" val="179019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Residual radiation obviously a hazard.  Here we see two preventative measures and two mitigative to reduce the risk to a minimal level.</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dirty="0"/>
          </a:p>
        </p:txBody>
      </p:sp>
    </p:spTree>
    <p:extLst>
      <p:ext uri="{BB962C8B-B14F-4D97-AF65-F5344CB8AC3E}">
        <p14:creationId xmlns:p14="http://schemas.microsoft.com/office/powerpoint/2010/main" val="26401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water only an issue in certain locations (minimal especially now the g-2 is not active).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dirty="0"/>
          </a:p>
        </p:txBody>
      </p:sp>
    </p:spTree>
    <p:extLst>
      <p:ext uri="{BB962C8B-B14F-4D97-AF65-F5344CB8AC3E}">
        <p14:creationId xmlns:p14="http://schemas.microsoft.com/office/powerpoint/2010/main" val="263785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 water system at AP0 target station which is currently inactive.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16</a:t>
            </a:fld>
            <a:endParaRPr lang="en-US" dirty="0"/>
          </a:p>
        </p:txBody>
      </p:sp>
    </p:spTree>
    <p:extLst>
      <p:ext uri="{BB962C8B-B14F-4D97-AF65-F5344CB8AC3E}">
        <p14:creationId xmlns:p14="http://schemas.microsoft.com/office/powerpoint/2010/main" val="388765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risk of activated air is also from the inactive AP0 target station.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17</a:t>
            </a:fld>
            <a:endParaRPr lang="en-US" dirty="0"/>
          </a:p>
        </p:txBody>
      </p:sp>
    </p:spTree>
    <p:extLst>
      <p:ext uri="{BB962C8B-B14F-4D97-AF65-F5344CB8AC3E}">
        <p14:creationId xmlns:p14="http://schemas.microsoft.com/office/powerpoint/2010/main" val="390617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Radiation sensing equipment is used to keep risk of soil interactions limited to the area of the inactive target station.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18</a:t>
            </a:fld>
            <a:endParaRPr lang="en-US" dirty="0"/>
          </a:p>
        </p:txBody>
      </p:sp>
    </p:spTree>
    <p:extLst>
      <p:ext uri="{BB962C8B-B14F-4D97-AF65-F5344CB8AC3E}">
        <p14:creationId xmlns:p14="http://schemas.microsoft.com/office/powerpoint/2010/main" val="138433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preventative measures to reduce radioactive waste hazards.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19</a:t>
            </a:fld>
            <a:endParaRPr lang="en-US" dirty="0"/>
          </a:p>
        </p:txBody>
      </p:sp>
    </p:spTree>
    <p:extLst>
      <p:ext uri="{BB962C8B-B14F-4D97-AF65-F5344CB8AC3E}">
        <p14:creationId xmlns:p14="http://schemas.microsoft.com/office/powerpoint/2010/main" val="4185810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contamination is a risk where we implement many preventative measures.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20</a:t>
            </a:fld>
            <a:endParaRPr lang="en-US" dirty="0"/>
          </a:p>
        </p:txBody>
      </p:sp>
    </p:spTree>
    <p:extLst>
      <p:ext uri="{BB962C8B-B14F-4D97-AF65-F5344CB8AC3E}">
        <p14:creationId xmlns:p14="http://schemas.microsoft.com/office/powerpoint/2010/main" val="1673096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contamination is a risk where we implement many preventative measures.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21</a:t>
            </a:fld>
            <a:endParaRPr lang="en-US" dirty="0"/>
          </a:p>
        </p:txBody>
      </p:sp>
    </p:spTree>
    <p:extLst>
      <p:ext uri="{BB962C8B-B14F-4D97-AF65-F5344CB8AC3E}">
        <p14:creationId xmlns:p14="http://schemas.microsoft.com/office/powerpoint/2010/main" val="116237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ionizing radiation is the only accelerator specific hazard to deal with in the Muon Campus.  We will show the analysis of the Maximum Credible Incident (MCI) and how we mitigate this hazard under that (those) conditions.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23</a:t>
            </a:fld>
            <a:endParaRPr lang="en-US" dirty="0"/>
          </a:p>
        </p:txBody>
      </p:sp>
    </p:spTree>
    <p:extLst>
      <p:ext uri="{BB962C8B-B14F-4D97-AF65-F5344CB8AC3E}">
        <p14:creationId xmlns:p14="http://schemas.microsoft.com/office/powerpoint/2010/main" val="96115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Asynchronous MCI area is from the beginning of the MC at F17 to the injection region of the DR in AP30.</a:t>
            </a:r>
          </a:p>
          <a:p>
            <a:r>
              <a:rPr lang="en-US" dirty="0"/>
              <a:t>Maximum 15 Hz Booster beam with a mis-adjusted (malfunctioning) magnet(s) that just happen to steer the first turn in the Recycler onto the extraction trajectory at the extraction </a:t>
            </a:r>
            <a:r>
              <a:rPr lang="en-US" dirty="0" err="1"/>
              <a:t>Lambertson</a:t>
            </a:r>
            <a:r>
              <a:rPr lang="en-US" dirty="0"/>
              <a:t>.  In this situation, all of the Booster beam would be steered toward the Muon Campus.  The intensity in this scenario would be 1.05 e14 protons/hr.  An accident at this intensity would result in a dose of 12 Mrem/</a:t>
            </a:r>
            <a:r>
              <a:rPr lang="en-US" dirty="0" err="1"/>
              <a:t>hr</a:t>
            </a:r>
            <a:r>
              <a:rPr lang="en-US" dirty="0"/>
              <a:t> without mitigations.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27</a:t>
            </a:fld>
            <a:endParaRPr lang="en-US" dirty="0"/>
          </a:p>
        </p:txBody>
      </p:sp>
    </p:spTree>
    <p:extLst>
      <p:ext uri="{BB962C8B-B14F-4D97-AF65-F5344CB8AC3E}">
        <p14:creationId xmlns:p14="http://schemas.microsoft.com/office/powerpoint/2010/main" val="254232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of what I will cover starting with an overview of the Muon Campus.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dirty="0"/>
          </a:p>
        </p:txBody>
      </p:sp>
    </p:spTree>
    <p:extLst>
      <p:ext uri="{BB962C8B-B14F-4D97-AF65-F5344CB8AC3E}">
        <p14:creationId xmlns:p14="http://schemas.microsoft.com/office/powerpoint/2010/main" val="316900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situation happens without being triggered by the beam transfer system from the RR, and would not involve the RF operations of the beam normally sent to the Muon Campus.  The beam would arrive at a time where the injection septum and injection kicker were not activated.  Beam would crash into the injection septum with a small among of surviving beam striking the steel of the next magnet.</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28</a:t>
            </a:fld>
            <a:endParaRPr lang="en-US" dirty="0"/>
          </a:p>
        </p:txBody>
      </p:sp>
    </p:spTree>
    <p:extLst>
      <p:ext uri="{BB962C8B-B14F-4D97-AF65-F5344CB8AC3E}">
        <p14:creationId xmlns:p14="http://schemas.microsoft.com/office/powerpoint/2010/main" val="226226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the beam to transport past AP30, the normal transfer process must happen.  We could conceive that the process was sped up to this maximum rate.  This would result in beam intensity in the Delivery Ring and M4 line of 1.54 e13 protons/sec which could result in an accident exposure of 1.8 Mrem/</a:t>
            </a:r>
            <a:r>
              <a:rPr lang="en-US" dirty="0" err="1"/>
              <a:t>hr</a:t>
            </a:r>
            <a:r>
              <a:rPr lang="en-US" dirty="0"/>
              <a:t> without any mitigation.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29</a:t>
            </a:fld>
            <a:endParaRPr lang="en-US" dirty="0"/>
          </a:p>
        </p:txBody>
      </p:sp>
    </p:spTree>
    <p:extLst>
      <p:ext uri="{BB962C8B-B14F-4D97-AF65-F5344CB8AC3E}">
        <p14:creationId xmlns:p14="http://schemas.microsoft.com/office/powerpoint/2010/main" val="22516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shielding determined from drawings made with input from metrology organization.</a:t>
            </a:r>
          </a:p>
          <a:p>
            <a:r>
              <a:rPr lang="en-US" dirty="0"/>
              <a:t>Shielding requirements in each area defined by geometry of beam line and MCI in the area.</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31</a:t>
            </a:fld>
            <a:endParaRPr lang="en-US" dirty="0"/>
          </a:p>
        </p:txBody>
      </p:sp>
    </p:spTree>
    <p:extLst>
      <p:ext uri="{BB962C8B-B14F-4D97-AF65-F5344CB8AC3E}">
        <p14:creationId xmlns:p14="http://schemas.microsoft.com/office/powerpoint/2010/main" val="363000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shield walls and the target vault make up most of the visible moveable shielding.  There are also filled magnet hatches and penetrations that are captured in the credited moveable shielding inventory.</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32</a:t>
            </a:fld>
            <a:endParaRPr lang="en-US" dirty="0"/>
          </a:p>
        </p:txBody>
      </p:sp>
    </p:spTree>
    <p:extLst>
      <p:ext uri="{BB962C8B-B14F-4D97-AF65-F5344CB8AC3E}">
        <p14:creationId xmlns:p14="http://schemas.microsoft.com/office/powerpoint/2010/main" val="74508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ES&amp;H Radiation Physics Engineering Dept designs, implements, and maintains the elements of the RSIS system.</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33</a:t>
            </a:fld>
            <a:endParaRPr lang="en-US" dirty="0"/>
          </a:p>
        </p:txBody>
      </p:sp>
    </p:spTree>
    <p:extLst>
      <p:ext uri="{BB962C8B-B14F-4D97-AF65-F5344CB8AC3E}">
        <p14:creationId xmlns:p14="http://schemas.microsoft.com/office/powerpoint/2010/main" val="2177751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detectors are required to satisfy the ASE, appropriate credited control limits are determined to satisfy the ASE limits.  We operate at levels below the ASE and trips settings lower than the credited control level are set by the Radiation Physics Operations Department to satisfy requirements of the area postings.  Credited Chipmunk and TLM locations and credited trip settings are noted here.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35</a:t>
            </a:fld>
            <a:endParaRPr lang="en-US" dirty="0"/>
          </a:p>
        </p:txBody>
      </p:sp>
    </p:spTree>
    <p:extLst>
      <p:ext uri="{BB962C8B-B14F-4D97-AF65-F5344CB8AC3E}">
        <p14:creationId xmlns:p14="http://schemas.microsoft.com/office/powerpoint/2010/main" val="2865175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shows the locations of the various credited radiation detectors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36</a:t>
            </a:fld>
            <a:endParaRPr lang="en-US" dirty="0"/>
          </a:p>
        </p:txBody>
      </p:sp>
    </p:spTree>
    <p:extLst>
      <p:ext uri="{BB962C8B-B14F-4D97-AF65-F5344CB8AC3E}">
        <p14:creationId xmlns:p14="http://schemas.microsoft.com/office/powerpoint/2010/main" val="2588819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 is not transported without signed beam permit and run conditions.</a:t>
            </a:r>
          </a:p>
          <a:p>
            <a:r>
              <a:rPr lang="en-US" dirty="0"/>
              <a:t>Staffing must be sufficient to operate beam in the Muon Campus</a:t>
            </a:r>
          </a:p>
          <a:p>
            <a:r>
              <a:rPr lang="en-US" dirty="0"/>
              <a:t>Credited controls must be in place to satisfy dose limits under the ASE intensities listed in the documentation.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37</a:t>
            </a:fld>
            <a:endParaRPr lang="en-US" dirty="0"/>
          </a:p>
        </p:txBody>
      </p:sp>
    </p:spTree>
    <p:extLst>
      <p:ext uri="{BB962C8B-B14F-4D97-AF65-F5344CB8AC3E}">
        <p14:creationId xmlns:p14="http://schemas.microsoft.com/office/powerpoint/2010/main" val="74646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constructed in the 80’s as the Antiproton Source for the Tevatron Collider.</a:t>
            </a:r>
          </a:p>
          <a:p>
            <a:r>
              <a:rPr lang="en-US" dirty="0"/>
              <a:t>Built to support 2 experiments – g-2 and Mu2e</a:t>
            </a:r>
          </a:p>
          <a:p>
            <a:r>
              <a:rPr lang="en-US" dirty="0"/>
              <a:t>Required new construction for experimental halls and beamlines from the existing accelerator</a:t>
            </a:r>
          </a:p>
          <a:p>
            <a:r>
              <a:rPr lang="en-US" dirty="0"/>
              <a:t>Use most of the Delivery Ring is used and decommissioned the Accumulator to use the magnets for the new beamlines.</a:t>
            </a:r>
          </a:p>
          <a:p>
            <a:endParaRPr lang="en-US" dirty="0"/>
          </a:p>
          <a:p>
            <a:r>
              <a:rPr lang="en-US" dirty="0"/>
              <a:t>We started commissioning parts of the Campus while building others – this influenced some of the enclosure boundaries.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dirty="0"/>
          </a:p>
        </p:txBody>
      </p:sp>
    </p:spTree>
    <p:extLst>
      <p:ext uri="{BB962C8B-B14F-4D97-AF65-F5344CB8AC3E}">
        <p14:creationId xmlns:p14="http://schemas.microsoft.com/office/powerpoint/2010/main" val="191392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Protons is the Recycler fixed energy 8 GeV protons.</a:t>
            </a:r>
          </a:p>
          <a:p>
            <a:r>
              <a:rPr lang="en-US" dirty="0"/>
              <a:t>Muon Campus segment begins at the M1 beamline where it exits the Tevatron tunnel.</a:t>
            </a:r>
          </a:p>
          <a:p>
            <a:r>
              <a:rPr lang="en-US" dirty="0"/>
              <a:t>Muon Campus beamlines we will discuss are M1, M3, M2, Delivery Ring, abort line, M4 and M5 beamlines.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dirty="0"/>
          </a:p>
        </p:txBody>
      </p:sp>
    </p:spTree>
    <p:extLst>
      <p:ext uri="{BB962C8B-B14F-4D97-AF65-F5344CB8AC3E}">
        <p14:creationId xmlns:p14="http://schemas.microsoft.com/office/powerpoint/2010/main" val="9560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g-2 mode directs protons onto AP0 target (used for Antiproton production) – secondary beam passes through M2, M3, DR (4 turns), Muons to M4, M5, g-2 storage ring.  Protons go to DR abort.</a:t>
            </a:r>
          </a:p>
          <a:p>
            <a:r>
              <a:rPr lang="en-US" dirty="0"/>
              <a:t>Mu2e operations – Protons bypass Ap0 target, M3, DR, Resonant extraction, M4 to Mu2e. Left over protons to DR abort.</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dirty="0"/>
          </a:p>
        </p:txBody>
      </p:sp>
    </p:spTree>
    <p:extLst>
      <p:ext uri="{BB962C8B-B14F-4D97-AF65-F5344CB8AC3E}">
        <p14:creationId xmlns:p14="http://schemas.microsoft.com/office/powerpoint/2010/main" val="127287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 for both modes come from 2 Booster batches with 8 bunches re-formed in the RR.  Bunches are then transferred one at a time (g-2 transfers are faster).  </a:t>
            </a:r>
          </a:p>
          <a:p>
            <a:r>
              <a:rPr lang="en-US" dirty="0"/>
              <a:t>Less shielding exist beyond the AP0 target because it was originally not designed for primary beam beyond the target.  New enclosures are better shielded.</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dirty="0"/>
          </a:p>
        </p:txBody>
      </p:sp>
    </p:spTree>
    <p:extLst>
      <p:ext uri="{BB962C8B-B14F-4D97-AF65-F5344CB8AC3E}">
        <p14:creationId xmlns:p14="http://schemas.microsoft.com/office/powerpoint/2010/main" val="301271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look at the Delivery Ring to become familiar.  Three straight sections under the service buildings, and arcs in between under earth berms.  Both injection and extraction take place in the 30 straight section.  The abort is from the 50 straight section and utilizes the old Antiproton injection line in the opposite direction.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dirty="0"/>
          </a:p>
        </p:txBody>
      </p:sp>
    </p:spTree>
    <p:extLst>
      <p:ext uri="{BB962C8B-B14F-4D97-AF65-F5344CB8AC3E}">
        <p14:creationId xmlns:p14="http://schemas.microsoft.com/office/powerpoint/2010/main" val="66185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Extraction for both experiments utilize the first part of the M4 line.  There is a switch magnet early in the line where the Mu2e and g-2 beamlines separate.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dirty="0"/>
          </a:p>
        </p:txBody>
      </p:sp>
    </p:spTree>
    <p:extLst>
      <p:ext uri="{BB962C8B-B14F-4D97-AF65-F5344CB8AC3E}">
        <p14:creationId xmlns:p14="http://schemas.microsoft.com/office/powerpoint/2010/main" val="42754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 are evaluated based on likelihood and severity of consequences.  We implement preventative measures to decrease the likelihood, and mitigative measures to reduce the consequences until the risks are at an acceptable level.</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dirty="0"/>
          </a:p>
        </p:txBody>
      </p:sp>
    </p:spTree>
    <p:extLst>
      <p:ext uri="{BB962C8B-B14F-4D97-AF65-F5344CB8AC3E}">
        <p14:creationId xmlns:p14="http://schemas.microsoft.com/office/powerpoint/2010/main" val="3877043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Jerry Annala | Muon Campus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Jerry Annala | Muon Campus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Jerry Annala	</a:t>
            </a:r>
          </a:p>
          <a:p>
            <a:r>
              <a:rPr lang="en-US" sz="1600" dirty="0"/>
              <a:t>Main Accelerator Readiness Review </a:t>
            </a:r>
          </a:p>
          <a:p>
            <a:r>
              <a:rPr lang="en-US" sz="1600" dirty="0"/>
              <a:t>Muon Campus</a:t>
            </a:r>
          </a:p>
          <a:p>
            <a:r>
              <a:rPr lang="en-US" sz="1600" dirty="0"/>
              <a:t>March 19-21,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10 – Muon Campus</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Muon Campus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812972" y="902394"/>
            <a:ext cx="3221972"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pic>
        <p:nvPicPr>
          <p:cNvPr id="9" name="Picture 8">
            <a:extLst>
              <a:ext uri="{FF2B5EF4-FFF2-40B4-BE49-F238E27FC236}">
                <a16:creationId xmlns:a16="http://schemas.microsoft.com/office/drawing/2014/main" id="{0FE4F8CC-BDA3-AF5E-62AB-CDFBC30CBEEC}"/>
              </a:ext>
            </a:extLst>
          </p:cNvPr>
          <p:cNvPicPr>
            <a:picLocks noChangeAspect="1"/>
          </p:cNvPicPr>
          <p:nvPr/>
        </p:nvPicPr>
        <p:blipFill>
          <a:blip r:embed="rId3"/>
          <a:stretch>
            <a:fillRect/>
          </a:stretch>
        </p:blipFill>
        <p:spPr>
          <a:xfrm>
            <a:off x="626756" y="804523"/>
            <a:ext cx="4877476" cy="5574795"/>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97445-AACC-4D94-A0A0-B929AF7BC21B}"/>
              </a:ext>
            </a:extLst>
          </p:cNvPr>
          <p:cNvSpPr>
            <a:spLocks noGrp="1"/>
          </p:cNvSpPr>
          <p:nvPr>
            <p:ph type="title"/>
          </p:nvPr>
        </p:nvSpPr>
        <p:spPr/>
        <p:txBody>
          <a:bodyPr/>
          <a:lstStyle/>
          <a:p>
            <a:r>
              <a:rPr lang="en-US" dirty="0"/>
              <a:t>Risk Table Summary</a:t>
            </a:r>
          </a:p>
        </p:txBody>
      </p:sp>
      <p:sp>
        <p:nvSpPr>
          <p:cNvPr id="4" name="Date Placeholder 3">
            <a:extLst>
              <a:ext uri="{FF2B5EF4-FFF2-40B4-BE49-F238E27FC236}">
                <a16:creationId xmlns:a16="http://schemas.microsoft.com/office/drawing/2014/main" id="{E20A1D96-D09C-2F38-CE9B-DD8E8E352347}"/>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5282B2FD-CF08-B8C4-B66C-06BE1676C9C9}"/>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28CBFE1F-81CC-81BE-052F-0BAFB42A429B}"/>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10" name="Picture 9" descr="Table&#10;&#10;Description automatically generated">
            <a:extLst>
              <a:ext uri="{FF2B5EF4-FFF2-40B4-BE49-F238E27FC236}">
                <a16:creationId xmlns:a16="http://schemas.microsoft.com/office/drawing/2014/main" id="{5F3CFB2D-6FB1-190F-7C39-078845FD2704}"/>
              </a:ext>
            </a:extLst>
          </p:cNvPr>
          <p:cNvPicPr>
            <a:picLocks noChangeAspect="1"/>
          </p:cNvPicPr>
          <p:nvPr/>
        </p:nvPicPr>
        <p:blipFill>
          <a:blip r:embed="rId2"/>
          <a:stretch>
            <a:fillRect/>
          </a:stretch>
        </p:blipFill>
        <p:spPr>
          <a:xfrm>
            <a:off x="1412195" y="848585"/>
            <a:ext cx="5665682" cy="5486671"/>
          </a:xfrm>
          <a:prstGeom prst="rect">
            <a:avLst/>
          </a:prstGeom>
        </p:spPr>
      </p:pic>
    </p:spTree>
    <p:extLst>
      <p:ext uri="{BB962C8B-B14F-4D97-AF65-F5344CB8AC3E}">
        <p14:creationId xmlns:p14="http://schemas.microsoft.com/office/powerpoint/2010/main" val="383439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1" cy="2758486"/>
          </a:xfrm>
        </p:spPr>
        <p:txBody>
          <a:bodyPr/>
          <a:lstStyle/>
          <a:p>
            <a:r>
              <a:rPr lang="en-US" sz="2000" dirty="0"/>
              <a:t>Residual Activation</a:t>
            </a:r>
          </a:p>
          <a:p>
            <a:pPr lvl="1"/>
            <a:r>
              <a:rPr lang="en-US" sz="1800" dirty="0"/>
              <a:t>Accelerator components can become activated from beam loss.  Exposure to these activate components is possible.</a:t>
            </a:r>
          </a:p>
          <a:p>
            <a:pPr lvl="1"/>
            <a:r>
              <a:rPr lang="en-US" sz="1800" dirty="0"/>
              <a:t>The residual dose rate found in the Muon Campus from initial entry surveys is historically less than 5 mrem/hr, exceptions include:</a:t>
            </a:r>
          </a:p>
          <a:p>
            <a:pPr lvl="2"/>
            <a:r>
              <a:rPr lang="en-US" sz="1800" dirty="0"/>
              <a:t>&lt;20 mrem/</a:t>
            </a:r>
            <a:r>
              <a:rPr lang="en-US" sz="1800" dirty="0" err="1"/>
              <a:t>hr</a:t>
            </a:r>
            <a:r>
              <a:rPr lang="en-US" sz="1800" dirty="0"/>
              <a:t> on either side of the AP0 target where the beam dimensions are large due to optics are set to maximize target yield</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694404965"/>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Employee Rad Worker training</a:t>
                      </a:r>
                    </a:p>
                    <a:p>
                      <a:r>
                        <a:rPr lang="en-US" sz="1600" dirty="0"/>
                        <a:t>P – ALARA plan</a:t>
                      </a:r>
                    </a:p>
                    <a:p>
                      <a:r>
                        <a:rPr lang="en-US" sz="1600" dirty="0"/>
                        <a:t>M – Shielding to reduce activation</a:t>
                      </a:r>
                    </a:p>
                    <a:p>
                      <a:r>
                        <a:rPr lang="en-US" sz="1600" dirty="0"/>
                        <a:t>M – Proper dosimetry</a:t>
                      </a:r>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Ground Water</a:t>
            </a:r>
          </a:p>
          <a:p>
            <a:pPr lvl="1"/>
            <a:r>
              <a:rPr lang="en-US" sz="1600" dirty="0"/>
              <a:t>Scattered beam has potential to activate ground water at low levels calculated in the Shielding Assessments.</a:t>
            </a:r>
            <a:endParaRPr lang="en-US" sz="1800" dirty="0"/>
          </a:p>
          <a:p>
            <a:pPr lvl="1"/>
            <a:r>
              <a:rPr lang="en-US" sz="1800" dirty="0"/>
              <a:t>Hazard applies to onsite facility workers, onsite co-located workers and </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316908466"/>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600" dirty="0"/>
                        <a:t>M – Radiation monitors turn off the beam if beam loss in the area exceeds limits determined in the Shielding Assessments</a:t>
                      </a:r>
                    </a:p>
                  </a:txBody>
                  <a:tcPr/>
                </a:tc>
                <a:tc>
                  <a:txBody>
                    <a:bodyPr/>
                    <a:lstStyle/>
                    <a:p>
                      <a:r>
                        <a:rPr lang="en-US" sz="1600" dirty="0"/>
                        <a:t>L: A</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40605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Surface water</a:t>
            </a:r>
          </a:p>
          <a:p>
            <a:pPr lvl="1"/>
            <a:r>
              <a:rPr lang="en-US" sz="1800" dirty="0"/>
              <a:t>Potential exposure to activated surface water due to beam loss leakage from beam enclosures located near surface water impoundment.  </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149772003"/>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600" dirty="0"/>
                        <a:t>P – Beam Loss Monitors in enclosures prevent excessive beam loss.</a:t>
                      </a:r>
                    </a:p>
                    <a:p>
                      <a:r>
                        <a:rPr lang="en-US" sz="1600" dirty="0"/>
                        <a:t>M – Shielding to reduce surface water activation</a:t>
                      </a:r>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54003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2607392"/>
          </a:xfrm>
        </p:spPr>
        <p:txBody>
          <a:bodyPr/>
          <a:lstStyle/>
          <a:p>
            <a:r>
              <a:rPr lang="en-US" sz="2000" dirty="0"/>
              <a:t>Radioactive water (RAW) systems</a:t>
            </a:r>
          </a:p>
          <a:p>
            <a:pPr lvl="1"/>
            <a:r>
              <a:rPr lang="en-US" sz="1800" dirty="0"/>
              <a:t>RAW water system is used to cool the Lithium Lens, Pulsed Magnet and the beam absorber in the AP0 target hall during g-2 operation.  </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002594837"/>
              </p:ext>
            </p:extLst>
          </p:nvPr>
        </p:nvGraphicFramePr>
        <p:xfrm>
          <a:off x="327171" y="2674374"/>
          <a:ext cx="8573940" cy="3529781"/>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35198">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694583">
                <a:tc>
                  <a:txBody>
                    <a:bodyPr/>
                    <a:lstStyle/>
                    <a:p>
                      <a:r>
                        <a:rPr lang="en-US" sz="1600" dirty="0"/>
                        <a:t>L: A</a:t>
                      </a:r>
                    </a:p>
                    <a:p>
                      <a:r>
                        <a:rPr lang="en-US" sz="1600" dirty="0"/>
                        <a:t>C: M</a:t>
                      </a:r>
                    </a:p>
                    <a:p>
                      <a:r>
                        <a:rPr lang="en-US" sz="1600" dirty="0"/>
                        <a:t>R: II</a:t>
                      </a:r>
                    </a:p>
                  </a:txBody>
                  <a:tcPr/>
                </a:tc>
                <a:tc>
                  <a:txBody>
                    <a:bodyPr/>
                    <a:lstStyle/>
                    <a:p>
                      <a:r>
                        <a:rPr lang="en-US" sz="1600" dirty="0"/>
                        <a:t>P – Locked cage containing the water equipment is controlled by the RSO who only grants access once radiation rates have dropped to safe levels</a:t>
                      </a:r>
                    </a:p>
                    <a:p>
                      <a:r>
                        <a:rPr lang="en-US" sz="1600" dirty="0"/>
                        <a:t>P – Radiation training required to access the water cage</a:t>
                      </a:r>
                    </a:p>
                    <a:p>
                      <a:r>
                        <a:rPr lang="en-US" sz="1600" dirty="0"/>
                        <a:t>M – Radiation Technician coverage required for water cage access</a:t>
                      </a:r>
                    </a:p>
                    <a:p>
                      <a:r>
                        <a:rPr lang="en-US" sz="1600" dirty="0"/>
                        <a:t>M – Dosimetry is required by relevant RWP</a:t>
                      </a:r>
                    </a:p>
                  </a:txBody>
                  <a:tcPr/>
                </a:tc>
                <a:tc>
                  <a:txBody>
                    <a:bodyPr/>
                    <a:lstStyle/>
                    <a:p>
                      <a:r>
                        <a:rPr lang="en-US" sz="1600" dirty="0"/>
                        <a:t>L: 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31789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2607392"/>
          </a:xfrm>
        </p:spPr>
        <p:txBody>
          <a:bodyPr/>
          <a:lstStyle/>
          <a:p>
            <a:r>
              <a:rPr lang="en-US" sz="2000" dirty="0"/>
              <a:t>Air Activation</a:t>
            </a:r>
          </a:p>
          <a:p>
            <a:pPr lvl="1"/>
            <a:r>
              <a:rPr lang="en-US" sz="1800" dirty="0"/>
              <a:t>Particle beams interacting with the target and immediate air volume can radioactivate the air which could then migrate to accessible areas.  </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29650577"/>
              </p:ext>
            </p:extLst>
          </p:nvPr>
        </p:nvGraphicFramePr>
        <p:xfrm>
          <a:off x="327171" y="2674374"/>
          <a:ext cx="8573940" cy="3608878"/>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35198">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694583">
                <a:tc>
                  <a:txBody>
                    <a:bodyPr/>
                    <a:lstStyle/>
                    <a:p>
                      <a:r>
                        <a:rPr lang="en-US" sz="1600" dirty="0"/>
                        <a:t>L: A</a:t>
                      </a:r>
                    </a:p>
                    <a:p>
                      <a:r>
                        <a:rPr lang="en-US" sz="1600" dirty="0"/>
                        <a:t>C: H</a:t>
                      </a:r>
                    </a:p>
                    <a:p>
                      <a:r>
                        <a:rPr lang="en-US" sz="1600" dirty="0"/>
                        <a:t>R: I</a:t>
                      </a:r>
                    </a:p>
                  </a:txBody>
                  <a:tcPr/>
                </a:tc>
                <a:tc>
                  <a:txBody>
                    <a:bodyPr/>
                    <a:lstStyle/>
                    <a:p>
                      <a:r>
                        <a:rPr lang="en-US" sz="1600" dirty="0"/>
                        <a:t>P – Interlock system prevents access to beam enclosures while beam is enabled.</a:t>
                      </a:r>
                    </a:p>
                    <a:p>
                      <a:r>
                        <a:rPr lang="en-US" sz="1600" dirty="0"/>
                        <a:t>P – Enclosure and service building key possession is linked to necessary radiological and controlled access training.</a:t>
                      </a:r>
                    </a:p>
                    <a:p>
                      <a:r>
                        <a:rPr lang="en-US" sz="1600" dirty="0"/>
                        <a:t>P – Activated Air monitor is installed in the AP0 service building.</a:t>
                      </a:r>
                    </a:p>
                    <a:p>
                      <a:r>
                        <a:rPr lang="en-US" sz="1600" dirty="0"/>
                        <a:t>M – Air flow controlled to route air through HEPA filter and into decay path that provides time  for activated air to decay before being released.</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2984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2607392"/>
          </a:xfrm>
        </p:spPr>
        <p:txBody>
          <a:bodyPr/>
          <a:lstStyle/>
          <a:p>
            <a:r>
              <a:rPr lang="en-US" sz="2000" dirty="0"/>
              <a:t>Soil Interactions</a:t>
            </a:r>
          </a:p>
          <a:p>
            <a:pPr lvl="1"/>
            <a:r>
              <a:rPr lang="en-US" sz="1800" dirty="0"/>
              <a:t>Scattered beam has the potential to activate soil at low levels calculated in the shielding assessment.  </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786393511"/>
              </p:ext>
            </p:extLst>
          </p:nvPr>
        </p:nvGraphicFramePr>
        <p:xfrm>
          <a:off x="327171" y="2674375"/>
          <a:ext cx="8573940" cy="2802194"/>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63040">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139154">
                <a:tc>
                  <a:txBody>
                    <a:bodyPr/>
                    <a:lstStyle/>
                    <a:p>
                      <a:r>
                        <a:rPr lang="en-US" sz="1600" dirty="0"/>
                        <a:t>L: A</a:t>
                      </a:r>
                    </a:p>
                    <a:p>
                      <a:r>
                        <a:rPr lang="en-US" sz="1600" dirty="0"/>
                        <a:t>C: N</a:t>
                      </a:r>
                    </a:p>
                    <a:p>
                      <a:r>
                        <a:rPr lang="en-US" sz="1600" dirty="0"/>
                        <a:t>R: IV</a:t>
                      </a:r>
                    </a:p>
                  </a:txBody>
                  <a:tcPr/>
                </a:tc>
                <a:tc>
                  <a:txBody>
                    <a:bodyPr/>
                    <a:lstStyle/>
                    <a:p>
                      <a:r>
                        <a:rPr lang="en-US" sz="1600" dirty="0"/>
                        <a:t>M – Sensing equipment (radiation detectors) shot off beam if anticipated levels are exceeded.</a:t>
                      </a:r>
                    </a:p>
                  </a:txBody>
                  <a:tcPr/>
                </a:tc>
                <a:tc>
                  <a:txBody>
                    <a:bodyPr/>
                    <a:lstStyle/>
                    <a:p>
                      <a:r>
                        <a:rPr lang="en-US" sz="1600" dirty="0"/>
                        <a:t>L: A</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1439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86800" cy="3767598"/>
          </a:xfrm>
        </p:spPr>
        <p:txBody>
          <a:bodyPr/>
          <a:lstStyle/>
          <a:p>
            <a:r>
              <a:rPr lang="en-US" sz="2000" dirty="0"/>
              <a:t>Radioactive Waste</a:t>
            </a:r>
          </a:p>
          <a:p>
            <a:pPr lvl="1"/>
            <a:r>
              <a:rPr lang="en-US" sz="1800" dirty="0"/>
              <a:t>Radioactive waste produced during beam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912814432"/>
              </p:ext>
            </p:extLst>
          </p:nvPr>
        </p:nvGraphicFramePr>
        <p:xfrm>
          <a:off x="285030" y="2369574"/>
          <a:ext cx="8573940" cy="350354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29865">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635918">
                <a:tc>
                  <a:txBody>
                    <a:bodyPr/>
                    <a:lstStyle/>
                    <a:p>
                      <a:r>
                        <a:rPr lang="en-US" sz="1600" dirty="0"/>
                        <a:t>L: A</a:t>
                      </a:r>
                    </a:p>
                    <a:p>
                      <a:r>
                        <a:rPr lang="en-US" sz="1600" dirty="0"/>
                        <a:t>C: H</a:t>
                      </a:r>
                    </a:p>
                    <a:p>
                      <a:r>
                        <a:rPr lang="en-US" sz="1600" dirty="0"/>
                        <a:t>R: I</a:t>
                      </a:r>
                    </a:p>
                  </a:txBody>
                  <a:tcPr/>
                </a:tc>
                <a:tc>
                  <a:txBody>
                    <a:bodyPr/>
                    <a:lstStyle/>
                    <a:p>
                      <a:r>
                        <a:rPr lang="en-US" sz="1600" dirty="0"/>
                        <a:t>P – Radiological worker training</a:t>
                      </a:r>
                    </a:p>
                    <a:p>
                      <a:r>
                        <a:rPr lang="en-US" sz="1600" dirty="0"/>
                        <a:t>P -  Any item in a beam enclosure during beam-on condition is removed and surveyed by radiological workers and classified  appropriately.</a:t>
                      </a:r>
                    </a:p>
                    <a:p>
                      <a:r>
                        <a:rPr lang="en-US" sz="1600" dirty="0"/>
                        <a:t>P – Any item identified for disposal is surveyed and process by Radiological Control organization personnel in accordance with FRCM chapter 4.</a:t>
                      </a:r>
                    </a:p>
                    <a:p>
                      <a:r>
                        <a:rPr lang="en-US" sz="1600" dirty="0"/>
                        <a:t>M – Labeling required by material survey and release process</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Jerry Annala | Muon Campus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201379"/>
          </a:xfrm>
        </p:spPr>
        <p:txBody>
          <a:bodyPr/>
          <a:lstStyle/>
          <a:p>
            <a:r>
              <a:rPr lang="en-US" sz="2000" dirty="0"/>
              <a:t>Contamination</a:t>
            </a:r>
          </a:p>
          <a:p>
            <a:pPr lvl="1"/>
            <a:r>
              <a:rPr lang="en-US" sz="1800" dirty="0"/>
              <a:t>Activated dust or debris could be ingested by a worker or removed from radiation area unintentionally</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898034779"/>
              </p:ext>
            </p:extLst>
          </p:nvPr>
        </p:nvGraphicFramePr>
        <p:xfrm>
          <a:off x="285030" y="2486549"/>
          <a:ext cx="8573940" cy="19436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Radiation areas of areas before work.</a:t>
                      </a:r>
                    </a:p>
                    <a:p>
                      <a:r>
                        <a:rPr lang="en-US" sz="1600" dirty="0"/>
                        <a:t>P – Contamination wipes taken regularly in areas of likely contamination </a:t>
                      </a:r>
                    </a:p>
                    <a:p>
                      <a:r>
                        <a:rPr lang="en-US" sz="1600" dirty="0"/>
                        <a:t>P – RWP specifies PPE</a:t>
                      </a:r>
                    </a:p>
                    <a:p>
                      <a:r>
                        <a:rPr lang="en-US" sz="1600" dirty="0"/>
                        <a:t>P – Training -  frisking on exit</a:t>
                      </a:r>
                    </a:p>
                  </a:txBody>
                  <a:tcPr/>
                </a:tc>
                <a:tc>
                  <a:txBody>
                    <a:bodyPr/>
                    <a:lstStyle/>
                    <a:p>
                      <a:r>
                        <a:rPr lang="en-US" sz="1600" dirty="0"/>
                        <a:t>L: BEU</a:t>
                      </a:r>
                    </a:p>
                    <a:p>
                      <a:r>
                        <a:rPr lang="en-US" sz="1600" dirty="0"/>
                        <a:t>C: H</a:t>
                      </a:r>
                    </a:p>
                    <a:p>
                      <a:r>
                        <a:rPr lang="en-US" sz="1600" dirty="0"/>
                        <a:t>R: III</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62542"/>
            <a:ext cx="8672513" cy="2638405"/>
          </a:xfrm>
        </p:spPr>
        <p:txBody>
          <a:bodyPr/>
          <a:lstStyle/>
          <a:p>
            <a:r>
              <a:rPr lang="en-US" sz="1800" dirty="0"/>
              <a:t>Fluorinert and its byproducts</a:t>
            </a:r>
          </a:p>
          <a:p>
            <a:pPr lvl="1"/>
            <a:r>
              <a:rPr lang="en-US" sz="1600" dirty="0"/>
              <a:t>Fluorinert is used as a dielectric in high voltage feedthroughs for HV devices.</a:t>
            </a:r>
          </a:p>
          <a:p>
            <a:pPr lvl="1"/>
            <a:r>
              <a:rPr lang="en-US" sz="1600" dirty="0"/>
              <a:t>When heated or irradiated sufficiently, Fluorinert can produce HF and PFIB</a:t>
            </a:r>
          </a:p>
          <a:p>
            <a:pPr lvl="1"/>
            <a:r>
              <a:rPr lang="en-US" sz="1600" dirty="0"/>
              <a:t>Fluorinert is evaluated in the standard risk matrix by implementing filtering of the toxic byproducts.</a:t>
            </a:r>
          </a:p>
          <a:p>
            <a:pPr lvl="1"/>
            <a:r>
              <a:rPr lang="en-US" sz="1600" dirty="0"/>
              <a:t>In the Muon Campus, the beam intensity is low enough that filtering has not been implemented so the hazard is evaluated as shown here.</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Toxic Materials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021272787"/>
              </p:ext>
            </p:extLst>
          </p:nvPr>
        </p:nvGraphicFramePr>
        <p:xfrm>
          <a:off x="347810" y="2785077"/>
          <a:ext cx="8573940" cy="3418687"/>
        </p:xfrm>
        <a:graphic>
          <a:graphicData uri="http://schemas.openxmlformats.org/drawingml/2006/table">
            <a:tbl>
              <a:tblPr firstRow="1" bandRow="1">
                <a:tableStyleId>{5C22544A-7EE6-4342-B048-85BDC9FD1C3A}</a:tableStyleId>
              </a:tblPr>
              <a:tblGrid>
                <a:gridCol w="1748597">
                  <a:extLst>
                    <a:ext uri="{9D8B030D-6E8A-4147-A177-3AD203B41FA5}">
                      <a16:colId xmlns:a16="http://schemas.microsoft.com/office/drawing/2014/main" val="1119936655"/>
                    </a:ext>
                  </a:extLst>
                </a:gridCol>
                <a:gridCol w="5003074">
                  <a:extLst>
                    <a:ext uri="{9D8B030D-6E8A-4147-A177-3AD203B41FA5}">
                      <a16:colId xmlns:a16="http://schemas.microsoft.com/office/drawing/2014/main" val="2077446868"/>
                    </a:ext>
                  </a:extLst>
                </a:gridCol>
                <a:gridCol w="1822269">
                  <a:extLst>
                    <a:ext uri="{9D8B030D-6E8A-4147-A177-3AD203B41FA5}">
                      <a16:colId xmlns:a16="http://schemas.microsoft.com/office/drawing/2014/main" val="1994273894"/>
                    </a:ext>
                  </a:extLst>
                </a:gridCol>
              </a:tblGrid>
              <a:tr h="728450">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595727">
                <a:tc>
                  <a:txBody>
                    <a:bodyPr/>
                    <a:lstStyle/>
                    <a:p>
                      <a:r>
                        <a:rPr lang="en-US" sz="1600" dirty="0"/>
                        <a:t>L: A</a:t>
                      </a:r>
                    </a:p>
                    <a:p>
                      <a:r>
                        <a:rPr lang="en-US" sz="1600" dirty="0"/>
                        <a:t>C: H</a:t>
                      </a:r>
                    </a:p>
                    <a:p>
                      <a:r>
                        <a:rPr lang="en-US" sz="1600" dirty="0"/>
                        <a:t>R: 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a:t>
                      </a:r>
                      <a:r>
                        <a:rPr lang="en-US" sz="1800" b="0" kern="1200" dirty="0">
                          <a:solidFill>
                            <a:schemeClr val="dk1"/>
                          </a:solidFill>
                          <a:effectLst/>
                          <a:latin typeface="+mn-lt"/>
                          <a:ea typeface="+mn-ea"/>
                          <a:cs typeface="+mn-cs"/>
                        </a:rPr>
                        <a:t>Fluorinert and decomposition products are contained in a closed system.</a:t>
                      </a:r>
                      <a:endParaRPr lang="en-US" sz="1600" dirty="0"/>
                    </a:p>
                    <a:p>
                      <a:r>
                        <a:rPr lang="en-US" sz="1600" dirty="0"/>
                        <a:t>P – </a:t>
                      </a:r>
                      <a:r>
                        <a:rPr lang="en-US" sz="1800" kern="1200" dirty="0">
                          <a:solidFill>
                            <a:schemeClr val="dk1"/>
                          </a:solidFill>
                          <a:effectLst/>
                          <a:latin typeface="+mn-lt"/>
                          <a:ea typeface="+mn-ea"/>
                          <a:cs typeface="+mn-cs"/>
                        </a:rPr>
                        <a:t>Maintenance Program identifies and implements appropriate controls to prevent exposure if system is  breached.</a:t>
                      </a:r>
                    </a:p>
                    <a:p>
                      <a:r>
                        <a:rPr lang="en-US" sz="1600" dirty="0"/>
                        <a:t>M – </a:t>
                      </a:r>
                      <a:r>
                        <a:rPr lang="en-US" sz="1800" kern="1200" dirty="0">
                          <a:solidFill>
                            <a:schemeClr val="dk1"/>
                          </a:solidFill>
                          <a:effectLst/>
                          <a:latin typeface="+mn-lt"/>
                          <a:ea typeface="+mn-ea"/>
                          <a:cs typeface="+mn-cs"/>
                        </a:rPr>
                        <a:t>Fluorinert handling procedures exist for workers dealing with devices containing Fluorinert. </a:t>
                      </a:r>
                    </a:p>
                    <a:p>
                      <a:r>
                        <a:rPr lang="en-US" sz="1600" dirty="0"/>
                        <a:t>M – </a:t>
                      </a:r>
                      <a:r>
                        <a:rPr lang="en-US" sz="1800" kern="1200" dirty="0">
                          <a:solidFill>
                            <a:schemeClr val="dk1"/>
                          </a:solidFill>
                          <a:effectLst/>
                          <a:latin typeface="+mn-lt"/>
                          <a:ea typeface="+mn-ea"/>
                          <a:cs typeface="+mn-cs"/>
                        </a:rPr>
                        <a:t>Enclosure circulation and ventilation fans would disperse any released Fluorinert byproducts.</a:t>
                      </a:r>
                      <a:endParaRPr lang="en-US" sz="1600" dirty="0"/>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42719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Muon Campus enclosures</a:t>
            </a:r>
          </a:p>
          <a:p>
            <a:pPr lvl="1"/>
            <a:r>
              <a:rPr lang="en-US" sz="1800" dirty="0"/>
              <a:t>Analyzed maximum credible incident (MCI) to determine credited controls</a:t>
            </a:r>
          </a:p>
          <a:p>
            <a:pPr lvl="1"/>
            <a:r>
              <a:rPr lang="en-US" sz="1800" dirty="0"/>
              <a:t>Hazard applies to onsite facility workers, onsite co-located workers.</a:t>
            </a:r>
            <a:endParaRPr lang="en-US" sz="1800" dirty="0">
              <a:solidFill>
                <a:srgbClr val="FF0000"/>
              </a:solidFill>
            </a:endParaRPr>
          </a:p>
          <a:p>
            <a:pPr lvl="1"/>
            <a:endParaRPr lang="en-US" sz="1800" dirty="0"/>
          </a:p>
          <a:p>
            <a:pPr lvl="1"/>
            <a:endParaRPr lang="en-US" sz="1800"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264192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4614E9-B1A8-0B20-5927-1846C3EC603F}"/>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EAACAE62-D4B7-1CC4-4D05-24C0DAF02818}"/>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599AC52E-A9EA-AB8A-3C87-5D93D07EC719}"/>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22DF3490-C761-D21B-C3AD-BBAF2BB9BC1F}"/>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pic>
        <p:nvPicPr>
          <p:cNvPr id="8" name="Picture 7" descr="Table&#10;&#10;Description automatically generated with medium confidence">
            <a:extLst>
              <a:ext uri="{FF2B5EF4-FFF2-40B4-BE49-F238E27FC236}">
                <a16:creationId xmlns:a16="http://schemas.microsoft.com/office/drawing/2014/main" id="{CA5825CC-90CD-0FB4-A8A2-6AECB9071A56}"/>
              </a:ext>
            </a:extLst>
          </p:cNvPr>
          <p:cNvPicPr>
            <a:picLocks noChangeAspect="1"/>
          </p:cNvPicPr>
          <p:nvPr/>
        </p:nvPicPr>
        <p:blipFill>
          <a:blip r:embed="rId2"/>
          <a:stretch>
            <a:fillRect/>
          </a:stretch>
        </p:blipFill>
        <p:spPr>
          <a:xfrm>
            <a:off x="731520" y="740326"/>
            <a:ext cx="4999124" cy="5377347"/>
          </a:xfrm>
          <a:prstGeom prst="rect">
            <a:avLst/>
          </a:prstGeom>
        </p:spPr>
      </p:pic>
      <p:sp>
        <p:nvSpPr>
          <p:cNvPr id="9" name="Rectangle 8">
            <a:extLst>
              <a:ext uri="{FF2B5EF4-FFF2-40B4-BE49-F238E27FC236}">
                <a16:creationId xmlns:a16="http://schemas.microsoft.com/office/drawing/2014/main" id="{D29CBE75-E122-7181-2AE7-8A5AC33C8CE5}"/>
              </a:ext>
            </a:extLst>
          </p:cNvPr>
          <p:cNvSpPr/>
          <p:nvPr/>
        </p:nvSpPr>
        <p:spPr>
          <a:xfrm>
            <a:off x="636587" y="740326"/>
            <a:ext cx="5241695" cy="25123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TextBox 9">
            <a:extLst>
              <a:ext uri="{FF2B5EF4-FFF2-40B4-BE49-F238E27FC236}">
                <a16:creationId xmlns:a16="http://schemas.microsoft.com/office/drawing/2014/main" id="{7BBE460D-D9FB-E973-423B-1AC61C31FCC2}"/>
              </a:ext>
            </a:extLst>
          </p:cNvPr>
          <p:cNvSpPr txBox="1"/>
          <p:nvPr/>
        </p:nvSpPr>
        <p:spPr>
          <a:xfrm>
            <a:off x="6087290" y="679629"/>
            <a:ext cx="2828109" cy="5632311"/>
          </a:xfrm>
          <a:prstGeom prst="rect">
            <a:avLst/>
          </a:prstGeom>
          <a:noFill/>
        </p:spPr>
        <p:txBody>
          <a:bodyPr wrap="square" rtlCol="0">
            <a:spAutoFit/>
          </a:bodyPr>
          <a:lstStyle/>
          <a:p>
            <a:r>
              <a:rPr lang="en-US" dirty="0"/>
              <a:t>Muon Campus includes locked buildings where public cannot access, and outdoor areas that are not accessible to the public.</a:t>
            </a:r>
          </a:p>
          <a:p>
            <a:endParaRPr lang="en-US" dirty="0"/>
          </a:p>
          <a:p>
            <a:r>
              <a:rPr lang="en-US" dirty="0"/>
              <a:t>The Muon Campus is entirely beyond the Obvious and Operating Barriers that prohibit public access.</a:t>
            </a:r>
          </a:p>
        </p:txBody>
      </p:sp>
    </p:spTree>
    <p:extLst>
      <p:ext uri="{BB962C8B-B14F-4D97-AF65-F5344CB8AC3E}">
        <p14:creationId xmlns:p14="http://schemas.microsoft.com/office/powerpoint/2010/main" val="264717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AD4CF-5358-5DA2-F48F-01189F491EDF}"/>
              </a:ext>
            </a:extLst>
          </p:cNvPr>
          <p:cNvSpPr>
            <a:spLocks noGrp="1"/>
          </p:cNvSpPr>
          <p:nvPr>
            <p:ph type="title"/>
          </p:nvPr>
        </p:nvSpPr>
        <p:spPr/>
        <p:txBody>
          <a:bodyPr/>
          <a:lstStyle/>
          <a:p>
            <a:r>
              <a:rPr lang="en-US" dirty="0"/>
              <a:t>Regions separating MCI scenarios</a:t>
            </a:r>
          </a:p>
        </p:txBody>
      </p:sp>
      <p:sp>
        <p:nvSpPr>
          <p:cNvPr id="4" name="Date Placeholder 3">
            <a:extLst>
              <a:ext uri="{FF2B5EF4-FFF2-40B4-BE49-F238E27FC236}">
                <a16:creationId xmlns:a16="http://schemas.microsoft.com/office/drawing/2014/main" id="{7077986C-3C21-1B05-D6CC-5A6816D33EE0}"/>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957B0DF1-B8E1-EF08-FC57-439BA059C589}"/>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E4D99296-498D-A420-4185-B0B2CE555D8A}"/>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pic>
        <p:nvPicPr>
          <p:cNvPr id="7" name="Picture 6">
            <a:extLst>
              <a:ext uri="{FF2B5EF4-FFF2-40B4-BE49-F238E27FC236}">
                <a16:creationId xmlns:a16="http://schemas.microsoft.com/office/drawing/2014/main" id="{7069F9FC-0E18-2DBA-C9AF-BBCB66BB4FBF}"/>
              </a:ext>
            </a:extLst>
          </p:cNvPr>
          <p:cNvPicPr>
            <a:picLocks noChangeAspect="1"/>
          </p:cNvPicPr>
          <p:nvPr/>
        </p:nvPicPr>
        <p:blipFill>
          <a:blip r:embed="rId2"/>
          <a:stretch>
            <a:fillRect/>
          </a:stretch>
        </p:blipFill>
        <p:spPr>
          <a:xfrm>
            <a:off x="516244" y="1240971"/>
            <a:ext cx="8402074" cy="4532812"/>
          </a:xfrm>
          <a:prstGeom prst="rect">
            <a:avLst/>
          </a:prstGeom>
        </p:spPr>
      </p:pic>
    </p:spTree>
    <p:extLst>
      <p:ext uri="{BB962C8B-B14F-4D97-AF65-F5344CB8AC3E}">
        <p14:creationId xmlns:p14="http://schemas.microsoft.com/office/powerpoint/2010/main" val="2770023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228600" y="971550"/>
            <a:ext cx="8672513" cy="5411665"/>
          </a:xfrm>
        </p:spPr>
        <p:txBody>
          <a:bodyPr/>
          <a:lstStyle/>
          <a:p>
            <a:r>
              <a:rPr lang="en-US" sz="2000" dirty="0"/>
              <a:t>The  MCI for the Muon Campus between the buried pipe at F17 and the injection region of the Delivery Ring is 3.78 e17 protons/hour at 8 GeV.</a:t>
            </a:r>
            <a:endParaRPr lang="en-US" sz="1800" dirty="0"/>
          </a:p>
          <a:p>
            <a:pPr lvl="1"/>
            <a:r>
              <a:rPr lang="en-US" sz="1800" dirty="0"/>
              <a:t>This incident could result if the Booster was delivering its maximum beam intensity at 15 Hz to the Recycler.  For the Muon Campus to receive this beam, at least one device in the Recycler would have to be malfunctioning in a way that steered beam on the first turn into the extraction channel of the Lambertson at approximately the same trajectory as beam meant for the Muon Campus.</a:t>
            </a:r>
          </a:p>
          <a:p>
            <a:pPr lvl="1"/>
            <a:r>
              <a:rPr lang="en-US" sz="1800" dirty="0"/>
              <a:t>Assuming no shielding or other controls are present this incident would result in a dose to any individual higher </a:t>
            </a:r>
            <a:r>
              <a:rPr lang="en-US" sz="1800" dirty="0">
                <a:solidFill>
                  <a:schemeClr val="accent6"/>
                </a:solidFill>
              </a:rPr>
              <a:t>than 1.2 e7 rem </a:t>
            </a:r>
            <a:r>
              <a:rPr lang="en-US" sz="1800" dirty="0"/>
              <a:t>in an hour.</a:t>
            </a:r>
          </a:p>
          <a:p>
            <a:pPr lvl="1"/>
            <a:r>
              <a:rPr lang="en-US" sz="1800" dirty="0"/>
              <a:t>In this scenario, beam that is not intended for the Muon Campus operation is delivered without participation of the normal transfer process.  Since the pulse transfer devices are not triggered in this scenario, the beam would survive no further than the injection region under AP30 in the Delivery Ring.  This scenario is identified as the asynchronous MCI.</a:t>
            </a:r>
          </a:p>
          <a:p>
            <a:pPr lvl="1"/>
            <a:r>
              <a:rPr lang="en-US" sz="1800" b="1" dirty="0"/>
              <a:t>This scenario represents the maximum amount of beam that the upstream accelerators can physically transport.</a:t>
            </a:r>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8547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7922C-B6B5-EBD8-5BC8-BF9D8B26013E}"/>
              </a:ext>
            </a:extLst>
          </p:cNvPr>
          <p:cNvSpPr>
            <a:spLocks noGrp="1"/>
          </p:cNvSpPr>
          <p:nvPr>
            <p:ph type="title"/>
          </p:nvPr>
        </p:nvSpPr>
        <p:spPr/>
        <p:txBody>
          <a:bodyPr/>
          <a:lstStyle/>
          <a:p>
            <a:r>
              <a:rPr lang="en-US" dirty="0"/>
              <a:t>Asynchronous MCI beam trajectory and timing</a:t>
            </a:r>
          </a:p>
        </p:txBody>
      </p:sp>
      <p:sp>
        <p:nvSpPr>
          <p:cNvPr id="4" name="Date Placeholder 3">
            <a:extLst>
              <a:ext uri="{FF2B5EF4-FFF2-40B4-BE49-F238E27FC236}">
                <a16:creationId xmlns:a16="http://schemas.microsoft.com/office/drawing/2014/main" id="{7A1B6237-043F-C516-5B60-3FD2DE1470C6}"/>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98BACF7C-3DA6-ECDA-643E-7E30E52DC4FF}"/>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4B945477-D010-B53D-5D16-3BDEE1C680B9}"/>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pic>
        <p:nvPicPr>
          <p:cNvPr id="7" name="Picture 6">
            <a:extLst>
              <a:ext uri="{FF2B5EF4-FFF2-40B4-BE49-F238E27FC236}">
                <a16:creationId xmlns:a16="http://schemas.microsoft.com/office/drawing/2014/main" id="{A0E68A61-8117-D5D8-9129-E3EAF91D1618}"/>
              </a:ext>
            </a:extLst>
          </p:cNvPr>
          <p:cNvPicPr>
            <a:picLocks noChangeAspect="1"/>
          </p:cNvPicPr>
          <p:nvPr/>
        </p:nvPicPr>
        <p:blipFill>
          <a:blip r:embed="rId3"/>
          <a:stretch>
            <a:fillRect/>
          </a:stretch>
        </p:blipFill>
        <p:spPr>
          <a:xfrm>
            <a:off x="33578" y="3747048"/>
            <a:ext cx="6253901" cy="2731765"/>
          </a:xfrm>
          <a:prstGeom prst="rect">
            <a:avLst/>
          </a:prstGeom>
        </p:spPr>
      </p:pic>
      <p:pic>
        <p:nvPicPr>
          <p:cNvPr id="9" name="Picture 8">
            <a:extLst>
              <a:ext uri="{FF2B5EF4-FFF2-40B4-BE49-F238E27FC236}">
                <a16:creationId xmlns:a16="http://schemas.microsoft.com/office/drawing/2014/main" id="{D00D6BE2-D009-F867-862E-8909906F9588}"/>
              </a:ext>
            </a:extLst>
          </p:cNvPr>
          <p:cNvPicPr>
            <a:picLocks noChangeAspect="1"/>
          </p:cNvPicPr>
          <p:nvPr/>
        </p:nvPicPr>
        <p:blipFill>
          <a:blip r:embed="rId4"/>
          <a:stretch>
            <a:fillRect/>
          </a:stretch>
        </p:blipFill>
        <p:spPr>
          <a:xfrm>
            <a:off x="99838" y="2009351"/>
            <a:ext cx="9144000" cy="1686343"/>
          </a:xfrm>
          <a:prstGeom prst="rect">
            <a:avLst/>
          </a:prstGeom>
        </p:spPr>
      </p:pic>
      <p:sp>
        <p:nvSpPr>
          <p:cNvPr id="10" name="TextBox 9">
            <a:extLst>
              <a:ext uri="{FF2B5EF4-FFF2-40B4-BE49-F238E27FC236}">
                <a16:creationId xmlns:a16="http://schemas.microsoft.com/office/drawing/2014/main" id="{92485D38-87A0-0A8F-BB22-10BEA79F2508}"/>
              </a:ext>
            </a:extLst>
          </p:cNvPr>
          <p:cNvSpPr txBox="1"/>
          <p:nvPr/>
        </p:nvSpPr>
        <p:spPr>
          <a:xfrm>
            <a:off x="222250" y="821635"/>
            <a:ext cx="8179628" cy="1200329"/>
          </a:xfrm>
          <a:prstGeom prst="rect">
            <a:avLst/>
          </a:prstGeom>
          <a:noFill/>
        </p:spPr>
        <p:txBody>
          <a:bodyPr wrap="square" rtlCol="0">
            <a:spAutoFit/>
          </a:bodyPr>
          <a:lstStyle/>
          <a:p>
            <a:r>
              <a:rPr lang="en-US" dirty="0"/>
              <a:t>If the beam does not arrive when the Injection Septum is pulsed (400 </a:t>
            </a:r>
            <a:r>
              <a:rPr lang="en-US" dirty="0">
                <a:latin typeface="Symbol" panose="05050102010706020507" pitchFamily="18" charset="2"/>
              </a:rPr>
              <a:t>m</a:t>
            </a:r>
            <a:r>
              <a:rPr lang="en-US" dirty="0"/>
              <a:t>sec), it continues downward through copper and steel into magnet body.</a:t>
            </a:r>
          </a:p>
        </p:txBody>
      </p:sp>
      <p:sp>
        <p:nvSpPr>
          <p:cNvPr id="11" name="TextBox 10">
            <a:extLst>
              <a:ext uri="{FF2B5EF4-FFF2-40B4-BE49-F238E27FC236}">
                <a16:creationId xmlns:a16="http://schemas.microsoft.com/office/drawing/2014/main" id="{40FCE34C-45AE-D5FE-5FEE-7E4AC3F18BCC}"/>
              </a:ext>
            </a:extLst>
          </p:cNvPr>
          <p:cNvSpPr txBox="1"/>
          <p:nvPr/>
        </p:nvSpPr>
        <p:spPr>
          <a:xfrm>
            <a:off x="4187687" y="3706653"/>
            <a:ext cx="4856476" cy="1569660"/>
          </a:xfrm>
          <a:prstGeom prst="rect">
            <a:avLst/>
          </a:prstGeom>
          <a:noFill/>
        </p:spPr>
        <p:txBody>
          <a:bodyPr wrap="square" rtlCol="0">
            <a:spAutoFit/>
          </a:bodyPr>
          <a:lstStyle/>
          <a:p>
            <a:r>
              <a:rPr lang="en-US" dirty="0"/>
              <a:t>Bunches formed in Recycler are 140 </a:t>
            </a:r>
            <a:r>
              <a:rPr lang="en-US" dirty="0" err="1"/>
              <a:t>nsec</a:t>
            </a:r>
            <a:r>
              <a:rPr lang="en-US" dirty="0"/>
              <a:t> long and bunch trains from Booster are 1.6 </a:t>
            </a:r>
            <a:r>
              <a:rPr lang="en-US" dirty="0">
                <a:latin typeface="Symbol" panose="05050102010706020507" pitchFamily="18" charset="2"/>
              </a:rPr>
              <a:t>m</a:t>
            </a:r>
            <a:r>
              <a:rPr lang="en-US" dirty="0"/>
              <a:t>sec long.  The kicker can only deflect the shorter bunches.</a:t>
            </a:r>
          </a:p>
        </p:txBody>
      </p:sp>
      <p:sp>
        <p:nvSpPr>
          <p:cNvPr id="13" name="TextBox 12">
            <a:extLst>
              <a:ext uri="{FF2B5EF4-FFF2-40B4-BE49-F238E27FC236}">
                <a16:creationId xmlns:a16="http://schemas.microsoft.com/office/drawing/2014/main" id="{DA500256-BA63-927E-8315-597C9D37D856}"/>
              </a:ext>
            </a:extLst>
          </p:cNvPr>
          <p:cNvSpPr txBox="1"/>
          <p:nvPr/>
        </p:nvSpPr>
        <p:spPr>
          <a:xfrm>
            <a:off x="764613" y="3960080"/>
            <a:ext cx="1531980" cy="923330"/>
          </a:xfrm>
          <a:prstGeom prst="rect">
            <a:avLst/>
          </a:prstGeom>
          <a:noFill/>
        </p:spPr>
        <p:txBody>
          <a:bodyPr wrap="square">
            <a:spAutoFit/>
          </a:bodyPr>
          <a:lstStyle/>
          <a:p>
            <a:r>
              <a:rPr lang="en-US" sz="1800" dirty="0"/>
              <a:t>Timing required for injection</a:t>
            </a:r>
          </a:p>
        </p:txBody>
      </p:sp>
    </p:spTree>
    <p:extLst>
      <p:ext uri="{BB962C8B-B14F-4D97-AF65-F5344CB8AC3E}">
        <p14:creationId xmlns:p14="http://schemas.microsoft.com/office/powerpoint/2010/main" val="3111027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0" y="653502"/>
            <a:ext cx="9037983" cy="5859982"/>
          </a:xfrm>
        </p:spPr>
        <p:txBody>
          <a:bodyPr/>
          <a:lstStyle/>
          <a:p>
            <a:r>
              <a:rPr lang="en-US" sz="2000" dirty="0"/>
              <a:t>The  MCI for the Muon Campus beyond the AP30 straight section is 5.4 e16 protons/hour at 8 GeV. </a:t>
            </a:r>
            <a:endParaRPr lang="en-US" sz="1800" dirty="0"/>
          </a:p>
          <a:p>
            <a:r>
              <a:rPr lang="en-US" sz="2000" dirty="0"/>
              <a:t>Assuming no shielding or other controls are present this incident would result in a dose to any individual higher than </a:t>
            </a:r>
            <a:r>
              <a:rPr lang="en-US" sz="2000" dirty="0">
                <a:solidFill>
                  <a:schemeClr val="accent6"/>
                </a:solidFill>
              </a:rPr>
              <a:t>1.8 e6 rem </a:t>
            </a:r>
            <a:r>
              <a:rPr lang="en-US" sz="2000" dirty="0"/>
              <a:t>in an hour.</a:t>
            </a:r>
          </a:p>
          <a:p>
            <a:r>
              <a:rPr lang="en-US" sz="2000" dirty="0"/>
              <a:t>The MCI beyond the AP30 straight section is determined by the maximum repetition rate the Recycler RF system and the beam transfer systems can operate. </a:t>
            </a:r>
          </a:p>
          <a:p>
            <a:pPr lvl="1"/>
            <a:r>
              <a:rPr lang="en-US" sz="1600" dirty="0"/>
              <a:t>The Recycler can prepare two Booster batches at a time for transfer to the Muon Campus. </a:t>
            </a:r>
          </a:p>
          <a:p>
            <a:pPr lvl="1"/>
            <a:r>
              <a:rPr lang="en-US" sz="1600" dirty="0"/>
              <a:t>Injection of the two Booster batches </a:t>
            </a:r>
            <a:r>
              <a:rPr lang="en-US" sz="1600" dirty="0">
                <a:solidFill>
                  <a:schemeClr val="accent6"/>
                </a:solidFill>
              </a:rPr>
              <a:t>takes 100 msec.</a:t>
            </a:r>
          </a:p>
          <a:p>
            <a:pPr lvl="1"/>
            <a:r>
              <a:rPr lang="en-US" sz="1600" dirty="0">
                <a:solidFill>
                  <a:schemeClr val="accent6"/>
                </a:solidFill>
              </a:rPr>
              <a:t>The RF system requires 90 msec to form the bunches to be transferred.</a:t>
            </a:r>
          </a:p>
          <a:p>
            <a:pPr lvl="1"/>
            <a:r>
              <a:rPr lang="en-US" sz="1600" dirty="0">
                <a:solidFill>
                  <a:schemeClr val="accent6"/>
                </a:solidFill>
              </a:rPr>
              <a:t>The beam transfer system requires 336 msec </a:t>
            </a:r>
            <a:r>
              <a:rPr lang="en-US" sz="1600" dirty="0"/>
              <a:t>to transfer the 8 bunches prepared in the Recycler</a:t>
            </a:r>
          </a:p>
          <a:p>
            <a:pPr lvl="1"/>
            <a:r>
              <a:rPr lang="en-US" sz="1600" dirty="0"/>
              <a:t>The total time required for transferring the 8 bunches of 1 e12 protons is 526 msec.  Since the Booster repetition rate is 15 Hz, the cycle can only repeat every 8 Booster cycles or every .53 seconds.</a:t>
            </a:r>
          </a:p>
          <a:p>
            <a:r>
              <a:rPr lang="en-US" sz="1800" dirty="0"/>
              <a:t>Since this incident requires the injection system to be synchronized with the incoming beam, we will identify this as the synchronous MCI.</a:t>
            </a:r>
          </a:p>
          <a:p>
            <a:r>
              <a:rPr lang="en-US" sz="1800" b="1" dirty="0"/>
              <a:t>This scenario represents the maximum amount of beam that can physically be transported beyond the DR injection devices.</a:t>
            </a:r>
          </a:p>
          <a:p>
            <a:pPr lvl="1"/>
            <a:endParaRPr lang="en-US" sz="1600" dirty="0"/>
          </a:p>
          <a:p>
            <a:pPr lvl="1"/>
            <a:endParaRPr lang="en-US" sz="1600" dirty="0"/>
          </a:p>
          <a:p>
            <a:pPr marL="0" indent="0">
              <a:buNone/>
            </a:pPr>
            <a:endParaRPr lang="en-US" sz="1800" dirty="0"/>
          </a:p>
          <a:p>
            <a:pPr lvl="3"/>
            <a:endParaRPr lang="en-US" sz="1400" dirty="0"/>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a:xfrm>
            <a:off x="228600" y="119232"/>
            <a:ext cx="8686800" cy="427877"/>
          </a:xfrm>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258358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History</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121666" y="827385"/>
            <a:ext cx="8672513" cy="5273925"/>
          </a:xfrm>
        </p:spPr>
        <p:txBody>
          <a:bodyPr/>
          <a:lstStyle/>
          <a:p>
            <a:r>
              <a:rPr lang="en-US" sz="1800" dirty="0"/>
              <a:t>Originally Antiproton Source for Tevatron Collider, completed in 1985</a:t>
            </a:r>
          </a:p>
          <a:p>
            <a:pPr lvl="1"/>
            <a:r>
              <a:rPr lang="en-US" sz="1600" dirty="0"/>
              <a:t>Ceased operation in 2011 when Collider program ended</a:t>
            </a:r>
          </a:p>
          <a:p>
            <a:pPr lvl="1"/>
            <a:r>
              <a:rPr lang="en-US" sz="1600" dirty="0"/>
              <a:t>Original shielding designed for secondary beam downstream of Target Station</a:t>
            </a:r>
          </a:p>
          <a:p>
            <a:r>
              <a:rPr lang="en-US" sz="1800" dirty="0"/>
              <a:t>Plans were already underway to repurpose facility for new experiments</a:t>
            </a:r>
          </a:p>
          <a:p>
            <a:pPr lvl="1"/>
            <a:r>
              <a:rPr lang="en-US" sz="1600" dirty="0"/>
              <a:t>Mu2e Project received CD-0 in 2008, CD-1 in 2012</a:t>
            </a:r>
          </a:p>
          <a:p>
            <a:pPr lvl="1"/>
            <a:r>
              <a:rPr lang="en-US" sz="1600" dirty="0"/>
              <a:t>g-2 Project received CD-0 in 2012, CD-1 in 2013</a:t>
            </a:r>
          </a:p>
          <a:p>
            <a:r>
              <a:rPr lang="en-US" sz="1800" dirty="0"/>
              <a:t>Beamlines were reconfigured for new uses</a:t>
            </a:r>
          </a:p>
          <a:p>
            <a:pPr lvl="1"/>
            <a:r>
              <a:rPr lang="en-US" sz="1600" dirty="0"/>
              <a:t>Upstream beamlines simplified with dual-use M3 Line</a:t>
            </a:r>
          </a:p>
          <a:p>
            <a:pPr lvl="1"/>
            <a:r>
              <a:rPr lang="en-US" sz="1600" dirty="0"/>
              <a:t>Accumulator Ring decommissioned and magnets used for new beamlines</a:t>
            </a:r>
          </a:p>
          <a:p>
            <a:pPr lvl="1"/>
            <a:r>
              <a:rPr lang="en-US" sz="1600" dirty="0"/>
              <a:t>New external beamlines and tunnels built to transport beam to experiments</a:t>
            </a:r>
          </a:p>
          <a:p>
            <a:r>
              <a:rPr lang="en-US" sz="1800" dirty="0"/>
              <a:t>New experimental facilities were built</a:t>
            </a:r>
          </a:p>
          <a:p>
            <a:pPr lvl="1"/>
            <a:r>
              <a:rPr lang="en-US" sz="1600" dirty="0"/>
              <a:t>MC-1 Building for g-2 and MC-2 Building for Mu2e</a:t>
            </a:r>
          </a:p>
          <a:p>
            <a:r>
              <a:rPr lang="en-US" sz="1800" dirty="0"/>
              <a:t>Commissioning of the Muon Campus began in early 2017</a:t>
            </a:r>
          </a:p>
          <a:p>
            <a:pPr lvl="1"/>
            <a:r>
              <a:rPr lang="en-US" sz="1600" dirty="0"/>
              <a:t>Commissioning while the campus was still being constructed impacted the design of some enclosures</a:t>
            </a:r>
          </a:p>
          <a:p>
            <a:pPr lvl="1"/>
            <a:r>
              <a:rPr lang="en-US" sz="1600" dirty="0"/>
              <a:t>g-2 Experiment ran 2017 – 2023 and has successfully concluded</a:t>
            </a:r>
          </a:p>
          <a:p>
            <a:pPr lvl="1"/>
            <a:r>
              <a:rPr lang="en-US" sz="1600" dirty="0"/>
              <a:t>Upstream beam commissioning for Mu2e underway</a:t>
            </a:r>
          </a:p>
          <a:p>
            <a:pPr marL="0" indent="0">
              <a:buNone/>
            </a:pPr>
            <a:endParaRPr lang="en-US" sz="2000" dirty="0"/>
          </a:p>
          <a:p>
            <a:pPr>
              <a:buFont typeface="Arial" panose="020B0604020202020204" pitchFamily="34" charset="0"/>
              <a:buChar char="•"/>
            </a:pPr>
            <a:endParaRPr lang="en-US" dirty="0"/>
          </a:p>
        </p:txBody>
      </p:sp>
      <p:sp>
        <p:nvSpPr>
          <p:cNvPr id="2" name="Footer Placeholder 1">
            <a:extLst>
              <a:ext uri="{FF2B5EF4-FFF2-40B4-BE49-F238E27FC236}">
                <a16:creationId xmlns:a16="http://schemas.microsoft.com/office/drawing/2014/main" id="{1B36FC32-29BC-089D-BB3A-02253FD69D85}"/>
              </a:ext>
            </a:extLst>
          </p:cNvPr>
          <p:cNvSpPr>
            <a:spLocks noGrp="1"/>
          </p:cNvSpPr>
          <p:nvPr>
            <p:ph type="ftr" sz="quarter" idx="3"/>
          </p:nvPr>
        </p:nvSpPr>
        <p:spPr/>
        <p:txBody>
          <a:bodyPr/>
          <a:lstStyle/>
          <a:p>
            <a:pPr>
              <a:defRPr/>
            </a:pPr>
            <a:r>
              <a:rPr lang="en-US" dirty="0"/>
              <a:t>Jerry Annala | Muon Campus Accelerator Readiness Review</a:t>
            </a:r>
            <a:endParaRPr lang="en-US" b="1" dirty="0"/>
          </a:p>
        </p:txBody>
      </p:sp>
    </p:spTree>
    <p:extLst>
      <p:ext uri="{BB962C8B-B14F-4D97-AF65-F5344CB8AC3E}">
        <p14:creationId xmlns:p14="http://schemas.microsoft.com/office/powerpoint/2010/main" val="126146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Shielding Assessment Discussion</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74909"/>
            <a:ext cx="8672513" cy="5498071"/>
          </a:xfrm>
        </p:spPr>
        <p:txBody>
          <a:bodyPr/>
          <a:lstStyle/>
          <a:p>
            <a:r>
              <a:rPr lang="en-US" sz="2000" dirty="0"/>
              <a:t>Permanent Shielding </a:t>
            </a:r>
          </a:p>
          <a:p>
            <a:pPr lvl="1"/>
            <a:r>
              <a:rPr lang="en-US" sz="1800" dirty="0"/>
              <a:t>Construction drawings and various topographical surveys of the berms have been used to determine the thickness of the permanent shielding in units of </a:t>
            </a:r>
            <a:r>
              <a:rPr lang="en-US" sz="1800" dirty="0" err="1"/>
              <a:t>efd</a:t>
            </a:r>
            <a:r>
              <a:rPr lang="en-US" sz="1800" dirty="0"/>
              <a:t>.</a:t>
            </a:r>
          </a:p>
          <a:p>
            <a:pPr lvl="1"/>
            <a:r>
              <a:rPr lang="en-US" sz="1800" dirty="0"/>
              <a:t>20.3 efd of shielding is credited over the buried beam pipe between the Tevatron and Pre-Target enclosures.</a:t>
            </a:r>
          </a:p>
          <a:p>
            <a:pPr lvl="1"/>
            <a:r>
              <a:rPr lang="en-US" sz="1800" dirty="0"/>
              <a:t>17.9 efd of shielding is credited where present in the asynchronous MCI areas</a:t>
            </a:r>
          </a:p>
          <a:p>
            <a:pPr lvl="1"/>
            <a:r>
              <a:rPr lang="en-US" sz="1800" dirty="0"/>
              <a:t>15.1 efd of shielding is credited where present in the synchronous MCI areas</a:t>
            </a:r>
          </a:p>
          <a:p>
            <a:pPr lvl="1"/>
            <a:r>
              <a:rPr lang="en-US" sz="1600" dirty="0"/>
              <a:t>4.0 efd of shielding is credited over the M5 beamline to the g-2 experiment hall</a:t>
            </a:r>
          </a:p>
          <a:p>
            <a:pPr lvl="2"/>
            <a:r>
              <a:rPr lang="en-US" sz="1400" dirty="0"/>
              <a:t>Lesser amounts of shielding where credited active controls are implemented.</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4100677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74909"/>
            <a:ext cx="8672513" cy="5498071"/>
          </a:xfrm>
        </p:spPr>
        <p:txBody>
          <a:bodyPr/>
          <a:lstStyle/>
          <a:p>
            <a:r>
              <a:rPr lang="en-US" sz="1800" dirty="0"/>
              <a:t>Movable Shielding</a:t>
            </a:r>
          </a:p>
          <a:p>
            <a:pPr lvl="1"/>
            <a:r>
              <a:rPr lang="en-US" sz="1600" dirty="0"/>
              <a:t>A concrete block shield wall is constructed just upstream of the MC-1 experimental hall.  This protects personnel in the hall from beam loss originating from the M4 beam line operation.</a:t>
            </a:r>
          </a:p>
          <a:p>
            <a:pPr lvl="1"/>
            <a:r>
              <a:rPr lang="en-US" sz="1600" dirty="0"/>
              <a:t>A concrete block shield wall is constructed just upstream of the Mu2e Production Solenoid area.  This protects personnel in the PS area from beam loss generated by operating with beam to the Diagnostic Absorber.</a:t>
            </a:r>
          </a:p>
          <a:p>
            <a:pPr lvl="1"/>
            <a:r>
              <a:rPr lang="en-US" sz="1600" dirty="0"/>
              <a:t>There are seven magnet hatch openings in the Muon Campus that are filled with concrete shielding blocks for operation.</a:t>
            </a:r>
          </a:p>
          <a:p>
            <a:pPr lvl="1"/>
            <a:r>
              <a:rPr lang="en-US" sz="1600" dirty="0"/>
              <a:t>The AP0 target hall is configured with many concrete shielding blocks and steel modules credited as shielding.</a:t>
            </a:r>
          </a:p>
          <a:p>
            <a:pPr lvl="1"/>
            <a:r>
              <a:rPr lang="en-US" sz="1600" dirty="0"/>
              <a:t>23 survey site risers are filled with either sand or poly beads.</a:t>
            </a:r>
          </a:p>
          <a:p>
            <a:pPr lvl="1"/>
            <a:r>
              <a:rPr lang="en-US" sz="1600" dirty="0"/>
              <a:t>An abandoned cryo penetration in AP30 is filled with poly beads.</a:t>
            </a:r>
          </a:p>
          <a:p>
            <a:pPr lvl="1"/>
            <a:r>
              <a:rPr lang="en-US" sz="1600" dirty="0"/>
              <a:t>Cryo penetrations in stub rooms in the DR 20 and 40 sections contain 3 feet of sand for shielding.</a:t>
            </a:r>
          </a:p>
          <a:p>
            <a:pPr lvl="1"/>
            <a:r>
              <a:rPr lang="en-US" sz="1600" dirty="0"/>
              <a:t>There are two beam stops and a fixed aperture mask that are used as credited movable shielding.</a:t>
            </a:r>
          </a:p>
          <a:p>
            <a:r>
              <a:rPr lang="en-US" sz="1800" dirty="0"/>
              <a:t>Clear and Obvious Barrier separates the general public from the Muon Campus.</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Tree>
    <p:extLst>
      <p:ext uri="{BB962C8B-B14F-4D97-AF65-F5344CB8AC3E}">
        <p14:creationId xmlns:p14="http://schemas.microsoft.com/office/powerpoint/2010/main" val="269384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800" dirty="0"/>
              <a:t>Inhibits beam by controlled redundant critical devices</a:t>
            </a:r>
          </a:p>
          <a:p>
            <a:pPr lvl="1"/>
            <a:r>
              <a:rPr lang="en-US" sz="1800" dirty="0"/>
              <a:t>Enforces the search and secure process</a:t>
            </a:r>
          </a:p>
          <a:p>
            <a:pPr lvl="1"/>
            <a:r>
              <a:rPr lang="en-US" sz="1800" dirty="0"/>
              <a:t>Interlocked doors are present at all access points into the Muon Campus enclosures.</a:t>
            </a:r>
          </a:p>
          <a:p>
            <a:pPr lvl="1"/>
            <a:r>
              <a:rPr lang="en-US" sz="1800" dirty="0"/>
              <a:t>Includes interlocked radiation detectors which protect individuals by disabling beam should prompt radiation from operations exceed specific dose rates</a:t>
            </a:r>
          </a:p>
          <a:p>
            <a:pPr lvl="1"/>
            <a:r>
              <a:rPr lang="en-US" sz="1800" dirty="0"/>
              <a:t>The ES&amp;H Radiation Physics Engineering Dept. (RPE) ensures that all requirements for hardware and system testing are completed semi-annually with a four-month grace period</a:t>
            </a:r>
          </a:p>
          <a:p>
            <a:pPr lvl="1"/>
            <a:r>
              <a:rPr lang="en-US" sz="1800" dirty="0"/>
              <a:t>RPE also verifies the inventory of interlock keys and updates procedures for maintenance and testing of interlock systems </a:t>
            </a:r>
          </a:p>
          <a:p>
            <a:pPr lvl="1"/>
            <a:r>
              <a:rPr lang="en-US" sz="1800" dirty="0"/>
              <a:t>All RSIS are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p:txBody>
          <a:bodyPr/>
          <a:lstStyle/>
          <a:p>
            <a:pPr>
              <a:buFont typeface="Arial" panose="020B0604020202020204" pitchFamily="34" charset="0"/>
              <a:buChar char="•"/>
            </a:pPr>
            <a:r>
              <a:rPr lang="en-US" sz="2000" dirty="0"/>
              <a:t>Interlocked</a:t>
            </a:r>
            <a:r>
              <a:rPr lang="en-US" dirty="0"/>
              <a:t> </a:t>
            </a:r>
            <a:r>
              <a:rPr lang="en-US" sz="2000" dirty="0"/>
              <a:t>Radiation Detectors</a:t>
            </a:r>
          </a:p>
          <a:p>
            <a:pPr lvl="1"/>
            <a:r>
              <a:rPr lang="en-US" sz="1800" dirty="0"/>
              <a:t>All interlocked detectors are calibrated on an annual basis</a:t>
            </a:r>
            <a:endParaRPr lang="en-US" sz="1800" b="1" dirty="0"/>
          </a:p>
          <a:p>
            <a:pPr lvl="1"/>
            <a:r>
              <a:rPr lang="en-US" sz="1800" dirty="0"/>
              <a:t>For areas that do not have adequate permanent shielding these detectors are used to protect an individual outside of the shielding</a:t>
            </a:r>
          </a:p>
          <a:p>
            <a:pPr lvl="1"/>
            <a:r>
              <a:rPr lang="en-US" sz="1800" dirty="0"/>
              <a:t>ES&amp;H RPE Interlock group also installs, tests &amp; maintains all interlocked detectors</a:t>
            </a:r>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Tree>
    <p:extLst>
      <p:ext uri="{BB962C8B-B14F-4D97-AF65-F5344CB8AC3E}">
        <p14:creationId xmlns:p14="http://schemas.microsoft.com/office/powerpoint/2010/main" val="3435765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a:xfrm>
            <a:off x="154458" y="849086"/>
            <a:ext cx="8760942" cy="5288102"/>
          </a:xfrm>
          <a:ln>
            <a:solidFill>
              <a:schemeClr val="tx1"/>
            </a:solidFill>
          </a:ln>
        </p:spPr>
        <p:txBody>
          <a:bodyPr/>
          <a:lstStyle/>
          <a:p>
            <a:pPr>
              <a:buFont typeface="Arial" panose="020B0604020202020204" pitchFamily="34" charset="0"/>
              <a:buChar char="•"/>
            </a:pPr>
            <a:r>
              <a:rPr lang="en-US" sz="1800" dirty="0"/>
              <a:t>Interlocked Radiation Detectors</a:t>
            </a:r>
          </a:p>
          <a:p>
            <a:pPr lvl="1"/>
            <a:r>
              <a:rPr lang="en-US" sz="1600" dirty="0"/>
              <a:t>Muon Campus does not have enough shielding for the MCI in many areas, so interlocked radiation detectors are required</a:t>
            </a:r>
          </a:p>
          <a:p>
            <a:pPr lvl="1"/>
            <a:r>
              <a:rPr lang="en-US" sz="1600" dirty="0"/>
              <a:t>The credited control limits for these interlocked radiation detectors are sufficient to protect against the MCI</a:t>
            </a:r>
          </a:p>
          <a:p>
            <a:pPr lvl="2"/>
            <a:r>
              <a:rPr lang="en-US" sz="1400" dirty="0"/>
              <a:t>We operate at levels below the MCI intensity.</a:t>
            </a:r>
          </a:p>
          <a:p>
            <a:pPr lvl="1"/>
            <a:r>
              <a:rPr lang="en-US" sz="1600" dirty="0"/>
              <a:t>Limit levels are set by the Radiation Physics Operations Department (RPO) to satisfy occupancy requirements per 10 CFR Part 835</a:t>
            </a:r>
          </a:p>
          <a:p>
            <a:r>
              <a:rPr lang="en-US" sz="1800" dirty="0"/>
              <a:t>Detector Details</a:t>
            </a:r>
          </a:p>
          <a:p>
            <a:pPr lvl="1"/>
            <a:r>
              <a:rPr lang="en-US" sz="1600" dirty="0"/>
              <a:t>Chipmunks are placed every 13 feet within the AP10, AP30, AP50 service buildings over the DR beamline.  </a:t>
            </a:r>
          </a:p>
          <a:p>
            <a:pPr lvl="2"/>
            <a:r>
              <a:rPr lang="en-US" sz="1400" dirty="0">
                <a:solidFill>
                  <a:schemeClr val="accent6"/>
                </a:solidFill>
              </a:rPr>
              <a:t>Chipmunk limit settings are all 500 mrem/</a:t>
            </a:r>
            <a:r>
              <a:rPr lang="en-US" sz="1400" dirty="0" err="1">
                <a:solidFill>
                  <a:schemeClr val="accent6"/>
                </a:solidFill>
              </a:rPr>
              <a:t>hr</a:t>
            </a:r>
            <a:r>
              <a:rPr lang="en-US" sz="1400" dirty="0">
                <a:solidFill>
                  <a:schemeClr val="accent6"/>
                </a:solidFill>
              </a:rPr>
              <a:t> or lower.</a:t>
            </a:r>
          </a:p>
          <a:p>
            <a:pPr lvl="2"/>
            <a:r>
              <a:rPr lang="en-US" sz="1400" dirty="0">
                <a:solidFill>
                  <a:schemeClr val="accent6"/>
                </a:solidFill>
              </a:rPr>
              <a:t>Chipmunk a gate between beam line and MC-1 hall will be set to 250 mrem/</a:t>
            </a:r>
            <a:r>
              <a:rPr lang="en-US" sz="1400" dirty="0" err="1">
                <a:solidFill>
                  <a:schemeClr val="accent6"/>
                </a:solidFill>
              </a:rPr>
              <a:t>hr</a:t>
            </a:r>
            <a:r>
              <a:rPr lang="en-US" sz="1400" dirty="0">
                <a:solidFill>
                  <a:schemeClr val="accent6"/>
                </a:solidFill>
              </a:rPr>
              <a:t> or lower</a:t>
            </a:r>
          </a:p>
          <a:p>
            <a:pPr lvl="1"/>
            <a:r>
              <a:rPr lang="en-US" sz="1600" dirty="0">
                <a:solidFill>
                  <a:schemeClr val="accent6"/>
                </a:solidFill>
              </a:rPr>
              <a:t>TLMs are located along the M3 line in the Transport and DR enclosures.</a:t>
            </a:r>
          </a:p>
          <a:p>
            <a:pPr lvl="1"/>
            <a:r>
              <a:rPr lang="en-US" sz="1600" dirty="0">
                <a:solidFill>
                  <a:schemeClr val="accent6"/>
                </a:solidFill>
              </a:rPr>
              <a:t>TLMs are located throughout the DR arcs and along the abort line.</a:t>
            </a:r>
          </a:p>
          <a:p>
            <a:pPr lvl="2"/>
            <a:r>
              <a:rPr lang="en-US" sz="1400" dirty="0">
                <a:solidFill>
                  <a:schemeClr val="accent6"/>
                </a:solidFill>
              </a:rPr>
              <a:t>TLM limit settings are all 10,000 </a:t>
            </a:r>
            <a:r>
              <a:rPr lang="en-US" sz="1400" dirty="0" err="1">
                <a:solidFill>
                  <a:schemeClr val="accent6"/>
                </a:solidFill>
              </a:rPr>
              <a:t>nC</a:t>
            </a:r>
            <a:r>
              <a:rPr lang="en-US" sz="1400" dirty="0">
                <a:solidFill>
                  <a:schemeClr val="accent6"/>
                </a:solidFill>
              </a:rPr>
              <a:t>/min or lower.</a:t>
            </a:r>
            <a:endParaRPr lang="en-US" sz="1200" dirty="0">
              <a:solidFill>
                <a:schemeClr val="accent6"/>
              </a:solidFill>
            </a:endParaRPr>
          </a:p>
          <a:p>
            <a:pPr lvl="1"/>
            <a:r>
              <a:rPr lang="en-US" sz="1600" dirty="0">
                <a:solidFill>
                  <a:schemeClr val="accent6"/>
                </a:solidFill>
              </a:rPr>
              <a:t>Limit levels </a:t>
            </a:r>
            <a:r>
              <a:rPr lang="en-US" sz="1600" dirty="0"/>
              <a:t>can be set lower than the values stated here and are determined by the Radiation Physics Operations Department (RPO) to satisfy occupancy requirements per 10 CFR Part 835.</a:t>
            </a:r>
          </a:p>
          <a:p>
            <a:pPr marL="457200" lvl="1" indent="0">
              <a:buNone/>
            </a:pPr>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35</a:t>
            </a:fld>
            <a:endParaRPr lang="en-US" dirty="0"/>
          </a:p>
        </p:txBody>
      </p:sp>
    </p:spTree>
    <p:extLst>
      <p:ext uri="{BB962C8B-B14F-4D97-AF65-F5344CB8AC3E}">
        <p14:creationId xmlns:p14="http://schemas.microsoft.com/office/powerpoint/2010/main" val="1435214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2375-32E0-B736-62CD-057EE5E970FC}"/>
              </a:ext>
            </a:extLst>
          </p:cNvPr>
          <p:cNvSpPr>
            <a:spLocks noGrp="1"/>
          </p:cNvSpPr>
          <p:nvPr>
            <p:ph type="title"/>
          </p:nvPr>
        </p:nvSpPr>
        <p:spPr/>
        <p:txBody>
          <a:bodyPr/>
          <a:lstStyle/>
          <a:p>
            <a:r>
              <a:rPr lang="en-US" dirty="0"/>
              <a:t>Credited radiation monitor locations</a:t>
            </a:r>
          </a:p>
        </p:txBody>
      </p:sp>
      <p:sp>
        <p:nvSpPr>
          <p:cNvPr id="4" name="Date Placeholder 3">
            <a:extLst>
              <a:ext uri="{FF2B5EF4-FFF2-40B4-BE49-F238E27FC236}">
                <a16:creationId xmlns:a16="http://schemas.microsoft.com/office/drawing/2014/main" id="{932DDDA7-296C-65A5-E7AE-76FBC67E25A1}"/>
              </a:ext>
            </a:extLst>
          </p:cNvPr>
          <p:cNvSpPr>
            <a:spLocks noGrp="1"/>
          </p:cNvSpPr>
          <p:nvPr>
            <p:ph type="dt" sz="half" idx="2"/>
          </p:nvPr>
        </p:nvSpPr>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6F1C561B-740B-B134-223E-E92A77065E47}"/>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664C3EB3-6DE7-D066-C88C-52FD091292D4}"/>
              </a:ext>
            </a:extLst>
          </p:cNvPr>
          <p:cNvSpPr>
            <a:spLocks noGrp="1"/>
          </p:cNvSpPr>
          <p:nvPr>
            <p:ph type="sldNum" sz="quarter" idx="4"/>
          </p:nvPr>
        </p:nvSpPr>
        <p:spPr/>
        <p:txBody>
          <a:bodyPr/>
          <a:lstStyle/>
          <a:p>
            <a:pPr>
              <a:defRPr/>
            </a:pPr>
            <a:fld id="{148C009B-CB69-E04A-B9B3-34B26D69E9CF}" type="slidenum">
              <a:rPr lang="en-US" smtClean="0"/>
              <a:pPr>
                <a:defRPr/>
              </a:pPr>
              <a:t>36</a:t>
            </a:fld>
            <a:endParaRPr lang="en-US" dirty="0"/>
          </a:p>
        </p:txBody>
      </p:sp>
      <p:sp>
        <p:nvSpPr>
          <p:cNvPr id="9" name="TextBox 8">
            <a:extLst>
              <a:ext uri="{FF2B5EF4-FFF2-40B4-BE49-F238E27FC236}">
                <a16:creationId xmlns:a16="http://schemas.microsoft.com/office/drawing/2014/main" id="{7CE2D43C-0DFF-46E3-2B1C-0C01A2FA95AB}"/>
              </a:ext>
            </a:extLst>
          </p:cNvPr>
          <p:cNvSpPr txBox="1"/>
          <p:nvPr/>
        </p:nvSpPr>
        <p:spPr>
          <a:xfrm flipH="1">
            <a:off x="292885" y="864839"/>
            <a:ext cx="6530701" cy="400110"/>
          </a:xfrm>
          <a:prstGeom prst="rect">
            <a:avLst/>
          </a:prstGeom>
          <a:noFill/>
        </p:spPr>
        <p:txBody>
          <a:bodyPr wrap="square" rtlCol="0">
            <a:spAutoFit/>
          </a:bodyPr>
          <a:lstStyle/>
          <a:p>
            <a:r>
              <a:rPr lang="en-US" sz="2000" dirty="0"/>
              <a:t>Chipmunks shown as red circles in service buildings</a:t>
            </a:r>
          </a:p>
        </p:txBody>
      </p:sp>
      <p:grpSp>
        <p:nvGrpSpPr>
          <p:cNvPr id="14" name="Group 13">
            <a:extLst>
              <a:ext uri="{FF2B5EF4-FFF2-40B4-BE49-F238E27FC236}">
                <a16:creationId xmlns:a16="http://schemas.microsoft.com/office/drawing/2014/main" id="{B081B85F-7407-7B43-6A08-6AF81B142D2E}"/>
              </a:ext>
            </a:extLst>
          </p:cNvPr>
          <p:cNvGrpSpPr/>
          <p:nvPr/>
        </p:nvGrpSpPr>
        <p:grpSpPr>
          <a:xfrm>
            <a:off x="0" y="1140808"/>
            <a:ext cx="9144000" cy="4576383"/>
            <a:chOff x="0" y="1140808"/>
            <a:chExt cx="9144000" cy="4576383"/>
          </a:xfrm>
        </p:grpSpPr>
        <p:grpSp>
          <p:nvGrpSpPr>
            <p:cNvPr id="7" name="Group 6">
              <a:extLst>
                <a:ext uri="{FF2B5EF4-FFF2-40B4-BE49-F238E27FC236}">
                  <a16:creationId xmlns:a16="http://schemas.microsoft.com/office/drawing/2014/main" id="{517F51F4-303C-E292-E3CA-6B142A22D345}"/>
                </a:ext>
              </a:extLst>
            </p:cNvPr>
            <p:cNvGrpSpPr/>
            <p:nvPr/>
          </p:nvGrpSpPr>
          <p:grpSpPr>
            <a:xfrm>
              <a:off x="0" y="1140808"/>
              <a:ext cx="9144000" cy="4576383"/>
              <a:chOff x="0" y="1140808"/>
              <a:chExt cx="9144000" cy="4576383"/>
            </a:xfrm>
          </p:grpSpPr>
          <p:pic>
            <p:nvPicPr>
              <p:cNvPr id="8" name="Picture 7" descr="Diagram&#10;&#10;Description automatically generated">
                <a:extLst>
                  <a:ext uri="{FF2B5EF4-FFF2-40B4-BE49-F238E27FC236}">
                    <a16:creationId xmlns:a16="http://schemas.microsoft.com/office/drawing/2014/main" id="{D11F057F-2189-6264-A9A0-9CA33C06F4A4}"/>
                  </a:ext>
                </a:extLst>
              </p:cNvPr>
              <p:cNvPicPr>
                <a:picLocks noChangeAspect="1"/>
              </p:cNvPicPr>
              <p:nvPr/>
            </p:nvPicPr>
            <p:blipFill>
              <a:blip r:embed="rId3"/>
              <a:stretch>
                <a:fillRect/>
              </a:stretch>
            </p:blipFill>
            <p:spPr>
              <a:xfrm>
                <a:off x="0" y="1140808"/>
                <a:ext cx="9144000" cy="4576383"/>
              </a:xfrm>
              <a:prstGeom prst="rect">
                <a:avLst/>
              </a:prstGeom>
            </p:spPr>
          </p:pic>
          <p:pic>
            <p:nvPicPr>
              <p:cNvPr id="2" name="Picture 1">
                <a:extLst>
                  <a:ext uri="{FF2B5EF4-FFF2-40B4-BE49-F238E27FC236}">
                    <a16:creationId xmlns:a16="http://schemas.microsoft.com/office/drawing/2014/main" id="{B203807B-4198-8DB0-6345-0AEF6DAEE1A9}"/>
                  </a:ext>
                </a:extLst>
              </p:cNvPr>
              <p:cNvPicPr>
                <a:picLocks noChangeAspect="1"/>
              </p:cNvPicPr>
              <p:nvPr/>
            </p:nvPicPr>
            <p:blipFill>
              <a:blip r:embed="rId4"/>
              <a:stretch>
                <a:fillRect/>
              </a:stretch>
            </p:blipFill>
            <p:spPr>
              <a:xfrm rot="3848196">
                <a:off x="5107663" y="3687587"/>
                <a:ext cx="468301" cy="621215"/>
              </a:xfrm>
              <a:prstGeom prst="rect">
                <a:avLst/>
              </a:prstGeom>
            </p:spPr>
          </p:pic>
        </p:grpSp>
        <p:sp>
          <p:nvSpPr>
            <p:cNvPr id="13" name="Oval 12">
              <a:extLst>
                <a:ext uri="{FF2B5EF4-FFF2-40B4-BE49-F238E27FC236}">
                  <a16:creationId xmlns:a16="http://schemas.microsoft.com/office/drawing/2014/main" id="{1B9516A5-597D-EE8F-E356-CC77931CB122}"/>
                </a:ext>
              </a:extLst>
            </p:cNvPr>
            <p:cNvSpPr/>
            <p:nvPr/>
          </p:nvSpPr>
          <p:spPr>
            <a:xfrm>
              <a:off x="6823586" y="3893691"/>
              <a:ext cx="91440" cy="10450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3016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228600" y="556969"/>
            <a:ext cx="8672513" cy="5351284"/>
          </a:xfrm>
        </p:spPr>
        <p:txBody>
          <a:bodyPr/>
          <a:lstStyle/>
          <a:p>
            <a:r>
              <a:rPr lang="en-US" sz="2000" b="1" dirty="0"/>
              <a:t>Credited Control: Operation Authorization Document</a:t>
            </a:r>
          </a:p>
          <a:p>
            <a:pPr lvl="1"/>
            <a:r>
              <a:rPr lang="en-US" sz="1600" dirty="0"/>
              <a:t>Machine Beam Permit</a:t>
            </a:r>
          </a:p>
          <a:p>
            <a:pPr lvl="1"/>
            <a:r>
              <a:rPr lang="en-US" sz="1600" dirty="0"/>
              <a:t>Machine Run Condition</a:t>
            </a:r>
          </a:p>
          <a:p>
            <a:pPr lvl="1"/>
            <a:r>
              <a:rPr lang="en-US" sz="1600" dirty="0"/>
              <a:t>Beam will not be transported through the Muon Campus without approval of these documents</a:t>
            </a:r>
          </a:p>
          <a:p>
            <a:r>
              <a:rPr lang="en-US" sz="2000" b="1" dirty="0"/>
              <a:t>Credited Control: Staffing</a:t>
            </a:r>
          </a:p>
          <a:p>
            <a:pPr lvl="1"/>
            <a:r>
              <a:rPr lang="en-US" sz="1600" dirty="0"/>
              <a:t>Ensures operations within bounding conditions specified in Operation Authorization Document</a:t>
            </a:r>
          </a:p>
          <a:p>
            <a:pPr lvl="1"/>
            <a:r>
              <a:rPr lang="en-US" sz="1600" dirty="0"/>
              <a:t>The following staffing shall be in place during applicable beam operation: </a:t>
            </a:r>
          </a:p>
          <a:p>
            <a:pPr lvl="2"/>
            <a:r>
              <a:rPr lang="en-US" sz="1400" dirty="0"/>
              <a:t>At least one member of the AD Operations Department who has achieved the rank of Operator II or higher shall be on duty and on site. </a:t>
            </a:r>
          </a:p>
          <a:p>
            <a:pPr lvl="2"/>
            <a:r>
              <a:rPr lang="en-US" sz="1400" dirty="0"/>
              <a:t>At least one member of the AD Operations Department shall be present in the Main Control Room (MCR).</a:t>
            </a:r>
          </a:p>
          <a:p>
            <a:pPr lvl="2"/>
            <a:r>
              <a:rPr lang="en-US" sz="1400" dirty="0"/>
              <a:t>These requirements can be satisfied by a single person.</a:t>
            </a:r>
          </a:p>
          <a:p>
            <a:r>
              <a:rPr lang="en-US" sz="2000" b="1" dirty="0"/>
              <a:t>Credited Control: Accelerator Operating Parameters</a:t>
            </a:r>
            <a:endParaRPr lang="en-US" sz="2000" dirty="0"/>
          </a:p>
          <a:p>
            <a:pPr lvl="1"/>
            <a:r>
              <a:rPr lang="en-US" sz="1600" dirty="0"/>
              <a:t>The MCI intensity of </a:t>
            </a:r>
            <a:r>
              <a:rPr lang="en-US" sz="1600" dirty="0">
                <a:solidFill>
                  <a:schemeClr val="accent6"/>
                </a:solidFill>
              </a:rPr>
              <a:t>3.78 e17 </a:t>
            </a:r>
            <a:r>
              <a:rPr lang="en-US" sz="1600" dirty="0"/>
              <a:t>protons/</a:t>
            </a:r>
            <a:r>
              <a:rPr lang="en-US" sz="1600" dirty="0" err="1"/>
              <a:t>hr</a:t>
            </a:r>
            <a:r>
              <a:rPr lang="en-US" sz="1600" dirty="0"/>
              <a:t> at 8 GeV shall not be exceeded anywhere in the Muon Campus.</a:t>
            </a:r>
          </a:p>
          <a:p>
            <a:pPr lvl="1"/>
            <a:r>
              <a:rPr lang="en-US" sz="1600" dirty="0"/>
              <a:t>The intensity in the Delivery Ring outside of the 30 straight section, DR abort line and in the M4 beamline shall not exceed 5.54 e16 protons/</a:t>
            </a:r>
            <a:r>
              <a:rPr lang="en-US" sz="1600" dirty="0" err="1"/>
              <a:t>hr</a:t>
            </a:r>
            <a:r>
              <a:rPr lang="en-US" sz="1600" dirty="0"/>
              <a:t> at 8 GeV</a:t>
            </a:r>
          </a:p>
          <a:p>
            <a:pPr lvl="1"/>
            <a:r>
              <a:rPr lang="en-US" sz="1600" dirty="0"/>
              <a:t>The intensity in the M5 beamline to g-2 shall not exceed 1.7 e13 particles/</a:t>
            </a:r>
            <a:r>
              <a:rPr lang="en-US" sz="1600" dirty="0" err="1"/>
              <a:t>hr</a:t>
            </a:r>
            <a:r>
              <a:rPr lang="en-US" sz="1600" dirty="0"/>
              <a:t> at an energy of 3.1 GeV</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a:xfrm>
            <a:off x="228600" y="140242"/>
            <a:ext cx="8686800" cy="427877"/>
          </a:xfrm>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37</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38</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Jerry Annala | Muon Campus Accelerator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Layout</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pSp>
        <p:nvGrpSpPr>
          <p:cNvPr id="18" name="Group 17">
            <a:extLst>
              <a:ext uri="{FF2B5EF4-FFF2-40B4-BE49-F238E27FC236}">
                <a16:creationId xmlns:a16="http://schemas.microsoft.com/office/drawing/2014/main" id="{2281B432-8413-E071-15BF-F12ACE5B5124}"/>
              </a:ext>
            </a:extLst>
          </p:cNvPr>
          <p:cNvGrpSpPr/>
          <p:nvPr/>
        </p:nvGrpSpPr>
        <p:grpSpPr>
          <a:xfrm>
            <a:off x="221226" y="857250"/>
            <a:ext cx="8760542" cy="5143500"/>
            <a:chOff x="221226" y="857250"/>
            <a:chExt cx="8760542" cy="5143500"/>
          </a:xfrm>
        </p:grpSpPr>
        <p:grpSp>
          <p:nvGrpSpPr>
            <p:cNvPr id="19" name="Group 18">
              <a:extLst>
                <a:ext uri="{FF2B5EF4-FFF2-40B4-BE49-F238E27FC236}">
                  <a16:creationId xmlns:a16="http://schemas.microsoft.com/office/drawing/2014/main" id="{926FBF81-C559-1DCE-A665-EFA902D9B582}"/>
                </a:ext>
              </a:extLst>
            </p:cNvPr>
            <p:cNvGrpSpPr/>
            <p:nvPr/>
          </p:nvGrpSpPr>
          <p:grpSpPr>
            <a:xfrm>
              <a:off x="221226" y="857250"/>
              <a:ext cx="8760542" cy="5143500"/>
              <a:chOff x="1766869" y="903226"/>
              <a:chExt cx="8706323" cy="5023817"/>
            </a:xfrm>
          </p:grpSpPr>
          <p:pic>
            <p:nvPicPr>
              <p:cNvPr id="24" name="Picture 23">
                <a:extLst>
                  <a:ext uri="{FF2B5EF4-FFF2-40B4-BE49-F238E27FC236}">
                    <a16:creationId xmlns:a16="http://schemas.microsoft.com/office/drawing/2014/main" id="{8B176F82-D832-59FF-9E03-7F3C934C43D2}"/>
                  </a:ext>
                </a:extLst>
              </p:cNvPr>
              <p:cNvPicPr>
                <a:picLocks noChangeAspect="1"/>
              </p:cNvPicPr>
              <p:nvPr/>
            </p:nvPicPr>
            <p:blipFill>
              <a:blip r:embed="rId3"/>
              <a:stretch>
                <a:fillRect/>
              </a:stretch>
            </p:blipFill>
            <p:spPr>
              <a:xfrm>
                <a:off x="1766869" y="903226"/>
                <a:ext cx="8706323" cy="5023817"/>
              </a:xfrm>
              <a:prstGeom prst="rect">
                <a:avLst/>
              </a:prstGeom>
            </p:spPr>
          </p:pic>
          <p:cxnSp>
            <p:nvCxnSpPr>
              <p:cNvPr id="25" name="Straight Connector 24">
                <a:extLst>
                  <a:ext uri="{FF2B5EF4-FFF2-40B4-BE49-F238E27FC236}">
                    <a16:creationId xmlns:a16="http://schemas.microsoft.com/office/drawing/2014/main" id="{68959AF6-AE54-EC6A-1D9C-AEEECBF27598}"/>
                  </a:ext>
                </a:extLst>
              </p:cNvPr>
              <p:cNvCxnSpPr>
                <a:cxnSpLocks noChangeAspect="1"/>
                <a:stCxn id="44" idx="3"/>
              </p:cNvCxnSpPr>
              <p:nvPr/>
            </p:nvCxnSpPr>
            <p:spPr>
              <a:xfrm>
                <a:off x="2997179" y="2660049"/>
                <a:ext cx="1369461" cy="718414"/>
              </a:xfrm>
              <a:prstGeom prst="line">
                <a:avLst/>
              </a:prstGeom>
              <a:ln w="38100">
                <a:solidFill>
                  <a:srgbClr val="C269FF"/>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B716EEF-EAD8-464C-4E41-97AFB68FC4F8}"/>
                  </a:ext>
                </a:extLst>
              </p:cNvPr>
              <p:cNvSpPr txBox="1"/>
              <p:nvPr/>
            </p:nvSpPr>
            <p:spPr>
              <a:xfrm>
                <a:off x="5082338" y="1986276"/>
                <a:ext cx="1306622" cy="450923"/>
              </a:xfrm>
              <a:prstGeom prst="rect">
                <a:avLst/>
              </a:prstGeom>
              <a:noFill/>
            </p:spPr>
            <p:txBody>
              <a:bodyPr wrap="square" rtlCol="0">
                <a:spAutoFit/>
              </a:bodyPr>
              <a:lstStyle/>
              <a:p>
                <a:r>
                  <a:rPr lang="en-US" b="1" dirty="0">
                    <a:solidFill>
                      <a:schemeClr val="accent1"/>
                    </a:solidFill>
                    <a:effectLst>
                      <a:outerShdw blurRad="38100" dist="38100" dir="2700000" algn="tl">
                        <a:srgbClr val="000000">
                          <a:alpha val="43137"/>
                        </a:srgbClr>
                      </a:outerShdw>
                    </a:effectLst>
                  </a:rPr>
                  <a:t>Recycler</a:t>
                </a:r>
              </a:p>
            </p:txBody>
          </p:sp>
          <p:sp>
            <p:nvSpPr>
              <p:cNvPr id="27" name="TextBox 26">
                <a:extLst>
                  <a:ext uri="{FF2B5EF4-FFF2-40B4-BE49-F238E27FC236}">
                    <a16:creationId xmlns:a16="http://schemas.microsoft.com/office/drawing/2014/main" id="{CE702AC6-0C9F-CC68-9516-6923C85EFCAC}"/>
                  </a:ext>
                </a:extLst>
              </p:cNvPr>
              <p:cNvSpPr txBox="1"/>
              <p:nvPr/>
            </p:nvSpPr>
            <p:spPr>
              <a:xfrm rot="1698179">
                <a:off x="2949835" y="2988325"/>
                <a:ext cx="1433406" cy="338192"/>
              </a:xfrm>
              <a:prstGeom prst="rect">
                <a:avLst/>
              </a:prstGeom>
              <a:noFill/>
            </p:spPr>
            <p:txBody>
              <a:bodyPr wrap="square" rtlCol="0">
                <a:spAutoFit/>
              </a:bodyPr>
              <a:lstStyle/>
              <a:p>
                <a:r>
                  <a:rPr lang="en-US" sz="1650" b="1" dirty="0">
                    <a:solidFill>
                      <a:srgbClr val="C269FF"/>
                    </a:solidFill>
                    <a:effectLst>
                      <a:outerShdw blurRad="38100" dist="38100" dir="2700000" algn="tl">
                        <a:srgbClr val="000000">
                          <a:alpha val="43137"/>
                        </a:srgbClr>
                      </a:outerShdw>
                    </a:effectLst>
                  </a:rPr>
                  <a:t>P1, P2, M1</a:t>
                </a:r>
              </a:p>
            </p:txBody>
          </p:sp>
          <p:sp>
            <p:nvSpPr>
              <p:cNvPr id="28" name="TextBox 27">
                <a:extLst>
                  <a:ext uri="{FF2B5EF4-FFF2-40B4-BE49-F238E27FC236}">
                    <a16:creationId xmlns:a16="http://schemas.microsoft.com/office/drawing/2014/main" id="{A68235AB-9F93-2242-5FBE-49DC23951BCF}"/>
                  </a:ext>
                </a:extLst>
              </p:cNvPr>
              <p:cNvSpPr txBox="1"/>
              <p:nvPr/>
            </p:nvSpPr>
            <p:spPr>
              <a:xfrm>
                <a:off x="4451859" y="3018669"/>
                <a:ext cx="574196" cy="338192"/>
              </a:xfrm>
              <a:prstGeom prst="rect">
                <a:avLst/>
              </a:prstGeom>
              <a:noFill/>
            </p:spPr>
            <p:txBody>
              <a:bodyPr wrap="square" rtlCol="0">
                <a:spAutoFit/>
              </a:bodyPr>
              <a:lstStyle/>
              <a:p>
                <a:r>
                  <a:rPr lang="en-US" sz="1650" b="1" dirty="0">
                    <a:solidFill>
                      <a:srgbClr val="00B0F0"/>
                    </a:solidFill>
                    <a:effectLst>
                      <a:outerShdw blurRad="38100" dist="38100" dir="2700000" algn="tl">
                        <a:srgbClr val="000000">
                          <a:alpha val="43137"/>
                        </a:srgbClr>
                      </a:outerShdw>
                    </a:effectLst>
                  </a:rPr>
                  <a:t>M2</a:t>
                </a:r>
              </a:p>
            </p:txBody>
          </p:sp>
          <p:sp>
            <p:nvSpPr>
              <p:cNvPr id="29" name="TextBox 28">
                <a:extLst>
                  <a:ext uri="{FF2B5EF4-FFF2-40B4-BE49-F238E27FC236}">
                    <a16:creationId xmlns:a16="http://schemas.microsoft.com/office/drawing/2014/main" id="{A370E12D-3DFC-3A7C-77C5-3A353D4BB120}"/>
                  </a:ext>
                </a:extLst>
              </p:cNvPr>
              <p:cNvSpPr txBox="1"/>
              <p:nvPr/>
            </p:nvSpPr>
            <p:spPr>
              <a:xfrm>
                <a:off x="4615658" y="3669974"/>
                <a:ext cx="574196" cy="338192"/>
              </a:xfrm>
              <a:prstGeom prst="rect">
                <a:avLst/>
              </a:prstGeom>
              <a:noFill/>
            </p:spPr>
            <p:txBody>
              <a:bodyPr wrap="square" rtlCol="0">
                <a:spAutoFit/>
              </a:bodyPr>
              <a:lstStyle/>
              <a:p>
                <a:r>
                  <a:rPr lang="en-US" sz="1650" b="1" dirty="0">
                    <a:solidFill>
                      <a:schemeClr val="accent4"/>
                    </a:solidFill>
                    <a:effectLst>
                      <a:outerShdw blurRad="38100" dist="38100" dir="2700000" algn="tl">
                        <a:srgbClr val="000000">
                          <a:alpha val="43137"/>
                        </a:srgbClr>
                      </a:outerShdw>
                    </a:effectLst>
                  </a:rPr>
                  <a:t>M3</a:t>
                </a:r>
              </a:p>
            </p:txBody>
          </p:sp>
          <p:sp>
            <p:nvSpPr>
              <p:cNvPr id="30" name="TextBox 29">
                <a:extLst>
                  <a:ext uri="{FF2B5EF4-FFF2-40B4-BE49-F238E27FC236}">
                    <a16:creationId xmlns:a16="http://schemas.microsoft.com/office/drawing/2014/main" id="{9977A4B9-3C3A-2EF5-9272-75082252D312}"/>
                  </a:ext>
                </a:extLst>
              </p:cNvPr>
              <p:cNvSpPr txBox="1"/>
              <p:nvPr/>
            </p:nvSpPr>
            <p:spPr>
              <a:xfrm rot="365587">
                <a:off x="5974844" y="3660781"/>
                <a:ext cx="1385875" cy="338192"/>
              </a:xfrm>
              <a:prstGeom prst="rect">
                <a:avLst/>
              </a:prstGeom>
              <a:noFill/>
            </p:spPr>
            <p:txBody>
              <a:bodyPr wrap="square" rtlCol="0">
                <a:spAutoFit/>
              </a:bodyPr>
              <a:lstStyle/>
              <a:p>
                <a:r>
                  <a:rPr lang="en-US" sz="1650" b="1" dirty="0">
                    <a:solidFill>
                      <a:srgbClr val="A7A8AA"/>
                    </a:solidFill>
                    <a:effectLst>
                      <a:outerShdw blurRad="38100" dist="38100" dir="2700000" algn="tl">
                        <a:srgbClr val="000000">
                          <a:alpha val="43137"/>
                        </a:srgbClr>
                      </a:outerShdw>
                    </a:effectLst>
                  </a:rPr>
                  <a:t>Delivery Ring</a:t>
                </a:r>
              </a:p>
            </p:txBody>
          </p:sp>
          <p:sp>
            <p:nvSpPr>
              <p:cNvPr id="31" name="TextBox 30">
                <a:extLst>
                  <a:ext uri="{FF2B5EF4-FFF2-40B4-BE49-F238E27FC236}">
                    <a16:creationId xmlns:a16="http://schemas.microsoft.com/office/drawing/2014/main" id="{DD9A37AA-818D-60AD-23F2-161CF0AD4DC0}"/>
                  </a:ext>
                </a:extLst>
              </p:cNvPr>
              <p:cNvSpPr txBox="1"/>
              <p:nvPr/>
            </p:nvSpPr>
            <p:spPr>
              <a:xfrm>
                <a:off x="5574636" y="4612843"/>
                <a:ext cx="718673" cy="338192"/>
              </a:xfrm>
              <a:prstGeom prst="rect">
                <a:avLst/>
              </a:prstGeom>
              <a:noFill/>
            </p:spPr>
            <p:txBody>
              <a:bodyPr wrap="square" rtlCol="0">
                <a:spAutoFit/>
              </a:bodyPr>
              <a:lstStyle/>
              <a:p>
                <a:r>
                  <a:rPr lang="en-US" sz="1650" b="1" dirty="0">
                    <a:solidFill>
                      <a:schemeClr val="accent2"/>
                    </a:solidFill>
                    <a:effectLst>
                      <a:outerShdw blurRad="38100" dist="38100" dir="2700000" algn="tl">
                        <a:srgbClr val="000000">
                          <a:alpha val="43137"/>
                        </a:srgbClr>
                      </a:outerShdw>
                    </a:effectLst>
                  </a:rPr>
                  <a:t>  M5</a:t>
                </a:r>
              </a:p>
            </p:txBody>
          </p:sp>
          <p:sp>
            <p:nvSpPr>
              <p:cNvPr id="32" name="TextBox 31">
                <a:extLst>
                  <a:ext uri="{FF2B5EF4-FFF2-40B4-BE49-F238E27FC236}">
                    <a16:creationId xmlns:a16="http://schemas.microsoft.com/office/drawing/2014/main" id="{9B0AECD7-C7A1-587A-C140-BEA5B7A565B4}"/>
                  </a:ext>
                </a:extLst>
              </p:cNvPr>
              <p:cNvSpPr txBox="1"/>
              <p:nvPr/>
            </p:nvSpPr>
            <p:spPr>
              <a:xfrm>
                <a:off x="6715925" y="4538629"/>
                <a:ext cx="574196" cy="338192"/>
              </a:xfrm>
              <a:prstGeom prst="rect">
                <a:avLst/>
              </a:prstGeom>
              <a:noFill/>
            </p:spPr>
            <p:txBody>
              <a:bodyPr wrap="square" rtlCol="0">
                <a:spAutoFit/>
              </a:bodyPr>
              <a:lstStyle/>
              <a:p>
                <a:r>
                  <a:rPr lang="en-US" sz="1650" b="1" dirty="0">
                    <a:solidFill>
                      <a:schemeClr val="accent2">
                        <a:lumMod val="50000"/>
                      </a:schemeClr>
                    </a:solidFill>
                    <a:effectLst>
                      <a:outerShdw blurRad="38100" dist="38100" dir="2700000" algn="tl">
                        <a:srgbClr val="000000">
                          <a:alpha val="43137"/>
                        </a:srgbClr>
                      </a:outerShdw>
                    </a:effectLst>
                  </a:rPr>
                  <a:t>M4</a:t>
                </a:r>
              </a:p>
            </p:txBody>
          </p:sp>
          <p:sp>
            <p:nvSpPr>
              <p:cNvPr id="33" name="TextBox 32">
                <a:extLst>
                  <a:ext uri="{FF2B5EF4-FFF2-40B4-BE49-F238E27FC236}">
                    <a16:creationId xmlns:a16="http://schemas.microsoft.com/office/drawing/2014/main" id="{E521B898-9A35-7E2A-7417-71CFAF902121}"/>
                  </a:ext>
                </a:extLst>
              </p:cNvPr>
              <p:cNvSpPr txBox="1"/>
              <p:nvPr/>
            </p:nvSpPr>
            <p:spPr>
              <a:xfrm rot="2191045">
                <a:off x="3765817" y="3387513"/>
                <a:ext cx="894099" cy="309321"/>
              </a:xfrm>
              <a:prstGeom prst="rect">
                <a:avLst/>
              </a:prstGeom>
              <a:noFill/>
            </p:spPr>
            <p:txBody>
              <a:bodyPr wrap="square" rtlCol="0">
                <a:spAutoFit/>
              </a:bodyPr>
              <a:lstStyle/>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AP0</a:t>
                </a:r>
              </a:p>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Target Station</a:t>
                </a:r>
              </a:p>
            </p:txBody>
          </p:sp>
          <p:sp>
            <p:nvSpPr>
              <p:cNvPr id="34" name="TextBox 33">
                <a:extLst>
                  <a:ext uri="{FF2B5EF4-FFF2-40B4-BE49-F238E27FC236}">
                    <a16:creationId xmlns:a16="http://schemas.microsoft.com/office/drawing/2014/main" id="{8BE496D2-FDE2-974D-051A-865A3C9AC820}"/>
                  </a:ext>
                </a:extLst>
              </p:cNvPr>
              <p:cNvSpPr txBox="1"/>
              <p:nvPr/>
            </p:nvSpPr>
            <p:spPr>
              <a:xfrm rot="3075643">
                <a:off x="5615864" y="4163882"/>
                <a:ext cx="516488" cy="229403"/>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AP30</a:t>
                </a:r>
              </a:p>
            </p:txBody>
          </p:sp>
          <p:sp>
            <p:nvSpPr>
              <p:cNvPr id="35" name="TextBox 34">
                <a:extLst>
                  <a:ext uri="{FF2B5EF4-FFF2-40B4-BE49-F238E27FC236}">
                    <a16:creationId xmlns:a16="http://schemas.microsoft.com/office/drawing/2014/main" id="{0777B5A6-3752-58CF-2518-C3677FE09248}"/>
                  </a:ext>
                </a:extLst>
              </p:cNvPr>
              <p:cNvSpPr txBox="1"/>
              <p:nvPr/>
            </p:nvSpPr>
            <p:spPr>
              <a:xfrm rot="470845">
                <a:off x="6033380" y="3967759"/>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AP50</a:t>
                </a:r>
              </a:p>
            </p:txBody>
          </p:sp>
          <p:sp>
            <p:nvSpPr>
              <p:cNvPr id="36" name="TextBox 35">
                <a:extLst>
                  <a:ext uri="{FF2B5EF4-FFF2-40B4-BE49-F238E27FC236}">
                    <a16:creationId xmlns:a16="http://schemas.microsoft.com/office/drawing/2014/main" id="{DBA860C8-8C81-0664-7814-3BF78C2FE789}"/>
                  </a:ext>
                </a:extLst>
              </p:cNvPr>
              <p:cNvSpPr txBox="1"/>
              <p:nvPr/>
            </p:nvSpPr>
            <p:spPr>
              <a:xfrm rot="20167077">
                <a:off x="6413287" y="4205588"/>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AP10</a:t>
                </a:r>
              </a:p>
            </p:txBody>
          </p:sp>
          <p:sp>
            <p:nvSpPr>
              <p:cNvPr id="37" name="TextBox 36">
                <a:extLst>
                  <a:ext uri="{FF2B5EF4-FFF2-40B4-BE49-F238E27FC236}">
                    <a16:creationId xmlns:a16="http://schemas.microsoft.com/office/drawing/2014/main" id="{260E2764-503F-4AC4-2333-7BFFEB27E122}"/>
                  </a:ext>
                </a:extLst>
              </p:cNvPr>
              <p:cNvSpPr txBox="1"/>
              <p:nvPr/>
            </p:nvSpPr>
            <p:spPr>
              <a:xfrm rot="1398703">
                <a:off x="7613879" y="4672138"/>
                <a:ext cx="577402"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Mu2e</a:t>
                </a:r>
              </a:p>
            </p:txBody>
          </p:sp>
          <p:sp>
            <p:nvSpPr>
              <p:cNvPr id="38" name="TextBox 37">
                <a:extLst>
                  <a:ext uri="{FF2B5EF4-FFF2-40B4-BE49-F238E27FC236}">
                    <a16:creationId xmlns:a16="http://schemas.microsoft.com/office/drawing/2014/main" id="{6983F7F5-0AFF-0373-219B-615EFEE2EC08}"/>
                  </a:ext>
                </a:extLst>
              </p:cNvPr>
              <p:cNvSpPr txBox="1"/>
              <p:nvPr/>
            </p:nvSpPr>
            <p:spPr>
              <a:xfrm rot="1109329">
                <a:off x="6197863" y="4747430"/>
                <a:ext cx="526106" cy="360738"/>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MC-1</a:t>
                </a:r>
              </a:p>
              <a:p>
                <a:r>
                  <a:rPr lang="en-US" sz="900" b="1" dirty="0">
                    <a:solidFill>
                      <a:schemeClr val="accent6">
                        <a:lumMod val="20000"/>
                        <a:lumOff val="80000"/>
                      </a:schemeClr>
                    </a:solidFill>
                    <a:effectLst>
                      <a:outerShdw blurRad="38100" dist="38100" dir="2700000" algn="tl">
                        <a:srgbClr val="000000">
                          <a:alpha val="43137"/>
                        </a:srgbClr>
                      </a:outerShdw>
                    </a:effectLst>
                  </a:rPr>
                  <a:t>(g-2)</a:t>
                </a:r>
              </a:p>
            </p:txBody>
          </p:sp>
          <p:grpSp>
            <p:nvGrpSpPr>
              <p:cNvPr id="39" name="Group 38">
                <a:extLst>
                  <a:ext uri="{FF2B5EF4-FFF2-40B4-BE49-F238E27FC236}">
                    <a16:creationId xmlns:a16="http://schemas.microsoft.com/office/drawing/2014/main" id="{299462E7-95E3-ECA0-38DF-64128DB3E71A}"/>
                  </a:ext>
                </a:extLst>
              </p:cNvPr>
              <p:cNvGrpSpPr/>
              <p:nvPr/>
            </p:nvGrpSpPr>
            <p:grpSpPr>
              <a:xfrm>
                <a:off x="5510352" y="3921176"/>
                <a:ext cx="1650790" cy="681576"/>
                <a:chOff x="3986351" y="3921175"/>
                <a:chExt cx="1650790" cy="681576"/>
              </a:xfrm>
            </p:grpSpPr>
            <p:grpSp>
              <p:nvGrpSpPr>
                <p:cNvPr id="52" name="Group 51">
                  <a:extLst>
                    <a:ext uri="{FF2B5EF4-FFF2-40B4-BE49-F238E27FC236}">
                      <a16:creationId xmlns:a16="http://schemas.microsoft.com/office/drawing/2014/main" id="{AD607513-966A-D0AE-4B5B-EB1300760103}"/>
                    </a:ext>
                  </a:extLst>
                </p:cNvPr>
                <p:cNvGrpSpPr/>
                <p:nvPr/>
              </p:nvGrpSpPr>
              <p:grpSpPr>
                <a:xfrm>
                  <a:off x="4014241" y="3927921"/>
                  <a:ext cx="1622900" cy="674830"/>
                  <a:chOff x="4014241" y="3927921"/>
                  <a:chExt cx="1622900" cy="674830"/>
                </a:xfrm>
              </p:grpSpPr>
              <p:cxnSp>
                <p:nvCxnSpPr>
                  <p:cNvPr id="54" name="Straight Connector 53">
                    <a:extLst>
                      <a:ext uri="{FF2B5EF4-FFF2-40B4-BE49-F238E27FC236}">
                        <a16:creationId xmlns:a16="http://schemas.microsoft.com/office/drawing/2014/main" id="{166674CB-75E7-0C9B-2359-38B7C5BBB5A8}"/>
                      </a:ext>
                    </a:extLst>
                  </p:cNvPr>
                  <p:cNvCxnSpPr>
                    <a:cxnSpLocks noChangeAspect="1"/>
                    <a:stCxn id="53" idx="0"/>
                    <a:endCxn id="57" idx="0"/>
                  </p:cNvCxnSpPr>
                  <p:nvPr/>
                </p:nvCxnSpPr>
                <p:spPr>
                  <a:xfrm>
                    <a:off x="4332764" y="3927921"/>
                    <a:ext cx="1025373" cy="10370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877B685-B9F4-25A2-9171-2639AEA24E79}"/>
                      </a:ext>
                    </a:extLst>
                  </p:cNvPr>
                  <p:cNvCxnSpPr>
                    <a:cxnSpLocks/>
                    <a:stCxn id="58" idx="0"/>
                  </p:cNvCxnSpPr>
                  <p:nvPr/>
                </p:nvCxnSpPr>
                <p:spPr>
                  <a:xfrm flipV="1">
                    <a:off x="4872152" y="4237285"/>
                    <a:ext cx="744877" cy="31981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AFBA9EA-F06F-E918-9B07-EDC8BEF9EF9F}"/>
                      </a:ext>
                    </a:extLst>
                  </p:cNvPr>
                  <p:cNvCxnSpPr>
                    <a:cxnSpLocks noChangeAspect="1"/>
                  </p:cNvCxnSpPr>
                  <p:nvPr/>
                </p:nvCxnSpPr>
                <p:spPr>
                  <a:xfrm>
                    <a:off x="4014241" y="4068857"/>
                    <a:ext cx="375982" cy="458261"/>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sp>
                <p:nvSpPr>
                  <p:cNvPr id="57" name="Arc 56">
                    <a:extLst>
                      <a:ext uri="{FF2B5EF4-FFF2-40B4-BE49-F238E27FC236}">
                        <a16:creationId xmlns:a16="http://schemas.microsoft.com/office/drawing/2014/main" id="{240D9D9B-AC4A-7062-2F67-67FAB10F9051}"/>
                      </a:ext>
                    </a:extLst>
                  </p:cNvPr>
                  <p:cNvSpPr/>
                  <p:nvPr/>
                </p:nvSpPr>
                <p:spPr>
                  <a:xfrm rot="507876">
                    <a:off x="5161745" y="4035184"/>
                    <a:ext cx="475396" cy="238082"/>
                  </a:xfrm>
                  <a:prstGeom prst="arc">
                    <a:avLst>
                      <a:gd name="adj1" fmla="val 14592832"/>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sp>
                <p:nvSpPr>
                  <p:cNvPr id="58" name="Arc 57">
                    <a:extLst>
                      <a:ext uri="{FF2B5EF4-FFF2-40B4-BE49-F238E27FC236}">
                        <a16:creationId xmlns:a16="http://schemas.microsoft.com/office/drawing/2014/main" id="{518273A3-123A-F65C-9309-8A82A2FBB3B6}"/>
                      </a:ext>
                    </a:extLst>
                  </p:cNvPr>
                  <p:cNvSpPr/>
                  <p:nvPr/>
                </p:nvSpPr>
                <p:spPr>
                  <a:xfrm rot="507876">
                    <a:off x="4355215" y="4364669"/>
                    <a:ext cx="537676" cy="238082"/>
                  </a:xfrm>
                  <a:prstGeom prst="arc">
                    <a:avLst>
                      <a:gd name="adj1" fmla="val 480845"/>
                      <a:gd name="adj2" fmla="val 10344986"/>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sp>
              <p:nvSpPr>
                <p:cNvPr id="53" name="Arc 52">
                  <a:extLst>
                    <a:ext uri="{FF2B5EF4-FFF2-40B4-BE49-F238E27FC236}">
                      <a16:creationId xmlns:a16="http://schemas.microsoft.com/office/drawing/2014/main" id="{DB0AFB22-834D-AFD0-9858-5FCD487D8189}"/>
                    </a:ext>
                  </a:extLst>
                </p:cNvPr>
                <p:cNvSpPr/>
                <p:nvPr/>
              </p:nvSpPr>
              <p:spPr>
                <a:xfrm rot="311450" flipH="1">
                  <a:off x="3986351" y="3921175"/>
                  <a:ext cx="572080" cy="248497"/>
                </a:xfrm>
                <a:prstGeom prst="arc">
                  <a:avLst>
                    <a:gd name="adj1" fmla="val 14903913"/>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grpSp>
            <p:nvGrpSpPr>
              <p:cNvPr id="40" name="Group 39">
                <a:extLst>
                  <a:ext uri="{FF2B5EF4-FFF2-40B4-BE49-F238E27FC236}">
                    <a16:creationId xmlns:a16="http://schemas.microsoft.com/office/drawing/2014/main" id="{AC415282-8A87-C04A-80C2-1B72DAB82599}"/>
                  </a:ext>
                </a:extLst>
              </p:cNvPr>
              <p:cNvGrpSpPr/>
              <p:nvPr/>
            </p:nvGrpSpPr>
            <p:grpSpPr>
              <a:xfrm>
                <a:off x="4258491" y="3321899"/>
                <a:ext cx="1409768" cy="921446"/>
                <a:chOff x="2734491" y="3321899"/>
                <a:chExt cx="1409768" cy="921446"/>
              </a:xfrm>
            </p:grpSpPr>
            <p:cxnSp>
              <p:nvCxnSpPr>
                <p:cNvPr id="49" name="Straight Connector 48">
                  <a:extLst>
                    <a:ext uri="{FF2B5EF4-FFF2-40B4-BE49-F238E27FC236}">
                      <a16:creationId xmlns:a16="http://schemas.microsoft.com/office/drawing/2014/main" id="{59EFFD03-540D-56CC-E009-366D048FADC3}"/>
                    </a:ext>
                  </a:extLst>
                </p:cNvPr>
                <p:cNvCxnSpPr/>
                <p:nvPr/>
              </p:nvCxnSpPr>
              <p:spPr>
                <a:xfrm>
                  <a:off x="2842639" y="3443467"/>
                  <a:ext cx="867969" cy="38641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112A962-FD46-0DC7-DBAA-91EDAF7C0FBB}"/>
                    </a:ext>
                  </a:extLst>
                </p:cNvPr>
                <p:cNvCxnSpPr>
                  <a:cxnSpLocks/>
                </p:cNvCxnSpPr>
                <p:nvPr/>
              </p:nvCxnSpPr>
              <p:spPr>
                <a:xfrm>
                  <a:off x="2734491" y="3321899"/>
                  <a:ext cx="108148" cy="1215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4C0FE56-6C84-60C6-CA51-5C29D0EF99D1}"/>
                    </a:ext>
                  </a:extLst>
                </p:cNvPr>
                <p:cNvCxnSpPr>
                  <a:cxnSpLocks noChangeAspect="1"/>
                </p:cNvCxnSpPr>
                <p:nvPr/>
              </p:nvCxnSpPr>
              <p:spPr>
                <a:xfrm>
                  <a:off x="3710607" y="3829877"/>
                  <a:ext cx="433652" cy="4134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41" name="Straight Connector 40">
                <a:extLst>
                  <a:ext uri="{FF2B5EF4-FFF2-40B4-BE49-F238E27FC236}">
                    <a16:creationId xmlns:a16="http://schemas.microsoft.com/office/drawing/2014/main" id="{2F7A55F6-32D8-9266-E2D8-AF03BFFFBBF2}"/>
                  </a:ext>
                </a:extLst>
              </p:cNvPr>
              <p:cNvCxnSpPr>
                <a:cxnSpLocks noChangeAspect="1"/>
              </p:cNvCxnSpPr>
              <p:nvPr/>
            </p:nvCxnSpPr>
            <p:spPr>
              <a:xfrm flipH="1" flipV="1">
                <a:off x="4366639" y="3386659"/>
                <a:ext cx="260172" cy="154476"/>
              </a:xfrm>
              <a:prstGeom prst="line">
                <a:avLst/>
              </a:prstGeom>
              <a:ln w="38100">
                <a:solidFill>
                  <a:srgbClr val="00B0F0"/>
                </a:solidFill>
                <a:prstDash val="sysDot"/>
              </a:ln>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D1D47626-4158-4E3D-851A-DCE69DE36D58}"/>
                  </a:ext>
                </a:extLst>
              </p:cNvPr>
              <p:cNvGrpSpPr/>
              <p:nvPr/>
            </p:nvGrpSpPr>
            <p:grpSpPr>
              <a:xfrm>
                <a:off x="5806781" y="4408779"/>
                <a:ext cx="1784770" cy="678352"/>
                <a:chOff x="4282781" y="4408778"/>
                <a:chExt cx="1784770" cy="678352"/>
              </a:xfrm>
            </p:grpSpPr>
            <p:grpSp>
              <p:nvGrpSpPr>
                <p:cNvPr id="45" name="Group 44">
                  <a:extLst>
                    <a:ext uri="{FF2B5EF4-FFF2-40B4-BE49-F238E27FC236}">
                      <a16:creationId xmlns:a16="http://schemas.microsoft.com/office/drawing/2014/main" id="{AC265F68-805E-3760-0CF6-AB616F349739}"/>
                    </a:ext>
                  </a:extLst>
                </p:cNvPr>
                <p:cNvGrpSpPr/>
                <p:nvPr/>
              </p:nvGrpSpPr>
              <p:grpSpPr>
                <a:xfrm>
                  <a:off x="4282781" y="4408778"/>
                  <a:ext cx="486605" cy="304065"/>
                  <a:chOff x="4282781" y="4408778"/>
                  <a:chExt cx="486605" cy="304065"/>
                </a:xfrm>
              </p:grpSpPr>
              <p:cxnSp>
                <p:nvCxnSpPr>
                  <p:cNvPr id="47" name="Straight Connector 46">
                    <a:extLst>
                      <a:ext uri="{FF2B5EF4-FFF2-40B4-BE49-F238E27FC236}">
                        <a16:creationId xmlns:a16="http://schemas.microsoft.com/office/drawing/2014/main" id="{5200D797-9542-D849-5568-5E8F4DF6F947}"/>
                      </a:ext>
                    </a:extLst>
                  </p:cNvPr>
                  <p:cNvCxnSpPr>
                    <a:cxnSpLocks/>
                  </p:cNvCxnSpPr>
                  <p:nvPr/>
                </p:nvCxnSpPr>
                <p:spPr>
                  <a:xfrm>
                    <a:off x="4282781" y="4408778"/>
                    <a:ext cx="169949" cy="202979"/>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5BA81ED-974E-69DA-11B2-6ADE58BC5F03}"/>
                      </a:ext>
                    </a:extLst>
                  </p:cNvPr>
                  <p:cNvCxnSpPr/>
                  <p:nvPr/>
                </p:nvCxnSpPr>
                <p:spPr>
                  <a:xfrm flipH="1" flipV="1">
                    <a:off x="4452731" y="4614523"/>
                    <a:ext cx="316655" cy="98320"/>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46" name="Straight Connector 45">
                  <a:extLst>
                    <a:ext uri="{FF2B5EF4-FFF2-40B4-BE49-F238E27FC236}">
                      <a16:creationId xmlns:a16="http://schemas.microsoft.com/office/drawing/2014/main" id="{807A094E-9E10-D808-C594-54DD783FA895}"/>
                    </a:ext>
                  </a:extLst>
                </p:cNvPr>
                <p:cNvCxnSpPr>
                  <a:cxnSpLocks noChangeAspect="1"/>
                </p:cNvCxnSpPr>
                <p:nvPr/>
              </p:nvCxnSpPr>
              <p:spPr>
                <a:xfrm flipH="1" flipV="1">
                  <a:off x="4750455" y="4712843"/>
                  <a:ext cx="1317096" cy="374287"/>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43" name="Straight Connector 42">
                <a:extLst>
                  <a:ext uri="{FF2B5EF4-FFF2-40B4-BE49-F238E27FC236}">
                    <a16:creationId xmlns:a16="http://schemas.microsoft.com/office/drawing/2014/main" id="{0DB7436D-37AC-37CB-D8C9-9F29273B0C00}"/>
                  </a:ext>
                </a:extLst>
              </p:cNvPr>
              <p:cNvCxnSpPr>
                <a:cxnSpLocks/>
              </p:cNvCxnSpPr>
              <p:nvPr/>
            </p:nvCxnSpPr>
            <p:spPr>
              <a:xfrm flipH="1" flipV="1">
                <a:off x="5895751" y="4538629"/>
                <a:ext cx="366504" cy="227337"/>
              </a:xfrm>
              <a:prstGeom prst="line">
                <a:avLst/>
              </a:prstGeom>
              <a:ln w="38100">
                <a:solidFill>
                  <a:schemeClr val="accent2"/>
                </a:solidFill>
                <a:prstDash val="sysDot"/>
              </a:ln>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DE288D89-AFF4-6833-D2A3-E039A769F52C}"/>
                  </a:ext>
                </a:extLst>
              </p:cNvPr>
              <p:cNvSpPr/>
              <p:nvPr/>
            </p:nvSpPr>
            <p:spPr>
              <a:xfrm rot="286788">
                <a:off x="1919913" y="1597793"/>
                <a:ext cx="7595795" cy="1508852"/>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cxnSp>
          <p:nvCxnSpPr>
            <p:cNvPr id="20" name="Straight Connector 19">
              <a:extLst>
                <a:ext uri="{FF2B5EF4-FFF2-40B4-BE49-F238E27FC236}">
                  <a16:creationId xmlns:a16="http://schemas.microsoft.com/office/drawing/2014/main" id="{EC8B3558-DF3B-98D1-446E-5C55E2D26609}"/>
                </a:ext>
              </a:extLst>
            </p:cNvPr>
            <p:cNvCxnSpPr>
              <a:cxnSpLocks noChangeAspect="1"/>
            </p:cNvCxnSpPr>
            <p:nvPr/>
          </p:nvCxnSpPr>
          <p:spPr>
            <a:xfrm rot="180000">
              <a:off x="4045870" y="3899945"/>
              <a:ext cx="343720" cy="3928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0A8D593-1322-8B8B-030E-EF3310F59873}"/>
                </a:ext>
              </a:extLst>
            </p:cNvPr>
            <p:cNvSpPr txBox="1"/>
            <p:nvPr/>
          </p:nvSpPr>
          <p:spPr>
            <a:xfrm rot="490829">
              <a:off x="3917161" y="3610407"/>
              <a:ext cx="642313" cy="307777"/>
            </a:xfrm>
            <a:prstGeom prst="rect">
              <a:avLst/>
            </a:prstGeom>
            <a:noFill/>
          </p:spPr>
          <p:txBody>
            <a:bodyPr wrap="square" rtlCol="0">
              <a:spAutoFit/>
            </a:bodyPr>
            <a:lstStyle/>
            <a:p>
              <a:r>
                <a:rPr lang="en-US" sz="1400" b="1" dirty="0">
                  <a:solidFill>
                    <a:srgbClr val="FFC000"/>
                  </a:solidFill>
                  <a:effectLst>
                    <a:outerShdw blurRad="38100" dist="38100" dir="2700000" algn="tl">
                      <a:srgbClr val="000000">
                        <a:alpha val="43137"/>
                      </a:srgbClr>
                    </a:outerShdw>
                  </a:effectLst>
                </a:rPr>
                <a:t>Abort</a:t>
              </a:r>
            </a:p>
          </p:txBody>
        </p:sp>
        <p:sp>
          <p:nvSpPr>
            <p:cNvPr id="22" name="TextBox 21">
              <a:extLst>
                <a:ext uri="{FF2B5EF4-FFF2-40B4-BE49-F238E27FC236}">
                  <a16:creationId xmlns:a16="http://schemas.microsoft.com/office/drawing/2014/main" id="{4E0C67AE-7BDF-2953-5520-5DF0BA915CC5}"/>
                </a:ext>
              </a:extLst>
            </p:cNvPr>
            <p:cNvSpPr txBox="1"/>
            <p:nvPr/>
          </p:nvSpPr>
          <p:spPr>
            <a:xfrm>
              <a:off x="4016505" y="4846641"/>
              <a:ext cx="723149" cy="230832"/>
            </a:xfrm>
            <a:prstGeom prst="rect">
              <a:avLst/>
            </a:prstGeom>
            <a:noFill/>
          </p:spPr>
          <p:txBody>
            <a:bodyPr wrap="square" rtlCol="0">
              <a:spAutoFit/>
            </a:bodyPr>
            <a:lstStyle/>
            <a:p>
              <a:r>
                <a:rPr lang="en-US" sz="900" b="1" dirty="0">
                  <a:solidFill>
                    <a:schemeClr val="accent2"/>
                  </a:solidFill>
                  <a:effectLst>
                    <a:outerShdw blurRad="38100" dist="38100" dir="2700000" algn="tl">
                      <a:srgbClr val="000000">
                        <a:alpha val="43137"/>
                      </a:srgbClr>
                    </a:outerShdw>
                  </a:effectLst>
                </a:rPr>
                <a:t>(not in use)</a:t>
              </a:r>
            </a:p>
          </p:txBody>
        </p:sp>
        <p:sp>
          <p:nvSpPr>
            <p:cNvPr id="23" name="TextBox 22">
              <a:extLst>
                <a:ext uri="{FF2B5EF4-FFF2-40B4-BE49-F238E27FC236}">
                  <a16:creationId xmlns:a16="http://schemas.microsoft.com/office/drawing/2014/main" id="{56E1F12B-B5AB-A2E3-3BBD-A14B2F1E5939}"/>
                </a:ext>
              </a:extLst>
            </p:cNvPr>
            <p:cNvSpPr txBox="1"/>
            <p:nvPr/>
          </p:nvSpPr>
          <p:spPr>
            <a:xfrm>
              <a:off x="2804913" y="3220272"/>
              <a:ext cx="723149" cy="230832"/>
            </a:xfrm>
            <a:prstGeom prst="rect">
              <a:avLst/>
            </a:prstGeom>
            <a:noFill/>
          </p:spPr>
          <p:txBody>
            <a:bodyPr wrap="square" rtlCol="0">
              <a:spAutoFit/>
            </a:bodyPr>
            <a:lstStyle/>
            <a:p>
              <a:r>
                <a:rPr lang="en-US" sz="900" b="1" dirty="0">
                  <a:solidFill>
                    <a:srgbClr val="00B0F0"/>
                  </a:solidFill>
                  <a:effectLst>
                    <a:outerShdw blurRad="38100" dist="38100" dir="2700000" algn="tl">
                      <a:srgbClr val="000000">
                        <a:alpha val="43137"/>
                      </a:srgbClr>
                    </a:outerShdw>
                  </a:effectLst>
                </a:rPr>
                <a:t>(not in use)</a:t>
              </a:r>
            </a:p>
          </p:txBody>
        </p:sp>
      </p:grpSp>
      <p:sp>
        <p:nvSpPr>
          <p:cNvPr id="2" name="Footer Placeholder 1">
            <a:extLst>
              <a:ext uri="{FF2B5EF4-FFF2-40B4-BE49-F238E27FC236}">
                <a16:creationId xmlns:a16="http://schemas.microsoft.com/office/drawing/2014/main" id="{8C7904A8-4C4C-2F43-DF46-4982BAF84182}"/>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Tree>
    <p:extLst>
      <p:ext uri="{BB962C8B-B14F-4D97-AF65-F5344CB8AC3E}">
        <p14:creationId xmlns:p14="http://schemas.microsoft.com/office/powerpoint/2010/main" val="263749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Modes of Operation</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22" name="Picture 21">
            <a:extLst>
              <a:ext uri="{FF2B5EF4-FFF2-40B4-BE49-F238E27FC236}">
                <a16:creationId xmlns:a16="http://schemas.microsoft.com/office/drawing/2014/main" id="{86245F5B-EE71-6460-48E1-F92027C9443D}"/>
              </a:ext>
            </a:extLst>
          </p:cNvPr>
          <p:cNvPicPr>
            <a:picLocks noChangeAspect="1"/>
          </p:cNvPicPr>
          <p:nvPr/>
        </p:nvPicPr>
        <p:blipFill rotWithShape="1">
          <a:blip r:embed="rId3">
            <a:extLst>
              <a:ext uri="{28A0092B-C50C-407E-A947-70E740481C1C}">
                <a14:useLocalDpi xmlns:a14="http://schemas.microsoft.com/office/drawing/2010/main" val="0"/>
              </a:ext>
            </a:extLst>
          </a:blip>
          <a:srcRect l="8253" r="6895" b="3765"/>
          <a:stretch/>
        </p:blipFill>
        <p:spPr>
          <a:xfrm>
            <a:off x="6735577" y="765719"/>
            <a:ext cx="2408424" cy="4387663"/>
          </a:xfrm>
          <a:prstGeom prst="rect">
            <a:avLst/>
          </a:prstGeom>
        </p:spPr>
      </p:pic>
      <p:pic>
        <p:nvPicPr>
          <p:cNvPr id="21" name="Picture 2">
            <a:extLst>
              <a:ext uri="{FF2B5EF4-FFF2-40B4-BE49-F238E27FC236}">
                <a16:creationId xmlns:a16="http://schemas.microsoft.com/office/drawing/2014/main" id="{C666C90D-6B94-9D2C-045B-E4B8FC2DEF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0"/>
          <a:stretch/>
        </p:blipFill>
        <p:spPr bwMode="auto">
          <a:xfrm>
            <a:off x="4327153" y="859813"/>
            <a:ext cx="2408424" cy="419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1">
            <a:extLst>
              <a:ext uri="{FF2B5EF4-FFF2-40B4-BE49-F238E27FC236}">
                <a16:creationId xmlns:a16="http://schemas.microsoft.com/office/drawing/2014/main" id="{1A3864CE-80EB-06BD-690C-2C31DDE76FCD}"/>
              </a:ext>
            </a:extLst>
          </p:cNvPr>
          <p:cNvSpPr>
            <a:spLocks noGrp="1"/>
          </p:cNvSpPr>
          <p:nvPr>
            <p:ph idx="1"/>
          </p:nvPr>
        </p:nvSpPr>
        <p:spPr>
          <a:xfrm>
            <a:off x="121667" y="925707"/>
            <a:ext cx="4450334" cy="5273925"/>
          </a:xfrm>
        </p:spPr>
        <p:txBody>
          <a:bodyPr/>
          <a:lstStyle/>
          <a:p>
            <a:r>
              <a:rPr lang="en-US" sz="2000" dirty="0"/>
              <a:t>8 GeV beam sent from Recycler Ring in both modes of operation</a:t>
            </a:r>
          </a:p>
          <a:p>
            <a:pPr lvl="1"/>
            <a:r>
              <a:rPr lang="en-US" sz="1800" dirty="0"/>
              <a:t>Beam in Recycler is </a:t>
            </a:r>
            <a:r>
              <a:rPr lang="en-US" sz="1800" dirty="0" err="1"/>
              <a:t>rebunched</a:t>
            </a:r>
            <a:r>
              <a:rPr lang="en-US" sz="1800" dirty="0"/>
              <a:t> to create shorter bunches (140 ns)</a:t>
            </a:r>
          </a:p>
          <a:p>
            <a:r>
              <a:rPr lang="en-US" sz="2000" dirty="0"/>
              <a:t>g-2 mode (no longer in operation)</a:t>
            </a:r>
          </a:p>
          <a:p>
            <a:pPr lvl="1"/>
            <a:r>
              <a:rPr lang="en-US" sz="1800" dirty="0"/>
              <a:t>8 GeV protons to AP-0 Target Station, 3.1 GeV/c muons to MC-1</a:t>
            </a:r>
          </a:p>
          <a:p>
            <a:pPr lvl="1"/>
            <a:r>
              <a:rPr lang="en-US" sz="1800" dirty="0"/>
              <a:t>Maximum 16 1E12 beam transfers every 1.4 seconds</a:t>
            </a:r>
          </a:p>
          <a:p>
            <a:r>
              <a:rPr lang="en-US" sz="2000" dirty="0"/>
              <a:t>Mu2e mode</a:t>
            </a:r>
          </a:p>
          <a:p>
            <a:pPr lvl="1"/>
            <a:r>
              <a:rPr lang="en-US" sz="1800" dirty="0"/>
              <a:t>8 GeV protons bypass AP-0 and are transported to Delivery Ring</a:t>
            </a:r>
          </a:p>
          <a:p>
            <a:pPr lvl="1"/>
            <a:r>
              <a:rPr lang="en-US" sz="1800" dirty="0"/>
              <a:t>Protons are resonantly extracted from DR and transported to MC-2</a:t>
            </a:r>
          </a:p>
          <a:p>
            <a:pPr lvl="1"/>
            <a:r>
              <a:rPr lang="en-US" sz="1800" dirty="0"/>
              <a:t>Maximum 8 1E12 beam transfers every 1.4 seconds</a:t>
            </a:r>
          </a:p>
          <a:p>
            <a:pPr marL="0" indent="0">
              <a:buNone/>
            </a:pPr>
            <a:endParaRPr lang="en-US" sz="2000" dirty="0"/>
          </a:p>
          <a:p>
            <a:pPr>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ED96EC27-1E07-B639-2458-2827B37193C8}"/>
              </a:ext>
            </a:extLst>
          </p:cNvPr>
          <p:cNvSpPr txBox="1"/>
          <p:nvPr/>
        </p:nvSpPr>
        <p:spPr>
          <a:xfrm>
            <a:off x="4661241" y="4906279"/>
            <a:ext cx="1619250" cy="400110"/>
          </a:xfrm>
          <a:prstGeom prst="rect">
            <a:avLst/>
          </a:prstGeom>
          <a:noFill/>
        </p:spPr>
        <p:txBody>
          <a:bodyPr wrap="square" rtlCol="0">
            <a:spAutoFit/>
          </a:bodyPr>
          <a:lstStyle/>
          <a:p>
            <a:pPr fontAlgn="base">
              <a:spcBef>
                <a:spcPct val="0"/>
              </a:spcBef>
              <a:spcAft>
                <a:spcPct val="0"/>
              </a:spcAft>
            </a:pPr>
            <a:r>
              <a:rPr lang="en-US" sz="2000" dirty="0">
                <a:solidFill>
                  <a:srgbClr val="006600"/>
                </a:solidFill>
                <a:ea typeface="ＭＳ Ｐゴシック" charset="0"/>
              </a:rPr>
              <a:t>g-2 operation</a:t>
            </a:r>
          </a:p>
        </p:txBody>
      </p:sp>
      <p:sp>
        <p:nvSpPr>
          <p:cNvPr id="24" name="TextBox 23">
            <a:extLst>
              <a:ext uri="{FF2B5EF4-FFF2-40B4-BE49-F238E27FC236}">
                <a16:creationId xmlns:a16="http://schemas.microsoft.com/office/drawing/2014/main" id="{8064F6ED-5DB7-6A18-1D36-471B9F285724}"/>
              </a:ext>
            </a:extLst>
          </p:cNvPr>
          <p:cNvSpPr txBox="1"/>
          <p:nvPr/>
        </p:nvSpPr>
        <p:spPr>
          <a:xfrm>
            <a:off x="7086599" y="4918077"/>
            <a:ext cx="1935733" cy="400110"/>
          </a:xfrm>
          <a:prstGeom prst="rect">
            <a:avLst/>
          </a:prstGeom>
          <a:noFill/>
        </p:spPr>
        <p:txBody>
          <a:bodyPr wrap="square" rtlCol="0">
            <a:spAutoFit/>
          </a:bodyPr>
          <a:lstStyle/>
          <a:p>
            <a:pPr fontAlgn="base">
              <a:spcBef>
                <a:spcPct val="0"/>
              </a:spcBef>
              <a:spcAft>
                <a:spcPct val="0"/>
              </a:spcAft>
            </a:pPr>
            <a:r>
              <a:rPr lang="en-US" sz="2000" dirty="0">
                <a:solidFill>
                  <a:srgbClr val="3333CC"/>
                </a:solidFill>
                <a:ea typeface="ＭＳ Ｐゴシック" charset="0"/>
              </a:rPr>
              <a:t>Mu2e operation</a:t>
            </a:r>
          </a:p>
        </p:txBody>
      </p:sp>
      <p:sp>
        <p:nvSpPr>
          <p:cNvPr id="2" name="Footer Placeholder 1">
            <a:extLst>
              <a:ext uri="{FF2B5EF4-FFF2-40B4-BE49-F238E27FC236}">
                <a16:creationId xmlns:a16="http://schemas.microsoft.com/office/drawing/2014/main" id="{A9F1798A-5348-CAC5-AA64-952AD82F8799}"/>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Tree>
    <p:extLst>
      <p:ext uri="{BB962C8B-B14F-4D97-AF65-F5344CB8AC3E}">
        <p14:creationId xmlns:p14="http://schemas.microsoft.com/office/powerpoint/2010/main" val="290808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251752"/>
            <a:ext cx="8915400" cy="427877"/>
          </a:xfrm>
        </p:spPr>
        <p:txBody>
          <a:bodyPr/>
          <a:lstStyle/>
          <a:p>
            <a:r>
              <a:rPr lang="en-US" dirty="0"/>
              <a:t>Muon Campus Overview - Recycler to Delivery Ring</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22250" y="763285"/>
            <a:ext cx="4685499" cy="5285022"/>
          </a:xfrm>
        </p:spPr>
        <p:txBody>
          <a:bodyPr/>
          <a:lstStyle/>
          <a:p>
            <a:r>
              <a:rPr lang="en-US" sz="1800" dirty="0"/>
              <a:t>Recycler energy is fixed at 8 GeV</a:t>
            </a:r>
          </a:p>
          <a:p>
            <a:pPr>
              <a:buFont typeface="Arial" panose="020B0604020202020204" pitchFamily="34" charset="0"/>
              <a:buChar char="•"/>
            </a:pPr>
            <a:r>
              <a:rPr lang="en-US" sz="1800" dirty="0"/>
              <a:t>Beam from Booster is re-bunched into 4 140 ns long bunches</a:t>
            </a:r>
          </a:p>
          <a:p>
            <a:pPr lvl="1">
              <a:buFont typeface="Arial" panose="020B0604020202020204" pitchFamily="34" charset="0"/>
              <a:buChar char="•"/>
            </a:pPr>
            <a:r>
              <a:rPr lang="en-US" sz="1600" dirty="0"/>
              <a:t>Two Booster injections to make 8 bunches</a:t>
            </a:r>
          </a:p>
          <a:p>
            <a:pPr>
              <a:buFont typeface="Arial" panose="020B0604020202020204" pitchFamily="34" charset="0"/>
              <a:buChar char="•"/>
            </a:pPr>
            <a:r>
              <a:rPr lang="en-US" sz="1800" dirty="0"/>
              <a:t>Beam is transferred to Delivery Ring every 48 </a:t>
            </a:r>
            <a:r>
              <a:rPr lang="en-US" sz="1800" dirty="0" err="1"/>
              <a:t>ms</a:t>
            </a:r>
            <a:r>
              <a:rPr lang="en-US" sz="1800" dirty="0"/>
              <a:t> (8 transfers every 1.4 s)</a:t>
            </a:r>
          </a:p>
          <a:p>
            <a:pPr>
              <a:buFont typeface="Arial" panose="020B0604020202020204" pitchFamily="34" charset="0"/>
              <a:buChar char="•"/>
            </a:pPr>
            <a:r>
              <a:rPr lang="en-US" sz="1800" dirty="0"/>
              <a:t>8 GeV beam passes through a series of beamlines to reach Delivery Ring</a:t>
            </a:r>
          </a:p>
          <a:p>
            <a:pPr lvl="1">
              <a:buFont typeface="Arial" panose="020B0604020202020204" pitchFamily="34" charset="0"/>
              <a:buChar char="•"/>
            </a:pPr>
            <a:r>
              <a:rPr lang="en-US" sz="1600" dirty="0"/>
              <a:t>P1 and P2 Lines in Tevatron Enclosure</a:t>
            </a:r>
          </a:p>
          <a:p>
            <a:pPr lvl="1">
              <a:buFont typeface="Arial" panose="020B0604020202020204" pitchFamily="34" charset="0"/>
              <a:buChar char="•"/>
            </a:pPr>
            <a:r>
              <a:rPr lang="en-US" sz="1600" dirty="0"/>
              <a:t>M1 line begins at F-17, passes through “sewer pipe” into PT/PV Encl.</a:t>
            </a:r>
          </a:p>
          <a:p>
            <a:pPr lvl="1">
              <a:buFont typeface="Arial" panose="020B0604020202020204" pitchFamily="34" charset="0"/>
              <a:buChar char="•"/>
            </a:pPr>
            <a:r>
              <a:rPr lang="en-US" sz="1600" dirty="0"/>
              <a:t>This buried pipe is the dividing line between the SY SAD and the Muon Campus SAD.  The buried pipe is part of Muon Campus </a:t>
            </a:r>
          </a:p>
          <a:p>
            <a:pPr lvl="1">
              <a:buFont typeface="Arial" panose="020B0604020202020204" pitchFamily="34" charset="0"/>
              <a:buChar char="•"/>
            </a:pPr>
            <a:r>
              <a:rPr lang="en-US" sz="1600" dirty="0"/>
              <a:t>M3 Line bypasses AP-0 Target Station and connects to Delivery Ring</a:t>
            </a:r>
          </a:p>
          <a:p>
            <a:pPr>
              <a:buFont typeface="Arial" panose="020B0604020202020204" pitchFamily="34" charset="0"/>
              <a:buChar char="•"/>
            </a:pPr>
            <a:r>
              <a:rPr lang="en-US" sz="1800" dirty="0"/>
              <a:t>Less radiation shielding over M3 Line downstream of AP-0 Target Station</a:t>
            </a:r>
          </a:p>
          <a:p>
            <a:pPr lvl="1">
              <a:buFont typeface="Arial" panose="020B0604020202020204" pitchFamily="34" charset="0"/>
              <a:buChar char="•"/>
            </a:pPr>
            <a:endParaRPr lang="en-US" sz="1800" dirty="0"/>
          </a:p>
        </p:txBody>
      </p:sp>
      <p:sp>
        <p:nvSpPr>
          <p:cNvPr id="18" name="Rectangle 17">
            <a:extLst>
              <a:ext uri="{FF2B5EF4-FFF2-40B4-BE49-F238E27FC236}">
                <a16:creationId xmlns:a16="http://schemas.microsoft.com/office/drawing/2014/main" id="{822D5E15-F93A-5296-AF8B-423D536D9B43}"/>
              </a:ext>
            </a:extLst>
          </p:cNvPr>
          <p:cNvSpPr/>
          <p:nvPr/>
        </p:nvSpPr>
        <p:spPr>
          <a:xfrm>
            <a:off x="5726364" y="1831431"/>
            <a:ext cx="304800" cy="152400"/>
          </a:xfrm>
          <a:prstGeom prst="rect">
            <a:avLst/>
          </a:prstGeom>
          <a:solidFill>
            <a:schemeClr val="bg1"/>
          </a:solidFill>
          <a:ln w="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A map of a ring&#10;&#10;Description automatically generated">
            <a:extLst>
              <a:ext uri="{FF2B5EF4-FFF2-40B4-BE49-F238E27FC236}">
                <a16:creationId xmlns:a16="http://schemas.microsoft.com/office/drawing/2014/main" id="{99C8F173-49A3-940C-0985-0C0E91E584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7749" y="763284"/>
            <a:ext cx="3778260" cy="5445492"/>
          </a:xfrm>
          <a:prstGeom prst="rect">
            <a:avLst/>
          </a:prstGeom>
        </p:spPr>
      </p:pic>
      <p:sp>
        <p:nvSpPr>
          <p:cNvPr id="30" name="TextBox 29">
            <a:extLst>
              <a:ext uri="{FF2B5EF4-FFF2-40B4-BE49-F238E27FC236}">
                <a16:creationId xmlns:a16="http://schemas.microsoft.com/office/drawing/2014/main" id="{75084566-317C-C087-87A0-F4B935C19050}"/>
              </a:ext>
            </a:extLst>
          </p:cNvPr>
          <p:cNvSpPr txBox="1"/>
          <p:nvPr/>
        </p:nvSpPr>
        <p:spPr>
          <a:xfrm>
            <a:off x="7897272" y="2536876"/>
            <a:ext cx="670655"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AP-0</a:t>
            </a:r>
          </a:p>
        </p:txBody>
      </p:sp>
      <p:sp>
        <p:nvSpPr>
          <p:cNvPr id="2" name="Footer Placeholder 1">
            <a:extLst>
              <a:ext uri="{FF2B5EF4-FFF2-40B4-BE49-F238E27FC236}">
                <a16:creationId xmlns:a16="http://schemas.microsoft.com/office/drawing/2014/main" id="{2FEEEED1-9291-A2F5-B430-D036172E3B0F}"/>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Tree>
    <p:extLst>
      <p:ext uri="{BB962C8B-B14F-4D97-AF65-F5344CB8AC3E}">
        <p14:creationId xmlns:p14="http://schemas.microsoft.com/office/powerpoint/2010/main" val="148744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Delivery Ring and Abort</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pSp>
        <p:nvGrpSpPr>
          <p:cNvPr id="18" name="Group 17">
            <a:extLst>
              <a:ext uri="{FF2B5EF4-FFF2-40B4-BE49-F238E27FC236}">
                <a16:creationId xmlns:a16="http://schemas.microsoft.com/office/drawing/2014/main" id="{771D3A02-78A9-BF23-06C6-5F621D3BFF30}"/>
              </a:ext>
            </a:extLst>
          </p:cNvPr>
          <p:cNvGrpSpPr/>
          <p:nvPr/>
        </p:nvGrpSpPr>
        <p:grpSpPr>
          <a:xfrm rot="10800000">
            <a:off x="3375441" y="720286"/>
            <a:ext cx="5635416" cy="4581887"/>
            <a:chOff x="1803898" y="1173222"/>
            <a:chExt cx="6088030" cy="4660720"/>
          </a:xfrm>
        </p:grpSpPr>
        <p:sp>
          <p:nvSpPr>
            <p:cNvPr id="24" name="Rectangle 23">
              <a:extLst>
                <a:ext uri="{FF2B5EF4-FFF2-40B4-BE49-F238E27FC236}">
                  <a16:creationId xmlns:a16="http://schemas.microsoft.com/office/drawing/2014/main" id="{A0408958-5CF1-F5C5-BCA2-E717322E58C1}"/>
                </a:ext>
              </a:extLst>
            </p:cNvPr>
            <p:cNvSpPr/>
            <p:nvPr/>
          </p:nvSpPr>
          <p:spPr>
            <a:xfrm rot="5280000">
              <a:off x="4421293" y="1704851"/>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3">
              <a:extLst>
                <a:ext uri="{FF2B5EF4-FFF2-40B4-BE49-F238E27FC236}">
                  <a16:creationId xmlns:a16="http://schemas.microsoft.com/office/drawing/2014/main" id="{9487AD6D-06D3-9418-8167-EA13C434355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2207563" y="1281700"/>
              <a:ext cx="4312043" cy="479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a:extLst>
                <a:ext uri="{FF2B5EF4-FFF2-40B4-BE49-F238E27FC236}">
                  <a16:creationId xmlns:a16="http://schemas.microsoft.com/office/drawing/2014/main" id="{26DBDFD8-1B29-2E7E-3DF2-93874177C4F7}"/>
                </a:ext>
              </a:extLst>
            </p:cNvPr>
            <p:cNvSpPr/>
            <p:nvPr/>
          </p:nvSpPr>
          <p:spPr>
            <a:xfrm rot="17100000">
              <a:off x="5601216" y="178388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FCB6287-B5CB-0049-BADD-A615092FF2D0}"/>
                </a:ext>
              </a:extLst>
            </p:cNvPr>
            <p:cNvSpPr/>
            <p:nvPr/>
          </p:nvSpPr>
          <p:spPr>
            <a:xfrm rot="16620000">
              <a:off x="5247750" y="172603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01ED7B-A520-265B-3005-8B22C83E9D5F}"/>
                </a:ext>
              </a:extLst>
            </p:cNvPr>
            <p:cNvSpPr/>
            <p:nvPr/>
          </p:nvSpPr>
          <p:spPr>
            <a:xfrm rot="16200000">
              <a:off x="5130812" y="171347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41D18F-2DFC-2FE6-D3AA-180261E3BFB8}"/>
                </a:ext>
              </a:extLst>
            </p:cNvPr>
            <p:cNvSpPr/>
            <p:nvPr/>
          </p:nvSpPr>
          <p:spPr>
            <a:xfrm rot="17340000">
              <a:off x="5710712" y="1816239"/>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D555AB9-8C94-0E06-B1A9-3DEC3E757F11}"/>
                </a:ext>
              </a:extLst>
            </p:cNvPr>
            <p:cNvSpPr/>
            <p:nvPr/>
          </p:nvSpPr>
          <p:spPr>
            <a:xfrm rot="17880000">
              <a:off x="5824588" y="185810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A04A2AF-3821-0218-62F3-A82E4A7AEA63}"/>
                </a:ext>
              </a:extLst>
            </p:cNvPr>
            <p:cNvSpPr/>
            <p:nvPr/>
          </p:nvSpPr>
          <p:spPr>
            <a:xfrm rot="18000000">
              <a:off x="5931894" y="191329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C2C0332-2526-7EF7-261A-5D036F2E13E1}"/>
                </a:ext>
              </a:extLst>
            </p:cNvPr>
            <p:cNvSpPr/>
            <p:nvPr/>
          </p:nvSpPr>
          <p:spPr>
            <a:xfrm rot="18120000">
              <a:off x="6034823" y="197229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B253F47-4ED5-C7F5-AA01-2D16A0635B0D}"/>
                </a:ext>
              </a:extLst>
            </p:cNvPr>
            <p:cNvSpPr/>
            <p:nvPr/>
          </p:nvSpPr>
          <p:spPr>
            <a:xfrm rot="18360000">
              <a:off x="6122421" y="203890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8B8A666-3812-EC89-AE4C-A1C3F80F61B0}"/>
                </a:ext>
              </a:extLst>
            </p:cNvPr>
            <p:cNvSpPr/>
            <p:nvPr/>
          </p:nvSpPr>
          <p:spPr>
            <a:xfrm rot="18720000">
              <a:off x="6210020" y="212073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A52D548-FCDE-2D95-0B5F-6247CFDCCE07}"/>
                </a:ext>
              </a:extLst>
            </p:cNvPr>
            <p:cNvSpPr/>
            <p:nvPr/>
          </p:nvSpPr>
          <p:spPr>
            <a:xfrm rot="18960000">
              <a:off x="6290475" y="220665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80F297-CCFF-1586-A0EB-C04E73A3C66D}"/>
                </a:ext>
              </a:extLst>
            </p:cNvPr>
            <p:cNvSpPr/>
            <p:nvPr/>
          </p:nvSpPr>
          <p:spPr>
            <a:xfrm rot="19560000">
              <a:off x="6358363" y="229799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FA152AE-275D-86B2-9EF0-D482F03F2748}"/>
                </a:ext>
              </a:extLst>
            </p:cNvPr>
            <p:cNvCxnSpPr/>
            <p:nvPr/>
          </p:nvCxnSpPr>
          <p:spPr>
            <a:xfrm rot="16200000">
              <a:off x="4350841"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99D7F9-4B93-7DAF-596F-A1989C00D552}"/>
                </a:ext>
              </a:extLst>
            </p:cNvPr>
            <p:cNvCxnSpPr/>
            <p:nvPr/>
          </p:nvCxnSpPr>
          <p:spPr>
            <a:xfrm rot="16200000">
              <a:off x="4460337"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F904CA0-A075-BE43-EDD4-0EE7019C16A6}"/>
                </a:ext>
              </a:extLst>
            </p:cNvPr>
            <p:cNvCxnSpPr/>
            <p:nvPr/>
          </p:nvCxnSpPr>
          <p:spPr>
            <a:xfrm rot="16200000">
              <a:off x="4585165" y="173297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770644-183D-FFB0-EAE6-4B4B20C084E7}"/>
                </a:ext>
              </a:extLst>
            </p:cNvPr>
            <p:cNvCxnSpPr/>
            <p:nvPr/>
          </p:nvCxnSpPr>
          <p:spPr>
            <a:xfrm rot="16200000">
              <a:off x="4696851" y="173297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17B051-2B32-EA39-60E8-7E8C61933659}"/>
                </a:ext>
              </a:extLst>
            </p:cNvPr>
            <p:cNvCxnSpPr/>
            <p:nvPr/>
          </p:nvCxnSpPr>
          <p:spPr>
            <a:xfrm rot="16200000">
              <a:off x="4819488"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237A7E3-6BB4-C294-0879-7F4A6D4B6A3D}"/>
                </a:ext>
              </a:extLst>
            </p:cNvPr>
            <p:cNvCxnSpPr/>
            <p:nvPr/>
          </p:nvCxnSpPr>
          <p:spPr>
            <a:xfrm rot="16200000">
              <a:off x="4942125"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BB5FD0-B9D8-567B-2A4D-96DE5533227E}"/>
                </a:ext>
              </a:extLst>
            </p:cNvPr>
            <p:cNvCxnSpPr/>
            <p:nvPr/>
          </p:nvCxnSpPr>
          <p:spPr>
            <a:xfrm rot="16200000">
              <a:off x="5056002" y="173677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768303-6D45-C784-66C2-0D2D98B43D75}"/>
                </a:ext>
              </a:extLst>
            </p:cNvPr>
            <p:cNvCxnSpPr/>
            <p:nvPr/>
          </p:nvCxnSpPr>
          <p:spPr>
            <a:xfrm rot="16560000">
              <a:off x="5178639" y="174058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BDA406-44C1-0551-B151-C9DAC99FCE3F}"/>
                </a:ext>
              </a:extLst>
            </p:cNvPr>
            <p:cNvCxnSpPr/>
            <p:nvPr/>
          </p:nvCxnSpPr>
          <p:spPr>
            <a:xfrm rot="16860000">
              <a:off x="5296896" y="175771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0C70EC1-15C5-DD0F-CB96-72404762E025}"/>
                </a:ext>
              </a:extLst>
            </p:cNvPr>
            <p:cNvCxnSpPr/>
            <p:nvPr/>
          </p:nvCxnSpPr>
          <p:spPr>
            <a:xfrm rot="16860000">
              <a:off x="5410772" y="177484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1C85AF0-A48D-182B-D8F9-5A4A8D1C4DBD}"/>
                </a:ext>
              </a:extLst>
            </p:cNvPr>
            <p:cNvCxnSpPr/>
            <p:nvPr/>
          </p:nvCxnSpPr>
          <p:spPr>
            <a:xfrm rot="16860000">
              <a:off x="5529029" y="179767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FFA50C-74FD-31E3-6404-EBEA3748C635}"/>
                </a:ext>
              </a:extLst>
            </p:cNvPr>
            <p:cNvCxnSpPr/>
            <p:nvPr/>
          </p:nvCxnSpPr>
          <p:spPr>
            <a:xfrm rot="17280000">
              <a:off x="5643023" y="182262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689089F-BB56-27B1-005C-B7356A2C52D8}"/>
                </a:ext>
              </a:extLst>
            </p:cNvPr>
            <p:cNvCxnSpPr/>
            <p:nvPr/>
          </p:nvCxnSpPr>
          <p:spPr>
            <a:xfrm rot="17700000">
              <a:off x="5759091" y="185878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7E6145-59D0-9B37-8FBC-4BC1BF083B5D}"/>
                </a:ext>
              </a:extLst>
            </p:cNvPr>
            <p:cNvCxnSpPr/>
            <p:nvPr/>
          </p:nvCxnSpPr>
          <p:spPr>
            <a:xfrm rot="18120000">
              <a:off x="5866398" y="190636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9A9876D-3A3E-98DD-1FAF-53FD9AD336D0}"/>
                </a:ext>
              </a:extLst>
            </p:cNvPr>
            <p:cNvCxnSpPr/>
            <p:nvPr/>
          </p:nvCxnSpPr>
          <p:spPr>
            <a:xfrm rot="18360000">
              <a:off x="5973706" y="196345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72CD0D5-7851-CFE7-17F5-102B41814832}"/>
                </a:ext>
              </a:extLst>
            </p:cNvPr>
            <p:cNvCxnSpPr/>
            <p:nvPr/>
          </p:nvCxnSpPr>
          <p:spPr>
            <a:xfrm rot="18660000">
              <a:off x="6067873" y="202625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13D2BF-AE08-8941-EE67-AF0B1B4A50BB}"/>
                </a:ext>
              </a:extLst>
            </p:cNvPr>
            <p:cNvCxnSpPr/>
            <p:nvPr/>
          </p:nvCxnSpPr>
          <p:spPr>
            <a:xfrm rot="18960000">
              <a:off x="6150881" y="210238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5B39A7D-8E66-92FB-CC15-CCA426372ECE}"/>
                </a:ext>
              </a:extLst>
            </p:cNvPr>
            <p:cNvCxnSpPr/>
            <p:nvPr/>
          </p:nvCxnSpPr>
          <p:spPr>
            <a:xfrm rot="19260000">
              <a:off x="6236289" y="218611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4D47CB1-0852-1F54-60FB-0D00FCC7DA01}"/>
                </a:ext>
              </a:extLst>
            </p:cNvPr>
            <p:cNvCxnSpPr/>
            <p:nvPr/>
          </p:nvCxnSpPr>
          <p:spPr>
            <a:xfrm rot="19620000">
              <a:off x="6306367" y="226985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05F29BF-469A-5302-748F-9D642B9E1266}"/>
                </a:ext>
              </a:extLst>
            </p:cNvPr>
            <p:cNvCxnSpPr/>
            <p:nvPr/>
          </p:nvCxnSpPr>
          <p:spPr>
            <a:xfrm rot="19860000">
              <a:off x="6373532" y="236962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B4277DB5-835F-57A8-6E68-DD5F27E72DA9}"/>
                </a:ext>
              </a:extLst>
            </p:cNvPr>
            <p:cNvSpPr/>
            <p:nvPr/>
          </p:nvSpPr>
          <p:spPr>
            <a:xfrm rot="11815271" flipH="1">
              <a:off x="6507920" y="326689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F150040-0E1C-3CF1-E0F2-D4A83C6CF572}"/>
                </a:ext>
              </a:extLst>
            </p:cNvPr>
            <p:cNvSpPr/>
            <p:nvPr/>
          </p:nvSpPr>
          <p:spPr>
            <a:xfrm rot="12295271" flipH="1">
              <a:off x="6385140" y="3578047"/>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45DD182-655B-314E-6EE0-9632BEFB1B80}"/>
                </a:ext>
              </a:extLst>
            </p:cNvPr>
            <p:cNvSpPr/>
            <p:nvPr/>
          </p:nvSpPr>
          <p:spPr>
            <a:xfrm rot="12715271" flipH="1">
              <a:off x="6339381" y="368086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8463676-DE1D-2FED-8FC6-46F80F07BA92}"/>
                </a:ext>
              </a:extLst>
            </p:cNvPr>
            <p:cNvSpPr/>
            <p:nvPr/>
          </p:nvSpPr>
          <p:spPr>
            <a:xfrm rot="11575271" flipH="1">
              <a:off x="6534216" y="3155802"/>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7C00752-B0AA-36B2-F2B2-8CC32B338EEB}"/>
                </a:ext>
              </a:extLst>
            </p:cNvPr>
            <p:cNvSpPr/>
            <p:nvPr/>
          </p:nvSpPr>
          <p:spPr>
            <a:xfrm rot="11035271" flipH="1">
              <a:off x="6553535" y="3046362"/>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3C8E3FE-AA95-8D4E-F8B9-FCE5548CACFE}"/>
                </a:ext>
              </a:extLst>
            </p:cNvPr>
            <p:cNvSpPr/>
            <p:nvPr/>
          </p:nvSpPr>
          <p:spPr>
            <a:xfrm rot="10915271" flipH="1">
              <a:off x="6556369" y="292811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F19BE65-2217-BA55-929E-7CCB3D3E0503}"/>
                </a:ext>
              </a:extLst>
            </p:cNvPr>
            <p:cNvSpPr/>
            <p:nvPr/>
          </p:nvSpPr>
          <p:spPr>
            <a:xfrm rot="10795271" flipH="1">
              <a:off x="6549367" y="2820997"/>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70963C7-5287-C230-8444-9E73C34EBBFF}"/>
                </a:ext>
              </a:extLst>
            </p:cNvPr>
            <p:cNvSpPr/>
            <p:nvPr/>
          </p:nvSpPr>
          <p:spPr>
            <a:xfrm rot="10555271" flipH="1">
              <a:off x="6528898" y="270874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AC70734-E231-A77F-63FF-87531DC4B88B}"/>
                </a:ext>
              </a:extLst>
            </p:cNvPr>
            <p:cNvSpPr/>
            <p:nvPr/>
          </p:nvSpPr>
          <p:spPr>
            <a:xfrm rot="10195271" flipH="1">
              <a:off x="6504631" y="260667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3344EF9-C701-1BF9-FD3C-22EF52A92369}"/>
                </a:ext>
              </a:extLst>
            </p:cNvPr>
            <p:cNvSpPr/>
            <p:nvPr/>
          </p:nvSpPr>
          <p:spPr>
            <a:xfrm rot="9955271" flipH="1">
              <a:off x="6471207" y="249140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A1E509C-AD5A-8BE2-AEB4-8470E3880563}"/>
                </a:ext>
              </a:extLst>
            </p:cNvPr>
            <p:cNvSpPr/>
            <p:nvPr/>
          </p:nvSpPr>
          <p:spPr>
            <a:xfrm rot="9355271" flipH="1">
              <a:off x="6421686" y="2393028"/>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F3E7F974-ED37-B4DF-36D9-796853C84335}"/>
                </a:ext>
              </a:extLst>
            </p:cNvPr>
            <p:cNvCxnSpPr/>
            <p:nvPr/>
          </p:nvCxnSpPr>
          <p:spPr>
            <a:xfrm rot="12715271" flipH="1">
              <a:off x="5998932" y="424210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E356F80-EC3C-C479-7FB0-026AEF4F5775}"/>
                </a:ext>
              </a:extLst>
            </p:cNvPr>
            <p:cNvCxnSpPr/>
            <p:nvPr/>
          </p:nvCxnSpPr>
          <p:spPr>
            <a:xfrm rot="12715271" flipH="1">
              <a:off x="6056828" y="415142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B647A4D-F030-B466-2D6B-B681F15AEF3B}"/>
                </a:ext>
              </a:extLst>
            </p:cNvPr>
            <p:cNvCxnSpPr/>
            <p:nvPr/>
          </p:nvCxnSpPr>
          <p:spPr>
            <a:xfrm rot="12715271" flipH="1">
              <a:off x="6117080" y="405043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DC498F-4B5F-A906-E51C-78FC135DFCCA}"/>
                </a:ext>
              </a:extLst>
            </p:cNvPr>
            <p:cNvCxnSpPr/>
            <p:nvPr/>
          </p:nvCxnSpPr>
          <p:spPr>
            <a:xfrm rot="12715271" flipH="1">
              <a:off x="6176134" y="395152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4B16614-2FCD-B7B3-B2F9-15904E0577EC}"/>
                </a:ext>
              </a:extLst>
            </p:cNvPr>
            <p:cNvCxnSpPr/>
            <p:nvPr/>
          </p:nvCxnSpPr>
          <p:spPr>
            <a:xfrm rot="12715271" flipH="1">
              <a:off x="6239277" y="385227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ADA027-76C0-809F-A813-5B385F780B9E}"/>
                </a:ext>
              </a:extLst>
            </p:cNvPr>
            <p:cNvCxnSpPr/>
            <p:nvPr/>
          </p:nvCxnSpPr>
          <p:spPr>
            <a:xfrm rot="12715271" flipH="1">
              <a:off x="6293826" y="375404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0F02B6A-0DA1-0FD8-E2F3-2D47D3FDF311}"/>
                </a:ext>
              </a:extLst>
            </p:cNvPr>
            <p:cNvCxnSpPr/>
            <p:nvPr/>
          </p:nvCxnSpPr>
          <p:spPr>
            <a:xfrm rot="12355271" flipH="1">
              <a:off x="6354952" y="365165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6CB0D3E-D723-0797-80CB-FD937E208C56}"/>
                </a:ext>
              </a:extLst>
            </p:cNvPr>
            <p:cNvCxnSpPr/>
            <p:nvPr/>
          </p:nvCxnSpPr>
          <p:spPr>
            <a:xfrm rot="12055271" flipH="1">
              <a:off x="6396948" y="354875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19A7F5-D556-481E-0027-A497EABD61BC}"/>
                </a:ext>
              </a:extLst>
            </p:cNvPr>
            <p:cNvCxnSpPr/>
            <p:nvPr/>
          </p:nvCxnSpPr>
          <p:spPr>
            <a:xfrm rot="12055271" flipH="1">
              <a:off x="6436625" y="344578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034744-B339-AC4D-21F4-EE764025A538}"/>
                </a:ext>
              </a:extLst>
            </p:cNvPr>
            <p:cNvCxnSpPr/>
            <p:nvPr/>
          </p:nvCxnSpPr>
          <p:spPr>
            <a:xfrm rot="12055271" flipH="1">
              <a:off x="6476849" y="333986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5F65A6B-C20A-DBDA-20FF-EA93BD61DF4F}"/>
                </a:ext>
              </a:extLst>
            </p:cNvPr>
            <p:cNvCxnSpPr/>
            <p:nvPr/>
          </p:nvCxnSpPr>
          <p:spPr>
            <a:xfrm rot="11635271" flipH="1">
              <a:off x="6508950" y="322936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410507F-13F0-D646-AE10-E70BB15BBA3A}"/>
                </a:ext>
              </a:extLst>
            </p:cNvPr>
            <p:cNvCxnSpPr/>
            <p:nvPr/>
          </p:nvCxnSpPr>
          <p:spPr>
            <a:xfrm rot="11215271" flipH="1">
              <a:off x="6538809" y="312132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16D962E-386B-106E-31CD-CBA5B127CC08}"/>
                </a:ext>
              </a:extLst>
            </p:cNvPr>
            <p:cNvCxnSpPr/>
            <p:nvPr/>
          </p:nvCxnSpPr>
          <p:spPr>
            <a:xfrm rot="10795271" flipH="1">
              <a:off x="6545275" y="300379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3F41BE3-FB06-17C3-CD80-99C74F6A98E6}"/>
                </a:ext>
              </a:extLst>
            </p:cNvPr>
            <p:cNvCxnSpPr/>
            <p:nvPr/>
          </p:nvCxnSpPr>
          <p:spPr>
            <a:xfrm rot="10555271" flipH="1">
              <a:off x="6542445" y="289776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91593E5-4E2F-5DD0-47AB-035646BAFF11}"/>
                </a:ext>
              </a:extLst>
            </p:cNvPr>
            <p:cNvCxnSpPr/>
            <p:nvPr/>
          </p:nvCxnSpPr>
          <p:spPr>
            <a:xfrm rot="10255271" flipH="1">
              <a:off x="6530896" y="277856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8A7D4C-E306-4723-F56C-C642D617EC1A}"/>
                </a:ext>
              </a:extLst>
            </p:cNvPr>
            <p:cNvCxnSpPr/>
            <p:nvPr/>
          </p:nvCxnSpPr>
          <p:spPr>
            <a:xfrm rot="9955271" flipH="1">
              <a:off x="6506668" y="26737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6E0408-EB80-682B-BA7D-74FB75050A60}"/>
                </a:ext>
              </a:extLst>
            </p:cNvPr>
            <p:cNvCxnSpPr/>
            <p:nvPr/>
          </p:nvCxnSpPr>
          <p:spPr>
            <a:xfrm rot="9295271" flipH="1">
              <a:off x="6480324" y="256305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019FE52-9DF1-D874-3B53-BA16A680B18C}"/>
                </a:ext>
              </a:extLst>
            </p:cNvPr>
            <p:cNvCxnSpPr/>
            <p:nvPr/>
          </p:nvCxnSpPr>
          <p:spPr>
            <a:xfrm rot="9055271" flipH="1">
              <a:off x="6435678" y="245745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F318D8A-255E-4DA0-3957-354AAC7E4555}"/>
                </a:ext>
              </a:extLst>
            </p:cNvPr>
            <p:cNvSpPr/>
            <p:nvPr/>
          </p:nvSpPr>
          <p:spPr>
            <a:xfrm rot="2696141">
              <a:off x="5265292" y="528654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C53583D-E49A-7A7C-EF07-99612DE49BFF}"/>
                </a:ext>
              </a:extLst>
            </p:cNvPr>
            <p:cNvSpPr/>
            <p:nvPr/>
          </p:nvSpPr>
          <p:spPr>
            <a:xfrm rot="2216141">
              <a:off x="5496130" y="503189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8D454C6-1B5C-6C6C-6EDB-955A86B68559}"/>
                </a:ext>
              </a:extLst>
            </p:cNvPr>
            <p:cNvSpPr/>
            <p:nvPr/>
          </p:nvSpPr>
          <p:spPr>
            <a:xfrm rot="1796141">
              <a:off x="5560284" y="494132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188A28E-30DC-5350-B803-6D9C1F6A7DA3}"/>
                </a:ext>
              </a:extLst>
            </p:cNvPr>
            <p:cNvSpPr/>
            <p:nvPr/>
          </p:nvSpPr>
          <p:spPr>
            <a:xfrm rot="2936141">
              <a:off x="5184274" y="536482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A230E14-433A-06D9-CE9C-4D163C082B6E}"/>
                </a:ext>
              </a:extLst>
            </p:cNvPr>
            <p:cNvSpPr/>
            <p:nvPr/>
          </p:nvSpPr>
          <p:spPr>
            <a:xfrm rot="3476141">
              <a:off x="5088944" y="542968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FF0AB90-A2F6-511F-2ADF-CCCF7A4336B4}"/>
                </a:ext>
              </a:extLst>
            </p:cNvPr>
            <p:cNvSpPr/>
            <p:nvPr/>
          </p:nvSpPr>
          <p:spPr>
            <a:xfrm rot="3596141">
              <a:off x="4990101" y="5491421"/>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2FE8F93F-F983-3F7F-7110-FA2FE85D96D1}"/>
                </a:ext>
              </a:extLst>
            </p:cNvPr>
            <p:cNvSpPr/>
            <p:nvPr/>
          </p:nvSpPr>
          <p:spPr>
            <a:xfrm rot="3716141">
              <a:off x="4883150" y="554513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E7A6760-4075-649C-D64C-8A9DD82FEC71}"/>
                </a:ext>
              </a:extLst>
            </p:cNvPr>
            <p:cNvSpPr/>
            <p:nvPr/>
          </p:nvSpPr>
          <p:spPr>
            <a:xfrm rot="3956141">
              <a:off x="4773016" y="558351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6372414-4141-C023-884E-EFFCDE5DEE29}"/>
                </a:ext>
              </a:extLst>
            </p:cNvPr>
            <p:cNvSpPr/>
            <p:nvPr/>
          </p:nvSpPr>
          <p:spPr>
            <a:xfrm rot="4316141">
              <a:off x="4654192" y="561992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2D30911-B6D5-39B3-0A5D-73FCD8851A93}"/>
                </a:ext>
              </a:extLst>
            </p:cNvPr>
            <p:cNvSpPr/>
            <p:nvPr/>
          </p:nvSpPr>
          <p:spPr>
            <a:xfrm rot="4556141">
              <a:off x="4536232" y="563826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319429C-9FC8-D4FE-D1B4-C5F18D752C9B}"/>
                </a:ext>
              </a:extLst>
            </p:cNvPr>
            <p:cNvSpPr/>
            <p:nvPr/>
          </p:nvSpPr>
          <p:spPr>
            <a:xfrm rot="5156141">
              <a:off x="4424246" y="564662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13918602-0252-1AF1-DCE4-8D482C9BEE88}"/>
                </a:ext>
              </a:extLst>
            </p:cNvPr>
            <p:cNvCxnSpPr/>
            <p:nvPr/>
          </p:nvCxnSpPr>
          <p:spPr>
            <a:xfrm rot="1796141">
              <a:off x="5942428" y="43253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9B01A95-B244-A924-2239-57A71B4D7DB1}"/>
                </a:ext>
              </a:extLst>
            </p:cNvPr>
            <p:cNvCxnSpPr/>
            <p:nvPr/>
          </p:nvCxnSpPr>
          <p:spPr>
            <a:xfrm rot="1796141">
              <a:off x="5877695" y="442237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57F8A5E-1B1B-D2A6-9FC1-FA52EBB74212}"/>
                </a:ext>
              </a:extLst>
            </p:cNvPr>
            <p:cNvCxnSpPr/>
            <p:nvPr/>
          </p:nvCxnSpPr>
          <p:spPr>
            <a:xfrm rot="1796141">
              <a:off x="5820663" y="452610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9CE7708-E03C-2103-4195-FADEA54EFE68}"/>
                </a:ext>
              </a:extLst>
            </p:cNvPr>
            <p:cNvCxnSpPr/>
            <p:nvPr/>
          </p:nvCxnSpPr>
          <p:spPr>
            <a:xfrm rot="1796141">
              <a:off x="5751475" y="462774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DA3258-7DF4-8DD9-3F86-F1BD7284F10D}"/>
                </a:ext>
              </a:extLst>
            </p:cNvPr>
            <p:cNvCxnSpPr/>
            <p:nvPr/>
          </p:nvCxnSpPr>
          <p:spPr>
            <a:xfrm rot="1796141">
              <a:off x="5695106" y="471915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AC2E54-3029-04DE-BE10-4D5F1C85FE42}"/>
                </a:ext>
              </a:extLst>
            </p:cNvPr>
            <p:cNvCxnSpPr/>
            <p:nvPr/>
          </p:nvCxnSpPr>
          <p:spPr>
            <a:xfrm rot="1796141">
              <a:off x="5643997" y="481443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A201168-BB11-34AF-0502-61752776C739}"/>
                </a:ext>
              </a:extLst>
            </p:cNvPr>
            <p:cNvCxnSpPr/>
            <p:nvPr/>
          </p:nvCxnSpPr>
          <p:spPr>
            <a:xfrm rot="1796141">
              <a:off x="5581908" y="490801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6391742-C3E2-ED65-42EC-A808FD462B2D}"/>
                </a:ext>
              </a:extLst>
            </p:cNvPr>
            <p:cNvCxnSpPr/>
            <p:nvPr/>
          </p:nvCxnSpPr>
          <p:spPr>
            <a:xfrm rot="2156141">
              <a:off x="5516912" y="500723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05415D-25A9-B463-0314-14CE309A2255}"/>
                </a:ext>
              </a:extLst>
            </p:cNvPr>
            <p:cNvCxnSpPr/>
            <p:nvPr/>
          </p:nvCxnSpPr>
          <p:spPr>
            <a:xfrm rot="2456141">
              <a:off x="5444182" y="509651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7B32665-6450-8F08-6FDA-1DB493FD5500}"/>
                </a:ext>
              </a:extLst>
            </p:cNvPr>
            <p:cNvCxnSpPr/>
            <p:nvPr/>
          </p:nvCxnSpPr>
          <p:spPr>
            <a:xfrm rot="2456141">
              <a:off x="5366911" y="517957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2324CF0-EE78-8725-DE35-8100951DE821}"/>
                </a:ext>
              </a:extLst>
            </p:cNvPr>
            <p:cNvCxnSpPr/>
            <p:nvPr/>
          </p:nvCxnSpPr>
          <p:spPr>
            <a:xfrm rot="2456141">
              <a:off x="5281761" y="52660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4A9EA4-85D8-F11F-DC75-63F5EDB825DC}"/>
                </a:ext>
              </a:extLst>
            </p:cNvPr>
            <p:cNvCxnSpPr/>
            <p:nvPr/>
          </p:nvCxnSpPr>
          <p:spPr>
            <a:xfrm rot="2876141">
              <a:off x="5210962" y="534394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0CDC56C-BAB5-4596-A68C-6D5E791BC172}"/>
                </a:ext>
              </a:extLst>
            </p:cNvPr>
            <p:cNvCxnSpPr/>
            <p:nvPr/>
          </p:nvCxnSpPr>
          <p:spPr>
            <a:xfrm rot="3296141">
              <a:off x="5120228" y="541613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567C9BB-1E31-7C09-6D20-BF4001840B7C}"/>
                </a:ext>
              </a:extLst>
            </p:cNvPr>
            <p:cNvCxnSpPr/>
            <p:nvPr/>
          </p:nvCxnSpPr>
          <p:spPr>
            <a:xfrm rot="3716141">
              <a:off x="5028978" y="548166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1E316F1-C556-A3E8-E42F-3866C720D964}"/>
                </a:ext>
              </a:extLst>
            </p:cNvPr>
            <p:cNvCxnSpPr/>
            <p:nvPr/>
          </p:nvCxnSpPr>
          <p:spPr>
            <a:xfrm rot="3956141">
              <a:off x="4918494" y="553962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B83B02E-BFC9-3A74-41DC-83677F8EB274}"/>
                </a:ext>
              </a:extLst>
            </p:cNvPr>
            <p:cNvCxnSpPr/>
            <p:nvPr/>
          </p:nvCxnSpPr>
          <p:spPr>
            <a:xfrm rot="4256141">
              <a:off x="4815368" y="558202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7E1A06A-5B29-D04D-3F58-C0545661EE6D}"/>
                </a:ext>
              </a:extLst>
            </p:cNvPr>
            <p:cNvCxnSpPr/>
            <p:nvPr/>
          </p:nvCxnSpPr>
          <p:spPr>
            <a:xfrm rot="4556141">
              <a:off x="4698991" y="562129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3699EA-50F4-FDDC-61EE-3232EB2E77BF}"/>
                </a:ext>
              </a:extLst>
            </p:cNvPr>
            <p:cNvCxnSpPr/>
            <p:nvPr/>
          </p:nvCxnSpPr>
          <p:spPr>
            <a:xfrm rot="4856141">
              <a:off x="4585856" y="564664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6B76C21-A76D-8812-D325-3FD45AD3877B}"/>
                </a:ext>
              </a:extLst>
            </p:cNvPr>
            <p:cNvCxnSpPr/>
            <p:nvPr/>
          </p:nvCxnSpPr>
          <p:spPr>
            <a:xfrm rot="5216141">
              <a:off x="4464136" y="566609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585B934-92EE-A0F8-F085-3E389EF76821}"/>
                </a:ext>
              </a:extLst>
            </p:cNvPr>
            <p:cNvCxnSpPr/>
            <p:nvPr/>
          </p:nvCxnSpPr>
          <p:spPr>
            <a:xfrm rot="5456141">
              <a:off x="4344119" y="567253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AD104DB4-63FB-4B9D-573C-D4B5162746D2}"/>
                </a:ext>
              </a:extLst>
            </p:cNvPr>
            <p:cNvSpPr/>
            <p:nvPr/>
          </p:nvSpPr>
          <p:spPr>
            <a:xfrm rot="10109360">
              <a:off x="2213280" y="3267714"/>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ED160B2-9FF1-81FF-CA1E-1033C31ADD55}"/>
                </a:ext>
              </a:extLst>
            </p:cNvPr>
            <p:cNvSpPr/>
            <p:nvPr/>
          </p:nvSpPr>
          <p:spPr>
            <a:xfrm rot="9629360">
              <a:off x="2329897" y="358225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4C8EEF1F-EACE-4643-9AD7-AC167BE0D50A}"/>
                </a:ext>
              </a:extLst>
            </p:cNvPr>
            <p:cNvSpPr/>
            <p:nvPr/>
          </p:nvSpPr>
          <p:spPr>
            <a:xfrm rot="9209360">
              <a:off x="2385093" y="368538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69BC60EB-C8C2-70B4-58B1-83A357F58940}"/>
                </a:ext>
              </a:extLst>
            </p:cNvPr>
            <p:cNvSpPr/>
            <p:nvPr/>
          </p:nvSpPr>
          <p:spPr>
            <a:xfrm rot="10349360">
              <a:off x="2181874" y="3158952"/>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5D618E3-0349-0394-95BF-9FD653B3AB9B}"/>
                </a:ext>
              </a:extLst>
            </p:cNvPr>
            <p:cNvSpPr/>
            <p:nvPr/>
          </p:nvSpPr>
          <p:spPr>
            <a:xfrm rot="10889360">
              <a:off x="2160946" y="3047448"/>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0C10ABE-8CEF-48F3-AB31-F26A928ABD9F}"/>
                </a:ext>
              </a:extLst>
            </p:cNvPr>
            <p:cNvSpPr/>
            <p:nvPr/>
          </p:nvSpPr>
          <p:spPr>
            <a:xfrm rot="11009360">
              <a:off x="2160181" y="293513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9137F7B-9420-1822-19AB-9D27C591BD11}"/>
                </a:ext>
              </a:extLst>
            </p:cNvPr>
            <p:cNvSpPr/>
            <p:nvPr/>
          </p:nvSpPr>
          <p:spPr>
            <a:xfrm rot="11129360">
              <a:off x="2163979" y="282467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A9A9EDE-493F-6EFC-885F-C97A497BEA80}"/>
                </a:ext>
              </a:extLst>
            </p:cNvPr>
            <p:cNvSpPr/>
            <p:nvPr/>
          </p:nvSpPr>
          <p:spPr>
            <a:xfrm rot="11369360">
              <a:off x="2184247" y="271379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073AB8DB-B271-86B6-536E-468F4E373B12}"/>
                </a:ext>
              </a:extLst>
            </p:cNvPr>
            <p:cNvSpPr/>
            <p:nvPr/>
          </p:nvSpPr>
          <p:spPr>
            <a:xfrm rot="11729360">
              <a:off x="2207388" y="260760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5168BB3-60FC-9A57-85FC-2631368951C6}"/>
                </a:ext>
              </a:extLst>
            </p:cNvPr>
            <p:cNvSpPr/>
            <p:nvPr/>
          </p:nvSpPr>
          <p:spPr>
            <a:xfrm rot="11969360">
              <a:off x="2247388" y="250212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5933AA1-F35A-8856-FB70-18D5774FAD1D}"/>
                </a:ext>
              </a:extLst>
            </p:cNvPr>
            <p:cNvSpPr/>
            <p:nvPr/>
          </p:nvSpPr>
          <p:spPr>
            <a:xfrm rot="12569360">
              <a:off x="2297465" y="239325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ABC87FE1-A662-C10D-51F9-06232272EE30}"/>
                </a:ext>
              </a:extLst>
            </p:cNvPr>
            <p:cNvCxnSpPr/>
            <p:nvPr/>
          </p:nvCxnSpPr>
          <p:spPr>
            <a:xfrm rot="9209360">
              <a:off x="2741364" y="433453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1CE51BA-CC36-F72E-B94D-9321AF4C87C8}"/>
                </a:ext>
              </a:extLst>
            </p:cNvPr>
            <p:cNvCxnSpPr/>
            <p:nvPr/>
          </p:nvCxnSpPr>
          <p:spPr>
            <a:xfrm rot="9209360">
              <a:off x="2695465" y="42373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F6182AC-0E5E-6A4A-AE21-3CB8FBBE6F5A}"/>
                </a:ext>
              </a:extLst>
            </p:cNvPr>
            <p:cNvCxnSpPr/>
            <p:nvPr/>
          </p:nvCxnSpPr>
          <p:spPr>
            <a:xfrm rot="9209360">
              <a:off x="2635128" y="414197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778CA1F-5678-E9A5-92CD-3DA4101C9B9C}"/>
                </a:ext>
              </a:extLst>
            </p:cNvPr>
            <p:cNvCxnSpPr/>
            <p:nvPr/>
          </p:nvCxnSpPr>
          <p:spPr>
            <a:xfrm rot="9209360">
              <a:off x="2572086" y="403568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6BCEFEF-ECE5-7540-D138-69AB722A2170}"/>
                </a:ext>
              </a:extLst>
            </p:cNvPr>
            <p:cNvCxnSpPr/>
            <p:nvPr/>
          </p:nvCxnSpPr>
          <p:spPr>
            <a:xfrm rot="9209360">
              <a:off x="2511782" y="394764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DBD7C76-5452-9CF4-0DA6-D42F7DBB7EEE}"/>
                </a:ext>
              </a:extLst>
            </p:cNvPr>
            <p:cNvCxnSpPr/>
            <p:nvPr/>
          </p:nvCxnSpPr>
          <p:spPr>
            <a:xfrm rot="9209360">
              <a:off x="2448661" y="384474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43D9246-8230-7D32-D3E8-82F4C558890A}"/>
                </a:ext>
              </a:extLst>
            </p:cNvPr>
            <p:cNvCxnSpPr/>
            <p:nvPr/>
          </p:nvCxnSpPr>
          <p:spPr>
            <a:xfrm rot="9209360">
              <a:off x="2397043" y="375467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A8BA581-5D31-7768-E82B-AAFBA829BF57}"/>
                </a:ext>
              </a:extLst>
            </p:cNvPr>
            <p:cNvCxnSpPr/>
            <p:nvPr/>
          </p:nvCxnSpPr>
          <p:spPr>
            <a:xfrm rot="9569360">
              <a:off x="2341618" y="365606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56371E6-5270-2435-EB8D-29B1171FDF9A}"/>
                </a:ext>
              </a:extLst>
            </p:cNvPr>
            <p:cNvCxnSpPr/>
            <p:nvPr/>
          </p:nvCxnSpPr>
          <p:spPr>
            <a:xfrm rot="9869360">
              <a:off x="2292396" y="354743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060CB08-9847-01C5-D865-F870CCF9C76C}"/>
                </a:ext>
              </a:extLst>
            </p:cNvPr>
            <p:cNvCxnSpPr/>
            <p:nvPr/>
          </p:nvCxnSpPr>
          <p:spPr>
            <a:xfrm rot="9869360">
              <a:off x="2251650" y="343895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33BD48-C3A0-60F6-8C5A-72F655EE6296}"/>
                </a:ext>
              </a:extLst>
            </p:cNvPr>
            <p:cNvCxnSpPr/>
            <p:nvPr/>
          </p:nvCxnSpPr>
          <p:spPr>
            <a:xfrm rot="9869360">
              <a:off x="2212025" y="333612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8453077-494C-9A53-6BA4-F479BC1A4741}"/>
                </a:ext>
              </a:extLst>
            </p:cNvPr>
            <p:cNvCxnSpPr/>
            <p:nvPr/>
          </p:nvCxnSpPr>
          <p:spPr>
            <a:xfrm rot="10289360">
              <a:off x="2178947" y="323183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E5AA138-0C9C-54B5-5751-4378940417BA}"/>
                </a:ext>
              </a:extLst>
            </p:cNvPr>
            <p:cNvCxnSpPr/>
            <p:nvPr/>
          </p:nvCxnSpPr>
          <p:spPr>
            <a:xfrm rot="10709360">
              <a:off x="2159872" y="311630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677692E-9C98-B3CD-2486-5B5372A0CDA6}"/>
                </a:ext>
              </a:extLst>
            </p:cNvPr>
            <p:cNvCxnSpPr/>
            <p:nvPr/>
          </p:nvCxnSpPr>
          <p:spPr>
            <a:xfrm rot="11129360">
              <a:off x="2155074" y="300738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345D1F1-A780-F03C-D9DF-00E7063A6435}"/>
                </a:ext>
              </a:extLst>
            </p:cNvPr>
            <p:cNvCxnSpPr/>
            <p:nvPr/>
          </p:nvCxnSpPr>
          <p:spPr>
            <a:xfrm rot="11369360">
              <a:off x="2152944" y="290195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8277584-1D32-EBC0-D091-1CA08D4D4D7D}"/>
                </a:ext>
              </a:extLst>
            </p:cNvPr>
            <p:cNvCxnSpPr/>
            <p:nvPr/>
          </p:nvCxnSpPr>
          <p:spPr>
            <a:xfrm rot="11669360">
              <a:off x="2161677" y="278068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39FC26A-6CCC-9C1E-4DE4-D3F08B3E4330}"/>
                </a:ext>
              </a:extLst>
            </p:cNvPr>
            <p:cNvCxnSpPr/>
            <p:nvPr/>
          </p:nvCxnSpPr>
          <p:spPr>
            <a:xfrm rot="11969360">
              <a:off x="2184539" y="267470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C2C678B-A269-549F-03C1-F7E472312787}"/>
                </a:ext>
              </a:extLst>
            </p:cNvPr>
            <p:cNvCxnSpPr/>
            <p:nvPr/>
          </p:nvCxnSpPr>
          <p:spPr>
            <a:xfrm rot="12269360">
              <a:off x="2215147" y="257875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6C28929-D26E-F59A-BD56-96F7934FF6A2}"/>
                </a:ext>
              </a:extLst>
            </p:cNvPr>
            <p:cNvCxnSpPr/>
            <p:nvPr/>
          </p:nvCxnSpPr>
          <p:spPr>
            <a:xfrm rot="12629360">
              <a:off x="2256159" y="246993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8E79A0E-6395-2F36-EB5D-77DB751D5C6A}"/>
                </a:ext>
              </a:extLst>
            </p:cNvPr>
            <p:cNvCxnSpPr/>
            <p:nvPr/>
          </p:nvCxnSpPr>
          <p:spPr>
            <a:xfrm rot="12869360">
              <a:off x="2316321" y="236953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A9AB7F86-6BCC-E16E-6AA3-5A374ADD9BD2}"/>
                </a:ext>
              </a:extLst>
            </p:cNvPr>
            <p:cNvSpPr/>
            <p:nvPr/>
          </p:nvSpPr>
          <p:spPr>
            <a:xfrm rot="19070701" flipH="1">
              <a:off x="3457109" y="5287044"/>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1B8B4F1-6249-153E-A6EE-C2FE5DA5103F}"/>
                </a:ext>
              </a:extLst>
            </p:cNvPr>
            <p:cNvSpPr/>
            <p:nvPr/>
          </p:nvSpPr>
          <p:spPr>
            <a:xfrm rot="19550701" flipH="1">
              <a:off x="3217526" y="504013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3DA589EE-B4DD-9BBB-4C9B-BB3D6F5B3D10}"/>
                </a:ext>
              </a:extLst>
            </p:cNvPr>
            <p:cNvSpPr/>
            <p:nvPr/>
          </p:nvSpPr>
          <p:spPr>
            <a:xfrm rot="19970701" flipH="1">
              <a:off x="3151294" y="494222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221D1330-BFB8-430F-0B71-55576C6DC76B}"/>
                </a:ext>
              </a:extLst>
            </p:cNvPr>
            <p:cNvSpPr/>
            <p:nvPr/>
          </p:nvSpPr>
          <p:spPr>
            <a:xfrm rot="18830701" flipH="1">
              <a:off x="3539157" y="536741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BE5BA4-8DD9-2912-47D6-972B232BE629}"/>
                </a:ext>
              </a:extLst>
            </p:cNvPr>
            <p:cNvSpPr/>
            <p:nvPr/>
          </p:nvSpPr>
          <p:spPr>
            <a:xfrm rot="18290701" flipH="1">
              <a:off x="3633996" y="5433055"/>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CFE93F7-E88A-6FC0-D1BF-3D153AC96570}"/>
                </a:ext>
              </a:extLst>
            </p:cNvPr>
            <p:cNvSpPr/>
            <p:nvPr/>
          </p:nvSpPr>
          <p:spPr>
            <a:xfrm rot="18170701" flipH="1">
              <a:off x="3735672" y="549745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7A992FF-A548-A4D0-F732-D058707E3006}"/>
                </a:ext>
              </a:extLst>
            </p:cNvPr>
            <p:cNvSpPr/>
            <p:nvPr/>
          </p:nvSpPr>
          <p:spPr>
            <a:xfrm rot="18050701" flipH="1">
              <a:off x="3843057" y="554680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84535A7-1E2B-5DDB-5C9C-3B39AE0988A3}"/>
                </a:ext>
              </a:extLst>
            </p:cNvPr>
            <p:cNvSpPr/>
            <p:nvPr/>
          </p:nvSpPr>
          <p:spPr>
            <a:xfrm rot="17810701" flipH="1">
              <a:off x="3951235" y="5590754"/>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4315F5A5-93F9-2B92-14A8-A88A20299C5A}"/>
                </a:ext>
              </a:extLst>
            </p:cNvPr>
            <p:cNvSpPr/>
            <p:nvPr/>
          </p:nvSpPr>
          <p:spPr>
            <a:xfrm rot="17450701" flipH="1">
              <a:off x="4075002" y="562444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8A7ED0C5-E2C2-E9D7-69E4-5468E57B403F}"/>
                </a:ext>
              </a:extLst>
            </p:cNvPr>
            <p:cNvSpPr/>
            <p:nvPr/>
          </p:nvSpPr>
          <p:spPr>
            <a:xfrm rot="17210701" flipH="1">
              <a:off x="4186713" y="564091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A170BE8-27B4-DFBA-53FB-78B7B49C6A2A}"/>
                </a:ext>
              </a:extLst>
            </p:cNvPr>
            <p:cNvSpPr/>
            <p:nvPr/>
          </p:nvSpPr>
          <p:spPr>
            <a:xfrm rot="16610701" flipH="1">
              <a:off x="4303618" y="565501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FD137A77-FA2F-A95A-7512-EF08B1CD0863}"/>
                </a:ext>
              </a:extLst>
            </p:cNvPr>
            <p:cNvCxnSpPr/>
            <p:nvPr/>
          </p:nvCxnSpPr>
          <p:spPr>
            <a:xfrm rot="19970701" flipH="1">
              <a:off x="2806274" y="443277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A4AB41C-63D0-C3B7-7161-4E9156A91B88}"/>
                </a:ext>
              </a:extLst>
            </p:cNvPr>
            <p:cNvCxnSpPr/>
            <p:nvPr/>
          </p:nvCxnSpPr>
          <p:spPr>
            <a:xfrm rot="19970701" flipH="1">
              <a:off x="2867665" y="453397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9FB1D8F-DEA7-B5E9-4EBD-698BB6FE887F}"/>
                </a:ext>
              </a:extLst>
            </p:cNvPr>
            <p:cNvCxnSpPr/>
            <p:nvPr/>
          </p:nvCxnSpPr>
          <p:spPr>
            <a:xfrm rot="19970701" flipH="1">
              <a:off x="2927999" y="463175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882477F-677F-304B-5680-F1FE29684A3C}"/>
                </a:ext>
              </a:extLst>
            </p:cNvPr>
            <p:cNvCxnSpPr/>
            <p:nvPr/>
          </p:nvCxnSpPr>
          <p:spPr>
            <a:xfrm rot="19970701" flipH="1">
              <a:off x="2989724" y="472570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C5B723E-599E-A54A-CDCF-AB606C17F498}"/>
                </a:ext>
              </a:extLst>
            </p:cNvPr>
            <p:cNvCxnSpPr/>
            <p:nvPr/>
          </p:nvCxnSpPr>
          <p:spPr>
            <a:xfrm rot="19970701" flipH="1">
              <a:off x="3041888" y="481722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2D8325B-E294-0AAA-2873-046D0C56A0A2}"/>
                </a:ext>
              </a:extLst>
            </p:cNvPr>
            <p:cNvCxnSpPr/>
            <p:nvPr/>
          </p:nvCxnSpPr>
          <p:spPr>
            <a:xfrm rot="19970701" flipH="1">
              <a:off x="3107225" y="491433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49B78FC-7C78-44A3-5607-BD03B7B8013D}"/>
                </a:ext>
              </a:extLst>
            </p:cNvPr>
            <p:cNvCxnSpPr/>
            <p:nvPr/>
          </p:nvCxnSpPr>
          <p:spPr>
            <a:xfrm rot="19610701" flipH="1">
              <a:off x="3170900" y="501072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08D59DB-9C9A-938E-0267-C480A11A5C7D}"/>
                </a:ext>
              </a:extLst>
            </p:cNvPr>
            <p:cNvCxnSpPr/>
            <p:nvPr/>
          </p:nvCxnSpPr>
          <p:spPr>
            <a:xfrm rot="19310701" flipH="1">
              <a:off x="3246215" y="510096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5044D1B-7E0C-0C29-1786-B50DAE533E8C}"/>
                </a:ext>
              </a:extLst>
            </p:cNvPr>
            <p:cNvCxnSpPr/>
            <p:nvPr/>
          </p:nvCxnSpPr>
          <p:spPr>
            <a:xfrm rot="19310701" flipH="1">
              <a:off x="3319530" y="518450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19CD871-89F8-85BE-75AC-A7ECEB6A5B86}"/>
                </a:ext>
              </a:extLst>
            </p:cNvPr>
            <p:cNvCxnSpPr/>
            <p:nvPr/>
          </p:nvCxnSpPr>
          <p:spPr>
            <a:xfrm rot="19310701" flipH="1">
              <a:off x="3400691" y="526883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865F0FA-0BF5-6CC0-F95F-34C15AEB3695}"/>
                </a:ext>
              </a:extLst>
            </p:cNvPr>
            <p:cNvCxnSpPr/>
            <p:nvPr/>
          </p:nvCxnSpPr>
          <p:spPr>
            <a:xfrm rot="18890701" flipH="1">
              <a:off x="3486658" y="535220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896D3BD-27E2-8889-D674-07E3DE9E6C18}"/>
                </a:ext>
              </a:extLst>
            </p:cNvPr>
            <p:cNvCxnSpPr/>
            <p:nvPr/>
          </p:nvCxnSpPr>
          <p:spPr>
            <a:xfrm rot="18470701" flipH="1">
              <a:off x="3572848" y="542213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9A05A2B-8BA7-5F1C-9F11-CD11E222465E}"/>
                </a:ext>
              </a:extLst>
            </p:cNvPr>
            <p:cNvCxnSpPr/>
            <p:nvPr/>
          </p:nvCxnSpPr>
          <p:spPr>
            <a:xfrm rot="18050701" flipH="1">
              <a:off x="3670538" y="548339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1853008-57A3-1061-064F-696A041A92D8}"/>
                </a:ext>
              </a:extLst>
            </p:cNvPr>
            <p:cNvCxnSpPr/>
            <p:nvPr/>
          </p:nvCxnSpPr>
          <p:spPr>
            <a:xfrm rot="17810701" flipH="1">
              <a:off x="3780251" y="553699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7C17AEE-C527-7139-6C4F-A255F01A737A}"/>
                </a:ext>
              </a:extLst>
            </p:cNvPr>
            <p:cNvCxnSpPr/>
            <p:nvPr/>
          </p:nvCxnSpPr>
          <p:spPr>
            <a:xfrm rot="17510701" flipH="1">
              <a:off x="3881443" y="558777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87AA261-7B63-F030-0626-9C4B720B3911}"/>
                </a:ext>
              </a:extLst>
            </p:cNvPr>
            <p:cNvCxnSpPr/>
            <p:nvPr/>
          </p:nvCxnSpPr>
          <p:spPr>
            <a:xfrm rot="17210701" flipH="1">
              <a:off x="3999367" y="562737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3B28046-1F00-1D63-DE07-764066F4100F}"/>
                </a:ext>
              </a:extLst>
            </p:cNvPr>
            <p:cNvCxnSpPr/>
            <p:nvPr/>
          </p:nvCxnSpPr>
          <p:spPr>
            <a:xfrm rot="16910701" flipH="1">
              <a:off x="4120277" y="565519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3700A4C-2897-E4D3-F988-153EC27266FF}"/>
                </a:ext>
              </a:extLst>
            </p:cNvPr>
            <p:cNvCxnSpPr/>
            <p:nvPr/>
          </p:nvCxnSpPr>
          <p:spPr>
            <a:xfrm rot="16550701" flipH="1">
              <a:off x="4230386" y="567116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0EDE1AC1-420E-E330-593C-0E84C06E1088}"/>
                </a:ext>
              </a:extLst>
            </p:cNvPr>
            <p:cNvSpPr/>
            <p:nvPr/>
          </p:nvSpPr>
          <p:spPr>
            <a:xfrm rot="4500000" flipH="1">
              <a:off x="3122677" y="1791471"/>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DF76A62D-428F-C187-36C8-2F558EC78AD8}"/>
                </a:ext>
              </a:extLst>
            </p:cNvPr>
            <p:cNvSpPr/>
            <p:nvPr/>
          </p:nvSpPr>
          <p:spPr>
            <a:xfrm rot="4980000" flipH="1">
              <a:off x="3472338" y="172369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4B52436C-56CC-8025-E526-936A8233BD3B}"/>
                </a:ext>
              </a:extLst>
            </p:cNvPr>
            <p:cNvSpPr/>
            <p:nvPr/>
          </p:nvSpPr>
          <p:spPr>
            <a:xfrm rot="5400000" flipH="1">
              <a:off x="3585469" y="1717749"/>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65BF7A07-F329-49F5-006A-9F213D7EF8E5}"/>
                </a:ext>
              </a:extLst>
            </p:cNvPr>
            <p:cNvSpPr/>
            <p:nvPr/>
          </p:nvSpPr>
          <p:spPr>
            <a:xfrm rot="4260000" flipH="1">
              <a:off x="3005572" y="181721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252B479-C1DB-4816-F8FE-E8402A40BB97}"/>
                </a:ext>
              </a:extLst>
            </p:cNvPr>
            <p:cNvSpPr/>
            <p:nvPr/>
          </p:nvSpPr>
          <p:spPr>
            <a:xfrm rot="3720000" flipH="1">
              <a:off x="2891694" y="185907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D2205D3-3348-F26A-429E-C47C7ED415A0}"/>
                </a:ext>
              </a:extLst>
            </p:cNvPr>
            <p:cNvSpPr/>
            <p:nvPr/>
          </p:nvSpPr>
          <p:spPr>
            <a:xfrm rot="3600000" flipH="1">
              <a:off x="2792000" y="191096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28D0E3AA-5726-D601-3FA5-9E7E6D1023A9}"/>
                </a:ext>
              </a:extLst>
            </p:cNvPr>
            <p:cNvSpPr/>
            <p:nvPr/>
          </p:nvSpPr>
          <p:spPr>
            <a:xfrm rot="3480000" flipH="1">
              <a:off x="2685264" y="197326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A7D0E4A5-37BE-E66F-1EE9-F062365704E7}"/>
                </a:ext>
              </a:extLst>
            </p:cNvPr>
            <p:cNvSpPr/>
            <p:nvPr/>
          </p:nvSpPr>
          <p:spPr>
            <a:xfrm rot="3240000" flipH="1">
              <a:off x="2590056" y="203987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D054CF52-7967-3865-43A4-CC2AEE126673}"/>
                </a:ext>
              </a:extLst>
            </p:cNvPr>
            <p:cNvSpPr/>
            <p:nvPr/>
          </p:nvSpPr>
          <p:spPr>
            <a:xfrm rot="2880000" flipH="1">
              <a:off x="2510067" y="212170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6F90FB68-3429-D914-2303-EA27C52897C7}"/>
                </a:ext>
              </a:extLst>
            </p:cNvPr>
            <p:cNvSpPr/>
            <p:nvPr/>
          </p:nvSpPr>
          <p:spPr>
            <a:xfrm rot="2640000" flipH="1">
              <a:off x="2427911" y="220762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EADE7B1C-98FB-9723-34F9-CB19A58E0B38}"/>
                </a:ext>
              </a:extLst>
            </p:cNvPr>
            <p:cNvSpPr/>
            <p:nvPr/>
          </p:nvSpPr>
          <p:spPr>
            <a:xfrm rot="2040000" flipH="1">
              <a:off x="2352412" y="230558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a:extLst>
                <a:ext uri="{FF2B5EF4-FFF2-40B4-BE49-F238E27FC236}">
                  <a16:creationId xmlns:a16="http://schemas.microsoft.com/office/drawing/2014/main" id="{B27A3C06-2039-0D56-AB5F-FF4563699069}"/>
                </a:ext>
              </a:extLst>
            </p:cNvPr>
            <p:cNvCxnSpPr/>
            <p:nvPr/>
          </p:nvCxnSpPr>
          <p:spPr>
            <a:xfrm rot="5400000" flipH="1">
              <a:off x="4231585" y="173915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6444D6D-0A9B-0A15-6E7D-B9D894A77920}"/>
                </a:ext>
              </a:extLst>
            </p:cNvPr>
            <p:cNvCxnSpPr/>
            <p:nvPr/>
          </p:nvCxnSpPr>
          <p:spPr>
            <a:xfrm rot="5400000" flipH="1">
              <a:off x="4110562" y="173724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6A54696-4B90-87B3-37D4-EA59ADF5D7F8}"/>
                </a:ext>
              </a:extLst>
            </p:cNvPr>
            <p:cNvCxnSpPr/>
            <p:nvPr/>
          </p:nvCxnSpPr>
          <p:spPr>
            <a:xfrm rot="5400000" flipH="1">
              <a:off x="3998876" y="174055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104EA5F-5309-D64E-6F85-E68E50F75501}"/>
                </a:ext>
              </a:extLst>
            </p:cNvPr>
            <p:cNvCxnSpPr/>
            <p:nvPr/>
          </p:nvCxnSpPr>
          <p:spPr>
            <a:xfrm rot="5400000" flipH="1">
              <a:off x="3872434" y="173915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7BBC97B-EB40-E9E7-83C2-F630592F3278}"/>
                </a:ext>
              </a:extLst>
            </p:cNvPr>
            <p:cNvCxnSpPr/>
            <p:nvPr/>
          </p:nvCxnSpPr>
          <p:spPr>
            <a:xfrm rot="5400000" flipH="1">
              <a:off x="3753602" y="173915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5577B14-E739-1311-C4EF-BE81DB569CA7}"/>
                </a:ext>
              </a:extLst>
            </p:cNvPr>
            <p:cNvCxnSpPr/>
            <p:nvPr/>
          </p:nvCxnSpPr>
          <p:spPr>
            <a:xfrm rot="5400000" flipH="1">
              <a:off x="3635920" y="173444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55569A3-F88C-F8B6-770A-6377AD6967BA}"/>
                </a:ext>
              </a:extLst>
            </p:cNvPr>
            <p:cNvCxnSpPr/>
            <p:nvPr/>
          </p:nvCxnSpPr>
          <p:spPr>
            <a:xfrm rot="5040000" flipH="1">
              <a:off x="3513283" y="173824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E58C331-D558-40BC-5E11-A67757E5E39D}"/>
                </a:ext>
              </a:extLst>
            </p:cNvPr>
            <p:cNvCxnSpPr/>
            <p:nvPr/>
          </p:nvCxnSpPr>
          <p:spPr>
            <a:xfrm rot="4740000" flipH="1">
              <a:off x="3398831" y="175868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9BF9717-EFF2-85FF-58EF-2E80E1380AD4}"/>
                </a:ext>
              </a:extLst>
            </p:cNvPr>
            <p:cNvCxnSpPr/>
            <p:nvPr/>
          </p:nvCxnSpPr>
          <p:spPr>
            <a:xfrm rot="4740000" flipH="1">
              <a:off x="3288760" y="177911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B539B39-287D-A179-1E11-CEC96A39FBE5}"/>
                </a:ext>
              </a:extLst>
            </p:cNvPr>
            <p:cNvCxnSpPr/>
            <p:nvPr/>
          </p:nvCxnSpPr>
          <p:spPr>
            <a:xfrm rot="4740000" flipH="1">
              <a:off x="3166698" y="179864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B331B97-313E-2A94-11EF-2F04304CE1E2}"/>
                </a:ext>
              </a:extLst>
            </p:cNvPr>
            <p:cNvCxnSpPr/>
            <p:nvPr/>
          </p:nvCxnSpPr>
          <p:spPr>
            <a:xfrm rot="4320000" flipH="1">
              <a:off x="3045093" y="182359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280E551-DD55-2659-9DBE-2F784227FD39}"/>
                </a:ext>
              </a:extLst>
            </p:cNvPr>
            <p:cNvCxnSpPr/>
            <p:nvPr/>
          </p:nvCxnSpPr>
          <p:spPr>
            <a:xfrm rot="3900000" flipH="1">
              <a:off x="2936636" y="185645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CFDA238-B8B4-F6FF-87EF-005CA6A59749}"/>
                </a:ext>
              </a:extLst>
            </p:cNvPr>
            <p:cNvCxnSpPr/>
            <p:nvPr/>
          </p:nvCxnSpPr>
          <p:spPr>
            <a:xfrm rot="3480000" flipH="1">
              <a:off x="2833136" y="191063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8D3FE0A-6906-3D6D-CC40-EF238911046F}"/>
                </a:ext>
              </a:extLst>
            </p:cNvPr>
            <p:cNvCxnSpPr/>
            <p:nvPr/>
          </p:nvCxnSpPr>
          <p:spPr>
            <a:xfrm rot="3240000" flipH="1">
              <a:off x="2725826" y="196112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03709F3-B26F-96B6-0144-3A741B75AE62}"/>
                </a:ext>
              </a:extLst>
            </p:cNvPr>
            <p:cNvCxnSpPr/>
            <p:nvPr/>
          </p:nvCxnSpPr>
          <p:spPr>
            <a:xfrm rot="2940000" flipH="1">
              <a:off x="2624049" y="203384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DC60F3C-A37E-B687-DC70-146C6FF8CD94}"/>
                </a:ext>
              </a:extLst>
            </p:cNvPr>
            <p:cNvCxnSpPr/>
            <p:nvPr/>
          </p:nvCxnSpPr>
          <p:spPr>
            <a:xfrm rot="2640000" flipH="1">
              <a:off x="2535666" y="209674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C467450-4272-0ACC-7CBA-0350C3FDEAD8}"/>
                </a:ext>
              </a:extLst>
            </p:cNvPr>
            <p:cNvCxnSpPr/>
            <p:nvPr/>
          </p:nvCxnSpPr>
          <p:spPr>
            <a:xfrm rot="2340000" flipH="1">
              <a:off x="2450259" y="218708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16C0866-0702-8D62-E5FC-1599AD6990BB}"/>
                </a:ext>
              </a:extLst>
            </p:cNvPr>
            <p:cNvCxnSpPr/>
            <p:nvPr/>
          </p:nvCxnSpPr>
          <p:spPr>
            <a:xfrm rot="1980000" flipH="1">
              <a:off x="2376375" y="227082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C736BA79-262C-5098-12EE-B99E47460773}"/>
                </a:ext>
              </a:extLst>
            </p:cNvPr>
            <p:cNvSpPr/>
            <p:nvPr/>
          </p:nvSpPr>
          <p:spPr>
            <a:xfrm rot="1660658">
              <a:off x="5925601" y="4336808"/>
              <a:ext cx="71519"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E6150C73-827F-4DB5-AE8A-E3D6E18ED19A}"/>
                </a:ext>
              </a:extLst>
            </p:cNvPr>
            <p:cNvSpPr/>
            <p:nvPr/>
          </p:nvSpPr>
          <p:spPr>
            <a:xfrm rot="1660658">
              <a:off x="5805611" y="4535680"/>
              <a:ext cx="71519"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C11E7552-6695-F07B-0057-454555087EE0}"/>
                </a:ext>
              </a:extLst>
            </p:cNvPr>
            <p:cNvSpPr/>
            <p:nvPr/>
          </p:nvSpPr>
          <p:spPr>
            <a:xfrm rot="1660658">
              <a:off x="5679739" y="4725981"/>
              <a:ext cx="71519"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57BC7735-9D36-8AC9-1777-92F7216EBE3B}"/>
                </a:ext>
              </a:extLst>
            </p:cNvPr>
            <p:cNvSpPr/>
            <p:nvPr/>
          </p:nvSpPr>
          <p:spPr>
            <a:xfrm rot="1660658">
              <a:off x="5963834" y="4266036"/>
              <a:ext cx="71519" cy="51988"/>
            </a:xfrm>
            <a:prstGeom prst="rect">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2DC40129-587A-209C-2661-C1B21094D93E}"/>
                </a:ext>
              </a:extLst>
            </p:cNvPr>
            <p:cNvSpPr/>
            <p:nvPr/>
          </p:nvSpPr>
          <p:spPr>
            <a:xfrm rot="8880000">
              <a:off x="2962209" y="4667322"/>
              <a:ext cx="74073"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5" name="Rectangle 214">
              <a:extLst>
                <a:ext uri="{FF2B5EF4-FFF2-40B4-BE49-F238E27FC236}">
                  <a16:creationId xmlns:a16="http://schemas.microsoft.com/office/drawing/2014/main" id="{A79F71FE-A556-1CBE-A140-90DE65BDA845}"/>
                </a:ext>
              </a:extLst>
            </p:cNvPr>
            <p:cNvSpPr/>
            <p:nvPr/>
          </p:nvSpPr>
          <p:spPr>
            <a:xfrm rot="8880000">
              <a:off x="2843036" y="4473144"/>
              <a:ext cx="74073"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A9B736DE-6FC9-FABE-7CC1-5A0159E7126A}"/>
                </a:ext>
              </a:extLst>
            </p:cNvPr>
            <p:cNvSpPr/>
            <p:nvPr/>
          </p:nvSpPr>
          <p:spPr>
            <a:xfrm rot="8880000">
              <a:off x="2712147" y="4271258"/>
              <a:ext cx="74073"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D8D0F1FA-464C-6DF1-6838-A00A9D0D52A7}"/>
                </a:ext>
              </a:extLst>
            </p:cNvPr>
            <p:cNvSpPr/>
            <p:nvPr/>
          </p:nvSpPr>
          <p:spPr>
            <a:xfrm rot="8880000">
              <a:off x="2770502" y="4348029"/>
              <a:ext cx="74073" cy="51988"/>
            </a:xfrm>
            <a:prstGeom prst="rect">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6E9C6E36-D634-6D62-78CD-C6133BA02D09}"/>
                </a:ext>
              </a:extLst>
            </p:cNvPr>
            <p:cNvSpPr/>
            <p:nvPr/>
          </p:nvSpPr>
          <p:spPr>
            <a:xfrm rot="5280000">
              <a:off x="4144541" y="1713499"/>
              <a:ext cx="77126" cy="4993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133D0F20-647E-B167-6E77-3286D97E8E5B}"/>
                </a:ext>
              </a:extLst>
            </p:cNvPr>
            <p:cNvSpPr/>
            <p:nvPr/>
          </p:nvSpPr>
          <p:spPr>
            <a:xfrm rot="5280000">
              <a:off x="4058246" y="1711293"/>
              <a:ext cx="77126" cy="4993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71E8AF40-5912-E01A-8C5E-8DCB309728B5}"/>
                </a:ext>
              </a:extLst>
            </p:cNvPr>
            <p:cNvSpPr/>
            <p:nvPr/>
          </p:nvSpPr>
          <p:spPr>
            <a:xfrm rot="5280000">
              <a:off x="3905556" y="1719061"/>
              <a:ext cx="77126" cy="49930"/>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D6ED34A3-C3FC-86D3-912B-6BF709B2B50F}"/>
                </a:ext>
              </a:extLst>
            </p:cNvPr>
            <p:cNvSpPr/>
            <p:nvPr/>
          </p:nvSpPr>
          <p:spPr>
            <a:xfrm rot="5280000">
              <a:off x="3822892" y="1719725"/>
              <a:ext cx="77126" cy="49930"/>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6B262D19-C47A-301C-7509-BC5D82742CAB}"/>
                </a:ext>
              </a:extLst>
            </p:cNvPr>
            <p:cNvSpPr txBox="1"/>
            <p:nvPr/>
          </p:nvSpPr>
          <p:spPr>
            <a:xfrm rot="10800000">
              <a:off x="6943662" y="2927457"/>
              <a:ext cx="948266" cy="287811"/>
            </a:xfrm>
            <a:prstGeom prst="rect">
              <a:avLst/>
            </a:prstGeom>
            <a:noFill/>
          </p:spPr>
          <p:txBody>
            <a:bodyPr wrap="none" rtlCol="0">
              <a:spAutoFit/>
            </a:bodyPr>
            <a:lstStyle/>
            <a:p>
              <a:r>
                <a:rPr lang="en-US" sz="1600" dirty="0"/>
                <a:t>Abort Line</a:t>
              </a:r>
            </a:p>
          </p:txBody>
        </p:sp>
        <p:sp>
          <p:nvSpPr>
            <p:cNvPr id="223" name="TextBox 222">
              <a:extLst>
                <a:ext uri="{FF2B5EF4-FFF2-40B4-BE49-F238E27FC236}">
                  <a16:creationId xmlns:a16="http://schemas.microsoft.com/office/drawing/2014/main" id="{0ACB96EF-F0D0-E5DB-9191-17D7A59F0D85}"/>
                </a:ext>
              </a:extLst>
            </p:cNvPr>
            <p:cNvSpPr txBox="1"/>
            <p:nvPr/>
          </p:nvSpPr>
          <p:spPr>
            <a:xfrm rot="10800000">
              <a:off x="5717435" y="1445153"/>
              <a:ext cx="1620273" cy="261647"/>
            </a:xfrm>
            <a:prstGeom prst="rect">
              <a:avLst/>
            </a:prstGeom>
            <a:noFill/>
          </p:spPr>
          <p:txBody>
            <a:bodyPr wrap="none" rtlCol="0">
              <a:spAutoFit/>
            </a:bodyPr>
            <a:lstStyle/>
            <a:p>
              <a:r>
                <a:rPr lang="en-US" sz="1400" dirty="0"/>
                <a:t>M3 – protons from RR</a:t>
              </a:r>
            </a:p>
          </p:txBody>
        </p:sp>
        <p:sp>
          <p:nvSpPr>
            <p:cNvPr id="224" name="TextBox 223">
              <a:extLst>
                <a:ext uri="{FF2B5EF4-FFF2-40B4-BE49-F238E27FC236}">
                  <a16:creationId xmlns:a16="http://schemas.microsoft.com/office/drawing/2014/main" id="{671A2ABD-9768-9E28-2360-E1EFFADD14B2}"/>
                </a:ext>
              </a:extLst>
            </p:cNvPr>
            <p:cNvSpPr txBox="1"/>
            <p:nvPr/>
          </p:nvSpPr>
          <p:spPr>
            <a:xfrm rot="10800000">
              <a:off x="1803898" y="1173222"/>
              <a:ext cx="2399482" cy="552653"/>
            </a:xfrm>
            <a:prstGeom prst="rect">
              <a:avLst/>
            </a:prstGeom>
            <a:noFill/>
          </p:spPr>
          <p:txBody>
            <a:bodyPr wrap="none" rtlCol="0">
              <a:spAutoFit/>
            </a:bodyPr>
            <a:lstStyle/>
            <a:p>
              <a:r>
                <a:rPr lang="en-US" sz="1400" dirty="0"/>
                <a:t>M4 – Resonantly extracted</a:t>
              </a:r>
            </a:p>
            <a:p>
              <a:r>
                <a:rPr lang="en-US" sz="1400" dirty="0"/>
                <a:t>protons to MC-2</a:t>
              </a:r>
            </a:p>
          </p:txBody>
        </p:sp>
        <p:sp>
          <p:nvSpPr>
            <p:cNvPr id="225" name="Rectangle 224">
              <a:extLst>
                <a:ext uri="{FF2B5EF4-FFF2-40B4-BE49-F238E27FC236}">
                  <a16:creationId xmlns:a16="http://schemas.microsoft.com/office/drawing/2014/main" id="{2679DFBD-46F4-E193-B9E2-9398888D5B8A}"/>
                </a:ext>
              </a:extLst>
            </p:cNvPr>
            <p:cNvSpPr/>
            <p:nvPr/>
          </p:nvSpPr>
          <p:spPr>
            <a:xfrm rot="5280000">
              <a:off x="4373432" y="1710574"/>
              <a:ext cx="72900" cy="45719"/>
            </a:xfrm>
            <a:prstGeom prst="rect">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331">
              <a:extLst>
                <a:ext uri="{FF2B5EF4-FFF2-40B4-BE49-F238E27FC236}">
                  <a16:creationId xmlns:a16="http://schemas.microsoft.com/office/drawing/2014/main" id="{9A103E3B-B216-3436-B18D-EB39A2CC35AD}"/>
                </a:ext>
              </a:extLst>
            </p:cNvPr>
            <p:cNvSpPr/>
            <p:nvPr/>
          </p:nvSpPr>
          <p:spPr>
            <a:xfrm rot="10800000">
              <a:off x="2344526" y="1640487"/>
              <a:ext cx="768437" cy="18231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332">
              <a:extLst>
                <a:ext uri="{FF2B5EF4-FFF2-40B4-BE49-F238E27FC236}">
                  <a16:creationId xmlns:a16="http://schemas.microsoft.com/office/drawing/2014/main" id="{0B8FE098-17A3-0DBD-C35A-3AD58A513C8A}"/>
                </a:ext>
              </a:extLst>
            </p:cNvPr>
            <p:cNvSpPr/>
            <p:nvPr/>
          </p:nvSpPr>
          <p:spPr>
            <a:xfrm rot="10800000">
              <a:off x="5916868" y="1621507"/>
              <a:ext cx="950889" cy="207862"/>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46FA7B89-39B2-7D38-214D-B94806CEB53F}"/>
                </a:ext>
              </a:extLst>
            </p:cNvPr>
            <p:cNvSpPr/>
            <p:nvPr/>
          </p:nvSpPr>
          <p:spPr>
            <a:xfrm rot="5280000">
              <a:off x="3689774" y="1708508"/>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5A0AF5F8-2F4B-93BE-A0BD-9A6F3CA64864}"/>
                </a:ext>
              </a:extLst>
            </p:cNvPr>
            <p:cNvSpPr/>
            <p:nvPr/>
          </p:nvSpPr>
          <p:spPr>
            <a:xfrm rot="4620000">
              <a:off x="3329643" y="1741204"/>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AF3F407-0E4A-EBD0-EFB3-72B227FA3F74}"/>
                </a:ext>
              </a:extLst>
            </p:cNvPr>
            <p:cNvSpPr/>
            <p:nvPr/>
          </p:nvSpPr>
          <p:spPr>
            <a:xfrm rot="5280000">
              <a:off x="4412507" y="1709552"/>
              <a:ext cx="82013" cy="45719"/>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5C92050A-62DB-4E27-6579-CB0224C9083D}"/>
                </a:ext>
              </a:extLst>
            </p:cNvPr>
            <p:cNvSpPr/>
            <p:nvPr/>
          </p:nvSpPr>
          <p:spPr>
            <a:xfrm rot="5280000">
              <a:off x="4860205" y="1708509"/>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663C8852-7E67-62E7-F4EA-493C754013E4}"/>
                </a:ext>
              </a:extLst>
            </p:cNvPr>
            <p:cNvSpPr/>
            <p:nvPr/>
          </p:nvSpPr>
          <p:spPr>
            <a:xfrm rot="8880000">
              <a:off x="2549415" y="3963875"/>
              <a:ext cx="74073" cy="51988"/>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396D677A-65AB-2E15-757F-118B974AA3B6}"/>
                </a:ext>
              </a:extLst>
            </p:cNvPr>
            <p:cNvSpPr/>
            <p:nvPr/>
          </p:nvSpPr>
          <p:spPr>
            <a:xfrm rot="8880000">
              <a:off x="2939455" y="4638052"/>
              <a:ext cx="74073" cy="51988"/>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7286187D-50B6-05E4-9AF5-FA22181F1371}"/>
                </a:ext>
              </a:extLst>
            </p:cNvPr>
            <p:cNvSpPr/>
            <p:nvPr/>
          </p:nvSpPr>
          <p:spPr>
            <a:xfrm rot="811019">
              <a:off x="5474138" y="1759506"/>
              <a:ext cx="63107"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793A9B08-77BA-7D22-5133-11176AFD11DD}"/>
                </a:ext>
              </a:extLst>
            </p:cNvPr>
            <p:cNvSpPr txBox="1"/>
            <p:nvPr/>
          </p:nvSpPr>
          <p:spPr>
            <a:xfrm rot="10800000">
              <a:off x="3849237" y="1918145"/>
              <a:ext cx="1224932" cy="235482"/>
            </a:xfrm>
            <a:prstGeom prst="rect">
              <a:avLst/>
            </a:prstGeom>
            <a:noFill/>
          </p:spPr>
          <p:txBody>
            <a:bodyPr wrap="none" rtlCol="0">
              <a:spAutoFit/>
            </a:bodyPr>
            <a:lstStyle/>
            <a:p>
              <a:r>
                <a:rPr lang="en-US" sz="1200" dirty="0">
                  <a:solidFill>
                    <a:srgbClr val="0070C0"/>
                  </a:solidFill>
                </a:rPr>
                <a:t>30 Straight Section</a:t>
              </a:r>
            </a:p>
          </p:txBody>
        </p:sp>
        <p:sp>
          <p:nvSpPr>
            <p:cNvPr id="241" name="TextBox 240">
              <a:extLst>
                <a:ext uri="{FF2B5EF4-FFF2-40B4-BE49-F238E27FC236}">
                  <a16:creationId xmlns:a16="http://schemas.microsoft.com/office/drawing/2014/main" id="{95280A20-D15F-9EF5-F558-1BFCB1945ABD}"/>
                </a:ext>
              </a:extLst>
            </p:cNvPr>
            <p:cNvSpPr txBox="1"/>
            <p:nvPr/>
          </p:nvSpPr>
          <p:spPr>
            <a:xfrm rot="10800000">
              <a:off x="4391978" y="4044155"/>
              <a:ext cx="1588366" cy="292581"/>
            </a:xfrm>
            <a:prstGeom prst="rect">
              <a:avLst/>
            </a:prstGeom>
            <a:noFill/>
          </p:spPr>
          <p:txBody>
            <a:bodyPr wrap="square" rtlCol="0">
              <a:spAutoFit/>
            </a:bodyPr>
            <a:lstStyle/>
            <a:p>
              <a:r>
                <a:rPr lang="en-US" sz="1200" dirty="0">
                  <a:solidFill>
                    <a:srgbClr val="0070C0"/>
                  </a:solidFill>
                </a:rPr>
                <a:t>50 Straight Section</a:t>
              </a:r>
            </a:p>
          </p:txBody>
        </p:sp>
        <p:sp>
          <p:nvSpPr>
            <p:cNvPr id="242" name="TextBox 241">
              <a:extLst>
                <a:ext uri="{FF2B5EF4-FFF2-40B4-BE49-F238E27FC236}">
                  <a16:creationId xmlns:a16="http://schemas.microsoft.com/office/drawing/2014/main" id="{2CDE0EE0-600E-BB74-6D05-6BE9D9D8BB2D}"/>
                </a:ext>
              </a:extLst>
            </p:cNvPr>
            <p:cNvSpPr txBox="1"/>
            <p:nvPr/>
          </p:nvSpPr>
          <p:spPr>
            <a:xfrm rot="10800000">
              <a:off x="3058312" y="4114683"/>
              <a:ext cx="1224932" cy="235482"/>
            </a:xfrm>
            <a:prstGeom prst="rect">
              <a:avLst/>
            </a:prstGeom>
            <a:noFill/>
          </p:spPr>
          <p:txBody>
            <a:bodyPr wrap="none" rtlCol="0">
              <a:spAutoFit/>
            </a:bodyPr>
            <a:lstStyle/>
            <a:p>
              <a:r>
                <a:rPr lang="en-US" sz="1200" dirty="0">
                  <a:solidFill>
                    <a:srgbClr val="0070C0"/>
                  </a:solidFill>
                </a:rPr>
                <a:t>10 Straight Section</a:t>
              </a:r>
            </a:p>
          </p:txBody>
        </p:sp>
        <p:sp>
          <p:nvSpPr>
            <p:cNvPr id="243" name="Right Arrow 333">
              <a:extLst>
                <a:ext uri="{FF2B5EF4-FFF2-40B4-BE49-F238E27FC236}">
                  <a16:creationId xmlns:a16="http://schemas.microsoft.com/office/drawing/2014/main" id="{5E2C1FEE-AFD8-508A-11FD-8583729FFAB6}"/>
                </a:ext>
              </a:extLst>
            </p:cNvPr>
            <p:cNvSpPr/>
            <p:nvPr/>
          </p:nvSpPr>
          <p:spPr>
            <a:xfrm rot="17805543">
              <a:off x="6362077" y="2667712"/>
              <a:ext cx="953168" cy="207365"/>
            </a:xfrm>
            <a:prstGeom prst="right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Content Placeholder 1">
            <a:extLst>
              <a:ext uri="{FF2B5EF4-FFF2-40B4-BE49-F238E27FC236}">
                <a16:creationId xmlns:a16="http://schemas.microsoft.com/office/drawing/2014/main" id="{F17AB8A3-71A2-2C13-C9D3-0CA01D4F88D3}"/>
              </a:ext>
            </a:extLst>
          </p:cNvPr>
          <p:cNvSpPr>
            <a:spLocks noGrp="1"/>
          </p:cNvSpPr>
          <p:nvPr>
            <p:ph idx="1"/>
          </p:nvPr>
        </p:nvSpPr>
        <p:spPr>
          <a:xfrm>
            <a:off x="121665" y="925707"/>
            <a:ext cx="3591868" cy="5273925"/>
          </a:xfrm>
        </p:spPr>
        <p:txBody>
          <a:bodyPr/>
          <a:lstStyle/>
          <a:p>
            <a:r>
              <a:rPr lang="en-US" sz="2000" dirty="0"/>
              <a:t>Delivery Ring has 505 m circumference</a:t>
            </a:r>
          </a:p>
          <a:p>
            <a:pPr lvl="1"/>
            <a:r>
              <a:rPr lang="en-US" sz="1800" dirty="0"/>
              <a:t>66 dipoles and 132 quadrupoles</a:t>
            </a:r>
          </a:p>
          <a:p>
            <a:pPr lvl="1"/>
            <a:r>
              <a:rPr lang="en-US" sz="1800" dirty="0"/>
              <a:t>Three straight sections for injection, extraction or diagnostics</a:t>
            </a:r>
          </a:p>
          <a:p>
            <a:pPr lvl="1"/>
            <a:r>
              <a:rPr lang="en-US" sz="1800" dirty="0"/>
              <a:t>Three arcs connect the straight sections</a:t>
            </a:r>
          </a:p>
          <a:p>
            <a:r>
              <a:rPr lang="en-US" sz="2000" dirty="0"/>
              <a:t>30 Straight Section has both injection and extraction</a:t>
            </a:r>
          </a:p>
          <a:p>
            <a:r>
              <a:rPr lang="en-US" sz="2000" dirty="0"/>
              <a:t>50 Straight Section has extraction to Abort Line</a:t>
            </a:r>
          </a:p>
          <a:p>
            <a:pPr lvl="1"/>
            <a:r>
              <a:rPr lang="en-US" sz="1800" dirty="0"/>
              <a:t>Abort Line ends at steel absorber after about 50 m</a:t>
            </a:r>
          </a:p>
          <a:p>
            <a:pPr lvl="1"/>
            <a:r>
              <a:rPr lang="en-US" sz="1800" dirty="0"/>
              <a:t>Old AP-2 Line</a:t>
            </a:r>
          </a:p>
          <a:p>
            <a:pPr marL="0" indent="0">
              <a:buNone/>
            </a:pPr>
            <a:endParaRPr lang="en-US" sz="2000" dirty="0"/>
          </a:p>
          <a:p>
            <a:pPr>
              <a:buFont typeface="Arial" panose="020B0604020202020204" pitchFamily="34" charset="0"/>
              <a:buChar char="•"/>
            </a:pPr>
            <a:endParaRPr lang="en-US" dirty="0"/>
          </a:p>
        </p:txBody>
      </p:sp>
      <p:sp>
        <p:nvSpPr>
          <p:cNvPr id="251" name="Rectangle 250">
            <a:extLst>
              <a:ext uri="{FF2B5EF4-FFF2-40B4-BE49-F238E27FC236}">
                <a16:creationId xmlns:a16="http://schemas.microsoft.com/office/drawing/2014/main" id="{A464AB51-3111-70EA-E70C-E08E6D8A1E07}"/>
              </a:ext>
            </a:extLst>
          </p:cNvPr>
          <p:cNvSpPr/>
          <p:nvPr/>
        </p:nvSpPr>
        <p:spPr>
          <a:xfrm rot="1607558">
            <a:off x="4001287" y="4163931"/>
            <a:ext cx="218968" cy="1334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3" name="Picture 252">
            <a:extLst>
              <a:ext uri="{FF2B5EF4-FFF2-40B4-BE49-F238E27FC236}">
                <a16:creationId xmlns:a16="http://schemas.microsoft.com/office/drawing/2014/main" id="{AC8B1C93-1868-7162-D17E-0F0E75B3FD02}"/>
              </a:ext>
            </a:extLst>
          </p:cNvPr>
          <p:cNvPicPr>
            <a:picLocks noChangeAspect="1"/>
          </p:cNvPicPr>
          <p:nvPr/>
        </p:nvPicPr>
        <p:blipFill rotWithShape="1">
          <a:blip r:embed="rId4"/>
          <a:srcRect l="5547" t="43289" r="4442"/>
          <a:stretch/>
        </p:blipFill>
        <p:spPr>
          <a:xfrm>
            <a:off x="3669332" y="5319239"/>
            <a:ext cx="5485843" cy="896352"/>
          </a:xfrm>
          <a:prstGeom prst="rect">
            <a:avLst/>
          </a:prstGeom>
        </p:spPr>
      </p:pic>
      <p:sp>
        <p:nvSpPr>
          <p:cNvPr id="254" name="TextBox 253">
            <a:extLst>
              <a:ext uri="{FF2B5EF4-FFF2-40B4-BE49-F238E27FC236}">
                <a16:creationId xmlns:a16="http://schemas.microsoft.com/office/drawing/2014/main" id="{AE4577E8-FD61-9EE9-F5D6-E5F6CED74EBD}"/>
              </a:ext>
            </a:extLst>
          </p:cNvPr>
          <p:cNvSpPr txBox="1"/>
          <p:nvPr/>
        </p:nvSpPr>
        <p:spPr>
          <a:xfrm>
            <a:off x="5556184" y="5869332"/>
            <a:ext cx="1747851" cy="338554"/>
          </a:xfrm>
          <a:prstGeom prst="rect">
            <a:avLst/>
          </a:prstGeom>
          <a:noFill/>
        </p:spPr>
        <p:txBody>
          <a:bodyPr wrap="none" rtlCol="0">
            <a:spAutoFit/>
          </a:bodyPr>
          <a:lstStyle/>
          <a:p>
            <a:r>
              <a:rPr lang="en-US" sz="1600" dirty="0">
                <a:solidFill>
                  <a:srgbClr val="0070C0"/>
                </a:solidFill>
              </a:rPr>
              <a:t>30 Straight Section</a:t>
            </a:r>
          </a:p>
        </p:txBody>
      </p:sp>
      <p:sp>
        <p:nvSpPr>
          <p:cNvPr id="255" name="TextBox 254">
            <a:extLst>
              <a:ext uri="{FF2B5EF4-FFF2-40B4-BE49-F238E27FC236}">
                <a16:creationId xmlns:a16="http://schemas.microsoft.com/office/drawing/2014/main" id="{969AD794-0F04-B1DA-EFFE-C2C5F441392D}"/>
              </a:ext>
            </a:extLst>
          </p:cNvPr>
          <p:cNvSpPr txBox="1"/>
          <p:nvPr/>
        </p:nvSpPr>
        <p:spPr>
          <a:xfrm rot="21255252">
            <a:off x="3668076" y="5913270"/>
            <a:ext cx="771365" cy="307777"/>
          </a:xfrm>
          <a:prstGeom prst="rect">
            <a:avLst/>
          </a:prstGeom>
          <a:noFill/>
        </p:spPr>
        <p:txBody>
          <a:bodyPr wrap="none" rtlCol="0">
            <a:spAutoFit/>
          </a:bodyPr>
          <a:lstStyle/>
          <a:p>
            <a:r>
              <a:rPr lang="en-US" sz="1400" dirty="0"/>
              <a:t>M3 Line</a:t>
            </a:r>
          </a:p>
        </p:txBody>
      </p:sp>
      <p:sp>
        <p:nvSpPr>
          <p:cNvPr id="256" name="TextBox 255">
            <a:extLst>
              <a:ext uri="{FF2B5EF4-FFF2-40B4-BE49-F238E27FC236}">
                <a16:creationId xmlns:a16="http://schemas.microsoft.com/office/drawing/2014/main" id="{0F1C0E1E-6AAC-0311-C5A2-DDCD6ECB070D}"/>
              </a:ext>
            </a:extLst>
          </p:cNvPr>
          <p:cNvSpPr txBox="1"/>
          <p:nvPr/>
        </p:nvSpPr>
        <p:spPr>
          <a:xfrm>
            <a:off x="4904639" y="5489146"/>
            <a:ext cx="824265" cy="307777"/>
          </a:xfrm>
          <a:prstGeom prst="rect">
            <a:avLst/>
          </a:prstGeom>
          <a:noFill/>
        </p:spPr>
        <p:txBody>
          <a:bodyPr wrap="none" rtlCol="0">
            <a:spAutoFit/>
          </a:bodyPr>
          <a:lstStyle/>
          <a:p>
            <a:r>
              <a:rPr lang="en-US" sz="1400" dirty="0"/>
              <a:t>Injection</a:t>
            </a:r>
          </a:p>
        </p:txBody>
      </p:sp>
      <p:sp>
        <p:nvSpPr>
          <p:cNvPr id="257" name="TextBox 256">
            <a:extLst>
              <a:ext uri="{FF2B5EF4-FFF2-40B4-BE49-F238E27FC236}">
                <a16:creationId xmlns:a16="http://schemas.microsoft.com/office/drawing/2014/main" id="{EEC1463D-90DA-AD7D-F1DE-30C0C76BC229}"/>
              </a:ext>
            </a:extLst>
          </p:cNvPr>
          <p:cNvSpPr txBox="1"/>
          <p:nvPr/>
        </p:nvSpPr>
        <p:spPr>
          <a:xfrm>
            <a:off x="6720636" y="5497885"/>
            <a:ext cx="925318" cy="307777"/>
          </a:xfrm>
          <a:prstGeom prst="rect">
            <a:avLst/>
          </a:prstGeom>
          <a:noFill/>
        </p:spPr>
        <p:txBody>
          <a:bodyPr wrap="none" rtlCol="0">
            <a:spAutoFit/>
          </a:bodyPr>
          <a:lstStyle/>
          <a:p>
            <a:r>
              <a:rPr lang="en-US" sz="1400" dirty="0"/>
              <a:t>Extraction</a:t>
            </a:r>
          </a:p>
        </p:txBody>
      </p:sp>
      <p:sp>
        <p:nvSpPr>
          <p:cNvPr id="258" name="TextBox 257">
            <a:extLst>
              <a:ext uri="{FF2B5EF4-FFF2-40B4-BE49-F238E27FC236}">
                <a16:creationId xmlns:a16="http://schemas.microsoft.com/office/drawing/2014/main" id="{8215DC6E-764F-A207-1660-CB180DE45CC8}"/>
              </a:ext>
            </a:extLst>
          </p:cNvPr>
          <p:cNvSpPr txBox="1"/>
          <p:nvPr/>
        </p:nvSpPr>
        <p:spPr>
          <a:xfrm>
            <a:off x="8246208" y="5763450"/>
            <a:ext cx="771365" cy="307777"/>
          </a:xfrm>
          <a:prstGeom prst="rect">
            <a:avLst/>
          </a:prstGeom>
          <a:noFill/>
        </p:spPr>
        <p:txBody>
          <a:bodyPr wrap="none" rtlCol="0">
            <a:spAutoFit/>
          </a:bodyPr>
          <a:lstStyle/>
          <a:p>
            <a:r>
              <a:rPr lang="en-US" sz="1400" dirty="0"/>
              <a:t>M4 Line</a:t>
            </a:r>
          </a:p>
        </p:txBody>
      </p:sp>
      <p:cxnSp>
        <p:nvCxnSpPr>
          <p:cNvPr id="260" name="Straight Arrow Connector 259">
            <a:extLst>
              <a:ext uri="{FF2B5EF4-FFF2-40B4-BE49-F238E27FC236}">
                <a16:creationId xmlns:a16="http://schemas.microsoft.com/office/drawing/2014/main" id="{3DAEE313-3A85-4D44-76D5-4736009A83A4}"/>
              </a:ext>
            </a:extLst>
          </p:cNvPr>
          <p:cNvCxnSpPr/>
          <p:nvPr/>
        </p:nvCxnSpPr>
        <p:spPr>
          <a:xfrm flipH="1">
            <a:off x="6487988" y="4852566"/>
            <a:ext cx="101104" cy="449607"/>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069756D9-7066-9E2A-746F-EAD72C8F46D7}"/>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Tree>
    <p:extLst>
      <p:ext uri="{BB962C8B-B14F-4D97-AF65-F5344CB8AC3E}">
        <p14:creationId xmlns:p14="http://schemas.microsoft.com/office/powerpoint/2010/main" val="144478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External Beamlines</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3/20/2024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27" name="Picture 26" descr="A blue and white drawing of a curved road&#10;&#10;Description automatically generated with medium confidence">
            <a:extLst>
              <a:ext uri="{FF2B5EF4-FFF2-40B4-BE49-F238E27FC236}">
                <a16:creationId xmlns:a16="http://schemas.microsoft.com/office/drawing/2014/main" id="{58E2D7B8-B481-4D34-407C-09FEE6E12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16935"/>
            <a:ext cx="5559552" cy="3383281"/>
          </a:xfrm>
          <a:prstGeom prst="rect">
            <a:avLst/>
          </a:prstGeom>
        </p:spPr>
      </p:pic>
      <p:pic>
        <p:nvPicPr>
          <p:cNvPr id="31" name="Content Placeholder 17">
            <a:extLst>
              <a:ext uri="{FF2B5EF4-FFF2-40B4-BE49-F238E27FC236}">
                <a16:creationId xmlns:a16="http://schemas.microsoft.com/office/drawing/2014/main" id="{BFDAA5C8-C3FE-DC6D-DDC5-7D0DED3EE9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59552" y="3668072"/>
            <a:ext cx="3584448" cy="2504128"/>
          </a:xfrm>
          <a:prstGeom prst="rect">
            <a:avLst/>
          </a:prstGeom>
        </p:spPr>
      </p:pic>
      <p:sp>
        <p:nvSpPr>
          <p:cNvPr id="35" name="Oval 34">
            <a:extLst>
              <a:ext uri="{FF2B5EF4-FFF2-40B4-BE49-F238E27FC236}">
                <a16:creationId xmlns:a16="http://schemas.microsoft.com/office/drawing/2014/main" id="{55E311BF-F692-124C-BE8E-51E293DEE40A}"/>
              </a:ext>
            </a:extLst>
          </p:cNvPr>
          <p:cNvSpPr/>
          <p:nvPr/>
        </p:nvSpPr>
        <p:spPr>
          <a:xfrm rot="814206">
            <a:off x="8553261" y="5053180"/>
            <a:ext cx="476440" cy="125545"/>
          </a:xfrm>
          <a:prstGeom prst="ellipse">
            <a:avLst/>
          </a:prstGeom>
          <a:noFill/>
          <a:ln>
            <a:solidFill>
              <a:srgbClr val="A4630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76A0E91-432E-A043-5AB4-0CFEF5354303}"/>
              </a:ext>
            </a:extLst>
          </p:cNvPr>
          <p:cNvSpPr txBox="1"/>
          <p:nvPr/>
        </p:nvSpPr>
        <p:spPr>
          <a:xfrm>
            <a:off x="99152" y="4946675"/>
            <a:ext cx="1275349" cy="338554"/>
          </a:xfrm>
          <a:prstGeom prst="rect">
            <a:avLst/>
          </a:prstGeom>
          <a:noFill/>
        </p:spPr>
        <p:txBody>
          <a:bodyPr wrap="none" rtlCol="0">
            <a:spAutoFit/>
          </a:bodyPr>
          <a:lstStyle/>
          <a:p>
            <a:r>
              <a:rPr lang="en-US" sz="1600" dirty="0"/>
              <a:t>Delivery Ring</a:t>
            </a:r>
          </a:p>
        </p:txBody>
      </p:sp>
      <p:sp>
        <p:nvSpPr>
          <p:cNvPr id="37" name="TextBox 36">
            <a:extLst>
              <a:ext uri="{FF2B5EF4-FFF2-40B4-BE49-F238E27FC236}">
                <a16:creationId xmlns:a16="http://schemas.microsoft.com/office/drawing/2014/main" id="{8C4C3459-0D40-6F28-53CC-28EB5D02740E}"/>
              </a:ext>
            </a:extLst>
          </p:cNvPr>
          <p:cNvSpPr txBox="1"/>
          <p:nvPr/>
        </p:nvSpPr>
        <p:spPr>
          <a:xfrm>
            <a:off x="6470506" y="4270021"/>
            <a:ext cx="853119" cy="338554"/>
          </a:xfrm>
          <a:prstGeom prst="rect">
            <a:avLst/>
          </a:prstGeom>
          <a:noFill/>
        </p:spPr>
        <p:txBody>
          <a:bodyPr wrap="none" rtlCol="0">
            <a:spAutoFit/>
          </a:bodyPr>
          <a:lstStyle/>
          <a:p>
            <a:r>
              <a:rPr lang="en-US" sz="1600" dirty="0"/>
              <a:t>M4 Line</a:t>
            </a:r>
          </a:p>
        </p:txBody>
      </p:sp>
      <p:sp>
        <p:nvSpPr>
          <p:cNvPr id="38" name="TextBox 37">
            <a:extLst>
              <a:ext uri="{FF2B5EF4-FFF2-40B4-BE49-F238E27FC236}">
                <a16:creationId xmlns:a16="http://schemas.microsoft.com/office/drawing/2014/main" id="{DF403C18-6862-81BE-DCF7-4271CC8D649A}"/>
              </a:ext>
            </a:extLst>
          </p:cNvPr>
          <p:cNvSpPr txBox="1"/>
          <p:nvPr/>
        </p:nvSpPr>
        <p:spPr>
          <a:xfrm>
            <a:off x="8234580" y="5814728"/>
            <a:ext cx="853119" cy="338554"/>
          </a:xfrm>
          <a:prstGeom prst="rect">
            <a:avLst/>
          </a:prstGeom>
          <a:noFill/>
        </p:spPr>
        <p:txBody>
          <a:bodyPr wrap="none" rtlCol="0">
            <a:spAutoFit/>
          </a:bodyPr>
          <a:lstStyle/>
          <a:p>
            <a:r>
              <a:rPr lang="en-US" sz="1600" dirty="0"/>
              <a:t>M5 Line</a:t>
            </a:r>
          </a:p>
        </p:txBody>
      </p:sp>
      <p:cxnSp>
        <p:nvCxnSpPr>
          <p:cNvPr id="40" name="Straight Arrow Connector 39">
            <a:extLst>
              <a:ext uri="{FF2B5EF4-FFF2-40B4-BE49-F238E27FC236}">
                <a16:creationId xmlns:a16="http://schemas.microsoft.com/office/drawing/2014/main" id="{B4CBBCC0-ED0D-3C87-EF02-8180CA3BFC9D}"/>
              </a:ext>
            </a:extLst>
          </p:cNvPr>
          <p:cNvCxnSpPr>
            <a:cxnSpLocks/>
          </p:cNvCxnSpPr>
          <p:nvPr/>
        </p:nvCxnSpPr>
        <p:spPr>
          <a:xfrm flipH="1" flipV="1">
            <a:off x="8234580" y="5245434"/>
            <a:ext cx="310602" cy="59816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B923697-B5F1-1D9E-F9DF-EB85CBF40924}"/>
              </a:ext>
            </a:extLst>
          </p:cNvPr>
          <p:cNvSpPr txBox="1"/>
          <p:nvPr/>
        </p:nvSpPr>
        <p:spPr>
          <a:xfrm>
            <a:off x="2836572" y="6002923"/>
            <a:ext cx="853119" cy="338554"/>
          </a:xfrm>
          <a:prstGeom prst="rect">
            <a:avLst/>
          </a:prstGeom>
          <a:noFill/>
        </p:spPr>
        <p:txBody>
          <a:bodyPr wrap="none" rtlCol="0">
            <a:spAutoFit/>
          </a:bodyPr>
          <a:lstStyle/>
          <a:p>
            <a:r>
              <a:rPr lang="en-US" sz="1600" dirty="0"/>
              <a:t>M5 Line</a:t>
            </a:r>
          </a:p>
        </p:txBody>
      </p:sp>
      <p:cxnSp>
        <p:nvCxnSpPr>
          <p:cNvPr id="46" name="Straight Arrow Connector 45">
            <a:extLst>
              <a:ext uri="{FF2B5EF4-FFF2-40B4-BE49-F238E27FC236}">
                <a16:creationId xmlns:a16="http://schemas.microsoft.com/office/drawing/2014/main" id="{7C641A1A-4A7D-3181-2485-D6C6EAF792B0}"/>
              </a:ext>
            </a:extLst>
          </p:cNvPr>
          <p:cNvCxnSpPr>
            <a:cxnSpLocks/>
          </p:cNvCxnSpPr>
          <p:nvPr/>
        </p:nvCxnSpPr>
        <p:spPr>
          <a:xfrm flipH="1" flipV="1">
            <a:off x="2780271" y="5504688"/>
            <a:ext cx="366903" cy="52710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7BA0D027-1335-0B39-DA59-E8A47A0E7EE0}"/>
              </a:ext>
            </a:extLst>
          </p:cNvPr>
          <p:cNvCxnSpPr>
            <a:cxnSpLocks/>
          </p:cNvCxnSpPr>
          <p:nvPr/>
        </p:nvCxnSpPr>
        <p:spPr>
          <a:xfrm>
            <a:off x="7050024" y="4535424"/>
            <a:ext cx="921906" cy="384712"/>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7A0B2B11-66C6-5DA5-858C-64ABD653D98C}"/>
              </a:ext>
            </a:extLst>
          </p:cNvPr>
          <p:cNvCxnSpPr>
            <a:cxnSpLocks/>
          </p:cNvCxnSpPr>
          <p:nvPr/>
        </p:nvCxnSpPr>
        <p:spPr>
          <a:xfrm flipH="1">
            <a:off x="6186275" y="4608575"/>
            <a:ext cx="589429" cy="1235027"/>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FB19D9F2-29BD-E696-0F7E-6CA4AA952833}"/>
              </a:ext>
            </a:extLst>
          </p:cNvPr>
          <p:cNvSpPr txBox="1"/>
          <p:nvPr/>
        </p:nvSpPr>
        <p:spPr>
          <a:xfrm>
            <a:off x="2704209" y="3297245"/>
            <a:ext cx="853119" cy="338554"/>
          </a:xfrm>
          <a:prstGeom prst="rect">
            <a:avLst/>
          </a:prstGeom>
          <a:noFill/>
        </p:spPr>
        <p:txBody>
          <a:bodyPr wrap="none" rtlCol="0">
            <a:spAutoFit/>
          </a:bodyPr>
          <a:lstStyle/>
          <a:p>
            <a:r>
              <a:rPr lang="en-US" sz="1600" dirty="0"/>
              <a:t>M4 Line</a:t>
            </a:r>
          </a:p>
        </p:txBody>
      </p:sp>
      <p:cxnSp>
        <p:nvCxnSpPr>
          <p:cNvPr id="56" name="Straight Arrow Connector 55">
            <a:extLst>
              <a:ext uri="{FF2B5EF4-FFF2-40B4-BE49-F238E27FC236}">
                <a16:creationId xmlns:a16="http://schemas.microsoft.com/office/drawing/2014/main" id="{C6800FD8-B525-38C5-5181-56C2C94FF85C}"/>
              </a:ext>
            </a:extLst>
          </p:cNvPr>
          <p:cNvCxnSpPr>
            <a:cxnSpLocks/>
          </p:cNvCxnSpPr>
          <p:nvPr/>
        </p:nvCxnSpPr>
        <p:spPr>
          <a:xfrm>
            <a:off x="3130769" y="3668072"/>
            <a:ext cx="756206" cy="599501"/>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C1450DE8-F327-7C14-F704-208C5474BC45}"/>
              </a:ext>
            </a:extLst>
          </p:cNvPr>
          <p:cNvCxnSpPr>
            <a:cxnSpLocks/>
          </p:cNvCxnSpPr>
          <p:nvPr/>
        </p:nvCxnSpPr>
        <p:spPr>
          <a:xfrm flipH="1">
            <a:off x="1040437" y="3668072"/>
            <a:ext cx="1971638" cy="2334851"/>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580D714D-016A-18CD-FDF1-691823C026E0}"/>
              </a:ext>
            </a:extLst>
          </p:cNvPr>
          <p:cNvSpPr txBox="1"/>
          <p:nvPr/>
        </p:nvSpPr>
        <p:spPr>
          <a:xfrm>
            <a:off x="3805118" y="5026737"/>
            <a:ext cx="1569725" cy="584775"/>
          </a:xfrm>
          <a:prstGeom prst="rect">
            <a:avLst/>
          </a:prstGeom>
          <a:noFill/>
        </p:spPr>
        <p:txBody>
          <a:bodyPr wrap="none" rtlCol="0">
            <a:spAutoFit/>
          </a:bodyPr>
          <a:lstStyle/>
          <a:p>
            <a:r>
              <a:rPr lang="en-US" sz="1600" dirty="0">
                <a:solidFill>
                  <a:srgbClr val="A46304"/>
                </a:solidFill>
              </a:rPr>
              <a:t>g-2 Storage Ring</a:t>
            </a:r>
          </a:p>
          <a:p>
            <a:r>
              <a:rPr lang="en-US" sz="1600" dirty="0">
                <a:solidFill>
                  <a:srgbClr val="A46304"/>
                </a:solidFill>
              </a:rPr>
              <a:t>In MC-1 Building</a:t>
            </a:r>
          </a:p>
        </p:txBody>
      </p:sp>
      <p:sp>
        <p:nvSpPr>
          <p:cNvPr id="63" name="TextBox 62">
            <a:extLst>
              <a:ext uri="{FF2B5EF4-FFF2-40B4-BE49-F238E27FC236}">
                <a16:creationId xmlns:a16="http://schemas.microsoft.com/office/drawing/2014/main" id="{D410DC7C-11B2-8D72-4007-0A17F007D4F3}"/>
              </a:ext>
            </a:extLst>
          </p:cNvPr>
          <p:cNvSpPr txBox="1"/>
          <p:nvPr/>
        </p:nvSpPr>
        <p:spPr>
          <a:xfrm>
            <a:off x="5476674" y="2879300"/>
            <a:ext cx="1569725" cy="584775"/>
          </a:xfrm>
          <a:prstGeom prst="rect">
            <a:avLst/>
          </a:prstGeom>
          <a:noFill/>
        </p:spPr>
        <p:txBody>
          <a:bodyPr wrap="none" rtlCol="0">
            <a:spAutoFit/>
          </a:bodyPr>
          <a:lstStyle/>
          <a:p>
            <a:r>
              <a:rPr lang="en-US" sz="1600" dirty="0">
                <a:solidFill>
                  <a:srgbClr val="A46304"/>
                </a:solidFill>
              </a:rPr>
              <a:t>Mu2e Solenoids</a:t>
            </a:r>
          </a:p>
          <a:p>
            <a:r>
              <a:rPr lang="en-US" sz="1600" dirty="0">
                <a:solidFill>
                  <a:srgbClr val="A46304"/>
                </a:solidFill>
              </a:rPr>
              <a:t>In MC-2 Building</a:t>
            </a:r>
          </a:p>
        </p:txBody>
      </p:sp>
      <p:sp>
        <p:nvSpPr>
          <p:cNvPr id="64" name="Content Placeholder 1">
            <a:extLst>
              <a:ext uri="{FF2B5EF4-FFF2-40B4-BE49-F238E27FC236}">
                <a16:creationId xmlns:a16="http://schemas.microsoft.com/office/drawing/2014/main" id="{306D8D8C-FFFB-8452-38E3-C0D44238724F}"/>
              </a:ext>
            </a:extLst>
          </p:cNvPr>
          <p:cNvSpPr>
            <a:spLocks noGrp="1"/>
          </p:cNvSpPr>
          <p:nvPr>
            <p:ph idx="1"/>
          </p:nvPr>
        </p:nvSpPr>
        <p:spPr>
          <a:xfrm>
            <a:off x="121666" y="925707"/>
            <a:ext cx="8793734" cy="1693935"/>
          </a:xfrm>
        </p:spPr>
        <p:txBody>
          <a:bodyPr/>
          <a:lstStyle/>
          <a:p>
            <a:r>
              <a:rPr lang="en-US" sz="2000" dirty="0"/>
              <a:t>M4 Line transports 8 GeV protons from Delivery Ring to Mu2e Experiment</a:t>
            </a:r>
          </a:p>
          <a:p>
            <a:pPr lvl="1"/>
            <a:r>
              <a:rPr lang="en-US" sz="1800" dirty="0"/>
              <a:t>Resonantly extracted beam enters M4 Line in downstream 30 Straight Section</a:t>
            </a:r>
          </a:p>
          <a:p>
            <a:pPr lvl="1"/>
            <a:r>
              <a:rPr lang="en-US" sz="1800" dirty="0"/>
              <a:t>245 m long, but has Diagnostic Absorber at 192 m for beam commissioning</a:t>
            </a:r>
          </a:p>
          <a:p>
            <a:pPr lvl="1"/>
            <a:r>
              <a:rPr lang="en-US" sz="1800" dirty="0"/>
              <a:t>First 30 m of M4 Line also used to connect to M5 Line during g-2 operation</a:t>
            </a:r>
          </a:p>
          <a:p>
            <a:pPr marL="0" indent="0">
              <a:buNone/>
            </a:pPr>
            <a:endParaRPr lang="en-US" sz="2000" dirty="0"/>
          </a:p>
          <a:p>
            <a:pPr>
              <a:buFont typeface="Arial" panose="020B0604020202020204" pitchFamily="34" charset="0"/>
              <a:buChar char="•"/>
            </a:pPr>
            <a:endParaRPr lang="en-US" dirty="0"/>
          </a:p>
        </p:txBody>
      </p:sp>
      <p:sp>
        <p:nvSpPr>
          <p:cNvPr id="65" name="TextBox 64">
            <a:extLst>
              <a:ext uri="{FF2B5EF4-FFF2-40B4-BE49-F238E27FC236}">
                <a16:creationId xmlns:a16="http://schemas.microsoft.com/office/drawing/2014/main" id="{47AA91A3-63D2-E693-9DFF-E13E63B90C55}"/>
              </a:ext>
            </a:extLst>
          </p:cNvPr>
          <p:cNvSpPr txBox="1"/>
          <p:nvPr/>
        </p:nvSpPr>
        <p:spPr>
          <a:xfrm>
            <a:off x="5476674" y="6113098"/>
            <a:ext cx="1290738" cy="246221"/>
          </a:xfrm>
          <a:prstGeom prst="rect">
            <a:avLst/>
          </a:prstGeom>
          <a:noFill/>
        </p:spPr>
        <p:txBody>
          <a:bodyPr wrap="none" rtlCol="0">
            <a:spAutoFit/>
          </a:bodyPr>
          <a:lstStyle/>
          <a:p>
            <a:r>
              <a:rPr lang="en-US" sz="1000" dirty="0"/>
              <a:t>Shared section of M4</a:t>
            </a:r>
          </a:p>
        </p:txBody>
      </p:sp>
      <p:sp>
        <p:nvSpPr>
          <p:cNvPr id="2" name="Footer Placeholder 1">
            <a:extLst>
              <a:ext uri="{FF2B5EF4-FFF2-40B4-BE49-F238E27FC236}">
                <a16:creationId xmlns:a16="http://schemas.microsoft.com/office/drawing/2014/main" id="{3CF2E038-16C7-4DE3-8907-B37078D5C1E4}"/>
              </a:ext>
            </a:extLst>
          </p:cNvPr>
          <p:cNvSpPr>
            <a:spLocks noGrp="1"/>
          </p:cNvSpPr>
          <p:nvPr>
            <p:ph type="ftr" sz="quarter" idx="3"/>
          </p:nvPr>
        </p:nvSpPr>
        <p:spPr/>
        <p:txBody>
          <a:bodyPr/>
          <a:lstStyle/>
          <a:p>
            <a:pPr>
              <a:defRPr/>
            </a:pPr>
            <a:r>
              <a:rPr lang="en-US"/>
              <a:t>Jerry Annala | Muon Campus Accelerator Readiness Review</a:t>
            </a:r>
            <a:endParaRPr lang="en-US" b="1" dirty="0"/>
          </a:p>
        </p:txBody>
      </p:sp>
    </p:spTree>
    <p:extLst>
      <p:ext uri="{BB962C8B-B14F-4D97-AF65-F5344CB8AC3E}">
        <p14:creationId xmlns:p14="http://schemas.microsoft.com/office/powerpoint/2010/main" val="233864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3/20/2024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75438850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3.xml><?xml version="1.0" encoding="utf-8"?>
<ds:datastoreItem xmlns:ds="http://schemas.openxmlformats.org/officeDocument/2006/customXml" ds:itemID="{6B9A9177-9946-41CD-B01B-8BAAEF071A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8a0c449-bc3f-4023-b6f3-9ae146c0e873"/>
    <ds:schemaRef ds:uri="http://www.w3.org/XML/1998/namespace"/>
    <ds:schemaRef ds:uri="http://purl.org/dc/dcmitype/"/>
  </ds:schemaRefs>
</ds:datastoreItem>
</file>

<file path=customXml/itemProps4.xml><?xml version="1.0" encoding="utf-8"?>
<ds:datastoreItem xmlns:ds="http://schemas.openxmlformats.org/officeDocument/2006/customXml" ds:itemID="{5E4FB0BA-40FF-4738-BEDA-5B1BDD7FB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80044</TotalTime>
  <Words>4847</Words>
  <Application>Microsoft Office PowerPoint</Application>
  <PresentationFormat>On-screen Show (4:3)</PresentationFormat>
  <Paragraphs>664</Paragraphs>
  <Slides>38</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Helvetica</vt:lpstr>
      <vt:lpstr>Symbol</vt:lpstr>
      <vt:lpstr>Fermilab_PPT_090815</vt:lpstr>
      <vt:lpstr>1_Fermilab_PPT_090815</vt:lpstr>
      <vt:lpstr>PowerPoint Presentation</vt:lpstr>
      <vt:lpstr>Outline</vt:lpstr>
      <vt:lpstr>Muon Campus Overview - History</vt:lpstr>
      <vt:lpstr>Muon Campus Overview - Layout</vt:lpstr>
      <vt:lpstr>Muon Campus Overview - Modes of Operation</vt:lpstr>
      <vt:lpstr>Muon Campus Overview - Recycler to Delivery Ring</vt:lpstr>
      <vt:lpstr>Muon Campus Overview – Delivery Ring and Abort</vt:lpstr>
      <vt:lpstr>Muon Campus Overview - External Beamlines</vt:lpstr>
      <vt:lpstr>Outline</vt:lpstr>
      <vt:lpstr>Hazard Inventory for Muon Campus</vt:lpstr>
      <vt:lpstr>Risk Table Summary</vt:lpstr>
      <vt:lpstr>Outline</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Toxic Materials</vt:lpstr>
      <vt:lpstr>Outline</vt:lpstr>
      <vt:lpstr>Accelerator Specific Hazards - Radiological</vt:lpstr>
      <vt:lpstr>Outline</vt:lpstr>
      <vt:lpstr>Maximum Credible Incident (MCI) - Radiological</vt:lpstr>
      <vt:lpstr>Regions separating MCI scenarios</vt:lpstr>
      <vt:lpstr>Maximum Credible Incident (MCI) – Radiological </vt:lpstr>
      <vt:lpstr>Asynchronous MCI beam trajectory and timing</vt:lpstr>
      <vt:lpstr>Maximum Credible Incident (MCI) – Radiological </vt:lpstr>
      <vt:lpstr>Outline</vt:lpstr>
      <vt:lpstr>Credited Controls – Passive Engineering</vt:lpstr>
      <vt:lpstr>Credited Controls – Passive Engineering</vt:lpstr>
      <vt:lpstr>Credited Controls – Active Engineering</vt:lpstr>
      <vt:lpstr>Credited Controls – Active Engineering</vt:lpstr>
      <vt:lpstr>Credited Controls – Active Engineering</vt:lpstr>
      <vt:lpstr>Credited radiation monitor locations</vt:lpstr>
      <vt:lpstr>Credited Controls - Administrative</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Gerald E Annala</cp:lastModifiedBy>
  <cp:revision>163</cp:revision>
  <cp:lastPrinted>2024-03-13T20:41:26Z</cp:lastPrinted>
  <dcterms:created xsi:type="dcterms:W3CDTF">2017-02-13T18:49:53Z</dcterms:created>
  <dcterms:modified xsi:type="dcterms:W3CDTF">2024-03-14T22:26:42Z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