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5"/>
    <p:sldMasterId id="2147484123" r:id="rId6"/>
  </p:sldMasterIdLst>
  <p:notesMasterIdLst>
    <p:notesMasterId r:id="rId42"/>
  </p:notesMasterIdLst>
  <p:handoutMasterIdLst>
    <p:handoutMasterId r:id="rId43"/>
  </p:handoutMasterIdLst>
  <p:sldIdLst>
    <p:sldId id="340" r:id="rId7"/>
    <p:sldId id="275" r:id="rId8"/>
    <p:sldId id="356" r:id="rId9"/>
    <p:sldId id="379" r:id="rId10"/>
    <p:sldId id="381" r:id="rId11"/>
    <p:sldId id="388" r:id="rId12"/>
    <p:sldId id="357" r:id="rId13"/>
    <p:sldId id="322" r:id="rId14"/>
    <p:sldId id="398" r:id="rId15"/>
    <p:sldId id="358" r:id="rId16"/>
    <p:sldId id="348" r:id="rId17"/>
    <p:sldId id="390" r:id="rId18"/>
    <p:sldId id="377" r:id="rId19"/>
    <p:sldId id="378" r:id="rId20"/>
    <p:sldId id="347" r:id="rId21"/>
    <p:sldId id="349" r:id="rId22"/>
    <p:sldId id="400" r:id="rId23"/>
    <p:sldId id="359" r:id="rId24"/>
    <p:sldId id="389" r:id="rId25"/>
    <p:sldId id="361" r:id="rId26"/>
    <p:sldId id="362" r:id="rId27"/>
    <p:sldId id="399" r:id="rId28"/>
    <p:sldId id="326" r:id="rId29"/>
    <p:sldId id="363" r:id="rId30"/>
    <p:sldId id="392" r:id="rId31"/>
    <p:sldId id="395" r:id="rId32"/>
    <p:sldId id="401" r:id="rId33"/>
    <p:sldId id="402" r:id="rId34"/>
    <p:sldId id="403" r:id="rId35"/>
    <p:sldId id="404" r:id="rId36"/>
    <p:sldId id="366" r:id="rId37"/>
    <p:sldId id="393" r:id="rId38"/>
    <p:sldId id="331" r:id="rId39"/>
    <p:sldId id="373" r:id="rId40"/>
    <p:sldId id="396" r:id="rId4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E. AndersonJr. x4973 04659N" initials="JEA" lastIdx="10" clrIdx="0">
    <p:extLst>
      <p:ext uri="{19B8F6BF-5375-455C-9EA6-DF929625EA0E}">
        <p15:presenceInfo xmlns:p15="http://schemas.microsoft.com/office/powerpoint/2012/main" userId="John E. AndersonJr. x4973 04659N" providerId="None"/>
      </p:ext>
    </p:extLst>
  </p:cmAuthor>
  <p:cmAuthor id="2" name="Madelyn R. Wolter x4807 16344N" initials="MRWx1" lastIdx="3" clrIdx="1">
    <p:extLst>
      <p:ext uri="{19B8F6BF-5375-455C-9EA6-DF929625EA0E}">
        <p15:presenceInfo xmlns:p15="http://schemas.microsoft.com/office/powerpoint/2012/main" userId="Madelyn R. Wolter x4807 16344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505050"/>
    <a:srgbClr val="020202"/>
    <a:srgbClr val="004C97"/>
    <a:srgbClr val="0D3B8E"/>
    <a:srgbClr val="003087"/>
    <a:srgbClr val="03005F"/>
    <a:srgbClr val="0C075E"/>
    <a:srgbClr val="50504E"/>
    <a:srgbClr val="4E4E4E"/>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5" autoAdjust="0"/>
    <p:restoredTop sz="93419" autoAdjust="0"/>
  </p:normalViewPr>
  <p:slideViewPr>
    <p:cSldViewPr snapToGrid="0" snapToObjects="1" showGuides="1">
      <p:cViewPr varScale="1">
        <p:scale>
          <a:sx n="114" d="100"/>
          <a:sy n="114" d="100"/>
        </p:scale>
        <p:origin x="120" y="112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3/15/2024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dirty="0"/>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3/15/2024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9027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10251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4115163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23867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Olander | Switchyard Accelerator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44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Olander | Switchyard Accelerator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8877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3/19/2024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Olander | Switchyard Accelerator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46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Olander | Switchyard Accelerator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4212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3/19/2024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3154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3/19/2024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622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Olander | Switchyard Accelerator Readiness Review</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Olander | Switchyard Accelerator Readiness Review</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3/19/2024</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Olander | Switchyard Accelerator Readiness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Olander | Switchyard Accelerator Readiness Review</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3/19/2024</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dirty="0"/>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3/19/2024</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dirty="0"/>
              <a:t>Click icon to add picture</a:t>
            </a:r>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6816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66936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Olander | Switchyard Accelerator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3/19/2024</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Olander | Switchyard Accelerator Readiness Review</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4047850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a:t>Michael K. Olander</a:t>
            </a:r>
          </a:p>
          <a:p>
            <a:r>
              <a:rPr lang="en-US" sz="1600" dirty="0"/>
              <a:t>Switchyard Accelerator Readiness Review </a:t>
            </a:r>
          </a:p>
          <a:p>
            <a:r>
              <a:rPr lang="en-US" sz="1600" dirty="0"/>
              <a:t>19-21 March 2024</a:t>
            </a:r>
          </a:p>
          <a:p>
            <a:endParaRPr lang="en-US" dirty="0"/>
          </a:p>
        </p:txBody>
      </p:sp>
      <p:sp>
        <p:nvSpPr>
          <p:cNvPr id="3" name="Text Placeholder 2"/>
          <p:cNvSpPr>
            <a:spLocks noGrp="1"/>
          </p:cNvSpPr>
          <p:nvPr>
            <p:ph type="body" sz="quarter" idx="11"/>
          </p:nvPr>
        </p:nvSpPr>
        <p:spPr/>
        <p:txBody>
          <a:bodyPr>
            <a:noAutofit/>
          </a:bodyPr>
          <a:lstStyle/>
          <a:p>
            <a:r>
              <a:rPr lang="en-US" sz="1800" dirty="0"/>
              <a:t>Safety Assessment Document Updates for DOE O 420.2D</a:t>
            </a:r>
          </a:p>
          <a:p>
            <a:r>
              <a:rPr lang="en-US" sz="1800" dirty="0"/>
              <a:t>SAD </a:t>
            </a:r>
            <a:r>
              <a:rPr lang="en-US" sz="1800"/>
              <a:t>Section III Chapter 12 </a:t>
            </a:r>
            <a:r>
              <a:rPr lang="en-US" sz="1800" dirty="0"/>
              <a:t>– Switchyard</a:t>
            </a:r>
          </a:p>
          <a:p>
            <a:endParaRPr lang="en-US" sz="1800" dirty="0"/>
          </a:p>
        </p:txBody>
      </p:sp>
    </p:spTree>
    <p:extLst>
      <p:ext uri="{BB962C8B-B14F-4D97-AF65-F5344CB8AC3E}">
        <p14:creationId xmlns:p14="http://schemas.microsoft.com/office/powerpoint/2010/main" val="4385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800" dirty="0">
                <a:solidFill>
                  <a:schemeClr val="bg1">
                    <a:lumMod val="75000"/>
                  </a:schemeClr>
                </a:solidFill>
              </a:rPr>
              <a:t>Switchyard Overview</a:t>
            </a:r>
          </a:p>
          <a:p>
            <a:r>
              <a:rPr lang="en-US" sz="2800" dirty="0">
                <a:solidFill>
                  <a:schemeClr val="bg1">
                    <a:lumMod val="75000"/>
                  </a:schemeClr>
                </a:solidFill>
              </a:rPr>
              <a:t>Hazard Inventory </a:t>
            </a:r>
          </a:p>
          <a:p>
            <a:r>
              <a:rPr lang="en-US" sz="2800" dirty="0"/>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 </a:t>
            </a:r>
          </a:p>
          <a:p>
            <a:r>
              <a:rPr lang="en-US" sz="2800" dirty="0">
                <a:solidFill>
                  <a:schemeClr val="bg1">
                    <a:lumMod val="75000"/>
                  </a:schemeClr>
                </a:solidFill>
              </a:rPr>
              <a:t>Summary of Defense in Depth Controls</a:t>
            </a:r>
          </a:p>
          <a:p>
            <a:pPr marL="1828800" lvl="4" indent="0">
              <a:buNone/>
            </a:pPr>
            <a:endParaRPr lang="en-US" dirty="0"/>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p:txBody>
          <a:bodyPr/>
          <a:lstStyle/>
          <a:p>
            <a:pPr>
              <a:defRPr/>
            </a:pPr>
            <a:r>
              <a:rPr lang="en-US"/>
              <a:t>3/19/2024</a:t>
            </a:r>
            <a:endParaRPr lang="en-US" dirty="0"/>
          </a:p>
        </p:txBody>
      </p:sp>
      <p:sp>
        <p:nvSpPr>
          <p:cNvPr id="4" name="Footer Placeholder 3"/>
          <p:cNvSpPr>
            <a:spLocks noGrp="1"/>
          </p:cNvSpPr>
          <p:nvPr>
            <p:ph type="ftr" sz="quarter" idx="3"/>
          </p:nvPr>
        </p:nvSpPr>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4210264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4" y="729649"/>
            <a:ext cx="8672513" cy="1400093"/>
          </a:xfrm>
        </p:spPr>
        <p:txBody>
          <a:bodyPr/>
          <a:lstStyle/>
          <a:p>
            <a:r>
              <a:rPr lang="en-US" sz="2000" b="1" dirty="0"/>
              <a:t>Residual Activation</a:t>
            </a:r>
          </a:p>
          <a:p>
            <a:pPr lvl="1"/>
            <a:r>
              <a:rPr lang="en-US" sz="1800" dirty="0"/>
              <a:t>High intensity beam delivery can produce activated materials inside the Switchyard enclosures due to beam loss</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25954865"/>
              </p:ext>
            </p:extLst>
          </p:nvPr>
        </p:nvGraphicFramePr>
        <p:xfrm>
          <a:off x="285030" y="2147498"/>
          <a:ext cx="8573940" cy="2563005"/>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02584">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983885">
                <a:tc>
                  <a:txBody>
                    <a:bodyPr/>
                    <a:lstStyle/>
                    <a:p>
                      <a:r>
                        <a:rPr lang="en-US" sz="1600" dirty="0"/>
                        <a:t>L: A</a:t>
                      </a:r>
                    </a:p>
                    <a:p>
                      <a:r>
                        <a:rPr lang="en-US" sz="1600" dirty="0"/>
                        <a:t>C: H</a:t>
                      </a:r>
                    </a:p>
                    <a:p>
                      <a:r>
                        <a:rPr lang="en-US" sz="1600" dirty="0"/>
                        <a:t>R: I</a:t>
                      </a:r>
                    </a:p>
                  </a:txBody>
                  <a:tcPr/>
                </a:tc>
                <a:tc>
                  <a:txBody>
                    <a:bodyPr/>
                    <a:lstStyle/>
                    <a:p>
                      <a:r>
                        <a:rPr lang="en-US" sz="1600" dirty="0"/>
                        <a:t>P – Radiological Work Permit</a:t>
                      </a:r>
                    </a:p>
                    <a:p>
                      <a:r>
                        <a:rPr lang="en-US" sz="1600" dirty="0"/>
                        <a:t>P – Postings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Training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 – Run Conditions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 – Local Component Shielding</a:t>
                      </a:r>
                    </a:p>
                  </a:txBody>
                  <a:tcPr/>
                </a:tc>
                <a:tc>
                  <a:txBody>
                    <a:bodyPr/>
                    <a:lstStyle/>
                    <a:p>
                      <a:r>
                        <a:rPr lang="en-US" sz="1600" dirty="0"/>
                        <a:t>L: BEU</a:t>
                      </a:r>
                    </a:p>
                    <a:p>
                      <a:r>
                        <a:rPr lang="en-US" sz="1600" dirty="0"/>
                        <a:t>C: L</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1309608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4" y="729649"/>
            <a:ext cx="8672513" cy="1400093"/>
          </a:xfrm>
        </p:spPr>
        <p:txBody>
          <a:bodyPr/>
          <a:lstStyle/>
          <a:p>
            <a:r>
              <a:rPr lang="en-US" sz="2000" b="1" dirty="0"/>
              <a:t>Radioactive Water System</a:t>
            </a:r>
          </a:p>
          <a:p>
            <a:pPr lvl="1"/>
            <a:r>
              <a:rPr lang="en-US" sz="1800" dirty="0"/>
              <a:t>Applies to the Switchyard Dump</a:t>
            </a:r>
          </a:p>
          <a:p>
            <a:pPr lvl="1"/>
            <a:r>
              <a:rPr lang="en-US" sz="1800" dirty="0"/>
              <a:t>Passive water cooling</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452677036"/>
              </p:ext>
            </p:extLst>
          </p:nvPr>
        </p:nvGraphicFramePr>
        <p:xfrm>
          <a:off x="285030" y="2147498"/>
          <a:ext cx="8573940" cy="2563005"/>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502584">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983885">
                <a:tc>
                  <a:txBody>
                    <a:bodyPr/>
                    <a:lstStyle/>
                    <a:p>
                      <a:r>
                        <a:rPr lang="en-US" sz="1600" dirty="0"/>
                        <a:t>L: A</a:t>
                      </a:r>
                    </a:p>
                    <a:p>
                      <a:r>
                        <a:rPr lang="en-US" sz="1600" dirty="0"/>
                        <a:t>C: H</a:t>
                      </a:r>
                    </a:p>
                    <a:p>
                      <a:r>
                        <a:rPr lang="en-US" sz="1600" dirty="0"/>
                        <a:t>R: I</a:t>
                      </a:r>
                    </a:p>
                  </a:txBody>
                  <a:tcPr/>
                </a:tc>
                <a:tc>
                  <a:txBody>
                    <a:bodyPr/>
                    <a:lstStyle/>
                    <a:p>
                      <a:r>
                        <a:rPr lang="en-US" sz="1600" dirty="0"/>
                        <a:t>P – Postings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Radiological Work Permit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 – Training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M – Run Conditions</a:t>
                      </a:r>
                    </a:p>
                  </a:txBody>
                  <a:tcPr/>
                </a:tc>
                <a:tc>
                  <a:txBody>
                    <a:bodyPr/>
                    <a:lstStyle/>
                    <a:p>
                      <a:r>
                        <a:rPr lang="en-US" sz="1600" dirty="0"/>
                        <a:t>L: BEU</a:t>
                      </a:r>
                    </a:p>
                    <a:p>
                      <a:r>
                        <a:rPr lang="en-US" sz="1600" dirty="0"/>
                        <a:t>C: M</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173952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4" y="735847"/>
            <a:ext cx="8672513" cy="1082706"/>
          </a:xfrm>
        </p:spPr>
        <p:txBody>
          <a:bodyPr/>
          <a:lstStyle/>
          <a:p>
            <a:r>
              <a:rPr lang="en-US" sz="2000" b="1" dirty="0"/>
              <a:t>Air Activation</a:t>
            </a:r>
          </a:p>
          <a:p>
            <a:pPr lvl="1"/>
            <a:r>
              <a:rPr lang="en-US" sz="1800" dirty="0"/>
              <a:t>Air activation can occur at any area where high beam losses are present. </a:t>
            </a:r>
          </a:p>
          <a:p>
            <a:pPr lvl="1"/>
            <a:r>
              <a:rPr lang="en-US" sz="1800" dirty="0"/>
              <a:t>Hazard applies to onsite facility workers and onsite co-located workers</a:t>
            </a:r>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881613391"/>
              </p:ext>
            </p:extLst>
          </p:nvPr>
        </p:nvGraphicFramePr>
        <p:xfrm>
          <a:off x="285030" y="2351600"/>
          <a:ext cx="8573940" cy="2154800"/>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465021">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575680">
                <a:tc>
                  <a:txBody>
                    <a:bodyPr/>
                    <a:lstStyle/>
                    <a:p>
                      <a:r>
                        <a:rPr lang="en-US" sz="1600" dirty="0"/>
                        <a:t>L: A</a:t>
                      </a:r>
                    </a:p>
                    <a:p>
                      <a:r>
                        <a:rPr lang="en-US" sz="1600" dirty="0"/>
                        <a:t>C: H</a:t>
                      </a:r>
                    </a:p>
                    <a:p>
                      <a:r>
                        <a:rPr lang="en-US" sz="1600" dirty="0"/>
                        <a:t>R: I</a:t>
                      </a:r>
                    </a:p>
                  </a:txBody>
                  <a:tcPr/>
                </a:tc>
                <a:tc>
                  <a:txBody>
                    <a:bodyPr/>
                    <a:lstStyle/>
                    <a:p>
                      <a:r>
                        <a:rPr lang="en-US" sz="1600" kern="1200" dirty="0">
                          <a:solidFill>
                            <a:schemeClr val="dk1"/>
                          </a:solidFill>
                          <a:effectLst/>
                          <a:latin typeface="+mn-lt"/>
                          <a:ea typeface="+mn-ea"/>
                          <a:cs typeface="+mn-cs"/>
                        </a:rPr>
                        <a:t>M – Run Conditions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M – Engineered Air Flow</a:t>
                      </a:r>
                    </a:p>
                  </a:txBody>
                  <a:tcPr/>
                </a:tc>
                <a:tc>
                  <a:txBody>
                    <a:bodyPr/>
                    <a:lstStyle/>
                    <a:p>
                      <a:r>
                        <a:rPr lang="en-US" sz="1600" dirty="0"/>
                        <a:t>L: A</a:t>
                      </a:r>
                    </a:p>
                    <a:p>
                      <a:r>
                        <a:rPr lang="en-US" sz="1600" dirty="0"/>
                        <a:t>C: L</a:t>
                      </a:r>
                    </a:p>
                    <a:p>
                      <a:r>
                        <a:rPr lang="en-US" sz="1600" dirty="0"/>
                        <a:t>R: III</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29135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4" y="727470"/>
            <a:ext cx="8672513" cy="1976149"/>
          </a:xfrm>
        </p:spPr>
        <p:txBody>
          <a:bodyPr/>
          <a:lstStyle/>
          <a:p>
            <a:r>
              <a:rPr lang="en-US" sz="2000" b="1" dirty="0"/>
              <a:t>Soil Interactions</a:t>
            </a:r>
          </a:p>
          <a:p>
            <a:pPr lvl="1"/>
            <a:r>
              <a:rPr lang="en-US" sz="1800" dirty="0"/>
              <a:t>Radionuclides are produced which may contaminate ground water</a:t>
            </a:r>
          </a:p>
          <a:p>
            <a:pPr lvl="1"/>
            <a:r>
              <a:rPr lang="en-US" sz="1800" dirty="0"/>
              <a:t>Can occur in areas of high chronic losses when the beam passes through a berm pipe</a:t>
            </a:r>
          </a:p>
          <a:p>
            <a:pPr lvl="1"/>
            <a:r>
              <a:rPr lang="en-US" sz="1800" dirty="0"/>
              <a:t>Can occur around the Switchyard Dump</a:t>
            </a:r>
          </a:p>
          <a:p>
            <a:pPr lvl="1"/>
            <a:r>
              <a:rPr lang="en-US" sz="1800" dirty="0"/>
              <a:t>Hazard applies to onsite facility workers and onsite co-located workers</a:t>
            </a:r>
          </a:p>
          <a:p>
            <a:pPr marL="457200" lvl="1" indent="0">
              <a:buNone/>
            </a:pPr>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961442761"/>
              </p:ext>
            </p:extLst>
          </p:nvPr>
        </p:nvGraphicFramePr>
        <p:xfrm>
          <a:off x="285030" y="3727195"/>
          <a:ext cx="8573940" cy="2255281"/>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26280">
                <a:tc>
                  <a:txBody>
                    <a:bodyPr/>
                    <a:lstStyle/>
                    <a:p>
                      <a:r>
                        <a:rPr lang="en-US" sz="1600" b="0" dirty="0">
                          <a:solidFill>
                            <a:srgbClr val="0D3B8E"/>
                          </a:solidFill>
                        </a:rPr>
                        <a:t>Baseline Qualitative Risk (without controls)</a:t>
                      </a:r>
                    </a:p>
                  </a:txBody>
                  <a:tcPr/>
                </a:tc>
                <a:tc>
                  <a:txBody>
                    <a:bodyPr/>
                    <a:lstStyle/>
                    <a:p>
                      <a:r>
                        <a:rPr lang="en-US" sz="1600" b="0" dirty="0">
                          <a:solidFill>
                            <a:srgbClr val="0D3B8E"/>
                          </a:solidFill>
                        </a:rPr>
                        <a:t>Controls</a:t>
                      </a:r>
                    </a:p>
                    <a:p>
                      <a:r>
                        <a:rPr lang="en-US" sz="1600" b="0" dirty="0">
                          <a:solidFill>
                            <a:srgbClr val="0D3B8E"/>
                          </a:solidFill>
                        </a:rPr>
                        <a:t>Preventive (P)/Mitigative (M)</a:t>
                      </a:r>
                    </a:p>
                  </a:txBody>
                  <a:tcPr/>
                </a:tc>
                <a:tc>
                  <a:txBody>
                    <a:bodyPr/>
                    <a:lstStyle/>
                    <a:p>
                      <a:r>
                        <a:rPr lang="en-US" sz="1600" b="0" dirty="0">
                          <a:solidFill>
                            <a:srgbClr val="0D3B8E"/>
                          </a:solidFill>
                        </a:rPr>
                        <a:t>Residual Qualitative Risk </a:t>
                      </a:r>
                    </a:p>
                    <a:p>
                      <a:r>
                        <a:rPr lang="en-US" sz="1600" b="0" dirty="0">
                          <a:solidFill>
                            <a:srgbClr val="0D3B8E"/>
                          </a:solidFill>
                        </a:rPr>
                        <a:t>(with controls)</a:t>
                      </a:r>
                    </a:p>
                  </a:txBody>
                  <a:tcPr/>
                </a:tc>
                <a:extLst>
                  <a:ext uri="{0D108BD9-81ED-4DB2-BD59-A6C34878D82A}">
                    <a16:rowId xmlns:a16="http://schemas.microsoft.com/office/drawing/2014/main" val="1680873031"/>
                  </a:ext>
                </a:extLst>
              </a:tr>
              <a:tr h="1629001">
                <a:tc>
                  <a:txBody>
                    <a:bodyPr/>
                    <a:lstStyle/>
                    <a:p>
                      <a:r>
                        <a:rPr lang="en-US" sz="1600" dirty="0"/>
                        <a:t>L: A</a:t>
                      </a:r>
                    </a:p>
                    <a:p>
                      <a:r>
                        <a:rPr lang="en-US" sz="1600" dirty="0"/>
                        <a:t>C: H</a:t>
                      </a:r>
                    </a:p>
                    <a:p>
                      <a:r>
                        <a:rPr lang="en-US" sz="1600" dirty="0"/>
                        <a:t>R: I</a:t>
                      </a:r>
                    </a:p>
                  </a:txBody>
                  <a:tcPr/>
                </a:tc>
                <a:tc>
                  <a:txBody>
                    <a:bodyPr/>
                    <a:lstStyle/>
                    <a:p>
                      <a:r>
                        <a:rPr lang="en-US" sz="1600" kern="1200" dirty="0">
                          <a:solidFill>
                            <a:schemeClr val="dk1"/>
                          </a:solidFill>
                          <a:effectLst/>
                          <a:latin typeface="+mn-lt"/>
                          <a:ea typeface="+mn-ea"/>
                          <a:cs typeface="+mn-cs"/>
                        </a:rPr>
                        <a:t>P – Radiological Work Permit required for excavation</a:t>
                      </a:r>
                    </a:p>
                    <a:p>
                      <a:r>
                        <a:rPr lang="en-US" sz="1600" kern="1200" dirty="0">
                          <a:solidFill>
                            <a:schemeClr val="dk1"/>
                          </a:solidFill>
                          <a:effectLst/>
                          <a:latin typeface="+mn-lt"/>
                          <a:ea typeface="+mn-ea"/>
                          <a:cs typeface="+mn-cs"/>
                        </a:rPr>
                        <a:t>M – Engineered Beam Dump</a:t>
                      </a:r>
                    </a:p>
                    <a:p>
                      <a:r>
                        <a:rPr lang="en-US" sz="1600" kern="1200" dirty="0">
                          <a:solidFill>
                            <a:schemeClr val="dk1"/>
                          </a:solidFill>
                          <a:effectLst/>
                          <a:latin typeface="+mn-lt"/>
                          <a:ea typeface="+mn-ea"/>
                          <a:cs typeface="+mn-cs"/>
                        </a:rPr>
                        <a:t>M – Beamline Design</a:t>
                      </a:r>
                    </a:p>
                    <a:p>
                      <a:r>
                        <a:rPr lang="en-US" sz="1600" kern="1200" dirty="0">
                          <a:solidFill>
                            <a:schemeClr val="dk1"/>
                          </a:solidFill>
                          <a:effectLst/>
                          <a:latin typeface="+mn-lt"/>
                          <a:ea typeface="+mn-ea"/>
                          <a:cs typeface="+mn-cs"/>
                        </a:rPr>
                        <a:t>M – Run Conditions</a:t>
                      </a:r>
                      <a:endParaRPr lang="en-US" sz="1600" dirty="0"/>
                    </a:p>
                  </a:txBody>
                  <a:tcPr/>
                </a:tc>
                <a:tc>
                  <a:txBody>
                    <a:bodyPr/>
                    <a:lstStyle/>
                    <a:p>
                      <a:r>
                        <a:rPr lang="en-US" sz="1600" dirty="0"/>
                        <a:t>L: U</a:t>
                      </a:r>
                    </a:p>
                    <a:p>
                      <a:r>
                        <a:rPr lang="en-US" sz="1600" dirty="0"/>
                        <a:t>C: N</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274043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4" y="735515"/>
            <a:ext cx="8672513" cy="1680209"/>
          </a:xfrm>
        </p:spPr>
        <p:txBody>
          <a:bodyPr/>
          <a:lstStyle/>
          <a:p>
            <a:r>
              <a:rPr lang="en-US" sz="2000" b="1" dirty="0"/>
              <a:t>Radioactive Waste</a:t>
            </a:r>
          </a:p>
          <a:p>
            <a:pPr lvl="1"/>
            <a:r>
              <a:rPr lang="en-US" sz="1800" dirty="0"/>
              <a:t>Radioactive waste produced during Switchyard operations will be managed within the established Radiological Protection Program (RPP) as prescribed in the </a:t>
            </a:r>
            <a:r>
              <a:rPr lang="en-US" sz="1800" dirty="0">
                <a:effectLst/>
                <a:latin typeface="Helvetica" panose="020B0604020202020204" pitchFamily="34" charset="0"/>
                <a:ea typeface="MS Mincho" panose="02020609040205080304" pitchFamily="49" charset="-128"/>
              </a:rPr>
              <a:t>Fermilab Radiological Control Manual (</a:t>
            </a:r>
            <a:r>
              <a:rPr lang="en-US" sz="1800" dirty="0"/>
              <a:t>FRCM)</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144883956"/>
              </p:ext>
            </p:extLst>
          </p:nvPr>
        </p:nvGraphicFramePr>
        <p:xfrm>
          <a:off x="285030" y="2335272"/>
          <a:ext cx="8573940" cy="2187456"/>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en-US" sz="1600" dirty="0"/>
                        <a:t>L: A</a:t>
                      </a:r>
                    </a:p>
                    <a:p>
                      <a:r>
                        <a:rPr lang="en-US" sz="1600" dirty="0"/>
                        <a:t>C: H</a:t>
                      </a:r>
                    </a:p>
                    <a:p>
                      <a:r>
                        <a:rPr lang="en-US" sz="1600" dirty="0"/>
                        <a:t>R: I</a:t>
                      </a:r>
                    </a:p>
                  </a:txBody>
                  <a:tcPr/>
                </a:tc>
                <a:tc>
                  <a:txBody>
                    <a:bodyPr/>
                    <a:lstStyle/>
                    <a:p>
                      <a:r>
                        <a:rPr lang="en-US" sz="1600" kern="1200" dirty="0">
                          <a:solidFill>
                            <a:schemeClr val="dk1"/>
                          </a:solidFill>
                          <a:effectLst/>
                          <a:latin typeface="+mn-lt"/>
                          <a:ea typeface="+mn-ea"/>
                          <a:cs typeface="+mn-cs"/>
                        </a:rPr>
                        <a:t>P – Locked Gates</a:t>
                      </a:r>
                    </a:p>
                    <a:p>
                      <a:r>
                        <a:rPr lang="en-US" sz="1600" kern="1200" dirty="0">
                          <a:solidFill>
                            <a:schemeClr val="dk1"/>
                          </a:solidFill>
                          <a:effectLst/>
                          <a:latin typeface="+mn-lt"/>
                          <a:ea typeface="+mn-ea"/>
                          <a:cs typeface="+mn-cs"/>
                        </a:rPr>
                        <a:t>P – Key Control Program</a:t>
                      </a:r>
                    </a:p>
                    <a:p>
                      <a:r>
                        <a:rPr lang="en-US" sz="1600" kern="1200" dirty="0">
                          <a:solidFill>
                            <a:schemeClr val="dk1"/>
                          </a:solidFill>
                          <a:effectLst/>
                          <a:latin typeface="+mn-lt"/>
                          <a:ea typeface="+mn-ea"/>
                          <a:cs typeface="+mn-cs"/>
                        </a:rPr>
                        <a:t>P – Postings</a:t>
                      </a:r>
                    </a:p>
                    <a:p>
                      <a:r>
                        <a:rPr lang="en-US" sz="1600" kern="1200" dirty="0">
                          <a:solidFill>
                            <a:schemeClr val="dk1"/>
                          </a:solidFill>
                          <a:effectLst/>
                          <a:latin typeface="+mn-lt"/>
                          <a:ea typeface="+mn-ea"/>
                          <a:cs typeface="+mn-cs"/>
                        </a:rPr>
                        <a:t>M – Run Conditions</a:t>
                      </a:r>
                    </a:p>
                    <a:p>
                      <a:r>
                        <a:rPr lang="en-US" sz="1600" kern="1200" dirty="0">
                          <a:solidFill>
                            <a:schemeClr val="dk1"/>
                          </a:solidFill>
                          <a:effectLst/>
                          <a:latin typeface="+mn-lt"/>
                          <a:ea typeface="+mn-ea"/>
                          <a:cs typeface="+mn-cs"/>
                        </a:rPr>
                        <a:t>M – Distance to Stored Material</a:t>
                      </a:r>
                    </a:p>
                    <a:p>
                      <a:r>
                        <a:rPr lang="en-US" sz="1600" dirty="0"/>
                        <a:t>M – Material survey and release process</a:t>
                      </a:r>
                    </a:p>
                  </a:txBody>
                  <a:tcPr/>
                </a:tc>
                <a:tc>
                  <a:txBody>
                    <a:bodyPr/>
                    <a:lstStyle/>
                    <a:p>
                      <a:r>
                        <a:rPr lang="en-US" sz="1600" dirty="0"/>
                        <a:t>L:BEU</a:t>
                      </a:r>
                    </a:p>
                    <a:p>
                      <a:r>
                        <a:rPr lang="en-US" sz="1600" dirty="0"/>
                        <a:t>C: N</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50264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4" y="727700"/>
            <a:ext cx="8672513" cy="1505432"/>
          </a:xfrm>
        </p:spPr>
        <p:txBody>
          <a:bodyPr/>
          <a:lstStyle/>
          <a:p>
            <a:r>
              <a:rPr lang="en-US" sz="2000" b="1" dirty="0"/>
              <a:t>Contamination</a:t>
            </a:r>
          </a:p>
          <a:p>
            <a:pPr lvl="1"/>
            <a:r>
              <a:rPr lang="en-US" sz="1800" dirty="0"/>
              <a:t>Contamination is found in the Switchyard enclosures in areas where beam passes through an air gap, such as vacuum isolation at a septum.</a:t>
            </a:r>
          </a:p>
          <a:p>
            <a:pPr lvl="1"/>
            <a:r>
              <a:rPr lang="en-US" sz="1800" dirty="0"/>
              <a:t>Hazard applies to onsite facility workers and onsite co-located workers.</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a:t>Non-Accelerator Specific Hazards - Radiological</a:t>
            </a:r>
            <a:endParaRPr lang="en-US" dirty="0"/>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3304363266"/>
              </p:ext>
            </p:extLst>
          </p:nvPr>
        </p:nvGraphicFramePr>
        <p:xfrm>
          <a:off x="285030" y="2369970"/>
          <a:ext cx="8573940" cy="176104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en-US" sz="1600" dirty="0"/>
                        <a:t>L: A</a:t>
                      </a:r>
                    </a:p>
                    <a:p>
                      <a:r>
                        <a:rPr lang="en-US" sz="1600" dirty="0"/>
                        <a:t>C: H</a:t>
                      </a:r>
                    </a:p>
                    <a:p>
                      <a:r>
                        <a:rPr lang="en-US" sz="1600" dirty="0"/>
                        <a:t>R: I</a:t>
                      </a:r>
                    </a:p>
                  </a:txBody>
                  <a:tcPr/>
                </a:tc>
                <a:tc>
                  <a:txBody>
                    <a:bodyPr/>
                    <a:lstStyle/>
                    <a:p>
                      <a:r>
                        <a:rPr lang="en-US" sz="1600" kern="1200" dirty="0">
                          <a:solidFill>
                            <a:schemeClr val="dk1"/>
                          </a:solidFill>
                          <a:effectLst/>
                          <a:latin typeface="+mn-lt"/>
                          <a:ea typeface="+mn-ea"/>
                          <a:cs typeface="+mn-cs"/>
                        </a:rPr>
                        <a:t>P – Radiation Survey</a:t>
                      </a:r>
                    </a:p>
                    <a:p>
                      <a:r>
                        <a:rPr lang="en-US" sz="1600" kern="1200" dirty="0">
                          <a:solidFill>
                            <a:schemeClr val="dk1"/>
                          </a:solidFill>
                          <a:effectLst/>
                          <a:latin typeface="+mn-lt"/>
                          <a:ea typeface="+mn-ea"/>
                          <a:cs typeface="+mn-cs"/>
                        </a:rPr>
                        <a:t>P – Posting</a:t>
                      </a:r>
                    </a:p>
                    <a:p>
                      <a:r>
                        <a:rPr lang="en-US" sz="1600" kern="1200" dirty="0">
                          <a:solidFill>
                            <a:schemeClr val="dk1"/>
                          </a:solidFill>
                          <a:effectLst/>
                          <a:latin typeface="+mn-lt"/>
                          <a:ea typeface="+mn-ea"/>
                          <a:cs typeface="+mn-cs"/>
                        </a:rPr>
                        <a:t>M – Radiological Work Permit</a:t>
                      </a:r>
                    </a:p>
                    <a:p>
                      <a:r>
                        <a:rPr lang="en-US" sz="1600" kern="1200" dirty="0">
                          <a:solidFill>
                            <a:schemeClr val="dk1"/>
                          </a:solidFill>
                          <a:effectLst/>
                          <a:latin typeface="+mn-lt"/>
                          <a:ea typeface="+mn-ea"/>
                          <a:cs typeface="+mn-cs"/>
                        </a:rPr>
                        <a:t>M – Training</a:t>
                      </a:r>
                      <a:endParaRPr lang="en-US" sz="1600" dirty="0"/>
                    </a:p>
                  </a:txBody>
                  <a:tcPr/>
                </a:tc>
                <a:tc>
                  <a:txBody>
                    <a:bodyPr/>
                    <a:lstStyle/>
                    <a:p>
                      <a:r>
                        <a:rPr lang="en-US" sz="1600" dirty="0"/>
                        <a:t>L: EU</a:t>
                      </a:r>
                    </a:p>
                    <a:p>
                      <a:r>
                        <a:rPr lang="en-US" sz="1600" dirty="0"/>
                        <a:t>C: L</a:t>
                      </a:r>
                    </a:p>
                    <a:p>
                      <a:r>
                        <a:rPr lang="en-US" sz="1600" dirty="0"/>
                        <a:t>R: IV</a:t>
                      </a:r>
                    </a:p>
                    <a:p>
                      <a:endParaRPr lang="en-US" sz="1600" dirty="0"/>
                    </a:p>
                  </a:txBody>
                  <a:tcPr/>
                </a:tc>
                <a:extLst>
                  <a:ext uri="{0D108BD9-81ED-4DB2-BD59-A6C34878D82A}">
                    <a16:rowId xmlns:a16="http://schemas.microsoft.com/office/drawing/2014/main" val="879469076"/>
                  </a:ext>
                </a:extLst>
              </a:tr>
            </a:tbl>
          </a:graphicData>
        </a:graphic>
      </p:graphicFrame>
    </p:spTree>
    <p:extLst>
      <p:ext uri="{BB962C8B-B14F-4D97-AF65-F5344CB8AC3E}">
        <p14:creationId xmlns:p14="http://schemas.microsoft.com/office/powerpoint/2010/main" val="3821227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35744" y="727700"/>
            <a:ext cx="8672513" cy="1505432"/>
          </a:xfrm>
        </p:spPr>
        <p:txBody>
          <a:bodyPr/>
          <a:lstStyle/>
          <a:p>
            <a:r>
              <a:rPr lang="en-US" sz="2000" b="1" dirty="0"/>
              <a:t>Confined Space</a:t>
            </a:r>
          </a:p>
          <a:p>
            <a:pPr lvl="1"/>
            <a:r>
              <a:rPr lang="en-US" sz="1800" dirty="0"/>
              <a:t>The F2-Manhole &amp; F3-Manhole enclosures are confined spaces.</a:t>
            </a:r>
          </a:p>
          <a:p>
            <a:pPr lvl="1"/>
            <a:r>
              <a:rPr lang="en-US" sz="1800" dirty="0"/>
              <a:t>Hazard applies to onsite facility workers, onsite co-located workers, and MOI.</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Non-Accelerator Specific Hazards - Other</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graphicFrame>
        <p:nvGraphicFramePr>
          <p:cNvPr id="10" name="Table 9">
            <a:extLst>
              <a:ext uri="{FF2B5EF4-FFF2-40B4-BE49-F238E27FC236}">
                <a16:creationId xmlns:a16="http://schemas.microsoft.com/office/drawing/2014/main" id="{58A230E1-1998-017A-D497-F61F9181D7F6}"/>
              </a:ext>
            </a:extLst>
          </p:cNvPr>
          <p:cNvGraphicFramePr>
            <a:graphicFrameLocks noGrp="1"/>
          </p:cNvGraphicFramePr>
          <p:nvPr>
            <p:extLst>
              <p:ext uri="{D42A27DB-BD31-4B8C-83A1-F6EECF244321}">
                <p14:modId xmlns:p14="http://schemas.microsoft.com/office/powerpoint/2010/main" val="1254074639"/>
              </p:ext>
            </p:extLst>
          </p:nvPr>
        </p:nvGraphicFramePr>
        <p:xfrm>
          <a:off x="285030" y="1839411"/>
          <a:ext cx="8573940" cy="4290889"/>
        </p:xfrm>
        <a:graphic>
          <a:graphicData uri="http://schemas.openxmlformats.org/drawingml/2006/table">
            <a:tbl>
              <a:tblPr firstRow="1" bandRow="1">
                <a:tableStyleId>{5C22544A-7EE6-4342-B048-85BDC9FD1C3A}</a:tableStyleId>
              </a:tblPr>
              <a:tblGrid>
                <a:gridCol w="2273416">
                  <a:extLst>
                    <a:ext uri="{9D8B030D-6E8A-4147-A177-3AD203B41FA5}">
                      <a16:colId xmlns:a16="http://schemas.microsoft.com/office/drawing/2014/main" val="1119936655"/>
                    </a:ext>
                  </a:extLst>
                </a:gridCol>
                <a:gridCol w="3976382">
                  <a:extLst>
                    <a:ext uri="{9D8B030D-6E8A-4147-A177-3AD203B41FA5}">
                      <a16:colId xmlns:a16="http://schemas.microsoft.com/office/drawing/2014/main" val="2077446868"/>
                    </a:ext>
                  </a:extLst>
                </a:gridCol>
                <a:gridCol w="2324142">
                  <a:extLst>
                    <a:ext uri="{9D8B030D-6E8A-4147-A177-3AD203B41FA5}">
                      <a16:colId xmlns:a16="http://schemas.microsoft.com/office/drawing/2014/main" val="1994273894"/>
                    </a:ext>
                  </a:extLst>
                </a:gridCol>
              </a:tblGrid>
              <a:tr h="632976">
                <a:tc>
                  <a:txBody>
                    <a:bodyPr/>
                    <a:lstStyle/>
                    <a:p>
                      <a:r>
                        <a:rPr lang="en-US" sz="1600" b="0" dirty="0">
                          <a:solidFill>
                            <a:srgbClr val="004C97"/>
                          </a:solidFill>
                        </a:rPr>
                        <a:t>Baseline Qualitative Risk (without controls)</a:t>
                      </a:r>
                    </a:p>
                  </a:txBody>
                  <a:tcPr/>
                </a:tc>
                <a:tc>
                  <a:txBody>
                    <a:bodyPr/>
                    <a:lstStyle/>
                    <a:p>
                      <a:r>
                        <a:rPr lang="en-US" sz="1600" b="0" dirty="0">
                          <a:solidFill>
                            <a:srgbClr val="004C97"/>
                          </a:solidFill>
                        </a:rPr>
                        <a:t>Controls</a:t>
                      </a:r>
                    </a:p>
                    <a:p>
                      <a:r>
                        <a:rPr lang="en-US" sz="1600" b="0" dirty="0">
                          <a:solidFill>
                            <a:srgbClr val="004C97"/>
                          </a:solidFill>
                        </a:rPr>
                        <a:t>Preventive (P)/Mitigative (M)</a:t>
                      </a:r>
                    </a:p>
                  </a:txBody>
                  <a:tcPr/>
                </a:tc>
                <a:tc>
                  <a:txBody>
                    <a:bodyPr/>
                    <a:lstStyle/>
                    <a:p>
                      <a:r>
                        <a:rPr lang="en-US" sz="1600" b="0" dirty="0">
                          <a:solidFill>
                            <a:srgbClr val="004C97"/>
                          </a:solidFill>
                        </a:rPr>
                        <a:t>Residual Qualitative Risk </a:t>
                      </a:r>
                    </a:p>
                    <a:p>
                      <a:r>
                        <a:rPr lang="en-US" sz="1600" b="0" dirty="0">
                          <a:solidFill>
                            <a:srgbClr val="004C97"/>
                          </a:solidFill>
                        </a:rPr>
                        <a:t>(with controls)</a:t>
                      </a:r>
                    </a:p>
                  </a:txBody>
                  <a:tcPr/>
                </a:tc>
                <a:extLst>
                  <a:ext uri="{0D108BD9-81ED-4DB2-BD59-A6C34878D82A}">
                    <a16:rowId xmlns:a16="http://schemas.microsoft.com/office/drawing/2014/main" val="1680873031"/>
                  </a:ext>
                </a:extLst>
              </a:tr>
              <a:tr h="1128073">
                <a:tc>
                  <a:txBody>
                    <a:bodyPr/>
                    <a:lstStyle/>
                    <a:p>
                      <a:r>
                        <a:rPr lang="en-US" sz="1600" u="sng" dirty="0"/>
                        <a:t>Facility Worker &amp; Co-located Worker</a:t>
                      </a:r>
                    </a:p>
                    <a:p>
                      <a:r>
                        <a:rPr lang="en-US" sz="1600" dirty="0"/>
                        <a:t>L: A</a:t>
                      </a:r>
                    </a:p>
                    <a:p>
                      <a:r>
                        <a:rPr lang="en-US" sz="1600" dirty="0"/>
                        <a:t>C: H</a:t>
                      </a:r>
                    </a:p>
                    <a:p>
                      <a:r>
                        <a:rPr lang="en-US" sz="1600" dirty="0"/>
                        <a:t>R: I</a:t>
                      </a:r>
                    </a:p>
                  </a:txBody>
                  <a:tcPr/>
                </a:tc>
                <a:tc>
                  <a:txBody>
                    <a:bodyPr/>
                    <a:lstStyle/>
                    <a:p>
                      <a:r>
                        <a:rPr lang="en-US" sz="1600" b="0" i="0" kern="1200" dirty="0">
                          <a:solidFill>
                            <a:schemeClr val="dk1"/>
                          </a:solidFill>
                          <a:effectLst/>
                          <a:latin typeface="+mn-lt"/>
                          <a:ea typeface="+mn-ea"/>
                          <a:cs typeface="+mn-cs"/>
                        </a:rPr>
                        <a:t>P – Confined Space training informs workers of hazard and process for working in the confined space.</a:t>
                      </a:r>
                    </a:p>
                    <a:p>
                      <a:r>
                        <a:rPr lang="en-US" sz="1600" b="0" i="0" kern="1200" dirty="0">
                          <a:solidFill>
                            <a:schemeClr val="dk1"/>
                          </a:solidFill>
                          <a:effectLst/>
                          <a:latin typeface="+mn-lt"/>
                          <a:ea typeface="+mn-ea"/>
                          <a:cs typeface="+mn-cs"/>
                        </a:rPr>
                        <a:t>P – Work practice procedure requires use of an attendant, outside of the enclosure.</a:t>
                      </a:r>
                    </a:p>
                    <a:p>
                      <a:r>
                        <a:rPr lang="en-US" sz="1600" b="0" i="0" kern="1200" dirty="0">
                          <a:solidFill>
                            <a:schemeClr val="dk1"/>
                          </a:solidFill>
                          <a:effectLst/>
                          <a:latin typeface="+mn-lt"/>
                          <a:ea typeface="+mn-ea"/>
                          <a:cs typeface="+mn-cs"/>
                        </a:rPr>
                        <a:t>P – “Permit Required Access” and “Reclassification” require ES&amp;H approval on every access.</a:t>
                      </a:r>
                    </a:p>
                    <a:p>
                      <a:r>
                        <a:rPr lang="en-US" sz="1600" b="0" i="0" kern="1200" dirty="0">
                          <a:solidFill>
                            <a:schemeClr val="dk1"/>
                          </a:solidFill>
                          <a:effectLst/>
                          <a:latin typeface="+mn-lt"/>
                          <a:ea typeface="+mn-ea"/>
                          <a:cs typeface="+mn-cs"/>
                        </a:rPr>
                        <a:t>M – Mechanical ventilation active, when required.</a:t>
                      </a:r>
                      <a:endParaRPr lang="en-US" sz="1600" dirty="0"/>
                    </a:p>
                  </a:txBody>
                  <a:tcPr/>
                </a:tc>
                <a:tc>
                  <a:txBody>
                    <a:bodyPr/>
                    <a:lstStyle/>
                    <a:p>
                      <a:endParaRPr lang="en-US" sz="1600" dirty="0"/>
                    </a:p>
                    <a:p>
                      <a:endParaRPr lang="en-US" sz="1600" dirty="0"/>
                    </a:p>
                    <a:p>
                      <a:r>
                        <a:rPr lang="en-US" sz="1600" dirty="0"/>
                        <a:t>L: BEU</a:t>
                      </a:r>
                    </a:p>
                    <a:p>
                      <a:r>
                        <a:rPr lang="en-US" sz="1600" dirty="0"/>
                        <a:t>C: M</a:t>
                      </a:r>
                    </a:p>
                    <a:p>
                      <a:r>
                        <a:rPr lang="en-US" sz="1600" dirty="0"/>
                        <a:t>R: IV</a:t>
                      </a:r>
                    </a:p>
                    <a:p>
                      <a:endParaRPr lang="en-US" sz="1600" dirty="0"/>
                    </a:p>
                  </a:txBody>
                  <a:tcPr/>
                </a:tc>
                <a:extLst>
                  <a:ext uri="{0D108BD9-81ED-4DB2-BD59-A6C34878D82A}">
                    <a16:rowId xmlns:a16="http://schemas.microsoft.com/office/drawing/2014/main" val="879469076"/>
                  </a:ext>
                </a:extLst>
              </a:tr>
              <a:tr h="1128073">
                <a:tc>
                  <a:txBody>
                    <a:bodyPr/>
                    <a:lstStyle/>
                    <a:p>
                      <a:r>
                        <a:rPr lang="en-US" sz="1600" u="sng" dirty="0"/>
                        <a:t>MOI</a:t>
                      </a:r>
                    </a:p>
                    <a:p>
                      <a:r>
                        <a:rPr lang="en-US" sz="1600" dirty="0"/>
                        <a:t>L: BEU</a:t>
                      </a:r>
                    </a:p>
                    <a:p>
                      <a:r>
                        <a:rPr lang="en-US" sz="1600" dirty="0"/>
                        <a:t>C: H</a:t>
                      </a:r>
                    </a:p>
                    <a:p>
                      <a:r>
                        <a:rPr lang="en-US" sz="1600" dirty="0"/>
                        <a:t>R: III</a:t>
                      </a:r>
                    </a:p>
                  </a:txBody>
                  <a:tcPr/>
                </a:tc>
                <a:tc>
                  <a:txBody>
                    <a:bodyPr/>
                    <a:lstStyle/>
                    <a:p>
                      <a:r>
                        <a:rPr lang="en-US" sz="1600" b="0" i="0" kern="1200" dirty="0">
                          <a:solidFill>
                            <a:schemeClr val="dk1"/>
                          </a:solidFill>
                          <a:effectLst/>
                          <a:latin typeface="+mn-lt"/>
                          <a:ea typeface="+mn-ea"/>
                          <a:cs typeface="+mn-cs"/>
                        </a:rPr>
                        <a:t>P – Work practice procedure requires use of an attendant, outside of the enclosure.</a:t>
                      </a:r>
                      <a:endParaRPr lang="en-US" sz="1600" dirty="0"/>
                    </a:p>
                  </a:txBody>
                  <a:tcPr/>
                </a:tc>
                <a:tc>
                  <a:txBody>
                    <a:bodyPr/>
                    <a:lstStyle/>
                    <a:p>
                      <a:endParaRPr lang="en-US" sz="1600" dirty="0"/>
                    </a:p>
                    <a:p>
                      <a:r>
                        <a:rPr lang="en-US" sz="1600" dirty="0"/>
                        <a:t>L: BEU</a:t>
                      </a:r>
                    </a:p>
                    <a:p>
                      <a:r>
                        <a:rPr lang="en-US" sz="1600" dirty="0"/>
                        <a:t>C: H</a:t>
                      </a:r>
                    </a:p>
                    <a:p>
                      <a:r>
                        <a:rPr lang="en-US" sz="1600" dirty="0"/>
                        <a:t>R: III</a:t>
                      </a:r>
                    </a:p>
                  </a:txBody>
                  <a:tcPr/>
                </a:tc>
                <a:extLst>
                  <a:ext uri="{0D108BD9-81ED-4DB2-BD59-A6C34878D82A}">
                    <a16:rowId xmlns:a16="http://schemas.microsoft.com/office/drawing/2014/main" val="3981168365"/>
                  </a:ext>
                </a:extLst>
              </a:tr>
            </a:tbl>
          </a:graphicData>
        </a:graphic>
      </p:graphicFrame>
    </p:spTree>
    <p:extLst>
      <p:ext uri="{BB962C8B-B14F-4D97-AF65-F5344CB8AC3E}">
        <p14:creationId xmlns:p14="http://schemas.microsoft.com/office/powerpoint/2010/main" val="4166688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800" dirty="0">
                <a:solidFill>
                  <a:schemeClr val="bg1">
                    <a:lumMod val="75000"/>
                  </a:schemeClr>
                </a:solidFill>
              </a:rPr>
              <a:t>Switchyard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a:t>
            </a:r>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p:txBody>
          <a:bodyPr/>
          <a:lstStyle/>
          <a:p>
            <a:pPr>
              <a:defRPr/>
            </a:pPr>
            <a:r>
              <a:rPr lang="en-US"/>
              <a:t>3/19/2024</a:t>
            </a:r>
            <a:endParaRPr lang="en-US" dirty="0"/>
          </a:p>
        </p:txBody>
      </p:sp>
      <p:sp>
        <p:nvSpPr>
          <p:cNvPr id="4" name="Footer Placeholder 3"/>
          <p:cNvSpPr>
            <a:spLocks noGrp="1"/>
          </p:cNvSpPr>
          <p:nvPr>
            <p:ph type="ftr" sz="quarter" idx="3"/>
          </p:nvPr>
        </p:nvSpPr>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1393105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dirty="0"/>
              <a:t>Accelerator Specific Hazards </a:t>
            </a:r>
          </a:p>
        </p:txBody>
      </p:sp>
      <p:sp>
        <p:nvSpPr>
          <p:cNvPr id="3" name="Date Placeholder 2"/>
          <p:cNvSpPr>
            <a:spLocks noGrp="1"/>
          </p:cNvSpPr>
          <p:nvPr>
            <p:ph type="dt" sz="half" idx="2"/>
          </p:nvPr>
        </p:nvSpPr>
        <p:spPr/>
        <p:txBody>
          <a:bodyPr/>
          <a:lstStyle/>
          <a:p>
            <a:pPr>
              <a:defRPr/>
            </a:pPr>
            <a:r>
              <a:rPr lang="en-US"/>
              <a:t>3/19/2024</a:t>
            </a:r>
            <a:endParaRPr lang="en-US" dirty="0"/>
          </a:p>
        </p:txBody>
      </p:sp>
      <p:sp>
        <p:nvSpPr>
          <p:cNvPr id="4" name="Footer Placeholder 3"/>
          <p:cNvSpPr>
            <a:spLocks noGrp="1"/>
          </p:cNvSpPr>
          <p:nvPr>
            <p:ph type="ftr" sz="quarter" idx="3"/>
          </p:nvPr>
        </p:nvSpPr>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2" name="TextBox 1">
            <a:extLst>
              <a:ext uri="{FF2B5EF4-FFF2-40B4-BE49-F238E27FC236}">
                <a16:creationId xmlns:a16="http://schemas.microsoft.com/office/drawing/2014/main" id="{6D4FA1F8-ACE8-FB8E-4192-89B364184CE5}"/>
              </a:ext>
            </a:extLst>
          </p:cNvPr>
          <p:cNvSpPr txBox="1"/>
          <p:nvPr/>
        </p:nvSpPr>
        <p:spPr>
          <a:xfrm>
            <a:off x="736826" y="4259484"/>
            <a:ext cx="7564026" cy="1569660"/>
          </a:xfrm>
          <a:prstGeom prst="rect">
            <a:avLst/>
          </a:prstGeom>
          <a:noFill/>
        </p:spPr>
        <p:txBody>
          <a:bodyPr wrap="square" rtlCol="0">
            <a:spAutoFit/>
          </a:bodyPr>
          <a:lstStyle/>
          <a:p>
            <a:r>
              <a:rPr lang="en-US" dirty="0"/>
              <a:t>The public is not invited into most areas of Switchyard.  An example of an exception is where Pine Street crosses a section of Switchyard Continental. Additional signage in this area warns the public of the hazard.</a:t>
            </a:r>
          </a:p>
        </p:txBody>
      </p:sp>
      <p:pic>
        <p:nvPicPr>
          <p:cNvPr id="11" name="Picture 10">
            <a:extLst>
              <a:ext uri="{FF2B5EF4-FFF2-40B4-BE49-F238E27FC236}">
                <a16:creationId xmlns:a16="http://schemas.microsoft.com/office/drawing/2014/main" id="{336C6137-1587-A6D0-CCD0-871BE7C838AB}"/>
              </a:ext>
            </a:extLst>
          </p:cNvPr>
          <p:cNvPicPr>
            <a:picLocks noChangeAspect="1"/>
          </p:cNvPicPr>
          <p:nvPr/>
        </p:nvPicPr>
        <p:blipFill>
          <a:blip r:embed="rId2"/>
          <a:stretch>
            <a:fillRect/>
          </a:stretch>
        </p:blipFill>
        <p:spPr>
          <a:xfrm>
            <a:off x="1463387" y="1040524"/>
            <a:ext cx="6219825" cy="3105150"/>
          </a:xfrm>
          <a:prstGeom prst="rect">
            <a:avLst/>
          </a:prstGeom>
        </p:spPr>
      </p:pic>
    </p:spTree>
    <p:extLst>
      <p:ext uri="{BB962C8B-B14F-4D97-AF65-F5344CB8AC3E}">
        <p14:creationId xmlns:p14="http://schemas.microsoft.com/office/powerpoint/2010/main" val="3537100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800" dirty="0"/>
              <a:t>Switchyard Overview</a:t>
            </a:r>
          </a:p>
          <a:p>
            <a:r>
              <a:rPr lang="en-US" sz="2800" dirty="0"/>
              <a:t>Hazard Inventory </a:t>
            </a:r>
          </a:p>
          <a:p>
            <a:r>
              <a:rPr lang="en-US" sz="2800" dirty="0"/>
              <a:t>Non-Accelerator Specific Hazards </a:t>
            </a:r>
          </a:p>
          <a:p>
            <a:r>
              <a:rPr lang="en-US" sz="2800" dirty="0"/>
              <a:t>Accelerator Specific Hazards </a:t>
            </a:r>
          </a:p>
          <a:p>
            <a:r>
              <a:rPr lang="en-US" sz="2800" dirty="0"/>
              <a:t>Maximum Credible Incident (MCI) Discussion</a:t>
            </a:r>
          </a:p>
          <a:p>
            <a:r>
              <a:rPr lang="en-US" sz="2800" dirty="0"/>
              <a:t>Summary of Credited Controls</a:t>
            </a:r>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p:txBody>
          <a:bodyPr/>
          <a:lstStyle/>
          <a:p>
            <a:pPr>
              <a:defRPr/>
            </a:pPr>
            <a:r>
              <a:rPr lang="en-US"/>
              <a:t>3/19/2024</a:t>
            </a:r>
            <a:endParaRPr lang="en-US" dirty="0"/>
          </a:p>
        </p:txBody>
      </p:sp>
      <p:sp>
        <p:nvSpPr>
          <p:cNvPr id="4" name="Footer Placeholder 3"/>
          <p:cNvSpPr>
            <a:spLocks noGrp="1"/>
          </p:cNvSpPr>
          <p:nvPr>
            <p:ph type="ftr" sz="quarter" idx="3"/>
          </p:nvPr>
        </p:nvSpPr>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78468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575788"/>
          </a:xfrm>
        </p:spPr>
        <p:txBody>
          <a:bodyPr/>
          <a:lstStyle/>
          <a:p>
            <a:pPr marL="0" indent="0">
              <a:buNone/>
            </a:pPr>
            <a:r>
              <a:rPr lang="en-US" b="1" dirty="0"/>
              <a:t>Prompt Ionizing Radiation</a:t>
            </a:r>
          </a:p>
          <a:p>
            <a:r>
              <a:rPr lang="en-US" sz="2000" dirty="0"/>
              <a:t>Ionizing radiation due to beam loss in the Switchyard enclosure.</a:t>
            </a:r>
          </a:p>
          <a:p>
            <a:r>
              <a:rPr lang="en-US" sz="2000" dirty="0"/>
              <a:t>Analyzed maximum credible incident (MCI) to determine credited controls.</a:t>
            </a:r>
          </a:p>
          <a:p>
            <a:r>
              <a:rPr lang="en-US" sz="2000" dirty="0"/>
              <a:t>Hazard applies to onsite facility workers, onsite co-located workers.</a:t>
            </a:r>
          </a:p>
          <a:p>
            <a:r>
              <a:rPr lang="en-US" sz="2000" dirty="0">
                <a:solidFill>
                  <a:srgbClr val="FF0000"/>
                </a:solidFill>
              </a:rPr>
              <a:t>Credited Controls are needed.</a:t>
            </a:r>
            <a:endParaRPr lang="en-US" sz="2000" dirty="0"/>
          </a:p>
          <a:p>
            <a:pPr lvl="1"/>
            <a:endParaRPr lang="en-US" sz="1800"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Accelerator Specific Hazards - Radiological</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3411111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800" dirty="0">
                <a:solidFill>
                  <a:schemeClr val="bg1">
                    <a:lumMod val="75000"/>
                  </a:schemeClr>
                </a:solidFill>
              </a:rPr>
              <a:t>Switchyard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t>Maximum Credible Incident (MCI) Discussion</a:t>
            </a:r>
          </a:p>
          <a:p>
            <a:r>
              <a:rPr lang="en-US" sz="2800" dirty="0">
                <a:solidFill>
                  <a:schemeClr val="bg1">
                    <a:lumMod val="75000"/>
                  </a:schemeClr>
                </a:solidFill>
              </a:rPr>
              <a:t>Summary of Credited Controls</a:t>
            </a:r>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p:txBody>
          <a:bodyPr/>
          <a:lstStyle/>
          <a:p>
            <a:pPr>
              <a:defRPr/>
            </a:pPr>
            <a:r>
              <a:rPr lang="en-US"/>
              <a:t>3/19/2024</a:t>
            </a:r>
            <a:endParaRPr lang="en-US" dirty="0"/>
          </a:p>
        </p:txBody>
      </p:sp>
      <p:sp>
        <p:nvSpPr>
          <p:cNvPr id="4" name="Footer Placeholder 3"/>
          <p:cNvSpPr>
            <a:spLocks noGrp="1"/>
          </p:cNvSpPr>
          <p:nvPr>
            <p:ph type="ftr" sz="quarter" idx="3"/>
          </p:nvPr>
        </p:nvSpPr>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892989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CF97F8A-4D6B-AEAC-D054-7F559A4B8D03}"/>
              </a:ext>
            </a:extLst>
          </p:cNvPr>
          <p:cNvSpPr>
            <a:spLocks noGrp="1"/>
          </p:cNvSpPr>
          <p:nvPr>
            <p:ph type="body" sz="half" idx="2"/>
          </p:nvPr>
        </p:nvSpPr>
        <p:spPr/>
        <p:txBody>
          <a:bodyPr/>
          <a:lstStyle/>
          <a:p>
            <a:r>
              <a:rPr lang="en-US" sz="1600" dirty="0"/>
              <a:t>The MCI focuses on exposure to an onsite worker, an onsite coworker and the maximally exposed off-site individual (MOI).</a:t>
            </a:r>
          </a:p>
          <a:p>
            <a:endParaRPr lang="en-US" dirty="0"/>
          </a:p>
          <a:p>
            <a:r>
              <a:rPr lang="en-US" sz="1600" dirty="0">
                <a:effectLst/>
                <a:latin typeface="Helvetica" panose="020B0604020202020204" pitchFamily="34" charset="0"/>
                <a:ea typeface="Calibri" panose="020F0502020204030204" pitchFamily="34" charset="0"/>
                <a:cs typeface="Helvetica" panose="020B0604020202020204" pitchFamily="34" charset="0"/>
              </a:rPr>
              <a:t>Fermilab uses Credited Controls that flow down to the Accelerator Safety Envelope (ASE) to mitigate the consequences of an MCI to the following conditions:</a:t>
            </a:r>
            <a:endParaRPr lang="en-US" sz="1600" dirty="0">
              <a:latin typeface="Helvetica" panose="020B0604020202020204" pitchFamily="34" charset="0"/>
              <a:ea typeface="Calibri" panose="020F0502020204030204" pitchFamily="34" charset="0"/>
              <a:cs typeface="Helvetica" panose="020B0604020202020204" pitchFamily="34" charset="0"/>
            </a:endParaRPr>
          </a:p>
          <a:p>
            <a:endParaRPr lang="en-US" sz="1600" dirty="0"/>
          </a:p>
          <a:p>
            <a:endParaRPr lang="en-US" dirty="0"/>
          </a:p>
        </p:txBody>
      </p:sp>
      <p:pic>
        <p:nvPicPr>
          <p:cNvPr id="11" name="Content Placeholder 10" descr="A screenshot of a document&#10;&#10;Description automatically generated">
            <a:extLst>
              <a:ext uri="{FF2B5EF4-FFF2-40B4-BE49-F238E27FC236}">
                <a16:creationId xmlns:a16="http://schemas.microsoft.com/office/drawing/2014/main" id="{20A8A08B-F9AB-DF52-3B00-A75DD8570EAE}"/>
              </a:ext>
            </a:extLst>
          </p:cNvPr>
          <p:cNvPicPr>
            <a:picLocks noGrp="1" noChangeAspect="1"/>
          </p:cNvPicPr>
          <p:nvPr>
            <p:ph sz="half" idx="15"/>
          </p:nvPr>
        </p:nvPicPr>
        <p:blipFill>
          <a:blip r:embed="rId2"/>
          <a:stretch>
            <a:fillRect/>
          </a:stretch>
        </p:blipFill>
        <p:spPr>
          <a:xfrm>
            <a:off x="3881870" y="958850"/>
            <a:ext cx="4669560" cy="5022850"/>
          </a:xfrm>
        </p:spPr>
      </p:pic>
      <p:sp>
        <p:nvSpPr>
          <p:cNvPr id="4" name="Date Placeholder 3">
            <a:extLst>
              <a:ext uri="{FF2B5EF4-FFF2-40B4-BE49-F238E27FC236}">
                <a16:creationId xmlns:a16="http://schemas.microsoft.com/office/drawing/2014/main" id="{03298D57-C7FF-AA6D-6D61-E65B6775C7EE}"/>
              </a:ext>
            </a:extLst>
          </p:cNvPr>
          <p:cNvSpPr>
            <a:spLocks noGrp="1"/>
          </p:cNvSpPr>
          <p:nvPr>
            <p:ph type="dt" sz="half" idx="16"/>
          </p:nvPr>
        </p:nvSpPr>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4227176B-28A4-EA31-AB8A-0BBF7B431766}"/>
              </a:ext>
            </a:extLst>
          </p:cNvPr>
          <p:cNvSpPr>
            <a:spLocks noGrp="1"/>
          </p:cNvSpPr>
          <p:nvPr>
            <p:ph type="ftr" sz="quarter" idx="17"/>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3B6B3181-E340-9407-BA6E-0B418F03A5DC}"/>
              </a:ext>
            </a:extLst>
          </p:cNvPr>
          <p:cNvSpPr>
            <a:spLocks noGrp="1"/>
          </p:cNvSpPr>
          <p:nvPr>
            <p:ph type="sldNum" sz="quarter" idx="18"/>
          </p:nvPr>
        </p:nvSpPr>
        <p:spPr/>
        <p:txBody>
          <a:bodyPr/>
          <a:lstStyle/>
          <a:p>
            <a:pPr>
              <a:defRPr/>
            </a:pPr>
            <a:fld id="{148C009B-CB69-E04A-B9B3-34B26D69E9CF}" type="slidenum">
              <a:rPr lang="en-US" smtClean="0"/>
              <a:pPr>
                <a:defRPr/>
              </a:pPr>
              <a:t>22</a:t>
            </a:fld>
            <a:endParaRPr lang="en-US" dirty="0"/>
          </a:p>
        </p:txBody>
      </p:sp>
      <p:sp>
        <p:nvSpPr>
          <p:cNvPr id="3" name="Title 2">
            <a:extLst>
              <a:ext uri="{FF2B5EF4-FFF2-40B4-BE49-F238E27FC236}">
                <a16:creationId xmlns:a16="http://schemas.microsoft.com/office/drawing/2014/main" id="{612125F4-2B3B-6699-61A1-8805F6355241}"/>
              </a:ext>
            </a:extLst>
          </p:cNvPr>
          <p:cNvSpPr>
            <a:spLocks noGrp="1"/>
          </p:cNvSpPr>
          <p:nvPr>
            <p:ph type="title"/>
          </p:nvPr>
        </p:nvSpPr>
        <p:spPr/>
        <p:txBody>
          <a:bodyPr/>
          <a:lstStyle/>
          <a:p>
            <a:r>
              <a:rPr lang="en-US" dirty="0"/>
              <a:t>Maximum Credible Incident (MCI) – Radiological</a:t>
            </a:r>
          </a:p>
        </p:txBody>
      </p:sp>
      <p:sp>
        <p:nvSpPr>
          <p:cNvPr id="12" name="Rectangle 11">
            <a:extLst>
              <a:ext uri="{FF2B5EF4-FFF2-40B4-BE49-F238E27FC236}">
                <a16:creationId xmlns:a16="http://schemas.microsoft.com/office/drawing/2014/main" id="{5DA44BDE-0FD5-8266-FFF5-4435E1D8F411}"/>
              </a:ext>
            </a:extLst>
          </p:cNvPr>
          <p:cNvSpPr/>
          <p:nvPr/>
        </p:nvSpPr>
        <p:spPr>
          <a:xfrm>
            <a:off x="3881870" y="1139588"/>
            <a:ext cx="4669560" cy="484211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805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1C53B-4E88-FC65-7E9D-2141F7E75E00}"/>
              </a:ext>
            </a:extLst>
          </p:cNvPr>
          <p:cNvSpPr>
            <a:spLocks noGrp="1"/>
          </p:cNvSpPr>
          <p:nvPr>
            <p:ph idx="1"/>
          </p:nvPr>
        </p:nvSpPr>
        <p:spPr>
          <a:xfrm>
            <a:off x="228600" y="971550"/>
            <a:ext cx="8672513" cy="5267204"/>
          </a:xfrm>
        </p:spPr>
        <p:txBody>
          <a:bodyPr/>
          <a:lstStyle/>
          <a:p>
            <a:r>
              <a:rPr lang="en-US" sz="2000" dirty="0"/>
              <a:t>Switchyard MCI derived from 120GeV P1/P2 MCI</a:t>
            </a:r>
          </a:p>
          <a:p>
            <a:r>
              <a:rPr lang="en-US" sz="2000" dirty="0"/>
              <a:t>One Credible Scenario:</a:t>
            </a:r>
          </a:p>
          <a:p>
            <a:pPr lvl="1"/>
            <a:r>
              <a:rPr lang="en-US" sz="1800" dirty="0"/>
              <a:t>For the P3 line and downstream, the MCI is 2.75E15 protons per hour</a:t>
            </a:r>
          </a:p>
        </p:txBody>
      </p:sp>
      <p:sp>
        <p:nvSpPr>
          <p:cNvPr id="3" name="Title 2">
            <a:extLst>
              <a:ext uri="{FF2B5EF4-FFF2-40B4-BE49-F238E27FC236}">
                <a16:creationId xmlns:a16="http://schemas.microsoft.com/office/drawing/2014/main" id="{612125F4-2B3B-6699-61A1-8805F6355241}"/>
              </a:ext>
            </a:extLst>
          </p:cNvPr>
          <p:cNvSpPr>
            <a:spLocks noGrp="1"/>
          </p:cNvSpPr>
          <p:nvPr>
            <p:ph type="title"/>
          </p:nvPr>
        </p:nvSpPr>
        <p:spPr/>
        <p:txBody>
          <a:bodyPr/>
          <a:lstStyle/>
          <a:p>
            <a:r>
              <a:rPr lang="en-US" dirty="0"/>
              <a:t>Maximum Credible Incident (MCI) – Radiological</a:t>
            </a:r>
          </a:p>
        </p:txBody>
      </p:sp>
      <p:sp>
        <p:nvSpPr>
          <p:cNvPr id="4" name="Date Placeholder 3">
            <a:extLst>
              <a:ext uri="{FF2B5EF4-FFF2-40B4-BE49-F238E27FC236}">
                <a16:creationId xmlns:a16="http://schemas.microsoft.com/office/drawing/2014/main" id="{03298D57-C7FF-AA6D-6D61-E65B6775C7EE}"/>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4227176B-28A4-EA31-AB8A-0BBF7B431766}"/>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3B6B3181-E340-9407-BA6E-0B418F03A5DC}"/>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Tree>
    <p:extLst>
      <p:ext uri="{BB962C8B-B14F-4D97-AF65-F5344CB8AC3E}">
        <p14:creationId xmlns:p14="http://schemas.microsoft.com/office/powerpoint/2010/main" val="3873790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800" dirty="0">
                <a:solidFill>
                  <a:schemeClr val="bg1">
                    <a:lumMod val="75000"/>
                  </a:schemeClr>
                </a:solidFill>
              </a:rPr>
              <a:t>Switchyard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t>Summary of Credited Controls</a:t>
            </a:r>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p:txBody>
          <a:bodyPr/>
          <a:lstStyle/>
          <a:p>
            <a:pPr>
              <a:defRPr/>
            </a:pPr>
            <a:r>
              <a:rPr lang="en-US"/>
              <a:t>3/19/2024</a:t>
            </a:r>
            <a:endParaRPr lang="en-US" dirty="0"/>
          </a:p>
        </p:txBody>
      </p:sp>
      <p:sp>
        <p:nvSpPr>
          <p:cNvPr id="4" name="Footer Placeholder 3"/>
          <p:cNvSpPr>
            <a:spLocks noGrp="1"/>
          </p:cNvSpPr>
          <p:nvPr>
            <p:ph type="ftr" sz="quarter" idx="3"/>
          </p:nvPr>
        </p:nvSpPr>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3107988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306158"/>
          </a:xfrm>
        </p:spPr>
        <p:txBody>
          <a:bodyPr/>
          <a:lstStyle/>
          <a:p>
            <a:pPr marL="0" indent="0">
              <a:buNone/>
            </a:pPr>
            <a:r>
              <a:rPr lang="en-US" sz="2000" b="1" dirty="0"/>
              <a:t>Permanent Shielding </a:t>
            </a:r>
          </a:p>
          <a:p>
            <a:r>
              <a:rPr lang="en-US" sz="1800" dirty="0"/>
              <a:t>The required shielding will vary depending on whether the beam strikes a magnet, long pipe, or buried pipe. Where the permanent shielding is less than the required shielding, active engineered controls will be used.</a:t>
            </a:r>
          </a:p>
          <a:p>
            <a:pPr marL="0" indent="0">
              <a:buNone/>
            </a:pPr>
            <a:r>
              <a:rPr lang="en-US" sz="2000" b="1" dirty="0"/>
              <a:t>Movable Shielding</a:t>
            </a:r>
          </a:p>
          <a:p>
            <a:r>
              <a:rPr lang="en-US" sz="1800" dirty="0"/>
              <a:t>The Switchyard area has moveable shielding placed in the equipment drop hatches adjacent to the SSB, at the downstream end of the G2 enclosure, and at the upstream end of the F1-Manhole enclosure. The shielding is administratively controlled by ES&amp;H, using a procedure that outlines the conditions required to access the equipment drop hatch. The shielding is locked with two padlocks, one padlock cored to the enclosure entry key and one cored to configuration control series, utilized exclusively by members of ESH. The assigned RSO or designee will document the application and removal of the configuration control in a database established for this purpose.</a:t>
            </a:r>
          </a:p>
          <a:p>
            <a:pPr marL="0" indent="0">
              <a:buNone/>
            </a:pPr>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Passive</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2060051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1979994"/>
          </a:xfrm>
        </p:spPr>
        <p:txBody>
          <a:bodyPr/>
          <a:lstStyle/>
          <a:p>
            <a:pPr marL="0" indent="0">
              <a:buNone/>
            </a:pPr>
            <a:r>
              <a:rPr lang="en-US" sz="2000" b="1" dirty="0"/>
              <a:t>Penetration Shielding</a:t>
            </a:r>
          </a:p>
          <a:p>
            <a:r>
              <a:rPr lang="en-US" sz="1800" dirty="0">
                <a:effectLst/>
                <a:latin typeface="Helvetica" panose="020B0604020202020204" pitchFamily="34" charset="0"/>
                <a:ea typeface="Calibri" panose="020F0502020204030204" pitchFamily="34" charset="0"/>
                <a:cs typeface="Helvetica" panose="020B0604020202020204" pitchFamily="34" charset="0"/>
              </a:rPr>
              <a:t>The Switchyard enclosures have utility penetrations throughout the service buildings and are accounted for in the Safety Assessment Document.</a:t>
            </a:r>
          </a:p>
          <a:p>
            <a:pPr marL="0" marR="0" lvl="5" indent="0" fontAlgn="base">
              <a:lnSpc>
                <a:spcPct val="107000"/>
              </a:lnSpc>
              <a:spcAft>
                <a:spcPct val="0"/>
              </a:spcAft>
              <a:buNone/>
            </a:pPr>
            <a:r>
              <a:rPr lang="en-US" b="1" dirty="0">
                <a:solidFill>
                  <a:srgbClr val="505050"/>
                </a:solidFill>
                <a:latin typeface="Helvetica"/>
              </a:rPr>
              <a:t>Radiation Area Fencing</a:t>
            </a:r>
          </a:p>
          <a:p>
            <a:pPr marR="0">
              <a:lnSpc>
                <a:spcPct val="107000"/>
              </a:lnSpc>
            </a:pPr>
            <a:r>
              <a:rPr lang="en-US" sz="1800" dirty="0">
                <a:latin typeface="Helvetica" panose="020B0604020202020204" pitchFamily="34" charset="0"/>
                <a:cs typeface="Helvetica" panose="020B0604020202020204" pitchFamily="34" charset="0"/>
              </a:rPr>
              <a:t>The following radiation area fences are credited:</a:t>
            </a:r>
          </a:p>
          <a:p>
            <a:pPr lvl="1">
              <a:lnSpc>
                <a:spcPct val="107000"/>
              </a:lnSpc>
            </a:pPr>
            <a:r>
              <a:rPr lang="en-US" sz="1600" dirty="0">
                <a:latin typeface="Helvetica" panose="020B0604020202020204" pitchFamily="34" charset="0"/>
                <a:cs typeface="Helvetica" panose="020B0604020202020204" pitchFamily="34" charset="0"/>
              </a:rPr>
              <a:t>The Radiation Fence surrounding the Master Substation</a:t>
            </a:r>
          </a:p>
          <a:p>
            <a:pPr lvl="1">
              <a:lnSpc>
                <a:spcPct val="107000"/>
              </a:lnSpc>
            </a:pPr>
            <a:r>
              <a:rPr lang="en-US" sz="1600" dirty="0">
                <a:latin typeface="Helvetica" panose="020B0604020202020204" pitchFamily="34" charset="0"/>
                <a:cs typeface="Helvetica" panose="020B0604020202020204" pitchFamily="34" charset="0"/>
              </a:rPr>
              <a:t>The Radiation Fence from the Master Substation to the fencing on the Meson Area Berm.</a:t>
            </a:r>
            <a:endParaRPr lang="en-US" sz="1400" dirty="0">
              <a:latin typeface="Helvetica" panose="020B0604020202020204" pitchFamily="34" charset="0"/>
              <a:cs typeface="Helvetica" panose="020B0604020202020204" pitchFamily="34" charset="0"/>
            </a:endParaRPr>
          </a:p>
          <a:p>
            <a:pPr lvl="1">
              <a:lnSpc>
                <a:spcPct val="107000"/>
              </a:lnSpc>
            </a:pPr>
            <a:r>
              <a:rPr lang="en-US" sz="1600" dirty="0">
                <a:latin typeface="Helvetica" panose="020B0604020202020204" pitchFamily="34" charset="0"/>
                <a:cs typeface="Helvetica" panose="020B0604020202020204" pitchFamily="34" charset="0"/>
              </a:rPr>
              <a:t>The Radiation Fence surrounding the G2 Service Building Cryogenic Penetrations</a:t>
            </a:r>
          </a:p>
          <a:p>
            <a:endParaRPr lang="en-US" sz="1800" dirty="0"/>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Passive</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1311113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08F3AF8-D245-5B5B-EBC7-5AD46A14C6DD}"/>
              </a:ext>
            </a:extLst>
          </p:cNvPr>
          <p:cNvGraphicFramePr>
            <a:graphicFrameLocks noGrp="1"/>
          </p:cNvGraphicFramePr>
          <p:nvPr>
            <p:ph type="pic" idx="13"/>
            <p:extLst>
              <p:ext uri="{D42A27DB-BD31-4B8C-83A1-F6EECF244321}">
                <p14:modId xmlns:p14="http://schemas.microsoft.com/office/powerpoint/2010/main" val="872857900"/>
              </p:ext>
            </p:extLst>
          </p:nvPr>
        </p:nvGraphicFramePr>
        <p:xfrm>
          <a:off x="223838" y="971550"/>
          <a:ext cx="8686800" cy="111252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992032599"/>
                    </a:ext>
                  </a:extLst>
                </a:gridCol>
                <a:gridCol w="2895600">
                  <a:extLst>
                    <a:ext uri="{9D8B030D-6E8A-4147-A177-3AD203B41FA5}">
                      <a16:colId xmlns:a16="http://schemas.microsoft.com/office/drawing/2014/main" val="1696624570"/>
                    </a:ext>
                  </a:extLst>
                </a:gridCol>
                <a:gridCol w="2895600">
                  <a:extLst>
                    <a:ext uri="{9D8B030D-6E8A-4147-A177-3AD203B41FA5}">
                      <a16:colId xmlns:a16="http://schemas.microsoft.com/office/drawing/2014/main" val="1064614173"/>
                    </a:ext>
                  </a:extLst>
                </a:gridCol>
              </a:tblGrid>
              <a:tr h="370840">
                <a:tc>
                  <a:txBody>
                    <a:bodyPr/>
                    <a:lstStyle/>
                    <a:p>
                      <a:r>
                        <a:rPr lang="en-US" dirty="0"/>
                        <a:t>Z-Range [Cell or ft]</a:t>
                      </a:r>
                    </a:p>
                  </a:txBody>
                  <a:tcPr/>
                </a:tc>
                <a:tc>
                  <a:txBody>
                    <a:bodyPr/>
                    <a:lstStyle/>
                    <a:p>
                      <a:r>
                        <a:rPr lang="en-US" dirty="0"/>
                        <a:t>Category</a:t>
                      </a:r>
                    </a:p>
                  </a:txBody>
                  <a:tcPr/>
                </a:tc>
                <a:tc>
                  <a:txBody>
                    <a:bodyPr/>
                    <a:lstStyle/>
                    <a:p>
                      <a:r>
                        <a:rPr lang="en-US" dirty="0"/>
                        <a:t>Credited Shielding [</a:t>
                      </a:r>
                      <a:r>
                        <a:rPr lang="en-US" dirty="0" err="1"/>
                        <a:t>e.f.d</a:t>
                      </a:r>
                      <a:r>
                        <a:rPr lang="en-US" dirty="0"/>
                        <a:t>.]</a:t>
                      </a:r>
                    </a:p>
                  </a:txBody>
                  <a:tcPr/>
                </a:tc>
                <a:extLst>
                  <a:ext uri="{0D108BD9-81ED-4DB2-BD59-A6C34878D82A}">
                    <a16:rowId xmlns:a16="http://schemas.microsoft.com/office/drawing/2014/main" val="3806439417"/>
                  </a:ext>
                </a:extLst>
              </a:tr>
              <a:tr h="370840">
                <a:tc>
                  <a:txBody>
                    <a:bodyPr/>
                    <a:lstStyle/>
                    <a:p>
                      <a:r>
                        <a:rPr lang="en-US" dirty="0"/>
                        <a:t>17880’ – 360’</a:t>
                      </a:r>
                    </a:p>
                  </a:txBody>
                  <a:tcPr/>
                </a:tc>
                <a:tc>
                  <a:txBody>
                    <a:bodyPr/>
                    <a:lstStyle/>
                    <a:p>
                      <a:r>
                        <a:rPr lang="en-US" dirty="0"/>
                        <a:t>4A</a:t>
                      </a:r>
                    </a:p>
                  </a:txBody>
                  <a:tcPr/>
                </a:tc>
                <a:tc>
                  <a:txBody>
                    <a:bodyPr/>
                    <a:lstStyle/>
                    <a:p>
                      <a:r>
                        <a:rPr lang="en-US" dirty="0"/>
                        <a:t>13.9</a:t>
                      </a:r>
                    </a:p>
                  </a:txBody>
                  <a:tcPr/>
                </a:tc>
                <a:extLst>
                  <a:ext uri="{0D108BD9-81ED-4DB2-BD59-A6C34878D82A}">
                    <a16:rowId xmlns:a16="http://schemas.microsoft.com/office/drawing/2014/main" val="386486142"/>
                  </a:ext>
                </a:extLst>
              </a:tr>
              <a:tr h="370840">
                <a:tc>
                  <a:txBody>
                    <a:bodyPr/>
                    <a:lstStyle/>
                    <a:p>
                      <a:r>
                        <a:rPr lang="en-US" dirty="0"/>
                        <a:t>360’ – 1520’</a:t>
                      </a:r>
                    </a:p>
                  </a:txBody>
                  <a:tcPr/>
                </a:tc>
                <a:tc>
                  <a:txBody>
                    <a:bodyPr/>
                    <a:lstStyle/>
                    <a:p>
                      <a:r>
                        <a:rPr lang="en-US" dirty="0"/>
                        <a:t>3C</a:t>
                      </a:r>
                    </a:p>
                  </a:txBody>
                  <a:tcPr/>
                </a:tc>
                <a:tc>
                  <a:txBody>
                    <a:bodyPr/>
                    <a:lstStyle/>
                    <a:p>
                      <a:r>
                        <a:rPr lang="en-US" dirty="0"/>
                        <a:t>18.7</a:t>
                      </a:r>
                    </a:p>
                  </a:txBody>
                  <a:tcPr/>
                </a:tc>
                <a:extLst>
                  <a:ext uri="{0D108BD9-81ED-4DB2-BD59-A6C34878D82A}">
                    <a16:rowId xmlns:a16="http://schemas.microsoft.com/office/drawing/2014/main" val="1289405808"/>
                  </a:ext>
                </a:extLst>
              </a:tr>
            </a:tbl>
          </a:graphicData>
        </a:graphic>
      </p:graphicFrame>
      <p:sp>
        <p:nvSpPr>
          <p:cNvPr id="10" name="Text Placeholder 9">
            <a:extLst>
              <a:ext uri="{FF2B5EF4-FFF2-40B4-BE49-F238E27FC236}">
                <a16:creationId xmlns:a16="http://schemas.microsoft.com/office/drawing/2014/main" id="{A4C93C32-702E-8E27-533B-3354933E2DA9}"/>
              </a:ext>
            </a:extLst>
          </p:cNvPr>
          <p:cNvSpPr>
            <a:spLocks noGrp="1"/>
          </p:cNvSpPr>
          <p:nvPr>
            <p:ph type="body" sz="half" idx="2"/>
          </p:nvPr>
        </p:nvSpPr>
        <p:spPr>
          <a:xfrm>
            <a:off x="224073" y="5791391"/>
            <a:ext cx="8686800" cy="242873"/>
          </a:xfrm>
        </p:spPr>
        <p:txBody>
          <a:bodyPr/>
          <a:lstStyle/>
          <a:p>
            <a:r>
              <a:rPr lang="en-US" dirty="0"/>
              <a:t>P3 to Switchyard Absorber Credited Shielding</a:t>
            </a:r>
          </a:p>
        </p:txBody>
      </p:sp>
      <p:sp>
        <p:nvSpPr>
          <p:cNvPr id="4" name="Date Placeholder 3">
            <a:extLst>
              <a:ext uri="{FF2B5EF4-FFF2-40B4-BE49-F238E27FC236}">
                <a16:creationId xmlns:a16="http://schemas.microsoft.com/office/drawing/2014/main" id="{E2EC171B-CCB4-D6FD-608B-AA7A1CEA102D}"/>
              </a:ext>
            </a:extLst>
          </p:cNvPr>
          <p:cNvSpPr>
            <a:spLocks noGrp="1"/>
          </p:cNvSpPr>
          <p:nvPr>
            <p:ph type="dt" sz="half" idx="14"/>
          </p:nvPr>
        </p:nvSpPr>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0C53A8A0-FFE2-673D-C506-B665BA67AC96}"/>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78F64C61-C84D-EAD8-89E4-5DB42A7E8B91}"/>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3" name="Title 2">
            <a:extLst>
              <a:ext uri="{FF2B5EF4-FFF2-40B4-BE49-F238E27FC236}">
                <a16:creationId xmlns:a16="http://schemas.microsoft.com/office/drawing/2014/main" id="{F07DFAD9-AFB9-49CF-BB99-7458EF4C5DBE}"/>
              </a:ext>
            </a:extLst>
          </p:cNvPr>
          <p:cNvSpPr>
            <a:spLocks noGrp="1"/>
          </p:cNvSpPr>
          <p:nvPr>
            <p:ph type="title"/>
          </p:nvPr>
        </p:nvSpPr>
        <p:spPr/>
        <p:txBody>
          <a:bodyPr/>
          <a:lstStyle/>
          <a:p>
            <a:r>
              <a:rPr lang="en-US" dirty="0"/>
              <a:t>Credited Controls – Passive</a:t>
            </a:r>
          </a:p>
        </p:txBody>
      </p:sp>
      <p:graphicFrame>
        <p:nvGraphicFramePr>
          <p:cNvPr id="9" name="Content Placeholder 7">
            <a:extLst>
              <a:ext uri="{FF2B5EF4-FFF2-40B4-BE49-F238E27FC236}">
                <a16:creationId xmlns:a16="http://schemas.microsoft.com/office/drawing/2014/main" id="{174B5713-7E2F-358B-11D5-E6638DC5B412}"/>
              </a:ext>
            </a:extLst>
          </p:cNvPr>
          <p:cNvGraphicFramePr>
            <a:graphicFrameLocks/>
          </p:cNvGraphicFramePr>
          <p:nvPr>
            <p:extLst>
              <p:ext uri="{D42A27DB-BD31-4B8C-83A1-F6EECF244321}">
                <p14:modId xmlns:p14="http://schemas.microsoft.com/office/powerpoint/2010/main" val="1514567575"/>
              </p:ext>
            </p:extLst>
          </p:nvPr>
        </p:nvGraphicFramePr>
        <p:xfrm>
          <a:off x="222250" y="2155795"/>
          <a:ext cx="8672511" cy="1483360"/>
        </p:xfrm>
        <a:graphic>
          <a:graphicData uri="http://schemas.openxmlformats.org/drawingml/2006/table">
            <a:tbl>
              <a:tblPr firstRow="1" bandRow="1">
                <a:tableStyleId>{5C22544A-7EE6-4342-B048-85BDC9FD1C3A}</a:tableStyleId>
              </a:tblPr>
              <a:tblGrid>
                <a:gridCol w="2890837">
                  <a:extLst>
                    <a:ext uri="{9D8B030D-6E8A-4147-A177-3AD203B41FA5}">
                      <a16:colId xmlns:a16="http://schemas.microsoft.com/office/drawing/2014/main" val="992032599"/>
                    </a:ext>
                  </a:extLst>
                </a:gridCol>
                <a:gridCol w="2890837">
                  <a:extLst>
                    <a:ext uri="{9D8B030D-6E8A-4147-A177-3AD203B41FA5}">
                      <a16:colId xmlns:a16="http://schemas.microsoft.com/office/drawing/2014/main" val="1696624570"/>
                    </a:ext>
                  </a:extLst>
                </a:gridCol>
                <a:gridCol w="2890837">
                  <a:extLst>
                    <a:ext uri="{9D8B030D-6E8A-4147-A177-3AD203B41FA5}">
                      <a16:colId xmlns:a16="http://schemas.microsoft.com/office/drawing/2014/main" val="1064614173"/>
                    </a:ext>
                  </a:extLst>
                </a:gridCol>
              </a:tblGrid>
              <a:tr h="370840">
                <a:tc>
                  <a:txBody>
                    <a:bodyPr/>
                    <a:lstStyle/>
                    <a:p>
                      <a:r>
                        <a:rPr lang="en-US" dirty="0"/>
                        <a:t>Transverse Station</a:t>
                      </a:r>
                    </a:p>
                  </a:txBody>
                  <a:tcPr/>
                </a:tc>
                <a:tc>
                  <a:txBody>
                    <a:bodyPr/>
                    <a:lstStyle/>
                    <a:p>
                      <a:r>
                        <a:rPr lang="en-US" dirty="0"/>
                        <a:t>Category</a:t>
                      </a:r>
                    </a:p>
                  </a:txBody>
                  <a:tcPr/>
                </a:tc>
                <a:tc>
                  <a:txBody>
                    <a:bodyPr/>
                    <a:lstStyle/>
                    <a:p>
                      <a:r>
                        <a:rPr lang="en-US" dirty="0"/>
                        <a:t>Credited Shielding [</a:t>
                      </a:r>
                      <a:r>
                        <a:rPr lang="en-US" dirty="0" err="1"/>
                        <a:t>e.f.d</a:t>
                      </a:r>
                      <a:r>
                        <a:rPr lang="en-US" dirty="0"/>
                        <a:t>.]</a:t>
                      </a:r>
                    </a:p>
                  </a:txBody>
                  <a:tcPr/>
                </a:tc>
                <a:extLst>
                  <a:ext uri="{0D108BD9-81ED-4DB2-BD59-A6C34878D82A}">
                    <a16:rowId xmlns:a16="http://schemas.microsoft.com/office/drawing/2014/main" val="3806439417"/>
                  </a:ext>
                </a:extLst>
              </a:tr>
              <a:tr h="370840">
                <a:tc>
                  <a:txBody>
                    <a:bodyPr/>
                    <a:lstStyle/>
                    <a:p>
                      <a:r>
                        <a:rPr lang="en-US" dirty="0"/>
                        <a:t>20390’</a:t>
                      </a:r>
                    </a:p>
                  </a:txBody>
                  <a:tcPr/>
                </a:tc>
                <a:tc>
                  <a:txBody>
                    <a:bodyPr/>
                    <a:lstStyle/>
                    <a:p>
                      <a:r>
                        <a:rPr lang="en-US" dirty="0"/>
                        <a:t>9A</a:t>
                      </a:r>
                    </a:p>
                  </a:txBody>
                  <a:tcPr/>
                </a:tc>
                <a:tc>
                  <a:txBody>
                    <a:bodyPr/>
                    <a:lstStyle/>
                    <a:p>
                      <a:r>
                        <a:rPr lang="en-US" dirty="0"/>
                        <a:t>5.5</a:t>
                      </a:r>
                    </a:p>
                  </a:txBody>
                  <a:tcPr/>
                </a:tc>
                <a:extLst>
                  <a:ext uri="{0D108BD9-81ED-4DB2-BD59-A6C34878D82A}">
                    <a16:rowId xmlns:a16="http://schemas.microsoft.com/office/drawing/2014/main" val="386486142"/>
                  </a:ext>
                </a:extLst>
              </a:tr>
              <a:tr h="370840">
                <a:tc>
                  <a:txBody>
                    <a:bodyPr/>
                    <a:lstStyle/>
                    <a:p>
                      <a:r>
                        <a:rPr lang="en-US" dirty="0"/>
                        <a:t>124’</a:t>
                      </a:r>
                    </a:p>
                  </a:txBody>
                  <a:tcPr/>
                </a:tc>
                <a:tc>
                  <a:txBody>
                    <a:bodyPr/>
                    <a:lstStyle/>
                    <a:p>
                      <a:r>
                        <a:rPr lang="en-US" dirty="0"/>
                        <a:t>9A</a:t>
                      </a:r>
                    </a:p>
                  </a:txBody>
                  <a:tcPr/>
                </a:tc>
                <a:tc>
                  <a:txBody>
                    <a:bodyPr/>
                    <a:lstStyle/>
                    <a:p>
                      <a:r>
                        <a:rPr lang="en-US" dirty="0"/>
                        <a:t>5.5</a:t>
                      </a:r>
                    </a:p>
                  </a:txBody>
                  <a:tcPr/>
                </a:tc>
                <a:extLst>
                  <a:ext uri="{0D108BD9-81ED-4DB2-BD59-A6C34878D82A}">
                    <a16:rowId xmlns:a16="http://schemas.microsoft.com/office/drawing/2014/main" val="1289405808"/>
                  </a:ext>
                </a:extLst>
              </a:tr>
              <a:tr h="370840">
                <a:tc>
                  <a:txBody>
                    <a:bodyPr/>
                    <a:lstStyle/>
                    <a:p>
                      <a:r>
                        <a:rPr lang="en-US" dirty="0"/>
                        <a:t>273’</a:t>
                      </a:r>
                    </a:p>
                  </a:txBody>
                  <a:tcPr/>
                </a:tc>
                <a:tc>
                  <a:txBody>
                    <a:bodyPr/>
                    <a:lstStyle/>
                    <a:p>
                      <a:r>
                        <a:rPr lang="en-US" dirty="0"/>
                        <a:t>9A</a:t>
                      </a:r>
                    </a:p>
                  </a:txBody>
                  <a:tcPr/>
                </a:tc>
                <a:tc>
                  <a:txBody>
                    <a:bodyPr/>
                    <a:lstStyle/>
                    <a:p>
                      <a:r>
                        <a:rPr lang="en-US" dirty="0"/>
                        <a:t>5.5</a:t>
                      </a:r>
                    </a:p>
                  </a:txBody>
                  <a:tcPr/>
                </a:tc>
                <a:extLst>
                  <a:ext uri="{0D108BD9-81ED-4DB2-BD59-A6C34878D82A}">
                    <a16:rowId xmlns:a16="http://schemas.microsoft.com/office/drawing/2014/main" val="1805982363"/>
                  </a:ext>
                </a:extLst>
              </a:tr>
            </a:tbl>
          </a:graphicData>
        </a:graphic>
      </p:graphicFrame>
    </p:spTree>
    <p:extLst>
      <p:ext uri="{BB962C8B-B14F-4D97-AF65-F5344CB8AC3E}">
        <p14:creationId xmlns:p14="http://schemas.microsoft.com/office/powerpoint/2010/main" val="676809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08F3AF8-D245-5B5B-EBC7-5AD46A14C6DD}"/>
              </a:ext>
            </a:extLst>
          </p:cNvPr>
          <p:cNvGraphicFramePr>
            <a:graphicFrameLocks noGrp="1"/>
          </p:cNvGraphicFramePr>
          <p:nvPr>
            <p:ph type="pic" idx="13"/>
            <p:extLst>
              <p:ext uri="{D42A27DB-BD31-4B8C-83A1-F6EECF244321}">
                <p14:modId xmlns:p14="http://schemas.microsoft.com/office/powerpoint/2010/main" val="2080777934"/>
              </p:ext>
            </p:extLst>
          </p:nvPr>
        </p:nvGraphicFramePr>
        <p:xfrm>
          <a:off x="223838" y="971550"/>
          <a:ext cx="8686800" cy="259588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992032599"/>
                    </a:ext>
                  </a:extLst>
                </a:gridCol>
                <a:gridCol w="2895600">
                  <a:extLst>
                    <a:ext uri="{9D8B030D-6E8A-4147-A177-3AD203B41FA5}">
                      <a16:colId xmlns:a16="http://schemas.microsoft.com/office/drawing/2014/main" val="1696624570"/>
                    </a:ext>
                  </a:extLst>
                </a:gridCol>
                <a:gridCol w="2895600">
                  <a:extLst>
                    <a:ext uri="{9D8B030D-6E8A-4147-A177-3AD203B41FA5}">
                      <a16:colId xmlns:a16="http://schemas.microsoft.com/office/drawing/2014/main" val="1064614173"/>
                    </a:ext>
                  </a:extLst>
                </a:gridCol>
              </a:tblGrid>
              <a:tr h="370840">
                <a:tc>
                  <a:txBody>
                    <a:bodyPr/>
                    <a:lstStyle/>
                    <a:p>
                      <a:r>
                        <a:rPr lang="en-US" dirty="0"/>
                        <a:t>Z-Range [Cell or ft]</a:t>
                      </a:r>
                    </a:p>
                  </a:txBody>
                  <a:tcPr/>
                </a:tc>
                <a:tc>
                  <a:txBody>
                    <a:bodyPr/>
                    <a:lstStyle/>
                    <a:p>
                      <a:r>
                        <a:rPr lang="en-US" dirty="0"/>
                        <a:t>Category</a:t>
                      </a:r>
                    </a:p>
                  </a:txBody>
                  <a:tcPr/>
                </a:tc>
                <a:tc>
                  <a:txBody>
                    <a:bodyPr/>
                    <a:lstStyle/>
                    <a:p>
                      <a:r>
                        <a:rPr lang="en-US" dirty="0"/>
                        <a:t>Credited Shielding [</a:t>
                      </a:r>
                      <a:r>
                        <a:rPr lang="en-US" dirty="0" err="1"/>
                        <a:t>e.f.d</a:t>
                      </a:r>
                      <a:r>
                        <a:rPr lang="en-US" dirty="0"/>
                        <a:t>.]</a:t>
                      </a:r>
                    </a:p>
                  </a:txBody>
                  <a:tcPr/>
                </a:tc>
                <a:extLst>
                  <a:ext uri="{0D108BD9-81ED-4DB2-BD59-A6C34878D82A}">
                    <a16:rowId xmlns:a16="http://schemas.microsoft.com/office/drawing/2014/main" val="3806439417"/>
                  </a:ext>
                </a:extLst>
              </a:tr>
              <a:tr h="370840">
                <a:tc>
                  <a:txBody>
                    <a:bodyPr/>
                    <a:lstStyle/>
                    <a:p>
                      <a:r>
                        <a:rPr lang="en-US" dirty="0"/>
                        <a:t>1536’ – 1633’</a:t>
                      </a:r>
                    </a:p>
                  </a:txBody>
                  <a:tcPr/>
                </a:tc>
                <a:tc>
                  <a:txBody>
                    <a:bodyPr/>
                    <a:lstStyle/>
                    <a:p>
                      <a:r>
                        <a:rPr lang="en-US" dirty="0"/>
                        <a:t>3C</a:t>
                      </a:r>
                    </a:p>
                  </a:txBody>
                  <a:tcPr/>
                </a:tc>
                <a:tc>
                  <a:txBody>
                    <a:bodyPr/>
                    <a:lstStyle/>
                    <a:p>
                      <a:r>
                        <a:rPr lang="en-US" dirty="0"/>
                        <a:t>18.7</a:t>
                      </a:r>
                    </a:p>
                  </a:txBody>
                  <a:tcPr/>
                </a:tc>
                <a:extLst>
                  <a:ext uri="{0D108BD9-81ED-4DB2-BD59-A6C34878D82A}">
                    <a16:rowId xmlns:a16="http://schemas.microsoft.com/office/drawing/2014/main" val="386486142"/>
                  </a:ext>
                </a:extLst>
              </a:tr>
              <a:tr h="370840">
                <a:tc>
                  <a:txBody>
                    <a:bodyPr/>
                    <a:lstStyle/>
                    <a:p>
                      <a:r>
                        <a:rPr lang="en-US" dirty="0"/>
                        <a:t>1633’ – 1708’</a:t>
                      </a:r>
                    </a:p>
                  </a:txBody>
                  <a:tcPr/>
                </a:tc>
                <a:tc>
                  <a:txBody>
                    <a:bodyPr/>
                    <a:lstStyle/>
                    <a:p>
                      <a:r>
                        <a:rPr lang="en-US" dirty="0"/>
                        <a:t>3B</a:t>
                      </a:r>
                    </a:p>
                  </a:txBody>
                  <a:tcPr/>
                </a:tc>
                <a:tc>
                  <a:txBody>
                    <a:bodyPr/>
                    <a:lstStyle/>
                    <a:p>
                      <a:r>
                        <a:rPr lang="en-US" dirty="0"/>
                        <a:t>13.8</a:t>
                      </a:r>
                    </a:p>
                  </a:txBody>
                  <a:tcPr/>
                </a:tc>
                <a:extLst>
                  <a:ext uri="{0D108BD9-81ED-4DB2-BD59-A6C34878D82A}">
                    <a16:rowId xmlns:a16="http://schemas.microsoft.com/office/drawing/2014/main" val="1289405808"/>
                  </a:ext>
                </a:extLst>
              </a:tr>
              <a:tr h="370840">
                <a:tc>
                  <a:txBody>
                    <a:bodyPr/>
                    <a:lstStyle/>
                    <a:p>
                      <a:r>
                        <a:rPr lang="en-US" dirty="0"/>
                        <a:t>1708’ – 1752’</a:t>
                      </a:r>
                    </a:p>
                  </a:txBody>
                  <a:tcPr/>
                </a:tc>
                <a:tc>
                  <a:txBody>
                    <a:bodyPr/>
                    <a:lstStyle/>
                    <a:p>
                      <a:r>
                        <a:rPr lang="en-US" dirty="0"/>
                        <a:t>3C</a:t>
                      </a:r>
                    </a:p>
                  </a:txBody>
                  <a:tcPr/>
                </a:tc>
                <a:tc>
                  <a:txBody>
                    <a:bodyPr/>
                    <a:lstStyle/>
                    <a:p>
                      <a:r>
                        <a:rPr lang="en-US" dirty="0"/>
                        <a:t>18.7</a:t>
                      </a:r>
                    </a:p>
                  </a:txBody>
                  <a:tcPr/>
                </a:tc>
                <a:extLst>
                  <a:ext uri="{0D108BD9-81ED-4DB2-BD59-A6C34878D82A}">
                    <a16:rowId xmlns:a16="http://schemas.microsoft.com/office/drawing/2014/main" val="1774898685"/>
                  </a:ext>
                </a:extLst>
              </a:tr>
              <a:tr h="370840">
                <a:tc>
                  <a:txBody>
                    <a:bodyPr/>
                    <a:lstStyle/>
                    <a:p>
                      <a:r>
                        <a:rPr lang="en-US" dirty="0"/>
                        <a:t>1752’ – 2070’</a:t>
                      </a:r>
                    </a:p>
                  </a:txBody>
                  <a:tcPr/>
                </a:tc>
                <a:tc>
                  <a:txBody>
                    <a:bodyPr/>
                    <a:lstStyle/>
                    <a:p>
                      <a:r>
                        <a:rPr lang="en-US" dirty="0"/>
                        <a:t>3C</a:t>
                      </a:r>
                    </a:p>
                  </a:txBody>
                  <a:tcPr/>
                </a:tc>
                <a:tc>
                  <a:txBody>
                    <a:bodyPr/>
                    <a:lstStyle/>
                    <a:p>
                      <a:r>
                        <a:rPr lang="en-US" dirty="0"/>
                        <a:t>18.7</a:t>
                      </a:r>
                    </a:p>
                  </a:txBody>
                  <a:tcPr/>
                </a:tc>
                <a:extLst>
                  <a:ext uri="{0D108BD9-81ED-4DB2-BD59-A6C34878D82A}">
                    <a16:rowId xmlns:a16="http://schemas.microsoft.com/office/drawing/2014/main" val="2193603747"/>
                  </a:ext>
                </a:extLst>
              </a:tr>
              <a:tr h="370840">
                <a:tc>
                  <a:txBody>
                    <a:bodyPr/>
                    <a:lstStyle/>
                    <a:p>
                      <a:r>
                        <a:rPr lang="en-US" dirty="0"/>
                        <a:t>2070’ – 2420’</a:t>
                      </a:r>
                    </a:p>
                  </a:txBody>
                  <a:tcPr/>
                </a:tc>
                <a:tc>
                  <a:txBody>
                    <a:bodyPr/>
                    <a:lstStyle/>
                    <a:p>
                      <a:r>
                        <a:rPr lang="en-US" dirty="0"/>
                        <a:t>3A</a:t>
                      </a:r>
                    </a:p>
                  </a:txBody>
                  <a:tcPr/>
                </a:tc>
                <a:tc>
                  <a:txBody>
                    <a:bodyPr/>
                    <a:lstStyle/>
                    <a:p>
                      <a:r>
                        <a:rPr lang="en-US" dirty="0"/>
                        <a:t>16.3</a:t>
                      </a:r>
                    </a:p>
                  </a:txBody>
                  <a:tcPr/>
                </a:tc>
                <a:extLst>
                  <a:ext uri="{0D108BD9-81ED-4DB2-BD59-A6C34878D82A}">
                    <a16:rowId xmlns:a16="http://schemas.microsoft.com/office/drawing/2014/main" val="574777851"/>
                  </a:ext>
                </a:extLst>
              </a:tr>
              <a:tr h="370840">
                <a:tc>
                  <a:txBody>
                    <a:bodyPr/>
                    <a:lstStyle/>
                    <a:p>
                      <a:r>
                        <a:rPr lang="en-US" dirty="0"/>
                        <a:t>2420’ – 3179’</a:t>
                      </a:r>
                    </a:p>
                  </a:txBody>
                  <a:tcPr/>
                </a:tc>
                <a:tc>
                  <a:txBody>
                    <a:bodyPr/>
                    <a:lstStyle/>
                    <a:p>
                      <a:r>
                        <a:rPr lang="en-US" dirty="0"/>
                        <a:t>3C</a:t>
                      </a:r>
                    </a:p>
                  </a:txBody>
                  <a:tcPr/>
                </a:tc>
                <a:tc>
                  <a:txBody>
                    <a:bodyPr/>
                    <a:lstStyle/>
                    <a:p>
                      <a:r>
                        <a:rPr lang="en-US" dirty="0"/>
                        <a:t>18.7</a:t>
                      </a:r>
                    </a:p>
                  </a:txBody>
                  <a:tcPr/>
                </a:tc>
                <a:extLst>
                  <a:ext uri="{0D108BD9-81ED-4DB2-BD59-A6C34878D82A}">
                    <a16:rowId xmlns:a16="http://schemas.microsoft.com/office/drawing/2014/main" val="1918222465"/>
                  </a:ext>
                </a:extLst>
              </a:tr>
            </a:tbl>
          </a:graphicData>
        </a:graphic>
      </p:graphicFrame>
      <p:sp>
        <p:nvSpPr>
          <p:cNvPr id="10" name="Text Placeholder 9">
            <a:extLst>
              <a:ext uri="{FF2B5EF4-FFF2-40B4-BE49-F238E27FC236}">
                <a16:creationId xmlns:a16="http://schemas.microsoft.com/office/drawing/2014/main" id="{A4C93C32-702E-8E27-533B-3354933E2DA9}"/>
              </a:ext>
            </a:extLst>
          </p:cNvPr>
          <p:cNvSpPr>
            <a:spLocks noGrp="1"/>
          </p:cNvSpPr>
          <p:nvPr>
            <p:ph type="body" sz="half" idx="2"/>
          </p:nvPr>
        </p:nvSpPr>
        <p:spPr>
          <a:xfrm>
            <a:off x="224073" y="5791391"/>
            <a:ext cx="8686800" cy="242873"/>
          </a:xfrm>
        </p:spPr>
        <p:txBody>
          <a:bodyPr/>
          <a:lstStyle/>
          <a:p>
            <a:r>
              <a:rPr lang="en-US" dirty="0"/>
              <a:t>Neutrino Muon Credited Shielding</a:t>
            </a:r>
          </a:p>
        </p:txBody>
      </p:sp>
      <p:sp>
        <p:nvSpPr>
          <p:cNvPr id="4" name="Date Placeholder 3">
            <a:extLst>
              <a:ext uri="{FF2B5EF4-FFF2-40B4-BE49-F238E27FC236}">
                <a16:creationId xmlns:a16="http://schemas.microsoft.com/office/drawing/2014/main" id="{E2EC171B-CCB4-D6FD-608B-AA7A1CEA102D}"/>
              </a:ext>
            </a:extLst>
          </p:cNvPr>
          <p:cNvSpPr>
            <a:spLocks noGrp="1"/>
          </p:cNvSpPr>
          <p:nvPr>
            <p:ph type="dt" sz="half" idx="14"/>
          </p:nvPr>
        </p:nvSpPr>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0C53A8A0-FFE2-673D-C506-B665BA67AC96}"/>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78F64C61-C84D-EAD8-89E4-5DB42A7E8B91}"/>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3" name="Title 2">
            <a:extLst>
              <a:ext uri="{FF2B5EF4-FFF2-40B4-BE49-F238E27FC236}">
                <a16:creationId xmlns:a16="http://schemas.microsoft.com/office/drawing/2014/main" id="{F07DFAD9-AFB9-49CF-BB99-7458EF4C5DBE}"/>
              </a:ext>
            </a:extLst>
          </p:cNvPr>
          <p:cNvSpPr>
            <a:spLocks noGrp="1"/>
          </p:cNvSpPr>
          <p:nvPr>
            <p:ph type="title"/>
          </p:nvPr>
        </p:nvSpPr>
        <p:spPr/>
        <p:txBody>
          <a:bodyPr/>
          <a:lstStyle/>
          <a:p>
            <a:r>
              <a:rPr lang="en-US" dirty="0"/>
              <a:t>Credited Controls – Passive</a:t>
            </a:r>
          </a:p>
        </p:txBody>
      </p:sp>
      <p:graphicFrame>
        <p:nvGraphicFramePr>
          <p:cNvPr id="2" name="Content Placeholder 7">
            <a:extLst>
              <a:ext uri="{FF2B5EF4-FFF2-40B4-BE49-F238E27FC236}">
                <a16:creationId xmlns:a16="http://schemas.microsoft.com/office/drawing/2014/main" id="{37D94C29-3E75-0142-94B2-3E3FB6115E35}"/>
              </a:ext>
            </a:extLst>
          </p:cNvPr>
          <p:cNvGraphicFramePr>
            <a:graphicFrameLocks/>
          </p:cNvGraphicFramePr>
          <p:nvPr>
            <p:extLst>
              <p:ext uri="{D42A27DB-BD31-4B8C-83A1-F6EECF244321}">
                <p14:modId xmlns:p14="http://schemas.microsoft.com/office/powerpoint/2010/main" val="2077084864"/>
              </p:ext>
            </p:extLst>
          </p:nvPr>
        </p:nvGraphicFramePr>
        <p:xfrm>
          <a:off x="222250" y="4664981"/>
          <a:ext cx="8686800" cy="74168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992032599"/>
                    </a:ext>
                  </a:extLst>
                </a:gridCol>
                <a:gridCol w="2895600">
                  <a:extLst>
                    <a:ext uri="{9D8B030D-6E8A-4147-A177-3AD203B41FA5}">
                      <a16:colId xmlns:a16="http://schemas.microsoft.com/office/drawing/2014/main" val="1696624570"/>
                    </a:ext>
                  </a:extLst>
                </a:gridCol>
                <a:gridCol w="2895600">
                  <a:extLst>
                    <a:ext uri="{9D8B030D-6E8A-4147-A177-3AD203B41FA5}">
                      <a16:colId xmlns:a16="http://schemas.microsoft.com/office/drawing/2014/main" val="1064614173"/>
                    </a:ext>
                  </a:extLst>
                </a:gridCol>
              </a:tblGrid>
              <a:tr h="370840">
                <a:tc>
                  <a:txBody>
                    <a:bodyPr/>
                    <a:lstStyle/>
                    <a:p>
                      <a:r>
                        <a:rPr lang="en-US" dirty="0"/>
                        <a:t>Z-Range [Cell or ft]</a:t>
                      </a:r>
                    </a:p>
                  </a:txBody>
                  <a:tcPr/>
                </a:tc>
                <a:tc>
                  <a:txBody>
                    <a:bodyPr/>
                    <a:lstStyle/>
                    <a:p>
                      <a:r>
                        <a:rPr lang="en-US" dirty="0"/>
                        <a:t>Category</a:t>
                      </a:r>
                    </a:p>
                  </a:txBody>
                  <a:tcPr/>
                </a:tc>
                <a:tc>
                  <a:txBody>
                    <a:bodyPr/>
                    <a:lstStyle/>
                    <a:p>
                      <a:r>
                        <a:rPr lang="en-US" dirty="0"/>
                        <a:t>Credited Shielding [</a:t>
                      </a:r>
                      <a:r>
                        <a:rPr lang="en-US" dirty="0" err="1"/>
                        <a:t>e.f.d</a:t>
                      </a:r>
                      <a:r>
                        <a:rPr lang="en-US" dirty="0"/>
                        <a:t>.]</a:t>
                      </a:r>
                    </a:p>
                  </a:txBody>
                  <a:tcPr/>
                </a:tc>
                <a:extLst>
                  <a:ext uri="{0D108BD9-81ED-4DB2-BD59-A6C34878D82A}">
                    <a16:rowId xmlns:a16="http://schemas.microsoft.com/office/drawing/2014/main" val="3806439417"/>
                  </a:ext>
                </a:extLst>
              </a:tr>
              <a:tr h="370840">
                <a:tc>
                  <a:txBody>
                    <a:bodyPr/>
                    <a:lstStyle/>
                    <a:p>
                      <a:r>
                        <a:rPr lang="en-US" dirty="0"/>
                        <a:t>1520’ – 1536’</a:t>
                      </a:r>
                    </a:p>
                  </a:txBody>
                  <a:tcPr/>
                </a:tc>
                <a:tc>
                  <a:txBody>
                    <a:bodyPr/>
                    <a:lstStyle/>
                    <a:p>
                      <a:r>
                        <a:rPr lang="en-US" dirty="0"/>
                        <a:t>3C</a:t>
                      </a:r>
                    </a:p>
                  </a:txBody>
                  <a:tcPr/>
                </a:tc>
                <a:tc>
                  <a:txBody>
                    <a:bodyPr/>
                    <a:lstStyle/>
                    <a:p>
                      <a:r>
                        <a:rPr lang="en-US" dirty="0"/>
                        <a:t>17.7</a:t>
                      </a:r>
                    </a:p>
                  </a:txBody>
                  <a:tcPr/>
                </a:tc>
                <a:extLst>
                  <a:ext uri="{0D108BD9-81ED-4DB2-BD59-A6C34878D82A}">
                    <a16:rowId xmlns:a16="http://schemas.microsoft.com/office/drawing/2014/main" val="386486142"/>
                  </a:ext>
                </a:extLst>
              </a:tr>
            </a:tbl>
          </a:graphicData>
        </a:graphic>
      </p:graphicFrame>
      <p:sp>
        <p:nvSpPr>
          <p:cNvPr id="7" name="TextBox 6">
            <a:extLst>
              <a:ext uri="{FF2B5EF4-FFF2-40B4-BE49-F238E27FC236}">
                <a16:creationId xmlns:a16="http://schemas.microsoft.com/office/drawing/2014/main" id="{43513D6F-ECC9-4E39-A0B7-072AFB0316BD}"/>
              </a:ext>
            </a:extLst>
          </p:cNvPr>
          <p:cNvSpPr txBox="1"/>
          <p:nvPr/>
        </p:nvSpPr>
        <p:spPr>
          <a:xfrm>
            <a:off x="243731" y="4046305"/>
            <a:ext cx="8656537" cy="338554"/>
          </a:xfrm>
          <a:prstGeom prst="rect">
            <a:avLst/>
          </a:prstGeom>
          <a:noFill/>
        </p:spPr>
        <p:txBody>
          <a:bodyPr wrap="none" rtlCol="0">
            <a:spAutoFit/>
          </a:bodyPr>
          <a:lstStyle/>
          <a:p>
            <a:r>
              <a:rPr lang="en-US" sz="1600" dirty="0">
                <a:latin typeface="Helvetica" panose="020B0604020202020204" pitchFamily="34" charset="0"/>
                <a:cs typeface="Helvetica" panose="020B0604020202020204" pitchFamily="34" charset="0"/>
              </a:rPr>
              <a:t>One location with inadequate shielding, but protected with a passive Credited Control (fence):</a:t>
            </a:r>
          </a:p>
        </p:txBody>
      </p:sp>
    </p:spTree>
    <p:extLst>
      <p:ext uri="{BB962C8B-B14F-4D97-AF65-F5344CB8AC3E}">
        <p14:creationId xmlns:p14="http://schemas.microsoft.com/office/powerpoint/2010/main" val="1286194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08F3AF8-D245-5B5B-EBC7-5AD46A14C6DD}"/>
              </a:ext>
            </a:extLst>
          </p:cNvPr>
          <p:cNvGraphicFramePr>
            <a:graphicFrameLocks noGrp="1"/>
          </p:cNvGraphicFramePr>
          <p:nvPr>
            <p:ph type="pic" idx="13"/>
            <p:extLst>
              <p:ext uri="{D42A27DB-BD31-4B8C-83A1-F6EECF244321}">
                <p14:modId xmlns:p14="http://schemas.microsoft.com/office/powerpoint/2010/main" val="843650840"/>
              </p:ext>
            </p:extLst>
          </p:nvPr>
        </p:nvGraphicFramePr>
        <p:xfrm>
          <a:off x="223838" y="971550"/>
          <a:ext cx="8686800" cy="259588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992032599"/>
                    </a:ext>
                  </a:extLst>
                </a:gridCol>
                <a:gridCol w="2895600">
                  <a:extLst>
                    <a:ext uri="{9D8B030D-6E8A-4147-A177-3AD203B41FA5}">
                      <a16:colId xmlns:a16="http://schemas.microsoft.com/office/drawing/2014/main" val="1696624570"/>
                    </a:ext>
                  </a:extLst>
                </a:gridCol>
                <a:gridCol w="2895600">
                  <a:extLst>
                    <a:ext uri="{9D8B030D-6E8A-4147-A177-3AD203B41FA5}">
                      <a16:colId xmlns:a16="http://schemas.microsoft.com/office/drawing/2014/main" val="1064614173"/>
                    </a:ext>
                  </a:extLst>
                </a:gridCol>
              </a:tblGrid>
              <a:tr h="370840">
                <a:tc>
                  <a:txBody>
                    <a:bodyPr/>
                    <a:lstStyle/>
                    <a:p>
                      <a:r>
                        <a:rPr lang="en-US" dirty="0"/>
                        <a:t>Z-Range [Cell or ft]</a:t>
                      </a:r>
                    </a:p>
                  </a:txBody>
                  <a:tcPr/>
                </a:tc>
                <a:tc>
                  <a:txBody>
                    <a:bodyPr/>
                    <a:lstStyle/>
                    <a:p>
                      <a:r>
                        <a:rPr lang="en-US" dirty="0"/>
                        <a:t>Category</a:t>
                      </a:r>
                    </a:p>
                  </a:txBody>
                  <a:tcPr/>
                </a:tc>
                <a:tc>
                  <a:txBody>
                    <a:bodyPr/>
                    <a:lstStyle/>
                    <a:p>
                      <a:r>
                        <a:rPr lang="en-US" dirty="0"/>
                        <a:t>Credited Shielding [</a:t>
                      </a:r>
                      <a:r>
                        <a:rPr lang="en-US" dirty="0" err="1"/>
                        <a:t>e.f.d</a:t>
                      </a:r>
                      <a:r>
                        <a:rPr lang="en-US" dirty="0"/>
                        <a:t>.]</a:t>
                      </a:r>
                    </a:p>
                  </a:txBody>
                  <a:tcPr/>
                </a:tc>
                <a:extLst>
                  <a:ext uri="{0D108BD9-81ED-4DB2-BD59-A6C34878D82A}">
                    <a16:rowId xmlns:a16="http://schemas.microsoft.com/office/drawing/2014/main" val="3806439417"/>
                  </a:ext>
                </a:extLst>
              </a:tr>
              <a:tr h="370840">
                <a:tc>
                  <a:txBody>
                    <a:bodyPr/>
                    <a:lstStyle/>
                    <a:p>
                      <a:r>
                        <a:rPr lang="en-US" dirty="0"/>
                        <a:t>1237’ – 1335’</a:t>
                      </a:r>
                    </a:p>
                  </a:txBody>
                  <a:tcPr/>
                </a:tc>
                <a:tc>
                  <a:txBody>
                    <a:bodyPr/>
                    <a:lstStyle/>
                    <a:p>
                      <a:r>
                        <a:rPr lang="en-US" dirty="0"/>
                        <a:t>3A</a:t>
                      </a:r>
                    </a:p>
                  </a:txBody>
                  <a:tcPr/>
                </a:tc>
                <a:tc>
                  <a:txBody>
                    <a:bodyPr/>
                    <a:lstStyle/>
                    <a:p>
                      <a:r>
                        <a:rPr lang="en-US" dirty="0"/>
                        <a:t>16.3</a:t>
                      </a:r>
                    </a:p>
                  </a:txBody>
                  <a:tcPr/>
                </a:tc>
                <a:extLst>
                  <a:ext uri="{0D108BD9-81ED-4DB2-BD59-A6C34878D82A}">
                    <a16:rowId xmlns:a16="http://schemas.microsoft.com/office/drawing/2014/main" val="386486142"/>
                  </a:ext>
                </a:extLst>
              </a:tr>
              <a:tr h="370840">
                <a:tc>
                  <a:txBody>
                    <a:bodyPr/>
                    <a:lstStyle/>
                    <a:p>
                      <a:r>
                        <a:rPr lang="en-US" dirty="0"/>
                        <a:t>1335’ – 2308’</a:t>
                      </a:r>
                    </a:p>
                  </a:txBody>
                  <a:tcPr/>
                </a:tc>
                <a:tc>
                  <a:txBody>
                    <a:bodyPr/>
                    <a:lstStyle/>
                    <a:p>
                      <a:r>
                        <a:rPr lang="en-US" dirty="0"/>
                        <a:t>3C</a:t>
                      </a:r>
                    </a:p>
                  </a:txBody>
                  <a:tcPr/>
                </a:tc>
                <a:tc>
                  <a:txBody>
                    <a:bodyPr/>
                    <a:lstStyle/>
                    <a:p>
                      <a:r>
                        <a:rPr lang="en-US" dirty="0"/>
                        <a:t>18.7</a:t>
                      </a:r>
                    </a:p>
                  </a:txBody>
                  <a:tcPr/>
                </a:tc>
                <a:extLst>
                  <a:ext uri="{0D108BD9-81ED-4DB2-BD59-A6C34878D82A}">
                    <a16:rowId xmlns:a16="http://schemas.microsoft.com/office/drawing/2014/main" val="1289405808"/>
                  </a:ext>
                </a:extLst>
              </a:tr>
              <a:tr h="370840">
                <a:tc>
                  <a:txBody>
                    <a:bodyPr/>
                    <a:lstStyle/>
                    <a:p>
                      <a:r>
                        <a:rPr lang="en-US" dirty="0"/>
                        <a:t>2308’ – 2350’</a:t>
                      </a:r>
                    </a:p>
                  </a:txBody>
                  <a:tcPr/>
                </a:tc>
                <a:tc>
                  <a:txBody>
                    <a:bodyPr/>
                    <a:lstStyle/>
                    <a:p>
                      <a:r>
                        <a:rPr lang="en-US" dirty="0"/>
                        <a:t>3A</a:t>
                      </a:r>
                    </a:p>
                  </a:txBody>
                  <a:tcPr/>
                </a:tc>
                <a:tc>
                  <a:txBody>
                    <a:bodyPr/>
                    <a:lstStyle/>
                    <a:p>
                      <a:r>
                        <a:rPr lang="en-US" dirty="0"/>
                        <a:t>13.9</a:t>
                      </a:r>
                    </a:p>
                  </a:txBody>
                  <a:tcPr/>
                </a:tc>
                <a:extLst>
                  <a:ext uri="{0D108BD9-81ED-4DB2-BD59-A6C34878D82A}">
                    <a16:rowId xmlns:a16="http://schemas.microsoft.com/office/drawing/2014/main" val="1774898685"/>
                  </a:ext>
                </a:extLst>
              </a:tr>
              <a:tr h="370840">
                <a:tc>
                  <a:txBody>
                    <a:bodyPr/>
                    <a:lstStyle/>
                    <a:p>
                      <a:r>
                        <a:rPr lang="en-US" dirty="0"/>
                        <a:t>2350’ – 2370’</a:t>
                      </a:r>
                    </a:p>
                  </a:txBody>
                  <a:tcPr/>
                </a:tc>
                <a:tc>
                  <a:txBody>
                    <a:bodyPr/>
                    <a:lstStyle/>
                    <a:p>
                      <a:r>
                        <a:rPr lang="en-US" dirty="0"/>
                        <a:t>3C</a:t>
                      </a:r>
                    </a:p>
                  </a:txBody>
                  <a:tcPr/>
                </a:tc>
                <a:tc>
                  <a:txBody>
                    <a:bodyPr/>
                    <a:lstStyle/>
                    <a:p>
                      <a:r>
                        <a:rPr lang="en-US" dirty="0"/>
                        <a:t>18.7</a:t>
                      </a:r>
                    </a:p>
                  </a:txBody>
                  <a:tcPr/>
                </a:tc>
                <a:extLst>
                  <a:ext uri="{0D108BD9-81ED-4DB2-BD59-A6C34878D82A}">
                    <a16:rowId xmlns:a16="http://schemas.microsoft.com/office/drawing/2014/main" val="2193603747"/>
                  </a:ext>
                </a:extLst>
              </a:tr>
              <a:tr h="370840">
                <a:tc>
                  <a:txBody>
                    <a:bodyPr/>
                    <a:lstStyle/>
                    <a:p>
                      <a:r>
                        <a:rPr lang="en-US" dirty="0"/>
                        <a:t>2370’ – 2413’</a:t>
                      </a:r>
                    </a:p>
                  </a:txBody>
                  <a:tcPr/>
                </a:tc>
                <a:tc>
                  <a:txBody>
                    <a:bodyPr/>
                    <a:lstStyle/>
                    <a:p>
                      <a:r>
                        <a:rPr lang="en-US" dirty="0"/>
                        <a:t>3A</a:t>
                      </a:r>
                    </a:p>
                  </a:txBody>
                  <a:tcPr/>
                </a:tc>
                <a:tc>
                  <a:txBody>
                    <a:bodyPr/>
                    <a:lstStyle/>
                    <a:p>
                      <a:r>
                        <a:rPr lang="en-US" dirty="0"/>
                        <a:t>13.9</a:t>
                      </a:r>
                    </a:p>
                  </a:txBody>
                  <a:tcPr/>
                </a:tc>
                <a:extLst>
                  <a:ext uri="{0D108BD9-81ED-4DB2-BD59-A6C34878D82A}">
                    <a16:rowId xmlns:a16="http://schemas.microsoft.com/office/drawing/2014/main" val="574777851"/>
                  </a:ext>
                </a:extLst>
              </a:tr>
              <a:tr h="370840">
                <a:tc>
                  <a:txBody>
                    <a:bodyPr/>
                    <a:lstStyle/>
                    <a:p>
                      <a:r>
                        <a:rPr lang="en-US" dirty="0"/>
                        <a:t>2413’ – 3005’</a:t>
                      </a:r>
                    </a:p>
                  </a:txBody>
                  <a:tcPr/>
                </a:tc>
                <a:tc>
                  <a:txBody>
                    <a:bodyPr/>
                    <a:lstStyle/>
                    <a:p>
                      <a:r>
                        <a:rPr lang="en-US" dirty="0"/>
                        <a:t>3C</a:t>
                      </a:r>
                    </a:p>
                  </a:txBody>
                  <a:tcPr/>
                </a:tc>
                <a:tc>
                  <a:txBody>
                    <a:bodyPr/>
                    <a:lstStyle/>
                    <a:p>
                      <a:r>
                        <a:rPr lang="en-US" dirty="0"/>
                        <a:t>18.7</a:t>
                      </a:r>
                    </a:p>
                  </a:txBody>
                  <a:tcPr/>
                </a:tc>
                <a:extLst>
                  <a:ext uri="{0D108BD9-81ED-4DB2-BD59-A6C34878D82A}">
                    <a16:rowId xmlns:a16="http://schemas.microsoft.com/office/drawing/2014/main" val="1918222465"/>
                  </a:ext>
                </a:extLst>
              </a:tr>
            </a:tbl>
          </a:graphicData>
        </a:graphic>
      </p:graphicFrame>
      <p:sp>
        <p:nvSpPr>
          <p:cNvPr id="10" name="Text Placeholder 9">
            <a:extLst>
              <a:ext uri="{FF2B5EF4-FFF2-40B4-BE49-F238E27FC236}">
                <a16:creationId xmlns:a16="http://schemas.microsoft.com/office/drawing/2014/main" id="{A4C93C32-702E-8E27-533B-3354933E2DA9}"/>
              </a:ext>
            </a:extLst>
          </p:cNvPr>
          <p:cNvSpPr>
            <a:spLocks noGrp="1"/>
          </p:cNvSpPr>
          <p:nvPr>
            <p:ph type="body" sz="half" idx="2"/>
          </p:nvPr>
        </p:nvSpPr>
        <p:spPr>
          <a:xfrm>
            <a:off x="224073" y="5791391"/>
            <a:ext cx="8686800" cy="242873"/>
          </a:xfrm>
        </p:spPr>
        <p:txBody>
          <a:bodyPr/>
          <a:lstStyle/>
          <a:p>
            <a:r>
              <a:rPr lang="en-US" dirty="0"/>
              <a:t>Meson Primary Credited Shielding</a:t>
            </a:r>
          </a:p>
        </p:txBody>
      </p:sp>
      <p:sp>
        <p:nvSpPr>
          <p:cNvPr id="4" name="Date Placeholder 3">
            <a:extLst>
              <a:ext uri="{FF2B5EF4-FFF2-40B4-BE49-F238E27FC236}">
                <a16:creationId xmlns:a16="http://schemas.microsoft.com/office/drawing/2014/main" id="{E2EC171B-CCB4-D6FD-608B-AA7A1CEA102D}"/>
              </a:ext>
            </a:extLst>
          </p:cNvPr>
          <p:cNvSpPr>
            <a:spLocks noGrp="1"/>
          </p:cNvSpPr>
          <p:nvPr>
            <p:ph type="dt" sz="half" idx="14"/>
          </p:nvPr>
        </p:nvSpPr>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0C53A8A0-FFE2-673D-C506-B665BA67AC96}"/>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78F64C61-C84D-EAD8-89E4-5DB42A7E8B91}"/>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3" name="Title 2">
            <a:extLst>
              <a:ext uri="{FF2B5EF4-FFF2-40B4-BE49-F238E27FC236}">
                <a16:creationId xmlns:a16="http://schemas.microsoft.com/office/drawing/2014/main" id="{F07DFAD9-AFB9-49CF-BB99-7458EF4C5DBE}"/>
              </a:ext>
            </a:extLst>
          </p:cNvPr>
          <p:cNvSpPr>
            <a:spLocks noGrp="1"/>
          </p:cNvSpPr>
          <p:nvPr>
            <p:ph type="title"/>
          </p:nvPr>
        </p:nvSpPr>
        <p:spPr/>
        <p:txBody>
          <a:bodyPr/>
          <a:lstStyle/>
          <a:p>
            <a:r>
              <a:rPr lang="en-US" dirty="0"/>
              <a:t>Credited Controls – Passive</a:t>
            </a:r>
          </a:p>
        </p:txBody>
      </p:sp>
      <p:graphicFrame>
        <p:nvGraphicFramePr>
          <p:cNvPr id="2" name="Content Placeholder 7">
            <a:extLst>
              <a:ext uri="{FF2B5EF4-FFF2-40B4-BE49-F238E27FC236}">
                <a16:creationId xmlns:a16="http://schemas.microsoft.com/office/drawing/2014/main" id="{37D94C29-3E75-0142-94B2-3E3FB6115E35}"/>
              </a:ext>
            </a:extLst>
          </p:cNvPr>
          <p:cNvGraphicFramePr>
            <a:graphicFrameLocks/>
          </p:cNvGraphicFramePr>
          <p:nvPr>
            <p:extLst>
              <p:ext uri="{D42A27DB-BD31-4B8C-83A1-F6EECF244321}">
                <p14:modId xmlns:p14="http://schemas.microsoft.com/office/powerpoint/2010/main" val="2762173422"/>
              </p:ext>
            </p:extLst>
          </p:nvPr>
        </p:nvGraphicFramePr>
        <p:xfrm>
          <a:off x="222250" y="4531865"/>
          <a:ext cx="8686800" cy="111252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992032599"/>
                    </a:ext>
                  </a:extLst>
                </a:gridCol>
                <a:gridCol w="2895600">
                  <a:extLst>
                    <a:ext uri="{9D8B030D-6E8A-4147-A177-3AD203B41FA5}">
                      <a16:colId xmlns:a16="http://schemas.microsoft.com/office/drawing/2014/main" val="1696624570"/>
                    </a:ext>
                  </a:extLst>
                </a:gridCol>
                <a:gridCol w="2895600">
                  <a:extLst>
                    <a:ext uri="{9D8B030D-6E8A-4147-A177-3AD203B41FA5}">
                      <a16:colId xmlns:a16="http://schemas.microsoft.com/office/drawing/2014/main" val="1064614173"/>
                    </a:ext>
                  </a:extLst>
                </a:gridCol>
              </a:tblGrid>
              <a:tr h="370840">
                <a:tc>
                  <a:txBody>
                    <a:bodyPr/>
                    <a:lstStyle/>
                    <a:p>
                      <a:r>
                        <a:rPr lang="en-US" dirty="0"/>
                        <a:t>Z-Range [Cell or ft]</a:t>
                      </a:r>
                    </a:p>
                  </a:txBody>
                  <a:tcPr/>
                </a:tc>
                <a:tc>
                  <a:txBody>
                    <a:bodyPr/>
                    <a:lstStyle/>
                    <a:p>
                      <a:r>
                        <a:rPr lang="en-US" dirty="0"/>
                        <a:t>Category</a:t>
                      </a:r>
                    </a:p>
                  </a:txBody>
                  <a:tcPr/>
                </a:tc>
                <a:tc>
                  <a:txBody>
                    <a:bodyPr/>
                    <a:lstStyle/>
                    <a:p>
                      <a:r>
                        <a:rPr lang="en-US" dirty="0"/>
                        <a:t>Credited Shielding [</a:t>
                      </a:r>
                      <a:r>
                        <a:rPr lang="en-US" dirty="0" err="1"/>
                        <a:t>e.f.d</a:t>
                      </a:r>
                      <a:r>
                        <a:rPr lang="en-US" dirty="0"/>
                        <a:t>.]</a:t>
                      </a:r>
                    </a:p>
                  </a:txBody>
                  <a:tcPr/>
                </a:tc>
                <a:extLst>
                  <a:ext uri="{0D108BD9-81ED-4DB2-BD59-A6C34878D82A}">
                    <a16:rowId xmlns:a16="http://schemas.microsoft.com/office/drawing/2014/main" val="3806439417"/>
                  </a:ext>
                </a:extLst>
              </a:tr>
              <a:tr h="370840">
                <a:tc>
                  <a:txBody>
                    <a:bodyPr/>
                    <a:lstStyle/>
                    <a:p>
                      <a:r>
                        <a:rPr lang="en-US" dirty="0"/>
                        <a:t>3005’ – 3350’</a:t>
                      </a:r>
                    </a:p>
                  </a:txBody>
                  <a:tcPr/>
                </a:tc>
                <a:tc>
                  <a:txBody>
                    <a:bodyPr/>
                    <a:lstStyle/>
                    <a:p>
                      <a:r>
                        <a:rPr lang="en-US" dirty="0"/>
                        <a:t>3C</a:t>
                      </a:r>
                    </a:p>
                  </a:txBody>
                  <a:tcPr/>
                </a:tc>
                <a:tc>
                  <a:txBody>
                    <a:bodyPr/>
                    <a:lstStyle/>
                    <a:p>
                      <a:r>
                        <a:rPr lang="en-US" dirty="0"/>
                        <a:t>15.5</a:t>
                      </a:r>
                    </a:p>
                  </a:txBody>
                  <a:tcPr/>
                </a:tc>
                <a:extLst>
                  <a:ext uri="{0D108BD9-81ED-4DB2-BD59-A6C34878D82A}">
                    <a16:rowId xmlns:a16="http://schemas.microsoft.com/office/drawing/2014/main" val="386486142"/>
                  </a:ext>
                </a:extLst>
              </a:tr>
              <a:tr h="370840">
                <a:tc>
                  <a:txBody>
                    <a:bodyPr/>
                    <a:lstStyle/>
                    <a:p>
                      <a:r>
                        <a:rPr lang="en-US" dirty="0"/>
                        <a:t>3350’ – 3967’</a:t>
                      </a:r>
                    </a:p>
                  </a:txBody>
                  <a:tcPr/>
                </a:tc>
                <a:tc>
                  <a:txBody>
                    <a:bodyPr/>
                    <a:lstStyle/>
                    <a:p>
                      <a:r>
                        <a:rPr lang="en-US" dirty="0"/>
                        <a:t>3C</a:t>
                      </a:r>
                    </a:p>
                  </a:txBody>
                  <a:tcPr/>
                </a:tc>
                <a:tc>
                  <a:txBody>
                    <a:bodyPr/>
                    <a:lstStyle/>
                    <a:p>
                      <a:r>
                        <a:rPr lang="en-US" dirty="0"/>
                        <a:t>14.5</a:t>
                      </a:r>
                    </a:p>
                  </a:txBody>
                  <a:tcPr/>
                </a:tc>
                <a:extLst>
                  <a:ext uri="{0D108BD9-81ED-4DB2-BD59-A6C34878D82A}">
                    <a16:rowId xmlns:a16="http://schemas.microsoft.com/office/drawing/2014/main" val="1338034313"/>
                  </a:ext>
                </a:extLst>
              </a:tr>
            </a:tbl>
          </a:graphicData>
        </a:graphic>
      </p:graphicFrame>
      <p:sp>
        <p:nvSpPr>
          <p:cNvPr id="7" name="TextBox 6">
            <a:extLst>
              <a:ext uri="{FF2B5EF4-FFF2-40B4-BE49-F238E27FC236}">
                <a16:creationId xmlns:a16="http://schemas.microsoft.com/office/drawing/2014/main" id="{43513D6F-ECC9-4E39-A0B7-072AFB0316BD}"/>
              </a:ext>
            </a:extLst>
          </p:cNvPr>
          <p:cNvSpPr txBox="1"/>
          <p:nvPr/>
        </p:nvSpPr>
        <p:spPr>
          <a:xfrm>
            <a:off x="198911" y="4046305"/>
            <a:ext cx="8746177" cy="338554"/>
          </a:xfrm>
          <a:prstGeom prst="rect">
            <a:avLst/>
          </a:prstGeom>
          <a:noFill/>
        </p:spPr>
        <p:txBody>
          <a:bodyPr wrap="none" rtlCol="0">
            <a:spAutoFit/>
          </a:bodyPr>
          <a:lstStyle/>
          <a:p>
            <a:r>
              <a:rPr lang="en-US" sz="1600" dirty="0">
                <a:latin typeface="Helvetica" panose="020B0604020202020204" pitchFamily="34" charset="0"/>
                <a:cs typeface="Helvetica" panose="020B0604020202020204" pitchFamily="34" charset="0"/>
              </a:rPr>
              <a:t>Two locations with inadequate shielding, but protected with a passive Credited Control (fence):</a:t>
            </a:r>
          </a:p>
        </p:txBody>
      </p:sp>
    </p:spTree>
    <p:extLst>
      <p:ext uri="{BB962C8B-B14F-4D97-AF65-F5344CB8AC3E}">
        <p14:creationId xmlns:p14="http://schemas.microsoft.com/office/powerpoint/2010/main" val="2274591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800" dirty="0"/>
              <a:t>Switchyard Overview</a:t>
            </a:r>
          </a:p>
          <a:p>
            <a:r>
              <a:rPr lang="en-US" sz="2800" dirty="0">
                <a:solidFill>
                  <a:schemeClr val="bg1">
                    <a:lumMod val="75000"/>
                  </a:schemeClr>
                </a:solidFill>
              </a:rPr>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a:t>
            </a:r>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p:txBody>
          <a:bodyPr/>
          <a:lstStyle/>
          <a:p>
            <a:pPr>
              <a:defRPr/>
            </a:pPr>
            <a:r>
              <a:rPr lang="en-US"/>
              <a:t>3/19/2024</a:t>
            </a:r>
            <a:endParaRPr lang="en-US" dirty="0"/>
          </a:p>
        </p:txBody>
      </p:sp>
      <p:sp>
        <p:nvSpPr>
          <p:cNvPr id="4" name="Footer Placeholder 3"/>
          <p:cNvSpPr>
            <a:spLocks noGrp="1"/>
          </p:cNvSpPr>
          <p:nvPr>
            <p:ph type="ftr" sz="quarter" idx="3"/>
          </p:nvPr>
        </p:nvSpPr>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014912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8DD9BCD-895E-C3B1-7187-C38FDE76FA21}"/>
              </a:ext>
            </a:extLst>
          </p:cNvPr>
          <p:cNvGraphicFramePr>
            <a:graphicFrameLocks noGrp="1"/>
          </p:cNvGraphicFramePr>
          <p:nvPr>
            <p:ph idx="1"/>
            <p:extLst>
              <p:ext uri="{D42A27DB-BD31-4B8C-83A1-F6EECF244321}">
                <p14:modId xmlns:p14="http://schemas.microsoft.com/office/powerpoint/2010/main" val="2246442496"/>
              </p:ext>
            </p:extLst>
          </p:nvPr>
        </p:nvGraphicFramePr>
        <p:xfrm>
          <a:off x="242888" y="971550"/>
          <a:ext cx="8672512" cy="4932680"/>
        </p:xfrm>
        <a:graphic>
          <a:graphicData uri="http://schemas.openxmlformats.org/drawingml/2006/table">
            <a:tbl>
              <a:tblPr firstRow="1" bandRow="1">
                <a:tableStyleId>{5C22544A-7EE6-4342-B048-85BDC9FD1C3A}</a:tableStyleId>
              </a:tblPr>
              <a:tblGrid>
                <a:gridCol w="2168128">
                  <a:extLst>
                    <a:ext uri="{9D8B030D-6E8A-4147-A177-3AD203B41FA5}">
                      <a16:colId xmlns:a16="http://schemas.microsoft.com/office/drawing/2014/main" val="390026852"/>
                    </a:ext>
                  </a:extLst>
                </a:gridCol>
                <a:gridCol w="2168128">
                  <a:extLst>
                    <a:ext uri="{9D8B030D-6E8A-4147-A177-3AD203B41FA5}">
                      <a16:colId xmlns:a16="http://schemas.microsoft.com/office/drawing/2014/main" val="1410539800"/>
                    </a:ext>
                  </a:extLst>
                </a:gridCol>
                <a:gridCol w="2168128">
                  <a:extLst>
                    <a:ext uri="{9D8B030D-6E8A-4147-A177-3AD203B41FA5}">
                      <a16:colId xmlns:a16="http://schemas.microsoft.com/office/drawing/2014/main" val="2189028957"/>
                    </a:ext>
                  </a:extLst>
                </a:gridCol>
                <a:gridCol w="2168128">
                  <a:extLst>
                    <a:ext uri="{9D8B030D-6E8A-4147-A177-3AD203B41FA5}">
                      <a16:colId xmlns:a16="http://schemas.microsoft.com/office/drawing/2014/main" val="2352612140"/>
                    </a:ext>
                  </a:extLst>
                </a:gridCol>
              </a:tblGrid>
              <a:tr h="370840">
                <a:tc>
                  <a:txBody>
                    <a:bodyPr/>
                    <a:lstStyle/>
                    <a:p>
                      <a:r>
                        <a:rPr lang="en-US" sz="900" dirty="0">
                          <a:latin typeface="Helvetica" panose="020B0604020202020204" pitchFamily="34" charset="0"/>
                          <a:cs typeface="Helvetica" panose="020B0604020202020204" pitchFamily="34" charset="0"/>
                        </a:rPr>
                        <a:t>Cell or Z-Location</a:t>
                      </a:r>
                    </a:p>
                  </a:txBody>
                  <a:tcPr/>
                </a:tc>
                <a:tc>
                  <a:txBody>
                    <a:bodyPr/>
                    <a:lstStyle/>
                    <a:p>
                      <a:r>
                        <a:rPr lang="en-US" sz="900" dirty="0">
                          <a:latin typeface="Helvetica" panose="020B0604020202020204" pitchFamily="34" charset="0"/>
                          <a:cs typeface="Helvetica" panose="020B0604020202020204" pitchFamily="34" charset="0"/>
                        </a:rPr>
                        <a:t>Location or Enclosure</a:t>
                      </a:r>
                    </a:p>
                  </a:txBody>
                  <a:tcPr/>
                </a:tc>
                <a:tc>
                  <a:txBody>
                    <a:bodyPr/>
                    <a:lstStyle/>
                    <a:p>
                      <a:r>
                        <a:rPr lang="en-US" sz="900" dirty="0">
                          <a:latin typeface="Helvetica" panose="020B0604020202020204" pitchFamily="34" charset="0"/>
                          <a:cs typeface="Helvetica" panose="020B0604020202020204" pitchFamily="34" charset="0"/>
                        </a:rPr>
                        <a:t>Fill</a:t>
                      </a:r>
                    </a:p>
                  </a:txBody>
                  <a:tcPr/>
                </a:tc>
                <a:tc>
                  <a:txBody>
                    <a:bodyPr/>
                    <a:lstStyle/>
                    <a:p>
                      <a:r>
                        <a:rPr lang="en-US" sz="900" dirty="0">
                          <a:latin typeface="Helvetica" panose="020B0604020202020204" pitchFamily="34" charset="0"/>
                          <a:cs typeface="Helvetica" panose="020B0604020202020204" pitchFamily="34" charset="0"/>
                        </a:rPr>
                        <a:t>Detector/Barrier</a:t>
                      </a:r>
                    </a:p>
                  </a:txBody>
                  <a:tcPr/>
                </a:tc>
                <a:extLst>
                  <a:ext uri="{0D108BD9-81ED-4DB2-BD59-A6C34878D82A}">
                    <a16:rowId xmlns:a16="http://schemas.microsoft.com/office/drawing/2014/main" val="34487233"/>
                  </a:ext>
                </a:extLst>
              </a:tr>
              <a:tr h="370840">
                <a:tc>
                  <a:txBody>
                    <a:bodyPr/>
                    <a:lstStyle/>
                    <a:p>
                      <a:r>
                        <a:rPr lang="en-US" sz="900" dirty="0">
                          <a:latin typeface="Helvetica" panose="020B0604020202020204" pitchFamily="34" charset="0"/>
                          <a:cs typeface="Helvetica" panose="020B0604020202020204" pitchFamily="34" charset="0"/>
                        </a:rPr>
                        <a:t>18569’</a:t>
                      </a:r>
                    </a:p>
                  </a:txBody>
                  <a:tcPr/>
                </a:tc>
                <a:tc>
                  <a:txBody>
                    <a:bodyPr/>
                    <a:lstStyle/>
                    <a:p>
                      <a:r>
                        <a:rPr lang="en-US" sz="900" dirty="0">
                          <a:latin typeface="Helvetica" panose="020B0604020202020204" pitchFamily="34" charset="0"/>
                          <a:cs typeface="Helvetica" panose="020B0604020202020204" pitchFamily="34" charset="0"/>
                        </a:rPr>
                        <a:t>F25 </a:t>
                      </a:r>
                      <a:r>
                        <a:rPr lang="en-US" sz="900" dirty="0" err="1">
                          <a:latin typeface="Helvetica" panose="020B0604020202020204" pitchFamily="34" charset="0"/>
                          <a:cs typeface="Helvetica" panose="020B0604020202020204" pitchFamily="34" charset="0"/>
                        </a:rPr>
                        <a:t>Cryo</a:t>
                      </a:r>
                      <a:r>
                        <a:rPr lang="en-US" sz="900" dirty="0">
                          <a:latin typeface="Helvetica" panose="020B0604020202020204" pitchFamily="34" charset="0"/>
                          <a:cs typeface="Helvetica" panose="020B0604020202020204" pitchFamily="34" charset="0"/>
                        </a:rPr>
                        <a:t> 48”</a:t>
                      </a:r>
                    </a:p>
                  </a:txBody>
                  <a:tcPr/>
                </a:tc>
                <a:tc>
                  <a:txBody>
                    <a:bodyPr/>
                    <a:lstStyle/>
                    <a:p>
                      <a:r>
                        <a:rPr lang="en-US" sz="900" b="0" i="0" kern="1200" dirty="0">
                          <a:solidFill>
                            <a:schemeClr val="dk1"/>
                          </a:solidFill>
                          <a:effectLst/>
                          <a:latin typeface="Helvetica" panose="020B0604020202020204" pitchFamily="34" charset="0"/>
                          <a:ea typeface="+mn-ea"/>
                          <a:cs typeface="Helvetica" panose="020B0604020202020204" pitchFamily="34" charset="0"/>
                        </a:rPr>
                        <a:t>48” filled with sand, 12” 8” 5” and 3” penetrations within unfilled</a:t>
                      </a:r>
                      <a:endParaRPr lang="en-US" sz="900" dirty="0">
                        <a:latin typeface="Helvetica" panose="020B0604020202020204" pitchFamily="34" charset="0"/>
                        <a:cs typeface="Helvetica" panose="020B0604020202020204" pitchFamily="34" charset="0"/>
                      </a:endParaRPr>
                    </a:p>
                  </a:txBody>
                  <a:tcPr/>
                </a:tc>
                <a:tc>
                  <a:txBody>
                    <a:bodyPr/>
                    <a:lstStyle/>
                    <a:p>
                      <a:r>
                        <a:rPr lang="en-US" sz="900" dirty="0">
                          <a:latin typeface="Helvetica" panose="020B0604020202020204" pitchFamily="34" charset="0"/>
                          <a:cs typeface="Helvetica" panose="020B0604020202020204" pitchFamily="34" charset="0"/>
                        </a:rPr>
                        <a:t>Chipmunk</a:t>
                      </a:r>
                    </a:p>
                  </a:txBody>
                  <a:tcPr/>
                </a:tc>
                <a:extLst>
                  <a:ext uri="{0D108BD9-81ED-4DB2-BD59-A6C34878D82A}">
                    <a16:rowId xmlns:a16="http://schemas.microsoft.com/office/drawing/2014/main" val="2522954962"/>
                  </a:ext>
                </a:extLst>
              </a:tr>
              <a:tr h="370840">
                <a:tc>
                  <a:txBody>
                    <a:bodyPr/>
                    <a:lstStyle/>
                    <a:p>
                      <a:r>
                        <a:rPr lang="en-US" sz="900" dirty="0">
                          <a:latin typeface="Helvetica" panose="020B0604020202020204" pitchFamily="34" charset="0"/>
                          <a:cs typeface="Helvetica" panose="020B0604020202020204" pitchFamily="34" charset="0"/>
                        </a:rPr>
                        <a:t>19368’</a:t>
                      </a:r>
                    </a:p>
                  </a:txBody>
                  <a:tcPr/>
                </a:tc>
                <a:tc>
                  <a:txBody>
                    <a:bodyPr/>
                    <a:lstStyle/>
                    <a:p>
                      <a:r>
                        <a:rPr lang="en-US" sz="900" dirty="0">
                          <a:latin typeface="Helvetica" panose="020B0604020202020204" pitchFamily="34" charset="0"/>
                          <a:cs typeface="Helvetica" panose="020B0604020202020204" pitchFamily="34" charset="0"/>
                        </a:rPr>
                        <a:t>F35 </a:t>
                      </a:r>
                      <a:r>
                        <a:rPr lang="en-US" sz="900" dirty="0" err="1">
                          <a:latin typeface="Helvetica" panose="020B0604020202020204" pitchFamily="34" charset="0"/>
                          <a:cs typeface="Helvetica" panose="020B0604020202020204" pitchFamily="34" charset="0"/>
                        </a:rPr>
                        <a:t>Cryo</a:t>
                      </a:r>
                      <a:r>
                        <a:rPr lang="en-US" sz="900" dirty="0">
                          <a:latin typeface="Helvetica" panose="020B0604020202020204" pitchFamily="34" charset="0"/>
                          <a:cs typeface="Helvetica" panose="020B0604020202020204" pitchFamily="34" charset="0"/>
                        </a:rPr>
                        <a:t> 48”</a:t>
                      </a:r>
                    </a:p>
                  </a:txBody>
                  <a:tcPr/>
                </a:tc>
                <a:tc>
                  <a:txBody>
                    <a:bodyPr/>
                    <a:lstStyle/>
                    <a:p>
                      <a:r>
                        <a:rPr lang="en-US" sz="900" b="0" i="0" kern="1200" dirty="0">
                          <a:solidFill>
                            <a:schemeClr val="dk1"/>
                          </a:solidFill>
                          <a:effectLst/>
                          <a:latin typeface="Helvetica" panose="020B0604020202020204" pitchFamily="34" charset="0"/>
                          <a:ea typeface="+mn-ea"/>
                          <a:cs typeface="Helvetica" panose="020B0604020202020204" pitchFamily="34" charset="0"/>
                        </a:rPr>
                        <a:t>48” filled with sand, 12” 8” 5” and 3” penetrations within unfilled</a:t>
                      </a:r>
                      <a:endParaRPr lang="en-US" sz="900" dirty="0">
                        <a:latin typeface="Helvetica" panose="020B0604020202020204" pitchFamily="34" charset="0"/>
                        <a:cs typeface="Helvetica" panose="020B0604020202020204" pitchFamily="34" charset="0"/>
                      </a:endParaRPr>
                    </a:p>
                  </a:txBody>
                  <a:tcPr/>
                </a:tc>
                <a:tc>
                  <a:txBody>
                    <a:bodyPr/>
                    <a:lstStyle/>
                    <a:p>
                      <a:r>
                        <a:rPr lang="en-US" sz="900" dirty="0">
                          <a:latin typeface="Helvetica" panose="020B0604020202020204" pitchFamily="34" charset="0"/>
                          <a:cs typeface="Helvetica" panose="020B0604020202020204" pitchFamily="34" charset="0"/>
                        </a:rPr>
                        <a:t>Chipmunk</a:t>
                      </a:r>
                    </a:p>
                  </a:txBody>
                  <a:tcPr/>
                </a:tc>
                <a:extLst>
                  <a:ext uri="{0D108BD9-81ED-4DB2-BD59-A6C34878D82A}">
                    <a16:rowId xmlns:a16="http://schemas.microsoft.com/office/drawing/2014/main" val="4147660665"/>
                  </a:ext>
                </a:extLst>
              </a:tr>
              <a:tr h="370840">
                <a:tc>
                  <a:txBody>
                    <a:bodyPr/>
                    <a:lstStyle/>
                    <a:p>
                      <a:r>
                        <a:rPr lang="en-US" sz="900" dirty="0">
                          <a:latin typeface="Helvetica" panose="020B0604020202020204" pitchFamily="34" charset="0"/>
                          <a:cs typeface="Helvetica" panose="020B0604020202020204" pitchFamily="34" charset="0"/>
                        </a:rPr>
                        <a:t>20121’</a:t>
                      </a:r>
                    </a:p>
                  </a:txBody>
                  <a:tcPr/>
                </a:tc>
                <a:tc>
                  <a:txBody>
                    <a:bodyPr/>
                    <a:lstStyle/>
                    <a:p>
                      <a:r>
                        <a:rPr lang="en-US" sz="900" dirty="0">
                          <a:latin typeface="Helvetica" panose="020B0604020202020204" pitchFamily="34" charset="0"/>
                          <a:cs typeface="Helvetica" panose="020B0604020202020204" pitchFamily="34" charset="0"/>
                        </a:rPr>
                        <a:t>F45 </a:t>
                      </a:r>
                      <a:r>
                        <a:rPr lang="en-US" sz="900" dirty="0" err="1">
                          <a:latin typeface="Helvetica" panose="020B0604020202020204" pitchFamily="34" charset="0"/>
                          <a:cs typeface="Helvetica" panose="020B0604020202020204" pitchFamily="34" charset="0"/>
                        </a:rPr>
                        <a:t>Cryo</a:t>
                      </a:r>
                      <a:r>
                        <a:rPr lang="en-US" sz="900" dirty="0">
                          <a:latin typeface="Helvetica" panose="020B0604020202020204" pitchFamily="34" charset="0"/>
                          <a:cs typeface="Helvetica" panose="020B0604020202020204" pitchFamily="34" charset="0"/>
                        </a:rPr>
                        <a:t> 48”</a:t>
                      </a:r>
                    </a:p>
                  </a:txBody>
                  <a:tcPr/>
                </a:tc>
                <a:tc>
                  <a:txBody>
                    <a:bodyPr/>
                    <a:lstStyle/>
                    <a:p>
                      <a:r>
                        <a:rPr lang="en-US" sz="900" b="0" i="0" kern="1200" dirty="0">
                          <a:solidFill>
                            <a:schemeClr val="dk1"/>
                          </a:solidFill>
                          <a:effectLst/>
                          <a:latin typeface="Helvetica" panose="020B0604020202020204" pitchFamily="34" charset="0"/>
                          <a:ea typeface="+mn-ea"/>
                          <a:cs typeface="Helvetica" panose="020B0604020202020204" pitchFamily="34" charset="0"/>
                        </a:rPr>
                        <a:t>48” filled with sand, 12” 8” 5” and 3” penetrations within unfilled</a:t>
                      </a:r>
                      <a:endParaRPr lang="en-US" sz="900" dirty="0">
                        <a:latin typeface="Helvetica" panose="020B0604020202020204" pitchFamily="34" charset="0"/>
                        <a:cs typeface="Helvetica" panose="020B0604020202020204" pitchFamily="34" charset="0"/>
                      </a:endParaRPr>
                    </a:p>
                  </a:txBody>
                  <a:tcPr/>
                </a:tc>
                <a:tc>
                  <a:txBody>
                    <a:bodyPr/>
                    <a:lstStyle/>
                    <a:p>
                      <a:r>
                        <a:rPr lang="en-US" sz="900" dirty="0">
                          <a:latin typeface="Helvetica" panose="020B0604020202020204" pitchFamily="34" charset="0"/>
                          <a:cs typeface="Helvetica" panose="020B0604020202020204" pitchFamily="34" charset="0"/>
                        </a:rPr>
                        <a:t>Chipmunk</a:t>
                      </a:r>
                    </a:p>
                  </a:txBody>
                  <a:tcPr/>
                </a:tc>
                <a:extLst>
                  <a:ext uri="{0D108BD9-81ED-4DB2-BD59-A6C34878D82A}">
                    <a16:rowId xmlns:a16="http://schemas.microsoft.com/office/drawing/2014/main" val="446543721"/>
                  </a:ext>
                </a:extLst>
              </a:tr>
              <a:tr h="370840">
                <a:tc>
                  <a:txBody>
                    <a:bodyPr/>
                    <a:lstStyle/>
                    <a:p>
                      <a:r>
                        <a:rPr lang="en-US" sz="900" dirty="0">
                          <a:latin typeface="Helvetica" panose="020B0604020202020204" pitchFamily="34" charset="0"/>
                          <a:cs typeface="Helvetica" panose="020B0604020202020204" pitchFamily="34" charset="0"/>
                        </a:rPr>
                        <a:t>0’</a:t>
                      </a:r>
                    </a:p>
                  </a:txBody>
                  <a:tcPr/>
                </a:tc>
                <a:tc>
                  <a:txBody>
                    <a:bodyPr/>
                    <a:lstStyle/>
                    <a:p>
                      <a:r>
                        <a:rPr lang="en-US" sz="900" dirty="0">
                          <a:latin typeface="Helvetica" panose="020B0604020202020204" pitchFamily="34" charset="0"/>
                          <a:cs typeface="Helvetica" panose="020B0604020202020204" pitchFamily="34" charset="0"/>
                        </a:rPr>
                        <a:t>A-0 Kicker Building Shortcut (South)</a:t>
                      </a:r>
                    </a:p>
                  </a:txBody>
                  <a:tcPr/>
                </a:tc>
                <a:tc>
                  <a:txBody>
                    <a:bodyPr/>
                    <a:lstStyle/>
                    <a:p>
                      <a:r>
                        <a:rPr lang="en-US" sz="900" dirty="0">
                          <a:latin typeface="Helvetica" panose="020B0604020202020204" pitchFamily="34" charset="0"/>
                          <a:cs typeface="Helvetica" panose="020B0604020202020204" pitchFamily="34" charset="0"/>
                        </a:rPr>
                        <a:t>3’ of Poly Rods with 10% packing factor in three 7” penetrations</a:t>
                      </a:r>
                    </a:p>
                  </a:txBody>
                  <a:tcPr/>
                </a:tc>
                <a:tc>
                  <a:txBody>
                    <a:bodyPr/>
                    <a:lstStyle/>
                    <a:p>
                      <a:r>
                        <a:rPr lang="en-US" sz="900" dirty="0">
                          <a:latin typeface="Helvetica" panose="020B0604020202020204" pitchFamily="34" charset="0"/>
                          <a:cs typeface="Helvetica" panose="020B0604020202020204" pitchFamily="34" charset="0"/>
                        </a:rPr>
                        <a:t>Chipmunk</a:t>
                      </a:r>
                    </a:p>
                  </a:txBody>
                  <a:tcPr/>
                </a:tc>
                <a:extLst>
                  <a:ext uri="{0D108BD9-81ED-4DB2-BD59-A6C34878D82A}">
                    <a16:rowId xmlns:a16="http://schemas.microsoft.com/office/drawing/2014/main" val="2032623258"/>
                  </a:ext>
                </a:extLst>
              </a:tr>
              <a:tr h="370840">
                <a:tc>
                  <a:txBody>
                    <a:bodyPr/>
                    <a:lstStyle/>
                    <a:p>
                      <a:r>
                        <a:rPr lang="en-US" sz="900" dirty="0">
                          <a:latin typeface="Helvetica" panose="020B0604020202020204" pitchFamily="34" charset="0"/>
                          <a:cs typeface="Helvetica" panose="020B0604020202020204" pitchFamily="34" charset="0"/>
                        </a:rPr>
                        <a:t>0’</a:t>
                      </a:r>
                    </a:p>
                  </a:txBody>
                  <a:tcPr/>
                </a:tc>
                <a:tc>
                  <a:txBody>
                    <a:bodyPr/>
                    <a:lstStyle/>
                    <a:p>
                      <a:r>
                        <a:rPr lang="en-US" sz="900" dirty="0">
                          <a:latin typeface="Helvetica" panose="020B0604020202020204" pitchFamily="34" charset="0"/>
                          <a:cs typeface="Helvetica" panose="020B0604020202020204" pitchFamily="34" charset="0"/>
                        </a:rPr>
                        <a:t>A-0 Kicker Building Shortcut (Middle)</a:t>
                      </a:r>
                    </a:p>
                  </a:txBody>
                  <a:tcPr/>
                </a:tc>
                <a:tc>
                  <a:txBody>
                    <a:bodyPr/>
                    <a:lstStyle/>
                    <a:p>
                      <a:r>
                        <a:rPr lang="en-US" sz="900" dirty="0">
                          <a:latin typeface="Helvetica" panose="020B0604020202020204" pitchFamily="34" charset="0"/>
                          <a:cs typeface="Helvetica" panose="020B0604020202020204" pitchFamily="34" charset="0"/>
                        </a:rPr>
                        <a:t>3’ of Poly Rods with 10% packing factor in three 7” penetrations</a:t>
                      </a:r>
                    </a:p>
                  </a:txBody>
                  <a:tcPr/>
                </a:tc>
                <a:tc>
                  <a:txBody>
                    <a:bodyPr/>
                    <a:lstStyle/>
                    <a:p>
                      <a:r>
                        <a:rPr lang="en-US" sz="900" dirty="0">
                          <a:latin typeface="Helvetica" panose="020B0604020202020204" pitchFamily="34" charset="0"/>
                          <a:cs typeface="Helvetica" panose="020B0604020202020204" pitchFamily="34" charset="0"/>
                        </a:rPr>
                        <a:t>Chipmunk</a:t>
                      </a:r>
                    </a:p>
                  </a:txBody>
                  <a:tcPr/>
                </a:tc>
                <a:extLst>
                  <a:ext uri="{0D108BD9-81ED-4DB2-BD59-A6C34878D82A}">
                    <a16:rowId xmlns:a16="http://schemas.microsoft.com/office/drawing/2014/main" val="1234589740"/>
                  </a:ext>
                </a:extLst>
              </a:tr>
              <a:tr h="370840">
                <a:tc>
                  <a:txBody>
                    <a:bodyPr/>
                    <a:lstStyle/>
                    <a:p>
                      <a:r>
                        <a:rPr lang="en-US" sz="900" dirty="0">
                          <a:latin typeface="Helvetica" panose="020B0604020202020204" pitchFamily="34" charset="0"/>
                          <a:cs typeface="Helvetica" panose="020B0604020202020204" pitchFamily="34" charset="0"/>
                        </a:rPr>
                        <a:t>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latin typeface="Helvetica" panose="020B0604020202020204" pitchFamily="34" charset="0"/>
                          <a:cs typeface="Helvetica" panose="020B0604020202020204" pitchFamily="34" charset="0"/>
                        </a:rPr>
                        <a:t>A-0 Kicker Building Shortcut (North)</a:t>
                      </a:r>
                    </a:p>
                  </a:txBody>
                  <a:tcPr/>
                </a:tc>
                <a:tc>
                  <a:txBody>
                    <a:bodyPr/>
                    <a:lstStyle/>
                    <a:p>
                      <a:r>
                        <a:rPr lang="en-US" sz="900" dirty="0">
                          <a:latin typeface="Helvetica" panose="020B0604020202020204" pitchFamily="34" charset="0"/>
                          <a:cs typeface="Helvetica" panose="020B0604020202020204" pitchFamily="34" charset="0"/>
                        </a:rPr>
                        <a:t>3’ of Poly Rods with 10% packing factor in three 7” penetrations</a:t>
                      </a:r>
                    </a:p>
                  </a:txBody>
                  <a:tcPr/>
                </a:tc>
                <a:tc>
                  <a:txBody>
                    <a:bodyPr/>
                    <a:lstStyle/>
                    <a:p>
                      <a:r>
                        <a:rPr lang="en-US" sz="900" dirty="0">
                          <a:latin typeface="Helvetica" panose="020B0604020202020204" pitchFamily="34" charset="0"/>
                          <a:cs typeface="Helvetica" panose="020B0604020202020204" pitchFamily="34" charset="0"/>
                        </a:rPr>
                        <a:t>Chipmunk</a:t>
                      </a:r>
                    </a:p>
                  </a:txBody>
                  <a:tcPr/>
                </a:tc>
                <a:extLst>
                  <a:ext uri="{0D108BD9-81ED-4DB2-BD59-A6C34878D82A}">
                    <a16:rowId xmlns:a16="http://schemas.microsoft.com/office/drawing/2014/main" val="300383060"/>
                  </a:ext>
                </a:extLst>
              </a:tr>
              <a:tr h="370840">
                <a:tc>
                  <a:txBody>
                    <a:bodyPr/>
                    <a:lstStyle/>
                    <a:p>
                      <a:r>
                        <a:rPr lang="en-US" sz="900" dirty="0">
                          <a:latin typeface="Helvetica" panose="020B0604020202020204" pitchFamily="34" charset="0"/>
                          <a:cs typeface="Helvetica" panose="020B0604020202020204" pitchFamily="34" charset="0"/>
                        </a:rPr>
                        <a:t>745’</a:t>
                      </a:r>
                    </a:p>
                  </a:txBody>
                  <a:tcPr/>
                </a:tc>
                <a:tc>
                  <a:txBody>
                    <a:bodyPr/>
                    <a:lstStyle/>
                    <a:p>
                      <a:r>
                        <a:rPr lang="en-US" sz="900" dirty="0">
                          <a:latin typeface="Helvetica" panose="020B0604020202020204" pitchFamily="34" charset="0"/>
                          <a:cs typeface="Helvetica" panose="020B0604020202020204" pitchFamily="34" charset="0"/>
                        </a:rPr>
                        <a:t>Enclosure B </a:t>
                      </a:r>
                      <a:r>
                        <a:rPr lang="en-US" sz="900" dirty="0" err="1">
                          <a:latin typeface="Helvetica" panose="020B0604020202020204" pitchFamily="34" charset="0"/>
                          <a:cs typeface="Helvetica" panose="020B0604020202020204" pitchFamily="34" charset="0"/>
                        </a:rPr>
                        <a:t>Cryo</a:t>
                      </a:r>
                      <a:r>
                        <a:rPr lang="en-US" sz="900" dirty="0">
                          <a:latin typeface="Helvetica" panose="020B0604020202020204" pitchFamily="34" charset="0"/>
                          <a:cs typeface="Helvetica" panose="020B0604020202020204" pitchFamily="34" charset="0"/>
                        </a:rPr>
                        <a:t> Penetration</a:t>
                      </a:r>
                    </a:p>
                  </a:txBody>
                  <a:tcPr/>
                </a:tc>
                <a:tc>
                  <a:txBody>
                    <a:bodyPr/>
                    <a:lstStyle/>
                    <a:p>
                      <a:r>
                        <a:rPr lang="en-US" sz="900" dirty="0">
                          <a:latin typeface="Helvetica" panose="020B0604020202020204" pitchFamily="34" charset="0"/>
                          <a:cs typeface="Helvetica" panose="020B0604020202020204" pitchFamily="34" charset="0"/>
                        </a:rPr>
                        <a:t>Sand</a:t>
                      </a:r>
                    </a:p>
                  </a:txBody>
                  <a:tcPr/>
                </a:tc>
                <a:tc>
                  <a:txBody>
                    <a:bodyPr/>
                    <a:lstStyle/>
                    <a:p>
                      <a:r>
                        <a:rPr lang="en-US" sz="900" dirty="0">
                          <a:latin typeface="Helvetica" panose="020B0604020202020204" pitchFamily="34" charset="0"/>
                          <a:cs typeface="Helvetica" panose="020B0604020202020204" pitchFamily="34" charset="0"/>
                        </a:rPr>
                        <a:t>TLM 1 (Enclosure B)</a:t>
                      </a:r>
                    </a:p>
                  </a:txBody>
                  <a:tcPr/>
                </a:tc>
                <a:extLst>
                  <a:ext uri="{0D108BD9-81ED-4DB2-BD59-A6C34878D82A}">
                    <a16:rowId xmlns:a16="http://schemas.microsoft.com/office/drawing/2014/main" val="2357902726"/>
                  </a:ext>
                </a:extLst>
              </a:tr>
              <a:tr h="370840">
                <a:tc>
                  <a:txBody>
                    <a:bodyPr/>
                    <a:lstStyle/>
                    <a:p>
                      <a:r>
                        <a:rPr lang="en-US" sz="900" dirty="0">
                          <a:latin typeface="Helvetica" panose="020B0604020202020204" pitchFamily="34" charset="0"/>
                          <a:cs typeface="Helvetica" panose="020B0604020202020204" pitchFamily="34" charset="0"/>
                        </a:rPr>
                        <a:t>2333’</a:t>
                      </a:r>
                    </a:p>
                  </a:txBody>
                  <a:tcPr/>
                </a:tc>
                <a:tc>
                  <a:txBody>
                    <a:bodyPr/>
                    <a:lstStyle/>
                    <a:p>
                      <a:r>
                        <a:rPr lang="en-US" sz="900" dirty="0">
                          <a:latin typeface="Helvetica" panose="020B0604020202020204" pitchFamily="34" charset="0"/>
                          <a:cs typeface="Helvetica" panose="020B0604020202020204" pitchFamily="34" charset="0"/>
                        </a:rPr>
                        <a:t>Enclosure G2 </a:t>
                      </a:r>
                      <a:r>
                        <a:rPr lang="en-US" sz="900" dirty="0" err="1">
                          <a:latin typeface="Helvetica" panose="020B0604020202020204" pitchFamily="34" charset="0"/>
                          <a:cs typeface="Helvetica" panose="020B0604020202020204" pitchFamily="34" charset="0"/>
                        </a:rPr>
                        <a:t>Cryo</a:t>
                      </a:r>
                      <a:r>
                        <a:rPr lang="en-US" sz="900" dirty="0">
                          <a:latin typeface="Helvetica" panose="020B0604020202020204" pitchFamily="34" charset="0"/>
                          <a:cs typeface="Helvetica" panose="020B0604020202020204" pitchFamily="34" charset="0"/>
                        </a:rPr>
                        <a:t> Penetration #1</a:t>
                      </a:r>
                    </a:p>
                  </a:txBody>
                  <a:tcPr/>
                </a:tc>
                <a:tc>
                  <a:txBody>
                    <a:bodyPr/>
                    <a:lstStyle/>
                    <a:p>
                      <a:r>
                        <a:rPr lang="en-US" sz="900" dirty="0">
                          <a:latin typeface="Helvetica" panose="020B0604020202020204" pitchFamily="34" charset="0"/>
                          <a:cs typeface="Helvetica" panose="020B0604020202020204" pitchFamily="34" charset="0"/>
                        </a:rPr>
                        <a:t>The 8” header is filled with 24 ft. of sand. Polyethylene beads fill the annulus between 18” carrier and 8” header. Also, a 3 ft. thick sand shield, followed by a 3 ft. thick sand plug, exist at the end of the carrier pipe.</a:t>
                      </a:r>
                    </a:p>
                  </a:txBody>
                  <a:tcPr/>
                </a:tc>
                <a:tc>
                  <a:txBody>
                    <a:bodyPr/>
                    <a:lstStyle/>
                    <a:p>
                      <a:r>
                        <a:rPr lang="en-US" sz="900" dirty="0">
                          <a:latin typeface="Helvetica" panose="020B0604020202020204" pitchFamily="34" charset="0"/>
                          <a:cs typeface="Helvetica" panose="020B0604020202020204" pitchFamily="34" charset="0"/>
                        </a:rPr>
                        <a:t>Fence</a:t>
                      </a:r>
                    </a:p>
                  </a:txBody>
                  <a:tcPr/>
                </a:tc>
                <a:extLst>
                  <a:ext uri="{0D108BD9-81ED-4DB2-BD59-A6C34878D82A}">
                    <a16:rowId xmlns:a16="http://schemas.microsoft.com/office/drawing/2014/main" val="1928478147"/>
                  </a:ext>
                </a:extLst>
              </a:tr>
              <a:tr h="370840">
                <a:tc>
                  <a:txBody>
                    <a:bodyPr/>
                    <a:lstStyle/>
                    <a:p>
                      <a:r>
                        <a:rPr lang="en-US" sz="900" dirty="0">
                          <a:latin typeface="Helvetica" panose="020B0604020202020204" pitchFamily="34" charset="0"/>
                          <a:cs typeface="Helvetica" panose="020B0604020202020204" pitchFamily="34" charset="0"/>
                        </a:rPr>
                        <a:t>2337’</a:t>
                      </a:r>
                    </a:p>
                  </a:txBody>
                  <a:tcPr/>
                </a:tc>
                <a:tc>
                  <a:txBody>
                    <a:bodyPr/>
                    <a:lstStyle/>
                    <a:p>
                      <a:r>
                        <a:rPr lang="en-US" sz="900" dirty="0">
                          <a:latin typeface="Helvetica" panose="020B0604020202020204" pitchFamily="34" charset="0"/>
                          <a:cs typeface="Helvetica" panose="020B0604020202020204" pitchFamily="34" charset="0"/>
                        </a:rPr>
                        <a:t>Enclosure G2 </a:t>
                      </a:r>
                      <a:r>
                        <a:rPr lang="en-US" sz="900" dirty="0" err="1">
                          <a:latin typeface="Helvetica" panose="020B0604020202020204" pitchFamily="34" charset="0"/>
                          <a:cs typeface="Helvetica" panose="020B0604020202020204" pitchFamily="34" charset="0"/>
                        </a:rPr>
                        <a:t>Cryo</a:t>
                      </a:r>
                      <a:r>
                        <a:rPr lang="en-US" sz="900" dirty="0">
                          <a:latin typeface="Helvetica" panose="020B0604020202020204" pitchFamily="34" charset="0"/>
                          <a:cs typeface="Helvetica" panose="020B0604020202020204" pitchFamily="34" charset="0"/>
                        </a:rPr>
                        <a:t> Penetration #2</a:t>
                      </a:r>
                    </a:p>
                  </a:txBody>
                  <a:tcPr/>
                </a:tc>
                <a:tc>
                  <a:txBody>
                    <a:bodyPr/>
                    <a:lstStyle/>
                    <a:p>
                      <a:r>
                        <a:rPr lang="en-US" sz="900" dirty="0">
                          <a:latin typeface="Helvetica" panose="020B0604020202020204" pitchFamily="34" charset="0"/>
                          <a:cs typeface="Helvetica" panose="020B0604020202020204" pitchFamily="34" charset="0"/>
                        </a:rPr>
                        <a:t>The 8” header is approximately 50% full of piping and insulation. Polyethylene beads fill the annulus between 18” carrier and 8” header. Also, a 3 ft. thick sand shield, followed by a 3 ft. sand plug, exist at the end of the carrier pipe.</a:t>
                      </a:r>
                    </a:p>
                  </a:txBody>
                  <a:tcPr/>
                </a:tc>
                <a:tc>
                  <a:txBody>
                    <a:bodyPr/>
                    <a:lstStyle/>
                    <a:p>
                      <a:r>
                        <a:rPr lang="en-US" sz="900" dirty="0">
                          <a:latin typeface="Helvetica" panose="020B0604020202020204" pitchFamily="34" charset="0"/>
                          <a:cs typeface="Helvetica" panose="020B0604020202020204" pitchFamily="34" charset="0"/>
                        </a:rPr>
                        <a:t>Fence</a:t>
                      </a:r>
                    </a:p>
                  </a:txBody>
                  <a:tcPr/>
                </a:tc>
                <a:extLst>
                  <a:ext uri="{0D108BD9-81ED-4DB2-BD59-A6C34878D82A}">
                    <a16:rowId xmlns:a16="http://schemas.microsoft.com/office/drawing/2014/main" val="1795185585"/>
                  </a:ext>
                </a:extLst>
              </a:tr>
            </a:tbl>
          </a:graphicData>
        </a:graphic>
      </p:graphicFrame>
      <p:sp>
        <p:nvSpPr>
          <p:cNvPr id="3" name="Title 2">
            <a:extLst>
              <a:ext uri="{FF2B5EF4-FFF2-40B4-BE49-F238E27FC236}">
                <a16:creationId xmlns:a16="http://schemas.microsoft.com/office/drawing/2014/main" id="{F200A000-798D-90DB-8DE2-C436F1ED5225}"/>
              </a:ext>
            </a:extLst>
          </p:cNvPr>
          <p:cNvSpPr>
            <a:spLocks noGrp="1"/>
          </p:cNvSpPr>
          <p:nvPr>
            <p:ph type="title"/>
          </p:nvPr>
        </p:nvSpPr>
        <p:spPr>
          <a:xfrm>
            <a:off x="242888" y="251752"/>
            <a:ext cx="8686800" cy="427877"/>
          </a:xfrm>
        </p:spPr>
        <p:txBody>
          <a:bodyPr/>
          <a:lstStyle/>
          <a:p>
            <a:r>
              <a:rPr lang="en-US" dirty="0"/>
              <a:t>Credited Controls – Passive</a:t>
            </a:r>
          </a:p>
        </p:txBody>
      </p:sp>
      <p:sp>
        <p:nvSpPr>
          <p:cNvPr id="4" name="Date Placeholder 3">
            <a:extLst>
              <a:ext uri="{FF2B5EF4-FFF2-40B4-BE49-F238E27FC236}">
                <a16:creationId xmlns:a16="http://schemas.microsoft.com/office/drawing/2014/main" id="{44B1B48D-4956-1BF9-D1CA-69C1E425F7A1}"/>
              </a:ext>
            </a:extLst>
          </p:cNvPr>
          <p:cNvSpPr>
            <a:spLocks noGrp="1"/>
          </p:cNvSpPr>
          <p:nvPr>
            <p:ph type="dt" sz="half" idx="2"/>
          </p:nvPr>
        </p:nvSpPr>
        <p:spPr>
          <a:xfrm>
            <a:off x="751115" y="6504213"/>
            <a:ext cx="675368"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240BCFE3-18F5-ED93-1B9D-5D5379BD636F}"/>
              </a:ext>
            </a:extLst>
          </p:cNvPr>
          <p:cNvSpPr>
            <a:spLocks noGrp="1"/>
          </p:cNvSpPr>
          <p:nvPr>
            <p:ph type="ftr" sz="quarter" idx="3"/>
          </p:nvPr>
        </p:nvSpPr>
        <p:spPr>
          <a:xfrm>
            <a:off x="1544891" y="6504213"/>
            <a:ext cx="6262118" cy="242873"/>
          </a:xfrm>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BD696599-DD4B-AB6B-FA29-DF3F0DFBC58D}"/>
              </a:ext>
            </a:extLst>
          </p:cNvPr>
          <p:cNvSpPr>
            <a:spLocks noGrp="1"/>
          </p:cNvSpPr>
          <p:nvPr>
            <p:ph type="sldNum" sz="quarter" idx="4"/>
          </p:nvPr>
        </p:nvSpPr>
        <p:spPr>
          <a:xfrm>
            <a:off x="236538" y="6504213"/>
            <a:ext cx="414338" cy="237285"/>
          </a:xfrm>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2584826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0" y="971550"/>
            <a:ext cx="8672513" cy="5306158"/>
          </a:xfrm>
        </p:spPr>
        <p:txBody>
          <a:bodyPr/>
          <a:lstStyle/>
          <a:p>
            <a:r>
              <a:rPr lang="en-US" sz="2000" b="1" dirty="0"/>
              <a:t>Credited Control: Radiation Safety Interlock System (RSIS)</a:t>
            </a:r>
          </a:p>
          <a:p>
            <a:pPr lvl="1"/>
            <a:r>
              <a:rPr lang="en-US" sz="1600" dirty="0"/>
              <a:t>Inhibits beam by controlled redundant critical devices</a:t>
            </a:r>
          </a:p>
          <a:p>
            <a:pPr lvl="1"/>
            <a:r>
              <a:rPr lang="en-US" sz="1600" dirty="0"/>
              <a:t>Enforces the search and secure process</a:t>
            </a:r>
          </a:p>
          <a:p>
            <a:pPr lvl="1"/>
            <a:r>
              <a:rPr lang="en-US" sz="1600" dirty="0"/>
              <a:t>Interlocked doors are present at all access points into the Switchyard enclosures</a:t>
            </a:r>
          </a:p>
          <a:p>
            <a:pPr lvl="1"/>
            <a:r>
              <a:rPr lang="en-US" sz="1600" b="1" dirty="0">
                <a:latin typeface="Helvetica" panose="020B0604020202020204" pitchFamily="34" charset="0"/>
              </a:rPr>
              <a:t>Includes interlocked radiation detectors </a:t>
            </a:r>
            <a:r>
              <a:rPr lang="en-US" sz="1600" dirty="0">
                <a:latin typeface="Helvetica" panose="020B0604020202020204" pitchFamily="34" charset="0"/>
              </a:rPr>
              <a:t>which protect individuals by disabling beam should prompt radiation from operations cause exposure to exceed specific dose rates</a:t>
            </a:r>
          </a:p>
          <a:p>
            <a:pPr lvl="1"/>
            <a:r>
              <a:rPr lang="en-US" sz="1600" b="1" i="0" u="none" strike="noStrike" dirty="0">
                <a:solidFill>
                  <a:srgbClr val="505050"/>
                </a:solidFill>
                <a:effectLst/>
                <a:latin typeface="Helvetica" panose="020B0604020202020204" pitchFamily="34" charset="0"/>
              </a:rPr>
              <a:t>Includes an interlocked repetition rate limiter </a:t>
            </a:r>
            <a:r>
              <a:rPr lang="en-US" sz="1600" b="0" i="0" u="none" strike="noStrike" dirty="0">
                <a:solidFill>
                  <a:srgbClr val="505050"/>
                </a:solidFill>
                <a:effectLst/>
                <a:latin typeface="Helvetica" panose="020B0604020202020204" pitchFamily="34" charset="0"/>
              </a:rPr>
              <a:t>which protect individuals by disabling beam if a magnet is energized longer than allowed in a fixed amount of time</a:t>
            </a:r>
            <a:endParaRPr lang="en-US" sz="1400" dirty="0"/>
          </a:p>
          <a:p>
            <a:pPr lvl="1"/>
            <a:r>
              <a:rPr lang="en-US" sz="1600" dirty="0"/>
              <a:t>The ES&amp;H Radiation Physics Engineering Dept. (RPE) ensures that all requirements for hardware and system testing are completed semi-annually with a four-month grace period</a:t>
            </a:r>
          </a:p>
          <a:p>
            <a:pPr lvl="1"/>
            <a:r>
              <a:rPr lang="en-US" sz="1600" dirty="0"/>
              <a:t>RPE also verifies the inventory of interlock keys and updates procedures for maintenance and testing of interlock systems </a:t>
            </a:r>
          </a:p>
          <a:p>
            <a:pPr lvl="1"/>
            <a:r>
              <a:rPr lang="en-US" sz="1600" dirty="0"/>
              <a:t>All RSIS are designed, installed and configuration managed in conformance with the requirements of the Fermilab Radiological Control Manual (FRCM)</a:t>
            </a:r>
          </a:p>
          <a:p>
            <a:pPr lvl="1"/>
            <a:endParaRPr lang="en-US" sz="1800" dirty="0"/>
          </a:p>
          <a:p>
            <a:pPr lvl="1"/>
            <a:endParaRPr lang="en-US" sz="1800"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Active Engineering</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1553507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FE3661-15DA-4F16-66AC-D45860FE4F59}"/>
              </a:ext>
            </a:extLst>
          </p:cNvPr>
          <p:cNvSpPr>
            <a:spLocks noGrp="1"/>
          </p:cNvSpPr>
          <p:nvPr>
            <p:ph idx="1"/>
          </p:nvPr>
        </p:nvSpPr>
        <p:spPr>
          <a:xfrm>
            <a:off x="228601" y="763423"/>
            <a:ext cx="7156048" cy="260792"/>
          </a:xfrm>
        </p:spPr>
        <p:txBody>
          <a:bodyPr/>
          <a:lstStyle/>
          <a:p>
            <a:pPr marL="0" indent="0">
              <a:buNone/>
            </a:pPr>
            <a:r>
              <a:rPr lang="en-US" sz="2000" b="1" dirty="0"/>
              <a:t>Interlocked Radiation Detectors</a:t>
            </a:r>
          </a:p>
          <a:p>
            <a:pPr marL="457200" lvl="1" indent="0">
              <a:buNone/>
            </a:pPr>
            <a:endParaRPr lang="en-US" sz="1800" dirty="0"/>
          </a:p>
          <a:p>
            <a:pPr lvl="1"/>
            <a:endParaRPr lang="en-US" sz="1800" dirty="0"/>
          </a:p>
          <a:p>
            <a:endParaRPr lang="en-US" dirty="0"/>
          </a:p>
        </p:txBody>
      </p:sp>
      <p:sp>
        <p:nvSpPr>
          <p:cNvPr id="3" name="Title 2">
            <a:extLst>
              <a:ext uri="{FF2B5EF4-FFF2-40B4-BE49-F238E27FC236}">
                <a16:creationId xmlns:a16="http://schemas.microsoft.com/office/drawing/2014/main" id="{1B214EE9-CFE1-E69B-B662-2FADF3434081}"/>
              </a:ext>
            </a:extLst>
          </p:cNvPr>
          <p:cNvSpPr>
            <a:spLocks noGrp="1"/>
          </p:cNvSpPr>
          <p:nvPr>
            <p:ph type="title"/>
          </p:nvPr>
        </p:nvSpPr>
        <p:spPr/>
        <p:txBody>
          <a:bodyPr/>
          <a:lstStyle/>
          <a:p>
            <a:r>
              <a:rPr lang="en-US" dirty="0"/>
              <a:t>Credited Controls – Active Engineering</a:t>
            </a:r>
          </a:p>
        </p:txBody>
      </p:sp>
      <p:sp>
        <p:nvSpPr>
          <p:cNvPr id="4" name="Date Placeholder 3">
            <a:extLst>
              <a:ext uri="{FF2B5EF4-FFF2-40B4-BE49-F238E27FC236}">
                <a16:creationId xmlns:a16="http://schemas.microsoft.com/office/drawing/2014/main" id="{48CB5798-574A-C21C-F639-F8A6C311181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B550D619-FE2C-CE0D-EF53-65B271A7AF64}"/>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825E27D8-9FF1-FAAE-1F09-B245D3AD0AC1}"/>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graphicFrame>
        <p:nvGraphicFramePr>
          <p:cNvPr id="13" name="Table 12">
            <a:extLst>
              <a:ext uri="{FF2B5EF4-FFF2-40B4-BE49-F238E27FC236}">
                <a16:creationId xmlns:a16="http://schemas.microsoft.com/office/drawing/2014/main" id="{E4D6A801-FE38-66ED-1606-D252823F33CA}"/>
              </a:ext>
            </a:extLst>
          </p:cNvPr>
          <p:cNvGraphicFramePr>
            <a:graphicFrameLocks noGrp="1"/>
          </p:cNvGraphicFramePr>
          <p:nvPr>
            <p:extLst>
              <p:ext uri="{D42A27DB-BD31-4B8C-83A1-F6EECF244321}">
                <p14:modId xmlns:p14="http://schemas.microsoft.com/office/powerpoint/2010/main" val="34799139"/>
              </p:ext>
            </p:extLst>
          </p:nvPr>
        </p:nvGraphicFramePr>
        <p:xfrm>
          <a:off x="836363" y="1879878"/>
          <a:ext cx="7471275" cy="2840057"/>
        </p:xfrm>
        <a:graphic>
          <a:graphicData uri="http://schemas.openxmlformats.org/drawingml/2006/table">
            <a:tbl>
              <a:tblPr firstRow="1" firstCol="1" bandRow="1">
                <a:tableStyleId>{5C22544A-7EE6-4342-B048-85BDC9FD1C3A}</a:tableStyleId>
              </a:tblPr>
              <a:tblGrid>
                <a:gridCol w="1597918">
                  <a:extLst>
                    <a:ext uri="{9D8B030D-6E8A-4147-A177-3AD203B41FA5}">
                      <a16:colId xmlns:a16="http://schemas.microsoft.com/office/drawing/2014/main" val="3749776874"/>
                    </a:ext>
                  </a:extLst>
                </a:gridCol>
                <a:gridCol w="3409403">
                  <a:extLst>
                    <a:ext uri="{9D8B030D-6E8A-4147-A177-3AD203B41FA5}">
                      <a16:colId xmlns:a16="http://schemas.microsoft.com/office/drawing/2014/main" val="1803418348"/>
                    </a:ext>
                  </a:extLst>
                </a:gridCol>
                <a:gridCol w="2463954">
                  <a:extLst>
                    <a:ext uri="{9D8B030D-6E8A-4147-A177-3AD203B41FA5}">
                      <a16:colId xmlns:a16="http://schemas.microsoft.com/office/drawing/2014/main" val="1553965927"/>
                    </a:ext>
                  </a:extLst>
                </a:gridCol>
              </a:tblGrid>
              <a:tr h="258187">
                <a:tc>
                  <a:txBody>
                    <a:bodyPr/>
                    <a:lstStyle/>
                    <a:p>
                      <a:pPr marL="0" marR="0" algn="just">
                        <a:lnSpc>
                          <a:spcPct val="107000"/>
                        </a:lnSpc>
                        <a:spcBef>
                          <a:spcPts val="0"/>
                        </a:spcBef>
                        <a:spcAft>
                          <a:spcPts val="0"/>
                        </a:spcAft>
                      </a:pPr>
                      <a:r>
                        <a:rPr lang="en-US" sz="1600" dirty="0">
                          <a:effectLst/>
                        </a:rPr>
                        <a:t>Detector Type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Location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Credited Control Limit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67695745"/>
                  </a:ext>
                </a:extLst>
              </a:tr>
              <a:tr h="258187">
                <a:tc>
                  <a:txBody>
                    <a:bodyPr/>
                    <a:lstStyle/>
                    <a:p>
                      <a:pPr marL="0" marR="0" algn="just">
                        <a:lnSpc>
                          <a:spcPct val="107000"/>
                        </a:lnSpc>
                        <a:spcBef>
                          <a:spcPts val="0"/>
                        </a:spcBef>
                        <a:spcAft>
                          <a:spcPts val="0"/>
                        </a:spcAft>
                      </a:pPr>
                      <a:r>
                        <a:rPr lang="en-US" sz="1600" dirty="0">
                          <a:effectLst/>
                        </a:rPr>
                        <a:t>Chipmunk</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A-0 Ramp</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490 mrem/hour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88736873"/>
                  </a:ext>
                </a:extLst>
              </a:tr>
              <a:tr h="258187">
                <a:tc>
                  <a:txBody>
                    <a:bodyPr/>
                    <a:lstStyle/>
                    <a:p>
                      <a:pPr marL="0" marR="0" algn="just">
                        <a:lnSpc>
                          <a:spcPct val="107000"/>
                        </a:lnSpc>
                        <a:spcBef>
                          <a:spcPts val="0"/>
                        </a:spcBef>
                        <a:spcAft>
                          <a:spcPts val="0"/>
                        </a:spcAft>
                      </a:pPr>
                      <a:r>
                        <a:rPr lang="en-US" sz="1600">
                          <a:effectLst/>
                        </a:rPr>
                        <a:t>Chipmunk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Transfer Gallery North Addition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24.5 mrem/hour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09564894"/>
                  </a:ext>
                </a:extLst>
              </a:tr>
              <a:tr h="258187">
                <a:tc>
                  <a:txBody>
                    <a:bodyPr/>
                    <a:lstStyle/>
                    <a:p>
                      <a:pPr marL="0" marR="0" algn="just">
                        <a:lnSpc>
                          <a:spcPct val="107000"/>
                        </a:lnSpc>
                        <a:spcBef>
                          <a:spcPts val="0"/>
                        </a:spcBef>
                        <a:spcAft>
                          <a:spcPts val="0"/>
                        </a:spcAft>
                      </a:pPr>
                      <a:r>
                        <a:rPr lang="en-US" sz="1600">
                          <a:effectLst/>
                        </a:rPr>
                        <a:t>Chipmunk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Transfer Gallery North Addition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24.5 mrem/hour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49990591"/>
                  </a:ext>
                </a:extLst>
              </a:tr>
              <a:tr h="258187">
                <a:tc>
                  <a:txBody>
                    <a:bodyPr/>
                    <a:lstStyle/>
                    <a:p>
                      <a:pPr marL="0" marR="0" algn="just">
                        <a:lnSpc>
                          <a:spcPct val="107000"/>
                        </a:lnSpc>
                        <a:spcBef>
                          <a:spcPts val="0"/>
                        </a:spcBef>
                        <a:spcAft>
                          <a:spcPts val="0"/>
                        </a:spcAft>
                      </a:pPr>
                      <a:r>
                        <a:rPr lang="en-US" sz="1600" dirty="0">
                          <a:effectLst/>
                        </a:rPr>
                        <a:t>Chipmunk</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F2 Refrigerator Building</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4810 mrem/hour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61475227"/>
                  </a:ext>
                </a:extLst>
              </a:tr>
              <a:tr h="258187">
                <a:tc>
                  <a:txBody>
                    <a:bodyPr/>
                    <a:lstStyle/>
                    <a:p>
                      <a:pPr marL="0" marR="0" algn="just">
                        <a:lnSpc>
                          <a:spcPct val="107000"/>
                        </a:lnSpc>
                        <a:spcBef>
                          <a:spcPts val="0"/>
                        </a:spcBef>
                        <a:spcAft>
                          <a:spcPts val="0"/>
                        </a:spcAft>
                      </a:pPr>
                      <a:r>
                        <a:rPr lang="en-US" sz="1600">
                          <a:effectLst/>
                        </a:rPr>
                        <a:t>Chipmunk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F3 Refrigerator Building</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4940 mrem/hour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33718028"/>
                  </a:ext>
                </a:extLst>
              </a:tr>
              <a:tr h="258187">
                <a:tc>
                  <a:txBody>
                    <a:bodyPr/>
                    <a:lstStyle/>
                    <a:p>
                      <a:pPr marL="0" marR="0" algn="just">
                        <a:lnSpc>
                          <a:spcPct val="107000"/>
                        </a:lnSpc>
                        <a:spcBef>
                          <a:spcPts val="0"/>
                        </a:spcBef>
                        <a:spcAft>
                          <a:spcPts val="0"/>
                        </a:spcAft>
                      </a:pPr>
                      <a:r>
                        <a:rPr lang="en-US" sz="1600">
                          <a:effectLst/>
                        </a:rPr>
                        <a:t>Chipmunk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F4 Refrigerator Building</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4950 mrem/hour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53365713"/>
                  </a:ext>
                </a:extLst>
              </a:tr>
              <a:tr h="258187">
                <a:tc>
                  <a:txBody>
                    <a:bodyPr/>
                    <a:lstStyle/>
                    <a:p>
                      <a:pPr marL="0" marR="0" algn="just">
                        <a:lnSpc>
                          <a:spcPct val="107000"/>
                        </a:lnSpc>
                        <a:spcBef>
                          <a:spcPts val="0"/>
                        </a:spcBef>
                        <a:spcAft>
                          <a:spcPts val="0"/>
                        </a:spcAft>
                      </a:pPr>
                      <a:r>
                        <a:rPr lang="en-US" sz="1600">
                          <a:effectLst/>
                        </a:rPr>
                        <a:t>Chipmunk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A-0 Kicker Building (South)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4900 mrem/hour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07880207"/>
                  </a:ext>
                </a:extLst>
              </a:tr>
              <a:tr h="258187">
                <a:tc>
                  <a:txBody>
                    <a:bodyPr/>
                    <a:lstStyle/>
                    <a:p>
                      <a:pPr marL="0" marR="0" algn="just">
                        <a:lnSpc>
                          <a:spcPct val="107000"/>
                        </a:lnSpc>
                        <a:spcBef>
                          <a:spcPts val="0"/>
                        </a:spcBef>
                        <a:spcAft>
                          <a:spcPts val="0"/>
                        </a:spcAft>
                      </a:pPr>
                      <a:r>
                        <a:rPr lang="en-US" sz="1600">
                          <a:effectLst/>
                        </a:rPr>
                        <a:t>Chipmunk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A-0 Kicker Building (Middle)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4900 mrem/hour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87226993"/>
                  </a:ext>
                </a:extLst>
              </a:tr>
              <a:tr h="258187">
                <a:tc>
                  <a:txBody>
                    <a:bodyPr/>
                    <a:lstStyle/>
                    <a:p>
                      <a:pPr marL="0" marR="0" algn="just">
                        <a:lnSpc>
                          <a:spcPct val="107000"/>
                        </a:lnSpc>
                        <a:spcBef>
                          <a:spcPts val="0"/>
                        </a:spcBef>
                        <a:spcAft>
                          <a:spcPts val="0"/>
                        </a:spcAft>
                      </a:pPr>
                      <a:r>
                        <a:rPr lang="en-US" sz="1600">
                          <a:effectLst/>
                        </a:rPr>
                        <a:t>Chipmunk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A-0 Kicker Buiding (North)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4900 mrem/hour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8173559"/>
                  </a:ext>
                </a:extLst>
              </a:tr>
              <a:tr h="258187">
                <a:tc>
                  <a:txBody>
                    <a:bodyPr/>
                    <a:lstStyle/>
                    <a:p>
                      <a:pPr marL="0" marR="0" algn="just">
                        <a:lnSpc>
                          <a:spcPct val="107000"/>
                        </a:lnSpc>
                        <a:spcBef>
                          <a:spcPts val="0"/>
                        </a:spcBef>
                        <a:spcAft>
                          <a:spcPts val="0"/>
                        </a:spcAft>
                      </a:pPr>
                      <a:r>
                        <a:rPr lang="en-US" sz="1600" dirty="0">
                          <a:effectLst/>
                        </a:rPr>
                        <a:t>TLM</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a:effectLst/>
                        </a:rPr>
                        <a:t>Enclosure B Cryo Penetration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lnSpc>
                          <a:spcPct val="107000"/>
                        </a:lnSpc>
                        <a:spcBef>
                          <a:spcPts val="0"/>
                        </a:spcBef>
                        <a:spcAft>
                          <a:spcPts val="0"/>
                        </a:spcAft>
                      </a:pPr>
                      <a:r>
                        <a:rPr lang="en-US" sz="1600" dirty="0">
                          <a:effectLst/>
                        </a:rPr>
                        <a:t>3400 </a:t>
                      </a:r>
                      <a:r>
                        <a:rPr lang="en-US" sz="1600" dirty="0" err="1">
                          <a:effectLst/>
                        </a:rPr>
                        <a:t>nC</a:t>
                      </a:r>
                      <a:r>
                        <a:rPr lang="en-US" sz="1600" dirty="0">
                          <a:effectLst/>
                        </a:rPr>
                        <a:t>/min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94334238"/>
                  </a:ext>
                </a:extLst>
              </a:tr>
            </a:tbl>
          </a:graphicData>
        </a:graphic>
      </p:graphicFrame>
    </p:spTree>
    <p:extLst>
      <p:ext uri="{BB962C8B-B14F-4D97-AF65-F5344CB8AC3E}">
        <p14:creationId xmlns:p14="http://schemas.microsoft.com/office/powerpoint/2010/main" val="3145375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75C09-7478-E22D-FA6E-283AEC983AC4}"/>
              </a:ext>
            </a:extLst>
          </p:cNvPr>
          <p:cNvSpPr>
            <a:spLocks noGrp="1"/>
          </p:cNvSpPr>
          <p:nvPr>
            <p:ph idx="1"/>
          </p:nvPr>
        </p:nvSpPr>
        <p:spPr>
          <a:xfrm>
            <a:off x="214313" y="783823"/>
            <a:ext cx="8672513" cy="5015094"/>
          </a:xfrm>
        </p:spPr>
        <p:txBody>
          <a:bodyPr/>
          <a:lstStyle/>
          <a:p>
            <a:r>
              <a:rPr lang="en-US" sz="1800" b="1" dirty="0"/>
              <a:t>Credited Control: Operation Authorization Document</a:t>
            </a:r>
          </a:p>
          <a:p>
            <a:pPr lvl="1"/>
            <a:r>
              <a:rPr lang="en-US" sz="1600" dirty="0"/>
              <a:t>Machine Beam Permit</a:t>
            </a:r>
          </a:p>
          <a:p>
            <a:pPr lvl="1"/>
            <a:r>
              <a:rPr lang="en-US" sz="1600" dirty="0"/>
              <a:t>Machine Run Condition</a:t>
            </a:r>
          </a:p>
          <a:p>
            <a:pPr lvl="1"/>
            <a:r>
              <a:rPr lang="en-US" sz="1600" dirty="0"/>
              <a:t>Beam will not be transported through Switchyard without approval of these documents</a:t>
            </a:r>
          </a:p>
          <a:p>
            <a:r>
              <a:rPr lang="en-US" sz="1800" b="1" dirty="0"/>
              <a:t>Credited Control: Staffing</a:t>
            </a:r>
          </a:p>
          <a:p>
            <a:pPr lvl="1"/>
            <a:r>
              <a:rPr lang="en-US" sz="1600" dirty="0"/>
              <a:t>To ensure accelerator operations are disabled and initiate an immediate response in the event of a determined ASE violation.</a:t>
            </a:r>
          </a:p>
          <a:p>
            <a:pPr lvl="1"/>
            <a:r>
              <a:rPr lang="en-US" sz="1600" dirty="0"/>
              <a:t>The following staffing shall be in place during applicable beam operation: </a:t>
            </a:r>
          </a:p>
          <a:p>
            <a:pPr lvl="2"/>
            <a:r>
              <a:rPr lang="en-US" sz="1400" dirty="0"/>
              <a:t>At least one member of the AD Operations Department who has achieved the rank of Operator II or higher shall be on duty and on site. </a:t>
            </a:r>
          </a:p>
          <a:p>
            <a:pPr lvl="2"/>
            <a:r>
              <a:rPr lang="en-US" sz="1400" dirty="0"/>
              <a:t>At least one member of the AD Operations Department shall be present in the Main Control Room (MCR).</a:t>
            </a:r>
          </a:p>
          <a:p>
            <a:pPr lvl="2"/>
            <a:r>
              <a:rPr lang="en-US" sz="1400" dirty="0"/>
              <a:t>Note: these requirements could be satisfied by a single person</a:t>
            </a:r>
            <a:endParaRPr lang="en-US" sz="1400" dirty="0">
              <a:highlight>
                <a:srgbClr val="FFFF00"/>
              </a:highlight>
            </a:endParaRPr>
          </a:p>
          <a:p>
            <a:r>
              <a:rPr lang="en-US" sz="1800" b="1" dirty="0"/>
              <a:t>Credited Control: Accelerator Operating Parameters</a:t>
            </a:r>
            <a:endParaRPr lang="en-US" sz="1600" dirty="0"/>
          </a:p>
          <a:p>
            <a:pPr lvl="1"/>
            <a:r>
              <a:rPr lang="en-US" sz="1600" dirty="0"/>
              <a:t>For the P3 Beamlines and all segments downstream, beam shall not exceed 2.75E15 protons per hour at 120 GeV</a:t>
            </a:r>
          </a:p>
        </p:txBody>
      </p:sp>
      <p:sp>
        <p:nvSpPr>
          <p:cNvPr id="3" name="Title 2">
            <a:extLst>
              <a:ext uri="{FF2B5EF4-FFF2-40B4-BE49-F238E27FC236}">
                <a16:creationId xmlns:a16="http://schemas.microsoft.com/office/drawing/2014/main" id="{38A6094C-F56C-6BED-3A07-C2A482073009}"/>
              </a:ext>
            </a:extLst>
          </p:cNvPr>
          <p:cNvSpPr>
            <a:spLocks noGrp="1"/>
          </p:cNvSpPr>
          <p:nvPr>
            <p:ph type="title"/>
          </p:nvPr>
        </p:nvSpPr>
        <p:spPr/>
        <p:txBody>
          <a:bodyPr/>
          <a:lstStyle/>
          <a:p>
            <a:r>
              <a:rPr lang="en-US" dirty="0"/>
              <a:t>Credited Controls - Administrative</a:t>
            </a:r>
          </a:p>
        </p:txBody>
      </p:sp>
      <p:sp>
        <p:nvSpPr>
          <p:cNvPr id="4" name="Date Placeholder 3">
            <a:extLst>
              <a:ext uri="{FF2B5EF4-FFF2-40B4-BE49-F238E27FC236}">
                <a16:creationId xmlns:a16="http://schemas.microsoft.com/office/drawing/2014/main" id="{E9EC5738-0187-EDEA-C30B-E17A9A385F5E}"/>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FB8EF82C-2EEB-F6B8-4A89-1615A94C20CD}"/>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97C13140-0919-15D9-5181-02C1C80694DB}"/>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3898458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4D6D3B-5A42-1977-CE14-30FC8D254B2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dirty="0">
                <a:solidFill>
                  <a:srgbClr val="004C97"/>
                </a:solidFill>
              </a:rPr>
              <a:t>Thank you for your attention </a:t>
            </a:r>
          </a:p>
        </p:txBody>
      </p:sp>
      <p:sp>
        <p:nvSpPr>
          <p:cNvPr id="6" name="Slide Number Placeholder 5">
            <a:extLst>
              <a:ext uri="{FF2B5EF4-FFF2-40B4-BE49-F238E27FC236}">
                <a16:creationId xmlns:a16="http://schemas.microsoft.com/office/drawing/2014/main" id="{B0313A6D-81BA-4DFB-6BC4-61878F856D0B}"/>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3" name="Date Placeholder 3">
            <a:extLst>
              <a:ext uri="{FF2B5EF4-FFF2-40B4-BE49-F238E27FC236}">
                <a16:creationId xmlns:a16="http://schemas.microsoft.com/office/drawing/2014/main" id="{CEFE1FE3-6A66-FBCE-FCF8-58EA167C8C30}"/>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7" name="Footer Placeholder 4">
            <a:extLst>
              <a:ext uri="{FF2B5EF4-FFF2-40B4-BE49-F238E27FC236}">
                <a16:creationId xmlns:a16="http://schemas.microsoft.com/office/drawing/2014/main" id="{2156C9A7-7787-00B1-4828-AE75CCB921B4}"/>
              </a:ext>
            </a:extLst>
          </p:cNvPr>
          <p:cNvSpPr>
            <a:spLocks noGrp="1"/>
          </p:cNvSpPr>
          <p:nvPr>
            <p:ph type="ftr" sz="quarter" idx="3"/>
          </p:nvPr>
        </p:nvSpPr>
        <p:spPr>
          <a:xfrm>
            <a:off x="1530603" y="6504213"/>
            <a:ext cx="6262118" cy="242873"/>
          </a:xfrm>
        </p:spPr>
        <p:txBody>
          <a:bodyPr/>
          <a:lstStyle/>
          <a:p>
            <a:pPr>
              <a:defRPr/>
            </a:pPr>
            <a:r>
              <a:rPr lang="en-US"/>
              <a:t>Olander | Switchyard Accelerator Readiness Review</a:t>
            </a:r>
            <a:endParaRPr lang="en-US" b="1" dirty="0"/>
          </a:p>
        </p:txBody>
      </p:sp>
    </p:spTree>
    <p:extLst>
      <p:ext uri="{BB962C8B-B14F-4D97-AF65-F5344CB8AC3E}">
        <p14:creationId xmlns:p14="http://schemas.microsoft.com/office/powerpoint/2010/main" val="2753493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descr="A white box with wires and yellow labels&#10;&#10;Description automatically generated">
            <a:extLst>
              <a:ext uri="{FF2B5EF4-FFF2-40B4-BE49-F238E27FC236}">
                <a16:creationId xmlns:a16="http://schemas.microsoft.com/office/drawing/2014/main" id="{87442AC4-A984-2BB9-48C1-0054250014BE}"/>
              </a:ext>
            </a:extLst>
          </p:cNvPr>
          <p:cNvPicPr>
            <a:picLocks noGrp="1" noChangeAspect="1"/>
          </p:cNvPicPr>
          <p:nvPr>
            <p:ph sz="half" idx="13"/>
          </p:nvPr>
        </p:nvPicPr>
        <p:blipFill>
          <a:blip r:embed="rId2"/>
          <a:stretch>
            <a:fillRect/>
          </a:stretch>
        </p:blipFill>
        <p:spPr>
          <a:xfrm>
            <a:off x="969050" y="971550"/>
            <a:ext cx="2725341" cy="3633788"/>
          </a:xfrm>
          <a:noFill/>
        </p:spPr>
      </p:pic>
      <p:pic>
        <p:nvPicPr>
          <p:cNvPr id="11" name="Content Placeholder 10">
            <a:extLst>
              <a:ext uri="{FF2B5EF4-FFF2-40B4-BE49-F238E27FC236}">
                <a16:creationId xmlns:a16="http://schemas.microsoft.com/office/drawing/2014/main" id="{5A0DF99E-ECB8-2109-017C-30847EFBBAF0}"/>
              </a:ext>
            </a:extLst>
          </p:cNvPr>
          <p:cNvPicPr>
            <a:picLocks noGrp="1" noChangeAspect="1"/>
          </p:cNvPicPr>
          <p:nvPr>
            <p:ph sz="half" idx="15"/>
          </p:nvPr>
        </p:nvPicPr>
        <p:blipFill>
          <a:blip r:embed="rId3"/>
          <a:stretch>
            <a:fillRect/>
          </a:stretch>
        </p:blipFill>
        <p:spPr>
          <a:xfrm>
            <a:off x="4692650" y="1207889"/>
            <a:ext cx="4214813" cy="3161109"/>
          </a:xfrm>
        </p:spPr>
      </p:pic>
      <p:sp>
        <p:nvSpPr>
          <p:cNvPr id="16" name="Text Placeholder 3">
            <a:extLst>
              <a:ext uri="{FF2B5EF4-FFF2-40B4-BE49-F238E27FC236}">
                <a16:creationId xmlns:a16="http://schemas.microsoft.com/office/drawing/2014/main" id="{813904E7-DF2F-0F5B-8201-765C635F676A}"/>
              </a:ext>
            </a:extLst>
          </p:cNvPr>
          <p:cNvSpPr>
            <a:spLocks noGrp="1"/>
          </p:cNvSpPr>
          <p:nvPr>
            <p:ph type="body" sz="half" idx="16"/>
          </p:nvPr>
        </p:nvSpPr>
        <p:spPr>
          <a:xfrm>
            <a:off x="229365" y="4765101"/>
            <a:ext cx="4205476" cy="1265812"/>
          </a:xfrm>
        </p:spPr>
        <p:txBody>
          <a:bodyPr/>
          <a:lstStyle/>
          <a:p>
            <a:pPr algn="ctr"/>
            <a:r>
              <a:rPr lang="en-US" dirty="0"/>
              <a:t>Power Supply Transductor &amp; Shunt  Current Monitors</a:t>
            </a:r>
          </a:p>
          <a:p>
            <a:pPr algn="ctr"/>
            <a:endParaRPr lang="en-US" dirty="0"/>
          </a:p>
          <a:p>
            <a:pPr algn="ctr"/>
            <a:r>
              <a:rPr lang="en-US" dirty="0"/>
              <a:t>Monitors S:VH94 power supply</a:t>
            </a:r>
          </a:p>
        </p:txBody>
      </p:sp>
      <p:sp>
        <p:nvSpPr>
          <p:cNvPr id="18" name="Text Placeholder 4">
            <a:extLst>
              <a:ext uri="{FF2B5EF4-FFF2-40B4-BE49-F238E27FC236}">
                <a16:creationId xmlns:a16="http://schemas.microsoft.com/office/drawing/2014/main" id="{A8A0D7DB-E246-B074-1C56-C933C9BCDF41}"/>
              </a:ext>
            </a:extLst>
          </p:cNvPr>
          <p:cNvSpPr>
            <a:spLocks noGrp="1"/>
          </p:cNvSpPr>
          <p:nvPr>
            <p:ph type="body" sz="half" idx="19"/>
          </p:nvPr>
        </p:nvSpPr>
        <p:spPr>
          <a:xfrm>
            <a:off x="4692450" y="4765101"/>
            <a:ext cx="4206239" cy="1265812"/>
          </a:xfrm>
        </p:spPr>
        <p:txBody>
          <a:bodyPr/>
          <a:lstStyle/>
          <a:p>
            <a:pPr algn="ctr"/>
            <a:r>
              <a:rPr lang="en-US"/>
              <a:t>Repetition Rate Limiter PLC at TG9</a:t>
            </a:r>
            <a:endParaRPr lang="en-US" dirty="0"/>
          </a:p>
        </p:txBody>
      </p:sp>
      <p:sp>
        <p:nvSpPr>
          <p:cNvPr id="4" name="Date Placeholder 3">
            <a:extLst>
              <a:ext uri="{FF2B5EF4-FFF2-40B4-BE49-F238E27FC236}">
                <a16:creationId xmlns:a16="http://schemas.microsoft.com/office/drawing/2014/main" id="{06997C5C-CCF8-1163-36E9-EE996347D2AD}"/>
              </a:ext>
            </a:extLst>
          </p:cNvPr>
          <p:cNvSpPr>
            <a:spLocks noGrp="1"/>
          </p:cNvSpPr>
          <p:nvPr>
            <p:ph type="dt" sz="half" idx="2"/>
          </p:nvPr>
        </p:nvSpPr>
        <p:spPr>
          <a:xfrm>
            <a:off x="736827" y="6504213"/>
            <a:ext cx="675368" cy="241300"/>
          </a:xfrm>
        </p:spPr>
        <p:txBody>
          <a:bodyPr wrap="square" anchor="t">
            <a:normAutofit/>
          </a:bodyPr>
          <a:lstStyle/>
          <a:p>
            <a:pPr>
              <a:spcAft>
                <a:spcPts val="600"/>
              </a:spcAft>
              <a:defRPr/>
            </a:pPr>
            <a:r>
              <a:rPr lang="en-US"/>
              <a:t>3/19/2024</a:t>
            </a:r>
          </a:p>
        </p:txBody>
      </p:sp>
      <p:sp>
        <p:nvSpPr>
          <p:cNvPr id="5" name="Footer Placeholder 4">
            <a:extLst>
              <a:ext uri="{FF2B5EF4-FFF2-40B4-BE49-F238E27FC236}">
                <a16:creationId xmlns:a16="http://schemas.microsoft.com/office/drawing/2014/main" id="{6FDA09D8-DDDC-5F49-8580-2F8A81F5BBBB}"/>
              </a:ext>
            </a:extLst>
          </p:cNvPr>
          <p:cNvSpPr>
            <a:spLocks noGrp="1"/>
          </p:cNvSpPr>
          <p:nvPr>
            <p:ph type="ftr" sz="quarter" idx="3"/>
          </p:nvPr>
        </p:nvSpPr>
        <p:spPr>
          <a:xfrm>
            <a:off x="1530602" y="6504213"/>
            <a:ext cx="6262118" cy="242873"/>
          </a:xfrm>
        </p:spPr>
        <p:txBody>
          <a:bodyPr anchor="t">
            <a:normAutofit/>
          </a:bodyPr>
          <a:lstStyle/>
          <a:p>
            <a:pPr>
              <a:spcAft>
                <a:spcPts val="600"/>
              </a:spcAft>
              <a:defRPr/>
            </a:pPr>
            <a:r>
              <a:rPr lang="en-US" dirty="0"/>
              <a:t>Olander | Switchyard Accelerator Readiness Review</a:t>
            </a:r>
            <a:endParaRPr lang="en-US" b="1" dirty="0"/>
          </a:p>
        </p:txBody>
      </p:sp>
      <p:sp>
        <p:nvSpPr>
          <p:cNvPr id="6" name="Slide Number Placeholder 5">
            <a:extLst>
              <a:ext uri="{FF2B5EF4-FFF2-40B4-BE49-F238E27FC236}">
                <a16:creationId xmlns:a16="http://schemas.microsoft.com/office/drawing/2014/main" id="{A6713F17-BA30-6BDB-B445-29AD61A2B154}"/>
              </a:ext>
            </a:extLst>
          </p:cNvPr>
          <p:cNvSpPr>
            <a:spLocks noGrp="1"/>
          </p:cNvSpPr>
          <p:nvPr>
            <p:ph type="sldNum" sz="quarter" idx="4"/>
          </p:nvPr>
        </p:nvSpPr>
        <p:spPr>
          <a:xfrm>
            <a:off x="222250" y="6504213"/>
            <a:ext cx="414338" cy="237285"/>
          </a:xfrm>
        </p:spPr>
        <p:txBody>
          <a:bodyPr wrap="square" anchor="t">
            <a:normAutofit/>
          </a:bodyPr>
          <a:lstStyle/>
          <a:p>
            <a:pPr>
              <a:spcAft>
                <a:spcPts val="600"/>
              </a:spcAft>
              <a:defRPr/>
            </a:pPr>
            <a:fld id="{979A04A2-726F-2143-A443-7788AF27176E}" type="slidenum">
              <a:rPr lang="en-US" smtClean="0"/>
              <a:pPr>
                <a:spcAft>
                  <a:spcPts val="600"/>
                </a:spcAft>
                <a:defRPr/>
              </a:pPr>
              <a:t>35</a:t>
            </a:fld>
            <a:endParaRPr lang="en-US"/>
          </a:p>
        </p:txBody>
      </p:sp>
      <p:sp>
        <p:nvSpPr>
          <p:cNvPr id="20" name="Title 8">
            <a:extLst>
              <a:ext uri="{FF2B5EF4-FFF2-40B4-BE49-F238E27FC236}">
                <a16:creationId xmlns:a16="http://schemas.microsoft.com/office/drawing/2014/main" id="{D9BCBAE1-3B0B-AB91-9713-C22181DC8AB1}"/>
              </a:ext>
            </a:extLst>
          </p:cNvPr>
          <p:cNvSpPr>
            <a:spLocks noGrp="1"/>
          </p:cNvSpPr>
          <p:nvPr>
            <p:ph type="title"/>
          </p:nvPr>
        </p:nvSpPr>
        <p:spPr>
          <a:xfrm>
            <a:off x="228600" y="251752"/>
            <a:ext cx="8686800" cy="427877"/>
          </a:xfrm>
        </p:spPr>
        <p:txBody>
          <a:bodyPr/>
          <a:lstStyle/>
          <a:p>
            <a:r>
              <a:rPr lang="en-US" dirty="0"/>
              <a:t>Credited Controls – Active Engineering</a:t>
            </a:r>
          </a:p>
        </p:txBody>
      </p:sp>
    </p:spTree>
    <p:extLst>
      <p:ext uri="{BB962C8B-B14F-4D97-AF65-F5344CB8AC3E}">
        <p14:creationId xmlns:p14="http://schemas.microsoft.com/office/powerpoint/2010/main" val="229405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Switchyard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4396" y="956193"/>
            <a:ext cx="8672513" cy="3796719"/>
          </a:xfrm>
        </p:spPr>
        <p:txBody>
          <a:bodyPr/>
          <a:lstStyle/>
          <a:p>
            <a:pPr marL="0" indent="0">
              <a:buNone/>
            </a:pPr>
            <a:endParaRPr lang="en-US" sz="1800" dirty="0"/>
          </a:p>
          <a:p>
            <a:pPr marL="0" indent="0">
              <a:buNone/>
            </a:pPr>
            <a:endParaRPr lang="en-US" sz="2000" dirty="0"/>
          </a:p>
        </p:txBody>
      </p:sp>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DDDD80-1056-7068-B6BB-703A71468106}"/>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35903A-7F89-9316-1506-BA1E48B0C41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pic>
        <p:nvPicPr>
          <p:cNvPr id="2" name="Picture 1" descr="A diagram of a machine&#10;&#10;Description automatically generated">
            <a:extLst>
              <a:ext uri="{FF2B5EF4-FFF2-40B4-BE49-F238E27FC236}">
                <a16:creationId xmlns:a16="http://schemas.microsoft.com/office/drawing/2014/main" id="{BFC99118-8991-65A5-865A-C87117C65E05}"/>
              </a:ext>
            </a:extLst>
          </p:cNvPr>
          <p:cNvPicPr>
            <a:picLocks noChangeAspect="1"/>
          </p:cNvPicPr>
          <p:nvPr/>
        </p:nvPicPr>
        <p:blipFill>
          <a:blip r:embed="rId2"/>
          <a:stretch>
            <a:fillRect/>
          </a:stretch>
        </p:blipFill>
        <p:spPr>
          <a:xfrm>
            <a:off x="0" y="956193"/>
            <a:ext cx="7316838" cy="5200041"/>
          </a:xfrm>
          <a:prstGeom prst="rect">
            <a:avLst/>
          </a:prstGeom>
        </p:spPr>
      </p:pic>
      <p:sp>
        <p:nvSpPr>
          <p:cNvPr id="8" name="TextBox 7">
            <a:extLst>
              <a:ext uri="{FF2B5EF4-FFF2-40B4-BE49-F238E27FC236}">
                <a16:creationId xmlns:a16="http://schemas.microsoft.com/office/drawing/2014/main" id="{ED69ADE5-F925-22CE-50B0-9B8AE7CD6007}"/>
              </a:ext>
            </a:extLst>
          </p:cNvPr>
          <p:cNvSpPr txBox="1"/>
          <p:nvPr/>
        </p:nvSpPr>
        <p:spPr>
          <a:xfrm>
            <a:off x="4591304" y="2874974"/>
            <a:ext cx="3568848" cy="1569660"/>
          </a:xfrm>
          <a:prstGeom prst="rect">
            <a:avLst/>
          </a:prstGeom>
          <a:noFill/>
        </p:spPr>
        <p:txBody>
          <a:bodyPr wrap="square">
            <a:spAutoFit/>
          </a:bodyPr>
          <a:lstStyle/>
          <a:p>
            <a:pPr marL="342900" indent="-342900">
              <a:buFont typeface="Arial" panose="020B0604020202020204" pitchFamily="34" charset="0"/>
              <a:buChar char="•"/>
            </a:pPr>
            <a:r>
              <a:rPr lang="en-US" sz="1600" dirty="0"/>
              <a:t>One injection line from P1/P2</a:t>
            </a:r>
          </a:p>
          <a:p>
            <a:pPr marL="342900" indent="-342900">
              <a:buFont typeface="Arial" panose="020B0604020202020204" pitchFamily="34" charset="0"/>
              <a:buChar char="•"/>
            </a:pPr>
            <a:r>
              <a:rPr lang="en-US" sz="1600" dirty="0"/>
              <a:t>Three transfer lines</a:t>
            </a:r>
          </a:p>
          <a:p>
            <a:pPr marL="800100" lvl="1" indent="-342900">
              <a:buFont typeface="Arial" panose="020B0604020202020204" pitchFamily="34" charset="0"/>
              <a:buChar char="•"/>
            </a:pPr>
            <a:r>
              <a:rPr lang="en-US" sz="1600" dirty="0"/>
              <a:t>120 GeV beam to</a:t>
            </a:r>
          </a:p>
          <a:p>
            <a:pPr marL="1257300" lvl="2" indent="-342900">
              <a:buFont typeface="Arial" panose="020B0604020202020204" pitchFamily="34" charset="0"/>
              <a:buChar char="•"/>
            </a:pPr>
            <a:r>
              <a:rPr lang="en-US" sz="1600" dirty="0"/>
              <a:t>Switchyard Dump</a:t>
            </a:r>
          </a:p>
          <a:p>
            <a:pPr marL="1257300" lvl="2" indent="-342900">
              <a:buFont typeface="Arial" panose="020B0604020202020204" pitchFamily="34" charset="0"/>
              <a:buChar char="•"/>
            </a:pPr>
            <a:r>
              <a:rPr lang="en-US" sz="1600" dirty="0"/>
              <a:t>Meson Area</a:t>
            </a:r>
          </a:p>
          <a:p>
            <a:pPr marL="1257300" lvl="2" indent="-342900">
              <a:buFont typeface="Arial" panose="020B0604020202020204" pitchFamily="34" charset="0"/>
              <a:buChar char="•"/>
            </a:pPr>
            <a:r>
              <a:rPr lang="en-US" sz="1600" dirty="0"/>
              <a:t>Neutrino Area</a:t>
            </a:r>
          </a:p>
        </p:txBody>
      </p:sp>
      <p:sp>
        <p:nvSpPr>
          <p:cNvPr id="21" name="Freeform: Shape 20">
            <a:extLst>
              <a:ext uri="{FF2B5EF4-FFF2-40B4-BE49-F238E27FC236}">
                <a16:creationId xmlns:a16="http://schemas.microsoft.com/office/drawing/2014/main" id="{7077A960-4A0D-4EF5-F82B-BC91711162E4}"/>
              </a:ext>
            </a:extLst>
          </p:cNvPr>
          <p:cNvSpPr/>
          <p:nvPr/>
        </p:nvSpPr>
        <p:spPr>
          <a:xfrm>
            <a:off x="3680460" y="2445716"/>
            <a:ext cx="2796540" cy="792784"/>
          </a:xfrm>
          <a:custGeom>
            <a:avLst/>
            <a:gdLst>
              <a:gd name="connsiteX0" fmla="*/ 0 w 2796540"/>
              <a:gd name="connsiteY0" fmla="*/ 792784 h 792784"/>
              <a:gd name="connsiteX1" fmla="*/ 194310 w 2796540"/>
              <a:gd name="connsiteY1" fmla="*/ 640384 h 792784"/>
              <a:gd name="connsiteX2" fmla="*/ 320040 w 2796540"/>
              <a:gd name="connsiteY2" fmla="*/ 514654 h 792784"/>
              <a:gd name="connsiteX3" fmla="*/ 563880 w 2796540"/>
              <a:gd name="connsiteY3" fmla="*/ 358444 h 792784"/>
              <a:gd name="connsiteX4" fmla="*/ 864870 w 2796540"/>
              <a:gd name="connsiteY4" fmla="*/ 213664 h 792784"/>
              <a:gd name="connsiteX5" fmla="*/ 1242060 w 2796540"/>
              <a:gd name="connsiteY5" fmla="*/ 91744 h 792784"/>
              <a:gd name="connsiteX6" fmla="*/ 1466850 w 2796540"/>
              <a:gd name="connsiteY6" fmla="*/ 34594 h 792784"/>
              <a:gd name="connsiteX7" fmla="*/ 1775460 w 2796540"/>
              <a:gd name="connsiteY7" fmla="*/ 4114 h 792784"/>
              <a:gd name="connsiteX8" fmla="*/ 2087880 w 2796540"/>
              <a:gd name="connsiteY8" fmla="*/ 304 h 792784"/>
              <a:gd name="connsiteX9" fmla="*/ 2796540 w 2796540"/>
              <a:gd name="connsiteY9" fmla="*/ 7924 h 792784"/>
              <a:gd name="connsiteX10" fmla="*/ 2796540 w 2796540"/>
              <a:gd name="connsiteY10" fmla="*/ 7924 h 79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6540" h="792784">
                <a:moveTo>
                  <a:pt x="0" y="792784"/>
                </a:moveTo>
                <a:cubicBezTo>
                  <a:pt x="70485" y="739761"/>
                  <a:pt x="140970" y="686739"/>
                  <a:pt x="194310" y="640384"/>
                </a:cubicBezTo>
                <a:cubicBezTo>
                  <a:pt x="247650" y="594029"/>
                  <a:pt x="258445" y="561644"/>
                  <a:pt x="320040" y="514654"/>
                </a:cubicBezTo>
                <a:cubicBezTo>
                  <a:pt x="381635" y="467664"/>
                  <a:pt x="473075" y="408609"/>
                  <a:pt x="563880" y="358444"/>
                </a:cubicBezTo>
                <a:cubicBezTo>
                  <a:pt x="654685" y="308279"/>
                  <a:pt x="751840" y="258114"/>
                  <a:pt x="864870" y="213664"/>
                </a:cubicBezTo>
                <a:cubicBezTo>
                  <a:pt x="977900" y="169214"/>
                  <a:pt x="1141730" y="121589"/>
                  <a:pt x="1242060" y="91744"/>
                </a:cubicBezTo>
                <a:cubicBezTo>
                  <a:pt x="1342390" y="61899"/>
                  <a:pt x="1377950" y="49199"/>
                  <a:pt x="1466850" y="34594"/>
                </a:cubicBezTo>
                <a:cubicBezTo>
                  <a:pt x="1555750" y="19989"/>
                  <a:pt x="1671955" y="9829"/>
                  <a:pt x="1775460" y="4114"/>
                </a:cubicBezTo>
                <a:cubicBezTo>
                  <a:pt x="1878965" y="-1601"/>
                  <a:pt x="2087880" y="304"/>
                  <a:pt x="2087880" y="304"/>
                </a:cubicBezTo>
                <a:lnTo>
                  <a:pt x="2796540" y="7924"/>
                </a:lnTo>
                <a:lnTo>
                  <a:pt x="2796540" y="7924"/>
                </a:lnTo>
              </a:path>
            </a:pathLst>
          </a:custGeom>
          <a:ln w="762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0559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Switchyard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172879" y="4113272"/>
            <a:ext cx="8798243" cy="2137638"/>
          </a:xfrm>
        </p:spPr>
        <p:txBody>
          <a:bodyPr/>
          <a:lstStyle/>
          <a:p>
            <a:r>
              <a:rPr lang="en-US" sz="1800" dirty="0"/>
              <a:t>120 GeV protons delivered from P1 &amp; P2 Beamlines -&gt; P3 -&gt; Switchyard Continental </a:t>
            </a:r>
            <a:endParaRPr lang="en-US" sz="1600" dirty="0"/>
          </a:p>
        </p:txBody>
      </p:sp>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DDDD80-1056-7068-B6BB-703A71468106}"/>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35903A-7F89-9316-1506-BA1E48B0C41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089D3BCA-F59F-6BA2-93B9-E2AB856C4E4A}"/>
              </a:ext>
            </a:extLst>
          </p:cNvPr>
          <p:cNvPicPr>
            <a:picLocks noChangeAspect="1"/>
          </p:cNvPicPr>
          <p:nvPr/>
        </p:nvPicPr>
        <p:blipFill rotWithShape="1">
          <a:blip r:embed="rId2"/>
          <a:srcRect l="24100" r="2959"/>
          <a:stretch/>
        </p:blipFill>
        <p:spPr>
          <a:xfrm>
            <a:off x="1737360" y="803763"/>
            <a:ext cx="5669280" cy="3267075"/>
          </a:xfrm>
          <a:prstGeom prst="rect">
            <a:avLst/>
          </a:prstGeom>
        </p:spPr>
      </p:pic>
      <p:cxnSp>
        <p:nvCxnSpPr>
          <p:cNvPr id="7" name="Straight Arrow Connector 6">
            <a:extLst>
              <a:ext uri="{FF2B5EF4-FFF2-40B4-BE49-F238E27FC236}">
                <a16:creationId xmlns:a16="http://schemas.microsoft.com/office/drawing/2014/main" id="{2AF491F1-10DA-0059-32BE-D534E6C2AACB}"/>
              </a:ext>
            </a:extLst>
          </p:cNvPr>
          <p:cNvCxnSpPr/>
          <p:nvPr/>
        </p:nvCxnSpPr>
        <p:spPr>
          <a:xfrm>
            <a:off x="2862729" y="2534024"/>
            <a:ext cx="317948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D5FF25F4-93E3-288A-7C6C-539359C2CC7B}"/>
              </a:ext>
            </a:extLst>
          </p:cNvPr>
          <p:cNvCxnSpPr>
            <a:cxnSpLocks/>
          </p:cNvCxnSpPr>
          <p:nvPr/>
        </p:nvCxnSpPr>
        <p:spPr>
          <a:xfrm flipV="1">
            <a:off x="5188473" y="1507655"/>
            <a:ext cx="1535953" cy="1026369"/>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918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F0A19-0C2D-5229-105E-FEAE10F55B5F}"/>
              </a:ext>
            </a:extLst>
          </p:cNvPr>
          <p:cNvSpPr>
            <a:spLocks noGrp="1"/>
          </p:cNvSpPr>
          <p:nvPr>
            <p:ph type="title"/>
          </p:nvPr>
        </p:nvSpPr>
        <p:spPr/>
        <p:txBody>
          <a:bodyPr/>
          <a:lstStyle/>
          <a:p>
            <a:r>
              <a:rPr lang="en-US" dirty="0"/>
              <a:t>Switchyard Overview</a:t>
            </a:r>
          </a:p>
        </p:txBody>
      </p:sp>
      <p:sp>
        <p:nvSpPr>
          <p:cNvPr id="4" name="Date Placeholder 3">
            <a:extLst>
              <a:ext uri="{FF2B5EF4-FFF2-40B4-BE49-F238E27FC236}">
                <a16:creationId xmlns:a16="http://schemas.microsoft.com/office/drawing/2014/main" id="{A25E78C5-EEAB-4C94-89C3-2C9E389F0027}"/>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09A872DA-9201-428E-7E2C-E42FC8DB3661}"/>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C1C2A9C4-3875-6605-71ED-DBC88B45631D}"/>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10" name="TextBox 9">
            <a:extLst>
              <a:ext uri="{FF2B5EF4-FFF2-40B4-BE49-F238E27FC236}">
                <a16:creationId xmlns:a16="http://schemas.microsoft.com/office/drawing/2014/main" id="{35F69EC3-1940-CF7D-D0D8-B0246B3D0E7A}"/>
              </a:ext>
            </a:extLst>
          </p:cNvPr>
          <p:cNvSpPr txBox="1"/>
          <p:nvPr/>
        </p:nvSpPr>
        <p:spPr>
          <a:xfrm>
            <a:off x="5740729" y="1295617"/>
            <a:ext cx="1713873" cy="338554"/>
          </a:xfrm>
          <a:prstGeom prst="rect">
            <a:avLst/>
          </a:prstGeom>
          <a:solidFill>
            <a:schemeClr val="bg1"/>
          </a:solidFill>
        </p:spPr>
        <p:txBody>
          <a:bodyPr wrap="square" rtlCol="0">
            <a:spAutoFit/>
          </a:bodyPr>
          <a:lstStyle/>
          <a:p>
            <a:endParaRPr lang="en-US" sz="1600" b="1" i="1" dirty="0">
              <a:solidFill>
                <a:srgbClr val="0C075E"/>
              </a:solidFill>
            </a:endParaRPr>
          </a:p>
        </p:txBody>
      </p:sp>
      <p:sp>
        <p:nvSpPr>
          <p:cNvPr id="17" name="Rectangle 16">
            <a:extLst>
              <a:ext uri="{FF2B5EF4-FFF2-40B4-BE49-F238E27FC236}">
                <a16:creationId xmlns:a16="http://schemas.microsoft.com/office/drawing/2014/main" id="{53C40B8D-E8BE-AC05-2CBD-62AE6D53A361}"/>
              </a:ext>
            </a:extLst>
          </p:cNvPr>
          <p:cNvSpPr/>
          <p:nvPr/>
        </p:nvSpPr>
        <p:spPr>
          <a:xfrm>
            <a:off x="1207477" y="3985846"/>
            <a:ext cx="216877" cy="1699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DDDD80-1056-7068-B6BB-703A71468106}"/>
              </a:ext>
            </a:extLst>
          </p:cNvPr>
          <p:cNvSpPr/>
          <p:nvPr/>
        </p:nvSpPr>
        <p:spPr>
          <a:xfrm>
            <a:off x="2471078" y="1547446"/>
            <a:ext cx="2080846" cy="4337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153AE01-D291-FE03-7FDE-4D83578835C6}"/>
              </a:ext>
            </a:extLst>
          </p:cNvPr>
          <p:cNvSpPr/>
          <p:nvPr/>
        </p:nvSpPr>
        <p:spPr>
          <a:xfrm>
            <a:off x="2391067" y="1589880"/>
            <a:ext cx="79717" cy="457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835903A-7F89-9316-1506-BA1E48B0C410}"/>
              </a:ext>
            </a:extLst>
          </p:cNvPr>
          <p:cNvCxnSpPr/>
          <p:nvPr/>
        </p:nvCxnSpPr>
        <p:spPr>
          <a:xfrm>
            <a:off x="2419350" y="1569720"/>
            <a:ext cx="0" cy="93345"/>
          </a:xfrm>
          <a:prstGeom prst="line">
            <a:avLst/>
          </a:prstGeom>
          <a:ln w="15875">
            <a:solidFill>
              <a:srgbClr val="020202"/>
            </a:solidFill>
          </a:ln>
          <a:effectLst>
            <a:outerShdw blurRad="698500" dist="1651000" dir="18900000" sx="150000" sy="150000" algn="ctr" rotWithShape="0">
              <a:srgbClr val="020202"/>
            </a:outerShdw>
          </a:effectLst>
        </p:spPr>
        <p:style>
          <a:lnRef idx="2">
            <a:schemeClr val="accent1"/>
          </a:lnRef>
          <a:fillRef idx="0">
            <a:schemeClr val="accent1"/>
          </a:fillRef>
          <a:effectRef idx="1">
            <a:schemeClr val="accent1"/>
          </a:effectRef>
          <a:fontRef idx="minor">
            <a:schemeClr val="tx1"/>
          </a:fontRef>
        </p:style>
      </p:cxnSp>
      <p:pic>
        <p:nvPicPr>
          <p:cNvPr id="2" name="Picture 1" descr="Diagram&#10;&#10;Description automatically generated">
            <a:extLst>
              <a:ext uri="{FF2B5EF4-FFF2-40B4-BE49-F238E27FC236}">
                <a16:creationId xmlns:a16="http://schemas.microsoft.com/office/drawing/2014/main" id="{5626687B-ED14-F6D6-C50A-530AC4FD3F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2900" y="850953"/>
            <a:ext cx="5798200" cy="4472897"/>
          </a:xfrm>
          <a:prstGeom prst="rect">
            <a:avLst/>
          </a:prstGeom>
        </p:spPr>
      </p:pic>
      <p:sp>
        <p:nvSpPr>
          <p:cNvPr id="14" name="Content Placeholder 1">
            <a:extLst>
              <a:ext uri="{FF2B5EF4-FFF2-40B4-BE49-F238E27FC236}">
                <a16:creationId xmlns:a16="http://schemas.microsoft.com/office/drawing/2014/main" id="{DEE29A6B-CECE-6DE6-C54B-E2AFB2A7FA64}"/>
              </a:ext>
            </a:extLst>
          </p:cNvPr>
          <p:cNvSpPr>
            <a:spLocks noGrp="1"/>
          </p:cNvSpPr>
          <p:nvPr>
            <p:ph idx="1"/>
          </p:nvPr>
        </p:nvSpPr>
        <p:spPr>
          <a:xfrm>
            <a:off x="172879" y="4070838"/>
            <a:ext cx="8798243" cy="2180071"/>
          </a:xfrm>
          <a:solidFill>
            <a:schemeClr val="bg1"/>
          </a:solidFill>
        </p:spPr>
        <p:txBody>
          <a:bodyPr/>
          <a:lstStyle/>
          <a:p>
            <a:r>
              <a:rPr lang="en-US" sz="1800" dirty="0"/>
              <a:t>Switchyard Continental sends beam to the Meson Area or Neutrino Area</a:t>
            </a:r>
          </a:p>
          <a:p>
            <a:r>
              <a:rPr lang="en-US" sz="1800" dirty="0"/>
              <a:t>Switchyard Continental is no longer capable of sending beam to the Proton Area.</a:t>
            </a:r>
          </a:p>
          <a:p>
            <a:pPr lvl="1"/>
            <a:r>
              <a:rPr lang="en-US" sz="1600" dirty="0"/>
              <a:t>The Proton Area is non-operational.</a:t>
            </a:r>
          </a:p>
          <a:p>
            <a:r>
              <a:rPr lang="en-US" sz="1800" dirty="0"/>
              <a:t>Switchyard Continental cannot send beam to the Tevatron; the transport components in Transfer Hall have been removed</a:t>
            </a:r>
            <a:endParaRPr lang="en-US" sz="1600" dirty="0"/>
          </a:p>
        </p:txBody>
      </p:sp>
    </p:spTree>
    <p:extLst>
      <p:ext uri="{BB962C8B-B14F-4D97-AF65-F5344CB8AC3E}">
        <p14:creationId xmlns:p14="http://schemas.microsoft.com/office/powerpoint/2010/main" val="287122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sz="2800" dirty="0">
                <a:solidFill>
                  <a:schemeClr val="bg1">
                    <a:lumMod val="75000"/>
                  </a:schemeClr>
                </a:solidFill>
              </a:rPr>
              <a:t>Switchyard Overview</a:t>
            </a:r>
          </a:p>
          <a:p>
            <a:r>
              <a:rPr lang="en-US" sz="2800" dirty="0"/>
              <a:t>Hazard Inventory </a:t>
            </a:r>
          </a:p>
          <a:p>
            <a:r>
              <a:rPr lang="en-US" sz="2800" dirty="0">
                <a:solidFill>
                  <a:schemeClr val="bg1">
                    <a:lumMod val="75000"/>
                  </a:schemeClr>
                </a:solidFill>
              </a:rPr>
              <a:t>Non-Accelerator Specific Hazards </a:t>
            </a:r>
          </a:p>
          <a:p>
            <a:r>
              <a:rPr lang="en-US" sz="2800" dirty="0">
                <a:solidFill>
                  <a:schemeClr val="bg1">
                    <a:lumMod val="75000"/>
                  </a:schemeClr>
                </a:solidFill>
              </a:rPr>
              <a:t>Accelerator Specific Hazards </a:t>
            </a:r>
          </a:p>
          <a:p>
            <a:r>
              <a:rPr lang="en-US" sz="2800" dirty="0">
                <a:solidFill>
                  <a:schemeClr val="bg1">
                    <a:lumMod val="75000"/>
                  </a:schemeClr>
                </a:solidFill>
              </a:rPr>
              <a:t>Maximum Credible Incident (MCI) Discussion</a:t>
            </a:r>
          </a:p>
          <a:p>
            <a:r>
              <a:rPr lang="en-US" sz="2800" dirty="0">
                <a:solidFill>
                  <a:schemeClr val="bg1">
                    <a:lumMod val="75000"/>
                  </a:schemeClr>
                </a:solidFill>
              </a:rPr>
              <a:t>Summary of Credited Controls</a:t>
            </a:r>
          </a:p>
        </p:txBody>
      </p:sp>
      <p:sp>
        <p:nvSpPr>
          <p:cNvPr id="7" name="Title 6"/>
          <p:cNvSpPr>
            <a:spLocks noGrp="1"/>
          </p:cNvSpPr>
          <p:nvPr>
            <p:ph type="title"/>
          </p:nvPr>
        </p:nvSpPr>
        <p:spPr/>
        <p:txBody>
          <a:bodyPr/>
          <a:lstStyle/>
          <a:p>
            <a:r>
              <a:rPr lang="en-US" dirty="0"/>
              <a:t>Outline</a:t>
            </a:r>
          </a:p>
        </p:txBody>
      </p:sp>
      <p:sp>
        <p:nvSpPr>
          <p:cNvPr id="3" name="Date Placeholder 2"/>
          <p:cNvSpPr>
            <a:spLocks noGrp="1"/>
          </p:cNvSpPr>
          <p:nvPr>
            <p:ph type="dt" sz="half" idx="2"/>
          </p:nvPr>
        </p:nvSpPr>
        <p:spPr/>
        <p:txBody>
          <a:bodyPr/>
          <a:lstStyle/>
          <a:p>
            <a:pPr>
              <a:defRPr/>
            </a:pPr>
            <a:r>
              <a:rPr lang="en-US"/>
              <a:t>3/19/2024</a:t>
            </a:r>
            <a:endParaRPr lang="en-US" dirty="0"/>
          </a:p>
        </p:txBody>
      </p:sp>
      <p:sp>
        <p:nvSpPr>
          <p:cNvPr id="4" name="Footer Placeholder 3"/>
          <p:cNvSpPr>
            <a:spLocks noGrp="1"/>
          </p:cNvSpPr>
          <p:nvPr>
            <p:ph type="ftr" sz="quarter" idx="3"/>
          </p:nvPr>
        </p:nvSpPr>
        <p:spPr/>
        <p:txBody>
          <a:bodyPr/>
          <a:lstStyle/>
          <a:p>
            <a:pPr>
              <a:defRPr/>
            </a:pPr>
            <a:r>
              <a:rPr lang="en-US"/>
              <a:t>Olander | Switchyard Accelerator Readiness Review</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2512598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285B2-A0CF-F693-EC1A-C21C514793E1}"/>
              </a:ext>
            </a:extLst>
          </p:cNvPr>
          <p:cNvSpPr>
            <a:spLocks noGrp="1"/>
          </p:cNvSpPr>
          <p:nvPr>
            <p:ph type="title"/>
          </p:nvPr>
        </p:nvSpPr>
        <p:spPr/>
        <p:txBody>
          <a:bodyPr/>
          <a:lstStyle/>
          <a:p>
            <a:r>
              <a:rPr lang="en-US" dirty="0"/>
              <a:t>Hazard Inventory for Switchyard</a:t>
            </a:r>
          </a:p>
        </p:txBody>
      </p:sp>
      <p:sp>
        <p:nvSpPr>
          <p:cNvPr id="4" name="Date Placeholder 3">
            <a:extLst>
              <a:ext uri="{FF2B5EF4-FFF2-40B4-BE49-F238E27FC236}">
                <a16:creationId xmlns:a16="http://schemas.microsoft.com/office/drawing/2014/main" id="{3BB9A965-68AB-5043-64C5-691463E088F1}"/>
              </a:ext>
            </a:extLst>
          </p:cNvPr>
          <p:cNvSpPr>
            <a:spLocks noGrp="1"/>
          </p:cNvSpPr>
          <p:nvPr>
            <p:ph type="dt" sz="half" idx="2"/>
          </p:nvPr>
        </p:nvSpPr>
        <p:spPr>
          <a:xfrm>
            <a:off x="736827" y="6504213"/>
            <a:ext cx="914400" cy="241300"/>
          </a:xfrm>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7735F416-1019-3232-1708-012FA940CDF7}"/>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543340A0-B5CA-8991-806F-B81077B85702}"/>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2" name="Content Placeholder 1">
            <a:extLst>
              <a:ext uri="{FF2B5EF4-FFF2-40B4-BE49-F238E27FC236}">
                <a16:creationId xmlns:a16="http://schemas.microsoft.com/office/drawing/2014/main" id="{FA5BF9F4-F0C1-2919-D098-507AE4633343}"/>
              </a:ext>
            </a:extLst>
          </p:cNvPr>
          <p:cNvSpPr>
            <a:spLocks noGrp="1"/>
          </p:cNvSpPr>
          <p:nvPr>
            <p:ph idx="1"/>
          </p:nvPr>
        </p:nvSpPr>
        <p:spPr>
          <a:xfrm>
            <a:off x="5977890" y="731520"/>
            <a:ext cx="3034193" cy="4949405"/>
          </a:xfrm>
        </p:spPr>
        <p:txBody>
          <a:bodyPr/>
          <a:lstStyle/>
          <a:p>
            <a:r>
              <a:rPr lang="en-US" sz="1600" dirty="0"/>
              <a:t>Accelerator specific hazards are purple</a:t>
            </a:r>
          </a:p>
          <a:p>
            <a:r>
              <a:rPr lang="en-US" sz="1600" dirty="0"/>
              <a:t>Hazards not discussed today are evaluated via the common Risk Matrix tables</a:t>
            </a:r>
          </a:p>
          <a:p>
            <a:pPr lvl="1"/>
            <a:r>
              <a:rPr lang="en-US" sz="1400" dirty="0"/>
              <a:t>Covered in SAD Section I, Chapter 4</a:t>
            </a:r>
          </a:p>
          <a:p>
            <a:r>
              <a:rPr lang="en-US" sz="1600" dirty="0"/>
              <a:t>Hazards evaluated via risk assessment methodology per DOE-HDBK-1163-2020</a:t>
            </a:r>
          </a:p>
          <a:p>
            <a:pPr lvl="1"/>
            <a:r>
              <a:rPr lang="en-US" sz="1400" dirty="0"/>
              <a:t>Likelihood (L): </a:t>
            </a:r>
          </a:p>
          <a:p>
            <a:pPr lvl="2"/>
            <a:r>
              <a:rPr lang="en-US" sz="1200" dirty="0"/>
              <a:t>Anticipated (A), Unlikely (U), Extremely Unlikely (EU), Beyond Extremely Unlikely (BEU)</a:t>
            </a:r>
          </a:p>
          <a:p>
            <a:pPr lvl="1"/>
            <a:r>
              <a:rPr lang="en-US" sz="1400" dirty="0"/>
              <a:t>Consequence (C):</a:t>
            </a:r>
          </a:p>
          <a:p>
            <a:pPr lvl="2"/>
            <a:r>
              <a:rPr lang="en-US" sz="1200" dirty="0"/>
              <a:t>High (H), Moderate (M), Low (L), Negligible (N)</a:t>
            </a:r>
          </a:p>
          <a:p>
            <a:pPr lvl="1"/>
            <a:r>
              <a:rPr lang="en-US" sz="1400" dirty="0"/>
              <a:t>Risk (R):</a:t>
            </a:r>
          </a:p>
          <a:p>
            <a:pPr lvl="2"/>
            <a:r>
              <a:rPr lang="en-US" sz="1200" dirty="0"/>
              <a:t>I , II, III, IV (descending order of concern)</a:t>
            </a:r>
          </a:p>
        </p:txBody>
      </p:sp>
      <p:graphicFrame>
        <p:nvGraphicFramePr>
          <p:cNvPr id="9" name="Table 8">
            <a:extLst>
              <a:ext uri="{FF2B5EF4-FFF2-40B4-BE49-F238E27FC236}">
                <a16:creationId xmlns:a16="http://schemas.microsoft.com/office/drawing/2014/main" id="{7F60EC11-40A5-F773-9486-763D43D036E6}"/>
              </a:ext>
            </a:extLst>
          </p:cNvPr>
          <p:cNvGraphicFramePr>
            <a:graphicFrameLocks noGrp="1"/>
          </p:cNvGraphicFramePr>
          <p:nvPr>
            <p:extLst>
              <p:ext uri="{D42A27DB-BD31-4B8C-83A1-F6EECF244321}">
                <p14:modId xmlns:p14="http://schemas.microsoft.com/office/powerpoint/2010/main" val="3053601570"/>
              </p:ext>
            </p:extLst>
          </p:nvPr>
        </p:nvGraphicFramePr>
        <p:xfrm>
          <a:off x="334279" y="854580"/>
          <a:ext cx="5419725" cy="5303144"/>
        </p:xfrm>
        <a:graphic>
          <a:graphicData uri="http://schemas.openxmlformats.org/drawingml/2006/table">
            <a:tbl>
              <a:tblPr firstRow="1" firstCol="1" bandRow="1"/>
              <a:tblGrid>
                <a:gridCol w="282575">
                  <a:extLst>
                    <a:ext uri="{9D8B030D-6E8A-4147-A177-3AD203B41FA5}">
                      <a16:colId xmlns:a16="http://schemas.microsoft.com/office/drawing/2014/main" val="1738174133"/>
                    </a:ext>
                  </a:extLst>
                </a:gridCol>
                <a:gridCol w="1879600">
                  <a:extLst>
                    <a:ext uri="{9D8B030D-6E8A-4147-A177-3AD203B41FA5}">
                      <a16:colId xmlns:a16="http://schemas.microsoft.com/office/drawing/2014/main" val="2837348462"/>
                    </a:ext>
                  </a:extLst>
                </a:gridCol>
                <a:gridCol w="283210">
                  <a:extLst>
                    <a:ext uri="{9D8B030D-6E8A-4147-A177-3AD203B41FA5}">
                      <a16:colId xmlns:a16="http://schemas.microsoft.com/office/drawing/2014/main" val="82118751"/>
                    </a:ext>
                  </a:extLst>
                </a:gridCol>
                <a:gridCol w="2974340">
                  <a:extLst>
                    <a:ext uri="{9D8B030D-6E8A-4147-A177-3AD203B41FA5}">
                      <a16:colId xmlns:a16="http://schemas.microsoft.com/office/drawing/2014/main" val="3236192726"/>
                    </a:ext>
                  </a:extLst>
                </a:gridCol>
              </a:tblGrid>
              <a:tr h="189398">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Radiological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Toxic Materials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extLst>
                  <a:ext uri="{0D108BD9-81ED-4DB2-BD59-A6C34878D82A}">
                    <a16:rowId xmlns:a16="http://schemas.microsoft.com/office/drawing/2014/main" val="3067674711"/>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b="1">
                          <a:solidFill>
                            <a:srgbClr val="7030A0"/>
                          </a:solidFill>
                          <a:effectLst/>
                          <a:latin typeface="Calibri" panose="020F0502020204030204" pitchFamily="34" charset="0"/>
                          <a:ea typeface="Calibri" panose="020F0502020204030204" pitchFamily="34" charset="0"/>
                          <a:cs typeface="Arial" panose="020B0604020202020204" pitchFamily="34" charset="0"/>
                        </a:rPr>
                        <a:t>Prompt Ionizing Radiation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Lead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402568"/>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Residual Activation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Beryllium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036030"/>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Groundwater Activation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b="0" dirty="0" err="1">
                          <a:solidFill>
                            <a:schemeClr val="tx1"/>
                          </a:solidFill>
                          <a:effectLst/>
                          <a:latin typeface="Calibri" panose="020F0502020204030204" pitchFamily="34" charset="0"/>
                          <a:ea typeface="Calibri" panose="020F0502020204030204" pitchFamily="34" charset="0"/>
                          <a:cs typeface="Arial" panose="020B0604020202020204" pitchFamily="34" charset="0"/>
                        </a:rPr>
                        <a:t>Fluorinert</a:t>
                      </a:r>
                      <a:r>
                        <a:rPr lang="en-US" sz="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 &amp; Its Byproducts</a:t>
                      </a:r>
                      <a:endParaRPr lang="en-US" sz="11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9554624"/>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Surface Water Activation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Liquid Scintillator Oil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8218344"/>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Radioactive Water (RAW) Systems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Pseudocumene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953886"/>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Air Activation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Ammonia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8438191"/>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Closed Loop Air Cooling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Nanoparticle Exposures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7338931"/>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Soil Interactions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Flammables and Combustibles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extLst>
                  <a:ext uri="{0D108BD9-81ED-4DB2-BD59-A6C34878D82A}">
                    <a16:rowId xmlns:a16="http://schemas.microsoft.com/office/drawing/2014/main" val="740798143"/>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Radioactive Waste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Combustible Materials (e.g., cables, wood cribbing, etc.)</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0249098"/>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Contamination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Flammable Materials (e.g., flammable gas, cleaning materials, etc.)</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029976"/>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Beryllium-7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Electrical Energy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extLst>
                  <a:ext uri="{0D108BD9-81ED-4DB2-BD59-A6C34878D82A}">
                    <a16:rowId xmlns:a16="http://schemas.microsoft.com/office/drawing/2014/main" val="2509077084"/>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Radioactive Sources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Stored Energy Exposure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3516"/>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Nuclear Material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High Voltage Exposure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753586"/>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Radiation Generating Devices (RGDs)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Low Voltage, High Current Exposure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181563"/>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Non-Ionizing Radiation Hazards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Kinetic Energy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extLst>
                  <a:ext uri="{0D108BD9-81ED-4DB2-BD59-A6C34878D82A}">
                    <a16:rowId xmlns:a16="http://schemas.microsoft.com/office/drawing/2014/main" val="4142249437"/>
                  </a:ext>
                </a:extLst>
              </a:tr>
              <a:tr h="189398">
                <a:tc gridSpan="2">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Calibri" panose="020F0502020204030204" pitchFamily="34" charset="0"/>
                          <a:cs typeface="Arial" panose="020B0604020202020204" pitchFamily="34" charset="0"/>
                        </a:rPr>
                        <a:t>Thermal Energy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Power Tools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419009"/>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Bakeouts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Pumps and Motors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077819"/>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Hot Work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Motion Tables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8486157"/>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b="1">
                          <a:solidFill>
                            <a:srgbClr val="7030A0"/>
                          </a:solidFill>
                          <a:effectLst/>
                          <a:latin typeface="Calibri" panose="020F0502020204030204" pitchFamily="34" charset="0"/>
                          <a:ea typeface="Calibri" panose="020F0502020204030204" pitchFamily="34" charset="0"/>
                          <a:cs typeface="Arial" panose="020B0604020202020204" pitchFamily="34" charset="0"/>
                        </a:rPr>
                        <a:t>Cryogenics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Mobile Shielding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279358"/>
                  </a:ext>
                </a:extLst>
              </a:tr>
              <a:tr h="189398">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Potential Energy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Magnetic Fields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extLst>
                  <a:ext uri="{0D108BD9-81ED-4DB2-BD59-A6C34878D82A}">
                    <a16:rowId xmlns:a16="http://schemas.microsoft.com/office/drawing/2014/main" val="1042904177"/>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Crane Operations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Fringe Fields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730377"/>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Compressed Gasses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Other Hazards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extLst>
                  <a:ext uri="{0D108BD9-81ED-4DB2-BD59-A6C34878D82A}">
                    <a16:rowId xmlns:a16="http://schemas.microsoft.com/office/drawing/2014/main" val="854074050"/>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Vacuum/Pressure Vessels/piping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Confined Spaces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922222"/>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Vacuum Pumps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Noise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034465"/>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Material Handling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Arial" panose="020B0604020202020204" pitchFamily="34" charset="0"/>
                        </a:rPr>
                        <a:t>Silica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554941"/>
                  </a:ext>
                </a:extLst>
              </a:tr>
              <a:tr h="189398">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Calibri" panose="020F0502020204030204" pitchFamily="34" charset="0"/>
                          <a:cs typeface="Arial" panose="020B0604020202020204" pitchFamily="34" charset="0"/>
                        </a:rPr>
                        <a:t>Access &amp; Egress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hMerge="1">
                  <a:txBody>
                    <a:bodyPr/>
                    <a:lstStyle/>
                    <a:p>
                      <a:endParaRPr lang="en-US"/>
                    </a:p>
                  </a:txBody>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Ergonomics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276416"/>
                  </a:ext>
                </a:extLst>
              </a:tr>
              <a:tr h="189398">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a:effectLst/>
                          <a:latin typeface="Calibri" panose="020F0502020204030204" pitchFamily="34" charset="0"/>
                          <a:ea typeface="Calibri" panose="020F0502020204030204" pitchFamily="34" charset="0"/>
                          <a:cs typeface="Arial" panose="020B0604020202020204" pitchFamily="34" charset="0"/>
                        </a:rPr>
                        <a:t>Life Safety Egress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a:effectLst/>
                          <a:latin typeface="MS Gothic" panose="020B0609070205080204" pitchFamily="49" charset="-128"/>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Arial" panose="020B0604020202020204" pitchFamily="34" charset="0"/>
                        </a:rPr>
                        <a:t>Asbestos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2352637"/>
                  </a:ext>
                </a:extLst>
              </a:tr>
            </a:tbl>
          </a:graphicData>
        </a:graphic>
      </p:graphicFrame>
    </p:spTree>
    <p:extLst>
      <p:ext uri="{BB962C8B-B14F-4D97-AF65-F5344CB8AC3E}">
        <p14:creationId xmlns:p14="http://schemas.microsoft.com/office/powerpoint/2010/main" val="267923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document with text and numbers&#10;&#10;Description automatically generated">
            <a:extLst>
              <a:ext uri="{FF2B5EF4-FFF2-40B4-BE49-F238E27FC236}">
                <a16:creationId xmlns:a16="http://schemas.microsoft.com/office/drawing/2014/main" id="{5711A0B1-9DF7-86CC-1658-0DFFDEE58CCE}"/>
              </a:ext>
            </a:extLst>
          </p:cNvPr>
          <p:cNvPicPr>
            <a:picLocks noGrp="1" noChangeAspect="1"/>
          </p:cNvPicPr>
          <p:nvPr>
            <p:ph idx="1"/>
          </p:nvPr>
        </p:nvPicPr>
        <p:blipFill rotWithShape="1">
          <a:blip r:embed="rId2"/>
          <a:srcRect l="8997" t="7197" r="9245" b="28043"/>
          <a:stretch/>
        </p:blipFill>
        <p:spPr>
          <a:xfrm>
            <a:off x="2052487" y="623904"/>
            <a:ext cx="5039027" cy="5610193"/>
          </a:xfrm>
        </p:spPr>
      </p:pic>
      <p:sp>
        <p:nvSpPr>
          <p:cNvPr id="7" name="Title 6">
            <a:extLst>
              <a:ext uri="{FF2B5EF4-FFF2-40B4-BE49-F238E27FC236}">
                <a16:creationId xmlns:a16="http://schemas.microsoft.com/office/drawing/2014/main" id="{B8A3F32A-654D-53AE-D0F4-0B52A81A1C09}"/>
              </a:ext>
            </a:extLst>
          </p:cNvPr>
          <p:cNvSpPr>
            <a:spLocks noGrp="1"/>
          </p:cNvSpPr>
          <p:nvPr>
            <p:ph type="title"/>
          </p:nvPr>
        </p:nvSpPr>
        <p:spPr/>
        <p:txBody>
          <a:bodyPr/>
          <a:lstStyle/>
          <a:p>
            <a:r>
              <a:rPr lang="en-US" dirty="0"/>
              <a:t>Risk Matrix Summary</a:t>
            </a:r>
          </a:p>
        </p:txBody>
      </p:sp>
      <p:sp>
        <p:nvSpPr>
          <p:cNvPr id="4" name="Date Placeholder 3">
            <a:extLst>
              <a:ext uri="{FF2B5EF4-FFF2-40B4-BE49-F238E27FC236}">
                <a16:creationId xmlns:a16="http://schemas.microsoft.com/office/drawing/2014/main" id="{6CA45AA6-379A-3A13-C22A-416D6A4FF7B4}"/>
              </a:ext>
            </a:extLst>
          </p:cNvPr>
          <p:cNvSpPr>
            <a:spLocks noGrp="1"/>
          </p:cNvSpPr>
          <p:nvPr>
            <p:ph type="dt" sz="half" idx="2"/>
          </p:nvPr>
        </p:nvSpPr>
        <p:spPr/>
        <p:txBody>
          <a:bodyPr/>
          <a:lstStyle/>
          <a:p>
            <a:pPr>
              <a:defRPr/>
            </a:pPr>
            <a:r>
              <a:rPr lang="en-US"/>
              <a:t>3/19/2024</a:t>
            </a:r>
            <a:endParaRPr lang="en-US" dirty="0"/>
          </a:p>
        </p:txBody>
      </p:sp>
      <p:sp>
        <p:nvSpPr>
          <p:cNvPr id="5" name="Footer Placeholder 4">
            <a:extLst>
              <a:ext uri="{FF2B5EF4-FFF2-40B4-BE49-F238E27FC236}">
                <a16:creationId xmlns:a16="http://schemas.microsoft.com/office/drawing/2014/main" id="{D02B4E87-5BA9-C179-8600-40DEB67D95E1}"/>
              </a:ext>
            </a:extLst>
          </p:cNvPr>
          <p:cNvSpPr>
            <a:spLocks noGrp="1"/>
          </p:cNvSpPr>
          <p:nvPr>
            <p:ph type="ftr" sz="quarter" idx="3"/>
          </p:nvPr>
        </p:nvSpPr>
        <p:spPr/>
        <p:txBody>
          <a:bodyPr/>
          <a:lstStyle/>
          <a:p>
            <a:pPr>
              <a:defRPr/>
            </a:pPr>
            <a:r>
              <a:rPr lang="en-US"/>
              <a:t>Olander | Switchyard Accelerator Readiness Review</a:t>
            </a:r>
            <a:endParaRPr lang="en-US" b="1" dirty="0"/>
          </a:p>
        </p:txBody>
      </p:sp>
      <p:sp>
        <p:nvSpPr>
          <p:cNvPr id="6" name="Slide Number Placeholder 5">
            <a:extLst>
              <a:ext uri="{FF2B5EF4-FFF2-40B4-BE49-F238E27FC236}">
                <a16:creationId xmlns:a16="http://schemas.microsoft.com/office/drawing/2014/main" id="{1ABB7144-BFA3-52F1-3249-507FD02666DD}"/>
              </a:ext>
            </a:extLst>
          </p:cNvPr>
          <p:cNvSpPr>
            <a:spLocks noGrp="1"/>
          </p:cNvSpPr>
          <p:nvPr>
            <p:ph type="sldNum" sz="quarter" idx="4"/>
          </p:nvPr>
        </p:nvSpPr>
        <p:spPr/>
        <p:txBody>
          <a:bodyPr/>
          <a:lstStyle/>
          <a:p>
            <a:pPr>
              <a:defRPr/>
            </a:pPr>
            <a:fld id="{979A04A2-726F-2143-A443-7788AF27176E}" type="slidenum">
              <a:rPr lang="en-US" smtClean="0"/>
              <a:pPr>
                <a:defRPr/>
              </a:pPr>
              <a:t>9</a:t>
            </a:fld>
            <a:endParaRPr lang="en-US" dirty="0"/>
          </a:p>
        </p:txBody>
      </p:sp>
    </p:spTree>
    <p:extLst>
      <p:ext uri="{BB962C8B-B14F-4D97-AF65-F5344CB8AC3E}">
        <p14:creationId xmlns:p14="http://schemas.microsoft.com/office/powerpoint/2010/main" val="3484406758"/>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3023  -  Read-Only" id="{A8C22F5D-C6D7-4589-A1DC-766D1E9786F3}" vid="{C4929605-360F-4C13-A43A-E93BABDEF8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5E6438C41BFD47ACE8933FA0781970" ma:contentTypeVersion="2" ma:contentTypeDescription="Create a new document." ma:contentTypeScope="" ma:versionID="40731602f34b2e145fe69f86e6a35b1b">
  <xsd:schema xmlns:xsd="http://www.w3.org/2001/XMLSchema" xmlns:xs="http://www.w3.org/2001/XMLSchema" xmlns:p="http://schemas.microsoft.com/office/2006/metadata/properties" xmlns:ns2="c8a0c449-bc3f-4023-b6f3-9ae146c0e873" targetNamespace="http://schemas.microsoft.com/office/2006/metadata/properties" ma:root="true" ma:fieldsID="e613c1cf9b7acee2742733a09b7ffdd1" ns2:_="">
    <xsd:import namespace="c8a0c449-bc3f-4023-b6f3-9ae146c0e87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c449-bc3f-4023-b6f3-9ae146c0e8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c8a0c449-bc3f-4023-b6f3-9ae146c0e873">MKRZARSQM56R-1466480915-760</_dlc_DocId>
    <_dlc_DocIdUrl xmlns="c8a0c449-bc3f-4023-b6f3-9ae146c0e873">
      <Url>https://fermipoint.fnal.gov/org/eshq/ASD/_layouts/15/DocIdRedir.aspx?ID=MKRZARSQM56R-1466480915-760</Url>
      <Description>MKRZARSQM56R-1466480915-760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E4FB0BA-40FF-4738-BEDA-5B1BDD7FB1CF}">
  <ds:schemaRefs>
    <ds:schemaRef ds:uri="http://schemas.microsoft.com/sharepoint/v3/contenttype/forms"/>
  </ds:schemaRefs>
</ds:datastoreItem>
</file>

<file path=customXml/itemProps2.xml><?xml version="1.0" encoding="utf-8"?>
<ds:datastoreItem xmlns:ds="http://schemas.openxmlformats.org/officeDocument/2006/customXml" ds:itemID="{F3046631-D625-4DBB-820E-2A2656AF18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c449-bc3f-4023-b6f3-9ae146c0e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9A9177-9946-41CD-B01B-8BAAEF071AA1}">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c8a0c449-bc3f-4023-b6f3-9ae146c0e873"/>
    <ds:schemaRef ds:uri="http://www.w3.org/XML/1998/namespace"/>
  </ds:schemaRefs>
</ds:datastoreItem>
</file>

<file path=customXml/itemProps4.xml><?xml version="1.0" encoding="utf-8"?>
<ds:datastoreItem xmlns:ds="http://schemas.openxmlformats.org/officeDocument/2006/customXml" ds:itemID="{097848FA-C60A-45FD-BB12-33C88503094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FNAL_PowerPoint_4x3_100716 (1)</Template>
  <TotalTime>14481</TotalTime>
  <Words>3042</Words>
  <Application>Microsoft Office PowerPoint</Application>
  <PresentationFormat>On-screen Show (4:3)</PresentationFormat>
  <Paragraphs>698</Paragraphs>
  <Slides>35</Slides>
  <Notes>0</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MS Gothic</vt:lpstr>
      <vt:lpstr>Arial</vt:lpstr>
      <vt:lpstr>Calibri</vt:lpstr>
      <vt:lpstr>Helvetica</vt:lpstr>
      <vt:lpstr>Fermilab_PPT_090815</vt:lpstr>
      <vt:lpstr>1_Fermilab_PPT_090815</vt:lpstr>
      <vt:lpstr>PowerPoint Presentation</vt:lpstr>
      <vt:lpstr>Outline</vt:lpstr>
      <vt:lpstr>Outline</vt:lpstr>
      <vt:lpstr>Switchyard Overview</vt:lpstr>
      <vt:lpstr>Switchyard Overview</vt:lpstr>
      <vt:lpstr>Switchyard Overview</vt:lpstr>
      <vt:lpstr>Outline</vt:lpstr>
      <vt:lpstr>Hazard Inventory for Switchyard</vt:lpstr>
      <vt:lpstr>Risk Matrix Summary</vt:lpstr>
      <vt:lpstr>Outline</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Radiological</vt:lpstr>
      <vt:lpstr>Non-Accelerator Specific Hazards - Other</vt:lpstr>
      <vt:lpstr>Outline</vt:lpstr>
      <vt:lpstr>Accelerator Specific Hazards </vt:lpstr>
      <vt:lpstr>Accelerator Specific Hazards - Radiological</vt:lpstr>
      <vt:lpstr>Outline</vt:lpstr>
      <vt:lpstr>Maximum Credible Incident (MCI) – Radiological</vt:lpstr>
      <vt:lpstr>Maximum Credible Incident (MCI) – Radiological</vt:lpstr>
      <vt:lpstr>Outline</vt:lpstr>
      <vt:lpstr>Credited Controls – Passive</vt:lpstr>
      <vt:lpstr>Credited Controls – Passive</vt:lpstr>
      <vt:lpstr>Credited Controls – Passive</vt:lpstr>
      <vt:lpstr>Credited Controls – Passive</vt:lpstr>
      <vt:lpstr>Credited Controls – Passive</vt:lpstr>
      <vt:lpstr>Credited Controls – Passive</vt:lpstr>
      <vt:lpstr>Credited Controls – Active Engineering</vt:lpstr>
      <vt:lpstr>Credited Controls – Active Engineering</vt:lpstr>
      <vt:lpstr>Credited Controls - Administrative</vt:lpstr>
      <vt:lpstr>PowerPoint Presentation</vt:lpstr>
      <vt:lpstr>Credited Controls – Active Engineering</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Madelyn R. Wolter x4807 16344N</dc:creator>
  <cp:lastModifiedBy>Michael K. Olander</cp:lastModifiedBy>
  <cp:revision>258</cp:revision>
  <cp:lastPrinted>2014-01-20T19:40:21Z</cp:lastPrinted>
  <dcterms:created xsi:type="dcterms:W3CDTF">2017-02-13T18:49:53Z</dcterms:created>
  <dcterms:modified xsi:type="dcterms:W3CDTF">2024-03-15T21:14:50Z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0x0101005E5E6438C41BFD47ACE8933FA0781970</vt:lpwstr>
  </property>
  <property fmtid="{D5CDD505-2E9C-101B-9397-08002B2CF9AE}" pid="3" name="_dlc_DocIdItemGuid">
    <vt:lpwstr>c9585225-9093-411f-b1a1-ad178b732be5</vt:lpwstr>
  </property>
</Properties>
</file>