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2" r:id="rId5"/>
    <p:sldMasterId id="2147484123" r:id="rId6"/>
  </p:sldMasterIdLst>
  <p:notesMasterIdLst>
    <p:notesMasterId r:id="rId46"/>
  </p:notesMasterIdLst>
  <p:handoutMasterIdLst>
    <p:handoutMasterId r:id="rId47"/>
  </p:handoutMasterIdLst>
  <p:sldIdLst>
    <p:sldId id="340" r:id="rId7"/>
    <p:sldId id="275" r:id="rId8"/>
    <p:sldId id="356" r:id="rId9"/>
    <p:sldId id="379" r:id="rId10"/>
    <p:sldId id="395" r:id="rId11"/>
    <p:sldId id="357" r:id="rId12"/>
    <p:sldId id="322" r:id="rId13"/>
    <p:sldId id="358" r:id="rId14"/>
    <p:sldId id="401" r:id="rId15"/>
    <p:sldId id="389" r:id="rId16"/>
    <p:sldId id="348" r:id="rId17"/>
    <p:sldId id="390" r:id="rId18"/>
    <p:sldId id="377" r:id="rId19"/>
    <p:sldId id="378" r:id="rId20"/>
    <p:sldId id="347" r:id="rId21"/>
    <p:sldId id="349" r:id="rId22"/>
    <p:sldId id="406" r:id="rId23"/>
    <p:sldId id="359" r:id="rId24"/>
    <p:sldId id="361" r:id="rId25"/>
    <p:sldId id="362" r:id="rId26"/>
    <p:sldId id="402" r:id="rId27"/>
    <p:sldId id="326" r:id="rId28"/>
    <p:sldId id="399" r:id="rId29"/>
    <p:sldId id="363" r:id="rId30"/>
    <p:sldId id="392" r:id="rId31"/>
    <p:sldId id="408" r:id="rId32"/>
    <p:sldId id="409" r:id="rId33"/>
    <p:sldId id="407" r:id="rId34"/>
    <p:sldId id="366" r:id="rId35"/>
    <p:sldId id="400" r:id="rId36"/>
    <p:sldId id="403" r:id="rId37"/>
    <p:sldId id="393" r:id="rId38"/>
    <p:sldId id="397" r:id="rId39"/>
    <p:sldId id="331" r:id="rId40"/>
    <p:sldId id="398" r:id="rId41"/>
    <p:sldId id="404" r:id="rId42"/>
    <p:sldId id="405" r:id="rId43"/>
    <p:sldId id="373" r:id="rId44"/>
    <p:sldId id="375" r:id="rId45"/>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p:defaultTextStyle>
  <p:extLst>
    <p:ext uri="{EFAFB233-063F-42B5-8137-9DF3F51BA10A}">
      <p15:sldGuideLst xmlns:p15="http://schemas.microsoft.com/office/powerpoint/2012/main">
        <p15:guide id="1" orient="horz" pos="4142">
          <p15:clr>
            <a:srgbClr val="A4A3A4"/>
          </p15:clr>
        </p15:guide>
        <p15:guide id="2" orient="horz" pos="4027">
          <p15:clr>
            <a:srgbClr val="A4A3A4"/>
          </p15:clr>
        </p15:guide>
        <p15:guide id="3" orient="horz" pos="1698">
          <p15:clr>
            <a:srgbClr val="A4A3A4"/>
          </p15:clr>
        </p15:guide>
        <p15:guide id="4" orient="horz" pos="152">
          <p15:clr>
            <a:srgbClr val="A4A3A4"/>
          </p15:clr>
        </p15:guide>
        <p15:guide id="5" orient="horz" pos="2790">
          <p15:clr>
            <a:srgbClr val="A4A3A4"/>
          </p15:clr>
        </p15:guide>
        <p15:guide id="6" orient="horz" pos="604">
          <p15:clr>
            <a:srgbClr val="A4A3A4"/>
          </p15:clr>
        </p15:guide>
        <p15:guide id="7" pos="5616">
          <p15:clr>
            <a:srgbClr val="A4A3A4"/>
          </p15:clr>
        </p15:guide>
        <p15:guide id="8" pos="136">
          <p15:clr>
            <a:srgbClr val="A4A3A4"/>
          </p15:clr>
        </p15:guide>
        <p15:guide id="9" pos="589">
          <p15:clr>
            <a:srgbClr val="A4A3A4"/>
          </p15:clr>
        </p15:guide>
        <p15:guide id="10" pos="4453">
          <p15:clr>
            <a:srgbClr val="A4A3A4"/>
          </p15:clr>
        </p15:guide>
        <p15:guide id="11" pos="5163">
          <p15:clr>
            <a:srgbClr val="A4A3A4"/>
          </p15:clr>
        </p15:guide>
        <p15:guide id="12" pos="4632">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hn E. AndersonJr. x4973 04659N" initials="JEA" lastIdx="10" clrIdx="0">
    <p:extLst>
      <p:ext uri="{19B8F6BF-5375-455C-9EA6-DF929625EA0E}">
        <p15:presenceInfo xmlns:p15="http://schemas.microsoft.com/office/powerpoint/2012/main" userId="John E. AndersonJr. x4973 04659N" providerId="None"/>
      </p:ext>
    </p:extLst>
  </p:cmAuthor>
  <p:cmAuthor id="2" name="Madelyn R. Wolter x4807 16344N" initials="MRWx1" lastIdx="3" clrIdx="1">
    <p:extLst>
      <p:ext uri="{19B8F6BF-5375-455C-9EA6-DF929625EA0E}">
        <p15:presenceInfo xmlns:p15="http://schemas.microsoft.com/office/powerpoint/2012/main" userId="Madelyn R. Wolter x4807 16344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clrMru>
    <a:srgbClr val="FE00FF"/>
    <a:srgbClr val="020202"/>
    <a:srgbClr val="505050"/>
    <a:srgbClr val="004C97"/>
    <a:srgbClr val="0D3B8E"/>
    <a:srgbClr val="003087"/>
    <a:srgbClr val="03005F"/>
    <a:srgbClr val="0C075E"/>
    <a:srgbClr val="50504E"/>
    <a:srgbClr val="4E4E4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875" autoAdjust="0"/>
    <p:restoredTop sz="93419" autoAdjust="0"/>
  </p:normalViewPr>
  <p:slideViewPr>
    <p:cSldViewPr snapToGrid="0" snapToObjects="1" showGuides="1">
      <p:cViewPr varScale="1">
        <p:scale>
          <a:sx n="109" d="100"/>
          <a:sy n="109" d="100"/>
        </p:scale>
        <p:origin x="1998" y="96"/>
      </p:cViewPr>
      <p:guideLst>
        <p:guide orient="horz" pos="4142"/>
        <p:guide orient="horz" pos="4027"/>
        <p:guide orient="horz" pos="1698"/>
        <p:guide orient="horz" pos="152"/>
        <p:guide orient="horz" pos="2790"/>
        <p:guide orient="horz" pos="604"/>
        <p:guide pos="5616"/>
        <p:guide pos="136"/>
        <p:guide pos="589"/>
        <p:guide pos="4453"/>
        <p:guide pos="5163"/>
        <p:guide pos="4632"/>
      </p:guideLst>
    </p:cSldViewPr>
  </p:slideViewPr>
  <p:notesTextViewPr>
    <p:cViewPr>
      <p:scale>
        <a:sx n="100" d="100"/>
        <a:sy n="100" d="100"/>
      </p:scale>
      <p:origin x="0" y="0"/>
    </p:cViewPr>
  </p:notesTextViewPr>
  <p:notesViewPr>
    <p:cSldViewPr snapToGrid="0" snapToObjects="1"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commentAuthors" Target="commentAuthors.xml"/><Relationship Id="rId8" Type="http://schemas.openxmlformats.org/officeDocument/2006/relationships/slide" Target="slides/slide2.xml"/><Relationship Id="rId51"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4" Type="http://schemas.openxmlformats.org/officeDocument/2006/relationships/image" Target="../media/image18.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4" Type="http://schemas.openxmlformats.org/officeDocument/2006/relationships/image" Target="../media/image18.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F3FB137-987B-4786-93CD-BD8A1D263C9A}"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94ACA83D-6311-41A2-A8B6-5AD551568857}">
      <dgm:prSet/>
      <dgm:spPr/>
      <dgm:t>
        <a:bodyPr/>
        <a:lstStyle/>
        <a:p>
          <a:r>
            <a:rPr lang="en-US" dirty="0"/>
            <a:t>The existing radiation fencing surrounding the Meson Area berm is credited.</a:t>
          </a:r>
        </a:p>
      </dgm:t>
    </dgm:pt>
    <dgm:pt modelId="{ACBBCDD4-5EF1-480F-91F6-4CE5DC8C448E}" type="parTrans" cxnId="{4DE692B4-77CC-48A4-8921-BC85FDF9FE1F}">
      <dgm:prSet/>
      <dgm:spPr/>
      <dgm:t>
        <a:bodyPr/>
        <a:lstStyle/>
        <a:p>
          <a:endParaRPr lang="en-US"/>
        </a:p>
      </dgm:t>
    </dgm:pt>
    <dgm:pt modelId="{EDC37874-E0D9-4229-BAB8-FD6EF7276224}" type="sibTrans" cxnId="{4DE692B4-77CC-48A4-8921-BC85FDF9FE1F}">
      <dgm:prSet/>
      <dgm:spPr/>
      <dgm:t>
        <a:bodyPr/>
        <a:lstStyle/>
        <a:p>
          <a:endParaRPr lang="en-US"/>
        </a:p>
      </dgm:t>
    </dgm:pt>
    <dgm:pt modelId="{2F5DB6CD-A1ED-4A54-8192-11FBA8333B8A}">
      <dgm:prSet/>
      <dgm:spPr/>
      <dgm:t>
        <a:bodyPr/>
        <a:lstStyle/>
        <a:p>
          <a:r>
            <a:rPr lang="en-US"/>
            <a:t>The existing radiation fencing north of the MC6 enclosure, spanning between the Meson Polarized and Meson West beamlines, is also credited.</a:t>
          </a:r>
        </a:p>
      </dgm:t>
    </dgm:pt>
    <dgm:pt modelId="{5798FD0B-5E71-46A3-931D-4BA22FE6DD10}" type="parTrans" cxnId="{F05B4C4A-E188-4553-9985-B18B5BFC4801}">
      <dgm:prSet/>
      <dgm:spPr/>
      <dgm:t>
        <a:bodyPr/>
        <a:lstStyle/>
        <a:p>
          <a:endParaRPr lang="en-US"/>
        </a:p>
      </dgm:t>
    </dgm:pt>
    <dgm:pt modelId="{23E3778F-ED91-4058-A4C5-E9AB17BAD1D1}" type="sibTrans" cxnId="{F05B4C4A-E188-4553-9985-B18B5BFC4801}">
      <dgm:prSet/>
      <dgm:spPr/>
      <dgm:t>
        <a:bodyPr/>
        <a:lstStyle/>
        <a:p>
          <a:endParaRPr lang="en-US"/>
        </a:p>
      </dgm:t>
    </dgm:pt>
    <dgm:pt modelId="{4CA010C1-A595-473A-8731-50D8976209FC}" type="pres">
      <dgm:prSet presAssocID="{0F3FB137-987B-4786-93CD-BD8A1D263C9A}" presName="root" presStyleCnt="0">
        <dgm:presLayoutVars>
          <dgm:dir/>
          <dgm:resizeHandles val="exact"/>
        </dgm:presLayoutVars>
      </dgm:prSet>
      <dgm:spPr/>
    </dgm:pt>
    <dgm:pt modelId="{3B7279DA-5924-4420-A1D2-32E0D26376B7}" type="pres">
      <dgm:prSet presAssocID="{94ACA83D-6311-41A2-A8B6-5AD551568857}" presName="compNode" presStyleCnt="0"/>
      <dgm:spPr/>
    </dgm:pt>
    <dgm:pt modelId="{6E03504A-5521-45C7-86A3-1B22FD1F4DDC}" type="pres">
      <dgm:prSet presAssocID="{94ACA83D-6311-41A2-A8B6-5AD551568857}" presName="bgRect" presStyleLbl="bgShp" presStyleIdx="0" presStyleCnt="2"/>
      <dgm:spPr/>
    </dgm:pt>
    <dgm:pt modelId="{A40BB9BE-3C1C-4D74-AAA2-F2DC4045BF95}" type="pres">
      <dgm:prSet presAssocID="{94ACA83D-6311-41A2-A8B6-5AD551568857}"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Radioactive"/>
        </a:ext>
      </dgm:extLst>
    </dgm:pt>
    <dgm:pt modelId="{86529D67-D145-4799-9BA3-1188ECEB1245}" type="pres">
      <dgm:prSet presAssocID="{94ACA83D-6311-41A2-A8B6-5AD551568857}" presName="spaceRect" presStyleCnt="0"/>
      <dgm:spPr/>
    </dgm:pt>
    <dgm:pt modelId="{F58EB74D-5AC3-45EA-8F78-F4F2433D9B6E}" type="pres">
      <dgm:prSet presAssocID="{94ACA83D-6311-41A2-A8B6-5AD551568857}" presName="parTx" presStyleLbl="revTx" presStyleIdx="0" presStyleCnt="2">
        <dgm:presLayoutVars>
          <dgm:chMax val="0"/>
          <dgm:chPref val="0"/>
        </dgm:presLayoutVars>
      </dgm:prSet>
      <dgm:spPr/>
    </dgm:pt>
    <dgm:pt modelId="{91C3A248-1D3F-4E68-B3A8-0C23C8A9AE61}" type="pres">
      <dgm:prSet presAssocID="{EDC37874-E0D9-4229-BAB8-FD6EF7276224}" presName="sibTrans" presStyleCnt="0"/>
      <dgm:spPr/>
    </dgm:pt>
    <dgm:pt modelId="{1F7FD44A-8D33-4EEB-93C5-1EF78AA15525}" type="pres">
      <dgm:prSet presAssocID="{2F5DB6CD-A1ED-4A54-8192-11FBA8333B8A}" presName="compNode" presStyleCnt="0"/>
      <dgm:spPr/>
    </dgm:pt>
    <dgm:pt modelId="{79AB25B7-A653-48B4-9D37-DA4D04A18779}" type="pres">
      <dgm:prSet presAssocID="{2F5DB6CD-A1ED-4A54-8192-11FBA8333B8A}" presName="bgRect" presStyleLbl="bgShp" presStyleIdx="1" presStyleCnt="2"/>
      <dgm:spPr/>
    </dgm:pt>
    <dgm:pt modelId="{39232A9D-9B5F-44CF-8760-617F3E3A5657}" type="pres">
      <dgm:prSet presAssocID="{2F5DB6CD-A1ED-4A54-8192-11FBA8333B8A}"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Radioactive Sign"/>
        </a:ext>
      </dgm:extLst>
    </dgm:pt>
    <dgm:pt modelId="{C5D50071-EDA8-47F4-892D-68AC4BD614BD}" type="pres">
      <dgm:prSet presAssocID="{2F5DB6CD-A1ED-4A54-8192-11FBA8333B8A}" presName="spaceRect" presStyleCnt="0"/>
      <dgm:spPr/>
    </dgm:pt>
    <dgm:pt modelId="{EDC50814-0320-420B-92BE-3239131C8BE4}" type="pres">
      <dgm:prSet presAssocID="{2F5DB6CD-A1ED-4A54-8192-11FBA8333B8A}" presName="parTx" presStyleLbl="revTx" presStyleIdx="1" presStyleCnt="2">
        <dgm:presLayoutVars>
          <dgm:chMax val="0"/>
          <dgm:chPref val="0"/>
        </dgm:presLayoutVars>
      </dgm:prSet>
      <dgm:spPr/>
    </dgm:pt>
  </dgm:ptLst>
  <dgm:cxnLst>
    <dgm:cxn modelId="{0F809E26-FFB7-4F63-8C09-EE0E755DD35B}" type="presOf" srcId="{2F5DB6CD-A1ED-4A54-8192-11FBA8333B8A}" destId="{EDC50814-0320-420B-92BE-3239131C8BE4}" srcOrd="0" destOrd="0" presId="urn:microsoft.com/office/officeart/2018/2/layout/IconVerticalSolidList"/>
    <dgm:cxn modelId="{27E37B35-D45D-41A7-8795-728CF9DA328C}" type="presOf" srcId="{0F3FB137-987B-4786-93CD-BD8A1D263C9A}" destId="{4CA010C1-A595-473A-8731-50D8976209FC}" srcOrd="0" destOrd="0" presId="urn:microsoft.com/office/officeart/2018/2/layout/IconVerticalSolidList"/>
    <dgm:cxn modelId="{F05B4C4A-E188-4553-9985-B18B5BFC4801}" srcId="{0F3FB137-987B-4786-93CD-BD8A1D263C9A}" destId="{2F5DB6CD-A1ED-4A54-8192-11FBA8333B8A}" srcOrd="1" destOrd="0" parTransId="{5798FD0B-5E71-46A3-931D-4BA22FE6DD10}" sibTransId="{23E3778F-ED91-4058-A4C5-E9AB17BAD1D1}"/>
    <dgm:cxn modelId="{4DE692B4-77CC-48A4-8921-BC85FDF9FE1F}" srcId="{0F3FB137-987B-4786-93CD-BD8A1D263C9A}" destId="{94ACA83D-6311-41A2-A8B6-5AD551568857}" srcOrd="0" destOrd="0" parTransId="{ACBBCDD4-5EF1-480F-91F6-4CE5DC8C448E}" sibTransId="{EDC37874-E0D9-4229-BAB8-FD6EF7276224}"/>
    <dgm:cxn modelId="{BD7FD9D6-1F91-4BE2-9AF8-542B4437C7BE}" type="presOf" srcId="{94ACA83D-6311-41A2-A8B6-5AD551568857}" destId="{F58EB74D-5AC3-45EA-8F78-F4F2433D9B6E}" srcOrd="0" destOrd="0" presId="urn:microsoft.com/office/officeart/2018/2/layout/IconVerticalSolidList"/>
    <dgm:cxn modelId="{071C2A25-0FB1-437F-BE75-10C29D3AC893}" type="presParOf" srcId="{4CA010C1-A595-473A-8731-50D8976209FC}" destId="{3B7279DA-5924-4420-A1D2-32E0D26376B7}" srcOrd="0" destOrd="0" presId="urn:microsoft.com/office/officeart/2018/2/layout/IconVerticalSolidList"/>
    <dgm:cxn modelId="{382BCB3C-D72A-4478-8F8B-94977A13F840}" type="presParOf" srcId="{3B7279DA-5924-4420-A1D2-32E0D26376B7}" destId="{6E03504A-5521-45C7-86A3-1B22FD1F4DDC}" srcOrd="0" destOrd="0" presId="urn:microsoft.com/office/officeart/2018/2/layout/IconVerticalSolidList"/>
    <dgm:cxn modelId="{C8FE279F-E396-4F60-80F0-DB7B855128AA}" type="presParOf" srcId="{3B7279DA-5924-4420-A1D2-32E0D26376B7}" destId="{A40BB9BE-3C1C-4D74-AAA2-F2DC4045BF95}" srcOrd="1" destOrd="0" presId="urn:microsoft.com/office/officeart/2018/2/layout/IconVerticalSolidList"/>
    <dgm:cxn modelId="{59ADDA9B-0581-40AF-A6E2-85C4DC81E8CE}" type="presParOf" srcId="{3B7279DA-5924-4420-A1D2-32E0D26376B7}" destId="{86529D67-D145-4799-9BA3-1188ECEB1245}" srcOrd="2" destOrd="0" presId="urn:microsoft.com/office/officeart/2018/2/layout/IconVerticalSolidList"/>
    <dgm:cxn modelId="{413069FC-08EB-4515-A400-634D6F83A7AC}" type="presParOf" srcId="{3B7279DA-5924-4420-A1D2-32E0D26376B7}" destId="{F58EB74D-5AC3-45EA-8F78-F4F2433D9B6E}" srcOrd="3" destOrd="0" presId="urn:microsoft.com/office/officeart/2018/2/layout/IconVerticalSolidList"/>
    <dgm:cxn modelId="{1EBD31AC-9515-4605-B00B-59AE2B2E7DFD}" type="presParOf" srcId="{4CA010C1-A595-473A-8731-50D8976209FC}" destId="{91C3A248-1D3F-4E68-B3A8-0C23C8A9AE61}" srcOrd="1" destOrd="0" presId="urn:microsoft.com/office/officeart/2018/2/layout/IconVerticalSolidList"/>
    <dgm:cxn modelId="{A9450BC9-E338-4132-B599-1E3621BE2323}" type="presParOf" srcId="{4CA010C1-A595-473A-8731-50D8976209FC}" destId="{1F7FD44A-8D33-4EEB-93C5-1EF78AA15525}" srcOrd="2" destOrd="0" presId="urn:microsoft.com/office/officeart/2018/2/layout/IconVerticalSolidList"/>
    <dgm:cxn modelId="{64B22872-54C1-445A-BCC7-8557E215426D}" type="presParOf" srcId="{1F7FD44A-8D33-4EEB-93C5-1EF78AA15525}" destId="{79AB25B7-A653-48B4-9D37-DA4D04A18779}" srcOrd="0" destOrd="0" presId="urn:microsoft.com/office/officeart/2018/2/layout/IconVerticalSolidList"/>
    <dgm:cxn modelId="{2666F5D5-747B-4DAE-BA1A-87FD6A8946D4}" type="presParOf" srcId="{1F7FD44A-8D33-4EEB-93C5-1EF78AA15525}" destId="{39232A9D-9B5F-44CF-8760-617F3E3A5657}" srcOrd="1" destOrd="0" presId="urn:microsoft.com/office/officeart/2018/2/layout/IconVerticalSolidList"/>
    <dgm:cxn modelId="{1C5AE69B-50BF-4DD0-9001-57D32566A212}" type="presParOf" srcId="{1F7FD44A-8D33-4EEB-93C5-1EF78AA15525}" destId="{C5D50071-EDA8-47F4-892D-68AC4BD614BD}" srcOrd="2" destOrd="0" presId="urn:microsoft.com/office/officeart/2018/2/layout/IconVerticalSolidList"/>
    <dgm:cxn modelId="{A1E20BEC-64FB-4D64-BFD8-BE05C9331B2A}" type="presParOf" srcId="{1F7FD44A-8D33-4EEB-93C5-1EF78AA15525}" destId="{EDC50814-0320-420B-92BE-3239131C8BE4}"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03504A-5521-45C7-86A3-1B22FD1F4DDC}">
      <dsp:nvSpPr>
        <dsp:cNvPr id="0" name=""/>
        <dsp:cNvSpPr/>
      </dsp:nvSpPr>
      <dsp:spPr>
        <a:xfrm>
          <a:off x="0" y="822146"/>
          <a:ext cx="8672513" cy="151780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40BB9BE-3C1C-4D74-AAA2-F2DC4045BF95}">
      <dsp:nvSpPr>
        <dsp:cNvPr id="0" name=""/>
        <dsp:cNvSpPr/>
      </dsp:nvSpPr>
      <dsp:spPr>
        <a:xfrm>
          <a:off x="459137" y="1163653"/>
          <a:ext cx="834794" cy="83479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58EB74D-5AC3-45EA-8F78-F4F2433D9B6E}">
      <dsp:nvSpPr>
        <dsp:cNvPr id="0" name=""/>
        <dsp:cNvSpPr/>
      </dsp:nvSpPr>
      <dsp:spPr>
        <a:xfrm>
          <a:off x="1753069" y="822146"/>
          <a:ext cx="6919443" cy="15178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635" tIns="160635" rIns="160635" bIns="160635" numCol="1" spcCol="1270" anchor="ctr" anchorCtr="0">
          <a:noAutofit/>
        </a:bodyPr>
        <a:lstStyle/>
        <a:p>
          <a:pPr marL="0" lvl="0" indent="0" algn="l" defTabSz="1111250">
            <a:lnSpc>
              <a:spcPct val="90000"/>
            </a:lnSpc>
            <a:spcBef>
              <a:spcPct val="0"/>
            </a:spcBef>
            <a:spcAft>
              <a:spcPct val="35000"/>
            </a:spcAft>
            <a:buNone/>
          </a:pPr>
          <a:r>
            <a:rPr lang="en-US" sz="2500" kern="1200" dirty="0"/>
            <a:t>The existing radiation fencing surrounding the Meson Area berm is credited.</a:t>
          </a:r>
        </a:p>
      </dsp:txBody>
      <dsp:txXfrm>
        <a:off x="1753069" y="822146"/>
        <a:ext cx="6919443" cy="1517808"/>
      </dsp:txXfrm>
    </dsp:sp>
    <dsp:sp modelId="{79AB25B7-A653-48B4-9D37-DA4D04A18779}">
      <dsp:nvSpPr>
        <dsp:cNvPr id="0" name=""/>
        <dsp:cNvSpPr/>
      </dsp:nvSpPr>
      <dsp:spPr>
        <a:xfrm>
          <a:off x="0" y="2719407"/>
          <a:ext cx="8672513" cy="151780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9232A9D-9B5F-44CF-8760-617F3E3A5657}">
      <dsp:nvSpPr>
        <dsp:cNvPr id="0" name=""/>
        <dsp:cNvSpPr/>
      </dsp:nvSpPr>
      <dsp:spPr>
        <a:xfrm>
          <a:off x="459137" y="3060914"/>
          <a:ext cx="834794" cy="83479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DC50814-0320-420B-92BE-3239131C8BE4}">
      <dsp:nvSpPr>
        <dsp:cNvPr id="0" name=""/>
        <dsp:cNvSpPr/>
      </dsp:nvSpPr>
      <dsp:spPr>
        <a:xfrm>
          <a:off x="1753069" y="2719407"/>
          <a:ext cx="6919443" cy="15178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635" tIns="160635" rIns="160635" bIns="160635" numCol="1" spcCol="1270" anchor="ctr" anchorCtr="0">
          <a:noAutofit/>
        </a:bodyPr>
        <a:lstStyle/>
        <a:p>
          <a:pPr marL="0" lvl="0" indent="0" algn="l" defTabSz="1111250">
            <a:lnSpc>
              <a:spcPct val="90000"/>
            </a:lnSpc>
            <a:spcBef>
              <a:spcPct val="0"/>
            </a:spcBef>
            <a:spcAft>
              <a:spcPct val="35000"/>
            </a:spcAft>
            <a:buNone/>
          </a:pPr>
          <a:r>
            <a:rPr lang="en-US" sz="2500" kern="1200"/>
            <a:t>The existing radiation fencing north of the MC6 enclosure, spanning between the Meson Polarized and Meson West beamlines, is also credited.</a:t>
          </a:r>
        </a:p>
      </dsp:txBody>
      <dsp:txXfrm>
        <a:off x="1753069" y="2719407"/>
        <a:ext cx="6919443" cy="1517808"/>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DBB872F3-6144-3148-BC13-C063BA20AE80}" type="datetimeFigureOut">
              <a:rPr lang="en-US"/>
              <a:pPr>
                <a:defRPr/>
              </a:pPr>
              <a:t>3/15/2024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0ACDB0ED-0BEE-9846-B9EA-5C7BFF06289F}" type="slidenum">
              <a:rPr lang="en-US"/>
              <a:pPr>
                <a:defRPr/>
              </a:pPr>
              <a:t>‹#›</a:t>
            </a:fld>
            <a:endParaRPr lang="en-US" dirty="0"/>
          </a:p>
        </p:txBody>
      </p:sp>
    </p:spTree>
    <p:extLst>
      <p:ext uri="{BB962C8B-B14F-4D97-AF65-F5344CB8AC3E}">
        <p14:creationId xmlns:p14="http://schemas.microsoft.com/office/powerpoint/2010/main" val="14231645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531CFD29-8380-B24A-89EC-384D8B8A981B}" type="datetimeFigureOut">
              <a:rPr lang="en-US"/>
              <a:pPr>
                <a:defRPr/>
              </a:pPr>
              <a:t>3/15/2024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CAD08E57-B576-F641-BEA6-C3D752DF7F66}" type="slidenum">
              <a:rPr lang="en-US"/>
              <a:pPr>
                <a:defRPr/>
              </a:pPr>
              <a:t>‹#›</a:t>
            </a:fld>
            <a:endParaRPr lang="en-US" dirty="0"/>
          </a:p>
        </p:txBody>
      </p:sp>
    </p:spTree>
    <p:extLst>
      <p:ext uri="{BB962C8B-B14F-4D97-AF65-F5344CB8AC3E}">
        <p14:creationId xmlns:p14="http://schemas.microsoft.com/office/powerpoint/2010/main" val="1600640023"/>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Helvetica"/>
        <a:ea typeface="Geneva"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2pPr>
    <a:lvl3pPr marL="9144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3pPr>
    <a:lvl4pPr marL="13716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4pPr>
    <a:lvl5pPr marL="18288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Edit Master text styles</a:t>
            </a:r>
          </a:p>
        </p:txBody>
      </p:sp>
      <p:pic>
        <p:nvPicPr>
          <p:cNvPr id="13" name="Picture 12" descr="14-0218-16D.lr.jpg"/>
          <p:cNvPicPr>
            <a:picLocks noChangeAspect="1"/>
          </p:cNvPicPr>
          <p:nvPr userDrawn="1"/>
        </p:nvPicPr>
        <p:blipFill rotWithShape="1">
          <a:blip r:embed="rId2">
            <a:extLst>
              <a:ext uri="{28A0092B-C50C-407E-A947-70E740481C1C}">
                <a14:useLocalDpi xmlns:a14="http://schemas.microsoft.com/office/drawing/2010/main" val="0"/>
              </a:ext>
            </a:extLst>
          </a:blip>
          <a:srcRect t="25816" b="25769"/>
          <a:stretch/>
        </p:blipFill>
        <p:spPr>
          <a:xfrm>
            <a:off x="-17762" y="817011"/>
            <a:ext cx="918972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61" y="249843"/>
            <a:ext cx="9010786" cy="301891"/>
          </a:xfrm>
          <a:prstGeom prst="rect">
            <a:avLst/>
          </a:prstGeom>
        </p:spPr>
      </p:pic>
    </p:spTree>
    <p:extLst>
      <p:ext uri="{BB962C8B-B14F-4D97-AF65-F5344CB8AC3E}">
        <p14:creationId xmlns:p14="http://schemas.microsoft.com/office/powerpoint/2010/main" val="42934414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7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4" name="Picture 13" descr="FermiLogoBar_DOE_KO_horiz.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7761" y="249843"/>
            <a:ext cx="9010786" cy="301891"/>
          </a:xfrm>
          <a:prstGeom prst="rect">
            <a:avLst/>
          </a:prstGeom>
        </p:spPr>
      </p:pic>
      <p:pic>
        <p:nvPicPr>
          <p:cNvPr id="2" name="Picture 1">
            <a:extLst>
              <a:ext uri="{FF2B5EF4-FFF2-40B4-BE49-F238E27FC236}">
                <a16:creationId xmlns:a16="http://schemas.microsoft.com/office/drawing/2014/main" id="{1DED135D-5C29-B729-A5F1-BCAB25D95134}"/>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817011"/>
            <a:ext cx="9189720" cy="2966102"/>
          </a:xfrm>
          <a:prstGeom prst="rect">
            <a:avLst/>
          </a:prstGeom>
        </p:spPr>
      </p:pic>
    </p:spTree>
    <p:extLst>
      <p:ext uri="{BB962C8B-B14F-4D97-AF65-F5344CB8AC3E}">
        <p14:creationId xmlns:p14="http://schemas.microsoft.com/office/powerpoint/2010/main" val="90279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8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4" name="Picture 13" descr="FermiLogoBar_DOE_KO_horiz.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7761" y="249843"/>
            <a:ext cx="9010786" cy="301891"/>
          </a:xfrm>
          <a:prstGeom prst="rect">
            <a:avLst/>
          </a:prstGeom>
        </p:spPr>
      </p:pic>
      <p:pic>
        <p:nvPicPr>
          <p:cNvPr id="3" name="Picture 2">
            <a:extLst>
              <a:ext uri="{FF2B5EF4-FFF2-40B4-BE49-F238E27FC236}">
                <a16:creationId xmlns:a16="http://schemas.microsoft.com/office/drawing/2014/main" id="{D07C3AF8-3A11-7294-17A4-8CA21B169DEE}"/>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7762" y="817011"/>
            <a:ext cx="9189720" cy="2966102"/>
          </a:xfrm>
          <a:prstGeom prst="rect">
            <a:avLst/>
          </a:prstGeom>
        </p:spPr>
      </p:pic>
    </p:spTree>
    <p:extLst>
      <p:ext uri="{BB962C8B-B14F-4D97-AF65-F5344CB8AC3E}">
        <p14:creationId xmlns:p14="http://schemas.microsoft.com/office/powerpoint/2010/main" val="10251121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0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4" name="Picture 13" descr="FermiLogoBar_DOE_KO_horiz.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7761" y="249843"/>
            <a:ext cx="9010786" cy="301891"/>
          </a:xfrm>
          <a:prstGeom prst="rect">
            <a:avLst/>
          </a:prstGeom>
        </p:spPr>
      </p:pic>
      <p:pic>
        <p:nvPicPr>
          <p:cNvPr id="2" name="Picture 1">
            <a:extLst>
              <a:ext uri="{FF2B5EF4-FFF2-40B4-BE49-F238E27FC236}">
                <a16:creationId xmlns:a16="http://schemas.microsoft.com/office/drawing/2014/main" id="{476D4CD9-E6FD-C338-F1B5-149A3CE7FFC8}"/>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7762" y="817011"/>
            <a:ext cx="9189720" cy="2966102"/>
          </a:xfrm>
          <a:prstGeom prst="rect">
            <a:avLst/>
          </a:prstGeom>
        </p:spPr>
      </p:pic>
    </p:spTree>
    <p:extLst>
      <p:ext uri="{BB962C8B-B14F-4D97-AF65-F5344CB8AC3E}">
        <p14:creationId xmlns:p14="http://schemas.microsoft.com/office/powerpoint/2010/main" val="41151636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9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descr="14-0218-16D.lr.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7762" y="817011"/>
            <a:ext cx="918972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7761" y="249843"/>
            <a:ext cx="9010786" cy="301891"/>
          </a:xfrm>
          <a:prstGeom prst="rect">
            <a:avLst/>
          </a:prstGeom>
        </p:spPr>
      </p:pic>
    </p:spTree>
    <p:extLst>
      <p:ext uri="{BB962C8B-B14F-4D97-AF65-F5344CB8AC3E}">
        <p14:creationId xmlns:p14="http://schemas.microsoft.com/office/powerpoint/2010/main" val="23867402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228600" y="971550"/>
            <a:ext cx="8672513" cy="5059363"/>
          </a:xfrm>
          <a:prstGeom prst="rect">
            <a:avLst/>
          </a:prstGeom>
        </p:spPr>
        <p:txBody>
          <a:bodyPr lIns="0" tIns="0" rIns="0" bIns="0"/>
          <a:lstStyle>
            <a:lvl1pPr>
              <a:spcBef>
                <a:spcPts val="984"/>
              </a:spcBef>
              <a:defRPr sz="2400">
                <a:solidFill>
                  <a:srgbClr val="505050"/>
                </a:solidFill>
              </a:defRPr>
            </a:lvl1pPr>
            <a:lvl2pPr>
              <a:spcBef>
                <a:spcPts val="984"/>
              </a:spcBef>
              <a:defRPr sz="2200">
                <a:solidFill>
                  <a:srgbClr val="505050"/>
                </a:solidFill>
              </a:defRPr>
            </a:lvl2pPr>
            <a:lvl3pPr>
              <a:spcBef>
                <a:spcPts val="984"/>
              </a:spcBef>
              <a:defRPr sz="2000">
                <a:solidFill>
                  <a:srgbClr val="505050"/>
                </a:solidFill>
              </a:defRPr>
            </a:lvl3pPr>
            <a:lvl4pPr>
              <a:spcBef>
                <a:spcPts val="984"/>
              </a:spcBef>
              <a:defRPr sz="1800">
                <a:solidFill>
                  <a:srgbClr val="505050"/>
                </a:solidFill>
              </a:defRPr>
            </a:lvl4pPr>
            <a:lvl5pPr marL="2057400" indent="-228600">
              <a:spcBef>
                <a:spcPts val="984"/>
              </a:spcBef>
              <a:buFont typeface="Arial"/>
              <a:buChar char="•"/>
              <a:defRPr sz="1800">
                <a:solidFill>
                  <a:srgbClr val="50505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8"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3/19/2024</a:t>
            </a:r>
            <a:endParaRPr lang="en-US" dirty="0"/>
          </a:p>
        </p:txBody>
      </p:sp>
      <p:sp>
        <p:nvSpPr>
          <p:cNvPr id="9" name="Footer Placeholder 4"/>
          <p:cNvSpPr>
            <a:spLocks noGrp="1"/>
          </p:cNvSpPr>
          <p:nvPr>
            <p:ph type="ftr" sz="quarter" idx="3"/>
          </p:nvPr>
        </p:nvSpPr>
        <p:spPr>
          <a:xfrm>
            <a:off x="1530603"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Olander | Meson Accelerator Readiness Review</a:t>
            </a:r>
            <a:endParaRPr lang="en-US" b="1" dirty="0"/>
          </a:p>
        </p:txBody>
      </p:sp>
      <p:sp>
        <p:nvSpPr>
          <p:cNvPr id="10"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pic>
        <p:nvPicPr>
          <p:cNvPr id="12" name="Picture 11" descr="A picture containing icon&#10;&#10;Description automatically generated">
            <a:extLst>
              <a:ext uri="{FF2B5EF4-FFF2-40B4-BE49-F238E27FC236}">
                <a16:creationId xmlns:a16="http://schemas.microsoft.com/office/drawing/2014/main" id="{9CC9F3FA-594D-7948-B9BB-A349A58089C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11947" y="6258848"/>
            <a:ext cx="1108394" cy="199149"/>
          </a:xfrm>
          <a:prstGeom prst="rect">
            <a:avLst/>
          </a:prstGeom>
        </p:spPr>
      </p:pic>
      <p:sp>
        <p:nvSpPr>
          <p:cNvPr id="13" name="Rectangle 12">
            <a:extLst>
              <a:ext uri="{FF2B5EF4-FFF2-40B4-BE49-F238E27FC236}">
                <a16:creationId xmlns:a16="http://schemas.microsoft.com/office/drawing/2014/main" id="{5FED55EB-E5AE-1140-8A4A-A11133DEEC2F}"/>
              </a:ext>
            </a:extLst>
          </p:cNvPr>
          <p:cNvSpPr/>
          <p:nvPr userDrawn="1"/>
        </p:nvSpPr>
        <p:spPr>
          <a:xfrm>
            <a:off x="214491" y="6323962"/>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64491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Logo Bottom: Comparison">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228601" y="971550"/>
            <a:ext cx="4206240" cy="3633788"/>
          </a:xfrm>
          <a:prstGeom prst="rect">
            <a:avLst/>
          </a:prstGeom>
        </p:spPr>
        <p:txBody>
          <a:bodyPr lIns="0" tIns="0" rIns="0" bIns="0"/>
          <a:lstStyle>
            <a:lvl1pPr>
              <a:spcBef>
                <a:spcPts val="984"/>
              </a:spcBef>
              <a:defRPr sz="2400">
                <a:solidFill>
                  <a:srgbClr val="505050"/>
                </a:solidFill>
              </a:defRPr>
            </a:lvl1pPr>
            <a:lvl2pPr>
              <a:spcBef>
                <a:spcPts val="984"/>
              </a:spcBef>
              <a:defRPr sz="2200">
                <a:solidFill>
                  <a:srgbClr val="505050"/>
                </a:solidFill>
              </a:defRPr>
            </a:lvl2pPr>
            <a:lvl3pPr>
              <a:spcBef>
                <a:spcPts val="984"/>
              </a:spcBef>
              <a:defRPr sz="2000">
                <a:solidFill>
                  <a:srgbClr val="505050"/>
                </a:solidFill>
              </a:defRPr>
            </a:lvl3pPr>
            <a:lvl4pPr>
              <a:spcBef>
                <a:spcPts val="984"/>
              </a:spcBef>
              <a:defRPr sz="1800">
                <a:solidFill>
                  <a:srgbClr val="505050"/>
                </a:solidFill>
              </a:defRPr>
            </a:lvl4pPr>
            <a:lvl5pPr marL="2057400" indent="-228600">
              <a:spcBef>
                <a:spcPts val="984"/>
              </a:spcBef>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5"/>
          </p:nvPr>
        </p:nvSpPr>
        <p:spPr>
          <a:xfrm>
            <a:off x="4692452" y="971550"/>
            <a:ext cx="4215383" cy="3633788"/>
          </a:xfrm>
          <a:prstGeom prst="rect">
            <a:avLst/>
          </a:prstGeom>
        </p:spPr>
        <p:txBody>
          <a:bodyPr lIns="0" tIns="0" rIns="0" bIns="0"/>
          <a:lstStyle>
            <a:lvl1pPr>
              <a:spcBef>
                <a:spcPts val="984"/>
              </a:spcBef>
              <a:defRPr sz="2400">
                <a:solidFill>
                  <a:srgbClr val="505050"/>
                </a:solidFill>
              </a:defRPr>
            </a:lvl1pPr>
            <a:lvl2pPr>
              <a:spcBef>
                <a:spcPts val="984"/>
              </a:spcBef>
              <a:defRPr sz="2200">
                <a:solidFill>
                  <a:srgbClr val="505050"/>
                </a:solidFill>
              </a:defRPr>
            </a:lvl2pPr>
            <a:lvl3pPr>
              <a:spcBef>
                <a:spcPts val="984"/>
              </a:spcBef>
              <a:defRPr sz="2000">
                <a:solidFill>
                  <a:srgbClr val="505050"/>
                </a:solidFill>
              </a:defRPr>
            </a:lvl3pPr>
            <a:lvl4pPr>
              <a:spcBef>
                <a:spcPts val="984"/>
              </a:spcBef>
              <a:defRPr sz="1800">
                <a:solidFill>
                  <a:srgbClr val="505050"/>
                </a:solidFill>
              </a:defRPr>
            </a:lvl4pPr>
            <a:lvl5pPr marL="2057400" indent="-228600">
              <a:spcBef>
                <a:spcPts val="984"/>
              </a:spcBef>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3"/>
          <p:cNvSpPr>
            <a:spLocks noGrp="1"/>
          </p:cNvSpPr>
          <p:nvPr>
            <p:ph type="body" sz="half" idx="16"/>
          </p:nvPr>
        </p:nvSpPr>
        <p:spPr>
          <a:xfrm>
            <a:off x="229365" y="4765101"/>
            <a:ext cx="4205476"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19"/>
          </p:nvPr>
        </p:nvSpPr>
        <p:spPr>
          <a:xfrm>
            <a:off x="4692450" y="4765101"/>
            <a:ext cx="4206239"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3/19/2024</a:t>
            </a:r>
            <a:endParaRPr lang="en-US" dirty="0"/>
          </a:p>
        </p:txBody>
      </p:sp>
      <p:sp>
        <p:nvSpPr>
          <p:cNvPr id="12" name="Footer Placeholder 4"/>
          <p:cNvSpPr>
            <a:spLocks noGrp="1"/>
          </p:cNvSpPr>
          <p:nvPr>
            <p:ph type="ftr" sz="quarter" idx="3"/>
          </p:nvPr>
        </p:nvSpPr>
        <p:spPr>
          <a:xfrm>
            <a:off x="1530602"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Olander | Meson Accelerator Readiness Review</a:t>
            </a:r>
            <a:endParaRPr lang="en-US" b="1" dirty="0"/>
          </a:p>
        </p:txBody>
      </p:sp>
      <p:sp>
        <p:nvSpPr>
          <p:cNvPr id="13"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4"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pic>
        <p:nvPicPr>
          <p:cNvPr id="15" name="Picture 14" descr="A picture containing icon&#10;&#10;Description automatically generated">
            <a:extLst>
              <a:ext uri="{FF2B5EF4-FFF2-40B4-BE49-F238E27FC236}">
                <a16:creationId xmlns:a16="http://schemas.microsoft.com/office/drawing/2014/main" id="{1DA16756-E255-8B4F-A3A1-3BBDD1DB051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11947" y="6258848"/>
            <a:ext cx="1108394" cy="199149"/>
          </a:xfrm>
          <a:prstGeom prst="rect">
            <a:avLst/>
          </a:prstGeom>
        </p:spPr>
      </p:pic>
      <p:sp>
        <p:nvSpPr>
          <p:cNvPr id="17" name="Rectangle 16">
            <a:extLst>
              <a:ext uri="{FF2B5EF4-FFF2-40B4-BE49-F238E27FC236}">
                <a16:creationId xmlns:a16="http://schemas.microsoft.com/office/drawing/2014/main" id="{87E78866-2134-CA4E-800C-6577038C03A7}"/>
              </a:ext>
            </a:extLst>
          </p:cNvPr>
          <p:cNvSpPr/>
          <p:nvPr userDrawn="1"/>
        </p:nvSpPr>
        <p:spPr>
          <a:xfrm>
            <a:off x="214491" y="6323962"/>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488772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Logo Bottom: 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958849"/>
            <a:ext cx="3027894" cy="5022676"/>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Content Placeholder 2"/>
          <p:cNvSpPr>
            <a:spLocks noGrp="1"/>
          </p:cNvSpPr>
          <p:nvPr>
            <p:ph sz="half" idx="15"/>
          </p:nvPr>
        </p:nvSpPr>
        <p:spPr>
          <a:xfrm>
            <a:off x="3542712" y="958850"/>
            <a:ext cx="5347605" cy="5022675"/>
          </a:xfrm>
          <a:prstGeom prst="rect">
            <a:avLst/>
          </a:prstGeom>
        </p:spPr>
        <p:txBody>
          <a:bodyPr lIns="0" tIns="0" rIns="0" bIns="0"/>
          <a:lstStyle>
            <a:lvl1pPr>
              <a:spcBef>
                <a:spcPts val="984"/>
              </a:spcBef>
              <a:defRPr sz="2400">
                <a:solidFill>
                  <a:srgbClr val="505050"/>
                </a:solidFill>
              </a:defRPr>
            </a:lvl1pPr>
            <a:lvl2pPr>
              <a:spcBef>
                <a:spcPts val="984"/>
              </a:spcBef>
              <a:defRPr sz="2200">
                <a:solidFill>
                  <a:srgbClr val="505050"/>
                </a:solidFill>
              </a:defRPr>
            </a:lvl2pPr>
            <a:lvl3pPr>
              <a:spcBef>
                <a:spcPts val="984"/>
              </a:spcBef>
              <a:defRPr sz="2000">
                <a:solidFill>
                  <a:srgbClr val="505050"/>
                </a:solidFill>
              </a:defRPr>
            </a:lvl3pPr>
            <a:lvl4pPr>
              <a:spcBef>
                <a:spcPts val="984"/>
              </a:spcBef>
              <a:defRPr sz="1800">
                <a:solidFill>
                  <a:srgbClr val="505050"/>
                </a:solidFill>
              </a:defRPr>
            </a:lvl4pPr>
            <a:lvl5pPr marL="2057400" indent="-228600">
              <a:spcBef>
                <a:spcPts val="984"/>
              </a:spcBef>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6"/>
          </p:nvPr>
        </p:nvSpPr>
        <p:spPr>
          <a:xfrm>
            <a:off x="736827" y="6504213"/>
            <a:ext cx="675368" cy="241300"/>
          </a:xfrm>
        </p:spPr>
        <p:txBody>
          <a:bodyPr/>
          <a:lstStyle>
            <a:lvl1pPr>
              <a:defRPr sz="1200" smtClean="0"/>
            </a:lvl1pPr>
          </a:lstStyle>
          <a:p>
            <a:pPr>
              <a:defRPr/>
            </a:pPr>
            <a:r>
              <a:rPr lang="en-US"/>
              <a:t>3/19/2024</a:t>
            </a:r>
            <a:endParaRPr lang="en-US" dirty="0"/>
          </a:p>
        </p:txBody>
      </p:sp>
      <p:sp>
        <p:nvSpPr>
          <p:cNvPr id="6" name="Footer Placeholder 4"/>
          <p:cNvSpPr>
            <a:spLocks noGrp="1"/>
          </p:cNvSpPr>
          <p:nvPr>
            <p:ph type="ftr" sz="quarter" idx="17"/>
          </p:nvPr>
        </p:nvSpPr>
        <p:spPr>
          <a:xfrm>
            <a:off x="1530601" y="6504213"/>
            <a:ext cx="6262119" cy="250031"/>
          </a:xfrm>
        </p:spPr>
        <p:txBody>
          <a:bodyPr/>
          <a:lstStyle>
            <a:lvl1pPr>
              <a:defRPr sz="1200" dirty="0" smtClean="0"/>
            </a:lvl1pPr>
          </a:lstStyle>
          <a:p>
            <a:pPr>
              <a:defRPr/>
            </a:pPr>
            <a:r>
              <a:rPr lang="en-US"/>
              <a:t>Olander | Meson Accelerator Readiness Review</a:t>
            </a:r>
            <a:endParaRPr lang="en-US" b="1" dirty="0"/>
          </a:p>
        </p:txBody>
      </p:sp>
      <p:sp>
        <p:nvSpPr>
          <p:cNvPr id="7" name="Slide Number Placeholder 5"/>
          <p:cNvSpPr>
            <a:spLocks noGrp="1"/>
          </p:cNvSpPr>
          <p:nvPr>
            <p:ph type="sldNum" sz="quarter" idx="18"/>
          </p:nvPr>
        </p:nvSpPr>
        <p:spPr/>
        <p:txBody>
          <a:bodyPr/>
          <a:lstStyle>
            <a:lvl1pPr>
              <a:defRPr sz="1200" smtClean="0"/>
            </a:lvl1pPr>
          </a:lstStyle>
          <a:p>
            <a:pPr>
              <a:defRPr/>
            </a:pPr>
            <a:fld id="{979A04A2-726F-2143-A443-7788AF27176E}" type="slidenum">
              <a:rPr lang="en-US"/>
              <a:pPr>
                <a:defRPr/>
              </a:pPr>
              <a:t>‹#›</a:t>
            </a:fld>
            <a:endParaRPr lang="en-US" dirty="0"/>
          </a:p>
        </p:txBody>
      </p:sp>
      <p:sp>
        <p:nvSpPr>
          <p:cNvPr id="12" name="Title 1"/>
          <p:cNvSpPr>
            <a:spLocks noGrp="1"/>
          </p:cNvSpPr>
          <p:nvPr>
            <p:ph type="title"/>
          </p:nvPr>
        </p:nvSpPr>
        <p:spPr>
          <a:xfrm>
            <a:off x="228600" y="254026"/>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pic>
        <p:nvPicPr>
          <p:cNvPr id="13" name="Picture 12" descr="A picture containing icon&#10;&#10;Description automatically generated">
            <a:extLst>
              <a:ext uri="{FF2B5EF4-FFF2-40B4-BE49-F238E27FC236}">
                <a16:creationId xmlns:a16="http://schemas.microsoft.com/office/drawing/2014/main" id="{A6277B28-07F0-1A40-A152-F179A1370DF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11947" y="6258848"/>
            <a:ext cx="1108394" cy="199149"/>
          </a:xfrm>
          <a:prstGeom prst="rect">
            <a:avLst/>
          </a:prstGeom>
        </p:spPr>
      </p:pic>
      <p:sp>
        <p:nvSpPr>
          <p:cNvPr id="14" name="Rectangle 13">
            <a:extLst>
              <a:ext uri="{FF2B5EF4-FFF2-40B4-BE49-F238E27FC236}">
                <a16:creationId xmlns:a16="http://schemas.microsoft.com/office/drawing/2014/main" id="{DCC5D535-9066-B247-8A94-392C689516EB}"/>
              </a:ext>
            </a:extLst>
          </p:cNvPr>
          <p:cNvSpPr/>
          <p:nvPr userDrawn="1"/>
        </p:nvSpPr>
        <p:spPr>
          <a:xfrm>
            <a:off x="214491" y="6323962"/>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624654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Logo Bottom: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971550"/>
            <a:ext cx="8686800" cy="3726717"/>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10" name="Text Placeholder 3"/>
          <p:cNvSpPr>
            <a:spLocks noGrp="1"/>
          </p:cNvSpPr>
          <p:nvPr>
            <p:ph type="body" sz="half" idx="2"/>
          </p:nvPr>
        </p:nvSpPr>
        <p:spPr>
          <a:xfrm>
            <a:off x="224073" y="4943005"/>
            <a:ext cx="8686800" cy="1091259"/>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3"/>
          <p:cNvSpPr>
            <a:spLocks noGrp="1"/>
          </p:cNvSpPr>
          <p:nvPr>
            <p:ph type="dt" sz="half" idx="14"/>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3/19/2024</a:t>
            </a:r>
            <a:endParaRPr lang="en-US" dirty="0"/>
          </a:p>
        </p:txBody>
      </p:sp>
      <p:sp>
        <p:nvSpPr>
          <p:cNvPr id="9" name="Footer Placeholder 4"/>
          <p:cNvSpPr>
            <a:spLocks noGrp="1"/>
          </p:cNvSpPr>
          <p:nvPr>
            <p:ph type="ftr" sz="quarter" idx="3"/>
          </p:nvPr>
        </p:nvSpPr>
        <p:spPr>
          <a:xfrm>
            <a:off x="1530603" y="6504213"/>
            <a:ext cx="625195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Olander | Meson Accelerator Readiness Review</a:t>
            </a:r>
            <a:endParaRPr lang="en-US" b="1" dirty="0"/>
          </a:p>
        </p:txBody>
      </p:sp>
      <p:sp>
        <p:nvSpPr>
          <p:cNvPr id="11"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2"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pic>
        <p:nvPicPr>
          <p:cNvPr id="13" name="Picture 12" descr="A picture containing icon&#10;&#10;Description automatically generated">
            <a:extLst>
              <a:ext uri="{FF2B5EF4-FFF2-40B4-BE49-F238E27FC236}">
                <a16:creationId xmlns:a16="http://schemas.microsoft.com/office/drawing/2014/main" id="{496DF85D-9E15-6943-AE30-0ED88E91D42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11947" y="6258848"/>
            <a:ext cx="1108394" cy="199149"/>
          </a:xfrm>
          <a:prstGeom prst="rect">
            <a:avLst/>
          </a:prstGeom>
        </p:spPr>
      </p:pic>
      <p:sp>
        <p:nvSpPr>
          <p:cNvPr id="15" name="Rectangle 14">
            <a:extLst>
              <a:ext uri="{FF2B5EF4-FFF2-40B4-BE49-F238E27FC236}">
                <a16:creationId xmlns:a16="http://schemas.microsoft.com/office/drawing/2014/main" id="{F9D5FCF3-4E2F-704F-BE1D-3307737332FD}"/>
              </a:ext>
            </a:extLst>
          </p:cNvPr>
          <p:cNvSpPr/>
          <p:nvPr userDrawn="1"/>
        </p:nvSpPr>
        <p:spPr>
          <a:xfrm>
            <a:off x="214491" y="6323962"/>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842129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Picture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36827" y="6504213"/>
            <a:ext cx="675368" cy="241300"/>
          </a:xfrm>
        </p:spPr>
        <p:txBody>
          <a:bodyPr/>
          <a:lstStyle/>
          <a:p>
            <a:pPr>
              <a:defRPr/>
            </a:pPr>
            <a:r>
              <a:rPr lang="en-US"/>
              <a:t>3/19/2024</a:t>
            </a:r>
            <a:endParaRPr lang="en-US" dirty="0"/>
          </a:p>
        </p:txBody>
      </p:sp>
      <p:sp>
        <p:nvSpPr>
          <p:cNvPr id="4" name="Footer Placeholder 3"/>
          <p:cNvSpPr>
            <a:spLocks noGrp="1"/>
          </p:cNvSpPr>
          <p:nvPr>
            <p:ph type="ftr" sz="quarter" idx="11"/>
          </p:nvPr>
        </p:nvSpPr>
        <p:spPr>
          <a:xfrm>
            <a:off x="1530602" y="6504213"/>
            <a:ext cx="6260399" cy="242873"/>
          </a:xfrm>
        </p:spPr>
        <p:txBody>
          <a:bodyPr/>
          <a:lstStyle/>
          <a:p>
            <a:pPr>
              <a:defRPr/>
            </a:pPr>
            <a:r>
              <a:rPr lang="en-US"/>
              <a:t>Olander | Meson Accelerator Readiness Review</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7" name="Picture Placeholder 6"/>
          <p:cNvSpPr>
            <a:spLocks noGrp="1"/>
          </p:cNvSpPr>
          <p:nvPr>
            <p:ph type="pic" sz="quarter" idx="13"/>
          </p:nvPr>
        </p:nvSpPr>
        <p:spPr>
          <a:xfrm>
            <a:off x="222250" y="254000"/>
            <a:ext cx="8675688" cy="5802923"/>
          </a:xfrm>
          <a:prstGeom prst="rect">
            <a:avLst/>
          </a:prstGeom>
        </p:spPr>
        <p:txBody>
          <a:bodyPr vert="horz"/>
          <a:lstStyle>
            <a:lvl1pPr>
              <a:defRPr>
                <a:solidFill>
                  <a:srgbClr val="505050"/>
                </a:solidFill>
              </a:defRPr>
            </a:lvl1pPr>
          </a:lstStyle>
          <a:p>
            <a:r>
              <a:rPr lang="en-US" dirty="0"/>
              <a:t>Click icon to add picture</a:t>
            </a:r>
          </a:p>
        </p:txBody>
      </p:sp>
      <p:pic>
        <p:nvPicPr>
          <p:cNvPr id="6" name="Picture 5" descr="A picture containing icon&#10;&#10;Description automatically generated">
            <a:extLst>
              <a:ext uri="{FF2B5EF4-FFF2-40B4-BE49-F238E27FC236}">
                <a16:creationId xmlns:a16="http://schemas.microsoft.com/office/drawing/2014/main" id="{7195FC8E-A302-604F-B566-3B477A1532F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11947" y="6258848"/>
            <a:ext cx="1108394" cy="199149"/>
          </a:xfrm>
          <a:prstGeom prst="rect">
            <a:avLst/>
          </a:prstGeom>
        </p:spPr>
      </p:pic>
      <p:sp>
        <p:nvSpPr>
          <p:cNvPr id="8" name="Rectangle 7">
            <a:extLst>
              <a:ext uri="{FF2B5EF4-FFF2-40B4-BE49-F238E27FC236}">
                <a16:creationId xmlns:a16="http://schemas.microsoft.com/office/drawing/2014/main" id="{2A2A4A72-F504-5545-BC7E-7E2B7738B172}"/>
              </a:ext>
            </a:extLst>
          </p:cNvPr>
          <p:cNvSpPr/>
          <p:nvPr userDrawn="1"/>
        </p:nvSpPr>
        <p:spPr>
          <a:xfrm>
            <a:off x="214491" y="6323962"/>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031548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Logo Bottom: Extra Logo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r>
              <a:rPr lang="en-US"/>
              <a:t>3/19/2024</a:t>
            </a:r>
            <a:endParaRPr lang="en-US" dirty="0"/>
          </a:p>
        </p:txBody>
      </p:sp>
      <p:sp>
        <p:nvSpPr>
          <p:cNvPr id="4" name="Footer Placeholder 3"/>
          <p:cNvSpPr>
            <a:spLocks noGrp="1"/>
          </p:cNvSpPr>
          <p:nvPr>
            <p:ph type="ftr" sz="quarter" idx="11"/>
          </p:nvPr>
        </p:nvSpPr>
        <p:spPr>
          <a:xfrm>
            <a:off x="1530603" y="6504213"/>
            <a:ext cx="6272278" cy="242873"/>
          </a:xfrm>
        </p:spPr>
        <p:txBody>
          <a:bodyPr/>
          <a:lstStyle/>
          <a:p>
            <a:pPr>
              <a:defRPr/>
            </a:pPr>
            <a:r>
              <a:rPr lang="en-US"/>
              <a:t>Olander | Meson Accelerator Readiness Review</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11"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24" name="Picture Placeholder 14"/>
          <p:cNvSpPr>
            <a:spLocks noGrp="1"/>
          </p:cNvSpPr>
          <p:nvPr>
            <p:ph type="pic" sz="quarter" idx="19"/>
          </p:nvPr>
        </p:nvSpPr>
        <p:spPr>
          <a:xfrm>
            <a:off x="205694" y="271556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25" name="Picture Placeholder 14"/>
          <p:cNvSpPr>
            <a:spLocks noGrp="1"/>
          </p:cNvSpPr>
          <p:nvPr>
            <p:ph type="pic" sz="quarter" idx="20"/>
          </p:nvPr>
        </p:nvSpPr>
        <p:spPr>
          <a:xfrm>
            <a:off x="1979425" y="271556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26" name="Picture Placeholder 14"/>
          <p:cNvSpPr>
            <a:spLocks noGrp="1"/>
          </p:cNvSpPr>
          <p:nvPr>
            <p:ph type="pic" sz="quarter" idx="21"/>
          </p:nvPr>
        </p:nvSpPr>
        <p:spPr>
          <a:xfrm>
            <a:off x="3753205" y="271556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27" name="Picture Placeholder 14"/>
          <p:cNvSpPr>
            <a:spLocks noGrp="1"/>
          </p:cNvSpPr>
          <p:nvPr>
            <p:ph type="pic" sz="quarter" idx="22"/>
          </p:nvPr>
        </p:nvSpPr>
        <p:spPr>
          <a:xfrm>
            <a:off x="5534456" y="271556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28" name="Picture Placeholder 14"/>
          <p:cNvSpPr>
            <a:spLocks noGrp="1"/>
          </p:cNvSpPr>
          <p:nvPr>
            <p:ph type="pic" sz="quarter" idx="23"/>
          </p:nvPr>
        </p:nvSpPr>
        <p:spPr>
          <a:xfrm>
            <a:off x="7300765" y="271556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29" name="Picture Placeholder 14"/>
          <p:cNvSpPr>
            <a:spLocks noGrp="1"/>
          </p:cNvSpPr>
          <p:nvPr>
            <p:ph type="pic" sz="quarter" idx="14"/>
          </p:nvPr>
        </p:nvSpPr>
        <p:spPr>
          <a:xfrm>
            <a:off x="205694" y="972176"/>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0" name="Picture Placeholder 14"/>
          <p:cNvSpPr>
            <a:spLocks noGrp="1"/>
          </p:cNvSpPr>
          <p:nvPr>
            <p:ph type="pic" sz="quarter" idx="15"/>
          </p:nvPr>
        </p:nvSpPr>
        <p:spPr>
          <a:xfrm>
            <a:off x="1979425" y="972176"/>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1" name="Picture Placeholder 14"/>
          <p:cNvSpPr>
            <a:spLocks noGrp="1"/>
          </p:cNvSpPr>
          <p:nvPr>
            <p:ph type="pic" sz="quarter" idx="16"/>
          </p:nvPr>
        </p:nvSpPr>
        <p:spPr>
          <a:xfrm>
            <a:off x="3753205" y="972176"/>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2" name="Picture Placeholder 14"/>
          <p:cNvSpPr>
            <a:spLocks noGrp="1"/>
          </p:cNvSpPr>
          <p:nvPr>
            <p:ph type="pic" sz="quarter" idx="17"/>
          </p:nvPr>
        </p:nvSpPr>
        <p:spPr>
          <a:xfrm>
            <a:off x="5534456" y="972176"/>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3" name="Picture Placeholder 14"/>
          <p:cNvSpPr>
            <a:spLocks noGrp="1"/>
          </p:cNvSpPr>
          <p:nvPr>
            <p:ph type="pic" sz="quarter" idx="18"/>
          </p:nvPr>
        </p:nvSpPr>
        <p:spPr>
          <a:xfrm>
            <a:off x="7300765" y="972176"/>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4" name="Picture Placeholder 14"/>
          <p:cNvSpPr>
            <a:spLocks noGrp="1"/>
          </p:cNvSpPr>
          <p:nvPr>
            <p:ph type="pic" sz="quarter" idx="24"/>
          </p:nvPr>
        </p:nvSpPr>
        <p:spPr>
          <a:xfrm>
            <a:off x="205694" y="444880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5" name="Picture Placeholder 14"/>
          <p:cNvSpPr>
            <a:spLocks noGrp="1"/>
          </p:cNvSpPr>
          <p:nvPr>
            <p:ph type="pic" sz="quarter" idx="25"/>
          </p:nvPr>
        </p:nvSpPr>
        <p:spPr>
          <a:xfrm>
            <a:off x="1979425" y="444880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6" name="Picture Placeholder 14"/>
          <p:cNvSpPr>
            <a:spLocks noGrp="1"/>
          </p:cNvSpPr>
          <p:nvPr>
            <p:ph type="pic" sz="quarter" idx="26"/>
          </p:nvPr>
        </p:nvSpPr>
        <p:spPr>
          <a:xfrm>
            <a:off x="3753205" y="444880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7" name="Picture Placeholder 14"/>
          <p:cNvSpPr>
            <a:spLocks noGrp="1"/>
          </p:cNvSpPr>
          <p:nvPr>
            <p:ph type="pic" sz="quarter" idx="27"/>
          </p:nvPr>
        </p:nvSpPr>
        <p:spPr>
          <a:xfrm>
            <a:off x="5534456" y="444880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8" name="Picture Placeholder 14"/>
          <p:cNvSpPr>
            <a:spLocks noGrp="1"/>
          </p:cNvSpPr>
          <p:nvPr>
            <p:ph type="pic" sz="quarter" idx="28"/>
          </p:nvPr>
        </p:nvSpPr>
        <p:spPr>
          <a:xfrm>
            <a:off x="7300765" y="444880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pic>
        <p:nvPicPr>
          <p:cNvPr id="23" name="Picture 22" descr="A picture containing icon&#10;&#10;Description automatically generated">
            <a:extLst>
              <a:ext uri="{FF2B5EF4-FFF2-40B4-BE49-F238E27FC236}">
                <a16:creationId xmlns:a16="http://schemas.microsoft.com/office/drawing/2014/main" id="{B79370FC-E149-604A-B4F3-08DEA3D84B6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11947" y="6258848"/>
            <a:ext cx="1108394" cy="199149"/>
          </a:xfrm>
          <a:prstGeom prst="rect">
            <a:avLst/>
          </a:prstGeom>
        </p:spPr>
      </p:pic>
      <p:sp>
        <p:nvSpPr>
          <p:cNvPr id="39" name="Rectangle 38">
            <a:extLst>
              <a:ext uri="{FF2B5EF4-FFF2-40B4-BE49-F238E27FC236}">
                <a16:creationId xmlns:a16="http://schemas.microsoft.com/office/drawing/2014/main" id="{36FF585D-DDCF-264A-ADC6-3B99862B5097}"/>
              </a:ext>
            </a:extLst>
          </p:cNvPr>
          <p:cNvSpPr/>
          <p:nvPr userDrawn="1"/>
        </p:nvSpPr>
        <p:spPr>
          <a:xfrm>
            <a:off x="214491" y="6323962"/>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462225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228600" y="971550"/>
            <a:ext cx="8672513" cy="5059363"/>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8"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3/19/2024</a:t>
            </a:r>
            <a:endParaRPr lang="en-US" dirty="0"/>
          </a:p>
        </p:txBody>
      </p:sp>
      <p:sp>
        <p:nvSpPr>
          <p:cNvPr id="9" name="Footer Placeholder 4"/>
          <p:cNvSpPr>
            <a:spLocks noGrp="1"/>
          </p:cNvSpPr>
          <p:nvPr>
            <p:ph type="ftr" sz="quarter" idx="3"/>
          </p:nvPr>
        </p:nvSpPr>
        <p:spPr>
          <a:xfrm>
            <a:off x="1530603"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Olander | Meson Accelerator Readiness Review</a:t>
            </a:r>
            <a:endParaRPr lang="en-US" b="1" dirty="0"/>
          </a:p>
        </p:txBody>
      </p:sp>
      <p:sp>
        <p:nvSpPr>
          <p:cNvPr id="10"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Tree>
    <p:extLst>
      <p:ext uri="{BB962C8B-B14F-4D97-AF65-F5344CB8AC3E}">
        <p14:creationId xmlns:p14="http://schemas.microsoft.com/office/powerpoint/2010/main" val="3439226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ogo Bottom: Comparison">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228601" y="971550"/>
            <a:ext cx="4206240" cy="3633788"/>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5"/>
          </p:nvPr>
        </p:nvSpPr>
        <p:spPr>
          <a:xfrm>
            <a:off x="4692452" y="971550"/>
            <a:ext cx="4215383" cy="3633788"/>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3"/>
          <p:cNvSpPr>
            <a:spLocks noGrp="1"/>
          </p:cNvSpPr>
          <p:nvPr>
            <p:ph type="body" sz="half" idx="16"/>
          </p:nvPr>
        </p:nvSpPr>
        <p:spPr>
          <a:xfrm>
            <a:off x="229365" y="4765101"/>
            <a:ext cx="4205476"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19"/>
          </p:nvPr>
        </p:nvSpPr>
        <p:spPr>
          <a:xfrm>
            <a:off x="4692450" y="4765101"/>
            <a:ext cx="4206239"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3/19/2024</a:t>
            </a:r>
            <a:endParaRPr lang="en-US" dirty="0"/>
          </a:p>
        </p:txBody>
      </p:sp>
      <p:sp>
        <p:nvSpPr>
          <p:cNvPr id="12" name="Footer Placeholder 4"/>
          <p:cNvSpPr>
            <a:spLocks noGrp="1"/>
          </p:cNvSpPr>
          <p:nvPr>
            <p:ph type="ftr" sz="quarter" idx="3"/>
          </p:nvPr>
        </p:nvSpPr>
        <p:spPr>
          <a:xfrm>
            <a:off x="1530602"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Olander | Meson Accelerator Readiness Review</a:t>
            </a:r>
            <a:endParaRPr lang="en-US" b="1" dirty="0"/>
          </a:p>
        </p:txBody>
      </p:sp>
      <p:sp>
        <p:nvSpPr>
          <p:cNvPr id="13"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4"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4139580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ogo Bottom: 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958849"/>
            <a:ext cx="3027894" cy="5022676"/>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Content Placeholder 2"/>
          <p:cNvSpPr>
            <a:spLocks noGrp="1"/>
          </p:cNvSpPr>
          <p:nvPr>
            <p:ph sz="half" idx="15"/>
          </p:nvPr>
        </p:nvSpPr>
        <p:spPr>
          <a:xfrm>
            <a:off x="3542712" y="958850"/>
            <a:ext cx="5347605" cy="5022675"/>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6"/>
          </p:nvPr>
        </p:nvSpPr>
        <p:spPr>
          <a:xfrm>
            <a:off x="736827" y="6504213"/>
            <a:ext cx="675368" cy="241300"/>
          </a:xfrm>
        </p:spPr>
        <p:txBody>
          <a:bodyPr/>
          <a:lstStyle>
            <a:lvl1pPr>
              <a:defRPr sz="1200" smtClean="0"/>
            </a:lvl1pPr>
          </a:lstStyle>
          <a:p>
            <a:pPr>
              <a:defRPr/>
            </a:pPr>
            <a:r>
              <a:rPr lang="en-US"/>
              <a:t>3/19/2024</a:t>
            </a:r>
            <a:endParaRPr lang="en-US" dirty="0"/>
          </a:p>
        </p:txBody>
      </p:sp>
      <p:sp>
        <p:nvSpPr>
          <p:cNvPr id="6" name="Footer Placeholder 4"/>
          <p:cNvSpPr>
            <a:spLocks noGrp="1"/>
          </p:cNvSpPr>
          <p:nvPr>
            <p:ph type="ftr" sz="quarter" idx="17"/>
          </p:nvPr>
        </p:nvSpPr>
        <p:spPr>
          <a:xfrm>
            <a:off x="1530601" y="6504213"/>
            <a:ext cx="6262119" cy="250031"/>
          </a:xfrm>
        </p:spPr>
        <p:txBody>
          <a:bodyPr/>
          <a:lstStyle>
            <a:lvl1pPr>
              <a:defRPr sz="1200" dirty="0" smtClean="0"/>
            </a:lvl1pPr>
          </a:lstStyle>
          <a:p>
            <a:pPr>
              <a:defRPr/>
            </a:pPr>
            <a:r>
              <a:rPr lang="en-US"/>
              <a:t>Olander | Meson Accelerator Readiness Review</a:t>
            </a:r>
            <a:endParaRPr lang="en-US" b="1" dirty="0"/>
          </a:p>
        </p:txBody>
      </p:sp>
      <p:sp>
        <p:nvSpPr>
          <p:cNvPr id="7" name="Slide Number Placeholder 5"/>
          <p:cNvSpPr>
            <a:spLocks noGrp="1"/>
          </p:cNvSpPr>
          <p:nvPr>
            <p:ph type="sldNum" sz="quarter" idx="18"/>
          </p:nvPr>
        </p:nvSpPr>
        <p:spPr/>
        <p:txBody>
          <a:bodyPr/>
          <a:lstStyle>
            <a:lvl1pPr>
              <a:defRPr sz="1200" smtClean="0"/>
            </a:lvl1pPr>
          </a:lstStyle>
          <a:p>
            <a:pPr>
              <a:defRPr/>
            </a:pPr>
            <a:fld id="{979A04A2-726F-2143-A443-7788AF27176E}" type="slidenum">
              <a:rPr lang="en-US"/>
              <a:pPr>
                <a:defRPr/>
              </a:pPr>
              <a:t>‹#›</a:t>
            </a:fld>
            <a:endParaRPr lang="en-US" dirty="0"/>
          </a:p>
        </p:txBody>
      </p:sp>
      <p:sp>
        <p:nvSpPr>
          <p:cNvPr id="12" name="Title 1"/>
          <p:cNvSpPr>
            <a:spLocks noGrp="1"/>
          </p:cNvSpPr>
          <p:nvPr>
            <p:ph type="title"/>
          </p:nvPr>
        </p:nvSpPr>
        <p:spPr>
          <a:xfrm>
            <a:off x="228600" y="254026"/>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2011836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ogo Bottom: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971550"/>
            <a:ext cx="8686800" cy="3726717"/>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10" name="Text Placeholder 3"/>
          <p:cNvSpPr>
            <a:spLocks noGrp="1"/>
          </p:cNvSpPr>
          <p:nvPr>
            <p:ph type="body" sz="half" idx="2"/>
          </p:nvPr>
        </p:nvSpPr>
        <p:spPr>
          <a:xfrm>
            <a:off x="224073" y="4943005"/>
            <a:ext cx="8686800" cy="1091259"/>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3"/>
          <p:cNvSpPr>
            <a:spLocks noGrp="1"/>
          </p:cNvSpPr>
          <p:nvPr>
            <p:ph type="dt" sz="half" idx="14"/>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3/19/2024</a:t>
            </a:r>
            <a:endParaRPr lang="en-US" dirty="0"/>
          </a:p>
        </p:txBody>
      </p:sp>
      <p:sp>
        <p:nvSpPr>
          <p:cNvPr id="9" name="Footer Placeholder 4"/>
          <p:cNvSpPr>
            <a:spLocks noGrp="1"/>
          </p:cNvSpPr>
          <p:nvPr>
            <p:ph type="ftr" sz="quarter" idx="3"/>
          </p:nvPr>
        </p:nvSpPr>
        <p:spPr>
          <a:xfrm>
            <a:off x="1530603" y="6504213"/>
            <a:ext cx="625195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Olander | Meson Accelerator Readiness Review</a:t>
            </a:r>
            <a:endParaRPr lang="en-US" b="1" dirty="0"/>
          </a:p>
        </p:txBody>
      </p:sp>
      <p:sp>
        <p:nvSpPr>
          <p:cNvPr id="11"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2"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2811915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36827" y="6504213"/>
            <a:ext cx="675368" cy="241300"/>
          </a:xfrm>
        </p:spPr>
        <p:txBody>
          <a:bodyPr/>
          <a:lstStyle/>
          <a:p>
            <a:pPr>
              <a:defRPr/>
            </a:pPr>
            <a:r>
              <a:rPr lang="en-US"/>
              <a:t>3/19/2024</a:t>
            </a:r>
            <a:endParaRPr lang="en-US" dirty="0"/>
          </a:p>
        </p:txBody>
      </p:sp>
      <p:sp>
        <p:nvSpPr>
          <p:cNvPr id="4" name="Footer Placeholder 3"/>
          <p:cNvSpPr>
            <a:spLocks noGrp="1"/>
          </p:cNvSpPr>
          <p:nvPr>
            <p:ph type="ftr" sz="quarter" idx="11"/>
          </p:nvPr>
        </p:nvSpPr>
        <p:spPr>
          <a:xfrm>
            <a:off x="1530602" y="6504213"/>
            <a:ext cx="6260399" cy="242873"/>
          </a:xfrm>
        </p:spPr>
        <p:txBody>
          <a:bodyPr/>
          <a:lstStyle/>
          <a:p>
            <a:pPr>
              <a:defRPr/>
            </a:pPr>
            <a:r>
              <a:rPr lang="en-US"/>
              <a:t>Olander | Meson Accelerator Readiness Review</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7" name="Picture Placeholder 6"/>
          <p:cNvSpPr>
            <a:spLocks noGrp="1"/>
          </p:cNvSpPr>
          <p:nvPr>
            <p:ph type="pic" sz="quarter" idx="13"/>
          </p:nvPr>
        </p:nvSpPr>
        <p:spPr>
          <a:xfrm>
            <a:off x="222250" y="254000"/>
            <a:ext cx="8675688" cy="5802923"/>
          </a:xfrm>
          <a:prstGeom prst="rect">
            <a:avLst/>
          </a:prstGeom>
        </p:spPr>
        <p:txBody>
          <a:bodyPr vert="horz"/>
          <a:lstStyle>
            <a:lvl1pPr>
              <a:defRPr>
                <a:solidFill>
                  <a:srgbClr val="505050"/>
                </a:solidFill>
              </a:defRPr>
            </a:lvl1pPr>
          </a:lstStyle>
          <a:p>
            <a:r>
              <a:rPr lang="en-US" dirty="0"/>
              <a:t>Click icon to add picture</a:t>
            </a:r>
          </a:p>
        </p:txBody>
      </p:sp>
    </p:spTree>
    <p:extLst>
      <p:ext uri="{BB962C8B-B14F-4D97-AF65-F5344CB8AC3E}">
        <p14:creationId xmlns:p14="http://schemas.microsoft.com/office/powerpoint/2010/main" val="2882221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ogo Bottom: Extra Logo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r>
              <a:rPr lang="en-US"/>
              <a:t>3/19/2024</a:t>
            </a:r>
            <a:endParaRPr lang="en-US" dirty="0"/>
          </a:p>
        </p:txBody>
      </p:sp>
      <p:sp>
        <p:nvSpPr>
          <p:cNvPr id="4" name="Footer Placeholder 3"/>
          <p:cNvSpPr>
            <a:spLocks noGrp="1"/>
          </p:cNvSpPr>
          <p:nvPr>
            <p:ph type="ftr" sz="quarter" idx="11"/>
          </p:nvPr>
        </p:nvSpPr>
        <p:spPr>
          <a:xfrm>
            <a:off x="1530603" y="6504213"/>
            <a:ext cx="6272278" cy="242873"/>
          </a:xfrm>
        </p:spPr>
        <p:txBody>
          <a:bodyPr/>
          <a:lstStyle/>
          <a:p>
            <a:pPr>
              <a:defRPr/>
            </a:pPr>
            <a:r>
              <a:rPr lang="en-US"/>
              <a:t>Olander | Meson Accelerator Readiness Review</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11"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24" name="Picture Placeholder 14"/>
          <p:cNvSpPr>
            <a:spLocks noGrp="1"/>
          </p:cNvSpPr>
          <p:nvPr>
            <p:ph type="pic" sz="quarter" idx="19"/>
          </p:nvPr>
        </p:nvSpPr>
        <p:spPr>
          <a:xfrm>
            <a:off x="205694" y="271556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25" name="Picture Placeholder 14"/>
          <p:cNvSpPr>
            <a:spLocks noGrp="1"/>
          </p:cNvSpPr>
          <p:nvPr>
            <p:ph type="pic" sz="quarter" idx="20"/>
          </p:nvPr>
        </p:nvSpPr>
        <p:spPr>
          <a:xfrm>
            <a:off x="1979425" y="271556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26" name="Picture Placeholder 14"/>
          <p:cNvSpPr>
            <a:spLocks noGrp="1"/>
          </p:cNvSpPr>
          <p:nvPr>
            <p:ph type="pic" sz="quarter" idx="21"/>
          </p:nvPr>
        </p:nvSpPr>
        <p:spPr>
          <a:xfrm>
            <a:off x="3753205" y="271556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27" name="Picture Placeholder 14"/>
          <p:cNvSpPr>
            <a:spLocks noGrp="1"/>
          </p:cNvSpPr>
          <p:nvPr>
            <p:ph type="pic" sz="quarter" idx="22"/>
          </p:nvPr>
        </p:nvSpPr>
        <p:spPr>
          <a:xfrm>
            <a:off x="5534456" y="271556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28" name="Picture Placeholder 14"/>
          <p:cNvSpPr>
            <a:spLocks noGrp="1"/>
          </p:cNvSpPr>
          <p:nvPr>
            <p:ph type="pic" sz="quarter" idx="23"/>
          </p:nvPr>
        </p:nvSpPr>
        <p:spPr>
          <a:xfrm>
            <a:off x="7300765" y="271556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29" name="Picture Placeholder 14"/>
          <p:cNvSpPr>
            <a:spLocks noGrp="1"/>
          </p:cNvSpPr>
          <p:nvPr>
            <p:ph type="pic" sz="quarter" idx="14"/>
          </p:nvPr>
        </p:nvSpPr>
        <p:spPr>
          <a:xfrm>
            <a:off x="205694" y="972176"/>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0" name="Picture Placeholder 14"/>
          <p:cNvSpPr>
            <a:spLocks noGrp="1"/>
          </p:cNvSpPr>
          <p:nvPr>
            <p:ph type="pic" sz="quarter" idx="15"/>
          </p:nvPr>
        </p:nvSpPr>
        <p:spPr>
          <a:xfrm>
            <a:off x="1979425" y="972176"/>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1" name="Picture Placeholder 14"/>
          <p:cNvSpPr>
            <a:spLocks noGrp="1"/>
          </p:cNvSpPr>
          <p:nvPr>
            <p:ph type="pic" sz="quarter" idx="16"/>
          </p:nvPr>
        </p:nvSpPr>
        <p:spPr>
          <a:xfrm>
            <a:off x="3753205" y="972176"/>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2" name="Picture Placeholder 14"/>
          <p:cNvSpPr>
            <a:spLocks noGrp="1"/>
          </p:cNvSpPr>
          <p:nvPr>
            <p:ph type="pic" sz="quarter" idx="17"/>
          </p:nvPr>
        </p:nvSpPr>
        <p:spPr>
          <a:xfrm>
            <a:off x="5534456" y="972176"/>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3" name="Picture Placeholder 14"/>
          <p:cNvSpPr>
            <a:spLocks noGrp="1"/>
          </p:cNvSpPr>
          <p:nvPr>
            <p:ph type="pic" sz="quarter" idx="18"/>
          </p:nvPr>
        </p:nvSpPr>
        <p:spPr>
          <a:xfrm>
            <a:off x="7300765" y="972176"/>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4" name="Picture Placeholder 14"/>
          <p:cNvSpPr>
            <a:spLocks noGrp="1"/>
          </p:cNvSpPr>
          <p:nvPr>
            <p:ph type="pic" sz="quarter" idx="24"/>
          </p:nvPr>
        </p:nvSpPr>
        <p:spPr>
          <a:xfrm>
            <a:off x="205694" y="444880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5" name="Picture Placeholder 14"/>
          <p:cNvSpPr>
            <a:spLocks noGrp="1"/>
          </p:cNvSpPr>
          <p:nvPr>
            <p:ph type="pic" sz="quarter" idx="25"/>
          </p:nvPr>
        </p:nvSpPr>
        <p:spPr>
          <a:xfrm>
            <a:off x="1979425" y="444880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6" name="Picture Placeholder 14"/>
          <p:cNvSpPr>
            <a:spLocks noGrp="1"/>
          </p:cNvSpPr>
          <p:nvPr>
            <p:ph type="pic" sz="quarter" idx="26"/>
          </p:nvPr>
        </p:nvSpPr>
        <p:spPr>
          <a:xfrm>
            <a:off x="3753205" y="444880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7" name="Picture Placeholder 14"/>
          <p:cNvSpPr>
            <a:spLocks noGrp="1"/>
          </p:cNvSpPr>
          <p:nvPr>
            <p:ph type="pic" sz="quarter" idx="27"/>
          </p:nvPr>
        </p:nvSpPr>
        <p:spPr>
          <a:xfrm>
            <a:off x="5534456" y="444880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8" name="Picture Placeholder 14"/>
          <p:cNvSpPr>
            <a:spLocks noGrp="1"/>
          </p:cNvSpPr>
          <p:nvPr>
            <p:ph type="pic" sz="quarter" idx="28"/>
          </p:nvPr>
        </p:nvSpPr>
        <p:spPr>
          <a:xfrm>
            <a:off x="7300765" y="444880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Tree>
    <p:extLst>
      <p:ext uri="{BB962C8B-B14F-4D97-AF65-F5344CB8AC3E}">
        <p14:creationId xmlns:p14="http://schemas.microsoft.com/office/powerpoint/2010/main" val="8301617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4" name="Picture 13" descr="FermiLogoBar_DOE_KO_horiz.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7761" y="249843"/>
            <a:ext cx="9010786" cy="301891"/>
          </a:xfrm>
          <a:prstGeom prst="rect">
            <a:avLst/>
          </a:prstGeom>
        </p:spPr>
      </p:pic>
      <p:pic>
        <p:nvPicPr>
          <p:cNvPr id="3" name="Picture 2">
            <a:extLst>
              <a:ext uri="{FF2B5EF4-FFF2-40B4-BE49-F238E27FC236}">
                <a16:creationId xmlns:a16="http://schemas.microsoft.com/office/drawing/2014/main" id="{1342F55E-5880-DFDC-1269-28EDE5F7EF95}"/>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22860" y="808129"/>
            <a:ext cx="9189720" cy="2966102"/>
          </a:xfrm>
          <a:prstGeom prst="rect">
            <a:avLst/>
          </a:prstGeom>
        </p:spPr>
      </p:pic>
    </p:spTree>
    <p:extLst>
      <p:ext uri="{BB962C8B-B14F-4D97-AF65-F5344CB8AC3E}">
        <p14:creationId xmlns:p14="http://schemas.microsoft.com/office/powerpoint/2010/main" val="42681613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5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17762" y="817011"/>
            <a:ext cx="918972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7761" y="249843"/>
            <a:ext cx="9010786" cy="301891"/>
          </a:xfrm>
          <a:prstGeom prst="rect">
            <a:avLst/>
          </a:prstGeom>
        </p:spPr>
      </p:pic>
    </p:spTree>
    <p:extLst>
      <p:ext uri="{BB962C8B-B14F-4D97-AF65-F5344CB8AC3E}">
        <p14:creationId xmlns:p14="http://schemas.microsoft.com/office/powerpoint/2010/main" val="669364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3/19/2024</a:t>
            </a:r>
            <a:endParaRPr lang="en-US" dirty="0"/>
          </a:p>
        </p:txBody>
      </p:sp>
      <p:sp>
        <p:nvSpPr>
          <p:cNvPr id="15" name="Footer Placeholder 4"/>
          <p:cNvSpPr>
            <a:spLocks noGrp="1"/>
          </p:cNvSpPr>
          <p:nvPr>
            <p:ph type="ftr" sz="quarter" idx="3"/>
          </p:nvPr>
        </p:nvSpPr>
        <p:spPr>
          <a:xfrm>
            <a:off x="1530602" y="6504213"/>
            <a:ext cx="6260399"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Olander | Meson Accelerator Readiness Review</a:t>
            </a:r>
            <a:endParaRPr lang="en-US" b="1" dirty="0"/>
          </a:p>
        </p:txBody>
      </p:sp>
      <p:sp>
        <p:nvSpPr>
          <p:cNvPr id="16"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20" name="Date Placeholder 3"/>
          <p:cNvSpPr txBox="1">
            <a:spLocks/>
          </p:cNvSpPr>
          <p:nvPr/>
        </p:nvSpPr>
        <p:spPr>
          <a:xfrm>
            <a:off x="6450013" y="4477484"/>
            <a:ext cx="1076325" cy="241300"/>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endParaRPr lang="en-US" dirty="0"/>
          </a:p>
        </p:txBody>
      </p:sp>
      <p:grpSp>
        <p:nvGrpSpPr>
          <p:cNvPr id="9" name="Group 8"/>
          <p:cNvGrpSpPr>
            <a:grpSpLocks noChangeAspect="1"/>
          </p:cNvGrpSpPr>
          <p:nvPr/>
        </p:nvGrpSpPr>
        <p:grpSpPr>
          <a:xfrm>
            <a:off x="215900" y="6258863"/>
            <a:ext cx="8699500" cy="197990"/>
            <a:chOff x="600217" y="6258863"/>
            <a:chExt cx="8297721" cy="188846"/>
          </a:xfrm>
        </p:grpSpPr>
        <p:cxnSp>
          <p:nvCxnSpPr>
            <p:cNvPr id="10" name="Straight Connector 9"/>
            <p:cNvCxnSpPr/>
            <p:nvPr userDrawn="1"/>
          </p:nvCxnSpPr>
          <p:spPr>
            <a:xfrm>
              <a:off x="600217" y="6357936"/>
              <a:ext cx="7190785" cy="0"/>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13" name="Picture 6" descr="FermiLogo_RGB_NALBlue.png"/>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7853781" y="6258863"/>
              <a:ext cx="1044157" cy="1888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119" r:id="rId1"/>
    <p:sldLayoutId id="2147484104" r:id="rId2"/>
    <p:sldLayoutId id="2147484105" r:id="rId3"/>
    <p:sldLayoutId id="2147484120" r:id="rId4"/>
    <p:sldLayoutId id="2147484103" r:id="rId5"/>
    <p:sldLayoutId id="2147484122" r:id="rId6"/>
    <p:sldLayoutId id="2147484116" r:id="rId7"/>
  </p:sldLayoutIdLst>
  <p:hf hdr="0"/>
  <p:txStyles>
    <p:titleStyle>
      <a:lvl1pPr algn="l" defTabSz="457200" rtl="0" eaLnBrk="1" fontAlgn="base" hangingPunct="1">
        <a:spcBef>
          <a:spcPct val="0"/>
        </a:spcBef>
        <a:spcAft>
          <a:spcPct val="0"/>
        </a:spcAft>
        <a:defRPr sz="1700" b="1" kern="1200">
          <a:solidFill>
            <a:srgbClr val="2E5286"/>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7F7F7F"/>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7F7F7F"/>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3/19/2024</a:t>
            </a:r>
            <a:endParaRPr lang="en-US" dirty="0"/>
          </a:p>
        </p:txBody>
      </p:sp>
      <p:sp>
        <p:nvSpPr>
          <p:cNvPr id="15" name="Footer Placeholder 4"/>
          <p:cNvSpPr>
            <a:spLocks noGrp="1"/>
          </p:cNvSpPr>
          <p:nvPr>
            <p:ph type="ftr" sz="quarter" idx="3"/>
          </p:nvPr>
        </p:nvSpPr>
        <p:spPr>
          <a:xfrm>
            <a:off x="1530602" y="6504213"/>
            <a:ext cx="6260399"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Olander | Meson Accelerator Readiness Review</a:t>
            </a:r>
            <a:endParaRPr lang="en-US" b="1" dirty="0"/>
          </a:p>
        </p:txBody>
      </p:sp>
      <p:sp>
        <p:nvSpPr>
          <p:cNvPr id="16"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20" name="Date Placeholder 3"/>
          <p:cNvSpPr txBox="1">
            <a:spLocks/>
          </p:cNvSpPr>
          <p:nvPr/>
        </p:nvSpPr>
        <p:spPr>
          <a:xfrm>
            <a:off x="6450013" y="4477484"/>
            <a:ext cx="1076325" cy="241300"/>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endParaRPr lang="en-US" dirty="0"/>
          </a:p>
        </p:txBody>
      </p:sp>
      <p:grpSp>
        <p:nvGrpSpPr>
          <p:cNvPr id="9" name="Group 8"/>
          <p:cNvGrpSpPr>
            <a:grpSpLocks noChangeAspect="1"/>
          </p:cNvGrpSpPr>
          <p:nvPr/>
        </p:nvGrpSpPr>
        <p:grpSpPr>
          <a:xfrm>
            <a:off x="215900" y="6258863"/>
            <a:ext cx="8699500" cy="197990"/>
            <a:chOff x="600217" y="6258863"/>
            <a:chExt cx="8297721" cy="188846"/>
          </a:xfrm>
        </p:grpSpPr>
        <p:cxnSp>
          <p:nvCxnSpPr>
            <p:cNvPr id="10" name="Straight Connector 9"/>
            <p:cNvCxnSpPr/>
            <p:nvPr userDrawn="1"/>
          </p:nvCxnSpPr>
          <p:spPr>
            <a:xfrm>
              <a:off x="600217" y="6357936"/>
              <a:ext cx="7190785" cy="0"/>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13" name="Picture 6" descr="FermiLogo_RGB_NALBlue.png"/>
            <p:cNvPicPr>
              <a:picLocks noChangeAspect="1"/>
            </p:cNvPicPr>
            <p:nvPr userDrawn="1"/>
          </p:nvPicPr>
          <p:blipFill>
            <a:blip r:embed="rId14" cstate="print">
              <a:extLst>
                <a:ext uri="{28A0092B-C50C-407E-A947-70E740481C1C}">
                  <a14:useLocalDpi xmlns:a14="http://schemas.microsoft.com/office/drawing/2010/main"/>
                </a:ext>
              </a:extLst>
            </a:blip>
            <a:srcRect/>
            <a:stretch>
              <a:fillRect/>
            </a:stretch>
          </p:blipFill>
          <p:spPr bwMode="auto">
            <a:xfrm>
              <a:off x="7853781" y="6258863"/>
              <a:ext cx="1044157" cy="1888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140478500"/>
      </p:ext>
    </p:extLst>
  </p:cSld>
  <p:clrMap bg1="lt1" tx1="dk1" bg2="lt2" tx2="dk2" accent1="accent1" accent2="accent2" accent3="accent3" accent4="accent4" accent5="accent5" accent6="accent6" hlink="hlink" folHlink="folHlink"/>
  <p:sldLayoutIdLst>
    <p:sldLayoutId id="2147484124" r:id="rId1"/>
    <p:sldLayoutId id="2147484125" r:id="rId2"/>
    <p:sldLayoutId id="2147484126" r:id="rId3"/>
    <p:sldLayoutId id="2147484127" r:id="rId4"/>
    <p:sldLayoutId id="2147484128" r:id="rId5"/>
    <p:sldLayoutId id="2147484129" r:id="rId6"/>
    <p:sldLayoutId id="2147484130" r:id="rId7"/>
    <p:sldLayoutId id="2147484131" r:id="rId8"/>
    <p:sldLayoutId id="2147484132" r:id="rId9"/>
    <p:sldLayoutId id="2147484133" r:id="rId10"/>
    <p:sldLayoutId id="2147484134" r:id="rId11"/>
    <p:sldLayoutId id="2147484135" r:id="rId12"/>
  </p:sldLayoutIdLst>
  <p:hf hdr="0"/>
  <p:txStyles>
    <p:titleStyle>
      <a:lvl1pPr algn="l" defTabSz="457200" rtl="0" eaLnBrk="1" fontAlgn="base" hangingPunct="1">
        <a:spcBef>
          <a:spcPct val="0"/>
        </a:spcBef>
        <a:spcAft>
          <a:spcPct val="0"/>
        </a:spcAft>
        <a:defRPr sz="1700" b="1" kern="1200">
          <a:solidFill>
            <a:srgbClr val="2E5286"/>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7F7F7F"/>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7F7F7F"/>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41924" y="5045612"/>
            <a:ext cx="8499231" cy="1390219"/>
          </a:xfrm>
        </p:spPr>
        <p:txBody>
          <a:bodyPr/>
          <a:lstStyle/>
          <a:p>
            <a:r>
              <a:rPr lang="en-US" sz="1600" dirty="0"/>
              <a:t>Michael K. Olander	</a:t>
            </a:r>
          </a:p>
          <a:p>
            <a:r>
              <a:rPr lang="en-US" sz="1600" dirty="0"/>
              <a:t>Switchyard Accelerator Readiness Review </a:t>
            </a:r>
          </a:p>
          <a:p>
            <a:r>
              <a:rPr lang="en-US" sz="1600" dirty="0"/>
              <a:t>19-21 March 2024</a:t>
            </a:r>
          </a:p>
          <a:p>
            <a:endParaRPr lang="en-US" dirty="0"/>
          </a:p>
        </p:txBody>
      </p:sp>
      <p:sp>
        <p:nvSpPr>
          <p:cNvPr id="3" name="Text Placeholder 2"/>
          <p:cNvSpPr>
            <a:spLocks noGrp="1"/>
          </p:cNvSpPr>
          <p:nvPr>
            <p:ph type="body" sz="quarter" idx="11"/>
          </p:nvPr>
        </p:nvSpPr>
        <p:spPr/>
        <p:txBody>
          <a:bodyPr>
            <a:noAutofit/>
          </a:bodyPr>
          <a:lstStyle/>
          <a:p>
            <a:r>
              <a:rPr lang="en-US" sz="1800" dirty="0"/>
              <a:t>Safety Assessment Document Updates for DOE O 420.2D</a:t>
            </a:r>
          </a:p>
          <a:p>
            <a:r>
              <a:rPr lang="en-US" sz="1800" dirty="0"/>
              <a:t>SAD Section III Chapter 13 – Meson</a:t>
            </a:r>
          </a:p>
          <a:p>
            <a:endParaRPr lang="en-US" sz="1800" dirty="0"/>
          </a:p>
        </p:txBody>
      </p:sp>
    </p:spTree>
    <p:extLst>
      <p:ext uri="{BB962C8B-B14F-4D97-AF65-F5344CB8AC3E}">
        <p14:creationId xmlns:p14="http://schemas.microsoft.com/office/powerpoint/2010/main" val="4385710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2800" dirty="0"/>
              <a:t>Non-Accelerator Specific Hazards </a:t>
            </a:r>
          </a:p>
        </p:txBody>
      </p:sp>
      <p:sp>
        <p:nvSpPr>
          <p:cNvPr id="3" name="Date Placeholder 2"/>
          <p:cNvSpPr>
            <a:spLocks noGrp="1"/>
          </p:cNvSpPr>
          <p:nvPr>
            <p:ph type="dt" sz="half" idx="2"/>
          </p:nvPr>
        </p:nvSpPr>
        <p:spPr/>
        <p:txBody>
          <a:bodyPr/>
          <a:lstStyle/>
          <a:p>
            <a:pPr>
              <a:defRPr/>
            </a:pPr>
            <a:r>
              <a:rPr lang="en-US"/>
              <a:t>3/19/2024</a:t>
            </a:r>
            <a:endParaRPr lang="en-US" dirty="0"/>
          </a:p>
        </p:txBody>
      </p:sp>
      <p:sp>
        <p:nvSpPr>
          <p:cNvPr id="4" name="Footer Placeholder 3"/>
          <p:cNvSpPr>
            <a:spLocks noGrp="1"/>
          </p:cNvSpPr>
          <p:nvPr>
            <p:ph type="ftr" sz="quarter" idx="3"/>
          </p:nvPr>
        </p:nvSpPr>
        <p:spPr/>
        <p:txBody>
          <a:bodyPr/>
          <a:lstStyle/>
          <a:p>
            <a:pPr>
              <a:defRPr/>
            </a:pPr>
            <a:r>
              <a:rPr lang="en-US"/>
              <a:t>Olander | Meson Accelerator Readiness Review</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10</a:t>
            </a:fld>
            <a:endParaRPr lang="en-US" dirty="0"/>
          </a:p>
        </p:txBody>
      </p:sp>
      <p:sp>
        <p:nvSpPr>
          <p:cNvPr id="2" name="TextBox 1">
            <a:extLst>
              <a:ext uri="{FF2B5EF4-FFF2-40B4-BE49-F238E27FC236}">
                <a16:creationId xmlns:a16="http://schemas.microsoft.com/office/drawing/2014/main" id="{6D4FA1F8-ACE8-FB8E-4192-89B364184CE5}"/>
              </a:ext>
            </a:extLst>
          </p:cNvPr>
          <p:cNvSpPr txBox="1"/>
          <p:nvPr/>
        </p:nvSpPr>
        <p:spPr>
          <a:xfrm>
            <a:off x="1618479" y="3198168"/>
            <a:ext cx="5907042" cy="461665"/>
          </a:xfrm>
          <a:prstGeom prst="rect">
            <a:avLst/>
          </a:prstGeom>
          <a:noFill/>
        </p:spPr>
        <p:txBody>
          <a:bodyPr wrap="square" rtlCol="0">
            <a:spAutoFit/>
          </a:bodyPr>
          <a:lstStyle/>
          <a:p>
            <a:r>
              <a:rPr lang="en-US" dirty="0"/>
              <a:t>The public is not invited into the Meson Area.</a:t>
            </a:r>
          </a:p>
        </p:txBody>
      </p:sp>
    </p:spTree>
    <p:extLst>
      <p:ext uri="{BB962C8B-B14F-4D97-AF65-F5344CB8AC3E}">
        <p14:creationId xmlns:p14="http://schemas.microsoft.com/office/powerpoint/2010/main" val="35371002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FE3661-15DA-4F16-66AC-D45860FE4F59}"/>
              </a:ext>
            </a:extLst>
          </p:cNvPr>
          <p:cNvSpPr>
            <a:spLocks noGrp="1"/>
          </p:cNvSpPr>
          <p:nvPr>
            <p:ph idx="1"/>
          </p:nvPr>
        </p:nvSpPr>
        <p:spPr>
          <a:xfrm>
            <a:off x="235744" y="729649"/>
            <a:ext cx="8672513" cy="1400093"/>
          </a:xfrm>
        </p:spPr>
        <p:txBody>
          <a:bodyPr/>
          <a:lstStyle/>
          <a:p>
            <a:r>
              <a:rPr lang="en-US" sz="2000" dirty="0"/>
              <a:t>Residual Activation</a:t>
            </a:r>
          </a:p>
          <a:p>
            <a:pPr lvl="1"/>
            <a:r>
              <a:rPr lang="en-US" sz="1800" dirty="0"/>
              <a:t>High intensity beam delivery can produce activated materials inside the Switchyard enclosures due to beam loss</a:t>
            </a:r>
          </a:p>
          <a:p>
            <a:pPr lvl="1"/>
            <a:r>
              <a:rPr lang="en-US" sz="1800" dirty="0"/>
              <a:t>Hazard applies to onsite facility workers and onsite co-located workers</a:t>
            </a:r>
          </a:p>
          <a:p>
            <a:pPr lvl="1"/>
            <a:endParaRPr lang="en-US" sz="1800" dirty="0"/>
          </a:p>
          <a:p>
            <a:pPr lvl="1"/>
            <a:endParaRPr lang="en-US" sz="1800" dirty="0"/>
          </a:p>
          <a:p>
            <a:endParaRPr lang="en-US" dirty="0"/>
          </a:p>
          <a:p>
            <a:endParaRPr lang="en-US" dirty="0"/>
          </a:p>
          <a:p>
            <a:endParaRPr lang="en-US" dirty="0"/>
          </a:p>
          <a:p>
            <a:endParaRPr lang="en-US" dirty="0"/>
          </a:p>
        </p:txBody>
      </p:sp>
      <p:sp>
        <p:nvSpPr>
          <p:cNvPr id="3" name="Title 2">
            <a:extLst>
              <a:ext uri="{FF2B5EF4-FFF2-40B4-BE49-F238E27FC236}">
                <a16:creationId xmlns:a16="http://schemas.microsoft.com/office/drawing/2014/main" id="{1B214EE9-CFE1-E69B-B662-2FADF3434081}"/>
              </a:ext>
            </a:extLst>
          </p:cNvPr>
          <p:cNvSpPr>
            <a:spLocks noGrp="1"/>
          </p:cNvSpPr>
          <p:nvPr>
            <p:ph type="title"/>
          </p:nvPr>
        </p:nvSpPr>
        <p:spPr/>
        <p:txBody>
          <a:bodyPr/>
          <a:lstStyle/>
          <a:p>
            <a:r>
              <a:rPr lang="en-US" dirty="0"/>
              <a:t>Non-Accelerator Specific Hazards - Radiological</a:t>
            </a:r>
          </a:p>
        </p:txBody>
      </p:sp>
      <p:sp>
        <p:nvSpPr>
          <p:cNvPr id="4" name="Date Placeholder 3">
            <a:extLst>
              <a:ext uri="{FF2B5EF4-FFF2-40B4-BE49-F238E27FC236}">
                <a16:creationId xmlns:a16="http://schemas.microsoft.com/office/drawing/2014/main" id="{48CB5798-574A-C21C-F639-F8A6C3111811}"/>
              </a:ext>
            </a:extLst>
          </p:cNvPr>
          <p:cNvSpPr>
            <a:spLocks noGrp="1"/>
          </p:cNvSpPr>
          <p:nvPr>
            <p:ph type="dt" sz="half" idx="2"/>
          </p:nvPr>
        </p:nvSpPr>
        <p:spPr>
          <a:xfrm>
            <a:off x="736827" y="6504213"/>
            <a:ext cx="914400" cy="241300"/>
          </a:xfrm>
        </p:spPr>
        <p:txBody>
          <a:bodyPr/>
          <a:lstStyle/>
          <a:p>
            <a:pPr>
              <a:defRPr/>
            </a:pPr>
            <a:r>
              <a:rPr lang="en-US"/>
              <a:t>3/19/2024</a:t>
            </a:r>
            <a:endParaRPr lang="en-US" dirty="0"/>
          </a:p>
        </p:txBody>
      </p:sp>
      <p:sp>
        <p:nvSpPr>
          <p:cNvPr id="5" name="Footer Placeholder 4">
            <a:extLst>
              <a:ext uri="{FF2B5EF4-FFF2-40B4-BE49-F238E27FC236}">
                <a16:creationId xmlns:a16="http://schemas.microsoft.com/office/drawing/2014/main" id="{B550D619-FE2C-CE0D-EF53-65B271A7AF64}"/>
              </a:ext>
            </a:extLst>
          </p:cNvPr>
          <p:cNvSpPr>
            <a:spLocks noGrp="1"/>
          </p:cNvSpPr>
          <p:nvPr>
            <p:ph type="ftr" sz="quarter" idx="3"/>
          </p:nvPr>
        </p:nvSpPr>
        <p:spPr/>
        <p:txBody>
          <a:bodyPr/>
          <a:lstStyle/>
          <a:p>
            <a:pPr>
              <a:defRPr/>
            </a:pPr>
            <a:r>
              <a:rPr lang="en-US"/>
              <a:t>Olander | Meson Accelerator Readiness Review</a:t>
            </a:r>
            <a:endParaRPr lang="en-US" b="1" dirty="0"/>
          </a:p>
        </p:txBody>
      </p:sp>
      <p:sp>
        <p:nvSpPr>
          <p:cNvPr id="6" name="Slide Number Placeholder 5">
            <a:extLst>
              <a:ext uri="{FF2B5EF4-FFF2-40B4-BE49-F238E27FC236}">
                <a16:creationId xmlns:a16="http://schemas.microsoft.com/office/drawing/2014/main" id="{825E27D8-9FF1-FAAE-1F09-B245D3AD0AC1}"/>
              </a:ext>
            </a:extLst>
          </p:cNvPr>
          <p:cNvSpPr>
            <a:spLocks noGrp="1"/>
          </p:cNvSpPr>
          <p:nvPr>
            <p:ph type="sldNum" sz="quarter" idx="4"/>
          </p:nvPr>
        </p:nvSpPr>
        <p:spPr/>
        <p:txBody>
          <a:bodyPr/>
          <a:lstStyle/>
          <a:p>
            <a:pPr>
              <a:defRPr/>
            </a:pPr>
            <a:fld id="{148C009B-CB69-E04A-B9B3-34B26D69E9CF}" type="slidenum">
              <a:rPr lang="en-US" smtClean="0"/>
              <a:pPr>
                <a:defRPr/>
              </a:pPr>
              <a:t>11</a:t>
            </a:fld>
            <a:endParaRPr lang="en-US" dirty="0"/>
          </a:p>
        </p:txBody>
      </p:sp>
      <p:graphicFrame>
        <p:nvGraphicFramePr>
          <p:cNvPr id="10" name="Table 9">
            <a:extLst>
              <a:ext uri="{FF2B5EF4-FFF2-40B4-BE49-F238E27FC236}">
                <a16:creationId xmlns:a16="http://schemas.microsoft.com/office/drawing/2014/main" id="{58A230E1-1998-017A-D497-F61F9181D7F6}"/>
              </a:ext>
            </a:extLst>
          </p:cNvPr>
          <p:cNvGraphicFramePr>
            <a:graphicFrameLocks noGrp="1"/>
          </p:cNvGraphicFramePr>
          <p:nvPr>
            <p:extLst>
              <p:ext uri="{D42A27DB-BD31-4B8C-83A1-F6EECF244321}">
                <p14:modId xmlns:p14="http://schemas.microsoft.com/office/powerpoint/2010/main" val="1831261988"/>
              </p:ext>
            </p:extLst>
          </p:nvPr>
        </p:nvGraphicFramePr>
        <p:xfrm>
          <a:off x="285030" y="2147498"/>
          <a:ext cx="8573940" cy="2563005"/>
        </p:xfrm>
        <a:graphic>
          <a:graphicData uri="http://schemas.openxmlformats.org/drawingml/2006/table">
            <a:tbl>
              <a:tblPr firstRow="1" bandRow="1">
                <a:tableStyleId>{5C22544A-7EE6-4342-B048-85BDC9FD1C3A}</a:tableStyleId>
              </a:tblPr>
              <a:tblGrid>
                <a:gridCol w="2273416">
                  <a:extLst>
                    <a:ext uri="{9D8B030D-6E8A-4147-A177-3AD203B41FA5}">
                      <a16:colId xmlns:a16="http://schemas.microsoft.com/office/drawing/2014/main" val="1119936655"/>
                    </a:ext>
                  </a:extLst>
                </a:gridCol>
                <a:gridCol w="3976382">
                  <a:extLst>
                    <a:ext uri="{9D8B030D-6E8A-4147-A177-3AD203B41FA5}">
                      <a16:colId xmlns:a16="http://schemas.microsoft.com/office/drawing/2014/main" val="2077446868"/>
                    </a:ext>
                  </a:extLst>
                </a:gridCol>
                <a:gridCol w="2324142">
                  <a:extLst>
                    <a:ext uri="{9D8B030D-6E8A-4147-A177-3AD203B41FA5}">
                      <a16:colId xmlns:a16="http://schemas.microsoft.com/office/drawing/2014/main" val="1994273894"/>
                    </a:ext>
                  </a:extLst>
                </a:gridCol>
              </a:tblGrid>
              <a:tr h="502584">
                <a:tc>
                  <a:txBody>
                    <a:bodyPr/>
                    <a:lstStyle/>
                    <a:p>
                      <a:r>
                        <a:rPr lang="en-US" sz="1600" b="0" dirty="0">
                          <a:solidFill>
                            <a:srgbClr val="0D3B8E"/>
                          </a:solidFill>
                        </a:rPr>
                        <a:t>Baseline Qualitative Risk (without controls)</a:t>
                      </a:r>
                    </a:p>
                  </a:txBody>
                  <a:tcPr/>
                </a:tc>
                <a:tc>
                  <a:txBody>
                    <a:bodyPr/>
                    <a:lstStyle/>
                    <a:p>
                      <a:r>
                        <a:rPr lang="en-US" sz="1600" b="0" dirty="0">
                          <a:solidFill>
                            <a:srgbClr val="0D3B8E"/>
                          </a:solidFill>
                        </a:rPr>
                        <a:t>Controls</a:t>
                      </a:r>
                    </a:p>
                    <a:p>
                      <a:r>
                        <a:rPr lang="en-US" sz="1600" b="0" dirty="0">
                          <a:solidFill>
                            <a:srgbClr val="0D3B8E"/>
                          </a:solidFill>
                        </a:rPr>
                        <a:t>Preventive (P)/Mitigative (M)</a:t>
                      </a:r>
                    </a:p>
                  </a:txBody>
                  <a:tcPr/>
                </a:tc>
                <a:tc>
                  <a:txBody>
                    <a:bodyPr/>
                    <a:lstStyle/>
                    <a:p>
                      <a:r>
                        <a:rPr lang="en-US" sz="1600" b="0" dirty="0">
                          <a:solidFill>
                            <a:srgbClr val="0D3B8E"/>
                          </a:solidFill>
                        </a:rPr>
                        <a:t>Residual Qualitative Risk </a:t>
                      </a:r>
                    </a:p>
                    <a:p>
                      <a:r>
                        <a:rPr lang="en-US" sz="1600" b="0" dirty="0">
                          <a:solidFill>
                            <a:srgbClr val="0D3B8E"/>
                          </a:solidFill>
                        </a:rPr>
                        <a:t>(with controls)</a:t>
                      </a:r>
                    </a:p>
                  </a:txBody>
                  <a:tcPr/>
                </a:tc>
                <a:extLst>
                  <a:ext uri="{0D108BD9-81ED-4DB2-BD59-A6C34878D82A}">
                    <a16:rowId xmlns:a16="http://schemas.microsoft.com/office/drawing/2014/main" val="1680873031"/>
                  </a:ext>
                </a:extLst>
              </a:tr>
              <a:tr h="1983885">
                <a:tc>
                  <a:txBody>
                    <a:bodyPr/>
                    <a:lstStyle/>
                    <a:p>
                      <a:r>
                        <a:rPr lang="en-US" sz="1600" dirty="0"/>
                        <a:t>L: A</a:t>
                      </a:r>
                    </a:p>
                    <a:p>
                      <a:r>
                        <a:rPr lang="en-US" sz="1600" dirty="0"/>
                        <a:t>C: H</a:t>
                      </a:r>
                    </a:p>
                    <a:p>
                      <a:r>
                        <a:rPr lang="en-US" sz="1600" dirty="0"/>
                        <a:t>R: I</a:t>
                      </a:r>
                    </a:p>
                  </a:txBody>
                  <a:tcPr/>
                </a:tc>
                <a:tc>
                  <a:txBody>
                    <a:bodyPr/>
                    <a:lstStyle/>
                    <a:p>
                      <a:r>
                        <a:rPr lang="en-US" sz="1600" dirty="0"/>
                        <a:t>P – Radiological Work Permit</a:t>
                      </a:r>
                    </a:p>
                    <a:p>
                      <a:r>
                        <a:rPr lang="en-US" sz="1600" dirty="0"/>
                        <a:t>P – Postings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t>P – Training</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t>M – Run Conditions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t>M – Local Component Shielding</a:t>
                      </a:r>
                    </a:p>
                  </a:txBody>
                  <a:tcPr/>
                </a:tc>
                <a:tc>
                  <a:txBody>
                    <a:bodyPr/>
                    <a:lstStyle/>
                    <a:p>
                      <a:r>
                        <a:rPr lang="en-US" sz="1600" dirty="0"/>
                        <a:t>L: BEU</a:t>
                      </a:r>
                    </a:p>
                    <a:p>
                      <a:r>
                        <a:rPr lang="en-US" sz="1600" dirty="0"/>
                        <a:t>C: L</a:t>
                      </a:r>
                    </a:p>
                    <a:p>
                      <a:r>
                        <a:rPr lang="en-US" sz="1600" dirty="0"/>
                        <a:t>R: IV</a:t>
                      </a:r>
                    </a:p>
                    <a:p>
                      <a:endParaRPr lang="en-US" sz="1600" dirty="0"/>
                    </a:p>
                  </a:txBody>
                  <a:tcPr/>
                </a:tc>
                <a:extLst>
                  <a:ext uri="{0D108BD9-81ED-4DB2-BD59-A6C34878D82A}">
                    <a16:rowId xmlns:a16="http://schemas.microsoft.com/office/drawing/2014/main" val="879469076"/>
                  </a:ext>
                </a:extLst>
              </a:tr>
            </a:tbl>
          </a:graphicData>
        </a:graphic>
      </p:graphicFrame>
    </p:spTree>
    <p:extLst>
      <p:ext uri="{BB962C8B-B14F-4D97-AF65-F5344CB8AC3E}">
        <p14:creationId xmlns:p14="http://schemas.microsoft.com/office/powerpoint/2010/main" val="13096081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FE3661-15DA-4F16-66AC-D45860FE4F59}"/>
              </a:ext>
            </a:extLst>
          </p:cNvPr>
          <p:cNvSpPr>
            <a:spLocks noGrp="1"/>
          </p:cNvSpPr>
          <p:nvPr>
            <p:ph idx="1"/>
          </p:nvPr>
        </p:nvSpPr>
        <p:spPr>
          <a:xfrm>
            <a:off x="235744" y="729649"/>
            <a:ext cx="8672513" cy="1143197"/>
          </a:xfrm>
        </p:spPr>
        <p:txBody>
          <a:bodyPr/>
          <a:lstStyle/>
          <a:p>
            <a:r>
              <a:rPr lang="en-US" sz="2000" dirty="0"/>
              <a:t>Radioactive Water System</a:t>
            </a:r>
          </a:p>
          <a:p>
            <a:pPr lvl="1"/>
            <a:r>
              <a:rPr lang="en-US" sz="1800" dirty="0"/>
              <a:t>Applies to the Meson Target Train</a:t>
            </a:r>
          </a:p>
          <a:p>
            <a:pPr lvl="1"/>
            <a:r>
              <a:rPr lang="en-US" sz="1800" dirty="0"/>
              <a:t>Hazard applies to onsite facility workers and onsite co-located workers</a:t>
            </a:r>
          </a:p>
          <a:p>
            <a:pPr lvl="1"/>
            <a:endParaRPr lang="en-US" sz="1800" dirty="0"/>
          </a:p>
          <a:p>
            <a:pPr lvl="1"/>
            <a:endParaRPr lang="en-US" sz="1800" dirty="0"/>
          </a:p>
          <a:p>
            <a:endParaRPr lang="en-US" dirty="0"/>
          </a:p>
          <a:p>
            <a:endParaRPr lang="en-US" dirty="0"/>
          </a:p>
          <a:p>
            <a:endParaRPr lang="en-US" dirty="0"/>
          </a:p>
          <a:p>
            <a:endParaRPr lang="en-US" dirty="0"/>
          </a:p>
        </p:txBody>
      </p:sp>
      <p:sp>
        <p:nvSpPr>
          <p:cNvPr id="3" name="Title 2">
            <a:extLst>
              <a:ext uri="{FF2B5EF4-FFF2-40B4-BE49-F238E27FC236}">
                <a16:creationId xmlns:a16="http://schemas.microsoft.com/office/drawing/2014/main" id="{1B214EE9-CFE1-E69B-B662-2FADF3434081}"/>
              </a:ext>
            </a:extLst>
          </p:cNvPr>
          <p:cNvSpPr>
            <a:spLocks noGrp="1"/>
          </p:cNvSpPr>
          <p:nvPr>
            <p:ph type="title"/>
          </p:nvPr>
        </p:nvSpPr>
        <p:spPr/>
        <p:txBody>
          <a:bodyPr/>
          <a:lstStyle/>
          <a:p>
            <a:r>
              <a:rPr lang="en-US" dirty="0"/>
              <a:t>Non-Accelerator Specific Hazards - Radiological</a:t>
            </a:r>
          </a:p>
        </p:txBody>
      </p:sp>
      <p:sp>
        <p:nvSpPr>
          <p:cNvPr id="4" name="Date Placeholder 3">
            <a:extLst>
              <a:ext uri="{FF2B5EF4-FFF2-40B4-BE49-F238E27FC236}">
                <a16:creationId xmlns:a16="http://schemas.microsoft.com/office/drawing/2014/main" id="{48CB5798-574A-C21C-F639-F8A6C3111811}"/>
              </a:ext>
            </a:extLst>
          </p:cNvPr>
          <p:cNvSpPr>
            <a:spLocks noGrp="1"/>
          </p:cNvSpPr>
          <p:nvPr>
            <p:ph type="dt" sz="half" idx="2"/>
          </p:nvPr>
        </p:nvSpPr>
        <p:spPr>
          <a:xfrm>
            <a:off x="736827" y="6504213"/>
            <a:ext cx="914400" cy="241300"/>
          </a:xfrm>
        </p:spPr>
        <p:txBody>
          <a:bodyPr/>
          <a:lstStyle/>
          <a:p>
            <a:pPr>
              <a:defRPr/>
            </a:pPr>
            <a:r>
              <a:rPr lang="en-US"/>
              <a:t>3/19/2024</a:t>
            </a:r>
            <a:endParaRPr lang="en-US" dirty="0"/>
          </a:p>
        </p:txBody>
      </p:sp>
      <p:sp>
        <p:nvSpPr>
          <p:cNvPr id="5" name="Footer Placeholder 4">
            <a:extLst>
              <a:ext uri="{FF2B5EF4-FFF2-40B4-BE49-F238E27FC236}">
                <a16:creationId xmlns:a16="http://schemas.microsoft.com/office/drawing/2014/main" id="{B550D619-FE2C-CE0D-EF53-65B271A7AF64}"/>
              </a:ext>
            </a:extLst>
          </p:cNvPr>
          <p:cNvSpPr>
            <a:spLocks noGrp="1"/>
          </p:cNvSpPr>
          <p:nvPr>
            <p:ph type="ftr" sz="quarter" idx="3"/>
          </p:nvPr>
        </p:nvSpPr>
        <p:spPr/>
        <p:txBody>
          <a:bodyPr/>
          <a:lstStyle/>
          <a:p>
            <a:pPr>
              <a:defRPr/>
            </a:pPr>
            <a:r>
              <a:rPr lang="en-US"/>
              <a:t>Olander | Meson Accelerator Readiness Review</a:t>
            </a:r>
            <a:endParaRPr lang="en-US" b="1" dirty="0"/>
          </a:p>
        </p:txBody>
      </p:sp>
      <p:sp>
        <p:nvSpPr>
          <p:cNvPr id="6" name="Slide Number Placeholder 5">
            <a:extLst>
              <a:ext uri="{FF2B5EF4-FFF2-40B4-BE49-F238E27FC236}">
                <a16:creationId xmlns:a16="http://schemas.microsoft.com/office/drawing/2014/main" id="{825E27D8-9FF1-FAAE-1F09-B245D3AD0AC1}"/>
              </a:ext>
            </a:extLst>
          </p:cNvPr>
          <p:cNvSpPr>
            <a:spLocks noGrp="1"/>
          </p:cNvSpPr>
          <p:nvPr>
            <p:ph type="sldNum" sz="quarter" idx="4"/>
          </p:nvPr>
        </p:nvSpPr>
        <p:spPr/>
        <p:txBody>
          <a:bodyPr/>
          <a:lstStyle/>
          <a:p>
            <a:pPr>
              <a:defRPr/>
            </a:pPr>
            <a:fld id="{148C009B-CB69-E04A-B9B3-34B26D69E9CF}" type="slidenum">
              <a:rPr lang="en-US" smtClean="0"/>
              <a:pPr>
                <a:defRPr/>
              </a:pPr>
              <a:t>12</a:t>
            </a:fld>
            <a:endParaRPr lang="en-US" dirty="0"/>
          </a:p>
        </p:txBody>
      </p:sp>
      <p:graphicFrame>
        <p:nvGraphicFramePr>
          <p:cNvPr id="10" name="Table 9">
            <a:extLst>
              <a:ext uri="{FF2B5EF4-FFF2-40B4-BE49-F238E27FC236}">
                <a16:creationId xmlns:a16="http://schemas.microsoft.com/office/drawing/2014/main" id="{58A230E1-1998-017A-D497-F61F9181D7F6}"/>
              </a:ext>
            </a:extLst>
          </p:cNvPr>
          <p:cNvGraphicFramePr>
            <a:graphicFrameLocks noGrp="1"/>
          </p:cNvGraphicFramePr>
          <p:nvPr>
            <p:extLst>
              <p:ext uri="{D42A27DB-BD31-4B8C-83A1-F6EECF244321}">
                <p14:modId xmlns:p14="http://schemas.microsoft.com/office/powerpoint/2010/main" val="3049056123"/>
              </p:ext>
            </p:extLst>
          </p:nvPr>
        </p:nvGraphicFramePr>
        <p:xfrm>
          <a:off x="285030" y="2147498"/>
          <a:ext cx="8573940" cy="2571986"/>
        </p:xfrm>
        <a:graphic>
          <a:graphicData uri="http://schemas.openxmlformats.org/drawingml/2006/table">
            <a:tbl>
              <a:tblPr firstRow="1" bandRow="1">
                <a:tableStyleId>{5C22544A-7EE6-4342-B048-85BDC9FD1C3A}</a:tableStyleId>
              </a:tblPr>
              <a:tblGrid>
                <a:gridCol w="2273416">
                  <a:extLst>
                    <a:ext uri="{9D8B030D-6E8A-4147-A177-3AD203B41FA5}">
                      <a16:colId xmlns:a16="http://schemas.microsoft.com/office/drawing/2014/main" val="1119936655"/>
                    </a:ext>
                  </a:extLst>
                </a:gridCol>
                <a:gridCol w="3967715">
                  <a:extLst>
                    <a:ext uri="{9D8B030D-6E8A-4147-A177-3AD203B41FA5}">
                      <a16:colId xmlns:a16="http://schemas.microsoft.com/office/drawing/2014/main" val="2077446868"/>
                    </a:ext>
                  </a:extLst>
                </a:gridCol>
                <a:gridCol w="2332809">
                  <a:extLst>
                    <a:ext uri="{9D8B030D-6E8A-4147-A177-3AD203B41FA5}">
                      <a16:colId xmlns:a16="http://schemas.microsoft.com/office/drawing/2014/main" val="1994273894"/>
                    </a:ext>
                  </a:extLst>
                </a:gridCol>
              </a:tblGrid>
              <a:tr h="558831">
                <a:tc>
                  <a:txBody>
                    <a:bodyPr/>
                    <a:lstStyle/>
                    <a:p>
                      <a:r>
                        <a:rPr lang="en-US" sz="1600" b="0" dirty="0">
                          <a:solidFill>
                            <a:srgbClr val="0D3B8E"/>
                          </a:solidFill>
                        </a:rPr>
                        <a:t>Baseline Qualitative Risk (without controls)</a:t>
                      </a:r>
                    </a:p>
                  </a:txBody>
                  <a:tcPr/>
                </a:tc>
                <a:tc>
                  <a:txBody>
                    <a:bodyPr/>
                    <a:lstStyle/>
                    <a:p>
                      <a:r>
                        <a:rPr lang="en-US" sz="1600" b="0" dirty="0">
                          <a:solidFill>
                            <a:srgbClr val="0D3B8E"/>
                          </a:solidFill>
                        </a:rPr>
                        <a:t>Controls</a:t>
                      </a:r>
                    </a:p>
                    <a:p>
                      <a:r>
                        <a:rPr lang="en-US" sz="1600" b="0" dirty="0">
                          <a:solidFill>
                            <a:srgbClr val="0D3B8E"/>
                          </a:solidFill>
                        </a:rPr>
                        <a:t>Preventive (P)/Mitigative (M)</a:t>
                      </a:r>
                    </a:p>
                  </a:txBody>
                  <a:tcPr/>
                </a:tc>
                <a:tc>
                  <a:txBody>
                    <a:bodyPr/>
                    <a:lstStyle/>
                    <a:p>
                      <a:r>
                        <a:rPr lang="en-US" sz="1600" b="0" dirty="0">
                          <a:solidFill>
                            <a:srgbClr val="0D3B8E"/>
                          </a:solidFill>
                        </a:rPr>
                        <a:t>Residual Qualitative Risk </a:t>
                      </a:r>
                    </a:p>
                    <a:p>
                      <a:r>
                        <a:rPr lang="en-US" sz="1600" b="0" dirty="0">
                          <a:solidFill>
                            <a:srgbClr val="0D3B8E"/>
                          </a:solidFill>
                        </a:rPr>
                        <a:t>(with controls)</a:t>
                      </a:r>
                    </a:p>
                  </a:txBody>
                  <a:tcPr/>
                </a:tc>
                <a:extLst>
                  <a:ext uri="{0D108BD9-81ED-4DB2-BD59-A6C34878D82A}">
                    <a16:rowId xmlns:a16="http://schemas.microsoft.com/office/drawing/2014/main" val="1680873031"/>
                  </a:ext>
                </a:extLst>
              </a:tr>
              <a:tr h="1992866">
                <a:tc>
                  <a:txBody>
                    <a:bodyPr/>
                    <a:lstStyle/>
                    <a:p>
                      <a:r>
                        <a:rPr lang="en-US" sz="1600" dirty="0"/>
                        <a:t>L: A</a:t>
                      </a:r>
                    </a:p>
                    <a:p>
                      <a:r>
                        <a:rPr lang="en-US" sz="1600" dirty="0"/>
                        <a:t>C: H</a:t>
                      </a:r>
                    </a:p>
                    <a:p>
                      <a:r>
                        <a:rPr lang="en-US" sz="1600" dirty="0"/>
                        <a:t>R: I</a:t>
                      </a:r>
                    </a:p>
                  </a:txBody>
                  <a:tcPr/>
                </a:tc>
                <a:tc>
                  <a:txBody>
                    <a:bodyPr/>
                    <a:lstStyle/>
                    <a:p>
                      <a:r>
                        <a:rPr lang="en-US" sz="1600" dirty="0"/>
                        <a:t>P – Postings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t>P – Radiological Work Permit</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t>P – Training</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t>M – Run Conditions</a:t>
                      </a:r>
                    </a:p>
                  </a:txBody>
                  <a:tcPr/>
                </a:tc>
                <a:tc>
                  <a:txBody>
                    <a:bodyPr/>
                    <a:lstStyle/>
                    <a:p>
                      <a:r>
                        <a:rPr lang="en-US" sz="1600" dirty="0"/>
                        <a:t>L: BEU</a:t>
                      </a:r>
                    </a:p>
                    <a:p>
                      <a:r>
                        <a:rPr lang="en-US" sz="1600" dirty="0"/>
                        <a:t>C: M</a:t>
                      </a:r>
                    </a:p>
                    <a:p>
                      <a:r>
                        <a:rPr lang="en-US" sz="1600" dirty="0"/>
                        <a:t>R: IV</a:t>
                      </a:r>
                    </a:p>
                    <a:p>
                      <a:endParaRPr lang="en-US" sz="1600" dirty="0"/>
                    </a:p>
                  </a:txBody>
                  <a:tcPr/>
                </a:tc>
                <a:extLst>
                  <a:ext uri="{0D108BD9-81ED-4DB2-BD59-A6C34878D82A}">
                    <a16:rowId xmlns:a16="http://schemas.microsoft.com/office/drawing/2014/main" val="879469076"/>
                  </a:ext>
                </a:extLst>
              </a:tr>
            </a:tbl>
          </a:graphicData>
        </a:graphic>
      </p:graphicFrame>
    </p:spTree>
    <p:extLst>
      <p:ext uri="{BB962C8B-B14F-4D97-AF65-F5344CB8AC3E}">
        <p14:creationId xmlns:p14="http://schemas.microsoft.com/office/powerpoint/2010/main" val="31739529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FE3661-15DA-4F16-66AC-D45860FE4F59}"/>
              </a:ext>
            </a:extLst>
          </p:cNvPr>
          <p:cNvSpPr>
            <a:spLocks noGrp="1"/>
          </p:cNvSpPr>
          <p:nvPr>
            <p:ph idx="1"/>
          </p:nvPr>
        </p:nvSpPr>
        <p:spPr>
          <a:xfrm>
            <a:off x="235744" y="737606"/>
            <a:ext cx="8672513" cy="1080027"/>
          </a:xfrm>
        </p:spPr>
        <p:txBody>
          <a:bodyPr/>
          <a:lstStyle/>
          <a:p>
            <a:r>
              <a:rPr lang="en-US" sz="2000" dirty="0"/>
              <a:t>Air Activation</a:t>
            </a:r>
          </a:p>
          <a:p>
            <a:pPr lvl="1"/>
            <a:r>
              <a:rPr lang="en-US" sz="1800" dirty="0"/>
              <a:t>Air activation can occur at any area where high beam losses are present. </a:t>
            </a:r>
          </a:p>
          <a:p>
            <a:pPr lvl="1"/>
            <a:r>
              <a:rPr lang="en-US" sz="1800" dirty="0"/>
              <a:t>Hazard applies to onsite facility workers and onsite co-located workers</a:t>
            </a:r>
          </a:p>
          <a:p>
            <a:pPr lvl="1"/>
            <a:endParaRPr lang="en-US" sz="1800" dirty="0"/>
          </a:p>
          <a:p>
            <a:endParaRPr lang="en-US" dirty="0"/>
          </a:p>
          <a:p>
            <a:endParaRPr lang="en-US" dirty="0"/>
          </a:p>
          <a:p>
            <a:endParaRPr lang="en-US" dirty="0"/>
          </a:p>
          <a:p>
            <a:endParaRPr lang="en-US" dirty="0"/>
          </a:p>
        </p:txBody>
      </p:sp>
      <p:sp>
        <p:nvSpPr>
          <p:cNvPr id="3" name="Title 2">
            <a:extLst>
              <a:ext uri="{FF2B5EF4-FFF2-40B4-BE49-F238E27FC236}">
                <a16:creationId xmlns:a16="http://schemas.microsoft.com/office/drawing/2014/main" id="{1B214EE9-CFE1-E69B-B662-2FADF3434081}"/>
              </a:ext>
            </a:extLst>
          </p:cNvPr>
          <p:cNvSpPr>
            <a:spLocks noGrp="1"/>
          </p:cNvSpPr>
          <p:nvPr>
            <p:ph type="title"/>
          </p:nvPr>
        </p:nvSpPr>
        <p:spPr/>
        <p:txBody>
          <a:bodyPr/>
          <a:lstStyle/>
          <a:p>
            <a:r>
              <a:rPr lang="en-US" dirty="0"/>
              <a:t>Non-Accelerator Specific Hazards - Radiological</a:t>
            </a:r>
          </a:p>
        </p:txBody>
      </p:sp>
      <p:sp>
        <p:nvSpPr>
          <p:cNvPr id="4" name="Date Placeholder 3">
            <a:extLst>
              <a:ext uri="{FF2B5EF4-FFF2-40B4-BE49-F238E27FC236}">
                <a16:creationId xmlns:a16="http://schemas.microsoft.com/office/drawing/2014/main" id="{48CB5798-574A-C21C-F639-F8A6C3111811}"/>
              </a:ext>
            </a:extLst>
          </p:cNvPr>
          <p:cNvSpPr>
            <a:spLocks noGrp="1"/>
          </p:cNvSpPr>
          <p:nvPr>
            <p:ph type="dt" sz="half" idx="2"/>
          </p:nvPr>
        </p:nvSpPr>
        <p:spPr>
          <a:xfrm>
            <a:off x="736827" y="6504213"/>
            <a:ext cx="914400" cy="241300"/>
          </a:xfrm>
        </p:spPr>
        <p:txBody>
          <a:bodyPr/>
          <a:lstStyle/>
          <a:p>
            <a:pPr>
              <a:defRPr/>
            </a:pPr>
            <a:r>
              <a:rPr lang="en-US"/>
              <a:t>3/19/2024</a:t>
            </a:r>
            <a:endParaRPr lang="en-US" dirty="0"/>
          </a:p>
        </p:txBody>
      </p:sp>
      <p:sp>
        <p:nvSpPr>
          <p:cNvPr id="5" name="Footer Placeholder 4">
            <a:extLst>
              <a:ext uri="{FF2B5EF4-FFF2-40B4-BE49-F238E27FC236}">
                <a16:creationId xmlns:a16="http://schemas.microsoft.com/office/drawing/2014/main" id="{B550D619-FE2C-CE0D-EF53-65B271A7AF64}"/>
              </a:ext>
            </a:extLst>
          </p:cNvPr>
          <p:cNvSpPr>
            <a:spLocks noGrp="1"/>
          </p:cNvSpPr>
          <p:nvPr>
            <p:ph type="ftr" sz="quarter" idx="3"/>
          </p:nvPr>
        </p:nvSpPr>
        <p:spPr/>
        <p:txBody>
          <a:bodyPr/>
          <a:lstStyle/>
          <a:p>
            <a:pPr>
              <a:defRPr/>
            </a:pPr>
            <a:r>
              <a:rPr lang="en-US"/>
              <a:t>Olander | Meson Accelerator Readiness Review</a:t>
            </a:r>
            <a:endParaRPr lang="en-US" b="1" dirty="0"/>
          </a:p>
        </p:txBody>
      </p:sp>
      <p:sp>
        <p:nvSpPr>
          <p:cNvPr id="6" name="Slide Number Placeholder 5">
            <a:extLst>
              <a:ext uri="{FF2B5EF4-FFF2-40B4-BE49-F238E27FC236}">
                <a16:creationId xmlns:a16="http://schemas.microsoft.com/office/drawing/2014/main" id="{825E27D8-9FF1-FAAE-1F09-B245D3AD0AC1}"/>
              </a:ext>
            </a:extLst>
          </p:cNvPr>
          <p:cNvSpPr>
            <a:spLocks noGrp="1"/>
          </p:cNvSpPr>
          <p:nvPr>
            <p:ph type="sldNum" sz="quarter" idx="4"/>
          </p:nvPr>
        </p:nvSpPr>
        <p:spPr/>
        <p:txBody>
          <a:bodyPr/>
          <a:lstStyle/>
          <a:p>
            <a:pPr>
              <a:defRPr/>
            </a:pPr>
            <a:fld id="{148C009B-CB69-E04A-B9B3-34B26D69E9CF}" type="slidenum">
              <a:rPr lang="en-US" smtClean="0"/>
              <a:pPr>
                <a:defRPr/>
              </a:pPr>
              <a:t>13</a:t>
            </a:fld>
            <a:endParaRPr lang="en-US" dirty="0"/>
          </a:p>
        </p:txBody>
      </p:sp>
      <p:graphicFrame>
        <p:nvGraphicFramePr>
          <p:cNvPr id="10" name="Table 9">
            <a:extLst>
              <a:ext uri="{FF2B5EF4-FFF2-40B4-BE49-F238E27FC236}">
                <a16:creationId xmlns:a16="http://schemas.microsoft.com/office/drawing/2014/main" id="{58A230E1-1998-017A-D497-F61F9181D7F6}"/>
              </a:ext>
            </a:extLst>
          </p:cNvPr>
          <p:cNvGraphicFramePr>
            <a:graphicFrameLocks noGrp="1"/>
          </p:cNvGraphicFramePr>
          <p:nvPr>
            <p:extLst>
              <p:ext uri="{D42A27DB-BD31-4B8C-83A1-F6EECF244321}">
                <p14:modId xmlns:p14="http://schemas.microsoft.com/office/powerpoint/2010/main" val="2208291173"/>
              </p:ext>
            </p:extLst>
          </p:nvPr>
        </p:nvGraphicFramePr>
        <p:xfrm>
          <a:off x="285030" y="2148840"/>
          <a:ext cx="8573940" cy="2560320"/>
        </p:xfrm>
        <a:graphic>
          <a:graphicData uri="http://schemas.openxmlformats.org/drawingml/2006/table">
            <a:tbl>
              <a:tblPr firstRow="1" bandRow="1">
                <a:tableStyleId>{5C22544A-7EE6-4342-B048-85BDC9FD1C3A}</a:tableStyleId>
              </a:tblPr>
              <a:tblGrid>
                <a:gridCol w="2273416">
                  <a:extLst>
                    <a:ext uri="{9D8B030D-6E8A-4147-A177-3AD203B41FA5}">
                      <a16:colId xmlns:a16="http://schemas.microsoft.com/office/drawing/2014/main" val="1119936655"/>
                    </a:ext>
                  </a:extLst>
                </a:gridCol>
                <a:gridCol w="3976382">
                  <a:extLst>
                    <a:ext uri="{9D8B030D-6E8A-4147-A177-3AD203B41FA5}">
                      <a16:colId xmlns:a16="http://schemas.microsoft.com/office/drawing/2014/main" val="2077446868"/>
                    </a:ext>
                  </a:extLst>
                </a:gridCol>
                <a:gridCol w="2324142">
                  <a:extLst>
                    <a:ext uri="{9D8B030D-6E8A-4147-A177-3AD203B41FA5}">
                      <a16:colId xmlns:a16="http://schemas.microsoft.com/office/drawing/2014/main" val="1994273894"/>
                    </a:ext>
                  </a:extLst>
                </a:gridCol>
              </a:tblGrid>
              <a:tr h="580320">
                <a:tc>
                  <a:txBody>
                    <a:bodyPr/>
                    <a:lstStyle/>
                    <a:p>
                      <a:r>
                        <a:rPr lang="en-US" sz="1600" b="0" dirty="0">
                          <a:solidFill>
                            <a:srgbClr val="0D3B8E"/>
                          </a:solidFill>
                        </a:rPr>
                        <a:t>Baseline Qualitative Risk (without controls)</a:t>
                      </a:r>
                    </a:p>
                  </a:txBody>
                  <a:tcPr/>
                </a:tc>
                <a:tc>
                  <a:txBody>
                    <a:bodyPr/>
                    <a:lstStyle/>
                    <a:p>
                      <a:r>
                        <a:rPr lang="en-US" sz="1600" b="0" dirty="0">
                          <a:solidFill>
                            <a:srgbClr val="0D3B8E"/>
                          </a:solidFill>
                        </a:rPr>
                        <a:t>Controls</a:t>
                      </a:r>
                    </a:p>
                    <a:p>
                      <a:r>
                        <a:rPr lang="en-US" sz="1600" b="0" dirty="0">
                          <a:solidFill>
                            <a:srgbClr val="0D3B8E"/>
                          </a:solidFill>
                        </a:rPr>
                        <a:t>Preventive (P)/Mitigative (M)</a:t>
                      </a:r>
                    </a:p>
                  </a:txBody>
                  <a:tcPr/>
                </a:tc>
                <a:tc>
                  <a:txBody>
                    <a:bodyPr/>
                    <a:lstStyle/>
                    <a:p>
                      <a:r>
                        <a:rPr lang="en-US" sz="1600" b="0" dirty="0">
                          <a:solidFill>
                            <a:srgbClr val="0D3B8E"/>
                          </a:solidFill>
                        </a:rPr>
                        <a:t>Residual Qualitative Risk </a:t>
                      </a:r>
                    </a:p>
                    <a:p>
                      <a:r>
                        <a:rPr lang="en-US" sz="1600" b="0" dirty="0">
                          <a:solidFill>
                            <a:srgbClr val="0D3B8E"/>
                          </a:solidFill>
                        </a:rPr>
                        <a:t>(with controls)</a:t>
                      </a:r>
                    </a:p>
                  </a:txBody>
                  <a:tcPr/>
                </a:tc>
                <a:extLst>
                  <a:ext uri="{0D108BD9-81ED-4DB2-BD59-A6C34878D82A}">
                    <a16:rowId xmlns:a16="http://schemas.microsoft.com/office/drawing/2014/main" val="1680873031"/>
                  </a:ext>
                </a:extLst>
              </a:tr>
              <a:tr h="1980000">
                <a:tc>
                  <a:txBody>
                    <a:bodyPr/>
                    <a:lstStyle/>
                    <a:p>
                      <a:r>
                        <a:rPr lang="en-US" sz="1600" dirty="0"/>
                        <a:t>L: A</a:t>
                      </a:r>
                    </a:p>
                    <a:p>
                      <a:r>
                        <a:rPr lang="en-US" sz="1600" dirty="0"/>
                        <a:t>C: N</a:t>
                      </a:r>
                    </a:p>
                    <a:p>
                      <a:r>
                        <a:rPr lang="en-US" sz="1600" dirty="0"/>
                        <a:t>R: IV</a:t>
                      </a:r>
                    </a:p>
                  </a:txBody>
                  <a:tcPr/>
                </a:tc>
                <a:tc>
                  <a:txBody>
                    <a:bodyPr/>
                    <a:lstStyle/>
                    <a:p>
                      <a:r>
                        <a:rPr lang="en-US" sz="1600" kern="1200" dirty="0">
                          <a:solidFill>
                            <a:schemeClr val="dk1"/>
                          </a:solidFill>
                          <a:effectLst/>
                          <a:latin typeface="+mn-lt"/>
                          <a:ea typeface="+mn-ea"/>
                          <a:cs typeface="+mn-cs"/>
                        </a:rPr>
                        <a:t>P - </a:t>
                      </a:r>
                      <a:r>
                        <a:rPr lang="en-US" sz="1600" b="0" i="0" kern="1200" dirty="0">
                          <a:solidFill>
                            <a:schemeClr val="dk1"/>
                          </a:solidFill>
                          <a:effectLst/>
                          <a:latin typeface="+mn-lt"/>
                          <a:ea typeface="+mn-ea"/>
                          <a:cs typeface="+mn-cs"/>
                        </a:rPr>
                        <a:t>Measured air release documented in 2003 Shielding Assessment for the Switchyard 120 Project indicated 0 Ci per year under similar beam condition.</a:t>
                      </a:r>
                      <a:endParaRPr lang="en-US" sz="1600" kern="1200" dirty="0">
                        <a:solidFill>
                          <a:schemeClr val="dk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effectLst/>
                          <a:latin typeface="+mn-lt"/>
                          <a:ea typeface="+mn-ea"/>
                          <a:cs typeface="+mn-cs"/>
                        </a:rPr>
                        <a:t>M – Engineered Air Flow</a:t>
                      </a:r>
                    </a:p>
                    <a:p>
                      <a:r>
                        <a:rPr lang="en-US" sz="1600" kern="1200" dirty="0">
                          <a:solidFill>
                            <a:schemeClr val="dk1"/>
                          </a:solidFill>
                          <a:effectLst/>
                          <a:latin typeface="+mn-lt"/>
                          <a:ea typeface="+mn-ea"/>
                          <a:cs typeface="+mn-cs"/>
                        </a:rPr>
                        <a:t>M – Run Conditions</a:t>
                      </a:r>
                    </a:p>
                  </a:txBody>
                  <a:tcPr/>
                </a:tc>
                <a:tc>
                  <a:txBody>
                    <a:bodyPr/>
                    <a:lstStyle/>
                    <a:p>
                      <a:r>
                        <a:rPr lang="en-US" sz="1600" dirty="0"/>
                        <a:t>L: U</a:t>
                      </a:r>
                    </a:p>
                    <a:p>
                      <a:r>
                        <a:rPr lang="en-US" sz="1600" dirty="0"/>
                        <a:t>C: N</a:t>
                      </a:r>
                    </a:p>
                    <a:p>
                      <a:r>
                        <a:rPr lang="en-US" sz="1600" dirty="0"/>
                        <a:t>R: IV</a:t>
                      </a:r>
                    </a:p>
                    <a:p>
                      <a:endParaRPr lang="en-US" sz="1600" dirty="0"/>
                    </a:p>
                  </a:txBody>
                  <a:tcPr/>
                </a:tc>
                <a:extLst>
                  <a:ext uri="{0D108BD9-81ED-4DB2-BD59-A6C34878D82A}">
                    <a16:rowId xmlns:a16="http://schemas.microsoft.com/office/drawing/2014/main" val="879469076"/>
                  </a:ext>
                </a:extLst>
              </a:tr>
            </a:tbl>
          </a:graphicData>
        </a:graphic>
      </p:graphicFrame>
    </p:spTree>
    <p:extLst>
      <p:ext uri="{BB962C8B-B14F-4D97-AF65-F5344CB8AC3E}">
        <p14:creationId xmlns:p14="http://schemas.microsoft.com/office/powerpoint/2010/main" val="32913588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FE3661-15DA-4F16-66AC-D45860FE4F59}"/>
              </a:ext>
            </a:extLst>
          </p:cNvPr>
          <p:cNvSpPr>
            <a:spLocks noGrp="1"/>
          </p:cNvSpPr>
          <p:nvPr>
            <p:ph idx="1"/>
          </p:nvPr>
        </p:nvSpPr>
        <p:spPr>
          <a:xfrm>
            <a:off x="235744" y="736178"/>
            <a:ext cx="8672513" cy="2085452"/>
          </a:xfrm>
        </p:spPr>
        <p:txBody>
          <a:bodyPr/>
          <a:lstStyle/>
          <a:p>
            <a:r>
              <a:rPr lang="en-US" sz="2000" dirty="0">
                <a:latin typeface="Helvetica" panose="020B0604020202020204" pitchFamily="34" charset="0"/>
                <a:cs typeface="Helvetica" panose="020B0604020202020204" pitchFamily="34" charset="0"/>
              </a:rPr>
              <a:t>Soil Interactions</a:t>
            </a:r>
          </a:p>
          <a:p>
            <a:pPr lvl="1"/>
            <a:r>
              <a:rPr lang="en-US" sz="1800" dirty="0">
                <a:latin typeface="Helvetica" panose="020B0604020202020204" pitchFamily="34" charset="0"/>
                <a:ea typeface="MS Mincho" panose="02020609040205080304" pitchFamily="49" charset="-128"/>
                <a:cs typeface="Helvetica" panose="020B0604020202020204" pitchFamily="34" charset="0"/>
              </a:rPr>
              <a:t>R</a:t>
            </a:r>
            <a:r>
              <a:rPr lang="en-US" sz="1800" dirty="0">
                <a:effectLst/>
                <a:latin typeface="Helvetica" panose="020B0604020202020204" pitchFamily="34" charset="0"/>
                <a:ea typeface="MS Mincho" panose="02020609040205080304" pitchFamily="49" charset="-128"/>
                <a:cs typeface="Helvetica" panose="020B0604020202020204" pitchFamily="34" charset="0"/>
              </a:rPr>
              <a:t>adionuclides are produced which may contaminate ground water</a:t>
            </a:r>
          </a:p>
          <a:p>
            <a:pPr lvl="1"/>
            <a:r>
              <a:rPr lang="en-US" sz="1800" dirty="0">
                <a:latin typeface="Helvetica" panose="020B0604020202020204" pitchFamily="34" charset="0"/>
                <a:ea typeface="MS Mincho" panose="02020609040205080304" pitchFamily="49" charset="-128"/>
                <a:cs typeface="Helvetica" panose="020B0604020202020204" pitchFamily="34" charset="0"/>
              </a:rPr>
              <a:t>Can occur in areas of high chronic losses when the beam passes through a berm pipe</a:t>
            </a:r>
          </a:p>
          <a:p>
            <a:pPr lvl="1"/>
            <a:r>
              <a:rPr lang="en-US" sz="1800" dirty="0">
                <a:latin typeface="Helvetica" panose="020B0604020202020204" pitchFamily="34" charset="0"/>
                <a:ea typeface="MS Mincho" panose="02020609040205080304" pitchFamily="49" charset="-128"/>
                <a:cs typeface="Helvetica" panose="020B0604020202020204" pitchFamily="34" charset="0"/>
              </a:rPr>
              <a:t>Can occur around the Meson Target Train Dump</a:t>
            </a:r>
          </a:p>
          <a:p>
            <a:pPr lvl="1"/>
            <a:r>
              <a:rPr lang="en-US" sz="1800" dirty="0">
                <a:latin typeface="Helvetica" panose="020B0604020202020204" pitchFamily="34" charset="0"/>
                <a:cs typeface="Helvetica" panose="020B0604020202020204" pitchFamily="34" charset="0"/>
              </a:rPr>
              <a:t>Hazard applies to onsite facility workers and onsite co-located workers</a:t>
            </a:r>
          </a:p>
          <a:p>
            <a:pPr marL="0" indent="0">
              <a:buNone/>
            </a:pPr>
            <a:endParaRPr lang="en-US" dirty="0">
              <a:latin typeface="Helvetica" panose="020B0604020202020204" pitchFamily="34" charset="0"/>
              <a:cs typeface="Helvetica" panose="020B0604020202020204" pitchFamily="34" charset="0"/>
            </a:endParaRPr>
          </a:p>
          <a:p>
            <a:endParaRPr lang="en-US" dirty="0">
              <a:latin typeface="Helvetica" panose="020B0604020202020204" pitchFamily="34" charset="0"/>
              <a:cs typeface="Helvetica" panose="020B0604020202020204" pitchFamily="34" charset="0"/>
            </a:endParaRPr>
          </a:p>
          <a:p>
            <a:endParaRPr lang="en-US" dirty="0">
              <a:latin typeface="Helvetica" panose="020B0604020202020204" pitchFamily="34" charset="0"/>
              <a:cs typeface="Helvetica" panose="020B0604020202020204" pitchFamily="34" charset="0"/>
            </a:endParaRPr>
          </a:p>
          <a:p>
            <a:endParaRPr lang="en-US" dirty="0">
              <a:latin typeface="Helvetica" panose="020B0604020202020204" pitchFamily="34" charset="0"/>
              <a:cs typeface="Helvetica" panose="020B0604020202020204" pitchFamily="34" charset="0"/>
            </a:endParaRPr>
          </a:p>
        </p:txBody>
      </p:sp>
      <p:sp>
        <p:nvSpPr>
          <p:cNvPr id="3" name="Title 2">
            <a:extLst>
              <a:ext uri="{FF2B5EF4-FFF2-40B4-BE49-F238E27FC236}">
                <a16:creationId xmlns:a16="http://schemas.microsoft.com/office/drawing/2014/main" id="{1B214EE9-CFE1-E69B-B662-2FADF3434081}"/>
              </a:ext>
            </a:extLst>
          </p:cNvPr>
          <p:cNvSpPr>
            <a:spLocks noGrp="1"/>
          </p:cNvSpPr>
          <p:nvPr>
            <p:ph type="title"/>
          </p:nvPr>
        </p:nvSpPr>
        <p:spPr/>
        <p:txBody>
          <a:bodyPr/>
          <a:lstStyle/>
          <a:p>
            <a:r>
              <a:rPr lang="en-US" dirty="0"/>
              <a:t>Non-Accelerator Specific Hazards - Radiological</a:t>
            </a:r>
          </a:p>
        </p:txBody>
      </p:sp>
      <p:sp>
        <p:nvSpPr>
          <p:cNvPr id="4" name="Date Placeholder 3">
            <a:extLst>
              <a:ext uri="{FF2B5EF4-FFF2-40B4-BE49-F238E27FC236}">
                <a16:creationId xmlns:a16="http://schemas.microsoft.com/office/drawing/2014/main" id="{48CB5798-574A-C21C-F639-F8A6C3111811}"/>
              </a:ext>
            </a:extLst>
          </p:cNvPr>
          <p:cNvSpPr>
            <a:spLocks noGrp="1"/>
          </p:cNvSpPr>
          <p:nvPr>
            <p:ph type="dt" sz="half" idx="2"/>
          </p:nvPr>
        </p:nvSpPr>
        <p:spPr>
          <a:xfrm>
            <a:off x="736827" y="6504213"/>
            <a:ext cx="914400" cy="241300"/>
          </a:xfrm>
        </p:spPr>
        <p:txBody>
          <a:bodyPr/>
          <a:lstStyle/>
          <a:p>
            <a:pPr>
              <a:defRPr/>
            </a:pPr>
            <a:r>
              <a:rPr lang="en-US"/>
              <a:t>3/19/2024</a:t>
            </a:r>
            <a:endParaRPr lang="en-US" dirty="0"/>
          </a:p>
        </p:txBody>
      </p:sp>
      <p:sp>
        <p:nvSpPr>
          <p:cNvPr id="5" name="Footer Placeholder 4">
            <a:extLst>
              <a:ext uri="{FF2B5EF4-FFF2-40B4-BE49-F238E27FC236}">
                <a16:creationId xmlns:a16="http://schemas.microsoft.com/office/drawing/2014/main" id="{B550D619-FE2C-CE0D-EF53-65B271A7AF64}"/>
              </a:ext>
            </a:extLst>
          </p:cNvPr>
          <p:cNvSpPr>
            <a:spLocks noGrp="1"/>
          </p:cNvSpPr>
          <p:nvPr>
            <p:ph type="ftr" sz="quarter" idx="3"/>
          </p:nvPr>
        </p:nvSpPr>
        <p:spPr/>
        <p:txBody>
          <a:bodyPr/>
          <a:lstStyle/>
          <a:p>
            <a:pPr>
              <a:defRPr/>
            </a:pPr>
            <a:r>
              <a:rPr lang="en-US"/>
              <a:t>Olander | Meson Accelerator Readiness Review</a:t>
            </a:r>
            <a:endParaRPr lang="en-US" b="1" dirty="0"/>
          </a:p>
        </p:txBody>
      </p:sp>
      <p:sp>
        <p:nvSpPr>
          <p:cNvPr id="6" name="Slide Number Placeholder 5">
            <a:extLst>
              <a:ext uri="{FF2B5EF4-FFF2-40B4-BE49-F238E27FC236}">
                <a16:creationId xmlns:a16="http://schemas.microsoft.com/office/drawing/2014/main" id="{825E27D8-9FF1-FAAE-1F09-B245D3AD0AC1}"/>
              </a:ext>
            </a:extLst>
          </p:cNvPr>
          <p:cNvSpPr>
            <a:spLocks noGrp="1"/>
          </p:cNvSpPr>
          <p:nvPr>
            <p:ph type="sldNum" sz="quarter" idx="4"/>
          </p:nvPr>
        </p:nvSpPr>
        <p:spPr/>
        <p:txBody>
          <a:bodyPr/>
          <a:lstStyle/>
          <a:p>
            <a:pPr>
              <a:defRPr/>
            </a:pPr>
            <a:fld id="{148C009B-CB69-E04A-B9B3-34B26D69E9CF}" type="slidenum">
              <a:rPr lang="en-US" smtClean="0"/>
              <a:pPr>
                <a:defRPr/>
              </a:pPr>
              <a:t>14</a:t>
            </a:fld>
            <a:endParaRPr lang="en-US" dirty="0"/>
          </a:p>
        </p:txBody>
      </p:sp>
      <p:graphicFrame>
        <p:nvGraphicFramePr>
          <p:cNvPr id="10" name="Table 9">
            <a:extLst>
              <a:ext uri="{FF2B5EF4-FFF2-40B4-BE49-F238E27FC236}">
                <a16:creationId xmlns:a16="http://schemas.microsoft.com/office/drawing/2014/main" id="{58A230E1-1998-017A-D497-F61F9181D7F6}"/>
              </a:ext>
            </a:extLst>
          </p:cNvPr>
          <p:cNvGraphicFramePr>
            <a:graphicFrameLocks noGrp="1"/>
          </p:cNvGraphicFramePr>
          <p:nvPr>
            <p:extLst>
              <p:ext uri="{D42A27DB-BD31-4B8C-83A1-F6EECF244321}">
                <p14:modId xmlns:p14="http://schemas.microsoft.com/office/powerpoint/2010/main" val="2794843917"/>
              </p:ext>
            </p:extLst>
          </p:nvPr>
        </p:nvGraphicFramePr>
        <p:xfrm>
          <a:off x="216439" y="2985866"/>
          <a:ext cx="8573940" cy="2085453"/>
        </p:xfrm>
        <a:graphic>
          <a:graphicData uri="http://schemas.openxmlformats.org/drawingml/2006/table">
            <a:tbl>
              <a:tblPr firstRow="1" bandRow="1">
                <a:tableStyleId>{5C22544A-7EE6-4342-B048-85BDC9FD1C3A}</a:tableStyleId>
              </a:tblPr>
              <a:tblGrid>
                <a:gridCol w="2273416">
                  <a:extLst>
                    <a:ext uri="{9D8B030D-6E8A-4147-A177-3AD203B41FA5}">
                      <a16:colId xmlns:a16="http://schemas.microsoft.com/office/drawing/2014/main" val="1119936655"/>
                    </a:ext>
                  </a:extLst>
                </a:gridCol>
                <a:gridCol w="3976382">
                  <a:extLst>
                    <a:ext uri="{9D8B030D-6E8A-4147-A177-3AD203B41FA5}">
                      <a16:colId xmlns:a16="http://schemas.microsoft.com/office/drawing/2014/main" val="2077446868"/>
                    </a:ext>
                  </a:extLst>
                </a:gridCol>
                <a:gridCol w="2324142">
                  <a:extLst>
                    <a:ext uri="{9D8B030D-6E8A-4147-A177-3AD203B41FA5}">
                      <a16:colId xmlns:a16="http://schemas.microsoft.com/office/drawing/2014/main" val="1994273894"/>
                    </a:ext>
                  </a:extLst>
                </a:gridCol>
              </a:tblGrid>
              <a:tr h="470751">
                <a:tc>
                  <a:txBody>
                    <a:bodyPr/>
                    <a:lstStyle/>
                    <a:p>
                      <a:r>
                        <a:rPr lang="en-US" sz="1600" b="0" dirty="0">
                          <a:solidFill>
                            <a:srgbClr val="0D3B8E"/>
                          </a:solidFill>
                        </a:rPr>
                        <a:t>Baseline Qualitative Risk (without controls)</a:t>
                      </a:r>
                    </a:p>
                  </a:txBody>
                  <a:tcPr/>
                </a:tc>
                <a:tc>
                  <a:txBody>
                    <a:bodyPr/>
                    <a:lstStyle/>
                    <a:p>
                      <a:r>
                        <a:rPr lang="en-US" sz="1600" b="0" dirty="0">
                          <a:solidFill>
                            <a:srgbClr val="0D3B8E"/>
                          </a:solidFill>
                        </a:rPr>
                        <a:t>Controls</a:t>
                      </a:r>
                    </a:p>
                    <a:p>
                      <a:r>
                        <a:rPr lang="en-US" sz="1600" b="0" dirty="0">
                          <a:solidFill>
                            <a:srgbClr val="0D3B8E"/>
                          </a:solidFill>
                        </a:rPr>
                        <a:t>Preventive (P)/Mitigative (M)</a:t>
                      </a:r>
                    </a:p>
                  </a:txBody>
                  <a:tcPr/>
                </a:tc>
                <a:tc>
                  <a:txBody>
                    <a:bodyPr/>
                    <a:lstStyle/>
                    <a:p>
                      <a:r>
                        <a:rPr lang="en-US" sz="1600" b="0" dirty="0">
                          <a:solidFill>
                            <a:srgbClr val="0D3B8E"/>
                          </a:solidFill>
                        </a:rPr>
                        <a:t>Residual Qualitative Risk </a:t>
                      </a:r>
                    </a:p>
                    <a:p>
                      <a:r>
                        <a:rPr lang="en-US" sz="1600" b="0" dirty="0">
                          <a:solidFill>
                            <a:srgbClr val="0D3B8E"/>
                          </a:solidFill>
                        </a:rPr>
                        <a:t>(with controls)</a:t>
                      </a:r>
                    </a:p>
                  </a:txBody>
                  <a:tcPr/>
                </a:tc>
                <a:extLst>
                  <a:ext uri="{0D108BD9-81ED-4DB2-BD59-A6C34878D82A}">
                    <a16:rowId xmlns:a16="http://schemas.microsoft.com/office/drawing/2014/main" val="1680873031"/>
                  </a:ext>
                </a:extLst>
              </a:tr>
              <a:tr h="1506333">
                <a:tc>
                  <a:txBody>
                    <a:bodyPr/>
                    <a:lstStyle/>
                    <a:p>
                      <a:r>
                        <a:rPr lang="en-US" sz="1600" dirty="0"/>
                        <a:t>L: A</a:t>
                      </a:r>
                    </a:p>
                    <a:p>
                      <a:r>
                        <a:rPr lang="en-US" sz="1600" dirty="0"/>
                        <a:t>C: H</a:t>
                      </a:r>
                    </a:p>
                    <a:p>
                      <a:r>
                        <a:rPr lang="en-US" sz="1600" dirty="0"/>
                        <a:t>R: I</a:t>
                      </a:r>
                    </a:p>
                  </a:txBody>
                  <a:tcPr/>
                </a:tc>
                <a:tc>
                  <a:txBody>
                    <a:bodyPr/>
                    <a:lstStyle/>
                    <a:p>
                      <a:r>
                        <a:rPr lang="en-US" sz="1600" kern="1200" dirty="0">
                          <a:solidFill>
                            <a:schemeClr val="dk1"/>
                          </a:solidFill>
                          <a:effectLst/>
                          <a:latin typeface="+mn-lt"/>
                          <a:ea typeface="+mn-ea"/>
                          <a:cs typeface="+mn-cs"/>
                        </a:rPr>
                        <a:t>P – Radiological Work Permit required for excavation</a:t>
                      </a:r>
                    </a:p>
                    <a:p>
                      <a:r>
                        <a:rPr lang="en-US" sz="1600" kern="1200" dirty="0">
                          <a:solidFill>
                            <a:schemeClr val="dk1"/>
                          </a:solidFill>
                          <a:effectLst/>
                          <a:latin typeface="+mn-lt"/>
                          <a:ea typeface="+mn-ea"/>
                          <a:cs typeface="+mn-cs"/>
                        </a:rPr>
                        <a:t>M – Engineered Beam Dump</a:t>
                      </a:r>
                    </a:p>
                    <a:p>
                      <a:r>
                        <a:rPr lang="en-US" sz="1600" kern="1200" dirty="0">
                          <a:solidFill>
                            <a:schemeClr val="dk1"/>
                          </a:solidFill>
                          <a:effectLst/>
                          <a:latin typeface="+mn-lt"/>
                          <a:ea typeface="+mn-ea"/>
                          <a:cs typeface="+mn-cs"/>
                        </a:rPr>
                        <a:t>M – Beamline Design</a:t>
                      </a:r>
                    </a:p>
                    <a:p>
                      <a:r>
                        <a:rPr lang="en-US" sz="1600" kern="1200" dirty="0">
                          <a:solidFill>
                            <a:schemeClr val="dk1"/>
                          </a:solidFill>
                          <a:effectLst/>
                          <a:latin typeface="+mn-lt"/>
                          <a:ea typeface="+mn-ea"/>
                          <a:cs typeface="+mn-cs"/>
                        </a:rPr>
                        <a:t>M – Run Conditions</a:t>
                      </a:r>
                      <a:endParaRPr lang="en-US" sz="1600" dirty="0"/>
                    </a:p>
                  </a:txBody>
                  <a:tcPr/>
                </a:tc>
                <a:tc>
                  <a:txBody>
                    <a:bodyPr/>
                    <a:lstStyle/>
                    <a:p>
                      <a:r>
                        <a:rPr lang="en-US" sz="1600" dirty="0"/>
                        <a:t>L: U</a:t>
                      </a:r>
                    </a:p>
                    <a:p>
                      <a:r>
                        <a:rPr lang="en-US" sz="1600" dirty="0"/>
                        <a:t>C: N</a:t>
                      </a:r>
                    </a:p>
                    <a:p>
                      <a:r>
                        <a:rPr lang="en-US" sz="1600" dirty="0"/>
                        <a:t>R: IV</a:t>
                      </a:r>
                    </a:p>
                    <a:p>
                      <a:endParaRPr lang="en-US" sz="1600" dirty="0"/>
                    </a:p>
                  </a:txBody>
                  <a:tcPr/>
                </a:tc>
                <a:extLst>
                  <a:ext uri="{0D108BD9-81ED-4DB2-BD59-A6C34878D82A}">
                    <a16:rowId xmlns:a16="http://schemas.microsoft.com/office/drawing/2014/main" val="879469076"/>
                  </a:ext>
                </a:extLst>
              </a:tr>
            </a:tbl>
          </a:graphicData>
        </a:graphic>
      </p:graphicFrame>
    </p:spTree>
    <p:extLst>
      <p:ext uri="{BB962C8B-B14F-4D97-AF65-F5344CB8AC3E}">
        <p14:creationId xmlns:p14="http://schemas.microsoft.com/office/powerpoint/2010/main" val="27404354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FE3661-15DA-4F16-66AC-D45860FE4F59}"/>
              </a:ext>
            </a:extLst>
          </p:cNvPr>
          <p:cNvSpPr>
            <a:spLocks noGrp="1"/>
          </p:cNvSpPr>
          <p:nvPr>
            <p:ph idx="1"/>
          </p:nvPr>
        </p:nvSpPr>
        <p:spPr>
          <a:xfrm>
            <a:off x="235744" y="737733"/>
            <a:ext cx="8672513" cy="1680209"/>
          </a:xfrm>
        </p:spPr>
        <p:txBody>
          <a:bodyPr/>
          <a:lstStyle/>
          <a:p>
            <a:r>
              <a:rPr lang="en-US" sz="2000" dirty="0"/>
              <a:t>Radioactive Waste</a:t>
            </a:r>
          </a:p>
          <a:p>
            <a:pPr lvl="1"/>
            <a:r>
              <a:rPr lang="en-US" sz="1800" dirty="0"/>
              <a:t>Radioactive waste produced during Switchyard operations will be managed within the established Radiological Protection Program (RPP) as prescribed in the </a:t>
            </a:r>
            <a:r>
              <a:rPr lang="en-US" sz="1800" dirty="0">
                <a:effectLst/>
                <a:latin typeface="Helvetica" panose="020B0604020202020204" pitchFamily="34" charset="0"/>
                <a:ea typeface="MS Mincho" panose="02020609040205080304" pitchFamily="49" charset="-128"/>
              </a:rPr>
              <a:t>Fermilab Radiological Control Manual (</a:t>
            </a:r>
            <a:r>
              <a:rPr lang="en-US" sz="1800" dirty="0"/>
              <a:t>FRCM)</a:t>
            </a:r>
          </a:p>
          <a:p>
            <a:pPr lvl="1"/>
            <a:r>
              <a:rPr lang="en-US" sz="1800" dirty="0"/>
              <a:t>Hazard applies to onsite facility workers and onsite co-located workers</a:t>
            </a:r>
          </a:p>
          <a:p>
            <a:pPr lvl="1"/>
            <a:endParaRPr lang="en-US" sz="1800" dirty="0"/>
          </a:p>
          <a:p>
            <a:pPr lvl="1"/>
            <a:endParaRPr lang="en-US" sz="1800" dirty="0"/>
          </a:p>
          <a:p>
            <a:endParaRPr lang="en-US" dirty="0"/>
          </a:p>
          <a:p>
            <a:endParaRPr lang="en-US" dirty="0"/>
          </a:p>
          <a:p>
            <a:endParaRPr lang="en-US" dirty="0"/>
          </a:p>
          <a:p>
            <a:endParaRPr lang="en-US" dirty="0"/>
          </a:p>
        </p:txBody>
      </p:sp>
      <p:sp>
        <p:nvSpPr>
          <p:cNvPr id="3" name="Title 2">
            <a:extLst>
              <a:ext uri="{FF2B5EF4-FFF2-40B4-BE49-F238E27FC236}">
                <a16:creationId xmlns:a16="http://schemas.microsoft.com/office/drawing/2014/main" id="{1B214EE9-CFE1-E69B-B662-2FADF3434081}"/>
              </a:ext>
            </a:extLst>
          </p:cNvPr>
          <p:cNvSpPr>
            <a:spLocks noGrp="1"/>
          </p:cNvSpPr>
          <p:nvPr>
            <p:ph type="title"/>
          </p:nvPr>
        </p:nvSpPr>
        <p:spPr/>
        <p:txBody>
          <a:bodyPr/>
          <a:lstStyle/>
          <a:p>
            <a:r>
              <a:rPr lang="en-US" dirty="0"/>
              <a:t>Non-Accelerator Specific Hazards - Radiological</a:t>
            </a:r>
          </a:p>
        </p:txBody>
      </p:sp>
      <p:sp>
        <p:nvSpPr>
          <p:cNvPr id="4" name="Date Placeholder 3">
            <a:extLst>
              <a:ext uri="{FF2B5EF4-FFF2-40B4-BE49-F238E27FC236}">
                <a16:creationId xmlns:a16="http://schemas.microsoft.com/office/drawing/2014/main" id="{48CB5798-574A-C21C-F639-F8A6C3111811}"/>
              </a:ext>
            </a:extLst>
          </p:cNvPr>
          <p:cNvSpPr>
            <a:spLocks noGrp="1"/>
          </p:cNvSpPr>
          <p:nvPr>
            <p:ph type="dt" sz="half" idx="2"/>
          </p:nvPr>
        </p:nvSpPr>
        <p:spPr>
          <a:xfrm>
            <a:off x="736827" y="6504213"/>
            <a:ext cx="914400" cy="241300"/>
          </a:xfrm>
        </p:spPr>
        <p:txBody>
          <a:bodyPr/>
          <a:lstStyle/>
          <a:p>
            <a:pPr>
              <a:defRPr/>
            </a:pPr>
            <a:r>
              <a:rPr lang="en-US"/>
              <a:t>3/19/2024</a:t>
            </a:r>
            <a:endParaRPr lang="en-US" dirty="0"/>
          </a:p>
        </p:txBody>
      </p:sp>
      <p:sp>
        <p:nvSpPr>
          <p:cNvPr id="5" name="Footer Placeholder 4">
            <a:extLst>
              <a:ext uri="{FF2B5EF4-FFF2-40B4-BE49-F238E27FC236}">
                <a16:creationId xmlns:a16="http://schemas.microsoft.com/office/drawing/2014/main" id="{B550D619-FE2C-CE0D-EF53-65B271A7AF64}"/>
              </a:ext>
            </a:extLst>
          </p:cNvPr>
          <p:cNvSpPr>
            <a:spLocks noGrp="1"/>
          </p:cNvSpPr>
          <p:nvPr>
            <p:ph type="ftr" sz="quarter" idx="3"/>
          </p:nvPr>
        </p:nvSpPr>
        <p:spPr/>
        <p:txBody>
          <a:bodyPr/>
          <a:lstStyle/>
          <a:p>
            <a:pPr>
              <a:defRPr/>
            </a:pPr>
            <a:r>
              <a:rPr lang="en-US"/>
              <a:t>Olander | Meson Accelerator Readiness Review</a:t>
            </a:r>
            <a:endParaRPr lang="en-US" b="1" dirty="0"/>
          </a:p>
        </p:txBody>
      </p:sp>
      <p:sp>
        <p:nvSpPr>
          <p:cNvPr id="6" name="Slide Number Placeholder 5">
            <a:extLst>
              <a:ext uri="{FF2B5EF4-FFF2-40B4-BE49-F238E27FC236}">
                <a16:creationId xmlns:a16="http://schemas.microsoft.com/office/drawing/2014/main" id="{825E27D8-9FF1-FAAE-1F09-B245D3AD0AC1}"/>
              </a:ext>
            </a:extLst>
          </p:cNvPr>
          <p:cNvSpPr>
            <a:spLocks noGrp="1"/>
          </p:cNvSpPr>
          <p:nvPr>
            <p:ph type="sldNum" sz="quarter" idx="4"/>
          </p:nvPr>
        </p:nvSpPr>
        <p:spPr/>
        <p:txBody>
          <a:bodyPr/>
          <a:lstStyle/>
          <a:p>
            <a:pPr>
              <a:defRPr/>
            </a:pPr>
            <a:fld id="{148C009B-CB69-E04A-B9B3-34B26D69E9CF}" type="slidenum">
              <a:rPr lang="en-US" smtClean="0"/>
              <a:pPr>
                <a:defRPr/>
              </a:pPr>
              <a:t>15</a:t>
            </a:fld>
            <a:endParaRPr lang="en-US" dirty="0"/>
          </a:p>
        </p:txBody>
      </p:sp>
      <p:graphicFrame>
        <p:nvGraphicFramePr>
          <p:cNvPr id="10" name="Table 9">
            <a:extLst>
              <a:ext uri="{FF2B5EF4-FFF2-40B4-BE49-F238E27FC236}">
                <a16:creationId xmlns:a16="http://schemas.microsoft.com/office/drawing/2014/main" id="{58A230E1-1998-017A-D497-F61F9181D7F6}"/>
              </a:ext>
            </a:extLst>
          </p:cNvPr>
          <p:cNvGraphicFramePr>
            <a:graphicFrameLocks noGrp="1"/>
          </p:cNvGraphicFramePr>
          <p:nvPr>
            <p:extLst>
              <p:ext uri="{D42A27DB-BD31-4B8C-83A1-F6EECF244321}">
                <p14:modId xmlns:p14="http://schemas.microsoft.com/office/powerpoint/2010/main" val="3822439476"/>
              </p:ext>
            </p:extLst>
          </p:nvPr>
        </p:nvGraphicFramePr>
        <p:xfrm>
          <a:off x="285030" y="2335272"/>
          <a:ext cx="8573940" cy="2187456"/>
        </p:xfrm>
        <a:graphic>
          <a:graphicData uri="http://schemas.openxmlformats.org/drawingml/2006/table">
            <a:tbl>
              <a:tblPr firstRow="1" bandRow="1">
                <a:tableStyleId>{5C22544A-7EE6-4342-B048-85BDC9FD1C3A}</a:tableStyleId>
              </a:tblPr>
              <a:tblGrid>
                <a:gridCol w="2273416">
                  <a:extLst>
                    <a:ext uri="{9D8B030D-6E8A-4147-A177-3AD203B41FA5}">
                      <a16:colId xmlns:a16="http://schemas.microsoft.com/office/drawing/2014/main" val="1119936655"/>
                    </a:ext>
                  </a:extLst>
                </a:gridCol>
                <a:gridCol w="3976382">
                  <a:extLst>
                    <a:ext uri="{9D8B030D-6E8A-4147-A177-3AD203B41FA5}">
                      <a16:colId xmlns:a16="http://schemas.microsoft.com/office/drawing/2014/main" val="2077446868"/>
                    </a:ext>
                  </a:extLst>
                </a:gridCol>
                <a:gridCol w="2324142">
                  <a:extLst>
                    <a:ext uri="{9D8B030D-6E8A-4147-A177-3AD203B41FA5}">
                      <a16:colId xmlns:a16="http://schemas.microsoft.com/office/drawing/2014/main" val="1994273894"/>
                    </a:ext>
                  </a:extLst>
                </a:gridCol>
              </a:tblGrid>
              <a:tr h="632976">
                <a:tc>
                  <a:txBody>
                    <a:bodyPr/>
                    <a:lstStyle/>
                    <a:p>
                      <a:r>
                        <a:rPr lang="en-US" sz="1600" b="0" dirty="0">
                          <a:solidFill>
                            <a:srgbClr val="004C97"/>
                          </a:solidFill>
                        </a:rPr>
                        <a:t>Baseline Qualitative Risk (without controls)</a:t>
                      </a:r>
                    </a:p>
                  </a:txBody>
                  <a:tcPr/>
                </a:tc>
                <a:tc>
                  <a:txBody>
                    <a:bodyPr/>
                    <a:lstStyle/>
                    <a:p>
                      <a:r>
                        <a:rPr lang="en-US" sz="1600" b="0" dirty="0">
                          <a:solidFill>
                            <a:srgbClr val="004C97"/>
                          </a:solidFill>
                        </a:rPr>
                        <a:t>Controls</a:t>
                      </a:r>
                    </a:p>
                    <a:p>
                      <a:r>
                        <a:rPr lang="en-US" sz="1600" b="0" dirty="0">
                          <a:solidFill>
                            <a:srgbClr val="004C97"/>
                          </a:solidFill>
                        </a:rPr>
                        <a:t>Preventive (P)/Mitigative (M)</a:t>
                      </a:r>
                    </a:p>
                  </a:txBody>
                  <a:tcPr/>
                </a:tc>
                <a:tc>
                  <a:txBody>
                    <a:bodyPr/>
                    <a:lstStyle/>
                    <a:p>
                      <a:r>
                        <a:rPr lang="en-US" sz="1600" b="0" dirty="0">
                          <a:solidFill>
                            <a:srgbClr val="004C97"/>
                          </a:solidFill>
                        </a:rPr>
                        <a:t>Residual Qualitative Risk </a:t>
                      </a:r>
                    </a:p>
                    <a:p>
                      <a:r>
                        <a:rPr lang="en-US" sz="1600" b="0" dirty="0">
                          <a:solidFill>
                            <a:srgbClr val="004C97"/>
                          </a:solidFill>
                        </a:rPr>
                        <a:t>(with controls)</a:t>
                      </a:r>
                    </a:p>
                  </a:txBody>
                  <a:tcPr/>
                </a:tc>
                <a:extLst>
                  <a:ext uri="{0D108BD9-81ED-4DB2-BD59-A6C34878D82A}">
                    <a16:rowId xmlns:a16="http://schemas.microsoft.com/office/drawing/2014/main" val="1680873031"/>
                  </a:ext>
                </a:extLst>
              </a:tr>
              <a:tr h="1128073">
                <a:tc>
                  <a:txBody>
                    <a:bodyPr/>
                    <a:lstStyle/>
                    <a:p>
                      <a:r>
                        <a:rPr lang="en-US" sz="1600" dirty="0"/>
                        <a:t>L: A</a:t>
                      </a:r>
                    </a:p>
                    <a:p>
                      <a:r>
                        <a:rPr lang="en-US" sz="1600" dirty="0"/>
                        <a:t>C: H</a:t>
                      </a:r>
                    </a:p>
                    <a:p>
                      <a:r>
                        <a:rPr lang="en-US" sz="1600" dirty="0"/>
                        <a:t>R: I</a:t>
                      </a:r>
                    </a:p>
                  </a:txBody>
                  <a:tcPr/>
                </a:tc>
                <a:tc>
                  <a:txBody>
                    <a:bodyPr/>
                    <a:lstStyle/>
                    <a:p>
                      <a:r>
                        <a:rPr lang="en-US" sz="1600" kern="1200" dirty="0">
                          <a:solidFill>
                            <a:schemeClr val="dk1"/>
                          </a:solidFill>
                          <a:effectLst/>
                          <a:latin typeface="+mn-lt"/>
                          <a:ea typeface="+mn-ea"/>
                          <a:cs typeface="+mn-cs"/>
                        </a:rPr>
                        <a:t>P – Locked Gates</a:t>
                      </a:r>
                    </a:p>
                    <a:p>
                      <a:r>
                        <a:rPr lang="en-US" sz="1600" kern="1200" dirty="0">
                          <a:solidFill>
                            <a:schemeClr val="dk1"/>
                          </a:solidFill>
                          <a:effectLst/>
                          <a:latin typeface="+mn-lt"/>
                          <a:ea typeface="+mn-ea"/>
                          <a:cs typeface="+mn-cs"/>
                        </a:rPr>
                        <a:t>P – Key Control Program</a:t>
                      </a:r>
                    </a:p>
                    <a:p>
                      <a:r>
                        <a:rPr lang="en-US" sz="1600" kern="1200" dirty="0">
                          <a:solidFill>
                            <a:schemeClr val="dk1"/>
                          </a:solidFill>
                          <a:effectLst/>
                          <a:latin typeface="+mn-lt"/>
                          <a:ea typeface="+mn-ea"/>
                          <a:cs typeface="+mn-cs"/>
                        </a:rPr>
                        <a:t>P – Postings</a:t>
                      </a:r>
                    </a:p>
                    <a:p>
                      <a:r>
                        <a:rPr lang="en-US" sz="1600" kern="1200" dirty="0">
                          <a:solidFill>
                            <a:schemeClr val="dk1"/>
                          </a:solidFill>
                          <a:effectLst/>
                          <a:latin typeface="+mn-lt"/>
                          <a:ea typeface="+mn-ea"/>
                          <a:cs typeface="+mn-cs"/>
                        </a:rPr>
                        <a:t>M – Run Conditions</a:t>
                      </a:r>
                    </a:p>
                    <a:p>
                      <a:r>
                        <a:rPr lang="en-US" sz="1600" kern="1200" dirty="0">
                          <a:solidFill>
                            <a:schemeClr val="dk1"/>
                          </a:solidFill>
                          <a:effectLst/>
                          <a:latin typeface="+mn-lt"/>
                          <a:ea typeface="+mn-ea"/>
                          <a:cs typeface="+mn-cs"/>
                        </a:rPr>
                        <a:t>M – Distance to Stored Material</a:t>
                      </a:r>
                    </a:p>
                    <a:p>
                      <a:r>
                        <a:rPr lang="en-US" sz="1600" dirty="0"/>
                        <a:t>M – Material survey and release process</a:t>
                      </a:r>
                    </a:p>
                  </a:txBody>
                  <a:tcPr/>
                </a:tc>
                <a:tc>
                  <a:txBody>
                    <a:bodyPr/>
                    <a:lstStyle/>
                    <a:p>
                      <a:r>
                        <a:rPr lang="en-US" sz="1600" dirty="0"/>
                        <a:t>L:BEU</a:t>
                      </a:r>
                    </a:p>
                    <a:p>
                      <a:r>
                        <a:rPr lang="en-US" sz="1600" dirty="0"/>
                        <a:t>C: N</a:t>
                      </a:r>
                    </a:p>
                    <a:p>
                      <a:r>
                        <a:rPr lang="en-US" sz="1600" dirty="0"/>
                        <a:t>R: IV</a:t>
                      </a:r>
                    </a:p>
                    <a:p>
                      <a:endParaRPr lang="en-US" sz="1600" dirty="0"/>
                    </a:p>
                  </a:txBody>
                  <a:tcPr/>
                </a:tc>
                <a:extLst>
                  <a:ext uri="{0D108BD9-81ED-4DB2-BD59-A6C34878D82A}">
                    <a16:rowId xmlns:a16="http://schemas.microsoft.com/office/drawing/2014/main" val="879469076"/>
                  </a:ext>
                </a:extLst>
              </a:tr>
            </a:tbl>
          </a:graphicData>
        </a:graphic>
      </p:graphicFrame>
    </p:spTree>
    <p:extLst>
      <p:ext uri="{BB962C8B-B14F-4D97-AF65-F5344CB8AC3E}">
        <p14:creationId xmlns:p14="http://schemas.microsoft.com/office/powerpoint/2010/main" val="35026489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FE3661-15DA-4F16-66AC-D45860FE4F59}"/>
              </a:ext>
            </a:extLst>
          </p:cNvPr>
          <p:cNvSpPr>
            <a:spLocks noGrp="1"/>
          </p:cNvSpPr>
          <p:nvPr>
            <p:ph idx="1"/>
          </p:nvPr>
        </p:nvSpPr>
        <p:spPr>
          <a:xfrm>
            <a:off x="235744" y="736051"/>
            <a:ext cx="8672513" cy="1505432"/>
          </a:xfrm>
        </p:spPr>
        <p:txBody>
          <a:bodyPr/>
          <a:lstStyle/>
          <a:p>
            <a:r>
              <a:rPr lang="en-US" sz="2000" dirty="0"/>
              <a:t>Contamination</a:t>
            </a:r>
          </a:p>
          <a:p>
            <a:pPr lvl="1"/>
            <a:r>
              <a:rPr lang="en-US" sz="1800" dirty="0"/>
              <a:t>Contamination is found in the Switchyard enclosures in areas where beam passes through an air gap, such as vacuum isolation at a septum.</a:t>
            </a:r>
          </a:p>
          <a:p>
            <a:pPr lvl="1"/>
            <a:r>
              <a:rPr lang="en-US" sz="1800" dirty="0"/>
              <a:t>Hazard applies to onsite facility workers and onsite co-located workers</a:t>
            </a:r>
          </a:p>
          <a:p>
            <a:pPr lvl="1"/>
            <a:endParaRPr lang="en-US" sz="1800" dirty="0"/>
          </a:p>
          <a:p>
            <a:pPr lvl="1"/>
            <a:endParaRPr lang="en-US" sz="1800" dirty="0"/>
          </a:p>
          <a:p>
            <a:endParaRPr lang="en-US" dirty="0"/>
          </a:p>
          <a:p>
            <a:endParaRPr lang="en-US" dirty="0"/>
          </a:p>
          <a:p>
            <a:endParaRPr lang="en-US" dirty="0"/>
          </a:p>
          <a:p>
            <a:endParaRPr lang="en-US" dirty="0"/>
          </a:p>
        </p:txBody>
      </p:sp>
      <p:sp>
        <p:nvSpPr>
          <p:cNvPr id="3" name="Title 2">
            <a:extLst>
              <a:ext uri="{FF2B5EF4-FFF2-40B4-BE49-F238E27FC236}">
                <a16:creationId xmlns:a16="http://schemas.microsoft.com/office/drawing/2014/main" id="{1B214EE9-CFE1-E69B-B662-2FADF3434081}"/>
              </a:ext>
            </a:extLst>
          </p:cNvPr>
          <p:cNvSpPr>
            <a:spLocks noGrp="1"/>
          </p:cNvSpPr>
          <p:nvPr>
            <p:ph type="title"/>
          </p:nvPr>
        </p:nvSpPr>
        <p:spPr/>
        <p:txBody>
          <a:bodyPr/>
          <a:lstStyle/>
          <a:p>
            <a:r>
              <a:rPr lang="en-US" dirty="0"/>
              <a:t>Non-Accelerator Specific Hazards - Radiological</a:t>
            </a:r>
          </a:p>
        </p:txBody>
      </p:sp>
      <p:sp>
        <p:nvSpPr>
          <p:cNvPr id="4" name="Date Placeholder 3">
            <a:extLst>
              <a:ext uri="{FF2B5EF4-FFF2-40B4-BE49-F238E27FC236}">
                <a16:creationId xmlns:a16="http://schemas.microsoft.com/office/drawing/2014/main" id="{48CB5798-574A-C21C-F639-F8A6C3111811}"/>
              </a:ext>
            </a:extLst>
          </p:cNvPr>
          <p:cNvSpPr>
            <a:spLocks noGrp="1"/>
          </p:cNvSpPr>
          <p:nvPr>
            <p:ph type="dt" sz="half" idx="2"/>
          </p:nvPr>
        </p:nvSpPr>
        <p:spPr>
          <a:xfrm>
            <a:off x="736827" y="6504213"/>
            <a:ext cx="914400" cy="241300"/>
          </a:xfrm>
        </p:spPr>
        <p:txBody>
          <a:bodyPr/>
          <a:lstStyle/>
          <a:p>
            <a:pPr>
              <a:defRPr/>
            </a:pPr>
            <a:r>
              <a:rPr lang="en-US"/>
              <a:t>3/19/2024</a:t>
            </a:r>
            <a:endParaRPr lang="en-US" dirty="0"/>
          </a:p>
        </p:txBody>
      </p:sp>
      <p:sp>
        <p:nvSpPr>
          <p:cNvPr id="5" name="Footer Placeholder 4">
            <a:extLst>
              <a:ext uri="{FF2B5EF4-FFF2-40B4-BE49-F238E27FC236}">
                <a16:creationId xmlns:a16="http://schemas.microsoft.com/office/drawing/2014/main" id="{B550D619-FE2C-CE0D-EF53-65B271A7AF64}"/>
              </a:ext>
            </a:extLst>
          </p:cNvPr>
          <p:cNvSpPr>
            <a:spLocks noGrp="1"/>
          </p:cNvSpPr>
          <p:nvPr>
            <p:ph type="ftr" sz="quarter" idx="3"/>
          </p:nvPr>
        </p:nvSpPr>
        <p:spPr/>
        <p:txBody>
          <a:bodyPr/>
          <a:lstStyle/>
          <a:p>
            <a:pPr>
              <a:defRPr/>
            </a:pPr>
            <a:r>
              <a:rPr lang="en-US"/>
              <a:t>Olander | Meson Accelerator Readiness Review</a:t>
            </a:r>
            <a:endParaRPr lang="en-US" b="1" dirty="0"/>
          </a:p>
        </p:txBody>
      </p:sp>
      <p:sp>
        <p:nvSpPr>
          <p:cNvPr id="6" name="Slide Number Placeholder 5">
            <a:extLst>
              <a:ext uri="{FF2B5EF4-FFF2-40B4-BE49-F238E27FC236}">
                <a16:creationId xmlns:a16="http://schemas.microsoft.com/office/drawing/2014/main" id="{825E27D8-9FF1-FAAE-1F09-B245D3AD0AC1}"/>
              </a:ext>
            </a:extLst>
          </p:cNvPr>
          <p:cNvSpPr>
            <a:spLocks noGrp="1"/>
          </p:cNvSpPr>
          <p:nvPr>
            <p:ph type="sldNum" sz="quarter" idx="4"/>
          </p:nvPr>
        </p:nvSpPr>
        <p:spPr/>
        <p:txBody>
          <a:bodyPr/>
          <a:lstStyle/>
          <a:p>
            <a:pPr>
              <a:defRPr/>
            </a:pPr>
            <a:fld id="{148C009B-CB69-E04A-B9B3-34B26D69E9CF}" type="slidenum">
              <a:rPr lang="en-US" smtClean="0"/>
              <a:pPr>
                <a:defRPr/>
              </a:pPr>
              <a:t>16</a:t>
            </a:fld>
            <a:endParaRPr lang="en-US" dirty="0"/>
          </a:p>
        </p:txBody>
      </p:sp>
      <p:graphicFrame>
        <p:nvGraphicFramePr>
          <p:cNvPr id="10" name="Table 9">
            <a:extLst>
              <a:ext uri="{FF2B5EF4-FFF2-40B4-BE49-F238E27FC236}">
                <a16:creationId xmlns:a16="http://schemas.microsoft.com/office/drawing/2014/main" id="{58A230E1-1998-017A-D497-F61F9181D7F6}"/>
              </a:ext>
            </a:extLst>
          </p:cNvPr>
          <p:cNvGraphicFramePr>
            <a:graphicFrameLocks noGrp="1"/>
          </p:cNvGraphicFramePr>
          <p:nvPr>
            <p:extLst>
              <p:ext uri="{D42A27DB-BD31-4B8C-83A1-F6EECF244321}">
                <p14:modId xmlns:p14="http://schemas.microsoft.com/office/powerpoint/2010/main" val="469752709"/>
              </p:ext>
            </p:extLst>
          </p:nvPr>
        </p:nvGraphicFramePr>
        <p:xfrm>
          <a:off x="285030" y="2548476"/>
          <a:ext cx="8573940" cy="1761049"/>
        </p:xfrm>
        <a:graphic>
          <a:graphicData uri="http://schemas.openxmlformats.org/drawingml/2006/table">
            <a:tbl>
              <a:tblPr firstRow="1" bandRow="1">
                <a:tableStyleId>{5C22544A-7EE6-4342-B048-85BDC9FD1C3A}</a:tableStyleId>
              </a:tblPr>
              <a:tblGrid>
                <a:gridCol w="2273416">
                  <a:extLst>
                    <a:ext uri="{9D8B030D-6E8A-4147-A177-3AD203B41FA5}">
                      <a16:colId xmlns:a16="http://schemas.microsoft.com/office/drawing/2014/main" val="1119936655"/>
                    </a:ext>
                  </a:extLst>
                </a:gridCol>
                <a:gridCol w="3976382">
                  <a:extLst>
                    <a:ext uri="{9D8B030D-6E8A-4147-A177-3AD203B41FA5}">
                      <a16:colId xmlns:a16="http://schemas.microsoft.com/office/drawing/2014/main" val="2077446868"/>
                    </a:ext>
                  </a:extLst>
                </a:gridCol>
                <a:gridCol w="2324142">
                  <a:extLst>
                    <a:ext uri="{9D8B030D-6E8A-4147-A177-3AD203B41FA5}">
                      <a16:colId xmlns:a16="http://schemas.microsoft.com/office/drawing/2014/main" val="1994273894"/>
                    </a:ext>
                  </a:extLst>
                </a:gridCol>
              </a:tblGrid>
              <a:tr h="632976">
                <a:tc>
                  <a:txBody>
                    <a:bodyPr/>
                    <a:lstStyle/>
                    <a:p>
                      <a:r>
                        <a:rPr lang="en-US" sz="1600" b="0" dirty="0">
                          <a:solidFill>
                            <a:srgbClr val="004C97"/>
                          </a:solidFill>
                        </a:rPr>
                        <a:t>Baseline Qualitative Risk (without controls)</a:t>
                      </a:r>
                    </a:p>
                  </a:txBody>
                  <a:tcPr/>
                </a:tc>
                <a:tc>
                  <a:txBody>
                    <a:bodyPr/>
                    <a:lstStyle/>
                    <a:p>
                      <a:r>
                        <a:rPr lang="en-US" sz="1600" b="0" dirty="0">
                          <a:solidFill>
                            <a:srgbClr val="004C97"/>
                          </a:solidFill>
                        </a:rPr>
                        <a:t>Controls</a:t>
                      </a:r>
                    </a:p>
                    <a:p>
                      <a:r>
                        <a:rPr lang="en-US" sz="1600" b="0" dirty="0">
                          <a:solidFill>
                            <a:srgbClr val="004C97"/>
                          </a:solidFill>
                        </a:rPr>
                        <a:t>Preventive (P)/Mitigative (M)</a:t>
                      </a:r>
                    </a:p>
                  </a:txBody>
                  <a:tcPr/>
                </a:tc>
                <a:tc>
                  <a:txBody>
                    <a:bodyPr/>
                    <a:lstStyle/>
                    <a:p>
                      <a:r>
                        <a:rPr lang="en-US" sz="1600" b="0" dirty="0">
                          <a:solidFill>
                            <a:srgbClr val="004C97"/>
                          </a:solidFill>
                        </a:rPr>
                        <a:t>Residual Qualitative Risk </a:t>
                      </a:r>
                    </a:p>
                    <a:p>
                      <a:r>
                        <a:rPr lang="en-US" sz="1600" b="0" dirty="0">
                          <a:solidFill>
                            <a:srgbClr val="004C97"/>
                          </a:solidFill>
                        </a:rPr>
                        <a:t>(with controls)</a:t>
                      </a:r>
                    </a:p>
                  </a:txBody>
                  <a:tcPr/>
                </a:tc>
                <a:extLst>
                  <a:ext uri="{0D108BD9-81ED-4DB2-BD59-A6C34878D82A}">
                    <a16:rowId xmlns:a16="http://schemas.microsoft.com/office/drawing/2014/main" val="1680873031"/>
                  </a:ext>
                </a:extLst>
              </a:tr>
              <a:tr h="1128073">
                <a:tc>
                  <a:txBody>
                    <a:bodyPr/>
                    <a:lstStyle/>
                    <a:p>
                      <a:r>
                        <a:rPr lang="en-US" sz="1600" dirty="0"/>
                        <a:t>L: A</a:t>
                      </a:r>
                    </a:p>
                    <a:p>
                      <a:r>
                        <a:rPr lang="en-US" sz="1600" dirty="0"/>
                        <a:t>C: H</a:t>
                      </a:r>
                    </a:p>
                    <a:p>
                      <a:r>
                        <a:rPr lang="en-US" sz="1600" dirty="0"/>
                        <a:t>R: I</a:t>
                      </a:r>
                    </a:p>
                  </a:txBody>
                  <a:tcPr/>
                </a:tc>
                <a:tc>
                  <a:txBody>
                    <a:bodyPr/>
                    <a:lstStyle/>
                    <a:p>
                      <a:r>
                        <a:rPr lang="en-US" sz="1600" kern="1200" dirty="0">
                          <a:solidFill>
                            <a:schemeClr val="dk1"/>
                          </a:solidFill>
                          <a:effectLst/>
                          <a:latin typeface="+mn-lt"/>
                          <a:ea typeface="+mn-ea"/>
                          <a:cs typeface="+mn-cs"/>
                        </a:rPr>
                        <a:t>P – Radiation Survey</a:t>
                      </a:r>
                    </a:p>
                    <a:p>
                      <a:r>
                        <a:rPr lang="en-US" sz="1600" kern="1200" dirty="0">
                          <a:solidFill>
                            <a:schemeClr val="dk1"/>
                          </a:solidFill>
                          <a:effectLst/>
                          <a:latin typeface="+mn-lt"/>
                          <a:ea typeface="+mn-ea"/>
                          <a:cs typeface="+mn-cs"/>
                        </a:rPr>
                        <a:t>P – Posting</a:t>
                      </a:r>
                    </a:p>
                    <a:p>
                      <a:r>
                        <a:rPr lang="en-US" sz="1600" kern="1200" dirty="0">
                          <a:solidFill>
                            <a:schemeClr val="dk1"/>
                          </a:solidFill>
                          <a:effectLst/>
                          <a:latin typeface="+mn-lt"/>
                          <a:ea typeface="+mn-ea"/>
                          <a:cs typeface="+mn-cs"/>
                        </a:rPr>
                        <a:t>M – Radiological Work Permit</a:t>
                      </a:r>
                    </a:p>
                    <a:p>
                      <a:r>
                        <a:rPr lang="en-US" sz="1600" kern="1200" dirty="0">
                          <a:solidFill>
                            <a:schemeClr val="dk1"/>
                          </a:solidFill>
                          <a:effectLst/>
                          <a:latin typeface="+mn-lt"/>
                          <a:ea typeface="+mn-ea"/>
                          <a:cs typeface="+mn-cs"/>
                        </a:rPr>
                        <a:t>M – Training</a:t>
                      </a:r>
                      <a:endParaRPr lang="en-US" sz="1600" dirty="0"/>
                    </a:p>
                  </a:txBody>
                  <a:tcPr/>
                </a:tc>
                <a:tc>
                  <a:txBody>
                    <a:bodyPr/>
                    <a:lstStyle/>
                    <a:p>
                      <a:r>
                        <a:rPr lang="en-US" sz="1600" dirty="0"/>
                        <a:t>L: EU</a:t>
                      </a:r>
                    </a:p>
                    <a:p>
                      <a:r>
                        <a:rPr lang="en-US" sz="1600" dirty="0"/>
                        <a:t>C: L</a:t>
                      </a:r>
                    </a:p>
                    <a:p>
                      <a:r>
                        <a:rPr lang="en-US" sz="1600" dirty="0"/>
                        <a:t>R: IV</a:t>
                      </a:r>
                    </a:p>
                    <a:p>
                      <a:endParaRPr lang="en-US" sz="1600" dirty="0"/>
                    </a:p>
                  </a:txBody>
                  <a:tcPr/>
                </a:tc>
                <a:extLst>
                  <a:ext uri="{0D108BD9-81ED-4DB2-BD59-A6C34878D82A}">
                    <a16:rowId xmlns:a16="http://schemas.microsoft.com/office/drawing/2014/main" val="879469076"/>
                  </a:ext>
                </a:extLst>
              </a:tr>
            </a:tbl>
          </a:graphicData>
        </a:graphic>
      </p:graphicFrame>
    </p:spTree>
    <p:extLst>
      <p:ext uri="{BB962C8B-B14F-4D97-AF65-F5344CB8AC3E}">
        <p14:creationId xmlns:p14="http://schemas.microsoft.com/office/powerpoint/2010/main" val="38212274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FE3661-15DA-4F16-66AC-D45860FE4F59}"/>
              </a:ext>
            </a:extLst>
          </p:cNvPr>
          <p:cNvSpPr>
            <a:spLocks noGrp="1"/>
          </p:cNvSpPr>
          <p:nvPr>
            <p:ph idx="1"/>
          </p:nvPr>
        </p:nvSpPr>
        <p:spPr>
          <a:xfrm>
            <a:off x="235744" y="736051"/>
            <a:ext cx="8672513" cy="1505432"/>
          </a:xfrm>
        </p:spPr>
        <p:txBody>
          <a:bodyPr/>
          <a:lstStyle/>
          <a:p>
            <a:r>
              <a:rPr lang="en-US" sz="2000" dirty="0"/>
              <a:t>Confined Space</a:t>
            </a:r>
          </a:p>
          <a:p>
            <a:pPr lvl="1"/>
            <a:r>
              <a:rPr lang="en-US" sz="1800" dirty="0"/>
              <a:t>The Meson Area has several areas within the enclosures that are considered Confined Spaces due to a single point of egress.</a:t>
            </a:r>
          </a:p>
          <a:p>
            <a:pPr lvl="2"/>
            <a:r>
              <a:rPr lang="en-US" sz="1600" dirty="0"/>
              <a:t>These areas are below grade.</a:t>
            </a:r>
          </a:p>
          <a:p>
            <a:pPr lvl="1"/>
            <a:r>
              <a:rPr lang="en-US" sz="1800" dirty="0"/>
              <a:t>Hazard applies to onsite facility workers and onsite co-located workers.</a:t>
            </a:r>
          </a:p>
          <a:p>
            <a:pPr lvl="1"/>
            <a:endParaRPr lang="en-US" sz="1800" dirty="0"/>
          </a:p>
          <a:p>
            <a:pPr lvl="1"/>
            <a:endParaRPr lang="en-US" sz="1800" dirty="0"/>
          </a:p>
          <a:p>
            <a:endParaRPr lang="en-US" dirty="0"/>
          </a:p>
          <a:p>
            <a:endParaRPr lang="en-US" dirty="0"/>
          </a:p>
          <a:p>
            <a:endParaRPr lang="en-US" dirty="0"/>
          </a:p>
          <a:p>
            <a:endParaRPr lang="en-US" dirty="0"/>
          </a:p>
        </p:txBody>
      </p:sp>
      <p:sp>
        <p:nvSpPr>
          <p:cNvPr id="3" name="Title 2">
            <a:extLst>
              <a:ext uri="{FF2B5EF4-FFF2-40B4-BE49-F238E27FC236}">
                <a16:creationId xmlns:a16="http://schemas.microsoft.com/office/drawing/2014/main" id="{1B214EE9-CFE1-E69B-B662-2FADF3434081}"/>
              </a:ext>
            </a:extLst>
          </p:cNvPr>
          <p:cNvSpPr>
            <a:spLocks noGrp="1"/>
          </p:cNvSpPr>
          <p:nvPr>
            <p:ph type="title"/>
          </p:nvPr>
        </p:nvSpPr>
        <p:spPr/>
        <p:txBody>
          <a:bodyPr/>
          <a:lstStyle/>
          <a:p>
            <a:r>
              <a:rPr lang="en-US" dirty="0"/>
              <a:t>Non-Accelerator Specific Hazards - Other</a:t>
            </a:r>
          </a:p>
        </p:txBody>
      </p:sp>
      <p:sp>
        <p:nvSpPr>
          <p:cNvPr id="4" name="Date Placeholder 3">
            <a:extLst>
              <a:ext uri="{FF2B5EF4-FFF2-40B4-BE49-F238E27FC236}">
                <a16:creationId xmlns:a16="http://schemas.microsoft.com/office/drawing/2014/main" id="{48CB5798-574A-C21C-F639-F8A6C3111811}"/>
              </a:ext>
            </a:extLst>
          </p:cNvPr>
          <p:cNvSpPr>
            <a:spLocks noGrp="1"/>
          </p:cNvSpPr>
          <p:nvPr>
            <p:ph type="dt" sz="half" idx="2"/>
          </p:nvPr>
        </p:nvSpPr>
        <p:spPr>
          <a:xfrm>
            <a:off x="736827" y="6504213"/>
            <a:ext cx="914400" cy="241300"/>
          </a:xfrm>
        </p:spPr>
        <p:txBody>
          <a:bodyPr/>
          <a:lstStyle/>
          <a:p>
            <a:pPr>
              <a:defRPr/>
            </a:pPr>
            <a:r>
              <a:rPr lang="en-US"/>
              <a:t>3/19/2024</a:t>
            </a:r>
            <a:endParaRPr lang="en-US" dirty="0"/>
          </a:p>
        </p:txBody>
      </p:sp>
      <p:sp>
        <p:nvSpPr>
          <p:cNvPr id="5" name="Footer Placeholder 4">
            <a:extLst>
              <a:ext uri="{FF2B5EF4-FFF2-40B4-BE49-F238E27FC236}">
                <a16:creationId xmlns:a16="http://schemas.microsoft.com/office/drawing/2014/main" id="{B550D619-FE2C-CE0D-EF53-65B271A7AF64}"/>
              </a:ext>
            </a:extLst>
          </p:cNvPr>
          <p:cNvSpPr>
            <a:spLocks noGrp="1"/>
          </p:cNvSpPr>
          <p:nvPr>
            <p:ph type="ftr" sz="quarter" idx="3"/>
          </p:nvPr>
        </p:nvSpPr>
        <p:spPr/>
        <p:txBody>
          <a:bodyPr/>
          <a:lstStyle/>
          <a:p>
            <a:pPr>
              <a:defRPr/>
            </a:pPr>
            <a:r>
              <a:rPr lang="en-US"/>
              <a:t>Olander | Meson Accelerator Readiness Review</a:t>
            </a:r>
            <a:endParaRPr lang="en-US" b="1" dirty="0"/>
          </a:p>
        </p:txBody>
      </p:sp>
      <p:sp>
        <p:nvSpPr>
          <p:cNvPr id="6" name="Slide Number Placeholder 5">
            <a:extLst>
              <a:ext uri="{FF2B5EF4-FFF2-40B4-BE49-F238E27FC236}">
                <a16:creationId xmlns:a16="http://schemas.microsoft.com/office/drawing/2014/main" id="{825E27D8-9FF1-FAAE-1F09-B245D3AD0AC1}"/>
              </a:ext>
            </a:extLst>
          </p:cNvPr>
          <p:cNvSpPr>
            <a:spLocks noGrp="1"/>
          </p:cNvSpPr>
          <p:nvPr>
            <p:ph type="sldNum" sz="quarter" idx="4"/>
          </p:nvPr>
        </p:nvSpPr>
        <p:spPr/>
        <p:txBody>
          <a:bodyPr/>
          <a:lstStyle/>
          <a:p>
            <a:pPr>
              <a:defRPr/>
            </a:pPr>
            <a:fld id="{148C009B-CB69-E04A-B9B3-34B26D69E9CF}" type="slidenum">
              <a:rPr lang="en-US" smtClean="0"/>
              <a:pPr>
                <a:defRPr/>
              </a:pPr>
              <a:t>17</a:t>
            </a:fld>
            <a:endParaRPr lang="en-US" dirty="0"/>
          </a:p>
        </p:txBody>
      </p:sp>
      <p:graphicFrame>
        <p:nvGraphicFramePr>
          <p:cNvPr id="10" name="Table 9">
            <a:extLst>
              <a:ext uri="{FF2B5EF4-FFF2-40B4-BE49-F238E27FC236}">
                <a16:creationId xmlns:a16="http://schemas.microsoft.com/office/drawing/2014/main" id="{58A230E1-1998-017A-D497-F61F9181D7F6}"/>
              </a:ext>
            </a:extLst>
          </p:cNvPr>
          <p:cNvGraphicFramePr>
            <a:graphicFrameLocks noGrp="1"/>
          </p:cNvGraphicFramePr>
          <p:nvPr>
            <p:extLst>
              <p:ext uri="{D42A27DB-BD31-4B8C-83A1-F6EECF244321}">
                <p14:modId xmlns:p14="http://schemas.microsoft.com/office/powerpoint/2010/main" val="784919309"/>
              </p:ext>
            </p:extLst>
          </p:nvPr>
        </p:nvGraphicFramePr>
        <p:xfrm>
          <a:off x="285030" y="2548476"/>
          <a:ext cx="8573940" cy="3162816"/>
        </p:xfrm>
        <a:graphic>
          <a:graphicData uri="http://schemas.openxmlformats.org/drawingml/2006/table">
            <a:tbl>
              <a:tblPr firstRow="1" bandRow="1">
                <a:tableStyleId>{5C22544A-7EE6-4342-B048-85BDC9FD1C3A}</a:tableStyleId>
              </a:tblPr>
              <a:tblGrid>
                <a:gridCol w="2273416">
                  <a:extLst>
                    <a:ext uri="{9D8B030D-6E8A-4147-A177-3AD203B41FA5}">
                      <a16:colId xmlns:a16="http://schemas.microsoft.com/office/drawing/2014/main" val="1119936655"/>
                    </a:ext>
                  </a:extLst>
                </a:gridCol>
                <a:gridCol w="3976382">
                  <a:extLst>
                    <a:ext uri="{9D8B030D-6E8A-4147-A177-3AD203B41FA5}">
                      <a16:colId xmlns:a16="http://schemas.microsoft.com/office/drawing/2014/main" val="2077446868"/>
                    </a:ext>
                  </a:extLst>
                </a:gridCol>
                <a:gridCol w="2324142">
                  <a:extLst>
                    <a:ext uri="{9D8B030D-6E8A-4147-A177-3AD203B41FA5}">
                      <a16:colId xmlns:a16="http://schemas.microsoft.com/office/drawing/2014/main" val="1994273894"/>
                    </a:ext>
                  </a:extLst>
                </a:gridCol>
              </a:tblGrid>
              <a:tr h="632976">
                <a:tc>
                  <a:txBody>
                    <a:bodyPr/>
                    <a:lstStyle/>
                    <a:p>
                      <a:r>
                        <a:rPr lang="en-US" sz="1600" b="0" dirty="0">
                          <a:solidFill>
                            <a:srgbClr val="004C97"/>
                          </a:solidFill>
                        </a:rPr>
                        <a:t>Baseline Qualitative Risk (without controls)</a:t>
                      </a:r>
                    </a:p>
                  </a:txBody>
                  <a:tcPr/>
                </a:tc>
                <a:tc>
                  <a:txBody>
                    <a:bodyPr/>
                    <a:lstStyle/>
                    <a:p>
                      <a:r>
                        <a:rPr lang="en-US" sz="1600" b="0" dirty="0">
                          <a:solidFill>
                            <a:srgbClr val="004C97"/>
                          </a:solidFill>
                        </a:rPr>
                        <a:t>Controls</a:t>
                      </a:r>
                    </a:p>
                    <a:p>
                      <a:r>
                        <a:rPr lang="en-US" sz="1600" b="0" dirty="0">
                          <a:solidFill>
                            <a:srgbClr val="004C97"/>
                          </a:solidFill>
                        </a:rPr>
                        <a:t>Preventive (P)/Mitigative (M)</a:t>
                      </a:r>
                    </a:p>
                  </a:txBody>
                  <a:tcPr/>
                </a:tc>
                <a:tc>
                  <a:txBody>
                    <a:bodyPr/>
                    <a:lstStyle/>
                    <a:p>
                      <a:r>
                        <a:rPr lang="en-US" sz="1600" b="0" dirty="0">
                          <a:solidFill>
                            <a:srgbClr val="004C97"/>
                          </a:solidFill>
                        </a:rPr>
                        <a:t>Residual Qualitative Risk </a:t>
                      </a:r>
                    </a:p>
                    <a:p>
                      <a:r>
                        <a:rPr lang="en-US" sz="1600" b="0" dirty="0">
                          <a:solidFill>
                            <a:srgbClr val="004C97"/>
                          </a:solidFill>
                        </a:rPr>
                        <a:t>(with controls)</a:t>
                      </a:r>
                    </a:p>
                  </a:txBody>
                  <a:tcPr/>
                </a:tc>
                <a:extLst>
                  <a:ext uri="{0D108BD9-81ED-4DB2-BD59-A6C34878D82A}">
                    <a16:rowId xmlns:a16="http://schemas.microsoft.com/office/drawing/2014/main" val="1680873031"/>
                  </a:ext>
                </a:extLst>
              </a:tr>
              <a:tr h="1128073">
                <a:tc>
                  <a:txBody>
                    <a:bodyPr/>
                    <a:lstStyle/>
                    <a:p>
                      <a:r>
                        <a:rPr lang="en-US" sz="1600" dirty="0"/>
                        <a:t>L: A</a:t>
                      </a:r>
                    </a:p>
                    <a:p>
                      <a:r>
                        <a:rPr lang="en-US" sz="1600" dirty="0"/>
                        <a:t>C: H</a:t>
                      </a:r>
                    </a:p>
                    <a:p>
                      <a:r>
                        <a:rPr lang="en-US" sz="1600" dirty="0"/>
                        <a:t>R: I</a:t>
                      </a:r>
                    </a:p>
                  </a:txBody>
                  <a:tcPr/>
                </a:tc>
                <a:tc>
                  <a:txBody>
                    <a:bodyPr/>
                    <a:lstStyle/>
                    <a:p>
                      <a:r>
                        <a:rPr lang="en-US" sz="1600" kern="1200" dirty="0">
                          <a:solidFill>
                            <a:schemeClr val="dk1"/>
                          </a:solidFill>
                          <a:effectLst/>
                          <a:latin typeface="+mn-lt"/>
                          <a:ea typeface="+mn-ea"/>
                          <a:cs typeface="+mn-cs"/>
                        </a:rPr>
                        <a:t>P: Confined Space training informs workers of hazard and process for working in the confined space.</a:t>
                      </a:r>
                    </a:p>
                    <a:p>
                      <a:r>
                        <a:rPr lang="en-US" sz="1600" kern="1200" dirty="0">
                          <a:solidFill>
                            <a:schemeClr val="dk1"/>
                          </a:solidFill>
                          <a:effectLst/>
                          <a:latin typeface="+mn-lt"/>
                          <a:ea typeface="+mn-ea"/>
                          <a:cs typeface="+mn-cs"/>
                        </a:rPr>
                        <a:t>P: Work practice procedure requires use of an attendant, outside of the enclosure.</a:t>
                      </a:r>
                    </a:p>
                    <a:p>
                      <a:r>
                        <a:rPr lang="en-US" sz="1600" kern="1200" dirty="0">
                          <a:solidFill>
                            <a:schemeClr val="dk1"/>
                          </a:solidFill>
                          <a:effectLst/>
                          <a:latin typeface="+mn-lt"/>
                          <a:ea typeface="+mn-ea"/>
                          <a:cs typeface="+mn-cs"/>
                        </a:rPr>
                        <a:t>P: “Permit Required Access” and “Reclassification” require ES&amp;H approval on every access.</a:t>
                      </a:r>
                    </a:p>
                    <a:p>
                      <a:r>
                        <a:rPr lang="en-US" sz="1600" kern="1200" dirty="0">
                          <a:solidFill>
                            <a:schemeClr val="dk1"/>
                          </a:solidFill>
                          <a:effectLst/>
                          <a:latin typeface="+mn-lt"/>
                          <a:ea typeface="+mn-ea"/>
                          <a:cs typeface="+mn-cs"/>
                        </a:rPr>
                        <a:t>M: Mechanical ventilation active, when required.</a:t>
                      </a:r>
                      <a:endParaRPr lang="en-US" sz="1600" dirty="0"/>
                    </a:p>
                  </a:txBody>
                  <a:tcPr/>
                </a:tc>
                <a:tc>
                  <a:txBody>
                    <a:bodyPr/>
                    <a:lstStyle/>
                    <a:p>
                      <a:r>
                        <a:rPr lang="en-US" sz="1600" dirty="0"/>
                        <a:t>L: BEU</a:t>
                      </a:r>
                    </a:p>
                    <a:p>
                      <a:r>
                        <a:rPr lang="en-US" sz="1600" dirty="0"/>
                        <a:t>C: M</a:t>
                      </a:r>
                    </a:p>
                    <a:p>
                      <a:r>
                        <a:rPr lang="en-US" sz="1600" dirty="0"/>
                        <a:t>R: IV</a:t>
                      </a:r>
                    </a:p>
                    <a:p>
                      <a:endParaRPr lang="en-US" sz="1600" dirty="0"/>
                    </a:p>
                  </a:txBody>
                  <a:tcPr/>
                </a:tc>
                <a:extLst>
                  <a:ext uri="{0D108BD9-81ED-4DB2-BD59-A6C34878D82A}">
                    <a16:rowId xmlns:a16="http://schemas.microsoft.com/office/drawing/2014/main" val="879469076"/>
                  </a:ext>
                </a:extLst>
              </a:tr>
            </a:tbl>
          </a:graphicData>
        </a:graphic>
      </p:graphicFrame>
    </p:spTree>
    <p:extLst>
      <p:ext uri="{BB962C8B-B14F-4D97-AF65-F5344CB8AC3E}">
        <p14:creationId xmlns:p14="http://schemas.microsoft.com/office/powerpoint/2010/main" val="40844333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sz="2800" dirty="0">
                <a:solidFill>
                  <a:schemeClr val="bg1">
                    <a:lumMod val="75000"/>
                  </a:schemeClr>
                </a:solidFill>
              </a:rPr>
              <a:t>Meson Overview</a:t>
            </a:r>
          </a:p>
          <a:p>
            <a:r>
              <a:rPr lang="en-US" sz="2800" dirty="0">
                <a:solidFill>
                  <a:schemeClr val="bg1">
                    <a:lumMod val="75000"/>
                  </a:schemeClr>
                </a:solidFill>
              </a:rPr>
              <a:t>Hazard Inventory </a:t>
            </a:r>
          </a:p>
          <a:p>
            <a:r>
              <a:rPr lang="en-US" sz="2800" dirty="0">
                <a:solidFill>
                  <a:schemeClr val="bg1">
                    <a:lumMod val="75000"/>
                  </a:schemeClr>
                </a:solidFill>
              </a:rPr>
              <a:t>Non-Accelerator Specific Hazards </a:t>
            </a:r>
          </a:p>
          <a:p>
            <a:r>
              <a:rPr lang="en-US" sz="2800" dirty="0"/>
              <a:t>Accelerator Specific Hazards </a:t>
            </a:r>
          </a:p>
          <a:p>
            <a:r>
              <a:rPr lang="en-US" sz="2800" dirty="0">
                <a:solidFill>
                  <a:schemeClr val="bg1">
                    <a:lumMod val="75000"/>
                  </a:schemeClr>
                </a:solidFill>
              </a:rPr>
              <a:t>Maximum Credible Incident (MCI) Discussion</a:t>
            </a:r>
          </a:p>
          <a:p>
            <a:r>
              <a:rPr lang="en-US" sz="2800" dirty="0">
                <a:solidFill>
                  <a:schemeClr val="bg1">
                    <a:lumMod val="75000"/>
                  </a:schemeClr>
                </a:solidFill>
              </a:rPr>
              <a:t>Summary of Credited Controls</a:t>
            </a:r>
          </a:p>
          <a:p>
            <a:r>
              <a:rPr lang="en-US" sz="2800" dirty="0">
                <a:solidFill>
                  <a:schemeClr val="bg1">
                    <a:lumMod val="75000"/>
                  </a:schemeClr>
                </a:solidFill>
              </a:rPr>
              <a:t>Pre-start Action Items </a:t>
            </a:r>
          </a:p>
        </p:txBody>
      </p:sp>
      <p:sp>
        <p:nvSpPr>
          <p:cNvPr id="7" name="Title 6"/>
          <p:cNvSpPr>
            <a:spLocks noGrp="1"/>
          </p:cNvSpPr>
          <p:nvPr>
            <p:ph type="title"/>
          </p:nvPr>
        </p:nvSpPr>
        <p:spPr/>
        <p:txBody>
          <a:bodyPr/>
          <a:lstStyle/>
          <a:p>
            <a:r>
              <a:rPr lang="en-US" dirty="0"/>
              <a:t>Outline</a:t>
            </a:r>
          </a:p>
        </p:txBody>
      </p:sp>
      <p:sp>
        <p:nvSpPr>
          <p:cNvPr id="3" name="Date Placeholder 2"/>
          <p:cNvSpPr>
            <a:spLocks noGrp="1"/>
          </p:cNvSpPr>
          <p:nvPr>
            <p:ph type="dt" sz="half" idx="2"/>
          </p:nvPr>
        </p:nvSpPr>
        <p:spPr/>
        <p:txBody>
          <a:bodyPr/>
          <a:lstStyle/>
          <a:p>
            <a:pPr>
              <a:defRPr/>
            </a:pPr>
            <a:r>
              <a:rPr lang="en-US"/>
              <a:t>3/19/2024</a:t>
            </a:r>
            <a:endParaRPr lang="en-US" dirty="0"/>
          </a:p>
        </p:txBody>
      </p:sp>
      <p:sp>
        <p:nvSpPr>
          <p:cNvPr id="4" name="Footer Placeholder 3"/>
          <p:cNvSpPr>
            <a:spLocks noGrp="1"/>
          </p:cNvSpPr>
          <p:nvPr>
            <p:ph type="ftr" sz="quarter" idx="3"/>
          </p:nvPr>
        </p:nvSpPr>
        <p:spPr/>
        <p:txBody>
          <a:bodyPr/>
          <a:lstStyle/>
          <a:p>
            <a:pPr>
              <a:defRPr/>
            </a:pPr>
            <a:r>
              <a:rPr lang="en-US"/>
              <a:t>Olander | Meson Accelerator Readiness Review</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18</a:t>
            </a:fld>
            <a:endParaRPr lang="en-US" dirty="0"/>
          </a:p>
        </p:txBody>
      </p:sp>
    </p:spTree>
    <p:extLst>
      <p:ext uri="{BB962C8B-B14F-4D97-AF65-F5344CB8AC3E}">
        <p14:creationId xmlns:p14="http://schemas.microsoft.com/office/powerpoint/2010/main" val="13931056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FE3661-15DA-4F16-66AC-D45860FE4F59}"/>
              </a:ext>
            </a:extLst>
          </p:cNvPr>
          <p:cNvSpPr>
            <a:spLocks noGrp="1"/>
          </p:cNvSpPr>
          <p:nvPr>
            <p:ph idx="1"/>
          </p:nvPr>
        </p:nvSpPr>
        <p:spPr>
          <a:xfrm>
            <a:off x="228600" y="971550"/>
            <a:ext cx="8672513" cy="4352804"/>
          </a:xfrm>
        </p:spPr>
        <p:txBody>
          <a:bodyPr/>
          <a:lstStyle/>
          <a:p>
            <a:pPr marL="0" indent="0">
              <a:buNone/>
            </a:pPr>
            <a:r>
              <a:rPr lang="en-US" sz="2000" b="1" dirty="0"/>
              <a:t>Radiological – Prompt Ionizing Radiation</a:t>
            </a:r>
          </a:p>
          <a:p>
            <a:r>
              <a:rPr lang="en-US" sz="1800" dirty="0"/>
              <a:t>Ionizing radiation due to beam loss in the Meson enclosures</a:t>
            </a:r>
          </a:p>
          <a:p>
            <a:r>
              <a:rPr lang="en-US" sz="2000" dirty="0"/>
              <a:t>Analyzed maximum credible incident (MCI) to determine credited controls</a:t>
            </a:r>
          </a:p>
          <a:p>
            <a:r>
              <a:rPr lang="en-US" sz="2000" dirty="0"/>
              <a:t>Hazard applies to onsite facility workers, onsite co-located workers</a:t>
            </a:r>
          </a:p>
          <a:p>
            <a:r>
              <a:rPr lang="en-US" sz="2000" dirty="0">
                <a:solidFill>
                  <a:srgbClr val="FF0000"/>
                </a:solidFill>
              </a:rPr>
              <a:t>Credited Controls are needed</a:t>
            </a:r>
          </a:p>
          <a:p>
            <a:pPr marL="0" indent="0">
              <a:buNone/>
            </a:pPr>
            <a:endParaRPr lang="en-US" sz="2000" dirty="0"/>
          </a:p>
          <a:p>
            <a:pPr marL="0" indent="0">
              <a:buNone/>
            </a:pPr>
            <a:r>
              <a:rPr lang="en-US" sz="2000" b="1" dirty="0"/>
              <a:t>Cryogenics – Oxygen Deficiency Hazards (ODH)</a:t>
            </a:r>
          </a:p>
          <a:p>
            <a:r>
              <a:rPr lang="en-US" sz="2000" dirty="0"/>
              <a:t>Cryogens are not used operationally in Meson</a:t>
            </a:r>
          </a:p>
          <a:p>
            <a:r>
              <a:rPr lang="en-US" sz="2000" dirty="0"/>
              <a:t>Cryogenic transfer lines pass through the Meson enclosures</a:t>
            </a:r>
          </a:p>
          <a:p>
            <a:r>
              <a:rPr lang="en-US" sz="2000" dirty="0"/>
              <a:t>Meson enclosures M02, M03, M04, and M05 are classified as ODH-1 areas</a:t>
            </a:r>
          </a:p>
          <a:p>
            <a:r>
              <a:rPr lang="en-US" sz="2000" dirty="0">
                <a:solidFill>
                  <a:srgbClr val="FF0000"/>
                </a:solidFill>
              </a:rPr>
              <a:t>Credited Controls are needed</a:t>
            </a:r>
          </a:p>
          <a:p>
            <a:endParaRPr lang="en-US" sz="2000" dirty="0"/>
          </a:p>
          <a:p>
            <a:pPr lvl="1"/>
            <a:endParaRPr lang="en-US" sz="1800" dirty="0"/>
          </a:p>
          <a:p>
            <a:endParaRPr lang="en-US" dirty="0"/>
          </a:p>
          <a:p>
            <a:endParaRPr lang="en-US" dirty="0"/>
          </a:p>
          <a:p>
            <a:endParaRPr lang="en-US" dirty="0"/>
          </a:p>
          <a:p>
            <a:endParaRPr lang="en-US" dirty="0"/>
          </a:p>
          <a:p>
            <a:endParaRPr lang="en-US" dirty="0"/>
          </a:p>
          <a:p>
            <a:endParaRPr lang="en-US" dirty="0"/>
          </a:p>
        </p:txBody>
      </p:sp>
      <p:sp>
        <p:nvSpPr>
          <p:cNvPr id="3" name="Title 2">
            <a:extLst>
              <a:ext uri="{FF2B5EF4-FFF2-40B4-BE49-F238E27FC236}">
                <a16:creationId xmlns:a16="http://schemas.microsoft.com/office/drawing/2014/main" id="{1B214EE9-CFE1-E69B-B662-2FADF3434081}"/>
              </a:ext>
            </a:extLst>
          </p:cNvPr>
          <p:cNvSpPr>
            <a:spLocks noGrp="1"/>
          </p:cNvSpPr>
          <p:nvPr>
            <p:ph type="title"/>
          </p:nvPr>
        </p:nvSpPr>
        <p:spPr/>
        <p:txBody>
          <a:bodyPr/>
          <a:lstStyle/>
          <a:p>
            <a:r>
              <a:rPr lang="en-US" dirty="0"/>
              <a:t>Accelerator Specific Hazards</a:t>
            </a:r>
          </a:p>
        </p:txBody>
      </p:sp>
      <p:sp>
        <p:nvSpPr>
          <p:cNvPr id="4" name="Date Placeholder 3">
            <a:extLst>
              <a:ext uri="{FF2B5EF4-FFF2-40B4-BE49-F238E27FC236}">
                <a16:creationId xmlns:a16="http://schemas.microsoft.com/office/drawing/2014/main" id="{48CB5798-574A-C21C-F639-F8A6C3111811}"/>
              </a:ext>
            </a:extLst>
          </p:cNvPr>
          <p:cNvSpPr>
            <a:spLocks noGrp="1"/>
          </p:cNvSpPr>
          <p:nvPr>
            <p:ph type="dt" sz="half" idx="2"/>
          </p:nvPr>
        </p:nvSpPr>
        <p:spPr>
          <a:xfrm>
            <a:off x="736827" y="6504213"/>
            <a:ext cx="914400" cy="241300"/>
          </a:xfrm>
        </p:spPr>
        <p:txBody>
          <a:bodyPr/>
          <a:lstStyle/>
          <a:p>
            <a:pPr>
              <a:defRPr/>
            </a:pPr>
            <a:r>
              <a:rPr lang="en-US"/>
              <a:t>3/19/2024</a:t>
            </a:r>
            <a:endParaRPr lang="en-US" dirty="0"/>
          </a:p>
        </p:txBody>
      </p:sp>
      <p:sp>
        <p:nvSpPr>
          <p:cNvPr id="5" name="Footer Placeholder 4">
            <a:extLst>
              <a:ext uri="{FF2B5EF4-FFF2-40B4-BE49-F238E27FC236}">
                <a16:creationId xmlns:a16="http://schemas.microsoft.com/office/drawing/2014/main" id="{B550D619-FE2C-CE0D-EF53-65B271A7AF64}"/>
              </a:ext>
            </a:extLst>
          </p:cNvPr>
          <p:cNvSpPr>
            <a:spLocks noGrp="1"/>
          </p:cNvSpPr>
          <p:nvPr>
            <p:ph type="ftr" sz="quarter" idx="3"/>
          </p:nvPr>
        </p:nvSpPr>
        <p:spPr/>
        <p:txBody>
          <a:bodyPr/>
          <a:lstStyle/>
          <a:p>
            <a:pPr>
              <a:defRPr/>
            </a:pPr>
            <a:r>
              <a:rPr lang="en-US"/>
              <a:t>Olander | Meson Accelerator Readiness Review</a:t>
            </a:r>
            <a:endParaRPr lang="en-US" b="1" dirty="0"/>
          </a:p>
        </p:txBody>
      </p:sp>
      <p:sp>
        <p:nvSpPr>
          <p:cNvPr id="6" name="Slide Number Placeholder 5">
            <a:extLst>
              <a:ext uri="{FF2B5EF4-FFF2-40B4-BE49-F238E27FC236}">
                <a16:creationId xmlns:a16="http://schemas.microsoft.com/office/drawing/2014/main" id="{825E27D8-9FF1-FAAE-1F09-B245D3AD0AC1}"/>
              </a:ext>
            </a:extLst>
          </p:cNvPr>
          <p:cNvSpPr>
            <a:spLocks noGrp="1"/>
          </p:cNvSpPr>
          <p:nvPr>
            <p:ph type="sldNum" sz="quarter" idx="4"/>
          </p:nvPr>
        </p:nvSpPr>
        <p:spPr/>
        <p:txBody>
          <a:bodyPr/>
          <a:lstStyle/>
          <a:p>
            <a:pPr>
              <a:defRPr/>
            </a:pPr>
            <a:fld id="{148C009B-CB69-E04A-B9B3-34B26D69E9CF}" type="slidenum">
              <a:rPr lang="en-US" smtClean="0"/>
              <a:pPr>
                <a:defRPr/>
              </a:pPr>
              <a:t>19</a:t>
            </a:fld>
            <a:endParaRPr lang="en-US" dirty="0"/>
          </a:p>
        </p:txBody>
      </p:sp>
    </p:spTree>
    <p:extLst>
      <p:ext uri="{BB962C8B-B14F-4D97-AF65-F5344CB8AC3E}">
        <p14:creationId xmlns:p14="http://schemas.microsoft.com/office/powerpoint/2010/main" val="34111112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sz="2800" dirty="0"/>
              <a:t>Meson Overview</a:t>
            </a:r>
          </a:p>
          <a:p>
            <a:r>
              <a:rPr lang="en-US" sz="2800" dirty="0"/>
              <a:t>Hazard Inventory </a:t>
            </a:r>
          </a:p>
          <a:p>
            <a:r>
              <a:rPr lang="en-US" sz="2800" dirty="0"/>
              <a:t>Non-Accelerator Specific Hazards </a:t>
            </a:r>
          </a:p>
          <a:p>
            <a:r>
              <a:rPr lang="en-US" sz="2800" dirty="0"/>
              <a:t>Accelerator Specific Hazards </a:t>
            </a:r>
          </a:p>
          <a:p>
            <a:r>
              <a:rPr lang="en-US" sz="2800" dirty="0"/>
              <a:t>Maximum Credible Incident (MCI) Discussion</a:t>
            </a:r>
          </a:p>
          <a:p>
            <a:r>
              <a:rPr lang="en-US" sz="2800" dirty="0"/>
              <a:t>Summary of Credited Controls</a:t>
            </a:r>
          </a:p>
          <a:p>
            <a:r>
              <a:rPr lang="en-US" sz="2800" dirty="0"/>
              <a:t>Pre-start Action Items</a:t>
            </a:r>
          </a:p>
        </p:txBody>
      </p:sp>
      <p:sp>
        <p:nvSpPr>
          <p:cNvPr id="7" name="Title 6"/>
          <p:cNvSpPr>
            <a:spLocks noGrp="1"/>
          </p:cNvSpPr>
          <p:nvPr>
            <p:ph type="title"/>
          </p:nvPr>
        </p:nvSpPr>
        <p:spPr/>
        <p:txBody>
          <a:bodyPr/>
          <a:lstStyle/>
          <a:p>
            <a:r>
              <a:rPr lang="en-US" dirty="0"/>
              <a:t>Outline</a:t>
            </a:r>
          </a:p>
        </p:txBody>
      </p:sp>
      <p:sp>
        <p:nvSpPr>
          <p:cNvPr id="3" name="Date Placeholder 2"/>
          <p:cNvSpPr>
            <a:spLocks noGrp="1"/>
          </p:cNvSpPr>
          <p:nvPr>
            <p:ph type="dt" sz="half" idx="2"/>
          </p:nvPr>
        </p:nvSpPr>
        <p:spPr/>
        <p:txBody>
          <a:bodyPr/>
          <a:lstStyle/>
          <a:p>
            <a:pPr>
              <a:defRPr/>
            </a:pPr>
            <a:r>
              <a:rPr lang="en-US"/>
              <a:t>3/19/2024</a:t>
            </a:r>
            <a:endParaRPr lang="en-US" dirty="0"/>
          </a:p>
        </p:txBody>
      </p:sp>
      <p:sp>
        <p:nvSpPr>
          <p:cNvPr id="4" name="Footer Placeholder 3"/>
          <p:cNvSpPr>
            <a:spLocks noGrp="1"/>
          </p:cNvSpPr>
          <p:nvPr>
            <p:ph type="ftr" sz="quarter" idx="3"/>
          </p:nvPr>
        </p:nvSpPr>
        <p:spPr/>
        <p:txBody>
          <a:bodyPr/>
          <a:lstStyle/>
          <a:p>
            <a:pPr>
              <a:defRPr/>
            </a:pPr>
            <a:r>
              <a:rPr lang="en-US"/>
              <a:t>Olander | Meson Accelerator Readiness Review</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2</a:t>
            </a:fld>
            <a:endParaRPr lang="en-US" dirty="0"/>
          </a:p>
        </p:txBody>
      </p:sp>
    </p:spTree>
    <p:extLst>
      <p:ext uri="{BB962C8B-B14F-4D97-AF65-F5344CB8AC3E}">
        <p14:creationId xmlns:p14="http://schemas.microsoft.com/office/powerpoint/2010/main" val="37846898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sz="2800" dirty="0">
                <a:solidFill>
                  <a:schemeClr val="bg1">
                    <a:lumMod val="75000"/>
                  </a:schemeClr>
                </a:solidFill>
              </a:rPr>
              <a:t>Meson Overview</a:t>
            </a:r>
          </a:p>
          <a:p>
            <a:r>
              <a:rPr lang="en-US" sz="2800" dirty="0">
                <a:solidFill>
                  <a:schemeClr val="bg1">
                    <a:lumMod val="75000"/>
                  </a:schemeClr>
                </a:solidFill>
              </a:rPr>
              <a:t>Hazard Inventory </a:t>
            </a:r>
          </a:p>
          <a:p>
            <a:r>
              <a:rPr lang="en-US" sz="2800" dirty="0">
                <a:solidFill>
                  <a:schemeClr val="bg1">
                    <a:lumMod val="75000"/>
                  </a:schemeClr>
                </a:solidFill>
              </a:rPr>
              <a:t>Non-Accelerator Specific Hazards </a:t>
            </a:r>
          </a:p>
          <a:p>
            <a:r>
              <a:rPr lang="en-US" sz="2800" dirty="0">
                <a:solidFill>
                  <a:schemeClr val="bg1">
                    <a:lumMod val="75000"/>
                  </a:schemeClr>
                </a:solidFill>
              </a:rPr>
              <a:t>Accelerator Specific Hazards </a:t>
            </a:r>
          </a:p>
          <a:p>
            <a:r>
              <a:rPr lang="en-US" sz="2800" dirty="0"/>
              <a:t>Maximum Credible Incident (MCI) Discussion</a:t>
            </a:r>
          </a:p>
          <a:p>
            <a:r>
              <a:rPr lang="en-US" sz="2800" dirty="0">
                <a:solidFill>
                  <a:schemeClr val="bg1">
                    <a:lumMod val="75000"/>
                  </a:schemeClr>
                </a:solidFill>
              </a:rPr>
              <a:t>Summary of Credited Controls</a:t>
            </a:r>
          </a:p>
          <a:p>
            <a:r>
              <a:rPr lang="en-US" sz="2800" dirty="0">
                <a:solidFill>
                  <a:schemeClr val="bg1">
                    <a:lumMod val="75000"/>
                  </a:schemeClr>
                </a:solidFill>
              </a:rPr>
              <a:t>Pre-start Action Items</a:t>
            </a:r>
          </a:p>
        </p:txBody>
      </p:sp>
      <p:sp>
        <p:nvSpPr>
          <p:cNvPr id="7" name="Title 6"/>
          <p:cNvSpPr>
            <a:spLocks noGrp="1"/>
          </p:cNvSpPr>
          <p:nvPr>
            <p:ph type="title"/>
          </p:nvPr>
        </p:nvSpPr>
        <p:spPr/>
        <p:txBody>
          <a:bodyPr/>
          <a:lstStyle/>
          <a:p>
            <a:r>
              <a:rPr lang="en-US" dirty="0"/>
              <a:t>Outline</a:t>
            </a:r>
          </a:p>
        </p:txBody>
      </p:sp>
      <p:sp>
        <p:nvSpPr>
          <p:cNvPr id="3" name="Date Placeholder 2"/>
          <p:cNvSpPr>
            <a:spLocks noGrp="1"/>
          </p:cNvSpPr>
          <p:nvPr>
            <p:ph type="dt" sz="half" idx="2"/>
          </p:nvPr>
        </p:nvSpPr>
        <p:spPr/>
        <p:txBody>
          <a:bodyPr/>
          <a:lstStyle/>
          <a:p>
            <a:pPr>
              <a:defRPr/>
            </a:pPr>
            <a:r>
              <a:rPr lang="en-US"/>
              <a:t>3/19/2024</a:t>
            </a:r>
            <a:endParaRPr lang="en-US" dirty="0"/>
          </a:p>
        </p:txBody>
      </p:sp>
      <p:sp>
        <p:nvSpPr>
          <p:cNvPr id="4" name="Footer Placeholder 3"/>
          <p:cNvSpPr>
            <a:spLocks noGrp="1"/>
          </p:cNvSpPr>
          <p:nvPr>
            <p:ph type="ftr" sz="quarter" idx="3"/>
          </p:nvPr>
        </p:nvSpPr>
        <p:spPr/>
        <p:txBody>
          <a:bodyPr/>
          <a:lstStyle/>
          <a:p>
            <a:pPr>
              <a:defRPr/>
            </a:pPr>
            <a:r>
              <a:rPr lang="en-US"/>
              <a:t>Olander | Meson Accelerator Readiness Review</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20</a:t>
            </a:fld>
            <a:endParaRPr lang="en-US" dirty="0"/>
          </a:p>
        </p:txBody>
      </p:sp>
    </p:spTree>
    <p:extLst>
      <p:ext uri="{BB962C8B-B14F-4D97-AF65-F5344CB8AC3E}">
        <p14:creationId xmlns:p14="http://schemas.microsoft.com/office/powerpoint/2010/main" val="8929892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0CF97F8A-4D6B-AEAC-D054-7F559A4B8D03}"/>
              </a:ext>
            </a:extLst>
          </p:cNvPr>
          <p:cNvSpPr>
            <a:spLocks noGrp="1"/>
          </p:cNvSpPr>
          <p:nvPr>
            <p:ph type="body" sz="half" idx="2"/>
          </p:nvPr>
        </p:nvSpPr>
        <p:spPr/>
        <p:txBody>
          <a:bodyPr/>
          <a:lstStyle/>
          <a:p>
            <a:r>
              <a:rPr lang="en-US" sz="1600" dirty="0"/>
              <a:t>The MCI focuses on exposure to an onsite worker, an onsite coworker and the maximally exposed off-site individual (MOI).</a:t>
            </a:r>
          </a:p>
          <a:p>
            <a:endParaRPr lang="en-US" dirty="0"/>
          </a:p>
          <a:p>
            <a:r>
              <a:rPr lang="en-US" sz="1600" dirty="0">
                <a:effectLst/>
                <a:latin typeface="Helvetica" panose="020B0604020202020204" pitchFamily="34" charset="0"/>
                <a:ea typeface="Calibri" panose="020F0502020204030204" pitchFamily="34" charset="0"/>
                <a:cs typeface="Helvetica" panose="020B0604020202020204" pitchFamily="34" charset="0"/>
              </a:rPr>
              <a:t>Fermilab uses Credited Controls that flow down to the Accelerator Safety Envelope (ASE) to mitigate the consequences of an MCI to the following conditions:</a:t>
            </a:r>
            <a:endParaRPr lang="en-US" sz="1600" dirty="0">
              <a:latin typeface="Helvetica" panose="020B0604020202020204" pitchFamily="34" charset="0"/>
              <a:ea typeface="Calibri" panose="020F0502020204030204" pitchFamily="34" charset="0"/>
              <a:cs typeface="Helvetica" panose="020B0604020202020204" pitchFamily="34" charset="0"/>
            </a:endParaRPr>
          </a:p>
          <a:p>
            <a:endParaRPr lang="en-US" sz="1600" dirty="0"/>
          </a:p>
          <a:p>
            <a:endParaRPr lang="en-US" dirty="0"/>
          </a:p>
        </p:txBody>
      </p:sp>
      <p:pic>
        <p:nvPicPr>
          <p:cNvPr id="11" name="Content Placeholder 10" descr="A screenshot of a document&#10;&#10;Description automatically generated">
            <a:extLst>
              <a:ext uri="{FF2B5EF4-FFF2-40B4-BE49-F238E27FC236}">
                <a16:creationId xmlns:a16="http://schemas.microsoft.com/office/drawing/2014/main" id="{20A8A08B-F9AB-DF52-3B00-A75DD8570EAE}"/>
              </a:ext>
            </a:extLst>
          </p:cNvPr>
          <p:cNvPicPr>
            <a:picLocks noGrp="1" noChangeAspect="1"/>
          </p:cNvPicPr>
          <p:nvPr>
            <p:ph sz="half" idx="15"/>
          </p:nvPr>
        </p:nvPicPr>
        <p:blipFill>
          <a:blip r:embed="rId2"/>
          <a:stretch>
            <a:fillRect/>
          </a:stretch>
        </p:blipFill>
        <p:spPr>
          <a:xfrm>
            <a:off x="3881870" y="958850"/>
            <a:ext cx="4669560" cy="5022850"/>
          </a:xfrm>
        </p:spPr>
      </p:pic>
      <p:sp>
        <p:nvSpPr>
          <p:cNvPr id="4" name="Date Placeholder 3">
            <a:extLst>
              <a:ext uri="{FF2B5EF4-FFF2-40B4-BE49-F238E27FC236}">
                <a16:creationId xmlns:a16="http://schemas.microsoft.com/office/drawing/2014/main" id="{03298D57-C7FF-AA6D-6D61-E65B6775C7EE}"/>
              </a:ext>
            </a:extLst>
          </p:cNvPr>
          <p:cNvSpPr>
            <a:spLocks noGrp="1"/>
          </p:cNvSpPr>
          <p:nvPr>
            <p:ph type="dt" sz="half" idx="16"/>
          </p:nvPr>
        </p:nvSpPr>
        <p:spPr/>
        <p:txBody>
          <a:bodyPr/>
          <a:lstStyle/>
          <a:p>
            <a:pPr>
              <a:defRPr/>
            </a:pPr>
            <a:r>
              <a:rPr lang="en-US"/>
              <a:t>3/19/2024</a:t>
            </a:r>
            <a:endParaRPr lang="en-US" dirty="0"/>
          </a:p>
        </p:txBody>
      </p:sp>
      <p:sp>
        <p:nvSpPr>
          <p:cNvPr id="5" name="Footer Placeholder 4">
            <a:extLst>
              <a:ext uri="{FF2B5EF4-FFF2-40B4-BE49-F238E27FC236}">
                <a16:creationId xmlns:a16="http://schemas.microsoft.com/office/drawing/2014/main" id="{4227176B-28A4-EA31-AB8A-0BBF7B431766}"/>
              </a:ext>
            </a:extLst>
          </p:cNvPr>
          <p:cNvSpPr>
            <a:spLocks noGrp="1"/>
          </p:cNvSpPr>
          <p:nvPr>
            <p:ph type="ftr" sz="quarter" idx="17"/>
          </p:nvPr>
        </p:nvSpPr>
        <p:spPr/>
        <p:txBody>
          <a:bodyPr/>
          <a:lstStyle/>
          <a:p>
            <a:pPr>
              <a:defRPr/>
            </a:pPr>
            <a:r>
              <a:rPr lang="en-US"/>
              <a:t>Olander | Meson Accelerator Readiness Review</a:t>
            </a:r>
            <a:endParaRPr lang="en-US" b="1" dirty="0"/>
          </a:p>
        </p:txBody>
      </p:sp>
      <p:sp>
        <p:nvSpPr>
          <p:cNvPr id="6" name="Slide Number Placeholder 5">
            <a:extLst>
              <a:ext uri="{FF2B5EF4-FFF2-40B4-BE49-F238E27FC236}">
                <a16:creationId xmlns:a16="http://schemas.microsoft.com/office/drawing/2014/main" id="{3B6B3181-E340-9407-BA6E-0B418F03A5DC}"/>
              </a:ext>
            </a:extLst>
          </p:cNvPr>
          <p:cNvSpPr>
            <a:spLocks noGrp="1"/>
          </p:cNvSpPr>
          <p:nvPr>
            <p:ph type="sldNum" sz="quarter" idx="18"/>
          </p:nvPr>
        </p:nvSpPr>
        <p:spPr/>
        <p:txBody>
          <a:bodyPr/>
          <a:lstStyle/>
          <a:p>
            <a:pPr>
              <a:defRPr/>
            </a:pPr>
            <a:fld id="{148C009B-CB69-E04A-B9B3-34B26D69E9CF}" type="slidenum">
              <a:rPr lang="en-US" smtClean="0"/>
              <a:pPr>
                <a:defRPr/>
              </a:pPr>
              <a:t>21</a:t>
            </a:fld>
            <a:endParaRPr lang="en-US" dirty="0"/>
          </a:p>
        </p:txBody>
      </p:sp>
      <p:sp>
        <p:nvSpPr>
          <p:cNvPr id="3" name="Title 2">
            <a:extLst>
              <a:ext uri="{FF2B5EF4-FFF2-40B4-BE49-F238E27FC236}">
                <a16:creationId xmlns:a16="http://schemas.microsoft.com/office/drawing/2014/main" id="{612125F4-2B3B-6699-61A1-8805F6355241}"/>
              </a:ext>
            </a:extLst>
          </p:cNvPr>
          <p:cNvSpPr>
            <a:spLocks noGrp="1"/>
          </p:cNvSpPr>
          <p:nvPr>
            <p:ph type="title"/>
          </p:nvPr>
        </p:nvSpPr>
        <p:spPr/>
        <p:txBody>
          <a:bodyPr/>
          <a:lstStyle/>
          <a:p>
            <a:r>
              <a:rPr lang="en-US" dirty="0"/>
              <a:t>Maximum Credible Incident (MCI) – Radiological</a:t>
            </a:r>
          </a:p>
        </p:txBody>
      </p:sp>
      <p:sp>
        <p:nvSpPr>
          <p:cNvPr id="12" name="Rectangle 11">
            <a:extLst>
              <a:ext uri="{FF2B5EF4-FFF2-40B4-BE49-F238E27FC236}">
                <a16:creationId xmlns:a16="http://schemas.microsoft.com/office/drawing/2014/main" id="{5DA44BDE-0FD5-8266-FFF5-4435E1D8F411}"/>
              </a:ext>
            </a:extLst>
          </p:cNvPr>
          <p:cNvSpPr/>
          <p:nvPr/>
        </p:nvSpPr>
        <p:spPr>
          <a:xfrm>
            <a:off x="3881870" y="1139588"/>
            <a:ext cx="4669560" cy="2164051"/>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98056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4D1C53B-4E88-FC65-7E9D-2141F7E75E00}"/>
              </a:ext>
            </a:extLst>
          </p:cNvPr>
          <p:cNvSpPr>
            <a:spLocks noGrp="1"/>
          </p:cNvSpPr>
          <p:nvPr>
            <p:ph idx="1"/>
          </p:nvPr>
        </p:nvSpPr>
        <p:spPr/>
        <p:txBody>
          <a:bodyPr/>
          <a:lstStyle/>
          <a:p>
            <a:r>
              <a:rPr lang="en-US" sz="1800" dirty="0"/>
              <a:t>120 GeV protons: 4.2E13 protons per cycle at 55 second cycle time, delivered from P3 line in Switchyard</a:t>
            </a:r>
          </a:p>
          <a:p>
            <a:r>
              <a:rPr lang="en-US" sz="1800" dirty="0"/>
              <a:t>The </a:t>
            </a:r>
            <a:r>
              <a:rPr lang="en-US" sz="1800" dirty="0" err="1"/>
              <a:t>MTest</a:t>
            </a:r>
            <a:r>
              <a:rPr lang="en-US" sz="1800" dirty="0"/>
              <a:t> and </a:t>
            </a:r>
            <a:r>
              <a:rPr lang="en-US" sz="1800" dirty="0" err="1"/>
              <a:t>MCenter</a:t>
            </a:r>
            <a:r>
              <a:rPr lang="en-US" sz="1800" dirty="0"/>
              <a:t> beamlines also transport secondary beam, that is, beam produced by the interaction of the 120 GeV protons with a target</a:t>
            </a:r>
          </a:p>
          <a:p>
            <a:pPr lvl="1"/>
            <a:r>
              <a:rPr lang="en-US" sz="1600" dirty="0"/>
              <a:t>The configuration of the secondary line is controlled by a “mode controller”, which is a credited control</a:t>
            </a:r>
          </a:p>
          <a:p>
            <a:pPr lvl="1"/>
            <a:r>
              <a:rPr lang="en-US" sz="1600" dirty="0"/>
              <a:t>Each secondary beamline is considered separately</a:t>
            </a:r>
          </a:p>
          <a:p>
            <a:pPr lvl="1"/>
            <a:r>
              <a:rPr lang="en-US" sz="1600" dirty="0"/>
              <a:t>Each secondary beam assumes 120 GeV protons, 4.2E13 protons per cycle, and 55 second cycle time</a:t>
            </a:r>
          </a:p>
          <a:p>
            <a:pPr lvl="1"/>
            <a:r>
              <a:rPr lang="en-US" sz="1600" dirty="0"/>
              <a:t>Each secondary beam is assumed to be in the mode which results in the greatest radiological impact </a:t>
            </a:r>
          </a:p>
        </p:txBody>
      </p:sp>
      <p:sp>
        <p:nvSpPr>
          <p:cNvPr id="3" name="Title 2">
            <a:extLst>
              <a:ext uri="{FF2B5EF4-FFF2-40B4-BE49-F238E27FC236}">
                <a16:creationId xmlns:a16="http://schemas.microsoft.com/office/drawing/2014/main" id="{612125F4-2B3B-6699-61A1-8805F6355241}"/>
              </a:ext>
            </a:extLst>
          </p:cNvPr>
          <p:cNvSpPr>
            <a:spLocks noGrp="1"/>
          </p:cNvSpPr>
          <p:nvPr>
            <p:ph type="title"/>
          </p:nvPr>
        </p:nvSpPr>
        <p:spPr/>
        <p:txBody>
          <a:bodyPr/>
          <a:lstStyle/>
          <a:p>
            <a:r>
              <a:rPr lang="en-US" dirty="0"/>
              <a:t>Maximum Credible Incident (MCI) – Radiological</a:t>
            </a:r>
          </a:p>
        </p:txBody>
      </p:sp>
      <p:sp>
        <p:nvSpPr>
          <p:cNvPr id="4" name="Date Placeholder 3">
            <a:extLst>
              <a:ext uri="{FF2B5EF4-FFF2-40B4-BE49-F238E27FC236}">
                <a16:creationId xmlns:a16="http://schemas.microsoft.com/office/drawing/2014/main" id="{03298D57-C7FF-AA6D-6D61-E65B6775C7EE}"/>
              </a:ext>
            </a:extLst>
          </p:cNvPr>
          <p:cNvSpPr>
            <a:spLocks noGrp="1"/>
          </p:cNvSpPr>
          <p:nvPr>
            <p:ph type="dt" sz="half" idx="2"/>
          </p:nvPr>
        </p:nvSpPr>
        <p:spPr/>
        <p:txBody>
          <a:bodyPr/>
          <a:lstStyle/>
          <a:p>
            <a:pPr>
              <a:defRPr/>
            </a:pPr>
            <a:r>
              <a:rPr lang="en-US"/>
              <a:t>3/19/2024</a:t>
            </a:r>
            <a:endParaRPr lang="en-US" dirty="0"/>
          </a:p>
        </p:txBody>
      </p:sp>
      <p:sp>
        <p:nvSpPr>
          <p:cNvPr id="5" name="Footer Placeholder 4">
            <a:extLst>
              <a:ext uri="{FF2B5EF4-FFF2-40B4-BE49-F238E27FC236}">
                <a16:creationId xmlns:a16="http://schemas.microsoft.com/office/drawing/2014/main" id="{4227176B-28A4-EA31-AB8A-0BBF7B431766}"/>
              </a:ext>
            </a:extLst>
          </p:cNvPr>
          <p:cNvSpPr>
            <a:spLocks noGrp="1"/>
          </p:cNvSpPr>
          <p:nvPr>
            <p:ph type="ftr" sz="quarter" idx="3"/>
          </p:nvPr>
        </p:nvSpPr>
        <p:spPr/>
        <p:txBody>
          <a:bodyPr/>
          <a:lstStyle/>
          <a:p>
            <a:pPr>
              <a:defRPr/>
            </a:pPr>
            <a:r>
              <a:rPr lang="en-US"/>
              <a:t>Olander | Meson Accelerator Readiness Review</a:t>
            </a:r>
            <a:endParaRPr lang="en-US" b="1" dirty="0"/>
          </a:p>
        </p:txBody>
      </p:sp>
      <p:sp>
        <p:nvSpPr>
          <p:cNvPr id="6" name="Slide Number Placeholder 5">
            <a:extLst>
              <a:ext uri="{FF2B5EF4-FFF2-40B4-BE49-F238E27FC236}">
                <a16:creationId xmlns:a16="http://schemas.microsoft.com/office/drawing/2014/main" id="{3B6B3181-E340-9407-BA6E-0B418F03A5DC}"/>
              </a:ext>
            </a:extLst>
          </p:cNvPr>
          <p:cNvSpPr>
            <a:spLocks noGrp="1"/>
          </p:cNvSpPr>
          <p:nvPr>
            <p:ph type="sldNum" sz="quarter" idx="4"/>
          </p:nvPr>
        </p:nvSpPr>
        <p:spPr/>
        <p:txBody>
          <a:bodyPr/>
          <a:lstStyle/>
          <a:p>
            <a:pPr>
              <a:defRPr/>
            </a:pPr>
            <a:fld id="{148C009B-CB69-E04A-B9B3-34B26D69E9CF}" type="slidenum">
              <a:rPr lang="en-US" smtClean="0"/>
              <a:pPr>
                <a:defRPr/>
              </a:pPr>
              <a:t>22</a:t>
            </a:fld>
            <a:endParaRPr lang="en-US" dirty="0"/>
          </a:p>
        </p:txBody>
      </p:sp>
    </p:spTree>
    <p:extLst>
      <p:ext uri="{BB962C8B-B14F-4D97-AF65-F5344CB8AC3E}">
        <p14:creationId xmlns:p14="http://schemas.microsoft.com/office/powerpoint/2010/main" val="38737903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4D1C53B-4E88-FC65-7E9D-2141F7E75E00}"/>
              </a:ext>
            </a:extLst>
          </p:cNvPr>
          <p:cNvSpPr>
            <a:spLocks noGrp="1"/>
          </p:cNvSpPr>
          <p:nvPr>
            <p:ph idx="1"/>
          </p:nvPr>
        </p:nvSpPr>
        <p:spPr>
          <a:xfrm>
            <a:off x="228600" y="971550"/>
            <a:ext cx="8672513" cy="5163032"/>
          </a:xfrm>
        </p:spPr>
        <p:txBody>
          <a:bodyPr/>
          <a:lstStyle/>
          <a:p>
            <a:pPr marL="57150" indent="0">
              <a:buNone/>
            </a:pPr>
            <a:r>
              <a:rPr lang="en-US" sz="2000" dirty="0">
                <a:solidFill>
                  <a:srgbClr val="FF0000"/>
                </a:solidFill>
              </a:rPr>
              <a:t>For the Meson Area primary beam the MCI is 2.8E15 protons per hour:</a:t>
            </a:r>
          </a:p>
          <a:p>
            <a:r>
              <a:rPr lang="en-US" sz="2000" dirty="0">
                <a:solidFill>
                  <a:srgbClr val="FF0000"/>
                </a:solidFill>
              </a:rPr>
              <a:t>The most we can get from Switchyard</a:t>
            </a:r>
          </a:p>
          <a:p>
            <a:r>
              <a:rPr lang="en-US" sz="2000" dirty="0">
                <a:solidFill>
                  <a:srgbClr val="FF0000"/>
                </a:solidFill>
              </a:rPr>
              <a:t>55 second cycle time</a:t>
            </a:r>
          </a:p>
          <a:p>
            <a:r>
              <a:rPr lang="en-US" sz="2000" dirty="0">
                <a:solidFill>
                  <a:srgbClr val="FF0000"/>
                </a:solidFill>
              </a:rPr>
              <a:t>120 GeV protons</a:t>
            </a:r>
          </a:p>
          <a:p>
            <a:pPr marL="0" indent="0">
              <a:buNone/>
            </a:pPr>
            <a:endParaRPr lang="en-US" sz="2000" dirty="0">
              <a:solidFill>
                <a:srgbClr val="FF0000"/>
              </a:solidFill>
            </a:endParaRPr>
          </a:p>
          <a:p>
            <a:pPr marL="0" indent="0">
              <a:buNone/>
            </a:pPr>
            <a:r>
              <a:rPr lang="en-US" sz="2000" dirty="0">
                <a:solidFill>
                  <a:schemeClr val="tx1"/>
                </a:solidFill>
              </a:rPr>
              <a:t>For </a:t>
            </a:r>
            <a:r>
              <a:rPr lang="en-US" sz="2000" dirty="0" err="1">
                <a:solidFill>
                  <a:schemeClr val="tx1"/>
                </a:solidFill>
              </a:rPr>
              <a:t>MTest</a:t>
            </a:r>
            <a:r>
              <a:rPr lang="en-US" sz="2000" dirty="0">
                <a:solidFill>
                  <a:schemeClr val="tx1"/>
                </a:solidFill>
              </a:rPr>
              <a:t> secondary beam, results in:</a:t>
            </a:r>
          </a:p>
          <a:p>
            <a:r>
              <a:rPr lang="en-US" sz="2000" dirty="0">
                <a:solidFill>
                  <a:schemeClr val="tx1"/>
                </a:solidFill>
              </a:rPr>
              <a:t>2.8E10 particles per hour</a:t>
            </a:r>
          </a:p>
          <a:p>
            <a:r>
              <a:rPr lang="en-US" sz="2000" dirty="0">
                <a:solidFill>
                  <a:schemeClr val="tx1"/>
                </a:solidFill>
              </a:rPr>
              <a:t>55 second cycle time</a:t>
            </a:r>
          </a:p>
          <a:p>
            <a:r>
              <a:rPr lang="en-US" sz="2000" dirty="0">
                <a:solidFill>
                  <a:schemeClr val="tx1"/>
                </a:solidFill>
              </a:rPr>
              <a:t>30 GeV particles</a:t>
            </a:r>
          </a:p>
          <a:p>
            <a:pPr marL="0" indent="0">
              <a:buNone/>
            </a:pPr>
            <a:endParaRPr lang="en-US" sz="2000" dirty="0">
              <a:solidFill>
                <a:schemeClr val="tx1"/>
              </a:solidFill>
            </a:endParaRPr>
          </a:p>
          <a:p>
            <a:pPr marL="0" indent="0">
              <a:buNone/>
            </a:pPr>
            <a:r>
              <a:rPr lang="en-US" sz="2000" dirty="0">
                <a:solidFill>
                  <a:schemeClr val="tx1"/>
                </a:solidFill>
              </a:rPr>
              <a:t>For </a:t>
            </a:r>
            <a:r>
              <a:rPr lang="en-US" sz="2000" dirty="0" err="1">
                <a:solidFill>
                  <a:schemeClr val="tx1"/>
                </a:solidFill>
              </a:rPr>
              <a:t>MCenter</a:t>
            </a:r>
            <a:r>
              <a:rPr lang="en-US" sz="2000" dirty="0">
                <a:solidFill>
                  <a:schemeClr val="tx1"/>
                </a:solidFill>
              </a:rPr>
              <a:t> secondary beam, results in:</a:t>
            </a:r>
          </a:p>
          <a:p>
            <a:r>
              <a:rPr lang="en-US" sz="2000" dirty="0">
                <a:solidFill>
                  <a:schemeClr val="tx1"/>
                </a:solidFill>
              </a:rPr>
              <a:t>1.3E12 particles per hour</a:t>
            </a:r>
          </a:p>
          <a:p>
            <a:r>
              <a:rPr lang="en-US" sz="2000" dirty="0">
                <a:solidFill>
                  <a:schemeClr val="tx1"/>
                </a:solidFill>
              </a:rPr>
              <a:t>55 second cycle time</a:t>
            </a:r>
          </a:p>
          <a:p>
            <a:r>
              <a:rPr lang="en-US" sz="2000" dirty="0">
                <a:solidFill>
                  <a:schemeClr val="tx1"/>
                </a:solidFill>
              </a:rPr>
              <a:t>90 GeV particles</a:t>
            </a:r>
          </a:p>
          <a:p>
            <a:pPr marL="0" indent="0">
              <a:buNone/>
            </a:pPr>
            <a:endParaRPr lang="en-US" sz="2000" dirty="0">
              <a:solidFill>
                <a:srgbClr val="FF0000"/>
              </a:solidFill>
            </a:endParaRPr>
          </a:p>
          <a:p>
            <a:pPr marL="0" indent="0">
              <a:buNone/>
            </a:pPr>
            <a:endParaRPr lang="en-US" sz="1200" dirty="0"/>
          </a:p>
        </p:txBody>
      </p:sp>
      <p:sp>
        <p:nvSpPr>
          <p:cNvPr id="3" name="Title 2">
            <a:extLst>
              <a:ext uri="{FF2B5EF4-FFF2-40B4-BE49-F238E27FC236}">
                <a16:creationId xmlns:a16="http://schemas.microsoft.com/office/drawing/2014/main" id="{612125F4-2B3B-6699-61A1-8805F6355241}"/>
              </a:ext>
            </a:extLst>
          </p:cNvPr>
          <p:cNvSpPr>
            <a:spLocks noGrp="1"/>
          </p:cNvSpPr>
          <p:nvPr>
            <p:ph type="title"/>
          </p:nvPr>
        </p:nvSpPr>
        <p:spPr/>
        <p:txBody>
          <a:bodyPr/>
          <a:lstStyle/>
          <a:p>
            <a:r>
              <a:rPr lang="en-US" dirty="0"/>
              <a:t>Maximum Credible Incident (MCI) – Radiological</a:t>
            </a:r>
          </a:p>
        </p:txBody>
      </p:sp>
      <p:sp>
        <p:nvSpPr>
          <p:cNvPr id="4" name="Date Placeholder 3">
            <a:extLst>
              <a:ext uri="{FF2B5EF4-FFF2-40B4-BE49-F238E27FC236}">
                <a16:creationId xmlns:a16="http://schemas.microsoft.com/office/drawing/2014/main" id="{03298D57-C7FF-AA6D-6D61-E65B6775C7EE}"/>
              </a:ext>
            </a:extLst>
          </p:cNvPr>
          <p:cNvSpPr>
            <a:spLocks noGrp="1"/>
          </p:cNvSpPr>
          <p:nvPr>
            <p:ph type="dt" sz="half" idx="2"/>
          </p:nvPr>
        </p:nvSpPr>
        <p:spPr>
          <a:xfrm>
            <a:off x="736827" y="6504213"/>
            <a:ext cx="914400" cy="241300"/>
          </a:xfrm>
        </p:spPr>
        <p:txBody>
          <a:bodyPr/>
          <a:lstStyle/>
          <a:p>
            <a:pPr>
              <a:defRPr/>
            </a:pPr>
            <a:r>
              <a:rPr lang="en-US"/>
              <a:t>3/19/2024</a:t>
            </a:r>
            <a:endParaRPr lang="en-US" dirty="0"/>
          </a:p>
        </p:txBody>
      </p:sp>
      <p:sp>
        <p:nvSpPr>
          <p:cNvPr id="5" name="Footer Placeholder 4">
            <a:extLst>
              <a:ext uri="{FF2B5EF4-FFF2-40B4-BE49-F238E27FC236}">
                <a16:creationId xmlns:a16="http://schemas.microsoft.com/office/drawing/2014/main" id="{4227176B-28A4-EA31-AB8A-0BBF7B431766}"/>
              </a:ext>
            </a:extLst>
          </p:cNvPr>
          <p:cNvSpPr>
            <a:spLocks noGrp="1"/>
          </p:cNvSpPr>
          <p:nvPr>
            <p:ph type="ftr" sz="quarter" idx="3"/>
          </p:nvPr>
        </p:nvSpPr>
        <p:spPr/>
        <p:txBody>
          <a:bodyPr/>
          <a:lstStyle/>
          <a:p>
            <a:pPr>
              <a:defRPr/>
            </a:pPr>
            <a:r>
              <a:rPr lang="en-US"/>
              <a:t>Olander | Meson Accelerator Readiness Review</a:t>
            </a:r>
            <a:endParaRPr lang="en-US" b="1" dirty="0"/>
          </a:p>
        </p:txBody>
      </p:sp>
      <p:sp>
        <p:nvSpPr>
          <p:cNvPr id="6" name="Slide Number Placeholder 5">
            <a:extLst>
              <a:ext uri="{FF2B5EF4-FFF2-40B4-BE49-F238E27FC236}">
                <a16:creationId xmlns:a16="http://schemas.microsoft.com/office/drawing/2014/main" id="{3B6B3181-E340-9407-BA6E-0B418F03A5DC}"/>
              </a:ext>
            </a:extLst>
          </p:cNvPr>
          <p:cNvSpPr>
            <a:spLocks noGrp="1"/>
          </p:cNvSpPr>
          <p:nvPr>
            <p:ph type="sldNum" sz="quarter" idx="4"/>
          </p:nvPr>
        </p:nvSpPr>
        <p:spPr/>
        <p:txBody>
          <a:bodyPr/>
          <a:lstStyle/>
          <a:p>
            <a:pPr>
              <a:defRPr/>
            </a:pPr>
            <a:fld id="{148C009B-CB69-E04A-B9B3-34B26D69E9CF}" type="slidenum">
              <a:rPr lang="en-US" smtClean="0"/>
              <a:pPr>
                <a:defRPr/>
              </a:pPr>
              <a:t>23</a:t>
            </a:fld>
            <a:endParaRPr lang="en-US" dirty="0"/>
          </a:p>
        </p:txBody>
      </p:sp>
    </p:spTree>
    <p:extLst>
      <p:ext uri="{BB962C8B-B14F-4D97-AF65-F5344CB8AC3E}">
        <p14:creationId xmlns:p14="http://schemas.microsoft.com/office/powerpoint/2010/main" val="13498660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sz="2800" dirty="0">
                <a:solidFill>
                  <a:schemeClr val="bg1">
                    <a:lumMod val="75000"/>
                  </a:schemeClr>
                </a:solidFill>
              </a:rPr>
              <a:t>Meson Overview</a:t>
            </a:r>
          </a:p>
          <a:p>
            <a:r>
              <a:rPr lang="en-US" sz="2800" dirty="0">
                <a:solidFill>
                  <a:schemeClr val="bg1">
                    <a:lumMod val="75000"/>
                  </a:schemeClr>
                </a:solidFill>
              </a:rPr>
              <a:t>Hazard Inventory </a:t>
            </a:r>
          </a:p>
          <a:p>
            <a:r>
              <a:rPr lang="en-US" sz="2800" dirty="0">
                <a:solidFill>
                  <a:schemeClr val="bg1">
                    <a:lumMod val="75000"/>
                  </a:schemeClr>
                </a:solidFill>
              </a:rPr>
              <a:t>Non-Accelerator Specific Hazards </a:t>
            </a:r>
          </a:p>
          <a:p>
            <a:r>
              <a:rPr lang="en-US" sz="2800" dirty="0">
                <a:solidFill>
                  <a:schemeClr val="bg1">
                    <a:lumMod val="75000"/>
                  </a:schemeClr>
                </a:solidFill>
              </a:rPr>
              <a:t>Accelerator Specific Hazards </a:t>
            </a:r>
          </a:p>
          <a:p>
            <a:r>
              <a:rPr lang="en-US" sz="2800" dirty="0">
                <a:solidFill>
                  <a:schemeClr val="bg1">
                    <a:lumMod val="75000"/>
                  </a:schemeClr>
                </a:solidFill>
              </a:rPr>
              <a:t>Maximum Credible Incident (MCI) Discussion</a:t>
            </a:r>
          </a:p>
          <a:p>
            <a:r>
              <a:rPr lang="en-US" sz="2800" dirty="0"/>
              <a:t>Summary of Credited Controls </a:t>
            </a:r>
          </a:p>
          <a:p>
            <a:r>
              <a:rPr lang="en-US" sz="2800" dirty="0">
                <a:solidFill>
                  <a:schemeClr val="bg1">
                    <a:lumMod val="75000"/>
                  </a:schemeClr>
                </a:solidFill>
              </a:rPr>
              <a:t>Pre-start Action Items</a:t>
            </a:r>
          </a:p>
        </p:txBody>
      </p:sp>
      <p:sp>
        <p:nvSpPr>
          <p:cNvPr id="7" name="Title 6"/>
          <p:cNvSpPr>
            <a:spLocks noGrp="1"/>
          </p:cNvSpPr>
          <p:nvPr>
            <p:ph type="title"/>
          </p:nvPr>
        </p:nvSpPr>
        <p:spPr/>
        <p:txBody>
          <a:bodyPr/>
          <a:lstStyle/>
          <a:p>
            <a:r>
              <a:rPr lang="en-US" dirty="0"/>
              <a:t>Outline</a:t>
            </a:r>
          </a:p>
        </p:txBody>
      </p:sp>
      <p:sp>
        <p:nvSpPr>
          <p:cNvPr id="3" name="Date Placeholder 2"/>
          <p:cNvSpPr>
            <a:spLocks noGrp="1"/>
          </p:cNvSpPr>
          <p:nvPr>
            <p:ph type="dt" sz="half" idx="2"/>
          </p:nvPr>
        </p:nvSpPr>
        <p:spPr/>
        <p:txBody>
          <a:bodyPr/>
          <a:lstStyle/>
          <a:p>
            <a:pPr>
              <a:defRPr/>
            </a:pPr>
            <a:r>
              <a:rPr lang="en-US"/>
              <a:t>3/19/2024</a:t>
            </a:r>
            <a:endParaRPr lang="en-US" dirty="0"/>
          </a:p>
        </p:txBody>
      </p:sp>
      <p:sp>
        <p:nvSpPr>
          <p:cNvPr id="4" name="Footer Placeholder 3"/>
          <p:cNvSpPr>
            <a:spLocks noGrp="1"/>
          </p:cNvSpPr>
          <p:nvPr>
            <p:ph type="ftr" sz="quarter" idx="3"/>
          </p:nvPr>
        </p:nvSpPr>
        <p:spPr/>
        <p:txBody>
          <a:bodyPr/>
          <a:lstStyle/>
          <a:p>
            <a:pPr>
              <a:defRPr/>
            </a:pPr>
            <a:r>
              <a:rPr lang="en-US"/>
              <a:t>Olander | Meson Accelerator Readiness Review</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24</a:t>
            </a:fld>
            <a:endParaRPr lang="en-US" dirty="0"/>
          </a:p>
        </p:txBody>
      </p:sp>
    </p:spTree>
    <p:extLst>
      <p:ext uri="{BB962C8B-B14F-4D97-AF65-F5344CB8AC3E}">
        <p14:creationId xmlns:p14="http://schemas.microsoft.com/office/powerpoint/2010/main" val="31079886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FE3661-15DA-4F16-66AC-D45860FE4F59}"/>
              </a:ext>
            </a:extLst>
          </p:cNvPr>
          <p:cNvSpPr>
            <a:spLocks noGrp="1"/>
          </p:cNvSpPr>
          <p:nvPr>
            <p:ph idx="1"/>
          </p:nvPr>
        </p:nvSpPr>
        <p:spPr>
          <a:xfrm>
            <a:off x="228600" y="775920"/>
            <a:ext cx="8672513" cy="5393385"/>
          </a:xfrm>
        </p:spPr>
        <p:txBody>
          <a:bodyPr/>
          <a:lstStyle/>
          <a:p>
            <a:pPr marL="0" indent="0">
              <a:buNone/>
            </a:pPr>
            <a:r>
              <a:rPr lang="en-US" sz="2000" b="1" dirty="0"/>
              <a:t>Permanent Shielding </a:t>
            </a:r>
          </a:p>
          <a:p>
            <a:r>
              <a:rPr lang="en-US" sz="2000" dirty="0"/>
              <a:t>The required shielding will vary depending on whether the beam strikes a magnet, long pipe, or buried pipe.  Where the permanent shielding is less than the required shielding, active engineered controls will be used.</a:t>
            </a:r>
          </a:p>
          <a:p>
            <a:pPr marL="0" indent="0">
              <a:buNone/>
            </a:pPr>
            <a:r>
              <a:rPr lang="en-US" sz="2000" b="1" dirty="0"/>
              <a:t>Movable Shielding</a:t>
            </a:r>
          </a:p>
          <a:p>
            <a:pPr>
              <a:lnSpc>
                <a:spcPct val="107000"/>
              </a:lnSpc>
            </a:pPr>
            <a:r>
              <a:rPr lang="en-US" sz="2000" dirty="0"/>
              <a:t>The Meson Area has moveable shielding placed in the tunnel vehicle access entrances at M01, M02, M03, and M04, at the M04 and M05 crossovers, and along the sides and in between the MC7 and MC8 enclosures. The MC6 and MT6 enclosures are assembled from large concrete movable shielding blocks. These movable shield blocks are either posted to prohibit moving of these blocks without ESH approval or are additionally chained and locked with a Radiation Safety lock and an applicable padlock, where deemed necessary.</a:t>
            </a:r>
          </a:p>
          <a:p>
            <a:pPr marL="0" indent="0">
              <a:buNone/>
            </a:pPr>
            <a:r>
              <a:rPr lang="en-US" sz="2000" b="1" dirty="0"/>
              <a:t>Penetration Shielding</a:t>
            </a:r>
          </a:p>
          <a:p>
            <a:r>
              <a:rPr lang="en-US" sz="2000" dirty="0">
                <a:effectLst/>
                <a:latin typeface="Helvetica" panose="020B0604020202020204" pitchFamily="34" charset="0"/>
                <a:ea typeface="Calibri" panose="020F0502020204030204" pitchFamily="34" charset="0"/>
                <a:cs typeface="Helvetica" panose="020B0604020202020204" pitchFamily="34" charset="0"/>
              </a:rPr>
              <a:t>The enclosures have utility penetrations throughout the service buildings and are accounted for in the Safety Assessment Document</a:t>
            </a:r>
            <a:endParaRPr lang="en-US" sz="2000" dirty="0"/>
          </a:p>
          <a:p>
            <a:endParaRPr lang="en-US" dirty="0"/>
          </a:p>
          <a:p>
            <a:endParaRPr lang="en-US" dirty="0"/>
          </a:p>
        </p:txBody>
      </p:sp>
      <p:sp>
        <p:nvSpPr>
          <p:cNvPr id="3" name="Title 2">
            <a:extLst>
              <a:ext uri="{FF2B5EF4-FFF2-40B4-BE49-F238E27FC236}">
                <a16:creationId xmlns:a16="http://schemas.microsoft.com/office/drawing/2014/main" id="{1B214EE9-CFE1-E69B-B662-2FADF3434081}"/>
              </a:ext>
            </a:extLst>
          </p:cNvPr>
          <p:cNvSpPr>
            <a:spLocks noGrp="1"/>
          </p:cNvSpPr>
          <p:nvPr>
            <p:ph type="title"/>
          </p:nvPr>
        </p:nvSpPr>
        <p:spPr/>
        <p:txBody>
          <a:bodyPr/>
          <a:lstStyle/>
          <a:p>
            <a:r>
              <a:rPr lang="en-US" dirty="0"/>
              <a:t>Credited Controls – Passive</a:t>
            </a:r>
          </a:p>
        </p:txBody>
      </p:sp>
      <p:sp>
        <p:nvSpPr>
          <p:cNvPr id="4" name="Date Placeholder 3">
            <a:extLst>
              <a:ext uri="{FF2B5EF4-FFF2-40B4-BE49-F238E27FC236}">
                <a16:creationId xmlns:a16="http://schemas.microsoft.com/office/drawing/2014/main" id="{48CB5798-574A-C21C-F639-F8A6C3111811}"/>
              </a:ext>
            </a:extLst>
          </p:cNvPr>
          <p:cNvSpPr>
            <a:spLocks noGrp="1"/>
          </p:cNvSpPr>
          <p:nvPr>
            <p:ph type="dt" sz="half" idx="2"/>
          </p:nvPr>
        </p:nvSpPr>
        <p:spPr>
          <a:xfrm>
            <a:off x="736827" y="6504213"/>
            <a:ext cx="914400" cy="241300"/>
          </a:xfrm>
        </p:spPr>
        <p:txBody>
          <a:bodyPr/>
          <a:lstStyle/>
          <a:p>
            <a:pPr>
              <a:defRPr/>
            </a:pPr>
            <a:r>
              <a:rPr lang="en-US"/>
              <a:t>3/19/2024</a:t>
            </a:r>
            <a:endParaRPr lang="en-US" dirty="0"/>
          </a:p>
        </p:txBody>
      </p:sp>
      <p:sp>
        <p:nvSpPr>
          <p:cNvPr id="5" name="Footer Placeholder 4">
            <a:extLst>
              <a:ext uri="{FF2B5EF4-FFF2-40B4-BE49-F238E27FC236}">
                <a16:creationId xmlns:a16="http://schemas.microsoft.com/office/drawing/2014/main" id="{B550D619-FE2C-CE0D-EF53-65B271A7AF64}"/>
              </a:ext>
            </a:extLst>
          </p:cNvPr>
          <p:cNvSpPr>
            <a:spLocks noGrp="1"/>
          </p:cNvSpPr>
          <p:nvPr>
            <p:ph type="ftr" sz="quarter" idx="3"/>
          </p:nvPr>
        </p:nvSpPr>
        <p:spPr/>
        <p:txBody>
          <a:bodyPr/>
          <a:lstStyle/>
          <a:p>
            <a:pPr>
              <a:defRPr/>
            </a:pPr>
            <a:r>
              <a:rPr lang="en-US"/>
              <a:t>Olander | Meson Accelerator Readiness Review</a:t>
            </a:r>
            <a:endParaRPr lang="en-US" b="1" dirty="0"/>
          </a:p>
        </p:txBody>
      </p:sp>
      <p:sp>
        <p:nvSpPr>
          <p:cNvPr id="6" name="Slide Number Placeholder 5">
            <a:extLst>
              <a:ext uri="{FF2B5EF4-FFF2-40B4-BE49-F238E27FC236}">
                <a16:creationId xmlns:a16="http://schemas.microsoft.com/office/drawing/2014/main" id="{825E27D8-9FF1-FAAE-1F09-B245D3AD0AC1}"/>
              </a:ext>
            </a:extLst>
          </p:cNvPr>
          <p:cNvSpPr>
            <a:spLocks noGrp="1"/>
          </p:cNvSpPr>
          <p:nvPr>
            <p:ph type="sldNum" sz="quarter" idx="4"/>
          </p:nvPr>
        </p:nvSpPr>
        <p:spPr/>
        <p:txBody>
          <a:bodyPr/>
          <a:lstStyle/>
          <a:p>
            <a:pPr>
              <a:defRPr/>
            </a:pPr>
            <a:fld id="{148C009B-CB69-E04A-B9B3-34B26D69E9CF}" type="slidenum">
              <a:rPr lang="en-US" smtClean="0"/>
              <a:pPr>
                <a:defRPr/>
              </a:pPr>
              <a:t>25</a:t>
            </a:fld>
            <a:endParaRPr lang="en-US" dirty="0"/>
          </a:p>
        </p:txBody>
      </p:sp>
    </p:spTree>
    <p:extLst>
      <p:ext uri="{BB962C8B-B14F-4D97-AF65-F5344CB8AC3E}">
        <p14:creationId xmlns:p14="http://schemas.microsoft.com/office/powerpoint/2010/main" val="20600514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1EAADEB-6BD7-0118-F300-A77B9CF2ACAA}"/>
              </a:ext>
            </a:extLst>
          </p:cNvPr>
          <p:cNvSpPr>
            <a:spLocks noGrp="1"/>
          </p:cNvSpPr>
          <p:nvPr>
            <p:ph idx="1"/>
          </p:nvPr>
        </p:nvSpPr>
        <p:spPr/>
        <p:txBody>
          <a:bodyPr/>
          <a:lstStyle/>
          <a:p>
            <a:r>
              <a:rPr lang="en-US" dirty="0"/>
              <a:t>Permanent Shielding:</a:t>
            </a:r>
          </a:p>
          <a:p>
            <a:pPr lvl="1"/>
            <a:r>
              <a:rPr lang="en-US" dirty="0"/>
              <a:t>Meson Primary – 15.3 </a:t>
            </a:r>
            <a:r>
              <a:rPr lang="en-US" dirty="0" err="1"/>
              <a:t>e.f.d</a:t>
            </a:r>
            <a:r>
              <a:rPr lang="en-US" dirty="0"/>
              <a:t>. credited.</a:t>
            </a:r>
          </a:p>
          <a:p>
            <a:pPr lvl="1"/>
            <a:r>
              <a:rPr lang="en-US" dirty="0"/>
              <a:t>Meson Center – 12.8 </a:t>
            </a:r>
            <a:r>
              <a:rPr lang="en-US" dirty="0" err="1"/>
              <a:t>e.f.d</a:t>
            </a:r>
            <a:r>
              <a:rPr lang="en-US" dirty="0"/>
              <a:t>. credited.</a:t>
            </a:r>
          </a:p>
          <a:p>
            <a:pPr lvl="2"/>
            <a:endParaRPr lang="en-US" dirty="0"/>
          </a:p>
          <a:p>
            <a:pPr lvl="1"/>
            <a:endParaRPr lang="en-US" dirty="0"/>
          </a:p>
        </p:txBody>
      </p:sp>
      <p:sp>
        <p:nvSpPr>
          <p:cNvPr id="3" name="Title 2">
            <a:extLst>
              <a:ext uri="{FF2B5EF4-FFF2-40B4-BE49-F238E27FC236}">
                <a16:creationId xmlns:a16="http://schemas.microsoft.com/office/drawing/2014/main" id="{B187F37B-D3A2-6AAA-9E9F-FF85816177B6}"/>
              </a:ext>
            </a:extLst>
          </p:cNvPr>
          <p:cNvSpPr>
            <a:spLocks noGrp="1"/>
          </p:cNvSpPr>
          <p:nvPr>
            <p:ph type="title"/>
          </p:nvPr>
        </p:nvSpPr>
        <p:spPr/>
        <p:txBody>
          <a:bodyPr/>
          <a:lstStyle/>
          <a:p>
            <a:r>
              <a:rPr lang="en-US" dirty="0"/>
              <a:t>Credited Controls – Passive</a:t>
            </a:r>
          </a:p>
        </p:txBody>
      </p:sp>
      <p:sp>
        <p:nvSpPr>
          <p:cNvPr id="4" name="Date Placeholder 3">
            <a:extLst>
              <a:ext uri="{FF2B5EF4-FFF2-40B4-BE49-F238E27FC236}">
                <a16:creationId xmlns:a16="http://schemas.microsoft.com/office/drawing/2014/main" id="{084C1C8D-E8F8-C216-D917-D1CC1199D667}"/>
              </a:ext>
            </a:extLst>
          </p:cNvPr>
          <p:cNvSpPr>
            <a:spLocks noGrp="1"/>
          </p:cNvSpPr>
          <p:nvPr>
            <p:ph type="dt" sz="half" idx="2"/>
          </p:nvPr>
        </p:nvSpPr>
        <p:spPr/>
        <p:txBody>
          <a:bodyPr/>
          <a:lstStyle/>
          <a:p>
            <a:pPr>
              <a:defRPr/>
            </a:pPr>
            <a:r>
              <a:rPr lang="en-US"/>
              <a:t>3/19/2024</a:t>
            </a:r>
            <a:endParaRPr lang="en-US" dirty="0"/>
          </a:p>
        </p:txBody>
      </p:sp>
      <p:sp>
        <p:nvSpPr>
          <p:cNvPr id="5" name="Footer Placeholder 4">
            <a:extLst>
              <a:ext uri="{FF2B5EF4-FFF2-40B4-BE49-F238E27FC236}">
                <a16:creationId xmlns:a16="http://schemas.microsoft.com/office/drawing/2014/main" id="{CFF56F40-185E-63A5-3800-DE8311291343}"/>
              </a:ext>
            </a:extLst>
          </p:cNvPr>
          <p:cNvSpPr>
            <a:spLocks noGrp="1"/>
          </p:cNvSpPr>
          <p:nvPr>
            <p:ph type="ftr" sz="quarter" idx="3"/>
          </p:nvPr>
        </p:nvSpPr>
        <p:spPr/>
        <p:txBody>
          <a:bodyPr/>
          <a:lstStyle/>
          <a:p>
            <a:pPr>
              <a:defRPr/>
            </a:pPr>
            <a:r>
              <a:rPr lang="en-US"/>
              <a:t>Olander | Meson Accelerator Readiness Review</a:t>
            </a:r>
            <a:endParaRPr lang="en-US" b="1" dirty="0"/>
          </a:p>
        </p:txBody>
      </p:sp>
      <p:sp>
        <p:nvSpPr>
          <p:cNvPr id="6" name="Slide Number Placeholder 5">
            <a:extLst>
              <a:ext uri="{FF2B5EF4-FFF2-40B4-BE49-F238E27FC236}">
                <a16:creationId xmlns:a16="http://schemas.microsoft.com/office/drawing/2014/main" id="{8795A202-A934-6FF7-D2E3-DAA56A5C75B9}"/>
              </a:ext>
            </a:extLst>
          </p:cNvPr>
          <p:cNvSpPr>
            <a:spLocks noGrp="1"/>
          </p:cNvSpPr>
          <p:nvPr>
            <p:ph type="sldNum" sz="quarter" idx="4"/>
          </p:nvPr>
        </p:nvSpPr>
        <p:spPr/>
        <p:txBody>
          <a:bodyPr/>
          <a:lstStyle/>
          <a:p>
            <a:pPr>
              <a:defRPr/>
            </a:pPr>
            <a:fld id="{148C009B-CB69-E04A-B9B3-34B26D69E9CF}" type="slidenum">
              <a:rPr lang="en-US" smtClean="0"/>
              <a:pPr>
                <a:defRPr/>
              </a:pPr>
              <a:t>26</a:t>
            </a:fld>
            <a:endParaRPr lang="en-US" dirty="0"/>
          </a:p>
        </p:txBody>
      </p:sp>
    </p:spTree>
    <p:extLst>
      <p:ext uri="{BB962C8B-B14F-4D97-AF65-F5344CB8AC3E}">
        <p14:creationId xmlns:p14="http://schemas.microsoft.com/office/powerpoint/2010/main" val="17620744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55C1FB7-71F4-7F3B-760F-60445D1E99E5}"/>
              </a:ext>
            </a:extLst>
          </p:cNvPr>
          <p:cNvSpPr>
            <a:spLocks noGrp="1"/>
          </p:cNvSpPr>
          <p:nvPr>
            <p:ph idx="1"/>
          </p:nvPr>
        </p:nvSpPr>
        <p:spPr/>
        <p:txBody>
          <a:bodyPr/>
          <a:lstStyle/>
          <a:p>
            <a:r>
              <a:rPr lang="en-US" dirty="0"/>
              <a:t>Permanent Shielding:</a:t>
            </a:r>
          </a:p>
          <a:p>
            <a:pPr lvl="1"/>
            <a:r>
              <a:rPr lang="en-US" dirty="0"/>
              <a:t>Meson Test:</a:t>
            </a:r>
          </a:p>
          <a:p>
            <a:pPr lvl="2"/>
            <a:endParaRPr lang="en-US" dirty="0"/>
          </a:p>
        </p:txBody>
      </p:sp>
      <p:sp>
        <p:nvSpPr>
          <p:cNvPr id="3" name="Title 2">
            <a:extLst>
              <a:ext uri="{FF2B5EF4-FFF2-40B4-BE49-F238E27FC236}">
                <a16:creationId xmlns:a16="http://schemas.microsoft.com/office/drawing/2014/main" id="{E0B78B83-93D1-76C9-506B-A471A2D54F77}"/>
              </a:ext>
            </a:extLst>
          </p:cNvPr>
          <p:cNvSpPr>
            <a:spLocks noGrp="1"/>
          </p:cNvSpPr>
          <p:nvPr>
            <p:ph type="title"/>
          </p:nvPr>
        </p:nvSpPr>
        <p:spPr/>
        <p:txBody>
          <a:bodyPr/>
          <a:lstStyle/>
          <a:p>
            <a:r>
              <a:rPr lang="en-US" dirty="0"/>
              <a:t>Credited Controls – Passive</a:t>
            </a:r>
          </a:p>
        </p:txBody>
      </p:sp>
      <p:sp>
        <p:nvSpPr>
          <p:cNvPr id="4" name="Date Placeholder 3">
            <a:extLst>
              <a:ext uri="{FF2B5EF4-FFF2-40B4-BE49-F238E27FC236}">
                <a16:creationId xmlns:a16="http://schemas.microsoft.com/office/drawing/2014/main" id="{2C38BA12-82EE-C8B6-352B-883B5D59D882}"/>
              </a:ext>
            </a:extLst>
          </p:cNvPr>
          <p:cNvSpPr>
            <a:spLocks noGrp="1"/>
          </p:cNvSpPr>
          <p:nvPr>
            <p:ph type="dt" sz="half" idx="2"/>
          </p:nvPr>
        </p:nvSpPr>
        <p:spPr/>
        <p:txBody>
          <a:bodyPr/>
          <a:lstStyle/>
          <a:p>
            <a:pPr>
              <a:defRPr/>
            </a:pPr>
            <a:r>
              <a:rPr lang="en-US"/>
              <a:t>3/19/2024</a:t>
            </a:r>
            <a:endParaRPr lang="en-US" dirty="0"/>
          </a:p>
        </p:txBody>
      </p:sp>
      <p:sp>
        <p:nvSpPr>
          <p:cNvPr id="5" name="Footer Placeholder 4">
            <a:extLst>
              <a:ext uri="{FF2B5EF4-FFF2-40B4-BE49-F238E27FC236}">
                <a16:creationId xmlns:a16="http://schemas.microsoft.com/office/drawing/2014/main" id="{C6FAC88F-BD74-6B67-A571-0D1317125C5F}"/>
              </a:ext>
            </a:extLst>
          </p:cNvPr>
          <p:cNvSpPr>
            <a:spLocks noGrp="1"/>
          </p:cNvSpPr>
          <p:nvPr>
            <p:ph type="ftr" sz="quarter" idx="3"/>
          </p:nvPr>
        </p:nvSpPr>
        <p:spPr/>
        <p:txBody>
          <a:bodyPr/>
          <a:lstStyle/>
          <a:p>
            <a:pPr>
              <a:defRPr/>
            </a:pPr>
            <a:r>
              <a:rPr lang="en-US"/>
              <a:t>Olander | Meson Accelerator Readiness Review</a:t>
            </a:r>
            <a:endParaRPr lang="en-US" b="1" dirty="0"/>
          </a:p>
        </p:txBody>
      </p:sp>
      <p:sp>
        <p:nvSpPr>
          <p:cNvPr id="6" name="Slide Number Placeholder 5">
            <a:extLst>
              <a:ext uri="{FF2B5EF4-FFF2-40B4-BE49-F238E27FC236}">
                <a16:creationId xmlns:a16="http://schemas.microsoft.com/office/drawing/2014/main" id="{9305C5C7-98D3-01E5-0B7F-2632A71FF558}"/>
              </a:ext>
            </a:extLst>
          </p:cNvPr>
          <p:cNvSpPr>
            <a:spLocks noGrp="1"/>
          </p:cNvSpPr>
          <p:nvPr>
            <p:ph type="sldNum" sz="quarter" idx="4"/>
          </p:nvPr>
        </p:nvSpPr>
        <p:spPr/>
        <p:txBody>
          <a:bodyPr/>
          <a:lstStyle/>
          <a:p>
            <a:pPr>
              <a:defRPr/>
            </a:pPr>
            <a:fld id="{148C009B-CB69-E04A-B9B3-34B26D69E9CF}" type="slidenum">
              <a:rPr lang="en-US" smtClean="0"/>
              <a:pPr>
                <a:defRPr/>
              </a:pPr>
              <a:t>27</a:t>
            </a:fld>
            <a:endParaRPr lang="en-US" dirty="0"/>
          </a:p>
        </p:txBody>
      </p:sp>
      <p:graphicFrame>
        <p:nvGraphicFramePr>
          <p:cNvPr id="7" name="Table 6">
            <a:extLst>
              <a:ext uri="{FF2B5EF4-FFF2-40B4-BE49-F238E27FC236}">
                <a16:creationId xmlns:a16="http://schemas.microsoft.com/office/drawing/2014/main" id="{A63AECAF-564F-9FD7-0831-176D9B1F6148}"/>
              </a:ext>
            </a:extLst>
          </p:cNvPr>
          <p:cNvGraphicFramePr>
            <a:graphicFrameLocks noGrp="1"/>
          </p:cNvGraphicFramePr>
          <p:nvPr>
            <p:extLst>
              <p:ext uri="{D42A27DB-BD31-4B8C-83A1-F6EECF244321}">
                <p14:modId xmlns:p14="http://schemas.microsoft.com/office/powerpoint/2010/main" val="1250666995"/>
              </p:ext>
            </p:extLst>
          </p:nvPr>
        </p:nvGraphicFramePr>
        <p:xfrm>
          <a:off x="429419" y="1832769"/>
          <a:ext cx="3901780" cy="3931920"/>
        </p:xfrm>
        <a:graphic>
          <a:graphicData uri="http://schemas.openxmlformats.org/drawingml/2006/table">
            <a:tbl>
              <a:tblPr firstRow="1" bandRow="1">
                <a:tableStyleId>{5C22544A-7EE6-4342-B048-85BDC9FD1C3A}</a:tableStyleId>
              </a:tblPr>
              <a:tblGrid>
                <a:gridCol w="1950890">
                  <a:extLst>
                    <a:ext uri="{9D8B030D-6E8A-4147-A177-3AD203B41FA5}">
                      <a16:colId xmlns:a16="http://schemas.microsoft.com/office/drawing/2014/main" val="286693808"/>
                    </a:ext>
                  </a:extLst>
                </a:gridCol>
                <a:gridCol w="1950890">
                  <a:extLst>
                    <a:ext uri="{9D8B030D-6E8A-4147-A177-3AD203B41FA5}">
                      <a16:colId xmlns:a16="http://schemas.microsoft.com/office/drawing/2014/main" val="143176222"/>
                    </a:ext>
                  </a:extLst>
                </a:gridCol>
              </a:tblGrid>
              <a:tr h="246532">
                <a:tc>
                  <a:txBody>
                    <a:bodyPr/>
                    <a:lstStyle/>
                    <a:p>
                      <a:r>
                        <a:rPr lang="en-US" sz="1600" dirty="0"/>
                        <a:t>Longitudinal Location [ft]</a:t>
                      </a:r>
                    </a:p>
                  </a:txBody>
                  <a:tcPr/>
                </a:tc>
                <a:tc>
                  <a:txBody>
                    <a:bodyPr/>
                    <a:lstStyle/>
                    <a:p>
                      <a:r>
                        <a:rPr lang="en-US" sz="1600" dirty="0"/>
                        <a:t>Credited Shielding</a:t>
                      </a:r>
                    </a:p>
                    <a:p>
                      <a:r>
                        <a:rPr lang="en-US" sz="1600" dirty="0"/>
                        <a:t>[</a:t>
                      </a:r>
                      <a:r>
                        <a:rPr lang="en-US" sz="1600" dirty="0" err="1"/>
                        <a:t>e.f.d</a:t>
                      </a:r>
                      <a:r>
                        <a:rPr lang="en-US" sz="1600" dirty="0"/>
                        <a:t>.]</a:t>
                      </a:r>
                    </a:p>
                  </a:txBody>
                  <a:tcPr/>
                </a:tc>
                <a:extLst>
                  <a:ext uri="{0D108BD9-81ED-4DB2-BD59-A6C34878D82A}">
                    <a16:rowId xmlns:a16="http://schemas.microsoft.com/office/drawing/2014/main" val="1590182864"/>
                  </a:ext>
                </a:extLst>
              </a:tr>
              <a:tr h="246532">
                <a:tc>
                  <a:txBody>
                    <a:bodyPr/>
                    <a:lstStyle/>
                    <a:p>
                      <a:r>
                        <a:rPr lang="en-US" sz="1600" dirty="0"/>
                        <a:t>4340 – 4605</a:t>
                      </a:r>
                    </a:p>
                  </a:txBody>
                  <a:tcPr/>
                </a:tc>
                <a:tc>
                  <a:txBody>
                    <a:bodyPr/>
                    <a:lstStyle/>
                    <a:p>
                      <a:r>
                        <a:rPr lang="en-US" sz="1600" dirty="0"/>
                        <a:t>14.5</a:t>
                      </a:r>
                    </a:p>
                  </a:txBody>
                  <a:tcPr/>
                </a:tc>
                <a:extLst>
                  <a:ext uri="{0D108BD9-81ED-4DB2-BD59-A6C34878D82A}">
                    <a16:rowId xmlns:a16="http://schemas.microsoft.com/office/drawing/2014/main" val="1333688843"/>
                  </a:ext>
                </a:extLst>
              </a:tr>
              <a:tr h="246532">
                <a:tc>
                  <a:txBody>
                    <a:bodyPr/>
                    <a:lstStyle/>
                    <a:p>
                      <a:r>
                        <a:rPr lang="en-US" sz="1600" dirty="0"/>
                        <a:t>4605 – 4710</a:t>
                      </a:r>
                    </a:p>
                  </a:txBody>
                  <a:tcPr/>
                </a:tc>
                <a:tc>
                  <a:txBody>
                    <a:bodyPr/>
                    <a:lstStyle/>
                    <a:p>
                      <a:r>
                        <a:rPr lang="en-US" sz="1600" dirty="0"/>
                        <a:t>14.5</a:t>
                      </a:r>
                    </a:p>
                  </a:txBody>
                  <a:tcPr/>
                </a:tc>
                <a:extLst>
                  <a:ext uri="{0D108BD9-81ED-4DB2-BD59-A6C34878D82A}">
                    <a16:rowId xmlns:a16="http://schemas.microsoft.com/office/drawing/2014/main" val="2400439822"/>
                  </a:ext>
                </a:extLst>
              </a:tr>
              <a:tr h="246532">
                <a:tc>
                  <a:txBody>
                    <a:bodyPr/>
                    <a:lstStyle/>
                    <a:p>
                      <a:r>
                        <a:rPr lang="en-US" sz="1600" dirty="0"/>
                        <a:t>4710 – 4716</a:t>
                      </a:r>
                    </a:p>
                  </a:txBody>
                  <a:tcPr/>
                </a:tc>
                <a:tc>
                  <a:txBody>
                    <a:bodyPr/>
                    <a:lstStyle/>
                    <a:p>
                      <a:r>
                        <a:rPr lang="en-US" sz="1600" dirty="0"/>
                        <a:t>14.5</a:t>
                      </a:r>
                    </a:p>
                  </a:txBody>
                  <a:tcPr/>
                </a:tc>
                <a:extLst>
                  <a:ext uri="{0D108BD9-81ED-4DB2-BD59-A6C34878D82A}">
                    <a16:rowId xmlns:a16="http://schemas.microsoft.com/office/drawing/2014/main" val="1094981477"/>
                  </a:ext>
                </a:extLst>
              </a:tr>
              <a:tr h="246532">
                <a:tc>
                  <a:txBody>
                    <a:bodyPr/>
                    <a:lstStyle/>
                    <a:p>
                      <a:r>
                        <a:rPr lang="en-US" sz="1600" dirty="0"/>
                        <a:t>4716 – 4889</a:t>
                      </a:r>
                    </a:p>
                  </a:txBody>
                  <a:tcPr/>
                </a:tc>
                <a:tc>
                  <a:txBody>
                    <a:bodyPr/>
                    <a:lstStyle/>
                    <a:p>
                      <a:r>
                        <a:rPr lang="en-US" sz="1600" dirty="0"/>
                        <a:t>14.5</a:t>
                      </a:r>
                    </a:p>
                  </a:txBody>
                  <a:tcPr/>
                </a:tc>
                <a:extLst>
                  <a:ext uri="{0D108BD9-81ED-4DB2-BD59-A6C34878D82A}">
                    <a16:rowId xmlns:a16="http://schemas.microsoft.com/office/drawing/2014/main" val="1694103149"/>
                  </a:ext>
                </a:extLst>
              </a:tr>
              <a:tr h="246532">
                <a:tc>
                  <a:txBody>
                    <a:bodyPr/>
                    <a:lstStyle/>
                    <a:p>
                      <a:r>
                        <a:rPr lang="en-US" sz="1600" dirty="0"/>
                        <a:t>4889 – 4989</a:t>
                      </a:r>
                    </a:p>
                  </a:txBody>
                  <a:tcPr/>
                </a:tc>
                <a:tc>
                  <a:txBody>
                    <a:bodyPr/>
                    <a:lstStyle/>
                    <a:p>
                      <a:r>
                        <a:rPr lang="en-US" sz="1600" dirty="0"/>
                        <a:t>14.5</a:t>
                      </a:r>
                    </a:p>
                  </a:txBody>
                  <a:tcPr/>
                </a:tc>
                <a:extLst>
                  <a:ext uri="{0D108BD9-81ED-4DB2-BD59-A6C34878D82A}">
                    <a16:rowId xmlns:a16="http://schemas.microsoft.com/office/drawing/2014/main" val="1875676356"/>
                  </a:ext>
                </a:extLst>
              </a:tr>
              <a:tr h="246532">
                <a:tc>
                  <a:txBody>
                    <a:bodyPr/>
                    <a:lstStyle/>
                    <a:p>
                      <a:r>
                        <a:rPr lang="en-US" sz="1600" dirty="0"/>
                        <a:t>4989 – 4995</a:t>
                      </a:r>
                    </a:p>
                  </a:txBody>
                  <a:tcPr/>
                </a:tc>
                <a:tc>
                  <a:txBody>
                    <a:bodyPr/>
                    <a:lstStyle/>
                    <a:p>
                      <a:r>
                        <a:rPr lang="en-US" sz="1600" dirty="0"/>
                        <a:t>9.9</a:t>
                      </a:r>
                    </a:p>
                  </a:txBody>
                  <a:tcPr/>
                </a:tc>
                <a:extLst>
                  <a:ext uri="{0D108BD9-81ED-4DB2-BD59-A6C34878D82A}">
                    <a16:rowId xmlns:a16="http://schemas.microsoft.com/office/drawing/2014/main" val="3064354780"/>
                  </a:ext>
                </a:extLst>
              </a:tr>
              <a:tr h="246532">
                <a:tc>
                  <a:txBody>
                    <a:bodyPr/>
                    <a:lstStyle/>
                    <a:p>
                      <a:r>
                        <a:rPr lang="en-US" sz="1600" dirty="0"/>
                        <a:t>4995 – 5043</a:t>
                      </a:r>
                    </a:p>
                  </a:txBody>
                  <a:tcPr/>
                </a:tc>
                <a:tc>
                  <a:txBody>
                    <a:bodyPr/>
                    <a:lstStyle/>
                    <a:p>
                      <a:r>
                        <a:rPr lang="en-US" sz="1600" dirty="0"/>
                        <a:t>15.0</a:t>
                      </a:r>
                    </a:p>
                  </a:txBody>
                  <a:tcPr/>
                </a:tc>
                <a:extLst>
                  <a:ext uri="{0D108BD9-81ED-4DB2-BD59-A6C34878D82A}">
                    <a16:rowId xmlns:a16="http://schemas.microsoft.com/office/drawing/2014/main" val="3834341492"/>
                  </a:ext>
                </a:extLst>
              </a:tr>
              <a:tr h="246532">
                <a:tc>
                  <a:txBody>
                    <a:bodyPr/>
                    <a:lstStyle/>
                    <a:p>
                      <a:r>
                        <a:rPr lang="en-US" sz="1600" dirty="0"/>
                        <a:t>5043 – 5164</a:t>
                      </a:r>
                    </a:p>
                  </a:txBody>
                  <a:tcPr/>
                </a:tc>
                <a:tc>
                  <a:txBody>
                    <a:bodyPr/>
                    <a:lstStyle/>
                    <a:p>
                      <a:r>
                        <a:rPr lang="en-US" sz="1600" dirty="0"/>
                        <a:t>11.6</a:t>
                      </a:r>
                    </a:p>
                  </a:txBody>
                  <a:tcPr/>
                </a:tc>
                <a:extLst>
                  <a:ext uri="{0D108BD9-81ED-4DB2-BD59-A6C34878D82A}">
                    <a16:rowId xmlns:a16="http://schemas.microsoft.com/office/drawing/2014/main" val="1590725852"/>
                  </a:ext>
                </a:extLst>
              </a:tr>
              <a:tr h="246532">
                <a:tc>
                  <a:txBody>
                    <a:bodyPr/>
                    <a:lstStyle/>
                    <a:p>
                      <a:r>
                        <a:rPr lang="en-US" sz="1600" dirty="0"/>
                        <a:t>5164 – 5590</a:t>
                      </a:r>
                    </a:p>
                  </a:txBody>
                  <a:tcPr/>
                </a:tc>
                <a:tc>
                  <a:txBody>
                    <a:bodyPr/>
                    <a:lstStyle/>
                    <a:p>
                      <a:r>
                        <a:rPr lang="en-US" sz="1600" dirty="0"/>
                        <a:t>3.0</a:t>
                      </a:r>
                    </a:p>
                  </a:txBody>
                  <a:tcPr/>
                </a:tc>
                <a:extLst>
                  <a:ext uri="{0D108BD9-81ED-4DB2-BD59-A6C34878D82A}">
                    <a16:rowId xmlns:a16="http://schemas.microsoft.com/office/drawing/2014/main" val="151802251"/>
                  </a:ext>
                </a:extLst>
              </a:tr>
              <a:tr h="246532">
                <a:tc>
                  <a:txBody>
                    <a:bodyPr/>
                    <a:lstStyle/>
                    <a:p>
                      <a:r>
                        <a:rPr lang="en-US" sz="1600" dirty="0"/>
                        <a:t>5590 – 5618</a:t>
                      </a:r>
                    </a:p>
                  </a:txBody>
                  <a:tcPr/>
                </a:tc>
                <a:tc>
                  <a:txBody>
                    <a:bodyPr/>
                    <a:lstStyle/>
                    <a:p>
                      <a:r>
                        <a:rPr lang="en-US" sz="1600" dirty="0"/>
                        <a:t>3.0</a:t>
                      </a:r>
                    </a:p>
                  </a:txBody>
                  <a:tcPr/>
                </a:tc>
                <a:extLst>
                  <a:ext uri="{0D108BD9-81ED-4DB2-BD59-A6C34878D82A}">
                    <a16:rowId xmlns:a16="http://schemas.microsoft.com/office/drawing/2014/main" val="3786074474"/>
                  </a:ext>
                </a:extLst>
              </a:tr>
            </a:tbl>
          </a:graphicData>
        </a:graphic>
      </p:graphicFrame>
      <p:graphicFrame>
        <p:nvGraphicFramePr>
          <p:cNvPr id="8" name="Table 7">
            <a:extLst>
              <a:ext uri="{FF2B5EF4-FFF2-40B4-BE49-F238E27FC236}">
                <a16:creationId xmlns:a16="http://schemas.microsoft.com/office/drawing/2014/main" id="{5A7CC46E-EC00-00C4-8D3A-ADF80D0424E0}"/>
              </a:ext>
            </a:extLst>
          </p:cNvPr>
          <p:cNvGraphicFramePr>
            <a:graphicFrameLocks noGrp="1"/>
          </p:cNvGraphicFramePr>
          <p:nvPr>
            <p:extLst>
              <p:ext uri="{D42A27DB-BD31-4B8C-83A1-F6EECF244321}">
                <p14:modId xmlns:p14="http://schemas.microsoft.com/office/powerpoint/2010/main" val="80891281"/>
              </p:ext>
            </p:extLst>
          </p:nvPr>
        </p:nvGraphicFramePr>
        <p:xfrm>
          <a:off x="4661662" y="1093153"/>
          <a:ext cx="3901780" cy="4937760"/>
        </p:xfrm>
        <a:graphic>
          <a:graphicData uri="http://schemas.openxmlformats.org/drawingml/2006/table">
            <a:tbl>
              <a:tblPr firstRow="1" bandRow="1">
                <a:tableStyleId>{5C22544A-7EE6-4342-B048-85BDC9FD1C3A}</a:tableStyleId>
              </a:tblPr>
              <a:tblGrid>
                <a:gridCol w="1950890">
                  <a:extLst>
                    <a:ext uri="{9D8B030D-6E8A-4147-A177-3AD203B41FA5}">
                      <a16:colId xmlns:a16="http://schemas.microsoft.com/office/drawing/2014/main" val="286693808"/>
                    </a:ext>
                  </a:extLst>
                </a:gridCol>
                <a:gridCol w="1950890">
                  <a:extLst>
                    <a:ext uri="{9D8B030D-6E8A-4147-A177-3AD203B41FA5}">
                      <a16:colId xmlns:a16="http://schemas.microsoft.com/office/drawing/2014/main" val="143176222"/>
                    </a:ext>
                  </a:extLst>
                </a:gridCol>
              </a:tblGrid>
              <a:tr h="246532">
                <a:tc>
                  <a:txBody>
                    <a:bodyPr/>
                    <a:lstStyle/>
                    <a:p>
                      <a:r>
                        <a:rPr lang="en-US" sz="1600" dirty="0"/>
                        <a:t>Transverse Location [Station]</a:t>
                      </a:r>
                    </a:p>
                  </a:txBody>
                  <a:tcPr/>
                </a:tc>
                <a:tc>
                  <a:txBody>
                    <a:bodyPr/>
                    <a:lstStyle/>
                    <a:p>
                      <a:r>
                        <a:rPr lang="en-US" sz="1600" dirty="0"/>
                        <a:t>Credited Shielding</a:t>
                      </a:r>
                    </a:p>
                    <a:p>
                      <a:r>
                        <a:rPr lang="en-US" sz="1600" dirty="0"/>
                        <a:t>[</a:t>
                      </a:r>
                      <a:r>
                        <a:rPr lang="en-US" sz="1600" dirty="0" err="1"/>
                        <a:t>e.f.d</a:t>
                      </a:r>
                      <a:r>
                        <a:rPr lang="en-US" sz="1600" dirty="0"/>
                        <a:t>.]</a:t>
                      </a:r>
                    </a:p>
                  </a:txBody>
                  <a:tcPr/>
                </a:tc>
                <a:extLst>
                  <a:ext uri="{0D108BD9-81ED-4DB2-BD59-A6C34878D82A}">
                    <a16:rowId xmlns:a16="http://schemas.microsoft.com/office/drawing/2014/main" val="1590182864"/>
                  </a:ext>
                </a:extLst>
              </a:tr>
              <a:tr h="246532">
                <a:tc>
                  <a:txBody>
                    <a:bodyPr/>
                    <a:lstStyle/>
                    <a:p>
                      <a:r>
                        <a:rPr lang="en-US" sz="1600" dirty="0"/>
                        <a:t>ME2 4375’</a:t>
                      </a:r>
                    </a:p>
                  </a:txBody>
                  <a:tcPr/>
                </a:tc>
                <a:tc>
                  <a:txBody>
                    <a:bodyPr/>
                    <a:lstStyle/>
                    <a:p>
                      <a:r>
                        <a:rPr lang="en-US" sz="1600" dirty="0"/>
                        <a:t>14.5</a:t>
                      </a:r>
                    </a:p>
                  </a:txBody>
                  <a:tcPr/>
                </a:tc>
                <a:extLst>
                  <a:ext uri="{0D108BD9-81ED-4DB2-BD59-A6C34878D82A}">
                    <a16:rowId xmlns:a16="http://schemas.microsoft.com/office/drawing/2014/main" val="1333688843"/>
                  </a:ext>
                </a:extLst>
              </a:tr>
              <a:tr h="246532">
                <a:tc>
                  <a:txBody>
                    <a:bodyPr/>
                    <a:lstStyle/>
                    <a:p>
                      <a:r>
                        <a:rPr lang="en-US" sz="1600" dirty="0"/>
                        <a:t>MC2 4480’</a:t>
                      </a:r>
                    </a:p>
                  </a:txBody>
                  <a:tcPr/>
                </a:tc>
                <a:tc>
                  <a:txBody>
                    <a:bodyPr/>
                    <a:lstStyle/>
                    <a:p>
                      <a:r>
                        <a:rPr lang="en-US" sz="1600" dirty="0"/>
                        <a:t>14.5</a:t>
                      </a:r>
                    </a:p>
                  </a:txBody>
                  <a:tcPr/>
                </a:tc>
                <a:extLst>
                  <a:ext uri="{0D108BD9-81ED-4DB2-BD59-A6C34878D82A}">
                    <a16:rowId xmlns:a16="http://schemas.microsoft.com/office/drawing/2014/main" val="2400439822"/>
                  </a:ext>
                </a:extLst>
              </a:tr>
              <a:tr h="246532">
                <a:tc>
                  <a:txBody>
                    <a:bodyPr/>
                    <a:lstStyle/>
                    <a:p>
                      <a:r>
                        <a:rPr lang="en-US" sz="1600" dirty="0"/>
                        <a:t>MC2 4540’</a:t>
                      </a:r>
                    </a:p>
                  </a:txBody>
                  <a:tcPr/>
                </a:tc>
                <a:tc>
                  <a:txBody>
                    <a:bodyPr/>
                    <a:lstStyle/>
                    <a:p>
                      <a:r>
                        <a:rPr lang="en-US" sz="1600" dirty="0"/>
                        <a:t>14.5</a:t>
                      </a:r>
                    </a:p>
                  </a:txBody>
                  <a:tcPr/>
                </a:tc>
                <a:extLst>
                  <a:ext uri="{0D108BD9-81ED-4DB2-BD59-A6C34878D82A}">
                    <a16:rowId xmlns:a16="http://schemas.microsoft.com/office/drawing/2014/main" val="1094981477"/>
                  </a:ext>
                </a:extLst>
              </a:tr>
              <a:tr h="246532">
                <a:tc>
                  <a:txBody>
                    <a:bodyPr/>
                    <a:lstStyle/>
                    <a:p>
                      <a:r>
                        <a:rPr lang="en-US" sz="1600" dirty="0"/>
                        <a:t>MC2 4550’</a:t>
                      </a:r>
                    </a:p>
                  </a:txBody>
                  <a:tcPr/>
                </a:tc>
                <a:tc>
                  <a:txBody>
                    <a:bodyPr/>
                    <a:lstStyle/>
                    <a:p>
                      <a:r>
                        <a:rPr lang="en-US" sz="1600" dirty="0"/>
                        <a:t>14.5</a:t>
                      </a:r>
                    </a:p>
                  </a:txBody>
                  <a:tcPr/>
                </a:tc>
                <a:extLst>
                  <a:ext uri="{0D108BD9-81ED-4DB2-BD59-A6C34878D82A}">
                    <a16:rowId xmlns:a16="http://schemas.microsoft.com/office/drawing/2014/main" val="1694103149"/>
                  </a:ext>
                </a:extLst>
              </a:tr>
              <a:tr h="246532">
                <a:tc>
                  <a:txBody>
                    <a:bodyPr/>
                    <a:lstStyle/>
                    <a:p>
                      <a:r>
                        <a:rPr lang="en-US" sz="1600" dirty="0"/>
                        <a:t>MC3 4775’</a:t>
                      </a:r>
                    </a:p>
                  </a:txBody>
                  <a:tcPr/>
                </a:tc>
                <a:tc>
                  <a:txBody>
                    <a:bodyPr/>
                    <a:lstStyle/>
                    <a:p>
                      <a:r>
                        <a:rPr lang="en-US" sz="1600" dirty="0"/>
                        <a:t>14.5</a:t>
                      </a:r>
                    </a:p>
                  </a:txBody>
                  <a:tcPr/>
                </a:tc>
                <a:extLst>
                  <a:ext uri="{0D108BD9-81ED-4DB2-BD59-A6C34878D82A}">
                    <a16:rowId xmlns:a16="http://schemas.microsoft.com/office/drawing/2014/main" val="1875676356"/>
                  </a:ext>
                </a:extLst>
              </a:tr>
              <a:tr h="246532">
                <a:tc>
                  <a:txBody>
                    <a:bodyPr/>
                    <a:lstStyle/>
                    <a:p>
                      <a:r>
                        <a:rPr lang="en-US" sz="1600" dirty="0"/>
                        <a:t>MC3 4973’</a:t>
                      </a:r>
                    </a:p>
                  </a:txBody>
                  <a:tcPr/>
                </a:tc>
                <a:tc>
                  <a:txBody>
                    <a:bodyPr/>
                    <a:lstStyle/>
                    <a:p>
                      <a:r>
                        <a:rPr lang="en-US" sz="1600" dirty="0"/>
                        <a:t>14.5</a:t>
                      </a:r>
                    </a:p>
                  </a:txBody>
                  <a:tcPr/>
                </a:tc>
                <a:extLst>
                  <a:ext uri="{0D108BD9-81ED-4DB2-BD59-A6C34878D82A}">
                    <a16:rowId xmlns:a16="http://schemas.microsoft.com/office/drawing/2014/main" val="3064354780"/>
                  </a:ext>
                </a:extLst>
              </a:tr>
              <a:tr h="246532">
                <a:tc>
                  <a:txBody>
                    <a:bodyPr/>
                    <a:lstStyle/>
                    <a:p>
                      <a:r>
                        <a:rPr lang="en-US" sz="1600" dirty="0"/>
                        <a:t>MC3 4985’</a:t>
                      </a:r>
                    </a:p>
                  </a:txBody>
                  <a:tcPr/>
                </a:tc>
                <a:tc>
                  <a:txBody>
                    <a:bodyPr/>
                    <a:lstStyle/>
                    <a:p>
                      <a:r>
                        <a:rPr lang="en-US" sz="1600" dirty="0"/>
                        <a:t>9.9</a:t>
                      </a:r>
                    </a:p>
                  </a:txBody>
                  <a:tcPr/>
                </a:tc>
                <a:extLst>
                  <a:ext uri="{0D108BD9-81ED-4DB2-BD59-A6C34878D82A}">
                    <a16:rowId xmlns:a16="http://schemas.microsoft.com/office/drawing/2014/main" val="3834341492"/>
                  </a:ext>
                </a:extLst>
              </a:tr>
              <a:tr h="246532">
                <a:tc>
                  <a:txBody>
                    <a:bodyPr/>
                    <a:lstStyle/>
                    <a:p>
                      <a:r>
                        <a:rPr lang="en-US" sz="1600" dirty="0"/>
                        <a:t>ME3 5003’</a:t>
                      </a:r>
                    </a:p>
                  </a:txBody>
                  <a:tcPr/>
                </a:tc>
                <a:tc>
                  <a:txBody>
                    <a:bodyPr/>
                    <a:lstStyle/>
                    <a:p>
                      <a:r>
                        <a:rPr lang="en-US" sz="1600" dirty="0"/>
                        <a:t>15.0</a:t>
                      </a:r>
                    </a:p>
                  </a:txBody>
                  <a:tcPr/>
                </a:tc>
                <a:extLst>
                  <a:ext uri="{0D108BD9-81ED-4DB2-BD59-A6C34878D82A}">
                    <a16:rowId xmlns:a16="http://schemas.microsoft.com/office/drawing/2014/main" val="1590725852"/>
                  </a:ext>
                </a:extLst>
              </a:tr>
              <a:tr h="246532">
                <a:tc>
                  <a:txBody>
                    <a:bodyPr/>
                    <a:lstStyle/>
                    <a:p>
                      <a:r>
                        <a:rPr lang="en-US" sz="1600" dirty="0"/>
                        <a:t>ME3 5005’</a:t>
                      </a:r>
                    </a:p>
                  </a:txBody>
                  <a:tcPr/>
                </a:tc>
                <a:tc>
                  <a:txBody>
                    <a:bodyPr/>
                    <a:lstStyle/>
                    <a:p>
                      <a:r>
                        <a:rPr lang="en-US" sz="1600" dirty="0"/>
                        <a:t>15.0</a:t>
                      </a:r>
                    </a:p>
                  </a:txBody>
                  <a:tcPr/>
                </a:tc>
                <a:extLst>
                  <a:ext uri="{0D108BD9-81ED-4DB2-BD59-A6C34878D82A}">
                    <a16:rowId xmlns:a16="http://schemas.microsoft.com/office/drawing/2014/main" val="151802251"/>
                  </a:ext>
                </a:extLst>
              </a:tr>
              <a:tr h="246532">
                <a:tc>
                  <a:txBody>
                    <a:bodyPr/>
                    <a:lstStyle/>
                    <a:p>
                      <a:r>
                        <a:rPr lang="en-US" sz="1600" dirty="0"/>
                        <a:t>MC3 5025’</a:t>
                      </a:r>
                    </a:p>
                  </a:txBody>
                  <a:tcPr/>
                </a:tc>
                <a:tc>
                  <a:txBody>
                    <a:bodyPr/>
                    <a:lstStyle/>
                    <a:p>
                      <a:r>
                        <a:rPr lang="en-US" sz="1600" dirty="0"/>
                        <a:t>15.0</a:t>
                      </a:r>
                    </a:p>
                  </a:txBody>
                  <a:tcPr/>
                </a:tc>
                <a:extLst>
                  <a:ext uri="{0D108BD9-81ED-4DB2-BD59-A6C34878D82A}">
                    <a16:rowId xmlns:a16="http://schemas.microsoft.com/office/drawing/2014/main" val="3786074474"/>
                  </a:ext>
                </a:extLst>
              </a:tr>
              <a:tr h="246532">
                <a:tc>
                  <a:txBody>
                    <a:bodyPr/>
                    <a:lstStyle/>
                    <a:p>
                      <a:r>
                        <a:rPr lang="en-US" sz="1600" dirty="0"/>
                        <a:t>MC3 5065’</a:t>
                      </a:r>
                    </a:p>
                  </a:txBody>
                  <a:tcPr/>
                </a:tc>
                <a:tc>
                  <a:txBody>
                    <a:bodyPr/>
                    <a:lstStyle/>
                    <a:p>
                      <a:r>
                        <a:rPr lang="en-US" sz="1600" dirty="0"/>
                        <a:t>11.6</a:t>
                      </a:r>
                    </a:p>
                  </a:txBody>
                  <a:tcPr/>
                </a:tc>
                <a:extLst>
                  <a:ext uri="{0D108BD9-81ED-4DB2-BD59-A6C34878D82A}">
                    <a16:rowId xmlns:a16="http://schemas.microsoft.com/office/drawing/2014/main" val="2316803726"/>
                  </a:ext>
                </a:extLst>
              </a:tr>
              <a:tr h="246532">
                <a:tc>
                  <a:txBody>
                    <a:bodyPr/>
                    <a:lstStyle/>
                    <a:p>
                      <a:r>
                        <a:rPr lang="en-US" sz="1600" dirty="0"/>
                        <a:t>MC4 5297’</a:t>
                      </a:r>
                    </a:p>
                  </a:txBody>
                  <a:tcPr/>
                </a:tc>
                <a:tc>
                  <a:txBody>
                    <a:bodyPr/>
                    <a:lstStyle/>
                    <a:p>
                      <a:r>
                        <a:rPr lang="en-US" sz="1600" dirty="0"/>
                        <a:t>3.0</a:t>
                      </a:r>
                    </a:p>
                  </a:txBody>
                  <a:tcPr/>
                </a:tc>
                <a:extLst>
                  <a:ext uri="{0D108BD9-81ED-4DB2-BD59-A6C34878D82A}">
                    <a16:rowId xmlns:a16="http://schemas.microsoft.com/office/drawing/2014/main" val="654458318"/>
                  </a:ext>
                </a:extLst>
              </a:tr>
              <a:tr h="246532">
                <a:tc>
                  <a:txBody>
                    <a:bodyPr/>
                    <a:lstStyle/>
                    <a:p>
                      <a:r>
                        <a:rPr lang="en-US" sz="1600" dirty="0"/>
                        <a:t>MC5 5520’</a:t>
                      </a:r>
                    </a:p>
                  </a:txBody>
                  <a:tcPr/>
                </a:tc>
                <a:tc>
                  <a:txBody>
                    <a:bodyPr/>
                    <a:lstStyle/>
                    <a:p>
                      <a:r>
                        <a:rPr lang="en-US" sz="1600" dirty="0"/>
                        <a:t>3.0</a:t>
                      </a:r>
                    </a:p>
                  </a:txBody>
                  <a:tcPr/>
                </a:tc>
                <a:extLst>
                  <a:ext uri="{0D108BD9-81ED-4DB2-BD59-A6C34878D82A}">
                    <a16:rowId xmlns:a16="http://schemas.microsoft.com/office/drawing/2014/main" val="855596179"/>
                  </a:ext>
                </a:extLst>
              </a:tr>
            </a:tbl>
          </a:graphicData>
        </a:graphic>
      </p:graphicFrame>
    </p:spTree>
    <p:extLst>
      <p:ext uri="{BB962C8B-B14F-4D97-AF65-F5344CB8AC3E}">
        <p14:creationId xmlns:p14="http://schemas.microsoft.com/office/powerpoint/2010/main" val="11934853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C15D0D8-2CA3-1D44-6E0E-E4DD1E6E846D}"/>
              </a:ext>
            </a:extLst>
          </p:cNvPr>
          <p:cNvSpPr>
            <a:spLocks noGrp="1"/>
          </p:cNvSpPr>
          <p:nvPr>
            <p:ph type="title"/>
          </p:nvPr>
        </p:nvSpPr>
        <p:spPr>
          <a:xfrm>
            <a:off x="228600" y="251752"/>
            <a:ext cx="8686800" cy="427877"/>
          </a:xfrm>
        </p:spPr>
        <p:txBody>
          <a:bodyPr anchor="b">
            <a:normAutofit/>
          </a:bodyPr>
          <a:lstStyle/>
          <a:p>
            <a:r>
              <a:rPr lang="en-US" dirty="0"/>
              <a:t>Credited Controls – Passive</a:t>
            </a:r>
          </a:p>
        </p:txBody>
      </p:sp>
      <p:sp>
        <p:nvSpPr>
          <p:cNvPr id="4" name="Date Placeholder 3">
            <a:extLst>
              <a:ext uri="{FF2B5EF4-FFF2-40B4-BE49-F238E27FC236}">
                <a16:creationId xmlns:a16="http://schemas.microsoft.com/office/drawing/2014/main" id="{59C6973C-52FB-B987-5687-10ECA42799C3}"/>
              </a:ext>
            </a:extLst>
          </p:cNvPr>
          <p:cNvSpPr>
            <a:spLocks noGrp="1"/>
          </p:cNvSpPr>
          <p:nvPr>
            <p:ph type="dt" sz="half" idx="2"/>
          </p:nvPr>
        </p:nvSpPr>
        <p:spPr>
          <a:xfrm>
            <a:off x="736827" y="6504213"/>
            <a:ext cx="675368" cy="241300"/>
          </a:xfrm>
        </p:spPr>
        <p:txBody>
          <a:bodyPr wrap="square" anchor="t">
            <a:normAutofit/>
          </a:bodyPr>
          <a:lstStyle/>
          <a:p>
            <a:pPr>
              <a:spcAft>
                <a:spcPts val="600"/>
              </a:spcAft>
              <a:defRPr/>
            </a:pPr>
            <a:r>
              <a:rPr lang="en-US"/>
              <a:t>3/19/2024</a:t>
            </a:r>
          </a:p>
        </p:txBody>
      </p:sp>
      <p:sp>
        <p:nvSpPr>
          <p:cNvPr id="5" name="Footer Placeholder 4">
            <a:extLst>
              <a:ext uri="{FF2B5EF4-FFF2-40B4-BE49-F238E27FC236}">
                <a16:creationId xmlns:a16="http://schemas.microsoft.com/office/drawing/2014/main" id="{E8A459CE-BA0B-76C9-035D-1E2C9F19EAEE}"/>
              </a:ext>
            </a:extLst>
          </p:cNvPr>
          <p:cNvSpPr>
            <a:spLocks noGrp="1"/>
          </p:cNvSpPr>
          <p:nvPr>
            <p:ph type="ftr" sz="quarter" idx="3"/>
          </p:nvPr>
        </p:nvSpPr>
        <p:spPr>
          <a:xfrm>
            <a:off x="1530603" y="6504213"/>
            <a:ext cx="6262118" cy="242873"/>
          </a:xfrm>
        </p:spPr>
        <p:txBody>
          <a:bodyPr anchor="t">
            <a:normAutofit/>
          </a:bodyPr>
          <a:lstStyle/>
          <a:p>
            <a:pPr>
              <a:spcAft>
                <a:spcPts val="600"/>
              </a:spcAft>
              <a:defRPr/>
            </a:pPr>
            <a:r>
              <a:rPr lang="en-US"/>
              <a:t>Olander | Meson Accelerator Readiness Review</a:t>
            </a:r>
            <a:endParaRPr lang="en-US" b="1"/>
          </a:p>
        </p:txBody>
      </p:sp>
      <p:sp>
        <p:nvSpPr>
          <p:cNvPr id="6" name="Slide Number Placeholder 5">
            <a:extLst>
              <a:ext uri="{FF2B5EF4-FFF2-40B4-BE49-F238E27FC236}">
                <a16:creationId xmlns:a16="http://schemas.microsoft.com/office/drawing/2014/main" id="{243BF505-6F9D-F46B-EB81-C559708B4923}"/>
              </a:ext>
            </a:extLst>
          </p:cNvPr>
          <p:cNvSpPr>
            <a:spLocks noGrp="1"/>
          </p:cNvSpPr>
          <p:nvPr>
            <p:ph type="sldNum" sz="quarter" idx="4"/>
          </p:nvPr>
        </p:nvSpPr>
        <p:spPr>
          <a:xfrm>
            <a:off x="222250" y="6504213"/>
            <a:ext cx="414338" cy="237285"/>
          </a:xfrm>
        </p:spPr>
        <p:txBody>
          <a:bodyPr wrap="square" anchor="t">
            <a:normAutofit/>
          </a:bodyPr>
          <a:lstStyle/>
          <a:p>
            <a:pPr>
              <a:spcAft>
                <a:spcPts val="600"/>
              </a:spcAft>
              <a:defRPr/>
            </a:pPr>
            <a:fld id="{979A04A2-726F-2143-A443-7788AF27176E}" type="slidenum">
              <a:rPr lang="en-US" smtClean="0"/>
              <a:pPr>
                <a:spcAft>
                  <a:spcPts val="600"/>
                </a:spcAft>
                <a:defRPr/>
              </a:pPr>
              <a:t>28</a:t>
            </a:fld>
            <a:endParaRPr lang="en-US"/>
          </a:p>
        </p:txBody>
      </p:sp>
      <p:graphicFrame>
        <p:nvGraphicFramePr>
          <p:cNvPr id="9" name="Text Placeholder 1">
            <a:extLst>
              <a:ext uri="{FF2B5EF4-FFF2-40B4-BE49-F238E27FC236}">
                <a16:creationId xmlns:a16="http://schemas.microsoft.com/office/drawing/2014/main" id="{E2305F07-58B3-A149-BE00-DEBD22F306A7}"/>
              </a:ext>
            </a:extLst>
          </p:cNvPr>
          <p:cNvGraphicFramePr>
            <a:graphicFrameLocks noGrp="1"/>
          </p:cNvGraphicFramePr>
          <p:nvPr>
            <p:ph idx="1"/>
            <p:extLst>
              <p:ext uri="{D42A27DB-BD31-4B8C-83A1-F6EECF244321}">
                <p14:modId xmlns:p14="http://schemas.microsoft.com/office/powerpoint/2010/main" val="3628255597"/>
              </p:ext>
            </p:extLst>
          </p:nvPr>
        </p:nvGraphicFramePr>
        <p:xfrm>
          <a:off x="228600" y="971550"/>
          <a:ext cx="8672513" cy="50593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277446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FE3661-15DA-4F16-66AC-D45860FE4F59}"/>
              </a:ext>
            </a:extLst>
          </p:cNvPr>
          <p:cNvSpPr>
            <a:spLocks noGrp="1"/>
          </p:cNvSpPr>
          <p:nvPr>
            <p:ph idx="1"/>
          </p:nvPr>
        </p:nvSpPr>
        <p:spPr>
          <a:xfrm>
            <a:off x="228600" y="971550"/>
            <a:ext cx="8672513" cy="5306158"/>
          </a:xfrm>
        </p:spPr>
        <p:txBody>
          <a:bodyPr/>
          <a:lstStyle/>
          <a:p>
            <a:r>
              <a:rPr lang="en-US" sz="2000" b="1" dirty="0"/>
              <a:t>Credited Control: Radiation Safety Interlock System (RSIS)</a:t>
            </a:r>
          </a:p>
          <a:p>
            <a:pPr lvl="1"/>
            <a:r>
              <a:rPr lang="en-US" sz="1600" dirty="0"/>
              <a:t>Inhibits beam by controlled redundant critical devices</a:t>
            </a:r>
          </a:p>
          <a:p>
            <a:pPr lvl="1"/>
            <a:r>
              <a:rPr lang="en-US" sz="1600" dirty="0"/>
              <a:t>Enforces the search and secure process</a:t>
            </a:r>
          </a:p>
          <a:p>
            <a:pPr lvl="1"/>
            <a:r>
              <a:rPr lang="en-US" sz="1600" dirty="0"/>
              <a:t>Interlocked doors are present at all access points into the Switchyard enclosures</a:t>
            </a:r>
          </a:p>
          <a:p>
            <a:pPr lvl="1"/>
            <a:r>
              <a:rPr lang="en-US" sz="1600" b="1" dirty="0">
                <a:latin typeface="Helvetica" panose="020B0604020202020204" pitchFamily="34" charset="0"/>
              </a:rPr>
              <a:t>Includes interlocked radiation detectors </a:t>
            </a:r>
            <a:r>
              <a:rPr lang="en-US" sz="1600" dirty="0">
                <a:latin typeface="Helvetica" panose="020B0604020202020204" pitchFamily="34" charset="0"/>
              </a:rPr>
              <a:t>which protect individuals by disabling beam should prompt radiation from operations cause exposure to exceed specific dose rates</a:t>
            </a:r>
          </a:p>
          <a:p>
            <a:pPr lvl="1"/>
            <a:r>
              <a:rPr lang="en-US" sz="1600" b="1" dirty="0">
                <a:latin typeface="Helvetica" panose="020B0604020202020204" pitchFamily="34" charset="0"/>
              </a:rPr>
              <a:t>Includes interlocked mode chassis</a:t>
            </a:r>
            <a:r>
              <a:rPr lang="en-US" sz="1600" dirty="0">
                <a:latin typeface="Helvetica" panose="020B0604020202020204" pitchFamily="34" charset="0"/>
              </a:rPr>
              <a:t> which ensures the beam line is correctly configured to transport secondary particles</a:t>
            </a:r>
          </a:p>
          <a:p>
            <a:pPr lvl="1"/>
            <a:r>
              <a:rPr lang="en-US" sz="1600" dirty="0"/>
              <a:t>The ES&amp;H Radiation Physics Engineering Dept. (RPE) ensures that all requirements for hardware and system testing are completed semi-annually with a four-month grace period</a:t>
            </a:r>
          </a:p>
          <a:p>
            <a:pPr lvl="1"/>
            <a:r>
              <a:rPr lang="en-US" sz="1600" dirty="0"/>
              <a:t>RPE also verifies the inventory of interlock keys and updates procedures for maintenance and testing of interlock systems </a:t>
            </a:r>
          </a:p>
          <a:p>
            <a:pPr lvl="1"/>
            <a:r>
              <a:rPr lang="en-US" sz="1600" dirty="0"/>
              <a:t>All RSIS are designed, installed and configuration managed in conformance with the requirements of the Fermilab Radiological Control Manual (FRCM)</a:t>
            </a:r>
          </a:p>
          <a:p>
            <a:pPr lvl="1"/>
            <a:endParaRPr lang="en-US" sz="1800" dirty="0"/>
          </a:p>
          <a:p>
            <a:pPr lvl="1"/>
            <a:endParaRPr lang="en-US" sz="1800" dirty="0"/>
          </a:p>
          <a:p>
            <a:endParaRPr lang="en-US" dirty="0"/>
          </a:p>
          <a:p>
            <a:endParaRPr lang="en-US" dirty="0"/>
          </a:p>
          <a:p>
            <a:endParaRPr lang="en-US" dirty="0"/>
          </a:p>
          <a:p>
            <a:endParaRPr lang="en-US" dirty="0"/>
          </a:p>
        </p:txBody>
      </p:sp>
      <p:sp>
        <p:nvSpPr>
          <p:cNvPr id="3" name="Title 2">
            <a:extLst>
              <a:ext uri="{FF2B5EF4-FFF2-40B4-BE49-F238E27FC236}">
                <a16:creationId xmlns:a16="http://schemas.microsoft.com/office/drawing/2014/main" id="{1B214EE9-CFE1-E69B-B662-2FADF3434081}"/>
              </a:ext>
            </a:extLst>
          </p:cNvPr>
          <p:cNvSpPr>
            <a:spLocks noGrp="1"/>
          </p:cNvSpPr>
          <p:nvPr>
            <p:ph type="title"/>
          </p:nvPr>
        </p:nvSpPr>
        <p:spPr/>
        <p:txBody>
          <a:bodyPr/>
          <a:lstStyle/>
          <a:p>
            <a:r>
              <a:rPr lang="en-US" dirty="0"/>
              <a:t>Credited Controls – Active Engineering</a:t>
            </a:r>
          </a:p>
        </p:txBody>
      </p:sp>
      <p:sp>
        <p:nvSpPr>
          <p:cNvPr id="4" name="Date Placeholder 3">
            <a:extLst>
              <a:ext uri="{FF2B5EF4-FFF2-40B4-BE49-F238E27FC236}">
                <a16:creationId xmlns:a16="http://schemas.microsoft.com/office/drawing/2014/main" id="{48CB5798-574A-C21C-F639-F8A6C3111811}"/>
              </a:ext>
            </a:extLst>
          </p:cNvPr>
          <p:cNvSpPr>
            <a:spLocks noGrp="1"/>
          </p:cNvSpPr>
          <p:nvPr>
            <p:ph type="dt" sz="half" idx="2"/>
          </p:nvPr>
        </p:nvSpPr>
        <p:spPr>
          <a:xfrm>
            <a:off x="736827" y="6504213"/>
            <a:ext cx="914400" cy="241300"/>
          </a:xfrm>
        </p:spPr>
        <p:txBody>
          <a:bodyPr/>
          <a:lstStyle/>
          <a:p>
            <a:pPr>
              <a:defRPr/>
            </a:pPr>
            <a:r>
              <a:rPr lang="en-US"/>
              <a:t>3/19/2024</a:t>
            </a:r>
            <a:endParaRPr lang="en-US" dirty="0"/>
          </a:p>
        </p:txBody>
      </p:sp>
      <p:sp>
        <p:nvSpPr>
          <p:cNvPr id="5" name="Footer Placeholder 4">
            <a:extLst>
              <a:ext uri="{FF2B5EF4-FFF2-40B4-BE49-F238E27FC236}">
                <a16:creationId xmlns:a16="http://schemas.microsoft.com/office/drawing/2014/main" id="{B550D619-FE2C-CE0D-EF53-65B271A7AF64}"/>
              </a:ext>
            </a:extLst>
          </p:cNvPr>
          <p:cNvSpPr>
            <a:spLocks noGrp="1"/>
          </p:cNvSpPr>
          <p:nvPr>
            <p:ph type="ftr" sz="quarter" idx="3"/>
          </p:nvPr>
        </p:nvSpPr>
        <p:spPr/>
        <p:txBody>
          <a:bodyPr/>
          <a:lstStyle/>
          <a:p>
            <a:pPr>
              <a:defRPr/>
            </a:pPr>
            <a:r>
              <a:rPr lang="en-US"/>
              <a:t>Olander | Meson Accelerator Readiness Review</a:t>
            </a:r>
            <a:endParaRPr lang="en-US" b="1" dirty="0"/>
          </a:p>
        </p:txBody>
      </p:sp>
      <p:sp>
        <p:nvSpPr>
          <p:cNvPr id="6" name="Slide Number Placeholder 5">
            <a:extLst>
              <a:ext uri="{FF2B5EF4-FFF2-40B4-BE49-F238E27FC236}">
                <a16:creationId xmlns:a16="http://schemas.microsoft.com/office/drawing/2014/main" id="{825E27D8-9FF1-FAAE-1F09-B245D3AD0AC1}"/>
              </a:ext>
            </a:extLst>
          </p:cNvPr>
          <p:cNvSpPr>
            <a:spLocks noGrp="1"/>
          </p:cNvSpPr>
          <p:nvPr>
            <p:ph type="sldNum" sz="quarter" idx="4"/>
          </p:nvPr>
        </p:nvSpPr>
        <p:spPr/>
        <p:txBody>
          <a:bodyPr/>
          <a:lstStyle/>
          <a:p>
            <a:pPr>
              <a:defRPr/>
            </a:pPr>
            <a:fld id="{148C009B-CB69-E04A-B9B3-34B26D69E9CF}" type="slidenum">
              <a:rPr lang="en-US" smtClean="0"/>
              <a:pPr>
                <a:defRPr/>
              </a:pPr>
              <a:t>29</a:t>
            </a:fld>
            <a:endParaRPr lang="en-US" dirty="0"/>
          </a:p>
        </p:txBody>
      </p:sp>
    </p:spTree>
    <p:extLst>
      <p:ext uri="{BB962C8B-B14F-4D97-AF65-F5344CB8AC3E}">
        <p14:creationId xmlns:p14="http://schemas.microsoft.com/office/powerpoint/2010/main" val="15535070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sz="2800" dirty="0"/>
              <a:t>Meson Overview</a:t>
            </a:r>
          </a:p>
          <a:p>
            <a:r>
              <a:rPr lang="en-US" sz="2800" dirty="0">
                <a:solidFill>
                  <a:schemeClr val="bg1">
                    <a:lumMod val="75000"/>
                  </a:schemeClr>
                </a:solidFill>
              </a:rPr>
              <a:t>Hazard Inventory </a:t>
            </a:r>
          </a:p>
          <a:p>
            <a:r>
              <a:rPr lang="en-US" sz="2800" dirty="0">
                <a:solidFill>
                  <a:schemeClr val="bg1">
                    <a:lumMod val="75000"/>
                  </a:schemeClr>
                </a:solidFill>
              </a:rPr>
              <a:t>Non-Accelerator Specific Hazards </a:t>
            </a:r>
          </a:p>
          <a:p>
            <a:r>
              <a:rPr lang="en-US" sz="2800" dirty="0">
                <a:solidFill>
                  <a:schemeClr val="bg1">
                    <a:lumMod val="75000"/>
                  </a:schemeClr>
                </a:solidFill>
              </a:rPr>
              <a:t>Accelerator Specific Hazards </a:t>
            </a:r>
          </a:p>
          <a:p>
            <a:r>
              <a:rPr lang="en-US" sz="2800" dirty="0">
                <a:solidFill>
                  <a:schemeClr val="bg1">
                    <a:lumMod val="75000"/>
                  </a:schemeClr>
                </a:solidFill>
              </a:rPr>
              <a:t>Maximum Credible Incident (MCI) Discussion</a:t>
            </a:r>
          </a:p>
          <a:p>
            <a:r>
              <a:rPr lang="en-US" sz="2800" dirty="0">
                <a:solidFill>
                  <a:schemeClr val="bg1">
                    <a:lumMod val="75000"/>
                  </a:schemeClr>
                </a:solidFill>
              </a:rPr>
              <a:t>Summary of Credited Controls</a:t>
            </a:r>
          </a:p>
          <a:p>
            <a:r>
              <a:rPr lang="en-US" sz="2800" dirty="0">
                <a:solidFill>
                  <a:schemeClr val="bg1">
                    <a:lumMod val="75000"/>
                  </a:schemeClr>
                </a:solidFill>
              </a:rPr>
              <a:t>Pre-start Action Items</a:t>
            </a:r>
          </a:p>
        </p:txBody>
      </p:sp>
      <p:sp>
        <p:nvSpPr>
          <p:cNvPr id="7" name="Title 6"/>
          <p:cNvSpPr>
            <a:spLocks noGrp="1"/>
          </p:cNvSpPr>
          <p:nvPr>
            <p:ph type="title"/>
          </p:nvPr>
        </p:nvSpPr>
        <p:spPr/>
        <p:txBody>
          <a:bodyPr/>
          <a:lstStyle/>
          <a:p>
            <a:r>
              <a:rPr lang="en-US" dirty="0"/>
              <a:t>Outline</a:t>
            </a:r>
          </a:p>
        </p:txBody>
      </p:sp>
      <p:sp>
        <p:nvSpPr>
          <p:cNvPr id="3" name="Date Placeholder 2"/>
          <p:cNvSpPr>
            <a:spLocks noGrp="1"/>
          </p:cNvSpPr>
          <p:nvPr>
            <p:ph type="dt" sz="half" idx="2"/>
          </p:nvPr>
        </p:nvSpPr>
        <p:spPr/>
        <p:txBody>
          <a:bodyPr/>
          <a:lstStyle/>
          <a:p>
            <a:pPr>
              <a:defRPr/>
            </a:pPr>
            <a:r>
              <a:rPr lang="en-US"/>
              <a:t>3/19/2024</a:t>
            </a:r>
            <a:endParaRPr lang="en-US" dirty="0"/>
          </a:p>
        </p:txBody>
      </p:sp>
      <p:sp>
        <p:nvSpPr>
          <p:cNvPr id="4" name="Footer Placeholder 3"/>
          <p:cNvSpPr>
            <a:spLocks noGrp="1"/>
          </p:cNvSpPr>
          <p:nvPr>
            <p:ph type="ftr" sz="quarter" idx="3"/>
          </p:nvPr>
        </p:nvSpPr>
        <p:spPr/>
        <p:txBody>
          <a:bodyPr/>
          <a:lstStyle/>
          <a:p>
            <a:pPr>
              <a:defRPr/>
            </a:pPr>
            <a:r>
              <a:rPr lang="en-US"/>
              <a:t>Olander | Meson Accelerator Readiness Review</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3</a:t>
            </a:fld>
            <a:endParaRPr lang="en-US" dirty="0"/>
          </a:p>
        </p:txBody>
      </p:sp>
    </p:spTree>
    <p:extLst>
      <p:ext uri="{BB962C8B-B14F-4D97-AF65-F5344CB8AC3E}">
        <p14:creationId xmlns:p14="http://schemas.microsoft.com/office/powerpoint/2010/main" val="20149122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Content Placeholder 18" descr="A computer screen shot of a computer&#10;&#10;Description automatically generated">
            <a:extLst>
              <a:ext uri="{FF2B5EF4-FFF2-40B4-BE49-F238E27FC236}">
                <a16:creationId xmlns:a16="http://schemas.microsoft.com/office/drawing/2014/main" id="{96FBA66C-550E-F341-AD0B-F6CEAEB6FEB0}"/>
              </a:ext>
            </a:extLst>
          </p:cNvPr>
          <p:cNvPicPr>
            <a:picLocks noGrp="1" noChangeAspect="1"/>
          </p:cNvPicPr>
          <p:nvPr>
            <p:ph type="pic" idx="13"/>
          </p:nvPr>
        </p:nvPicPr>
        <p:blipFill>
          <a:blip r:embed="rId2"/>
          <a:stretch/>
        </p:blipFill>
        <p:spPr>
          <a:xfrm>
            <a:off x="2208791" y="971550"/>
            <a:ext cx="4717363" cy="3726717"/>
          </a:xfrm>
          <a:prstGeom prst="rect">
            <a:avLst/>
          </a:prstGeom>
          <a:noFill/>
        </p:spPr>
      </p:pic>
      <p:sp>
        <p:nvSpPr>
          <p:cNvPr id="16" name="Text Placeholder 15">
            <a:extLst>
              <a:ext uri="{FF2B5EF4-FFF2-40B4-BE49-F238E27FC236}">
                <a16:creationId xmlns:a16="http://schemas.microsoft.com/office/drawing/2014/main" id="{9E55D52F-7F9A-AA82-8AC2-3B065E999FF8}"/>
              </a:ext>
            </a:extLst>
          </p:cNvPr>
          <p:cNvSpPr>
            <a:spLocks noGrp="1"/>
          </p:cNvSpPr>
          <p:nvPr>
            <p:ph type="body" sz="half" idx="2"/>
          </p:nvPr>
        </p:nvSpPr>
        <p:spPr>
          <a:xfrm>
            <a:off x="224073" y="4943005"/>
            <a:ext cx="8686800" cy="1091259"/>
          </a:xfrm>
        </p:spPr>
        <p:txBody>
          <a:bodyPr>
            <a:normAutofit/>
          </a:bodyPr>
          <a:lstStyle/>
          <a:p>
            <a:r>
              <a:rPr lang="en-US" dirty="0"/>
              <a:t>MTest Primary Logic Chassis ensures the beamline is configured for a particular mode of operation.</a:t>
            </a:r>
          </a:p>
        </p:txBody>
      </p:sp>
      <p:sp>
        <p:nvSpPr>
          <p:cNvPr id="4" name="Date Placeholder 3">
            <a:extLst>
              <a:ext uri="{FF2B5EF4-FFF2-40B4-BE49-F238E27FC236}">
                <a16:creationId xmlns:a16="http://schemas.microsoft.com/office/drawing/2014/main" id="{10D1806D-F087-2AF8-5F99-B0109999C21C}"/>
              </a:ext>
            </a:extLst>
          </p:cNvPr>
          <p:cNvSpPr>
            <a:spLocks noGrp="1"/>
          </p:cNvSpPr>
          <p:nvPr>
            <p:ph type="dt" sz="half" idx="14"/>
          </p:nvPr>
        </p:nvSpPr>
        <p:spPr>
          <a:xfrm>
            <a:off x="736827" y="6504213"/>
            <a:ext cx="675368" cy="241300"/>
          </a:xfrm>
        </p:spPr>
        <p:txBody>
          <a:bodyPr wrap="square" anchor="t">
            <a:normAutofit/>
          </a:bodyPr>
          <a:lstStyle/>
          <a:p>
            <a:pPr>
              <a:spcAft>
                <a:spcPts val="600"/>
              </a:spcAft>
              <a:defRPr/>
            </a:pPr>
            <a:r>
              <a:rPr lang="en-US"/>
              <a:t>3/19/2024</a:t>
            </a:r>
          </a:p>
        </p:txBody>
      </p:sp>
      <p:sp>
        <p:nvSpPr>
          <p:cNvPr id="5" name="Footer Placeholder 4">
            <a:extLst>
              <a:ext uri="{FF2B5EF4-FFF2-40B4-BE49-F238E27FC236}">
                <a16:creationId xmlns:a16="http://schemas.microsoft.com/office/drawing/2014/main" id="{5B2E6CAE-EACC-CE17-3538-CB910EDA1704}"/>
              </a:ext>
            </a:extLst>
          </p:cNvPr>
          <p:cNvSpPr>
            <a:spLocks noGrp="1"/>
          </p:cNvSpPr>
          <p:nvPr>
            <p:ph type="ftr" sz="quarter" idx="3"/>
          </p:nvPr>
        </p:nvSpPr>
        <p:spPr>
          <a:xfrm>
            <a:off x="1530603" y="6504213"/>
            <a:ext cx="6251958" cy="242873"/>
          </a:xfrm>
        </p:spPr>
        <p:txBody>
          <a:bodyPr anchor="t">
            <a:normAutofit/>
          </a:bodyPr>
          <a:lstStyle/>
          <a:p>
            <a:pPr>
              <a:spcAft>
                <a:spcPts val="600"/>
              </a:spcAft>
              <a:defRPr/>
            </a:pPr>
            <a:r>
              <a:rPr lang="en-US"/>
              <a:t>Olander | Meson Accelerator Readiness Review</a:t>
            </a:r>
            <a:endParaRPr lang="en-US" b="1"/>
          </a:p>
        </p:txBody>
      </p:sp>
      <p:sp>
        <p:nvSpPr>
          <p:cNvPr id="6" name="Slide Number Placeholder 5">
            <a:extLst>
              <a:ext uri="{FF2B5EF4-FFF2-40B4-BE49-F238E27FC236}">
                <a16:creationId xmlns:a16="http://schemas.microsoft.com/office/drawing/2014/main" id="{77E9024E-B362-D128-6F66-DFD32EB5C031}"/>
              </a:ext>
            </a:extLst>
          </p:cNvPr>
          <p:cNvSpPr>
            <a:spLocks noGrp="1"/>
          </p:cNvSpPr>
          <p:nvPr>
            <p:ph type="sldNum" sz="quarter" idx="4"/>
          </p:nvPr>
        </p:nvSpPr>
        <p:spPr>
          <a:xfrm>
            <a:off x="222250" y="6504213"/>
            <a:ext cx="414338" cy="237285"/>
          </a:xfrm>
        </p:spPr>
        <p:txBody>
          <a:bodyPr wrap="square" anchor="t">
            <a:normAutofit/>
          </a:bodyPr>
          <a:lstStyle/>
          <a:p>
            <a:pPr>
              <a:spcAft>
                <a:spcPts val="600"/>
              </a:spcAft>
              <a:defRPr/>
            </a:pPr>
            <a:fld id="{148C009B-CB69-E04A-B9B3-34B26D69E9CF}" type="slidenum">
              <a:rPr lang="en-US" smtClean="0"/>
              <a:pPr>
                <a:spcAft>
                  <a:spcPts val="600"/>
                </a:spcAft>
                <a:defRPr/>
              </a:pPr>
              <a:t>30</a:t>
            </a:fld>
            <a:endParaRPr lang="en-US"/>
          </a:p>
        </p:txBody>
      </p:sp>
      <p:sp>
        <p:nvSpPr>
          <p:cNvPr id="3" name="Title 2">
            <a:extLst>
              <a:ext uri="{FF2B5EF4-FFF2-40B4-BE49-F238E27FC236}">
                <a16:creationId xmlns:a16="http://schemas.microsoft.com/office/drawing/2014/main" id="{5ACDAC82-0F63-467F-FB5F-0B42A9E90C55}"/>
              </a:ext>
            </a:extLst>
          </p:cNvPr>
          <p:cNvSpPr>
            <a:spLocks noGrp="1"/>
          </p:cNvSpPr>
          <p:nvPr>
            <p:ph type="title"/>
          </p:nvPr>
        </p:nvSpPr>
        <p:spPr>
          <a:xfrm>
            <a:off x="228600" y="251752"/>
            <a:ext cx="8686800" cy="427877"/>
          </a:xfrm>
        </p:spPr>
        <p:txBody>
          <a:bodyPr anchor="b">
            <a:normAutofit/>
          </a:bodyPr>
          <a:lstStyle/>
          <a:p>
            <a:r>
              <a:rPr lang="en-US" dirty="0"/>
              <a:t>Credited Controls – Active Engineering</a:t>
            </a:r>
          </a:p>
        </p:txBody>
      </p:sp>
    </p:spTree>
    <p:extLst>
      <p:ext uri="{BB962C8B-B14F-4D97-AF65-F5344CB8AC3E}">
        <p14:creationId xmlns:p14="http://schemas.microsoft.com/office/powerpoint/2010/main" val="36938411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9E55D52F-7F9A-AA82-8AC2-3B065E999FF8}"/>
              </a:ext>
            </a:extLst>
          </p:cNvPr>
          <p:cNvSpPr>
            <a:spLocks noGrp="1"/>
          </p:cNvSpPr>
          <p:nvPr>
            <p:ph type="body" sz="half" idx="2"/>
          </p:nvPr>
        </p:nvSpPr>
        <p:spPr>
          <a:xfrm>
            <a:off x="224073" y="4943005"/>
            <a:ext cx="8686800" cy="1091259"/>
          </a:xfrm>
        </p:spPr>
        <p:txBody>
          <a:bodyPr>
            <a:normAutofit/>
          </a:bodyPr>
          <a:lstStyle/>
          <a:p>
            <a:r>
              <a:rPr lang="en-US" dirty="0"/>
              <a:t>MCenter Critical Device Controller includes a current window input, which prevents beam energy greater than 90GeV from being transmitted downstream.</a:t>
            </a:r>
          </a:p>
        </p:txBody>
      </p:sp>
      <p:sp>
        <p:nvSpPr>
          <p:cNvPr id="4" name="Date Placeholder 3">
            <a:extLst>
              <a:ext uri="{FF2B5EF4-FFF2-40B4-BE49-F238E27FC236}">
                <a16:creationId xmlns:a16="http://schemas.microsoft.com/office/drawing/2014/main" id="{10D1806D-F087-2AF8-5F99-B0109999C21C}"/>
              </a:ext>
            </a:extLst>
          </p:cNvPr>
          <p:cNvSpPr>
            <a:spLocks noGrp="1"/>
          </p:cNvSpPr>
          <p:nvPr>
            <p:ph type="dt" sz="half" idx="14"/>
          </p:nvPr>
        </p:nvSpPr>
        <p:spPr>
          <a:xfrm>
            <a:off x="736827" y="6504213"/>
            <a:ext cx="675368" cy="241300"/>
          </a:xfrm>
        </p:spPr>
        <p:txBody>
          <a:bodyPr wrap="square" anchor="t">
            <a:normAutofit/>
          </a:bodyPr>
          <a:lstStyle/>
          <a:p>
            <a:pPr>
              <a:spcAft>
                <a:spcPts val="600"/>
              </a:spcAft>
              <a:defRPr/>
            </a:pPr>
            <a:r>
              <a:rPr lang="en-US"/>
              <a:t>3/19/2024</a:t>
            </a:r>
          </a:p>
        </p:txBody>
      </p:sp>
      <p:sp>
        <p:nvSpPr>
          <p:cNvPr id="5" name="Footer Placeholder 4">
            <a:extLst>
              <a:ext uri="{FF2B5EF4-FFF2-40B4-BE49-F238E27FC236}">
                <a16:creationId xmlns:a16="http://schemas.microsoft.com/office/drawing/2014/main" id="{5B2E6CAE-EACC-CE17-3538-CB910EDA1704}"/>
              </a:ext>
            </a:extLst>
          </p:cNvPr>
          <p:cNvSpPr>
            <a:spLocks noGrp="1"/>
          </p:cNvSpPr>
          <p:nvPr>
            <p:ph type="ftr" sz="quarter" idx="3"/>
          </p:nvPr>
        </p:nvSpPr>
        <p:spPr>
          <a:xfrm>
            <a:off x="1530603" y="6504213"/>
            <a:ext cx="6251958" cy="242873"/>
          </a:xfrm>
        </p:spPr>
        <p:txBody>
          <a:bodyPr anchor="t">
            <a:normAutofit/>
          </a:bodyPr>
          <a:lstStyle/>
          <a:p>
            <a:pPr>
              <a:spcAft>
                <a:spcPts val="600"/>
              </a:spcAft>
              <a:defRPr/>
            </a:pPr>
            <a:r>
              <a:rPr lang="en-US"/>
              <a:t>Olander | Meson Accelerator Readiness Review</a:t>
            </a:r>
            <a:endParaRPr lang="en-US" b="1"/>
          </a:p>
        </p:txBody>
      </p:sp>
      <p:sp>
        <p:nvSpPr>
          <p:cNvPr id="6" name="Slide Number Placeholder 5">
            <a:extLst>
              <a:ext uri="{FF2B5EF4-FFF2-40B4-BE49-F238E27FC236}">
                <a16:creationId xmlns:a16="http://schemas.microsoft.com/office/drawing/2014/main" id="{77E9024E-B362-D128-6F66-DFD32EB5C031}"/>
              </a:ext>
            </a:extLst>
          </p:cNvPr>
          <p:cNvSpPr>
            <a:spLocks noGrp="1"/>
          </p:cNvSpPr>
          <p:nvPr>
            <p:ph type="sldNum" sz="quarter" idx="4"/>
          </p:nvPr>
        </p:nvSpPr>
        <p:spPr>
          <a:xfrm>
            <a:off x="222250" y="6504213"/>
            <a:ext cx="414338" cy="237285"/>
          </a:xfrm>
        </p:spPr>
        <p:txBody>
          <a:bodyPr wrap="square" anchor="t">
            <a:normAutofit/>
          </a:bodyPr>
          <a:lstStyle/>
          <a:p>
            <a:pPr>
              <a:spcAft>
                <a:spcPts val="600"/>
              </a:spcAft>
              <a:defRPr/>
            </a:pPr>
            <a:fld id="{148C009B-CB69-E04A-B9B3-34B26D69E9CF}" type="slidenum">
              <a:rPr lang="en-US" smtClean="0"/>
              <a:pPr>
                <a:spcAft>
                  <a:spcPts val="600"/>
                </a:spcAft>
                <a:defRPr/>
              </a:pPr>
              <a:t>31</a:t>
            </a:fld>
            <a:endParaRPr lang="en-US"/>
          </a:p>
        </p:txBody>
      </p:sp>
      <p:sp>
        <p:nvSpPr>
          <p:cNvPr id="3" name="Title 2">
            <a:extLst>
              <a:ext uri="{FF2B5EF4-FFF2-40B4-BE49-F238E27FC236}">
                <a16:creationId xmlns:a16="http://schemas.microsoft.com/office/drawing/2014/main" id="{5ACDAC82-0F63-467F-FB5F-0B42A9E90C55}"/>
              </a:ext>
            </a:extLst>
          </p:cNvPr>
          <p:cNvSpPr>
            <a:spLocks noGrp="1"/>
          </p:cNvSpPr>
          <p:nvPr>
            <p:ph type="title"/>
          </p:nvPr>
        </p:nvSpPr>
        <p:spPr>
          <a:xfrm>
            <a:off x="228600" y="251752"/>
            <a:ext cx="8686800" cy="427877"/>
          </a:xfrm>
        </p:spPr>
        <p:txBody>
          <a:bodyPr anchor="b">
            <a:normAutofit/>
          </a:bodyPr>
          <a:lstStyle/>
          <a:p>
            <a:r>
              <a:rPr lang="en-US" dirty="0"/>
              <a:t>Credited Controls – Active Engineering</a:t>
            </a:r>
          </a:p>
        </p:txBody>
      </p:sp>
      <p:pic>
        <p:nvPicPr>
          <p:cNvPr id="13" name="Picture Placeholder 12" descr="A computer screen shot of a computer&#10;&#10;Description automatically generated">
            <a:extLst>
              <a:ext uri="{FF2B5EF4-FFF2-40B4-BE49-F238E27FC236}">
                <a16:creationId xmlns:a16="http://schemas.microsoft.com/office/drawing/2014/main" id="{F65E1028-D75A-69A7-2A85-1EC9FD10D580}"/>
              </a:ext>
            </a:extLst>
          </p:cNvPr>
          <p:cNvPicPr>
            <a:picLocks noGrp="1" noChangeAspect="1"/>
          </p:cNvPicPr>
          <p:nvPr>
            <p:ph type="pic" idx="13"/>
          </p:nvPr>
        </p:nvPicPr>
        <p:blipFill rotWithShape="1">
          <a:blip r:embed="rId2"/>
          <a:srcRect t="4487" b="10097"/>
          <a:stretch/>
        </p:blipFill>
        <p:spPr>
          <a:xfrm>
            <a:off x="689068" y="936797"/>
            <a:ext cx="7765864" cy="3749040"/>
          </a:xfrm>
        </p:spPr>
      </p:pic>
      <p:sp>
        <p:nvSpPr>
          <p:cNvPr id="14" name="Rectangle 13">
            <a:extLst>
              <a:ext uri="{FF2B5EF4-FFF2-40B4-BE49-F238E27FC236}">
                <a16:creationId xmlns:a16="http://schemas.microsoft.com/office/drawing/2014/main" id="{C9ACCD98-564C-8A6B-3525-2775016FE6A8}"/>
              </a:ext>
            </a:extLst>
          </p:cNvPr>
          <p:cNvSpPr/>
          <p:nvPr/>
        </p:nvSpPr>
        <p:spPr>
          <a:xfrm>
            <a:off x="1530603" y="2187388"/>
            <a:ext cx="1194668" cy="161365"/>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6B273257-EEF0-387D-EF2B-817E26DB54C6}"/>
              </a:ext>
            </a:extLst>
          </p:cNvPr>
          <p:cNvSpPr/>
          <p:nvPr/>
        </p:nvSpPr>
        <p:spPr>
          <a:xfrm>
            <a:off x="1530603" y="3334871"/>
            <a:ext cx="1140879" cy="161365"/>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143029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FE3661-15DA-4F16-66AC-D45860FE4F59}"/>
              </a:ext>
            </a:extLst>
          </p:cNvPr>
          <p:cNvSpPr>
            <a:spLocks noGrp="1"/>
          </p:cNvSpPr>
          <p:nvPr>
            <p:ph idx="1"/>
          </p:nvPr>
        </p:nvSpPr>
        <p:spPr>
          <a:xfrm>
            <a:off x="228601" y="763423"/>
            <a:ext cx="7156048" cy="260792"/>
          </a:xfrm>
        </p:spPr>
        <p:txBody>
          <a:bodyPr/>
          <a:lstStyle/>
          <a:p>
            <a:pPr marL="0" indent="0">
              <a:buNone/>
            </a:pPr>
            <a:r>
              <a:rPr lang="en-US" sz="2000" b="1" dirty="0"/>
              <a:t>Interlocked Radiation Detectors</a:t>
            </a:r>
          </a:p>
          <a:p>
            <a:pPr marL="457200" lvl="1" indent="0">
              <a:buNone/>
            </a:pPr>
            <a:endParaRPr lang="en-US" sz="1800" dirty="0"/>
          </a:p>
          <a:p>
            <a:pPr marL="0" indent="0">
              <a:buNone/>
            </a:pPr>
            <a:endParaRPr lang="en-US" dirty="0"/>
          </a:p>
          <a:p>
            <a:endParaRPr lang="en-US" dirty="0"/>
          </a:p>
          <a:p>
            <a:endParaRPr lang="en-US" dirty="0"/>
          </a:p>
          <a:p>
            <a:endParaRPr lang="en-US" dirty="0"/>
          </a:p>
        </p:txBody>
      </p:sp>
      <p:sp>
        <p:nvSpPr>
          <p:cNvPr id="3" name="Title 2">
            <a:extLst>
              <a:ext uri="{FF2B5EF4-FFF2-40B4-BE49-F238E27FC236}">
                <a16:creationId xmlns:a16="http://schemas.microsoft.com/office/drawing/2014/main" id="{1B214EE9-CFE1-E69B-B662-2FADF3434081}"/>
              </a:ext>
            </a:extLst>
          </p:cNvPr>
          <p:cNvSpPr>
            <a:spLocks noGrp="1"/>
          </p:cNvSpPr>
          <p:nvPr>
            <p:ph type="title"/>
          </p:nvPr>
        </p:nvSpPr>
        <p:spPr/>
        <p:txBody>
          <a:bodyPr/>
          <a:lstStyle/>
          <a:p>
            <a:r>
              <a:rPr lang="en-US" dirty="0"/>
              <a:t>Credited Controls – Active Engineering</a:t>
            </a:r>
          </a:p>
        </p:txBody>
      </p:sp>
      <p:sp>
        <p:nvSpPr>
          <p:cNvPr id="4" name="Date Placeholder 3">
            <a:extLst>
              <a:ext uri="{FF2B5EF4-FFF2-40B4-BE49-F238E27FC236}">
                <a16:creationId xmlns:a16="http://schemas.microsoft.com/office/drawing/2014/main" id="{48CB5798-574A-C21C-F639-F8A6C3111811}"/>
              </a:ext>
            </a:extLst>
          </p:cNvPr>
          <p:cNvSpPr>
            <a:spLocks noGrp="1"/>
          </p:cNvSpPr>
          <p:nvPr>
            <p:ph type="dt" sz="half" idx="2"/>
          </p:nvPr>
        </p:nvSpPr>
        <p:spPr>
          <a:xfrm>
            <a:off x="736827" y="6504213"/>
            <a:ext cx="914400" cy="241300"/>
          </a:xfrm>
        </p:spPr>
        <p:txBody>
          <a:bodyPr/>
          <a:lstStyle/>
          <a:p>
            <a:pPr>
              <a:defRPr/>
            </a:pPr>
            <a:r>
              <a:rPr lang="en-US"/>
              <a:t>3/19/2024</a:t>
            </a:r>
            <a:endParaRPr lang="en-US" dirty="0"/>
          </a:p>
        </p:txBody>
      </p:sp>
      <p:sp>
        <p:nvSpPr>
          <p:cNvPr id="5" name="Footer Placeholder 4">
            <a:extLst>
              <a:ext uri="{FF2B5EF4-FFF2-40B4-BE49-F238E27FC236}">
                <a16:creationId xmlns:a16="http://schemas.microsoft.com/office/drawing/2014/main" id="{B550D619-FE2C-CE0D-EF53-65B271A7AF64}"/>
              </a:ext>
            </a:extLst>
          </p:cNvPr>
          <p:cNvSpPr>
            <a:spLocks noGrp="1"/>
          </p:cNvSpPr>
          <p:nvPr>
            <p:ph type="ftr" sz="quarter" idx="3"/>
          </p:nvPr>
        </p:nvSpPr>
        <p:spPr/>
        <p:txBody>
          <a:bodyPr/>
          <a:lstStyle/>
          <a:p>
            <a:pPr>
              <a:defRPr/>
            </a:pPr>
            <a:r>
              <a:rPr lang="en-US"/>
              <a:t>Olander | Meson Accelerator Readiness Review</a:t>
            </a:r>
            <a:endParaRPr lang="en-US" b="1" dirty="0"/>
          </a:p>
        </p:txBody>
      </p:sp>
      <p:sp>
        <p:nvSpPr>
          <p:cNvPr id="6" name="Slide Number Placeholder 5">
            <a:extLst>
              <a:ext uri="{FF2B5EF4-FFF2-40B4-BE49-F238E27FC236}">
                <a16:creationId xmlns:a16="http://schemas.microsoft.com/office/drawing/2014/main" id="{825E27D8-9FF1-FAAE-1F09-B245D3AD0AC1}"/>
              </a:ext>
            </a:extLst>
          </p:cNvPr>
          <p:cNvSpPr>
            <a:spLocks noGrp="1"/>
          </p:cNvSpPr>
          <p:nvPr>
            <p:ph type="sldNum" sz="quarter" idx="4"/>
          </p:nvPr>
        </p:nvSpPr>
        <p:spPr/>
        <p:txBody>
          <a:bodyPr/>
          <a:lstStyle/>
          <a:p>
            <a:pPr>
              <a:defRPr/>
            </a:pPr>
            <a:fld id="{148C009B-CB69-E04A-B9B3-34B26D69E9CF}" type="slidenum">
              <a:rPr lang="en-US" smtClean="0"/>
              <a:pPr>
                <a:defRPr/>
              </a:pPr>
              <a:t>32</a:t>
            </a:fld>
            <a:endParaRPr lang="en-US" dirty="0"/>
          </a:p>
        </p:txBody>
      </p:sp>
      <p:graphicFrame>
        <p:nvGraphicFramePr>
          <p:cNvPr id="8" name="Table 7">
            <a:extLst>
              <a:ext uri="{FF2B5EF4-FFF2-40B4-BE49-F238E27FC236}">
                <a16:creationId xmlns:a16="http://schemas.microsoft.com/office/drawing/2014/main" id="{BB6BBEF1-53BA-DBC7-DA72-EACE01FF0208}"/>
              </a:ext>
            </a:extLst>
          </p:cNvPr>
          <p:cNvGraphicFramePr>
            <a:graphicFrameLocks noGrp="1"/>
          </p:cNvGraphicFramePr>
          <p:nvPr>
            <p:extLst>
              <p:ext uri="{D42A27DB-BD31-4B8C-83A1-F6EECF244321}">
                <p14:modId xmlns:p14="http://schemas.microsoft.com/office/powerpoint/2010/main" val="3365872951"/>
              </p:ext>
            </p:extLst>
          </p:nvPr>
        </p:nvGraphicFramePr>
        <p:xfrm>
          <a:off x="1320985" y="1476813"/>
          <a:ext cx="6502030" cy="2256857"/>
        </p:xfrm>
        <a:graphic>
          <a:graphicData uri="http://schemas.openxmlformats.org/drawingml/2006/table">
            <a:tbl>
              <a:tblPr firstRow="1" firstCol="1" bandRow="1">
                <a:tableStyleId>{5C22544A-7EE6-4342-B048-85BDC9FD1C3A}</a:tableStyleId>
              </a:tblPr>
              <a:tblGrid>
                <a:gridCol w="1749886">
                  <a:extLst>
                    <a:ext uri="{9D8B030D-6E8A-4147-A177-3AD203B41FA5}">
                      <a16:colId xmlns:a16="http://schemas.microsoft.com/office/drawing/2014/main" val="2584213025"/>
                    </a:ext>
                  </a:extLst>
                </a:gridCol>
                <a:gridCol w="2309885">
                  <a:extLst>
                    <a:ext uri="{9D8B030D-6E8A-4147-A177-3AD203B41FA5}">
                      <a16:colId xmlns:a16="http://schemas.microsoft.com/office/drawing/2014/main" val="3962846306"/>
                    </a:ext>
                  </a:extLst>
                </a:gridCol>
                <a:gridCol w="2442259">
                  <a:extLst>
                    <a:ext uri="{9D8B030D-6E8A-4147-A177-3AD203B41FA5}">
                      <a16:colId xmlns:a16="http://schemas.microsoft.com/office/drawing/2014/main" val="1953960520"/>
                    </a:ext>
                  </a:extLst>
                </a:gridCol>
              </a:tblGrid>
              <a:tr h="180975">
                <a:tc>
                  <a:txBody>
                    <a:bodyPr/>
                    <a:lstStyle/>
                    <a:p>
                      <a:pPr marL="0" marR="0" algn="ctr">
                        <a:lnSpc>
                          <a:spcPct val="107000"/>
                        </a:lnSpc>
                        <a:spcBef>
                          <a:spcPts val="0"/>
                        </a:spcBef>
                        <a:spcAft>
                          <a:spcPts val="0"/>
                        </a:spcAft>
                      </a:pPr>
                      <a:r>
                        <a:rPr lang="en-US" sz="1800" dirty="0">
                          <a:effectLst/>
                        </a:rPr>
                        <a:t>Detector Type</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800" dirty="0">
                          <a:effectLst/>
                        </a:rPr>
                        <a:t>Location</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800" dirty="0">
                          <a:effectLst/>
                        </a:rPr>
                        <a:t>Credited Control Limit (mrem/hour)</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826102999"/>
                  </a:ext>
                </a:extLst>
              </a:tr>
              <a:tr h="180975">
                <a:tc>
                  <a:txBody>
                    <a:bodyPr/>
                    <a:lstStyle/>
                    <a:p>
                      <a:pPr marL="0" marR="0" algn="just">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Chipmunk</a:t>
                      </a:r>
                    </a:p>
                  </a:txBody>
                  <a:tcPr marL="68580" marR="68580" marT="0" marB="0"/>
                </a:tc>
                <a:tc>
                  <a:txBody>
                    <a:bodyPr/>
                    <a:lstStyle/>
                    <a:p>
                      <a:pPr marL="0" marR="0" algn="just">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MT3 </a:t>
                      </a:r>
                      <a:r>
                        <a:rPr lang="en-US" sz="1800" dirty="0" err="1">
                          <a:effectLst/>
                          <a:latin typeface="Calibri" panose="020F0502020204030204" pitchFamily="34" charset="0"/>
                          <a:ea typeface="Calibri" panose="020F0502020204030204" pitchFamily="34" charset="0"/>
                          <a:cs typeface="Arial" panose="020B0604020202020204" pitchFamily="34" charset="0"/>
                        </a:rPr>
                        <a:t>Cryo</a:t>
                      </a:r>
                      <a:r>
                        <a:rPr lang="en-US" sz="1800" dirty="0">
                          <a:effectLst/>
                          <a:latin typeface="Calibri" panose="020F0502020204030204" pitchFamily="34" charset="0"/>
                          <a:ea typeface="Calibri" panose="020F0502020204030204" pitchFamily="34" charset="0"/>
                          <a:cs typeface="Arial" panose="020B0604020202020204" pitchFamily="34" charset="0"/>
                        </a:rPr>
                        <a:t> Penetration</a:t>
                      </a:r>
                    </a:p>
                  </a:txBody>
                  <a:tcPr marL="68580" marR="68580" marT="0" marB="0"/>
                </a:tc>
                <a:tc>
                  <a:txBody>
                    <a:bodyPr/>
                    <a:lstStyle/>
                    <a:p>
                      <a:pPr marL="0" marR="0" algn="just">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95</a:t>
                      </a:r>
                    </a:p>
                  </a:txBody>
                  <a:tcPr marL="68580" marR="68580" marT="0" marB="0"/>
                </a:tc>
                <a:extLst>
                  <a:ext uri="{0D108BD9-81ED-4DB2-BD59-A6C34878D82A}">
                    <a16:rowId xmlns:a16="http://schemas.microsoft.com/office/drawing/2014/main" val="2495970438"/>
                  </a:ext>
                </a:extLst>
              </a:tr>
              <a:tr h="180975">
                <a:tc>
                  <a:txBody>
                    <a:bodyPr/>
                    <a:lstStyle/>
                    <a:p>
                      <a:pPr marL="0" marR="0" algn="just">
                        <a:lnSpc>
                          <a:spcPct val="107000"/>
                        </a:lnSpc>
                        <a:spcBef>
                          <a:spcPts val="0"/>
                        </a:spcBef>
                        <a:spcAft>
                          <a:spcPts val="0"/>
                        </a:spcAft>
                      </a:pPr>
                      <a:r>
                        <a:rPr lang="en-US" sz="1800" dirty="0">
                          <a:effectLst/>
                        </a:rPr>
                        <a:t>Chipmunk</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
                        <a:lnSpc>
                          <a:spcPct val="107000"/>
                        </a:lnSpc>
                        <a:spcBef>
                          <a:spcPts val="0"/>
                        </a:spcBef>
                        <a:spcAft>
                          <a:spcPts val="0"/>
                        </a:spcAft>
                      </a:pPr>
                      <a:r>
                        <a:rPr lang="en-US" sz="1800" dirty="0">
                          <a:effectLst/>
                        </a:rPr>
                        <a:t>MDB MC6 US</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
                        <a:lnSpc>
                          <a:spcPct val="107000"/>
                        </a:lnSpc>
                        <a:spcBef>
                          <a:spcPts val="0"/>
                        </a:spcBef>
                        <a:spcAft>
                          <a:spcPts val="0"/>
                        </a:spcAft>
                      </a:pPr>
                      <a:r>
                        <a:rPr lang="en-US" sz="1800" dirty="0">
                          <a:effectLst/>
                        </a:rPr>
                        <a:t>19.7</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582602104"/>
                  </a:ext>
                </a:extLst>
              </a:tr>
              <a:tr h="180975">
                <a:tc>
                  <a:txBody>
                    <a:bodyPr/>
                    <a:lstStyle/>
                    <a:p>
                      <a:pPr marL="0" marR="0" algn="just">
                        <a:lnSpc>
                          <a:spcPct val="107000"/>
                        </a:lnSpc>
                        <a:spcBef>
                          <a:spcPts val="0"/>
                        </a:spcBef>
                        <a:spcAft>
                          <a:spcPts val="0"/>
                        </a:spcAft>
                      </a:pPr>
                      <a:r>
                        <a:rPr lang="en-US" sz="1800">
                          <a:effectLst/>
                        </a:rPr>
                        <a:t>Chipmunk</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
                        <a:lnSpc>
                          <a:spcPct val="107000"/>
                        </a:lnSpc>
                        <a:spcBef>
                          <a:spcPts val="0"/>
                        </a:spcBef>
                        <a:spcAft>
                          <a:spcPts val="0"/>
                        </a:spcAft>
                      </a:pPr>
                      <a:r>
                        <a:rPr lang="en-US" sz="1800" dirty="0">
                          <a:effectLst/>
                        </a:rPr>
                        <a:t>MDB MC6 Mid</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
                        <a:lnSpc>
                          <a:spcPct val="107000"/>
                        </a:lnSpc>
                        <a:spcBef>
                          <a:spcPts val="0"/>
                        </a:spcBef>
                        <a:spcAft>
                          <a:spcPts val="0"/>
                        </a:spcAft>
                      </a:pPr>
                      <a:r>
                        <a:rPr lang="en-US" sz="1800" dirty="0">
                          <a:effectLst/>
                        </a:rPr>
                        <a:t>28.2</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537091535"/>
                  </a:ext>
                </a:extLst>
              </a:tr>
              <a:tr h="180975">
                <a:tc>
                  <a:txBody>
                    <a:bodyPr/>
                    <a:lstStyle/>
                    <a:p>
                      <a:pPr marL="0" marR="0" algn="just">
                        <a:lnSpc>
                          <a:spcPct val="107000"/>
                        </a:lnSpc>
                        <a:spcBef>
                          <a:spcPts val="0"/>
                        </a:spcBef>
                        <a:spcAft>
                          <a:spcPts val="0"/>
                        </a:spcAft>
                      </a:pPr>
                      <a:r>
                        <a:rPr lang="en-US" sz="1800">
                          <a:effectLst/>
                        </a:rPr>
                        <a:t>Chipmunk</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
                        <a:lnSpc>
                          <a:spcPct val="107000"/>
                        </a:lnSpc>
                        <a:spcBef>
                          <a:spcPts val="0"/>
                        </a:spcBef>
                        <a:spcAft>
                          <a:spcPts val="0"/>
                        </a:spcAft>
                      </a:pPr>
                      <a:r>
                        <a:rPr lang="en-US" sz="1800" dirty="0">
                          <a:effectLst/>
                        </a:rPr>
                        <a:t>MDB MC6 DS</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
                        <a:lnSpc>
                          <a:spcPct val="107000"/>
                        </a:lnSpc>
                        <a:spcBef>
                          <a:spcPts val="0"/>
                        </a:spcBef>
                        <a:spcAft>
                          <a:spcPts val="0"/>
                        </a:spcAft>
                      </a:pPr>
                      <a:r>
                        <a:rPr lang="en-US" sz="1800" dirty="0">
                          <a:effectLst/>
                        </a:rPr>
                        <a:t>28.2</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890262771"/>
                  </a:ext>
                </a:extLst>
              </a:tr>
              <a:tr h="180975">
                <a:tc>
                  <a:txBody>
                    <a:bodyPr/>
                    <a:lstStyle/>
                    <a:p>
                      <a:pPr marL="0" marR="0" algn="just">
                        <a:lnSpc>
                          <a:spcPct val="107000"/>
                        </a:lnSpc>
                        <a:spcBef>
                          <a:spcPts val="0"/>
                        </a:spcBef>
                        <a:spcAft>
                          <a:spcPts val="0"/>
                        </a:spcAft>
                      </a:pPr>
                      <a:r>
                        <a:rPr lang="en-US" sz="1800">
                          <a:effectLst/>
                        </a:rPr>
                        <a:t>Chipmunk</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
                        <a:lnSpc>
                          <a:spcPct val="107000"/>
                        </a:lnSpc>
                        <a:spcBef>
                          <a:spcPts val="0"/>
                        </a:spcBef>
                        <a:spcAft>
                          <a:spcPts val="0"/>
                        </a:spcAft>
                      </a:pPr>
                      <a:r>
                        <a:rPr lang="en-US" sz="1800" dirty="0">
                          <a:effectLst/>
                        </a:rPr>
                        <a:t>MC6 Catwalk</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
                        <a:lnSpc>
                          <a:spcPct val="107000"/>
                        </a:lnSpc>
                        <a:spcBef>
                          <a:spcPts val="0"/>
                        </a:spcBef>
                        <a:spcAft>
                          <a:spcPts val="0"/>
                        </a:spcAft>
                      </a:pPr>
                      <a:r>
                        <a:rPr lang="en-US" sz="1800" dirty="0">
                          <a:effectLst/>
                        </a:rPr>
                        <a:t>4870</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206925081"/>
                  </a:ext>
                </a:extLst>
              </a:tr>
              <a:tr h="180975">
                <a:tc>
                  <a:txBody>
                    <a:bodyPr/>
                    <a:lstStyle/>
                    <a:p>
                      <a:pPr marL="0" marR="0" algn="just">
                        <a:lnSpc>
                          <a:spcPct val="107000"/>
                        </a:lnSpc>
                        <a:spcBef>
                          <a:spcPts val="0"/>
                        </a:spcBef>
                        <a:spcAft>
                          <a:spcPts val="0"/>
                        </a:spcAft>
                      </a:pPr>
                      <a:r>
                        <a:rPr lang="en-US" sz="1800">
                          <a:effectLst/>
                        </a:rPr>
                        <a:t>Chipmunk</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
                        <a:lnSpc>
                          <a:spcPct val="107000"/>
                        </a:lnSpc>
                        <a:spcBef>
                          <a:spcPts val="0"/>
                        </a:spcBef>
                        <a:spcAft>
                          <a:spcPts val="0"/>
                        </a:spcAft>
                      </a:pPr>
                      <a:r>
                        <a:rPr lang="en-US" sz="1800" dirty="0">
                          <a:effectLst/>
                        </a:rPr>
                        <a:t>MC7 Air Gap</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just">
                        <a:lnSpc>
                          <a:spcPct val="107000"/>
                        </a:lnSpc>
                        <a:spcBef>
                          <a:spcPts val="0"/>
                        </a:spcBef>
                        <a:spcAft>
                          <a:spcPts val="0"/>
                        </a:spcAft>
                      </a:pPr>
                      <a:r>
                        <a:rPr lang="en-US" sz="1800" dirty="0">
                          <a:effectLst/>
                        </a:rPr>
                        <a:t>485</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204554942"/>
                  </a:ext>
                </a:extLst>
              </a:tr>
            </a:tbl>
          </a:graphicData>
        </a:graphic>
      </p:graphicFrame>
    </p:spTree>
    <p:extLst>
      <p:ext uri="{BB962C8B-B14F-4D97-AF65-F5344CB8AC3E}">
        <p14:creationId xmlns:p14="http://schemas.microsoft.com/office/powerpoint/2010/main" val="31453759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FE3661-15DA-4F16-66AC-D45860FE4F59}"/>
              </a:ext>
            </a:extLst>
          </p:cNvPr>
          <p:cNvSpPr>
            <a:spLocks noGrp="1"/>
          </p:cNvSpPr>
          <p:nvPr>
            <p:ph idx="1"/>
          </p:nvPr>
        </p:nvSpPr>
        <p:spPr/>
        <p:txBody>
          <a:bodyPr/>
          <a:lstStyle/>
          <a:p>
            <a:pPr marL="0" indent="0">
              <a:buNone/>
            </a:pPr>
            <a:r>
              <a:rPr lang="en-US" sz="2000" b="1" dirty="0"/>
              <a:t>ODH Safety System</a:t>
            </a:r>
          </a:p>
          <a:p>
            <a:pPr marL="457200" lvl="1" indent="0">
              <a:buNone/>
            </a:pPr>
            <a:endParaRPr lang="en-US" sz="1800" dirty="0"/>
          </a:p>
          <a:p>
            <a:pPr marL="0" marR="0" indent="0" algn="just">
              <a:lnSpc>
                <a:spcPct val="107000"/>
              </a:lnSpc>
              <a:spcBef>
                <a:spcPts val="0"/>
              </a:spcBef>
              <a:spcAft>
                <a:spcPts val="800"/>
              </a:spcAft>
              <a:buNone/>
            </a:pPr>
            <a:r>
              <a:rPr lang="en-US" sz="2000" dirty="0">
                <a:effectLst/>
                <a:latin typeface="Helvetica" panose="020B0604020202020204" pitchFamily="34" charset="0"/>
                <a:ea typeface="Calibri" panose="020F0502020204030204" pitchFamily="34" charset="0"/>
                <a:cs typeface="Helvetica" panose="020B0604020202020204" pitchFamily="34" charset="0"/>
              </a:rPr>
              <a:t>During personnel access into Meson (M02, M03, M04, M05), the following components of the Oxygen Deficiency Hazard (ODH) Safety System shall be in place, with no known loss of safety function, during personnel access into applicable areas:</a:t>
            </a:r>
          </a:p>
          <a:p>
            <a:pPr algn="just">
              <a:lnSpc>
                <a:spcPct val="107000"/>
              </a:lnSpc>
              <a:spcBef>
                <a:spcPts val="0"/>
              </a:spcBef>
              <a:spcAft>
                <a:spcPts val="0"/>
              </a:spcAft>
            </a:pPr>
            <a:r>
              <a:rPr lang="en-US" sz="2000" dirty="0">
                <a:effectLst/>
                <a:latin typeface="Helvetica" panose="020B0604020202020204" pitchFamily="34" charset="0"/>
                <a:ea typeface="Calibri" panose="020F0502020204030204" pitchFamily="34" charset="0"/>
                <a:cs typeface="Helvetica" panose="020B0604020202020204" pitchFamily="34" charset="0"/>
              </a:rPr>
              <a:t>One (1) area/fixed oxygen monitor of four (4) available,</a:t>
            </a:r>
          </a:p>
          <a:p>
            <a:pPr algn="just">
              <a:lnSpc>
                <a:spcPct val="107000"/>
              </a:lnSpc>
              <a:spcBef>
                <a:spcPts val="0"/>
              </a:spcBef>
              <a:spcAft>
                <a:spcPts val="800"/>
              </a:spcAft>
            </a:pPr>
            <a:r>
              <a:rPr lang="en-US" sz="2000" dirty="0">
                <a:effectLst/>
                <a:latin typeface="Helvetica" panose="020B0604020202020204" pitchFamily="34" charset="0"/>
                <a:ea typeface="Calibri" panose="020F0502020204030204" pitchFamily="34" charset="0"/>
                <a:cs typeface="Helvetica" panose="020B0604020202020204" pitchFamily="34" charset="0"/>
              </a:rPr>
              <a:t>One (1) horn and one (1) strobe for each enclosure.</a:t>
            </a:r>
          </a:p>
          <a:p>
            <a:pPr marL="0" indent="0">
              <a:buNone/>
            </a:pPr>
            <a:endParaRPr lang="en-US" dirty="0"/>
          </a:p>
          <a:p>
            <a:endParaRPr lang="en-US" dirty="0"/>
          </a:p>
          <a:p>
            <a:endParaRPr lang="en-US" dirty="0"/>
          </a:p>
        </p:txBody>
      </p:sp>
      <p:sp>
        <p:nvSpPr>
          <p:cNvPr id="3" name="Title 2">
            <a:extLst>
              <a:ext uri="{FF2B5EF4-FFF2-40B4-BE49-F238E27FC236}">
                <a16:creationId xmlns:a16="http://schemas.microsoft.com/office/drawing/2014/main" id="{1B214EE9-CFE1-E69B-B662-2FADF3434081}"/>
              </a:ext>
            </a:extLst>
          </p:cNvPr>
          <p:cNvSpPr>
            <a:spLocks noGrp="1"/>
          </p:cNvSpPr>
          <p:nvPr>
            <p:ph type="title"/>
          </p:nvPr>
        </p:nvSpPr>
        <p:spPr/>
        <p:txBody>
          <a:bodyPr/>
          <a:lstStyle/>
          <a:p>
            <a:r>
              <a:rPr lang="en-US" dirty="0"/>
              <a:t>Credited Controls – Active Engineering</a:t>
            </a:r>
          </a:p>
        </p:txBody>
      </p:sp>
      <p:sp>
        <p:nvSpPr>
          <p:cNvPr id="4" name="Date Placeholder 3">
            <a:extLst>
              <a:ext uri="{FF2B5EF4-FFF2-40B4-BE49-F238E27FC236}">
                <a16:creationId xmlns:a16="http://schemas.microsoft.com/office/drawing/2014/main" id="{48CB5798-574A-C21C-F639-F8A6C3111811}"/>
              </a:ext>
            </a:extLst>
          </p:cNvPr>
          <p:cNvSpPr>
            <a:spLocks noGrp="1"/>
          </p:cNvSpPr>
          <p:nvPr>
            <p:ph type="dt" sz="half" idx="2"/>
          </p:nvPr>
        </p:nvSpPr>
        <p:spPr/>
        <p:txBody>
          <a:bodyPr/>
          <a:lstStyle/>
          <a:p>
            <a:pPr>
              <a:defRPr/>
            </a:pPr>
            <a:r>
              <a:rPr lang="en-US"/>
              <a:t>3/19/2024</a:t>
            </a:r>
            <a:endParaRPr lang="en-US" dirty="0"/>
          </a:p>
        </p:txBody>
      </p:sp>
      <p:sp>
        <p:nvSpPr>
          <p:cNvPr id="5" name="Footer Placeholder 4">
            <a:extLst>
              <a:ext uri="{FF2B5EF4-FFF2-40B4-BE49-F238E27FC236}">
                <a16:creationId xmlns:a16="http://schemas.microsoft.com/office/drawing/2014/main" id="{B550D619-FE2C-CE0D-EF53-65B271A7AF64}"/>
              </a:ext>
            </a:extLst>
          </p:cNvPr>
          <p:cNvSpPr>
            <a:spLocks noGrp="1"/>
          </p:cNvSpPr>
          <p:nvPr>
            <p:ph type="ftr" sz="quarter" idx="3"/>
          </p:nvPr>
        </p:nvSpPr>
        <p:spPr/>
        <p:txBody>
          <a:bodyPr/>
          <a:lstStyle/>
          <a:p>
            <a:pPr>
              <a:defRPr/>
            </a:pPr>
            <a:r>
              <a:rPr lang="en-US"/>
              <a:t>Olander | Meson Accelerator Readiness Review</a:t>
            </a:r>
            <a:endParaRPr lang="en-US" b="1" dirty="0"/>
          </a:p>
        </p:txBody>
      </p:sp>
      <p:sp>
        <p:nvSpPr>
          <p:cNvPr id="6" name="Slide Number Placeholder 5">
            <a:extLst>
              <a:ext uri="{FF2B5EF4-FFF2-40B4-BE49-F238E27FC236}">
                <a16:creationId xmlns:a16="http://schemas.microsoft.com/office/drawing/2014/main" id="{825E27D8-9FF1-FAAE-1F09-B245D3AD0AC1}"/>
              </a:ext>
            </a:extLst>
          </p:cNvPr>
          <p:cNvSpPr>
            <a:spLocks noGrp="1"/>
          </p:cNvSpPr>
          <p:nvPr>
            <p:ph type="sldNum" sz="quarter" idx="4"/>
          </p:nvPr>
        </p:nvSpPr>
        <p:spPr/>
        <p:txBody>
          <a:bodyPr/>
          <a:lstStyle/>
          <a:p>
            <a:pPr>
              <a:defRPr/>
            </a:pPr>
            <a:fld id="{148C009B-CB69-E04A-B9B3-34B26D69E9CF}" type="slidenum">
              <a:rPr lang="en-US" smtClean="0"/>
              <a:pPr>
                <a:defRPr/>
              </a:pPr>
              <a:t>33</a:t>
            </a:fld>
            <a:endParaRPr lang="en-US" dirty="0"/>
          </a:p>
        </p:txBody>
      </p:sp>
    </p:spTree>
    <p:extLst>
      <p:ext uri="{BB962C8B-B14F-4D97-AF65-F5344CB8AC3E}">
        <p14:creationId xmlns:p14="http://schemas.microsoft.com/office/powerpoint/2010/main" val="32974172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3D75C09-7478-E22D-FA6E-283AEC983AC4}"/>
              </a:ext>
            </a:extLst>
          </p:cNvPr>
          <p:cNvSpPr>
            <a:spLocks noGrp="1"/>
          </p:cNvSpPr>
          <p:nvPr>
            <p:ph idx="1"/>
          </p:nvPr>
        </p:nvSpPr>
        <p:spPr/>
        <p:txBody>
          <a:bodyPr/>
          <a:lstStyle/>
          <a:p>
            <a:r>
              <a:rPr lang="en-US" sz="2000" b="1" dirty="0"/>
              <a:t>Credited Control: Operation Authorization Document</a:t>
            </a:r>
          </a:p>
          <a:p>
            <a:pPr lvl="1"/>
            <a:r>
              <a:rPr lang="en-US" sz="1800" b="1" dirty="0"/>
              <a:t>Meson Primary</a:t>
            </a:r>
          </a:p>
          <a:p>
            <a:pPr lvl="2"/>
            <a:r>
              <a:rPr lang="en-US" sz="1600" dirty="0"/>
              <a:t>Meson Primary Beam Permit</a:t>
            </a:r>
          </a:p>
          <a:p>
            <a:pPr lvl="2"/>
            <a:r>
              <a:rPr lang="en-US" sz="1600" dirty="0"/>
              <a:t>Meson Run Condition</a:t>
            </a:r>
          </a:p>
          <a:p>
            <a:pPr lvl="2"/>
            <a:r>
              <a:rPr lang="en-US" sz="1600" dirty="0"/>
              <a:t>Beam will not be transported through Meson Primary without approval of these documents</a:t>
            </a:r>
          </a:p>
          <a:p>
            <a:pPr lvl="1"/>
            <a:r>
              <a:rPr lang="en-US" sz="1800" b="1" dirty="0"/>
              <a:t>Meson Test</a:t>
            </a:r>
          </a:p>
          <a:p>
            <a:pPr lvl="2"/>
            <a:r>
              <a:rPr lang="en-US" sz="1600" dirty="0"/>
              <a:t>Meson Test Beam Permit</a:t>
            </a:r>
          </a:p>
          <a:p>
            <a:pPr lvl="2"/>
            <a:r>
              <a:rPr lang="en-US" sz="1600" dirty="0"/>
              <a:t>Meson Test Run Condition</a:t>
            </a:r>
          </a:p>
          <a:p>
            <a:pPr lvl="2"/>
            <a:r>
              <a:rPr lang="en-US" sz="1600" dirty="0"/>
              <a:t>Beam will not be transported through Meson Test without approval of these documents</a:t>
            </a:r>
          </a:p>
          <a:p>
            <a:pPr lvl="1"/>
            <a:r>
              <a:rPr lang="en-US" sz="1800" b="1" dirty="0"/>
              <a:t>Meson Center</a:t>
            </a:r>
          </a:p>
          <a:p>
            <a:pPr lvl="2"/>
            <a:r>
              <a:rPr lang="en-US" sz="1600" dirty="0"/>
              <a:t>Meson Center Beam Permit</a:t>
            </a:r>
          </a:p>
          <a:p>
            <a:pPr lvl="2"/>
            <a:r>
              <a:rPr lang="en-US" sz="1600" dirty="0"/>
              <a:t>Meson Center Run Condition</a:t>
            </a:r>
          </a:p>
          <a:p>
            <a:pPr lvl="2"/>
            <a:r>
              <a:rPr lang="en-US" sz="1600" dirty="0"/>
              <a:t>Beam will not be transported through Meson Center without approval of these documents</a:t>
            </a:r>
          </a:p>
        </p:txBody>
      </p:sp>
      <p:sp>
        <p:nvSpPr>
          <p:cNvPr id="3" name="Title 2">
            <a:extLst>
              <a:ext uri="{FF2B5EF4-FFF2-40B4-BE49-F238E27FC236}">
                <a16:creationId xmlns:a16="http://schemas.microsoft.com/office/drawing/2014/main" id="{38A6094C-F56C-6BED-3A07-C2A482073009}"/>
              </a:ext>
            </a:extLst>
          </p:cNvPr>
          <p:cNvSpPr>
            <a:spLocks noGrp="1"/>
          </p:cNvSpPr>
          <p:nvPr>
            <p:ph type="title"/>
          </p:nvPr>
        </p:nvSpPr>
        <p:spPr/>
        <p:txBody>
          <a:bodyPr/>
          <a:lstStyle/>
          <a:p>
            <a:r>
              <a:rPr lang="en-US" dirty="0"/>
              <a:t>Credited Controls - Administrative</a:t>
            </a:r>
          </a:p>
        </p:txBody>
      </p:sp>
      <p:sp>
        <p:nvSpPr>
          <p:cNvPr id="4" name="Date Placeholder 3">
            <a:extLst>
              <a:ext uri="{FF2B5EF4-FFF2-40B4-BE49-F238E27FC236}">
                <a16:creationId xmlns:a16="http://schemas.microsoft.com/office/drawing/2014/main" id="{E9EC5738-0187-EDEA-C30B-E17A9A385F5E}"/>
              </a:ext>
            </a:extLst>
          </p:cNvPr>
          <p:cNvSpPr>
            <a:spLocks noGrp="1"/>
          </p:cNvSpPr>
          <p:nvPr>
            <p:ph type="dt" sz="half" idx="2"/>
          </p:nvPr>
        </p:nvSpPr>
        <p:spPr/>
        <p:txBody>
          <a:bodyPr/>
          <a:lstStyle/>
          <a:p>
            <a:pPr>
              <a:defRPr/>
            </a:pPr>
            <a:r>
              <a:rPr lang="en-US"/>
              <a:t>3/19/2024</a:t>
            </a:r>
            <a:endParaRPr lang="en-US" dirty="0"/>
          </a:p>
        </p:txBody>
      </p:sp>
      <p:sp>
        <p:nvSpPr>
          <p:cNvPr id="5" name="Footer Placeholder 4">
            <a:extLst>
              <a:ext uri="{FF2B5EF4-FFF2-40B4-BE49-F238E27FC236}">
                <a16:creationId xmlns:a16="http://schemas.microsoft.com/office/drawing/2014/main" id="{FB8EF82C-2EEB-F6B8-4A89-1615A94C20CD}"/>
              </a:ext>
            </a:extLst>
          </p:cNvPr>
          <p:cNvSpPr>
            <a:spLocks noGrp="1"/>
          </p:cNvSpPr>
          <p:nvPr>
            <p:ph type="ftr" sz="quarter" idx="3"/>
          </p:nvPr>
        </p:nvSpPr>
        <p:spPr/>
        <p:txBody>
          <a:bodyPr/>
          <a:lstStyle/>
          <a:p>
            <a:pPr>
              <a:defRPr/>
            </a:pPr>
            <a:r>
              <a:rPr lang="en-US"/>
              <a:t>Olander | Meson Accelerator Readiness Review</a:t>
            </a:r>
            <a:endParaRPr lang="en-US" b="1" dirty="0"/>
          </a:p>
        </p:txBody>
      </p:sp>
      <p:sp>
        <p:nvSpPr>
          <p:cNvPr id="6" name="Slide Number Placeholder 5">
            <a:extLst>
              <a:ext uri="{FF2B5EF4-FFF2-40B4-BE49-F238E27FC236}">
                <a16:creationId xmlns:a16="http://schemas.microsoft.com/office/drawing/2014/main" id="{97C13140-0919-15D9-5181-02C1C80694DB}"/>
              </a:ext>
            </a:extLst>
          </p:cNvPr>
          <p:cNvSpPr>
            <a:spLocks noGrp="1"/>
          </p:cNvSpPr>
          <p:nvPr>
            <p:ph type="sldNum" sz="quarter" idx="4"/>
          </p:nvPr>
        </p:nvSpPr>
        <p:spPr/>
        <p:txBody>
          <a:bodyPr/>
          <a:lstStyle/>
          <a:p>
            <a:pPr>
              <a:defRPr/>
            </a:pPr>
            <a:fld id="{148C009B-CB69-E04A-B9B3-34B26D69E9CF}" type="slidenum">
              <a:rPr lang="en-US" smtClean="0"/>
              <a:pPr>
                <a:defRPr/>
              </a:pPr>
              <a:t>34</a:t>
            </a:fld>
            <a:endParaRPr lang="en-US" dirty="0"/>
          </a:p>
        </p:txBody>
      </p:sp>
    </p:spTree>
    <p:extLst>
      <p:ext uri="{BB962C8B-B14F-4D97-AF65-F5344CB8AC3E}">
        <p14:creationId xmlns:p14="http://schemas.microsoft.com/office/powerpoint/2010/main" val="38984588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3D75C09-7478-E22D-FA6E-283AEC983AC4}"/>
              </a:ext>
            </a:extLst>
          </p:cNvPr>
          <p:cNvSpPr>
            <a:spLocks noGrp="1"/>
          </p:cNvSpPr>
          <p:nvPr>
            <p:ph idx="1"/>
          </p:nvPr>
        </p:nvSpPr>
        <p:spPr/>
        <p:txBody>
          <a:bodyPr/>
          <a:lstStyle/>
          <a:p>
            <a:r>
              <a:rPr lang="en-US" sz="2000" b="1" dirty="0"/>
              <a:t>Credited Control: Staffing</a:t>
            </a:r>
          </a:p>
          <a:p>
            <a:pPr lvl="1"/>
            <a:r>
              <a:rPr lang="en-US" sz="1800" dirty="0"/>
              <a:t>To ensure accelerator operations are disabled and initiate an immediate response in the event of a determined ASE violation.</a:t>
            </a:r>
          </a:p>
          <a:p>
            <a:pPr lvl="1"/>
            <a:r>
              <a:rPr lang="en-US" sz="1800" dirty="0"/>
              <a:t>The following staffing shall be in place during applicable beam operation: </a:t>
            </a:r>
          </a:p>
          <a:p>
            <a:pPr lvl="2"/>
            <a:r>
              <a:rPr lang="en-US" sz="1600" dirty="0"/>
              <a:t>At least one member of the AD Operations Department who has achieved the rank of Operator II or higher shall be on duty and on site. </a:t>
            </a:r>
          </a:p>
          <a:p>
            <a:pPr lvl="2"/>
            <a:r>
              <a:rPr lang="en-US" sz="1600" dirty="0"/>
              <a:t>At least one member of the AD Operations Department shall be present in the Main Control Room (MCR).</a:t>
            </a:r>
          </a:p>
          <a:p>
            <a:pPr lvl="2"/>
            <a:r>
              <a:rPr lang="en-US" sz="1600" dirty="0"/>
              <a:t>Note: these requirements could be satisfied by a single person</a:t>
            </a:r>
            <a:endParaRPr lang="en-US" sz="1600" dirty="0">
              <a:highlight>
                <a:srgbClr val="FFFF00"/>
              </a:highlight>
            </a:endParaRPr>
          </a:p>
          <a:p>
            <a:r>
              <a:rPr lang="en-US" sz="2000" b="1" dirty="0"/>
              <a:t>Credited Control: Accelerator Operating Parameters</a:t>
            </a:r>
            <a:endParaRPr lang="en-US" sz="2000" dirty="0"/>
          </a:p>
          <a:p>
            <a:pPr lvl="1"/>
            <a:r>
              <a:rPr lang="en-US" sz="1800" dirty="0"/>
              <a:t>Primary proton beam delivery shall not exceed 2.75E15 protons per hour at 120 GeV</a:t>
            </a:r>
          </a:p>
        </p:txBody>
      </p:sp>
      <p:sp>
        <p:nvSpPr>
          <p:cNvPr id="3" name="Title 2">
            <a:extLst>
              <a:ext uri="{FF2B5EF4-FFF2-40B4-BE49-F238E27FC236}">
                <a16:creationId xmlns:a16="http://schemas.microsoft.com/office/drawing/2014/main" id="{38A6094C-F56C-6BED-3A07-C2A482073009}"/>
              </a:ext>
            </a:extLst>
          </p:cNvPr>
          <p:cNvSpPr>
            <a:spLocks noGrp="1"/>
          </p:cNvSpPr>
          <p:nvPr>
            <p:ph type="title"/>
          </p:nvPr>
        </p:nvSpPr>
        <p:spPr/>
        <p:txBody>
          <a:bodyPr/>
          <a:lstStyle/>
          <a:p>
            <a:r>
              <a:rPr lang="en-US" dirty="0"/>
              <a:t>Credited Controls - Administrative</a:t>
            </a:r>
          </a:p>
        </p:txBody>
      </p:sp>
      <p:sp>
        <p:nvSpPr>
          <p:cNvPr id="4" name="Date Placeholder 3">
            <a:extLst>
              <a:ext uri="{FF2B5EF4-FFF2-40B4-BE49-F238E27FC236}">
                <a16:creationId xmlns:a16="http://schemas.microsoft.com/office/drawing/2014/main" id="{E9EC5738-0187-EDEA-C30B-E17A9A385F5E}"/>
              </a:ext>
            </a:extLst>
          </p:cNvPr>
          <p:cNvSpPr>
            <a:spLocks noGrp="1"/>
          </p:cNvSpPr>
          <p:nvPr>
            <p:ph type="dt" sz="half" idx="2"/>
          </p:nvPr>
        </p:nvSpPr>
        <p:spPr/>
        <p:txBody>
          <a:bodyPr/>
          <a:lstStyle/>
          <a:p>
            <a:pPr>
              <a:defRPr/>
            </a:pPr>
            <a:r>
              <a:rPr lang="en-US"/>
              <a:t>3/19/2024</a:t>
            </a:r>
            <a:endParaRPr lang="en-US" dirty="0"/>
          </a:p>
        </p:txBody>
      </p:sp>
      <p:sp>
        <p:nvSpPr>
          <p:cNvPr id="5" name="Footer Placeholder 4">
            <a:extLst>
              <a:ext uri="{FF2B5EF4-FFF2-40B4-BE49-F238E27FC236}">
                <a16:creationId xmlns:a16="http://schemas.microsoft.com/office/drawing/2014/main" id="{FB8EF82C-2EEB-F6B8-4A89-1615A94C20CD}"/>
              </a:ext>
            </a:extLst>
          </p:cNvPr>
          <p:cNvSpPr>
            <a:spLocks noGrp="1"/>
          </p:cNvSpPr>
          <p:nvPr>
            <p:ph type="ftr" sz="quarter" idx="3"/>
          </p:nvPr>
        </p:nvSpPr>
        <p:spPr/>
        <p:txBody>
          <a:bodyPr/>
          <a:lstStyle/>
          <a:p>
            <a:pPr>
              <a:defRPr/>
            </a:pPr>
            <a:r>
              <a:rPr lang="en-US"/>
              <a:t>Olander | Meson Accelerator Readiness Review</a:t>
            </a:r>
            <a:endParaRPr lang="en-US" b="1" dirty="0"/>
          </a:p>
        </p:txBody>
      </p:sp>
      <p:sp>
        <p:nvSpPr>
          <p:cNvPr id="6" name="Slide Number Placeholder 5">
            <a:extLst>
              <a:ext uri="{FF2B5EF4-FFF2-40B4-BE49-F238E27FC236}">
                <a16:creationId xmlns:a16="http://schemas.microsoft.com/office/drawing/2014/main" id="{97C13140-0919-15D9-5181-02C1C80694DB}"/>
              </a:ext>
            </a:extLst>
          </p:cNvPr>
          <p:cNvSpPr>
            <a:spLocks noGrp="1"/>
          </p:cNvSpPr>
          <p:nvPr>
            <p:ph type="sldNum" sz="quarter" idx="4"/>
          </p:nvPr>
        </p:nvSpPr>
        <p:spPr/>
        <p:txBody>
          <a:bodyPr/>
          <a:lstStyle/>
          <a:p>
            <a:pPr>
              <a:defRPr/>
            </a:pPr>
            <a:fld id="{148C009B-CB69-E04A-B9B3-34B26D69E9CF}" type="slidenum">
              <a:rPr lang="en-US" smtClean="0"/>
              <a:pPr>
                <a:defRPr/>
              </a:pPr>
              <a:t>35</a:t>
            </a:fld>
            <a:endParaRPr lang="en-US" dirty="0"/>
          </a:p>
        </p:txBody>
      </p:sp>
    </p:spTree>
    <p:extLst>
      <p:ext uri="{BB962C8B-B14F-4D97-AF65-F5344CB8AC3E}">
        <p14:creationId xmlns:p14="http://schemas.microsoft.com/office/powerpoint/2010/main" val="28960209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sz="2800" dirty="0">
                <a:solidFill>
                  <a:schemeClr val="bg1">
                    <a:lumMod val="75000"/>
                  </a:schemeClr>
                </a:solidFill>
              </a:rPr>
              <a:t>Meson Overview</a:t>
            </a:r>
          </a:p>
          <a:p>
            <a:r>
              <a:rPr lang="en-US" sz="2800" dirty="0">
                <a:solidFill>
                  <a:schemeClr val="bg1">
                    <a:lumMod val="75000"/>
                  </a:schemeClr>
                </a:solidFill>
              </a:rPr>
              <a:t>Hazard Inventory </a:t>
            </a:r>
          </a:p>
          <a:p>
            <a:r>
              <a:rPr lang="en-US" sz="2800" dirty="0">
                <a:solidFill>
                  <a:schemeClr val="bg1">
                    <a:lumMod val="75000"/>
                  </a:schemeClr>
                </a:solidFill>
              </a:rPr>
              <a:t>Non-Accelerator Specific Hazards </a:t>
            </a:r>
          </a:p>
          <a:p>
            <a:r>
              <a:rPr lang="en-US" sz="2800" dirty="0">
                <a:solidFill>
                  <a:schemeClr val="bg1">
                    <a:lumMod val="75000"/>
                  </a:schemeClr>
                </a:solidFill>
              </a:rPr>
              <a:t>Accelerator Specific Hazards </a:t>
            </a:r>
          </a:p>
          <a:p>
            <a:r>
              <a:rPr lang="en-US" sz="2800" dirty="0">
                <a:solidFill>
                  <a:schemeClr val="bg1">
                    <a:lumMod val="75000"/>
                  </a:schemeClr>
                </a:solidFill>
              </a:rPr>
              <a:t>Maximum Credible Incident (MCI) Discussion</a:t>
            </a:r>
          </a:p>
          <a:p>
            <a:r>
              <a:rPr lang="en-US" sz="2800" dirty="0">
                <a:solidFill>
                  <a:schemeClr val="bg1">
                    <a:lumMod val="75000"/>
                  </a:schemeClr>
                </a:solidFill>
              </a:rPr>
              <a:t>Summary of Credited Controls</a:t>
            </a:r>
          </a:p>
          <a:p>
            <a:r>
              <a:rPr lang="en-US" sz="2800" dirty="0"/>
              <a:t>Pre-start Action Items</a:t>
            </a:r>
          </a:p>
        </p:txBody>
      </p:sp>
      <p:sp>
        <p:nvSpPr>
          <p:cNvPr id="7" name="Title 6"/>
          <p:cNvSpPr>
            <a:spLocks noGrp="1"/>
          </p:cNvSpPr>
          <p:nvPr>
            <p:ph type="title"/>
          </p:nvPr>
        </p:nvSpPr>
        <p:spPr/>
        <p:txBody>
          <a:bodyPr/>
          <a:lstStyle/>
          <a:p>
            <a:r>
              <a:rPr lang="en-US" dirty="0"/>
              <a:t>Outline</a:t>
            </a:r>
          </a:p>
        </p:txBody>
      </p:sp>
      <p:sp>
        <p:nvSpPr>
          <p:cNvPr id="3" name="Date Placeholder 2"/>
          <p:cNvSpPr>
            <a:spLocks noGrp="1"/>
          </p:cNvSpPr>
          <p:nvPr>
            <p:ph type="dt" sz="half" idx="2"/>
          </p:nvPr>
        </p:nvSpPr>
        <p:spPr/>
        <p:txBody>
          <a:bodyPr/>
          <a:lstStyle/>
          <a:p>
            <a:pPr>
              <a:defRPr/>
            </a:pPr>
            <a:r>
              <a:rPr lang="en-US"/>
              <a:t>3/19/2024</a:t>
            </a:r>
            <a:endParaRPr lang="en-US" dirty="0"/>
          </a:p>
        </p:txBody>
      </p:sp>
      <p:sp>
        <p:nvSpPr>
          <p:cNvPr id="4" name="Footer Placeholder 3"/>
          <p:cNvSpPr>
            <a:spLocks noGrp="1"/>
          </p:cNvSpPr>
          <p:nvPr>
            <p:ph type="ftr" sz="quarter" idx="3"/>
          </p:nvPr>
        </p:nvSpPr>
        <p:spPr/>
        <p:txBody>
          <a:bodyPr/>
          <a:lstStyle/>
          <a:p>
            <a:pPr>
              <a:defRPr/>
            </a:pPr>
            <a:r>
              <a:rPr lang="en-US"/>
              <a:t>Olander | Meson Accelerator Readiness Review</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36</a:t>
            </a:fld>
            <a:endParaRPr lang="en-US" dirty="0"/>
          </a:p>
        </p:txBody>
      </p:sp>
    </p:spTree>
    <p:extLst>
      <p:ext uri="{BB962C8B-B14F-4D97-AF65-F5344CB8AC3E}">
        <p14:creationId xmlns:p14="http://schemas.microsoft.com/office/powerpoint/2010/main" val="40381798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CFFDDE19-E70E-2C4C-2974-3FD7252A3A42}"/>
              </a:ext>
            </a:extLst>
          </p:cNvPr>
          <p:cNvSpPr>
            <a:spLocks noGrp="1"/>
          </p:cNvSpPr>
          <p:nvPr>
            <p:ph type="body" sz="half" idx="2"/>
          </p:nvPr>
        </p:nvSpPr>
        <p:spPr/>
        <p:txBody>
          <a:bodyPr/>
          <a:lstStyle/>
          <a:p>
            <a:r>
              <a:rPr lang="en-US" dirty="0"/>
              <a:t>A new Chipmunk is required for the MC7 enclosure, on the ceiling, between the upstream scraper and the tertiary target to protect against the MCI. </a:t>
            </a:r>
          </a:p>
          <a:p>
            <a:endParaRPr lang="en-US" dirty="0"/>
          </a:p>
          <a:p>
            <a:r>
              <a:rPr lang="en-US" dirty="0"/>
              <a:t>(Circle on drawing)</a:t>
            </a:r>
          </a:p>
        </p:txBody>
      </p:sp>
      <p:pic>
        <p:nvPicPr>
          <p:cNvPr id="10" name="Content Placeholder 9" descr="A blueprint of a building&#10;&#10;Description automatically generated">
            <a:extLst>
              <a:ext uri="{FF2B5EF4-FFF2-40B4-BE49-F238E27FC236}">
                <a16:creationId xmlns:a16="http://schemas.microsoft.com/office/drawing/2014/main" id="{0D6E9E8B-3935-9A9E-9E3A-397762E517CA}"/>
              </a:ext>
            </a:extLst>
          </p:cNvPr>
          <p:cNvPicPr>
            <a:picLocks noGrp="1" noChangeAspect="1"/>
          </p:cNvPicPr>
          <p:nvPr>
            <p:ph sz="half" idx="15"/>
          </p:nvPr>
        </p:nvPicPr>
        <p:blipFill>
          <a:blip r:embed="rId2"/>
          <a:stretch>
            <a:fillRect/>
          </a:stretch>
        </p:blipFill>
        <p:spPr>
          <a:xfrm>
            <a:off x="3543300" y="1156065"/>
            <a:ext cx="5346700" cy="4628419"/>
          </a:xfrm>
        </p:spPr>
      </p:pic>
      <p:sp>
        <p:nvSpPr>
          <p:cNvPr id="4" name="Date Placeholder 3">
            <a:extLst>
              <a:ext uri="{FF2B5EF4-FFF2-40B4-BE49-F238E27FC236}">
                <a16:creationId xmlns:a16="http://schemas.microsoft.com/office/drawing/2014/main" id="{9DACD23E-1661-2D70-E618-3C633333D958}"/>
              </a:ext>
            </a:extLst>
          </p:cNvPr>
          <p:cNvSpPr>
            <a:spLocks noGrp="1"/>
          </p:cNvSpPr>
          <p:nvPr>
            <p:ph type="dt" sz="half" idx="16"/>
          </p:nvPr>
        </p:nvSpPr>
        <p:spPr/>
        <p:txBody>
          <a:bodyPr/>
          <a:lstStyle/>
          <a:p>
            <a:pPr>
              <a:defRPr/>
            </a:pPr>
            <a:r>
              <a:rPr lang="en-US"/>
              <a:t>3/19/2024</a:t>
            </a:r>
            <a:endParaRPr lang="en-US" dirty="0"/>
          </a:p>
        </p:txBody>
      </p:sp>
      <p:sp>
        <p:nvSpPr>
          <p:cNvPr id="5" name="Footer Placeholder 4">
            <a:extLst>
              <a:ext uri="{FF2B5EF4-FFF2-40B4-BE49-F238E27FC236}">
                <a16:creationId xmlns:a16="http://schemas.microsoft.com/office/drawing/2014/main" id="{106DF8ED-3093-A845-3604-D3E18FFDA342}"/>
              </a:ext>
            </a:extLst>
          </p:cNvPr>
          <p:cNvSpPr>
            <a:spLocks noGrp="1"/>
          </p:cNvSpPr>
          <p:nvPr>
            <p:ph type="ftr" sz="quarter" idx="17"/>
          </p:nvPr>
        </p:nvSpPr>
        <p:spPr/>
        <p:txBody>
          <a:bodyPr/>
          <a:lstStyle/>
          <a:p>
            <a:pPr>
              <a:defRPr/>
            </a:pPr>
            <a:r>
              <a:rPr lang="en-US"/>
              <a:t>Olander | Meson Accelerator Readiness Review</a:t>
            </a:r>
            <a:endParaRPr lang="en-US" b="1" dirty="0"/>
          </a:p>
        </p:txBody>
      </p:sp>
      <p:sp>
        <p:nvSpPr>
          <p:cNvPr id="6" name="Slide Number Placeholder 5">
            <a:extLst>
              <a:ext uri="{FF2B5EF4-FFF2-40B4-BE49-F238E27FC236}">
                <a16:creationId xmlns:a16="http://schemas.microsoft.com/office/drawing/2014/main" id="{16640328-BD25-944C-84B4-020A02A5DD1C}"/>
              </a:ext>
            </a:extLst>
          </p:cNvPr>
          <p:cNvSpPr>
            <a:spLocks noGrp="1"/>
          </p:cNvSpPr>
          <p:nvPr>
            <p:ph type="sldNum" sz="quarter" idx="18"/>
          </p:nvPr>
        </p:nvSpPr>
        <p:spPr/>
        <p:txBody>
          <a:bodyPr/>
          <a:lstStyle/>
          <a:p>
            <a:pPr>
              <a:defRPr/>
            </a:pPr>
            <a:fld id="{148C009B-CB69-E04A-B9B3-34B26D69E9CF}" type="slidenum">
              <a:rPr lang="en-US" smtClean="0"/>
              <a:pPr>
                <a:defRPr/>
              </a:pPr>
              <a:t>37</a:t>
            </a:fld>
            <a:endParaRPr lang="en-US" dirty="0"/>
          </a:p>
        </p:txBody>
      </p:sp>
      <p:sp>
        <p:nvSpPr>
          <p:cNvPr id="3" name="Title 2">
            <a:extLst>
              <a:ext uri="{FF2B5EF4-FFF2-40B4-BE49-F238E27FC236}">
                <a16:creationId xmlns:a16="http://schemas.microsoft.com/office/drawing/2014/main" id="{A6AB562D-5283-BA44-58D4-D033C0104DCE}"/>
              </a:ext>
            </a:extLst>
          </p:cNvPr>
          <p:cNvSpPr>
            <a:spLocks noGrp="1"/>
          </p:cNvSpPr>
          <p:nvPr>
            <p:ph type="title"/>
          </p:nvPr>
        </p:nvSpPr>
        <p:spPr/>
        <p:txBody>
          <a:bodyPr/>
          <a:lstStyle/>
          <a:p>
            <a:r>
              <a:rPr lang="en-US" dirty="0"/>
              <a:t>Pre-start Action Items</a:t>
            </a:r>
          </a:p>
        </p:txBody>
      </p:sp>
    </p:spTree>
    <p:extLst>
      <p:ext uri="{BB962C8B-B14F-4D97-AF65-F5344CB8AC3E}">
        <p14:creationId xmlns:p14="http://schemas.microsoft.com/office/powerpoint/2010/main" val="38461547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04D6D3B-5A42-1977-CE14-30FC8D254B23}"/>
              </a:ext>
            </a:extLst>
          </p:cNvPr>
          <p:cNvSpPr>
            <a:spLocks noGrp="1"/>
          </p:cNvSpPr>
          <p:nvPr>
            <p:ph idx="1"/>
          </p:nvPr>
        </p:nvSpPr>
        <p:spPr/>
        <p:txBody>
          <a:bodyPr/>
          <a:lstStyle/>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r>
              <a:rPr lang="en-US" sz="3200" dirty="0">
                <a:solidFill>
                  <a:srgbClr val="004C97"/>
                </a:solidFill>
              </a:rPr>
              <a:t>Thank you for your attention </a:t>
            </a:r>
          </a:p>
        </p:txBody>
      </p:sp>
      <p:sp>
        <p:nvSpPr>
          <p:cNvPr id="6" name="Slide Number Placeholder 5">
            <a:extLst>
              <a:ext uri="{FF2B5EF4-FFF2-40B4-BE49-F238E27FC236}">
                <a16:creationId xmlns:a16="http://schemas.microsoft.com/office/drawing/2014/main" id="{B0313A6D-81BA-4DFB-6BC4-61878F856D0B}"/>
              </a:ext>
            </a:extLst>
          </p:cNvPr>
          <p:cNvSpPr>
            <a:spLocks noGrp="1"/>
          </p:cNvSpPr>
          <p:nvPr>
            <p:ph type="sldNum" sz="quarter" idx="4"/>
          </p:nvPr>
        </p:nvSpPr>
        <p:spPr/>
        <p:txBody>
          <a:bodyPr/>
          <a:lstStyle/>
          <a:p>
            <a:pPr>
              <a:defRPr/>
            </a:pPr>
            <a:fld id="{148C009B-CB69-E04A-B9B3-34B26D69E9CF}" type="slidenum">
              <a:rPr lang="en-US" smtClean="0"/>
              <a:pPr>
                <a:defRPr/>
              </a:pPr>
              <a:t>38</a:t>
            </a:fld>
            <a:endParaRPr lang="en-US" dirty="0"/>
          </a:p>
        </p:txBody>
      </p:sp>
      <p:sp>
        <p:nvSpPr>
          <p:cNvPr id="3" name="Date Placeholder 3">
            <a:extLst>
              <a:ext uri="{FF2B5EF4-FFF2-40B4-BE49-F238E27FC236}">
                <a16:creationId xmlns:a16="http://schemas.microsoft.com/office/drawing/2014/main" id="{CEFE1FE3-6A66-FBCE-FCF8-58EA167C8C30}"/>
              </a:ext>
            </a:extLst>
          </p:cNvPr>
          <p:cNvSpPr>
            <a:spLocks noGrp="1"/>
          </p:cNvSpPr>
          <p:nvPr>
            <p:ph type="dt" sz="half" idx="2"/>
          </p:nvPr>
        </p:nvSpPr>
        <p:spPr>
          <a:xfrm>
            <a:off x="736827" y="6504213"/>
            <a:ext cx="914400" cy="241300"/>
          </a:xfrm>
        </p:spPr>
        <p:txBody>
          <a:bodyPr/>
          <a:lstStyle/>
          <a:p>
            <a:pPr>
              <a:defRPr/>
            </a:pPr>
            <a:r>
              <a:rPr lang="en-US"/>
              <a:t>3/19/2024</a:t>
            </a:r>
            <a:endParaRPr lang="en-US" dirty="0"/>
          </a:p>
        </p:txBody>
      </p:sp>
      <p:sp>
        <p:nvSpPr>
          <p:cNvPr id="7" name="Footer Placeholder 4">
            <a:extLst>
              <a:ext uri="{FF2B5EF4-FFF2-40B4-BE49-F238E27FC236}">
                <a16:creationId xmlns:a16="http://schemas.microsoft.com/office/drawing/2014/main" id="{2156C9A7-7787-00B1-4828-AE75CCB921B4}"/>
              </a:ext>
            </a:extLst>
          </p:cNvPr>
          <p:cNvSpPr>
            <a:spLocks noGrp="1"/>
          </p:cNvSpPr>
          <p:nvPr>
            <p:ph type="ftr" sz="quarter" idx="3"/>
          </p:nvPr>
        </p:nvSpPr>
        <p:spPr>
          <a:xfrm>
            <a:off x="1530603" y="6504213"/>
            <a:ext cx="6262118" cy="242873"/>
          </a:xfrm>
        </p:spPr>
        <p:txBody>
          <a:bodyPr/>
          <a:lstStyle/>
          <a:p>
            <a:pPr>
              <a:defRPr/>
            </a:pPr>
            <a:r>
              <a:rPr lang="en-US"/>
              <a:t>Olander | Meson Accelerator Readiness Review</a:t>
            </a:r>
            <a:endParaRPr lang="en-US" b="1" dirty="0"/>
          </a:p>
        </p:txBody>
      </p:sp>
    </p:spTree>
    <p:extLst>
      <p:ext uri="{BB962C8B-B14F-4D97-AF65-F5344CB8AC3E}">
        <p14:creationId xmlns:p14="http://schemas.microsoft.com/office/powerpoint/2010/main" val="27534932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28600" y="971550"/>
            <a:ext cx="8672513" cy="4663440"/>
          </a:xfrm>
        </p:spPr>
        <p:txBody>
          <a:bodyPr/>
          <a:lstStyle/>
          <a:p>
            <a:r>
              <a:rPr lang="en-US" sz="2800" dirty="0">
                <a:solidFill>
                  <a:schemeClr val="bg1">
                    <a:lumMod val="75000"/>
                  </a:schemeClr>
                </a:solidFill>
              </a:rPr>
              <a:t>Meson Overview</a:t>
            </a:r>
          </a:p>
          <a:p>
            <a:r>
              <a:rPr lang="en-US" sz="2800" dirty="0">
                <a:solidFill>
                  <a:schemeClr val="bg1">
                    <a:lumMod val="75000"/>
                  </a:schemeClr>
                </a:solidFill>
              </a:rPr>
              <a:t>Hazard Inventory </a:t>
            </a:r>
          </a:p>
          <a:p>
            <a:r>
              <a:rPr lang="en-US" sz="2800" dirty="0">
                <a:solidFill>
                  <a:schemeClr val="bg1">
                    <a:lumMod val="75000"/>
                  </a:schemeClr>
                </a:solidFill>
              </a:rPr>
              <a:t>Non-Accelerator Specific Hazards </a:t>
            </a:r>
          </a:p>
          <a:p>
            <a:r>
              <a:rPr lang="en-US" sz="2800" dirty="0">
                <a:solidFill>
                  <a:schemeClr val="bg1">
                    <a:lumMod val="75000"/>
                  </a:schemeClr>
                </a:solidFill>
              </a:rPr>
              <a:t>Accelerator Specific Hazards </a:t>
            </a:r>
          </a:p>
          <a:p>
            <a:r>
              <a:rPr lang="en-US" sz="2800" dirty="0">
                <a:solidFill>
                  <a:schemeClr val="bg1">
                    <a:lumMod val="75000"/>
                  </a:schemeClr>
                </a:solidFill>
              </a:rPr>
              <a:t>Maximum Credible Incident (MCI) Discussion</a:t>
            </a:r>
          </a:p>
          <a:p>
            <a:r>
              <a:rPr lang="en-US" sz="2800" dirty="0">
                <a:solidFill>
                  <a:schemeClr val="bg1">
                    <a:lumMod val="75000"/>
                  </a:schemeClr>
                </a:solidFill>
              </a:rPr>
              <a:t>Summary of Credited Controls</a:t>
            </a:r>
          </a:p>
        </p:txBody>
      </p:sp>
      <p:sp>
        <p:nvSpPr>
          <p:cNvPr id="7" name="Title 6"/>
          <p:cNvSpPr>
            <a:spLocks noGrp="1"/>
          </p:cNvSpPr>
          <p:nvPr>
            <p:ph type="title"/>
          </p:nvPr>
        </p:nvSpPr>
        <p:spPr/>
        <p:txBody>
          <a:bodyPr/>
          <a:lstStyle/>
          <a:p>
            <a:r>
              <a:rPr lang="en-US" dirty="0"/>
              <a:t>Outline</a:t>
            </a:r>
          </a:p>
        </p:txBody>
      </p:sp>
      <p:sp>
        <p:nvSpPr>
          <p:cNvPr id="3" name="Date Placeholder 2"/>
          <p:cNvSpPr>
            <a:spLocks noGrp="1"/>
          </p:cNvSpPr>
          <p:nvPr>
            <p:ph type="dt" sz="half" idx="2"/>
          </p:nvPr>
        </p:nvSpPr>
        <p:spPr>
          <a:xfrm>
            <a:off x="736826" y="6504213"/>
            <a:ext cx="1453123" cy="237285"/>
          </a:xfrm>
        </p:spPr>
        <p:txBody>
          <a:bodyPr/>
          <a:lstStyle/>
          <a:p>
            <a:pPr>
              <a:defRPr/>
            </a:pPr>
            <a:r>
              <a:rPr lang="en-US"/>
              <a:t>3/19/2024</a:t>
            </a:r>
            <a:endParaRPr lang="en-US" dirty="0"/>
          </a:p>
        </p:txBody>
      </p:sp>
      <p:sp>
        <p:nvSpPr>
          <p:cNvPr id="4" name="Footer Placeholder 3"/>
          <p:cNvSpPr>
            <a:spLocks noGrp="1"/>
          </p:cNvSpPr>
          <p:nvPr>
            <p:ph type="ftr" sz="quarter" idx="3"/>
          </p:nvPr>
        </p:nvSpPr>
        <p:spPr>
          <a:xfrm>
            <a:off x="1987230" y="6504213"/>
            <a:ext cx="6091874" cy="220677"/>
          </a:xfrm>
        </p:spPr>
        <p:txBody>
          <a:bodyPr/>
          <a:lstStyle/>
          <a:p>
            <a:pPr>
              <a:defRPr/>
            </a:pPr>
            <a:r>
              <a:rPr lang="en-US"/>
              <a:t>Olander | Meson Accelerator Readiness Review</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39</a:t>
            </a:fld>
            <a:endParaRPr lang="en-US" dirty="0"/>
          </a:p>
        </p:txBody>
      </p:sp>
    </p:spTree>
    <p:extLst>
      <p:ext uri="{BB962C8B-B14F-4D97-AF65-F5344CB8AC3E}">
        <p14:creationId xmlns:p14="http://schemas.microsoft.com/office/powerpoint/2010/main" val="8878815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95F0A19-0C2D-5229-105E-FEAE10F55B5F}"/>
              </a:ext>
            </a:extLst>
          </p:cNvPr>
          <p:cNvSpPr>
            <a:spLocks noGrp="1"/>
          </p:cNvSpPr>
          <p:nvPr>
            <p:ph type="title"/>
          </p:nvPr>
        </p:nvSpPr>
        <p:spPr/>
        <p:txBody>
          <a:bodyPr/>
          <a:lstStyle/>
          <a:p>
            <a:r>
              <a:rPr lang="en-US" dirty="0"/>
              <a:t>Meson Overview</a:t>
            </a:r>
          </a:p>
        </p:txBody>
      </p:sp>
      <p:sp>
        <p:nvSpPr>
          <p:cNvPr id="4" name="Date Placeholder 3">
            <a:extLst>
              <a:ext uri="{FF2B5EF4-FFF2-40B4-BE49-F238E27FC236}">
                <a16:creationId xmlns:a16="http://schemas.microsoft.com/office/drawing/2014/main" id="{A25E78C5-EEAB-4C94-89C3-2C9E389F0027}"/>
              </a:ext>
            </a:extLst>
          </p:cNvPr>
          <p:cNvSpPr>
            <a:spLocks noGrp="1"/>
          </p:cNvSpPr>
          <p:nvPr>
            <p:ph type="dt" sz="half" idx="2"/>
          </p:nvPr>
        </p:nvSpPr>
        <p:spPr>
          <a:xfrm>
            <a:off x="736827" y="6504213"/>
            <a:ext cx="914400" cy="241300"/>
          </a:xfrm>
        </p:spPr>
        <p:txBody>
          <a:bodyPr/>
          <a:lstStyle/>
          <a:p>
            <a:pPr>
              <a:defRPr/>
            </a:pPr>
            <a:r>
              <a:rPr lang="en-US"/>
              <a:t>3/19/2024</a:t>
            </a:r>
            <a:endParaRPr lang="en-US" dirty="0"/>
          </a:p>
        </p:txBody>
      </p:sp>
      <p:sp>
        <p:nvSpPr>
          <p:cNvPr id="5" name="Footer Placeholder 4">
            <a:extLst>
              <a:ext uri="{FF2B5EF4-FFF2-40B4-BE49-F238E27FC236}">
                <a16:creationId xmlns:a16="http://schemas.microsoft.com/office/drawing/2014/main" id="{09A872DA-9201-428E-7E2C-E42FC8DB3661}"/>
              </a:ext>
            </a:extLst>
          </p:cNvPr>
          <p:cNvSpPr>
            <a:spLocks noGrp="1"/>
          </p:cNvSpPr>
          <p:nvPr>
            <p:ph type="ftr" sz="quarter" idx="3"/>
          </p:nvPr>
        </p:nvSpPr>
        <p:spPr/>
        <p:txBody>
          <a:bodyPr/>
          <a:lstStyle/>
          <a:p>
            <a:pPr>
              <a:defRPr/>
            </a:pPr>
            <a:r>
              <a:rPr lang="en-US"/>
              <a:t>Olander | Meson Accelerator Readiness Review</a:t>
            </a:r>
            <a:endParaRPr lang="en-US" b="1" dirty="0"/>
          </a:p>
        </p:txBody>
      </p:sp>
      <p:sp>
        <p:nvSpPr>
          <p:cNvPr id="6" name="Slide Number Placeholder 5">
            <a:extLst>
              <a:ext uri="{FF2B5EF4-FFF2-40B4-BE49-F238E27FC236}">
                <a16:creationId xmlns:a16="http://schemas.microsoft.com/office/drawing/2014/main" id="{C1C2A9C4-3875-6605-71ED-DBC88B45631D}"/>
              </a:ext>
            </a:extLst>
          </p:cNvPr>
          <p:cNvSpPr>
            <a:spLocks noGrp="1"/>
          </p:cNvSpPr>
          <p:nvPr>
            <p:ph type="sldNum" sz="quarter" idx="4"/>
          </p:nvPr>
        </p:nvSpPr>
        <p:spPr/>
        <p:txBody>
          <a:bodyPr/>
          <a:lstStyle/>
          <a:p>
            <a:pPr>
              <a:defRPr/>
            </a:pPr>
            <a:fld id="{148C009B-CB69-E04A-B9B3-34B26D69E9CF}" type="slidenum">
              <a:rPr lang="en-US" smtClean="0"/>
              <a:pPr>
                <a:defRPr/>
              </a:pPr>
              <a:t>4</a:t>
            </a:fld>
            <a:endParaRPr lang="en-US" dirty="0"/>
          </a:p>
        </p:txBody>
      </p:sp>
      <p:sp>
        <p:nvSpPr>
          <p:cNvPr id="10" name="TextBox 9">
            <a:extLst>
              <a:ext uri="{FF2B5EF4-FFF2-40B4-BE49-F238E27FC236}">
                <a16:creationId xmlns:a16="http://schemas.microsoft.com/office/drawing/2014/main" id="{35F69EC3-1940-CF7D-D0D8-B0246B3D0E7A}"/>
              </a:ext>
            </a:extLst>
          </p:cNvPr>
          <p:cNvSpPr txBox="1"/>
          <p:nvPr/>
        </p:nvSpPr>
        <p:spPr>
          <a:xfrm>
            <a:off x="5740729" y="1295617"/>
            <a:ext cx="1713873" cy="338554"/>
          </a:xfrm>
          <a:prstGeom prst="rect">
            <a:avLst/>
          </a:prstGeom>
          <a:solidFill>
            <a:schemeClr val="bg1"/>
          </a:solidFill>
        </p:spPr>
        <p:txBody>
          <a:bodyPr wrap="square" rtlCol="0">
            <a:spAutoFit/>
          </a:bodyPr>
          <a:lstStyle/>
          <a:p>
            <a:endParaRPr lang="en-US" sz="1600" b="1" i="1" dirty="0">
              <a:solidFill>
                <a:srgbClr val="0C075E"/>
              </a:solidFill>
            </a:endParaRPr>
          </a:p>
        </p:txBody>
      </p:sp>
      <p:sp>
        <p:nvSpPr>
          <p:cNvPr id="17" name="Rectangle 16">
            <a:extLst>
              <a:ext uri="{FF2B5EF4-FFF2-40B4-BE49-F238E27FC236}">
                <a16:creationId xmlns:a16="http://schemas.microsoft.com/office/drawing/2014/main" id="{53C40B8D-E8BE-AC05-2CBD-62AE6D53A361}"/>
              </a:ext>
            </a:extLst>
          </p:cNvPr>
          <p:cNvSpPr/>
          <p:nvPr/>
        </p:nvSpPr>
        <p:spPr>
          <a:xfrm>
            <a:off x="1207477" y="3985846"/>
            <a:ext cx="216877" cy="16998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FDDDD80-1056-7068-B6BB-703A71468106}"/>
              </a:ext>
            </a:extLst>
          </p:cNvPr>
          <p:cNvSpPr/>
          <p:nvPr/>
        </p:nvSpPr>
        <p:spPr>
          <a:xfrm>
            <a:off x="2471078" y="1547446"/>
            <a:ext cx="2080846" cy="433754"/>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ED69ADE5-F925-22CE-50B0-9B8AE7CD6007}"/>
              </a:ext>
            </a:extLst>
          </p:cNvPr>
          <p:cNvSpPr txBox="1"/>
          <p:nvPr/>
        </p:nvSpPr>
        <p:spPr>
          <a:xfrm>
            <a:off x="4656006" y="948330"/>
            <a:ext cx="3638297" cy="3293209"/>
          </a:xfrm>
          <a:prstGeom prst="rect">
            <a:avLst/>
          </a:prstGeom>
          <a:noFill/>
        </p:spPr>
        <p:txBody>
          <a:bodyPr wrap="square">
            <a:spAutoFit/>
          </a:bodyPr>
          <a:lstStyle/>
          <a:p>
            <a:pPr marL="342900" indent="-342900">
              <a:buFont typeface="Arial" panose="020B0604020202020204" pitchFamily="34" charset="0"/>
              <a:buChar char="•"/>
            </a:pPr>
            <a:r>
              <a:rPr lang="en-US" sz="1600" dirty="0"/>
              <a:t>One extraction line from Switchyard</a:t>
            </a:r>
          </a:p>
          <a:p>
            <a:pPr marL="800100" lvl="1" indent="-342900">
              <a:buFont typeface="Arial" panose="020B0604020202020204" pitchFamily="34" charset="0"/>
              <a:buChar char="•"/>
            </a:pPr>
            <a:r>
              <a:rPr lang="en-US" sz="1600" dirty="0"/>
              <a:t>120 GeV</a:t>
            </a:r>
          </a:p>
          <a:p>
            <a:pPr marL="800100" lvl="1" indent="-342900">
              <a:buFont typeface="Arial" panose="020B0604020202020204" pitchFamily="34" charset="0"/>
              <a:buChar char="•"/>
            </a:pPr>
            <a:r>
              <a:rPr lang="en-US" sz="1600" dirty="0"/>
              <a:t>Referred to as “Meson Primary” (</a:t>
            </a:r>
            <a:r>
              <a:rPr lang="en-US" sz="1600" dirty="0" err="1"/>
              <a:t>MPrimary</a:t>
            </a:r>
            <a:r>
              <a:rPr lang="en-US" sz="1600" dirty="0"/>
              <a:t>)</a:t>
            </a:r>
          </a:p>
          <a:p>
            <a:pPr marL="342900" indent="-342900">
              <a:buFont typeface="Arial" panose="020B0604020202020204" pitchFamily="34" charset="0"/>
              <a:buChar char="•"/>
            </a:pPr>
            <a:r>
              <a:rPr lang="en-US" sz="1600" dirty="0"/>
              <a:t>Two transfer lines</a:t>
            </a:r>
          </a:p>
          <a:p>
            <a:pPr marL="800100" lvl="1" indent="-342900">
              <a:buFont typeface="Arial" panose="020B0604020202020204" pitchFamily="34" charset="0"/>
              <a:buChar char="•"/>
            </a:pPr>
            <a:r>
              <a:rPr lang="en-US" sz="1600" dirty="0"/>
              <a:t>Energy can vary</a:t>
            </a:r>
          </a:p>
          <a:p>
            <a:pPr marL="800100" lvl="1" indent="-342900">
              <a:buFont typeface="Arial" panose="020B0604020202020204" pitchFamily="34" charset="0"/>
              <a:buChar char="•"/>
            </a:pPr>
            <a:r>
              <a:rPr lang="en-US" sz="1600" dirty="0"/>
              <a:t>Meson Test (</a:t>
            </a:r>
            <a:r>
              <a:rPr lang="en-US" sz="1600" dirty="0" err="1"/>
              <a:t>MTest</a:t>
            </a:r>
            <a:r>
              <a:rPr lang="en-US" sz="1600" dirty="0"/>
              <a:t>)</a:t>
            </a:r>
          </a:p>
          <a:p>
            <a:pPr marL="800100" lvl="1" indent="-342900">
              <a:buFont typeface="Arial" panose="020B0604020202020204" pitchFamily="34" charset="0"/>
              <a:buChar char="•"/>
            </a:pPr>
            <a:r>
              <a:rPr lang="en-US" sz="1600" dirty="0"/>
              <a:t>Meson Center (</a:t>
            </a:r>
            <a:r>
              <a:rPr lang="en-US" sz="1600" dirty="0" err="1"/>
              <a:t>MCenter</a:t>
            </a:r>
            <a:r>
              <a:rPr lang="en-US" sz="1600" dirty="0"/>
              <a:t>)</a:t>
            </a:r>
          </a:p>
          <a:p>
            <a:pPr marL="342900" indent="-342900">
              <a:buFont typeface="Arial" panose="020B0604020202020204" pitchFamily="34" charset="0"/>
              <a:buChar char="•"/>
            </a:pPr>
            <a:r>
              <a:rPr lang="en-US" sz="1600" dirty="0" err="1"/>
              <a:t>MTest</a:t>
            </a:r>
            <a:r>
              <a:rPr lang="en-US" sz="1600" dirty="0"/>
              <a:t> and </a:t>
            </a:r>
            <a:r>
              <a:rPr lang="en-US" sz="1600" dirty="0" err="1"/>
              <a:t>MCenter</a:t>
            </a:r>
            <a:r>
              <a:rPr lang="en-US" sz="1600" dirty="0"/>
              <a:t> can be independently dumped in the Meson Target Train (MTT), allowing independent access to the experimental halls</a:t>
            </a:r>
          </a:p>
        </p:txBody>
      </p:sp>
      <p:pic>
        <p:nvPicPr>
          <p:cNvPr id="11" name="Picture 10" descr="A picture containing diagram&#10;&#10;Description automatically generated">
            <a:extLst>
              <a:ext uri="{FF2B5EF4-FFF2-40B4-BE49-F238E27FC236}">
                <a16:creationId xmlns:a16="http://schemas.microsoft.com/office/drawing/2014/main" id="{E5084E9C-3C24-C479-A957-836A81243F2B}"/>
              </a:ext>
            </a:extLst>
          </p:cNvPr>
          <p:cNvPicPr>
            <a:picLocks noChangeAspect="1"/>
          </p:cNvPicPr>
          <p:nvPr/>
        </p:nvPicPr>
        <p:blipFill>
          <a:blip r:embed="rId2" cstate="print">
            <a:alphaModFix/>
            <a:extLst>
              <a:ext uri="{28A0092B-C50C-407E-A947-70E740481C1C}">
                <a14:useLocalDpi xmlns:a14="http://schemas.microsoft.com/office/drawing/2010/main" val="0"/>
              </a:ext>
            </a:extLst>
          </a:blip>
          <a:stretch>
            <a:fillRect/>
          </a:stretch>
        </p:blipFill>
        <p:spPr>
          <a:xfrm>
            <a:off x="475873" y="1000112"/>
            <a:ext cx="4012123" cy="5235400"/>
          </a:xfrm>
          <a:prstGeom prst="rect">
            <a:avLst/>
          </a:prstGeom>
        </p:spPr>
      </p:pic>
    </p:spTree>
    <p:extLst>
      <p:ext uri="{BB962C8B-B14F-4D97-AF65-F5344CB8AC3E}">
        <p14:creationId xmlns:p14="http://schemas.microsoft.com/office/powerpoint/2010/main" val="3405590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95F0A19-0C2D-5229-105E-FEAE10F55B5F}"/>
              </a:ext>
            </a:extLst>
          </p:cNvPr>
          <p:cNvSpPr>
            <a:spLocks noGrp="1"/>
          </p:cNvSpPr>
          <p:nvPr>
            <p:ph type="title"/>
          </p:nvPr>
        </p:nvSpPr>
        <p:spPr/>
        <p:txBody>
          <a:bodyPr/>
          <a:lstStyle/>
          <a:p>
            <a:r>
              <a:rPr lang="en-US" dirty="0"/>
              <a:t>Meson Overview</a:t>
            </a:r>
          </a:p>
        </p:txBody>
      </p:sp>
      <p:sp>
        <p:nvSpPr>
          <p:cNvPr id="4" name="Date Placeholder 3">
            <a:extLst>
              <a:ext uri="{FF2B5EF4-FFF2-40B4-BE49-F238E27FC236}">
                <a16:creationId xmlns:a16="http://schemas.microsoft.com/office/drawing/2014/main" id="{A25E78C5-EEAB-4C94-89C3-2C9E389F0027}"/>
              </a:ext>
            </a:extLst>
          </p:cNvPr>
          <p:cNvSpPr>
            <a:spLocks noGrp="1"/>
          </p:cNvSpPr>
          <p:nvPr>
            <p:ph type="dt" sz="half" idx="2"/>
          </p:nvPr>
        </p:nvSpPr>
        <p:spPr>
          <a:xfrm>
            <a:off x="736827" y="6504213"/>
            <a:ext cx="914400" cy="241300"/>
          </a:xfrm>
        </p:spPr>
        <p:txBody>
          <a:bodyPr/>
          <a:lstStyle/>
          <a:p>
            <a:pPr>
              <a:defRPr/>
            </a:pPr>
            <a:r>
              <a:rPr lang="en-US"/>
              <a:t>3/19/2024</a:t>
            </a:r>
            <a:endParaRPr lang="en-US" dirty="0"/>
          </a:p>
        </p:txBody>
      </p:sp>
      <p:sp>
        <p:nvSpPr>
          <p:cNvPr id="5" name="Footer Placeholder 4">
            <a:extLst>
              <a:ext uri="{FF2B5EF4-FFF2-40B4-BE49-F238E27FC236}">
                <a16:creationId xmlns:a16="http://schemas.microsoft.com/office/drawing/2014/main" id="{09A872DA-9201-428E-7E2C-E42FC8DB3661}"/>
              </a:ext>
            </a:extLst>
          </p:cNvPr>
          <p:cNvSpPr>
            <a:spLocks noGrp="1"/>
          </p:cNvSpPr>
          <p:nvPr>
            <p:ph type="ftr" sz="quarter" idx="3"/>
          </p:nvPr>
        </p:nvSpPr>
        <p:spPr/>
        <p:txBody>
          <a:bodyPr/>
          <a:lstStyle/>
          <a:p>
            <a:pPr>
              <a:defRPr/>
            </a:pPr>
            <a:r>
              <a:rPr lang="en-US"/>
              <a:t>Olander | Meson Accelerator Readiness Review</a:t>
            </a:r>
            <a:endParaRPr lang="en-US" b="1" dirty="0"/>
          </a:p>
        </p:txBody>
      </p:sp>
      <p:sp>
        <p:nvSpPr>
          <p:cNvPr id="6" name="Slide Number Placeholder 5">
            <a:extLst>
              <a:ext uri="{FF2B5EF4-FFF2-40B4-BE49-F238E27FC236}">
                <a16:creationId xmlns:a16="http://schemas.microsoft.com/office/drawing/2014/main" id="{C1C2A9C4-3875-6605-71ED-DBC88B45631D}"/>
              </a:ext>
            </a:extLst>
          </p:cNvPr>
          <p:cNvSpPr>
            <a:spLocks noGrp="1"/>
          </p:cNvSpPr>
          <p:nvPr>
            <p:ph type="sldNum" sz="quarter" idx="4"/>
          </p:nvPr>
        </p:nvSpPr>
        <p:spPr/>
        <p:txBody>
          <a:bodyPr/>
          <a:lstStyle/>
          <a:p>
            <a:pPr>
              <a:defRPr/>
            </a:pPr>
            <a:fld id="{148C009B-CB69-E04A-B9B3-34B26D69E9CF}" type="slidenum">
              <a:rPr lang="en-US" smtClean="0"/>
              <a:pPr>
                <a:defRPr/>
              </a:pPr>
              <a:t>5</a:t>
            </a:fld>
            <a:endParaRPr lang="en-US" dirty="0"/>
          </a:p>
        </p:txBody>
      </p:sp>
      <p:sp>
        <p:nvSpPr>
          <p:cNvPr id="17" name="Rectangle 16">
            <a:extLst>
              <a:ext uri="{FF2B5EF4-FFF2-40B4-BE49-F238E27FC236}">
                <a16:creationId xmlns:a16="http://schemas.microsoft.com/office/drawing/2014/main" id="{53C40B8D-E8BE-AC05-2CBD-62AE6D53A361}"/>
              </a:ext>
            </a:extLst>
          </p:cNvPr>
          <p:cNvSpPr/>
          <p:nvPr/>
        </p:nvSpPr>
        <p:spPr>
          <a:xfrm>
            <a:off x="1207477" y="3985846"/>
            <a:ext cx="216877" cy="16998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FDDDD80-1056-7068-B6BB-703A71468106}"/>
              </a:ext>
            </a:extLst>
          </p:cNvPr>
          <p:cNvSpPr/>
          <p:nvPr/>
        </p:nvSpPr>
        <p:spPr>
          <a:xfrm>
            <a:off x="2471078" y="1547446"/>
            <a:ext cx="2080846" cy="433754"/>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ED69ADE5-F925-22CE-50B0-9B8AE7CD6007}"/>
              </a:ext>
            </a:extLst>
          </p:cNvPr>
          <p:cNvSpPr txBox="1"/>
          <p:nvPr/>
        </p:nvSpPr>
        <p:spPr>
          <a:xfrm>
            <a:off x="4781045" y="1259975"/>
            <a:ext cx="3638297" cy="4185761"/>
          </a:xfrm>
          <a:prstGeom prst="rect">
            <a:avLst/>
          </a:prstGeom>
          <a:noFill/>
        </p:spPr>
        <p:txBody>
          <a:bodyPr wrap="square">
            <a:spAutoFit/>
          </a:bodyPr>
          <a:lstStyle/>
          <a:p>
            <a:pPr marL="342900" indent="-342900">
              <a:buFont typeface="Arial" panose="020B0604020202020204" pitchFamily="34" charset="0"/>
              <a:buChar char="•"/>
            </a:pPr>
            <a:r>
              <a:rPr lang="en-US" sz="1800" dirty="0"/>
              <a:t>Beam is split in Switchyard, but follows a common beam pipe into M01</a:t>
            </a:r>
          </a:p>
          <a:p>
            <a:pPr marL="342900" indent="-342900">
              <a:buFont typeface="Arial" panose="020B0604020202020204" pitchFamily="34" charset="0"/>
              <a:buChar char="•"/>
            </a:pPr>
            <a:r>
              <a:rPr lang="en-US" sz="1800" dirty="0"/>
              <a:t>In M01, beam is directed to </a:t>
            </a:r>
            <a:r>
              <a:rPr lang="en-US" sz="1800" dirty="0" err="1"/>
              <a:t>MTest</a:t>
            </a:r>
            <a:r>
              <a:rPr lang="en-US" sz="1800" dirty="0"/>
              <a:t>, </a:t>
            </a:r>
            <a:r>
              <a:rPr lang="en-US" sz="1800" dirty="0" err="1"/>
              <a:t>MCenter</a:t>
            </a:r>
            <a:r>
              <a:rPr lang="en-US" sz="1800" dirty="0"/>
              <a:t>, or the Meson Target Train</a:t>
            </a:r>
          </a:p>
          <a:p>
            <a:pPr marL="342900" indent="-342900">
              <a:buFont typeface="Arial" panose="020B0604020202020204" pitchFamily="34" charset="0"/>
              <a:buChar char="•"/>
            </a:pPr>
            <a:r>
              <a:rPr lang="en-US" sz="1800" dirty="0"/>
              <a:t>M01 through MTT is </a:t>
            </a:r>
            <a:r>
              <a:rPr lang="en-US" sz="1800" dirty="0" err="1"/>
              <a:t>MPrimary</a:t>
            </a:r>
            <a:endParaRPr lang="en-US" sz="1800" dirty="0"/>
          </a:p>
          <a:p>
            <a:pPr marL="342900" indent="-342900">
              <a:buFont typeface="Arial" panose="020B0604020202020204" pitchFamily="34" charset="0"/>
              <a:buChar char="•"/>
            </a:pPr>
            <a:r>
              <a:rPr lang="en-US" sz="1800" dirty="0"/>
              <a:t>There are primary targets along </a:t>
            </a:r>
            <a:r>
              <a:rPr lang="en-US" sz="1800" dirty="0" err="1"/>
              <a:t>MTest</a:t>
            </a:r>
            <a:r>
              <a:rPr lang="en-US" sz="1800" dirty="0"/>
              <a:t>, allowing for a variety of secondary energies.</a:t>
            </a:r>
          </a:p>
          <a:p>
            <a:pPr marL="342900" indent="-342900">
              <a:buFont typeface="Arial" panose="020B0604020202020204" pitchFamily="34" charset="0"/>
              <a:buChar char="•"/>
            </a:pPr>
            <a:r>
              <a:rPr lang="en-US" sz="1800" dirty="0"/>
              <a:t>There is a single primary target in MC6</a:t>
            </a:r>
          </a:p>
          <a:p>
            <a:endParaRPr lang="en-US" sz="1800" dirty="0"/>
          </a:p>
          <a:p>
            <a:pPr marL="342900" indent="-342900">
              <a:buFont typeface="Arial" panose="020B0604020202020204" pitchFamily="34" charset="0"/>
              <a:buChar char="•"/>
            </a:pPr>
            <a:r>
              <a:rPr lang="en-US" sz="1600" i="1" dirty="0"/>
              <a:t>There is no target in the Meson Target Train – the name is historic</a:t>
            </a:r>
          </a:p>
        </p:txBody>
      </p:sp>
      <p:pic>
        <p:nvPicPr>
          <p:cNvPr id="11" name="Picture 10" descr="A picture containing diagram&#10;&#10;Description automatically generated">
            <a:extLst>
              <a:ext uri="{FF2B5EF4-FFF2-40B4-BE49-F238E27FC236}">
                <a16:creationId xmlns:a16="http://schemas.microsoft.com/office/drawing/2014/main" id="{E5084E9C-3C24-C479-A957-836A81243F2B}"/>
              </a:ext>
            </a:extLst>
          </p:cNvPr>
          <p:cNvPicPr>
            <a:picLocks noChangeAspect="1"/>
          </p:cNvPicPr>
          <p:nvPr/>
        </p:nvPicPr>
        <p:blipFill rotWithShape="1">
          <a:blip r:embed="rId2" cstate="print">
            <a:alphaModFix amt="32000"/>
            <a:extLst>
              <a:ext uri="{28A0092B-C50C-407E-A947-70E740481C1C}">
                <a14:useLocalDpi xmlns:a14="http://schemas.microsoft.com/office/drawing/2010/main" val="0"/>
              </a:ext>
            </a:extLst>
          </a:blip>
          <a:srcRect l="20044" t="24565" r="9305" b="3822"/>
          <a:stretch/>
        </p:blipFill>
        <p:spPr>
          <a:xfrm>
            <a:off x="351980" y="977266"/>
            <a:ext cx="3968446" cy="5248917"/>
          </a:xfrm>
          <a:prstGeom prst="rect">
            <a:avLst/>
          </a:prstGeom>
        </p:spPr>
      </p:pic>
      <p:cxnSp>
        <p:nvCxnSpPr>
          <p:cNvPr id="12" name="Straight Connector 11">
            <a:extLst>
              <a:ext uri="{FF2B5EF4-FFF2-40B4-BE49-F238E27FC236}">
                <a16:creationId xmlns:a16="http://schemas.microsoft.com/office/drawing/2014/main" id="{FBAD957D-5291-0FC5-65D0-B47C2BB95A2F}"/>
              </a:ext>
            </a:extLst>
          </p:cNvPr>
          <p:cNvCxnSpPr>
            <a:cxnSpLocks/>
          </p:cNvCxnSpPr>
          <p:nvPr/>
        </p:nvCxnSpPr>
        <p:spPr>
          <a:xfrm flipV="1">
            <a:off x="2471078" y="1764323"/>
            <a:ext cx="0" cy="433553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06D36A25-1ABB-4B64-93B6-3FC0D944C37B}"/>
              </a:ext>
            </a:extLst>
          </p:cNvPr>
          <p:cNvCxnSpPr/>
          <p:nvPr/>
        </p:nvCxnSpPr>
        <p:spPr>
          <a:xfrm flipH="1" flipV="1">
            <a:off x="1651227" y="2314937"/>
            <a:ext cx="819851" cy="310201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3" name="TextBox 22">
            <a:extLst>
              <a:ext uri="{FF2B5EF4-FFF2-40B4-BE49-F238E27FC236}">
                <a16:creationId xmlns:a16="http://schemas.microsoft.com/office/drawing/2014/main" id="{52D23C64-1887-3666-C724-9B8DDEE52C21}"/>
              </a:ext>
            </a:extLst>
          </p:cNvPr>
          <p:cNvSpPr txBox="1"/>
          <p:nvPr/>
        </p:nvSpPr>
        <p:spPr>
          <a:xfrm>
            <a:off x="1066354" y="1768109"/>
            <a:ext cx="944105" cy="461665"/>
          </a:xfrm>
          <a:prstGeom prst="rect">
            <a:avLst/>
          </a:prstGeom>
          <a:noFill/>
        </p:spPr>
        <p:txBody>
          <a:bodyPr wrap="none" rtlCol="0">
            <a:spAutoFit/>
          </a:bodyPr>
          <a:lstStyle/>
          <a:p>
            <a:r>
              <a:rPr lang="en-US" dirty="0" err="1"/>
              <a:t>MTest</a:t>
            </a:r>
            <a:endParaRPr lang="en-US" dirty="0"/>
          </a:p>
        </p:txBody>
      </p:sp>
      <p:sp>
        <p:nvSpPr>
          <p:cNvPr id="24" name="TextBox 23">
            <a:extLst>
              <a:ext uri="{FF2B5EF4-FFF2-40B4-BE49-F238E27FC236}">
                <a16:creationId xmlns:a16="http://schemas.microsoft.com/office/drawing/2014/main" id="{2DA1BD55-E545-2238-259A-D96CB4A9C3B5}"/>
              </a:ext>
            </a:extLst>
          </p:cNvPr>
          <p:cNvSpPr txBox="1"/>
          <p:nvPr/>
        </p:nvSpPr>
        <p:spPr>
          <a:xfrm>
            <a:off x="1828818" y="1259975"/>
            <a:ext cx="1284519" cy="461665"/>
          </a:xfrm>
          <a:prstGeom prst="rect">
            <a:avLst/>
          </a:prstGeom>
          <a:noFill/>
        </p:spPr>
        <p:txBody>
          <a:bodyPr wrap="none" rtlCol="0">
            <a:spAutoFit/>
          </a:bodyPr>
          <a:lstStyle/>
          <a:p>
            <a:r>
              <a:rPr lang="en-US" dirty="0" err="1"/>
              <a:t>MCenter</a:t>
            </a:r>
            <a:endParaRPr lang="en-US" dirty="0"/>
          </a:p>
        </p:txBody>
      </p:sp>
      <p:sp>
        <p:nvSpPr>
          <p:cNvPr id="25" name="TextBox 24">
            <a:extLst>
              <a:ext uri="{FF2B5EF4-FFF2-40B4-BE49-F238E27FC236}">
                <a16:creationId xmlns:a16="http://schemas.microsoft.com/office/drawing/2014/main" id="{9617F508-7E64-D3B8-C4AC-D02A91F9818F}"/>
              </a:ext>
            </a:extLst>
          </p:cNvPr>
          <p:cNvSpPr txBox="1"/>
          <p:nvPr/>
        </p:nvSpPr>
        <p:spPr>
          <a:xfrm>
            <a:off x="3292047" y="3429000"/>
            <a:ext cx="1053296" cy="1200329"/>
          </a:xfrm>
          <a:prstGeom prst="rect">
            <a:avLst/>
          </a:prstGeom>
          <a:noFill/>
        </p:spPr>
        <p:txBody>
          <a:bodyPr wrap="square" rtlCol="0">
            <a:spAutoFit/>
          </a:bodyPr>
          <a:lstStyle/>
          <a:p>
            <a:r>
              <a:rPr lang="en-US" dirty="0"/>
              <a:t>Meson Target Train</a:t>
            </a:r>
          </a:p>
        </p:txBody>
      </p:sp>
      <p:cxnSp>
        <p:nvCxnSpPr>
          <p:cNvPr id="27" name="Straight Arrow Connector 26">
            <a:extLst>
              <a:ext uri="{FF2B5EF4-FFF2-40B4-BE49-F238E27FC236}">
                <a16:creationId xmlns:a16="http://schemas.microsoft.com/office/drawing/2014/main" id="{A20549AB-20B9-4008-80DA-B880CCCD5627}"/>
              </a:ext>
            </a:extLst>
          </p:cNvPr>
          <p:cNvCxnSpPr/>
          <p:nvPr/>
        </p:nvCxnSpPr>
        <p:spPr>
          <a:xfrm flipH="1">
            <a:off x="2471078" y="4629329"/>
            <a:ext cx="1322701" cy="787623"/>
          </a:xfrm>
          <a:prstGeom prst="straightConnector1">
            <a:avLst/>
          </a:prstGeom>
          <a:ln>
            <a:solidFill>
              <a:srgbClr val="FE00FF"/>
            </a:solidFill>
            <a:tailEnd type="triangle"/>
          </a:ln>
        </p:spPr>
        <p:style>
          <a:lnRef idx="2">
            <a:schemeClr val="accent1"/>
          </a:lnRef>
          <a:fillRef idx="0">
            <a:schemeClr val="accent1"/>
          </a:fillRef>
          <a:effectRef idx="1">
            <a:schemeClr val="accent1"/>
          </a:effectRef>
          <a:fontRef idx="minor">
            <a:schemeClr val="tx1"/>
          </a:fontRef>
        </p:style>
      </p:cxnSp>
      <p:sp>
        <p:nvSpPr>
          <p:cNvPr id="30" name="TextBox 29">
            <a:extLst>
              <a:ext uri="{FF2B5EF4-FFF2-40B4-BE49-F238E27FC236}">
                <a16:creationId xmlns:a16="http://schemas.microsoft.com/office/drawing/2014/main" id="{86988FD1-9BA1-99DA-0FF3-4441C015F037}"/>
              </a:ext>
            </a:extLst>
          </p:cNvPr>
          <p:cNvSpPr txBox="1"/>
          <p:nvPr/>
        </p:nvSpPr>
        <p:spPr>
          <a:xfrm>
            <a:off x="2683121" y="5483756"/>
            <a:ext cx="1425262" cy="461665"/>
          </a:xfrm>
          <a:prstGeom prst="rect">
            <a:avLst/>
          </a:prstGeom>
          <a:noFill/>
        </p:spPr>
        <p:txBody>
          <a:bodyPr wrap="none" rtlCol="0">
            <a:spAutoFit/>
          </a:bodyPr>
          <a:lstStyle/>
          <a:p>
            <a:r>
              <a:rPr lang="en-US" dirty="0" err="1"/>
              <a:t>MPrimary</a:t>
            </a:r>
            <a:endParaRPr lang="en-US" dirty="0"/>
          </a:p>
        </p:txBody>
      </p:sp>
    </p:spTree>
    <p:extLst>
      <p:ext uri="{BB962C8B-B14F-4D97-AF65-F5344CB8AC3E}">
        <p14:creationId xmlns:p14="http://schemas.microsoft.com/office/powerpoint/2010/main" val="19139054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sz="2800" dirty="0">
                <a:solidFill>
                  <a:schemeClr val="bg1">
                    <a:lumMod val="75000"/>
                  </a:schemeClr>
                </a:solidFill>
              </a:rPr>
              <a:t>Meson Overview</a:t>
            </a:r>
          </a:p>
          <a:p>
            <a:r>
              <a:rPr lang="en-US" sz="2800" dirty="0"/>
              <a:t>Hazard Inventory </a:t>
            </a:r>
          </a:p>
          <a:p>
            <a:r>
              <a:rPr lang="en-US" sz="2800" dirty="0">
                <a:solidFill>
                  <a:schemeClr val="bg1">
                    <a:lumMod val="75000"/>
                  </a:schemeClr>
                </a:solidFill>
              </a:rPr>
              <a:t>Non-Accelerator Specific Hazards </a:t>
            </a:r>
          </a:p>
          <a:p>
            <a:r>
              <a:rPr lang="en-US" sz="2800" dirty="0">
                <a:solidFill>
                  <a:schemeClr val="bg1">
                    <a:lumMod val="75000"/>
                  </a:schemeClr>
                </a:solidFill>
              </a:rPr>
              <a:t>Accelerator Specific Hazards </a:t>
            </a:r>
          </a:p>
          <a:p>
            <a:r>
              <a:rPr lang="en-US" sz="2800" dirty="0">
                <a:solidFill>
                  <a:schemeClr val="bg1">
                    <a:lumMod val="75000"/>
                  </a:schemeClr>
                </a:solidFill>
              </a:rPr>
              <a:t>Maximum Credible Incident (MCI) Discussion</a:t>
            </a:r>
          </a:p>
          <a:p>
            <a:r>
              <a:rPr lang="en-US" sz="2800" dirty="0">
                <a:solidFill>
                  <a:schemeClr val="bg1">
                    <a:lumMod val="75000"/>
                  </a:schemeClr>
                </a:solidFill>
              </a:rPr>
              <a:t>Summary of Credited Controls</a:t>
            </a:r>
          </a:p>
          <a:p>
            <a:r>
              <a:rPr lang="en-US" sz="2800" dirty="0">
                <a:solidFill>
                  <a:schemeClr val="bg1">
                    <a:lumMod val="75000"/>
                  </a:schemeClr>
                </a:solidFill>
              </a:rPr>
              <a:t>Pre-start Action Items</a:t>
            </a:r>
          </a:p>
        </p:txBody>
      </p:sp>
      <p:sp>
        <p:nvSpPr>
          <p:cNvPr id="7" name="Title 6"/>
          <p:cNvSpPr>
            <a:spLocks noGrp="1"/>
          </p:cNvSpPr>
          <p:nvPr>
            <p:ph type="title"/>
          </p:nvPr>
        </p:nvSpPr>
        <p:spPr/>
        <p:txBody>
          <a:bodyPr/>
          <a:lstStyle/>
          <a:p>
            <a:r>
              <a:rPr lang="en-US" dirty="0"/>
              <a:t>Outline</a:t>
            </a:r>
          </a:p>
        </p:txBody>
      </p:sp>
      <p:sp>
        <p:nvSpPr>
          <p:cNvPr id="3" name="Date Placeholder 2"/>
          <p:cNvSpPr>
            <a:spLocks noGrp="1"/>
          </p:cNvSpPr>
          <p:nvPr>
            <p:ph type="dt" sz="half" idx="2"/>
          </p:nvPr>
        </p:nvSpPr>
        <p:spPr/>
        <p:txBody>
          <a:bodyPr/>
          <a:lstStyle/>
          <a:p>
            <a:pPr>
              <a:defRPr/>
            </a:pPr>
            <a:r>
              <a:rPr lang="en-US"/>
              <a:t>3/19/2024</a:t>
            </a:r>
            <a:endParaRPr lang="en-US" dirty="0"/>
          </a:p>
        </p:txBody>
      </p:sp>
      <p:sp>
        <p:nvSpPr>
          <p:cNvPr id="4" name="Footer Placeholder 3"/>
          <p:cNvSpPr>
            <a:spLocks noGrp="1"/>
          </p:cNvSpPr>
          <p:nvPr>
            <p:ph type="ftr" sz="quarter" idx="3"/>
          </p:nvPr>
        </p:nvSpPr>
        <p:spPr/>
        <p:txBody>
          <a:bodyPr/>
          <a:lstStyle/>
          <a:p>
            <a:pPr>
              <a:defRPr/>
            </a:pPr>
            <a:r>
              <a:rPr lang="en-US"/>
              <a:t>Olander | Meson Accelerator Readiness Review</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6</a:t>
            </a:fld>
            <a:endParaRPr lang="en-US" dirty="0"/>
          </a:p>
        </p:txBody>
      </p:sp>
    </p:spTree>
    <p:extLst>
      <p:ext uri="{BB962C8B-B14F-4D97-AF65-F5344CB8AC3E}">
        <p14:creationId xmlns:p14="http://schemas.microsoft.com/office/powerpoint/2010/main" val="25125988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0D285B2-A0CF-F693-EC1A-C21C514793E1}"/>
              </a:ext>
            </a:extLst>
          </p:cNvPr>
          <p:cNvSpPr>
            <a:spLocks noGrp="1"/>
          </p:cNvSpPr>
          <p:nvPr>
            <p:ph type="title"/>
          </p:nvPr>
        </p:nvSpPr>
        <p:spPr/>
        <p:txBody>
          <a:bodyPr/>
          <a:lstStyle/>
          <a:p>
            <a:r>
              <a:rPr lang="en-US" dirty="0"/>
              <a:t>Hazard Inventory for Meson</a:t>
            </a:r>
          </a:p>
        </p:txBody>
      </p:sp>
      <p:sp>
        <p:nvSpPr>
          <p:cNvPr id="4" name="Date Placeholder 3">
            <a:extLst>
              <a:ext uri="{FF2B5EF4-FFF2-40B4-BE49-F238E27FC236}">
                <a16:creationId xmlns:a16="http://schemas.microsoft.com/office/drawing/2014/main" id="{3BB9A965-68AB-5043-64C5-691463E088F1}"/>
              </a:ext>
            </a:extLst>
          </p:cNvPr>
          <p:cNvSpPr>
            <a:spLocks noGrp="1"/>
          </p:cNvSpPr>
          <p:nvPr>
            <p:ph type="dt" sz="half" idx="2"/>
          </p:nvPr>
        </p:nvSpPr>
        <p:spPr>
          <a:xfrm>
            <a:off x="736827" y="6504213"/>
            <a:ext cx="914400" cy="241300"/>
          </a:xfrm>
        </p:spPr>
        <p:txBody>
          <a:bodyPr/>
          <a:lstStyle/>
          <a:p>
            <a:pPr>
              <a:defRPr/>
            </a:pPr>
            <a:r>
              <a:rPr lang="en-US"/>
              <a:t>3/19/2024</a:t>
            </a:r>
            <a:endParaRPr lang="en-US" dirty="0"/>
          </a:p>
        </p:txBody>
      </p:sp>
      <p:sp>
        <p:nvSpPr>
          <p:cNvPr id="5" name="Footer Placeholder 4">
            <a:extLst>
              <a:ext uri="{FF2B5EF4-FFF2-40B4-BE49-F238E27FC236}">
                <a16:creationId xmlns:a16="http://schemas.microsoft.com/office/drawing/2014/main" id="{7735F416-1019-3232-1708-012FA940CDF7}"/>
              </a:ext>
            </a:extLst>
          </p:cNvPr>
          <p:cNvSpPr>
            <a:spLocks noGrp="1"/>
          </p:cNvSpPr>
          <p:nvPr>
            <p:ph type="ftr" sz="quarter" idx="3"/>
          </p:nvPr>
        </p:nvSpPr>
        <p:spPr/>
        <p:txBody>
          <a:bodyPr/>
          <a:lstStyle/>
          <a:p>
            <a:pPr>
              <a:defRPr/>
            </a:pPr>
            <a:r>
              <a:rPr lang="en-US"/>
              <a:t>Olander | Meson Accelerator Readiness Review</a:t>
            </a:r>
            <a:endParaRPr lang="en-US" b="1" dirty="0"/>
          </a:p>
        </p:txBody>
      </p:sp>
      <p:sp>
        <p:nvSpPr>
          <p:cNvPr id="6" name="Slide Number Placeholder 5">
            <a:extLst>
              <a:ext uri="{FF2B5EF4-FFF2-40B4-BE49-F238E27FC236}">
                <a16:creationId xmlns:a16="http://schemas.microsoft.com/office/drawing/2014/main" id="{543340A0-B5CA-8991-806F-B81077B85702}"/>
              </a:ext>
            </a:extLst>
          </p:cNvPr>
          <p:cNvSpPr>
            <a:spLocks noGrp="1"/>
          </p:cNvSpPr>
          <p:nvPr>
            <p:ph type="sldNum" sz="quarter" idx="4"/>
          </p:nvPr>
        </p:nvSpPr>
        <p:spPr/>
        <p:txBody>
          <a:bodyPr/>
          <a:lstStyle/>
          <a:p>
            <a:pPr>
              <a:defRPr/>
            </a:pPr>
            <a:fld id="{148C009B-CB69-E04A-B9B3-34B26D69E9CF}" type="slidenum">
              <a:rPr lang="en-US" smtClean="0"/>
              <a:pPr>
                <a:defRPr/>
              </a:pPr>
              <a:t>7</a:t>
            </a:fld>
            <a:endParaRPr lang="en-US" dirty="0"/>
          </a:p>
        </p:txBody>
      </p:sp>
      <p:sp>
        <p:nvSpPr>
          <p:cNvPr id="2" name="Content Placeholder 1">
            <a:extLst>
              <a:ext uri="{FF2B5EF4-FFF2-40B4-BE49-F238E27FC236}">
                <a16:creationId xmlns:a16="http://schemas.microsoft.com/office/drawing/2014/main" id="{FA5BF9F4-F0C1-2919-D098-507AE4633343}"/>
              </a:ext>
            </a:extLst>
          </p:cNvPr>
          <p:cNvSpPr>
            <a:spLocks noGrp="1"/>
          </p:cNvSpPr>
          <p:nvPr>
            <p:ph idx="1"/>
          </p:nvPr>
        </p:nvSpPr>
        <p:spPr>
          <a:xfrm>
            <a:off x="5977890" y="954298"/>
            <a:ext cx="3034193" cy="4949405"/>
          </a:xfrm>
        </p:spPr>
        <p:txBody>
          <a:bodyPr/>
          <a:lstStyle/>
          <a:p>
            <a:r>
              <a:rPr lang="en-US" sz="1600" dirty="0"/>
              <a:t>Accelerator specific hazards are purple</a:t>
            </a:r>
          </a:p>
          <a:p>
            <a:r>
              <a:rPr lang="en-US" sz="1600" dirty="0"/>
              <a:t>Hazards not discussed today are evaluated via the common Risk Matrix tables</a:t>
            </a:r>
          </a:p>
          <a:p>
            <a:pPr lvl="1"/>
            <a:r>
              <a:rPr lang="en-US" sz="1400" dirty="0"/>
              <a:t>Covered in SAD Section I, Chapter 4</a:t>
            </a:r>
          </a:p>
          <a:p>
            <a:r>
              <a:rPr lang="en-US" sz="1600" dirty="0"/>
              <a:t>Hazards evaluated via risk assessment methodology per DOE-HDBK-1163-2020</a:t>
            </a:r>
          </a:p>
          <a:p>
            <a:pPr lvl="1"/>
            <a:r>
              <a:rPr lang="en-US" sz="1400" dirty="0"/>
              <a:t>Likelihood (L): </a:t>
            </a:r>
          </a:p>
          <a:p>
            <a:pPr lvl="2"/>
            <a:r>
              <a:rPr lang="en-US" sz="1200" dirty="0"/>
              <a:t>Anticipated (A), Unlikely (U), Extremely Unlikely (EU), Beyond Extremely Unlikely (BEU)</a:t>
            </a:r>
          </a:p>
          <a:p>
            <a:pPr lvl="1"/>
            <a:r>
              <a:rPr lang="en-US" sz="1400" dirty="0"/>
              <a:t>Consequence (C):</a:t>
            </a:r>
          </a:p>
          <a:p>
            <a:pPr lvl="2"/>
            <a:r>
              <a:rPr lang="en-US" sz="1200" dirty="0"/>
              <a:t>High (H), Moderate (M), Low (L), Negligible (N)</a:t>
            </a:r>
          </a:p>
          <a:p>
            <a:pPr lvl="1"/>
            <a:r>
              <a:rPr lang="en-US" sz="1400" dirty="0"/>
              <a:t>Risk (R):</a:t>
            </a:r>
          </a:p>
          <a:p>
            <a:pPr lvl="2"/>
            <a:r>
              <a:rPr lang="en-US" sz="1200" dirty="0"/>
              <a:t>I , II, III, IV (descending order of concern)</a:t>
            </a:r>
          </a:p>
        </p:txBody>
      </p:sp>
      <p:graphicFrame>
        <p:nvGraphicFramePr>
          <p:cNvPr id="7" name="Table 6">
            <a:extLst>
              <a:ext uri="{FF2B5EF4-FFF2-40B4-BE49-F238E27FC236}">
                <a16:creationId xmlns:a16="http://schemas.microsoft.com/office/drawing/2014/main" id="{129A185B-4FA9-639E-0E0B-89ADF2481EFE}"/>
              </a:ext>
            </a:extLst>
          </p:cNvPr>
          <p:cNvGraphicFramePr>
            <a:graphicFrameLocks noGrp="1"/>
          </p:cNvGraphicFramePr>
          <p:nvPr>
            <p:extLst>
              <p:ext uri="{D42A27DB-BD31-4B8C-83A1-F6EECF244321}">
                <p14:modId xmlns:p14="http://schemas.microsoft.com/office/powerpoint/2010/main" val="85124783"/>
              </p:ext>
            </p:extLst>
          </p:nvPr>
        </p:nvGraphicFramePr>
        <p:xfrm>
          <a:off x="334278" y="710946"/>
          <a:ext cx="5419724" cy="5436108"/>
        </p:xfrm>
        <a:graphic>
          <a:graphicData uri="http://schemas.openxmlformats.org/drawingml/2006/table">
            <a:tbl>
              <a:tblPr firstRow="1" firstCol="1" bandRow="1"/>
              <a:tblGrid>
                <a:gridCol w="282575">
                  <a:extLst>
                    <a:ext uri="{9D8B030D-6E8A-4147-A177-3AD203B41FA5}">
                      <a16:colId xmlns:a16="http://schemas.microsoft.com/office/drawing/2014/main" val="4074915317"/>
                    </a:ext>
                  </a:extLst>
                </a:gridCol>
                <a:gridCol w="1879599">
                  <a:extLst>
                    <a:ext uri="{9D8B030D-6E8A-4147-A177-3AD203B41FA5}">
                      <a16:colId xmlns:a16="http://schemas.microsoft.com/office/drawing/2014/main" val="2896645988"/>
                    </a:ext>
                  </a:extLst>
                </a:gridCol>
                <a:gridCol w="283210">
                  <a:extLst>
                    <a:ext uri="{9D8B030D-6E8A-4147-A177-3AD203B41FA5}">
                      <a16:colId xmlns:a16="http://schemas.microsoft.com/office/drawing/2014/main" val="1580342511"/>
                    </a:ext>
                  </a:extLst>
                </a:gridCol>
                <a:gridCol w="2974340">
                  <a:extLst>
                    <a:ext uri="{9D8B030D-6E8A-4147-A177-3AD203B41FA5}">
                      <a16:colId xmlns:a16="http://schemas.microsoft.com/office/drawing/2014/main" val="2075471709"/>
                    </a:ext>
                  </a:extLst>
                </a:gridCol>
              </a:tblGrid>
              <a:tr h="91440">
                <a:tc gridSpan="2">
                  <a:txBody>
                    <a:bodyPr/>
                    <a:lstStyle/>
                    <a:p>
                      <a:pPr marL="0" marR="0" algn="ctr">
                        <a:lnSpc>
                          <a:spcPct val="107000"/>
                        </a:lnSpc>
                        <a:spcBef>
                          <a:spcPts val="0"/>
                        </a:spcBef>
                        <a:spcAft>
                          <a:spcPts val="0"/>
                        </a:spcAft>
                      </a:pPr>
                      <a:r>
                        <a:rPr lang="en-US" sz="1050" b="1">
                          <a:solidFill>
                            <a:srgbClr val="000000"/>
                          </a:solidFill>
                          <a:effectLst/>
                          <a:latin typeface="Calibri" panose="020F0502020204030204" pitchFamily="34" charset="0"/>
                          <a:ea typeface="Calibri" panose="020F0502020204030204" pitchFamily="34" charset="0"/>
                          <a:cs typeface="Arial" panose="020B0604020202020204" pitchFamily="34" charset="0"/>
                        </a:rPr>
                        <a:t>Radiological</a:t>
                      </a:r>
                      <a:endParaRPr lang="en-US" sz="105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hMerge="1">
                  <a:txBody>
                    <a:bodyPr/>
                    <a:lstStyle/>
                    <a:p>
                      <a:endParaRPr lang="en-US"/>
                    </a:p>
                  </a:txBody>
                  <a:tcPr/>
                </a:tc>
                <a:tc gridSpan="2">
                  <a:txBody>
                    <a:bodyPr/>
                    <a:lstStyle/>
                    <a:p>
                      <a:pPr marL="0" marR="0" algn="ctr">
                        <a:lnSpc>
                          <a:spcPct val="107000"/>
                        </a:lnSpc>
                        <a:spcBef>
                          <a:spcPts val="0"/>
                        </a:spcBef>
                        <a:spcAft>
                          <a:spcPts val="0"/>
                        </a:spcAft>
                      </a:pPr>
                      <a:r>
                        <a:rPr lang="en-US" sz="1050" b="1">
                          <a:solidFill>
                            <a:srgbClr val="000000"/>
                          </a:solidFill>
                          <a:effectLst/>
                          <a:latin typeface="Calibri" panose="020F0502020204030204" pitchFamily="34" charset="0"/>
                          <a:ea typeface="Calibri" panose="020F0502020204030204" pitchFamily="34" charset="0"/>
                          <a:cs typeface="Arial" panose="020B0604020202020204" pitchFamily="34" charset="0"/>
                        </a:rPr>
                        <a:t>Toxic Materials</a:t>
                      </a:r>
                      <a:endParaRPr lang="en-US" sz="105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hMerge="1">
                  <a:txBody>
                    <a:bodyPr/>
                    <a:lstStyle/>
                    <a:p>
                      <a:endParaRPr lang="en-US"/>
                    </a:p>
                  </a:txBody>
                  <a:tcPr/>
                </a:tc>
                <a:extLst>
                  <a:ext uri="{0D108BD9-81ED-4DB2-BD59-A6C34878D82A}">
                    <a16:rowId xmlns:a16="http://schemas.microsoft.com/office/drawing/2014/main" val="2954242621"/>
                  </a:ext>
                </a:extLst>
              </a:tr>
              <a:tr h="91440">
                <a:tc>
                  <a:txBody>
                    <a:bodyPr/>
                    <a:lstStyle/>
                    <a:p>
                      <a:pPr marL="0" marR="0" algn="ctr">
                        <a:lnSpc>
                          <a:spcPct val="107000"/>
                        </a:lnSpc>
                        <a:spcBef>
                          <a:spcPts val="0"/>
                        </a:spcBef>
                        <a:spcAft>
                          <a:spcPts val="0"/>
                        </a:spcAft>
                      </a:pPr>
                      <a:r>
                        <a:rPr lang="en-US" sz="1050">
                          <a:effectLst/>
                          <a:latin typeface="MS Gothic" panose="020B0609070205080204" pitchFamily="49" charset="-128"/>
                          <a:ea typeface="Calibri" panose="020F0502020204030204" pitchFamily="34" charset="0"/>
                          <a:cs typeface="Arial" panose="020B0604020202020204" pitchFamily="34" charset="0"/>
                        </a:rPr>
                        <a:t>☒</a:t>
                      </a:r>
                      <a:endParaRPr lang="en-US" sz="105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050" b="1">
                          <a:solidFill>
                            <a:srgbClr val="7030A0"/>
                          </a:solidFill>
                          <a:effectLst/>
                          <a:latin typeface="Calibri" panose="020F0502020204030204" pitchFamily="34" charset="0"/>
                          <a:ea typeface="Calibri" panose="020F0502020204030204" pitchFamily="34" charset="0"/>
                          <a:cs typeface="Arial" panose="020B0604020202020204" pitchFamily="34" charset="0"/>
                        </a:rPr>
                        <a:t>Prompt Ionizing Radiation</a:t>
                      </a:r>
                      <a:endParaRPr lang="en-US" sz="105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50">
                          <a:effectLst/>
                          <a:latin typeface="MS Gothic" panose="020B0609070205080204" pitchFamily="49" charset="-128"/>
                          <a:ea typeface="Calibri" panose="020F0502020204030204" pitchFamily="34" charset="0"/>
                          <a:cs typeface="Arial" panose="020B0604020202020204" pitchFamily="34" charset="0"/>
                        </a:rPr>
                        <a:t>☒</a:t>
                      </a:r>
                      <a:endParaRPr lang="en-US" sz="105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050">
                          <a:effectLst/>
                          <a:latin typeface="Calibri" panose="020F0502020204030204" pitchFamily="34" charset="0"/>
                          <a:ea typeface="Calibri" panose="020F0502020204030204" pitchFamily="34" charset="0"/>
                          <a:cs typeface="Arial" panose="020B0604020202020204" pitchFamily="34" charset="0"/>
                        </a:rPr>
                        <a:t>Lead Shielding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51548110"/>
                  </a:ext>
                </a:extLst>
              </a:tr>
              <a:tr h="91440">
                <a:tc>
                  <a:txBody>
                    <a:bodyPr/>
                    <a:lstStyle/>
                    <a:p>
                      <a:pPr marL="0" marR="0" algn="ctr">
                        <a:lnSpc>
                          <a:spcPct val="107000"/>
                        </a:lnSpc>
                        <a:spcBef>
                          <a:spcPts val="0"/>
                        </a:spcBef>
                        <a:spcAft>
                          <a:spcPts val="0"/>
                        </a:spcAft>
                      </a:pPr>
                      <a:r>
                        <a:rPr lang="en-US" sz="1050">
                          <a:effectLst/>
                          <a:latin typeface="MS Gothic" panose="020B0609070205080204" pitchFamily="49" charset="-128"/>
                          <a:ea typeface="Calibri" panose="020F0502020204030204" pitchFamily="34" charset="0"/>
                          <a:cs typeface="Arial" panose="020B0604020202020204" pitchFamily="34" charset="0"/>
                        </a:rPr>
                        <a:t>☒</a:t>
                      </a:r>
                      <a:endParaRPr lang="en-US" sz="105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050">
                          <a:effectLst/>
                          <a:latin typeface="Calibri" panose="020F0502020204030204" pitchFamily="34" charset="0"/>
                          <a:ea typeface="Calibri" panose="020F0502020204030204" pitchFamily="34" charset="0"/>
                          <a:cs typeface="Arial" panose="020B0604020202020204" pitchFamily="34" charset="0"/>
                        </a:rPr>
                        <a:t>Residual Activation</a:t>
                      </a: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50">
                          <a:effectLst/>
                          <a:latin typeface="MS Gothic" panose="020B0609070205080204" pitchFamily="49" charset="-128"/>
                          <a:ea typeface="Calibri" panose="020F0502020204030204" pitchFamily="34" charset="0"/>
                          <a:cs typeface="Arial" panose="020B0604020202020204" pitchFamily="34" charset="0"/>
                        </a:rPr>
                        <a:t>☒</a:t>
                      </a:r>
                      <a:endParaRPr lang="en-US" sz="105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050">
                          <a:effectLst/>
                          <a:latin typeface="Calibri" panose="020F0502020204030204" pitchFamily="34" charset="0"/>
                          <a:ea typeface="Calibri" panose="020F0502020204030204" pitchFamily="34" charset="0"/>
                          <a:cs typeface="Arial" panose="020B0604020202020204" pitchFamily="34" charset="0"/>
                        </a:rPr>
                        <a:t>Beryllium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70464069"/>
                  </a:ext>
                </a:extLst>
              </a:tr>
              <a:tr h="91440">
                <a:tc>
                  <a:txBody>
                    <a:bodyPr/>
                    <a:lstStyle/>
                    <a:p>
                      <a:pPr marL="0" marR="0" algn="ctr">
                        <a:lnSpc>
                          <a:spcPct val="107000"/>
                        </a:lnSpc>
                        <a:spcBef>
                          <a:spcPts val="0"/>
                        </a:spcBef>
                        <a:spcAft>
                          <a:spcPts val="0"/>
                        </a:spcAft>
                      </a:pPr>
                      <a:r>
                        <a:rPr lang="en-US" sz="1050">
                          <a:effectLst/>
                          <a:latin typeface="MS Gothic" panose="020B0609070205080204" pitchFamily="49" charset="-128"/>
                          <a:ea typeface="Calibri" panose="020F0502020204030204" pitchFamily="34" charset="0"/>
                          <a:cs typeface="Arial" panose="020B0604020202020204" pitchFamily="34" charset="0"/>
                        </a:rPr>
                        <a:t>☒</a:t>
                      </a:r>
                      <a:endParaRPr lang="en-US" sz="105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050">
                          <a:effectLst/>
                          <a:latin typeface="Calibri" panose="020F0502020204030204" pitchFamily="34" charset="0"/>
                          <a:ea typeface="Calibri" panose="020F0502020204030204" pitchFamily="34" charset="0"/>
                          <a:cs typeface="Arial" panose="020B0604020202020204" pitchFamily="34" charset="0"/>
                        </a:rPr>
                        <a:t>Groundwater Activation</a:t>
                      </a: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50" dirty="0">
                          <a:effectLst/>
                          <a:latin typeface="MS Gothic" panose="020B0609070205080204" pitchFamily="49" charset="-128"/>
                          <a:ea typeface="Calibri" panose="020F0502020204030204" pitchFamily="34" charset="0"/>
                          <a:cs typeface="Arial" panose="020B0604020202020204" pitchFamily="34" charset="0"/>
                        </a:rPr>
                        <a:t>☐</a:t>
                      </a:r>
                      <a:endParaRPr lang="en-US" sz="105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050" b="0" dirty="0" err="1">
                          <a:solidFill>
                            <a:schemeClr val="tx1"/>
                          </a:solidFill>
                          <a:effectLst/>
                          <a:latin typeface="Calibri" panose="020F0502020204030204" pitchFamily="34" charset="0"/>
                          <a:ea typeface="Calibri" panose="020F0502020204030204" pitchFamily="34" charset="0"/>
                          <a:cs typeface="Arial" panose="020B0604020202020204" pitchFamily="34" charset="0"/>
                        </a:rPr>
                        <a:t>Fluorinert</a:t>
                      </a:r>
                      <a:r>
                        <a:rPr lang="en-US" sz="1050" b="0" dirty="0">
                          <a:solidFill>
                            <a:schemeClr val="tx1"/>
                          </a:solidFill>
                          <a:effectLst/>
                          <a:latin typeface="Calibri" panose="020F0502020204030204" pitchFamily="34" charset="0"/>
                          <a:ea typeface="Calibri" panose="020F0502020204030204" pitchFamily="34" charset="0"/>
                          <a:cs typeface="Arial" panose="020B0604020202020204" pitchFamily="34" charset="0"/>
                        </a:rPr>
                        <a:t> &amp; Its Byproducts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35380661"/>
                  </a:ext>
                </a:extLst>
              </a:tr>
              <a:tr h="91440">
                <a:tc>
                  <a:txBody>
                    <a:bodyPr/>
                    <a:lstStyle/>
                    <a:p>
                      <a:pPr marL="0" marR="0" algn="ctr">
                        <a:lnSpc>
                          <a:spcPct val="107000"/>
                        </a:lnSpc>
                        <a:spcBef>
                          <a:spcPts val="0"/>
                        </a:spcBef>
                        <a:spcAft>
                          <a:spcPts val="0"/>
                        </a:spcAft>
                      </a:pPr>
                      <a:r>
                        <a:rPr lang="en-US" sz="1050">
                          <a:effectLst/>
                          <a:latin typeface="MS Gothic" panose="020B0609070205080204" pitchFamily="49" charset="-128"/>
                          <a:ea typeface="Calibri" panose="020F0502020204030204" pitchFamily="34" charset="0"/>
                          <a:cs typeface="Arial" panose="020B0604020202020204" pitchFamily="34" charset="0"/>
                        </a:rPr>
                        <a:t>☒</a:t>
                      </a:r>
                      <a:endParaRPr lang="en-US" sz="105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050">
                          <a:effectLst/>
                          <a:latin typeface="Calibri" panose="020F0502020204030204" pitchFamily="34" charset="0"/>
                          <a:ea typeface="Calibri" panose="020F0502020204030204" pitchFamily="34" charset="0"/>
                          <a:cs typeface="Arial" panose="020B0604020202020204" pitchFamily="34" charset="0"/>
                        </a:rPr>
                        <a:t>Surface Water Activation</a:t>
                      </a: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50">
                          <a:effectLst/>
                          <a:latin typeface="MS Gothic" panose="020B0609070205080204" pitchFamily="49" charset="-128"/>
                          <a:ea typeface="Calibri" panose="020F0502020204030204" pitchFamily="34" charset="0"/>
                          <a:cs typeface="Arial" panose="020B0604020202020204" pitchFamily="34" charset="0"/>
                        </a:rPr>
                        <a:t>☐</a:t>
                      </a:r>
                      <a:endParaRPr lang="en-US" sz="105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050">
                          <a:effectLst/>
                          <a:latin typeface="Calibri" panose="020F0502020204030204" pitchFamily="34" charset="0"/>
                          <a:ea typeface="Calibri" panose="020F0502020204030204" pitchFamily="34" charset="0"/>
                          <a:cs typeface="Arial" panose="020B0604020202020204" pitchFamily="34" charset="0"/>
                        </a:rPr>
                        <a:t>Liquid Scintillator Oil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3682711"/>
                  </a:ext>
                </a:extLst>
              </a:tr>
              <a:tr h="91440">
                <a:tc>
                  <a:txBody>
                    <a:bodyPr/>
                    <a:lstStyle/>
                    <a:p>
                      <a:pPr marL="0" marR="0" algn="ctr">
                        <a:lnSpc>
                          <a:spcPct val="107000"/>
                        </a:lnSpc>
                        <a:spcBef>
                          <a:spcPts val="0"/>
                        </a:spcBef>
                        <a:spcAft>
                          <a:spcPts val="0"/>
                        </a:spcAft>
                      </a:pPr>
                      <a:r>
                        <a:rPr lang="en-US" sz="1050">
                          <a:effectLst/>
                          <a:latin typeface="MS Gothic" panose="020B0609070205080204" pitchFamily="49" charset="-128"/>
                          <a:ea typeface="Calibri" panose="020F0502020204030204" pitchFamily="34" charset="0"/>
                          <a:cs typeface="Arial" panose="020B0604020202020204" pitchFamily="34" charset="0"/>
                        </a:rPr>
                        <a:t>☒</a:t>
                      </a:r>
                      <a:endParaRPr lang="en-US" sz="105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050">
                          <a:effectLst/>
                          <a:latin typeface="Calibri" panose="020F0502020204030204" pitchFamily="34" charset="0"/>
                          <a:ea typeface="Calibri" panose="020F0502020204030204" pitchFamily="34" charset="0"/>
                          <a:cs typeface="Arial" panose="020B0604020202020204" pitchFamily="34" charset="0"/>
                        </a:rPr>
                        <a:t>Radioactive Water (RAW) Systems</a:t>
                      </a: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50">
                          <a:effectLst/>
                          <a:latin typeface="MS Gothic" panose="020B0609070205080204" pitchFamily="49" charset="-128"/>
                          <a:ea typeface="Calibri" panose="020F0502020204030204" pitchFamily="34" charset="0"/>
                          <a:cs typeface="Arial" panose="020B0604020202020204" pitchFamily="34" charset="0"/>
                        </a:rPr>
                        <a:t>☐</a:t>
                      </a:r>
                      <a:endParaRPr lang="en-US" sz="105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050">
                          <a:effectLst/>
                          <a:latin typeface="Calibri" panose="020F0502020204030204" pitchFamily="34" charset="0"/>
                          <a:ea typeface="Calibri" panose="020F0502020204030204" pitchFamily="34" charset="0"/>
                          <a:cs typeface="Arial" panose="020B0604020202020204" pitchFamily="34" charset="0"/>
                        </a:rPr>
                        <a:t>Pseudocumene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22624585"/>
                  </a:ext>
                </a:extLst>
              </a:tr>
              <a:tr h="91440">
                <a:tc>
                  <a:txBody>
                    <a:bodyPr/>
                    <a:lstStyle/>
                    <a:p>
                      <a:pPr marL="0" marR="0" algn="ctr">
                        <a:lnSpc>
                          <a:spcPct val="107000"/>
                        </a:lnSpc>
                        <a:spcBef>
                          <a:spcPts val="0"/>
                        </a:spcBef>
                        <a:spcAft>
                          <a:spcPts val="0"/>
                        </a:spcAft>
                      </a:pPr>
                      <a:r>
                        <a:rPr lang="en-US" sz="1050">
                          <a:effectLst/>
                          <a:latin typeface="MS Gothic" panose="020B0609070205080204" pitchFamily="49" charset="-128"/>
                          <a:ea typeface="Calibri" panose="020F0502020204030204" pitchFamily="34" charset="0"/>
                          <a:cs typeface="Arial" panose="020B0604020202020204" pitchFamily="34" charset="0"/>
                        </a:rPr>
                        <a:t>☒</a:t>
                      </a:r>
                      <a:endParaRPr lang="en-US" sz="105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050">
                          <a:effectLst/>
                          <a:latin typeface="Calibri" panose="020F0502020204030204" pitchFamily="34" charset="0"/>
                          <a:ea typeface="Calibri" panose="020F0502020204030204" pitchFamily="34" charset="0"/>
                          <a:cs typeface="Arial" panose="020B0604020202020204" pitchFamily="34" charset="0"/>
                        </a:rPr>
                        <a:t>Air Activation</a:t>
                      </a: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50">
                          <a:effectLst/>
                          <a:latin typeface="MS Gothic" panose="020B0609070205080204" pitchFamily="49" charset="-128"/>
                          <a:ea typeface="Calibri" panose="020F0502020204030204" pitchFamily="34" charset="0"/>
                          <a:cs typeface="Arial" panose="020B0604020202020204" pitchFamily="34" charset="0"/>
                        </a:rPr>
                        <a:t>☐</a:t>
                      </a:r>
                      <a:endParaRPr lang="en-US" sz="105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050">
                          <a:effectLst/>
                          <a:latin typeface="Calibri" panose="020F0502020204030204" pitchFamily="34" charset="0"/>
                          <a:ea typeface="Calibri" panose="020F0502020204030204" pitchFamily="34" charset="0"/>
                          <a:cs typeface="Arial" panose="020B0604020202020204" pitchFamily="34" charset="0"/>
                        </a:rPr>
                        <a:t>Ammonia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10173862"/>
                  </a:ext>
                </a:extLst>
              </a:tr>
              <a:tr h="91440">
                <a:tc>
                  <a:txBody>
                    <a:bodyPr/>
                    <a:lstStyle/>
                    <a:p>
                      <a:pPr marL="0" marR="0" algn="ctr">
                        <a:lnSpc>
                          <a:spcPct val="107000"/>
                        </a:lnSpc>
                        <a:spcBef>
                          <a:spcPts val="0"/>
                        </a:spcBef>
                        <a:spcAft>
                          <a:spcPts val="0"/>
                        </a:spcAft>
                      </a:pPr>
                      <a:r>
                        <a:rPr lang="en-US" sz="1050">
                          <a:effectLst/>
                          <a:latin typeface="MS Gothic" panose="020B0609070205080204" pitchFamily="49" charset="-128"/>
                          <a:ea typeface="Calibri" panose="020F0502020204030204" pitchFamily="34" charset="0"/>
                          <a:cs typeface="Arial" panose="020B0604020202020204" pitchFamily="34" charset="0"/>
                        </a:rPr>
                        <a:t>☐</a:t>
                      </a:r>
                      <a:endParaRPr lang="en-US" sz="105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050">
                          <a:effectLst/>
                          <a:latin typeface="Calibri" panose="020F0502020204030204" pitchFamily="34" charset="0"/>
                          <a:ea typeface="Calibri" panose="020F0502020204030204" pitchFamily="34" charset="0"/>
                          <a:cs typeface="Arial" panose="020B0604020202020204" pitchFamily="34" charset="0"/>
                        </a:rPr>
                        <a:t>Closed Loop Air Cooling</a:t>
                      </a: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50">
                          <a:effectLst/>
                          <a:latin typeface="MS Gothic" panose="020B0609070205080204" pitchFamily="49" charset="-128"/>
                          <a:ea typeface="Calibri" panose="020F0502020204030204" pitchFamily="34" charset="0"/>
                          <a:cs typeface="Arial" panose="020B0604020202020204" pitchFamily="34" charset="0"/>
                        </a:rPr>
                        <a:t>☐</a:t>
                      </a:r>
                      <a:endParaRPr lang="en-US" sz="105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050">
                          <a:effectLst/>
                          <a:latin typeface="Calibri" panose="020F0502020204030204" pitchFamily="34" charset="0"/>
                          <a:ea typeface="Calibri" panose="020F0502020204030204" pitchFamily="34" charset="0"/>
                          <a:cs typeface="Arial" panose="020B0604020202020204" pitchFamily="34" charset="0"/>
                        </a:rPr>
                        <a:t>Nanoparticle Exposures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74317393"/>
                  </a:ext>
                </a:extLst>
              </a:tr>
              <a:tr h="91440">
                <a:tc>
                  <a:txBody>
                    <a:bodyPr/>
                    <a:lstStyle/>
                    <a:p>
                      <a:pPr marL="0" marR="0" algn="ctr">
                        <a:lnSpc>
                          <a:spcPct val="107000"/>
                        </a:lnSpc>
                        <a:spcBef>
                          <a:spcPts val="0"/>
                        </a:spcBef>
                        <a:spcAft>
                          <a:spcPts val="0"/>
                        </a:spcAft>
                      </a:pPr>
                      <a:r>
                        <a:rPr lang="en-US" sz="1050">
                          <a:effectLst/>
                          <a:latin typeface="MS Gothic" panose="020B0609070205080204" pitchFamily="49" charset="-128"/>
                          <a:ea typeface="Calibri" panose="020F0502020204030204" pitchFamily="34" charset="0"/>
                          <a:cs typeface="Arial" panose="020B0604020202020204" pitchFamily="34" charset="0"/>
                        </a:rPr>
                        <a:t>☒</a:t>
                      </a:r>
                      <a:endParaRPr lang="en-US" sz="105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050">
                          <a:effectLst/>
                          <a:latin typeface="Calibri" panose="020F0502020204030204" pitchFamily="34" charset="0"/>
                          <a:ea typeface="Calibri" panose="020F0502020204030204" pitchFamily="34" charset="0"/>
                          <a:cs typeface="Arial" panose="020B0604020202020204" pitchFamily="34" charset="0"/>
                        </a:rPr>
                        <a:t>Soil Interactions</a:t>
                      </a: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07000"/>
                        </a:lnSpc>
                        <a:spcBef>
                          <a:spcPts val="0"/>
                        </a:spcBef>
                        <a:spcAft>
                          <a:spcPts val="0"/>
                        </a:spcAft>
                      </a:pPr>
                      <a:r>
                        <a:rPr lang="en-US" sz="1050" b="1">
                          <a:solidFill>
                            <a:srgbClr val="000000"/>
                          </a:solidFill>
                          <a:effectLst/>
                          <a:latin typeface="Calibri" panose="020F0502020204030204" pitchFamily="34" charset="0"/>
                          <a:ea typeface="Calibri" panose="020F0502020204030204" pitchFamily="34" charset="0"/>
                          <a:cs typeface="Arial" panose="020B0604020202020204" pitchFamily="34" charset="0"/>
                        </a:rPr>
                        <a:t>Flammables and Combustibles</a:t>
                      </a:r>
                      <a:endParaRPr lang="en-US" sz="105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hMerge="1">
                  <a:txBody>
                    <a:bodyPr/>
                    <a:lstStyle/>
                    <a:p>
                      <a:endParaRPr lang="en-US"/>
                    </a:p>
                  </a:txBody>
                  <a:tcPr/>
                </a:tc>
                <a:extLst>
                  <a:ext uri="{0D108BD9-81ED-4DB2-BD59-A6C34878D82A}">
                    <a16:rowId xmlns:a16="http://schemas.microsoft.com/office/drawing/2014/main" val="1013198249"/>
                  </a:ext>
                </a:extLst>
              </a:tr>
              <a:tr h="91440">
                <a:tc>
                  <a:txBody>
                    <a:bodyPr/>
                    <a:lstStyle/>
                    <a:p>
                      <a:pPr marL="0" marR="0" algn="ctr">
                        <a:lnSpc>
                          <a:spcPct val="107000"/>
                        </a:lnSpc>
                        <a:spcBef>
                          <a:spcPts val="0"/>
                        </a:spcBef>
                        <a:spcAft>
                          <a:spcPts val="0"/>
                        </a:spcAft>
                      </a:pPr>
                      <a:r>
                        <a:rPr lang="en-US" sz="1050">
                          <a:effectLst/>
                          <a:latin typeface="MS Gothic" panose="020B0609070205080204" pitchFamily="49" charset="-128"/>
                          <a:ea typeface="Calibri" panose="020F0502020204030204" pitchFamily="34" charset="0"/>
                          <a:cs typeface="Arial" panose="020B0604020202020204" pitchFamily="34" charset="0"/>
                        </a:rPr>
                        <a:t>☒</a:t>
                      </a:r>
                      <a:endParaRPr lang="en-US" sz="105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050">
                          <a:effectLst/>
                          <a:latin typeface="Calibri" panose="020F0502020204030204" pitchFamily="34" charset="0"/>
                          <a:ea typeface="Calibri" panose="020F0502020204030204" pitchFamily="34" charset="0"/>
                          <a:cs typeface="Arial" panose="020B0604020202020204" pitchFamily="34" charset="0"/>
                        </a:rPr>
                        <a:t>Radioactive Waste</a:t>
                      </a: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50">
                          <a:effectLst/>
                          <a:latin typeface="MS Gothic" panose="020B0609070205080204" pitchFamily="49" charset="-128"/>
                          <a:ea typeface="Calibri" panose="020F0502020204030204" pitchFamily="34" charset="0"/>
                          <a:cs typeface="Arial" panose="020B0604020202020204" pitchFamily="34" charset="0"/>
                        </a:rPr>
                        <a:t>☒</a:t>
                      </a:r>
                      <a:endParaRPr lang="en-US" sz="105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050">
                          <a:effectLst/>
                          <a:latin typeface="Calibri" panose="020F0502020204030204" pitchFamily="34" charset="0"/>
                          <a:ea typeface="Calibri" panose="020F0502020204030204" pitchFamily="34" charset="0"/>
                          <a:cs typeface="Arial" panose="020B0604020202020204" pitchFamily="34" charset="0"/>
                        </a:rPr>
                        <a:t>Combustible Materials (e.g., cables, wood cribbing, etc.)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92539297"/>
                  </a:ext>
                </a:extLst>
              </a:tr>
              <a:tr h="91440">
                <a:tc>
                  <a:txBody>
                    <a:bodyPr/>
                    <a:lstStyle/>
                    <a:p>
                      <a:pPr marL="0" marR="0" algn="ctr">
                        <a:lnSpc>
                          <a:spcPct val="107000"/>
                        </a:lnSpc>
                        <a:spcBef>
                          <a:spcPts val="0"/>
                        </a:spcBef>
                        <a:spcAft>
                          <a:spcPts val="0"/>
                        </a:spcAft>
                      </a:pPr>
                      <a:r>
                        <a:rPr lang="en-US" sz="1050">
                          <a:effectLst/>
                          <a:latin typeface="MS Gothic" panose="020B0609070205080204" pitchFamily="49" charset="-128"/>
                          <a:ea typeface="Calibri" panose="020F0502020204030204" pitchFamily="34" charset="0"/>
                          <a:cs typeface="Arial" panose="020B0604020202020204" pitchFamily="34" charset="0"/>
                        </a:rPr>
                        <a:t>☒</a:t>
                      </a:r>
                      <a:endParaRPr lang="en-US" sz="105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050">
                          <a:effectLst/>
                          <a:latin typeface="Calibri" panose="020F0502020204030204" pitchFamily="34" charset="0"/>
                          <a:ea typeface="Calibri" panose="020F0502020204030204" pitchFamily="34" charset="0"/>
                          <a:cs typeface="Arial" panose="020B0604020202020204" pitchFamily="34" charset="0"/>
                        </a:rPr>
                        <a:t>Contamination</a:t>
                      </a: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50">
                          <a:effectLst/>
                          <a:latin typeface="MS Gothic" panose="020B0609070205080204" pitchFamily="49" charset="-128"/>
                          <a:ea typeface="Calibri" panose="020F0502020204030204" pitchFamily="34" charset="0"/>
                          <a:cs typeface="Arial" panose="020B0604020202020204" pitchFamily="34" charset="0"/>
                        </a:rPr>
                        <a:t>☐</a:t>
                      </a:r>
                      <a:endParaRPr lang="en-US" sz="105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050">
                          <a:effectLst/>
                          <a:latin typeface="Calibri" panose="020F0502020204030204" pitchFamily="34" charset="0"/>
                          <a:ea typeface="Calibri" panose="020F0502020204030204" pitchFamily="34" charset="0"/>
                          <a:cs typeface="Arial" panose="020B0604020202020204" pitchFamily="34" charset="0"/>
                        </a:rPr>
                        <a:t>Flammable Materials (e.g., flammable gas, cleaning materials, etc.)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30072533"/>
                  </a:ext>
                </a:extLst>
              </a:tr>
              <a:tr h="91440">
                <a:tc>
                  <a:txBody>
                    <a:bodyPr/>
                    <a:lstStyle/>
                    <a:p>
                      <a:pPr marL="0" marR="0" algn="ctr">
                        <a:lnSpc>
                          <a:spcPct val="107000"/>
                        </a:lnSpc>
                        <a:spcBef>
                          <a:spcPts val="0"/>
                        </a:spcBef>
                        <a:spcAft>
                          <a:spcPts val="0"/>
                        </a:spcAft>
                      </a:pPr>
                      <a:r>
                        <a:rPr lang="en-US" sz="1050">
                          <a:effectLst/>
                          <a:latin typeface="MS Gothic" panose="020B0609070205080204" pitchFamily="49" charset="-128"/>
                          <a:ea typeface="Calibri" panose="020F0502020204030204" pitchFamily="34" charset="0"/>
                          <a:cs typeface="Arial" panose="020B0604020202020204" pitchFamily="34" charset="0"/>
                        </a:rPr>
                        <a:t>☒</a:t>
                      </a:r>
                      <a:endParaRPr lang="en-US" sz="105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050">
                          <a:effectLst/>
                          <a:latin typeface="Calibri" panose="020F0502020204030204" pitchFamily="34" charset="0"/>
                          <a:ea typeface="Calibri" panose="020F0502020204030204" pitchFamily="34" charset="0"/>
                          <a:cs typeface="Arial" panose="020B0604020202020204" pitchFamily="34" charset="0"/>
                        </a:rPr>
                        <a:t>Beryllium-7</a:t>
                      </a: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07000"/>
                        </a:lnSpc>
                        <a:spcBef>
                          <a:spcPts val="0"/>
                        </a:spcBef>
                        <a:spcAft>
                          <a:spcPts val="0"/>
                        </a:spcAft>
                      </a:pPr>
                      <a:r>
                        <a:rPr lang="en-US" sz="1050" b="1">
                          <a:solidFill>
                            <a:srgbClr val="000000"/>
                          </a:solidFill>
                          <a:effectLst/>
                          <a:latin typeface="Calibri" panose="020F0502020204030204" pitchFamily="34" charset="0"/>
                          <a:ea typeface="Calibri" panose="020F0502020204030204" pitchFamily="34" charset="0"/>
                          <a:cs typeface="Arial" panose="020B0604020202020204" pitchFamily="34" charset="0"/>
                        </a:rPr>
                        <a:t>Electrical Energy</a:t>
                      </a:r>
                      <a:endParaRPr lang="en-US" sz="105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hMerge="1">
                  <a:txBody>
                    <a:bodyPr/>
                    <a:lstStyle/>
                    <a:p>
                      <a:endParaRPr lang="en-US"/>
                    </a:p>
                  </a:txBody>
                  <a:tcPr/>
                </a:tc>
                <a:extLst>
                  <a:ext uri="{0D108BD9-81ED-4DB2-BD59-A6C34878D82A}">
                    <a16:rowId xmlns:a16="http://schemas.microsoft.com/office/drawing/2014/main" val="3480993840"/>
                  </a:ext>
                </a:extLst>
              </a:tr>
              <a:tr h="91440">
                <a:tc>
                  <a:txBody>
                    <a:bodyPr/>
                    <a:lstStyle/>
                    <a:p>
                      <a:pPr marL="0" marR="0" algn="ctr">
                        <a:lnSpc>
                          <a:spcPct val="107000"/>
                        </a:lnSpc>
                        <a:spcBef>
                          <a:spcPts val="0"/>
                        </a:spcBef>
                        <a:spcAft>
                          <a:spcPts val="0"/>
                        </a:spcAft>
                      </a:pPr>
                      <a:r>
                        <a:rPr lang="en-US" sz="1050">
                          <a:effectLst/>
                          <a:latin typeface="MS Gothic" panose="020B0609070205080204" pitchFamily="49" charset="-128"/>
                          <a:ea typeface="Calibri" panose="020F0502020204030204" pitchFamily="34" charset="0"/>
                          <a:cs typeface="Arial" panose="020B0604020202020204" pitchFamily="34" charset="0"/>
                        </a:rPr>
                        <a:t>☒</a:t>
                      </a:r>
                      <a:endParaRPr lang="en-US" sz="105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050">
                          <a:effectLst/>
                          <a:latin typeface="Calibri" panose="020F0502020204030204" pitchFamily="34" charset="0"/>
                          <a:ea typeface="Calibri" panose="020F0502020204030204" pitchFamily="34" charset="0"/>
                          <a:cs typeface="Arial" panose="020B0604020202020204" pitchFamily="34" charset="0"/>
                        </a:rPr>
                        <a:t>Radioactive Sources</a:t>
                      </a: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50">
                          <a:effectLst/>
                          <a:latin typeface="MS Gothic" panose="020B0609070205080204" pitchFamily="49" charset="-128"/>
                          <a:ea typeface="Calibri" panose="020F0502020204030204" pitchFamily="34" charset="0"/>
                          <a:cs typeface="Arial" panose="020B0604020202020204" pitchFamily="34" charset="0"/>
                        </a:rPr>
                        <a:t>☒</a:t>
                      </a:r>
                      <a:endParaRPr lang="en-US" sz="105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050">
                          <a:effectLst/>
                          <a:latin typeface="Calibri" panose="020F0502020204030204" pitchFamily="34" charset="0"/>
                          <a:ea typeface="Calibri" panose="020F0502020204030204" pitchFamily="34" charset="0"/>
                          <a:cs typeface="Arial" panose="020B0604020202020204" pitchFamily="34" charset="0"/>
                        </a:rPr>
                        <a:t>Stored Energy Exposure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63139593"/>
                  </a:ext>
                </a:extLst>
              </a:tr>
              <a:tr h="91440">
                <a:tc>
                  <a:txBody>
                    <a:bodyPr/>
                    <a:lstStyle/>
                    <a:p>
                      <a:pPr marL="0" marR="0" algn="ctr">
                        <a:lnSpc>
                          <a:spcPct val="107000"/>
                        </a:lnSpc>
                        <a:spcBef>
                          <a:spcPts val="0"/>
                        </a:spcBef>
                        <a:spcAft>
                          <a:spcPts val="0"/>
                        </a:spcAft>
                      </a:pPr>
                      <a:r>
                        <a:rPr lang="en-US" sz="1050">
                          <a:effectLst/>
                          <a:latin typeface="MS Gothic" panose="020B0609070205080204" pitchFamily="49" charset="-128"/>
                          <a:ea typeface="Calibri" panose="020F0502020204030204" pitchFamily="34" charset="0"/>
                          <a:cs typeface="Arial" panose="020B0604020202020204" pitchFamily="34" charset="0"/>
                        </a:rPr>
                        <a:t>☐</a:t>
                      </a:r>
                      <a:endParaRPr lang="en-US" sz="105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050">
                          <a:effectLst/>
                          <a:latin typeface="Calibri" panose="020F0502020204030204" pitchFamily="34" charset="0"/>
                          <a:ea typeface="Calibri" panose="020F0502020204030204" pitchFamily="34" charset="0"/>
                          <a:cs typeface="Arial" panose="020B0604020202020204" pitchFamily="34" charset="0"/>
                        </a:rPr>
                        <a:t>Nuclear Material</a:t>
                      </a: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50">
                          <a:effectLst/>
                          <a:latin typeface="MS Gothic" panose="020B0609070205080204" pitchFamily="49" charset="-128"/>
                          <a:ea typeface="Calibri" panose="020F0502020204030204" pitchFamily="34" charset="0"/>
                          <a:cs typeface="Arial" panose="020B0604020202020204" pitchFamily="34" charset="0"/>
                        </a:rPr>
                        <a:t>☒</a:t>
                      </a:r>
                      <a:endParaRPr lang="en-US" sz="105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050">
                          <a:effectLst/>
                          <a:latin typeface="Calibri" panose="020F0502020204030204" pitchFamily="34" charset="0"/>
                          <a:ea typeface="Calibri" panose="020F0502020204030204" pitchFamily="34" charset="0"/>
                          <a:cs typeface="Arial" panose="020B0604020202020204" pitchFamily="34" charset="0"/>
                        </a:rPr>
                        <a:t>High Voltage Exposure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23629285"/>
                  </a:ext>
                </a:extLst>
              </a:tr>
              <a:tr h="91440">
                <a:tc>
                  <a:txBody>
                    <a:bodyPr/>
                    <a:lstStyle/>
                    <a:p>
                      <a:pPr marL="0" marR="0" algn="ctr">
                        <a:lnSpc>
                          <a:spcPct val="107000"/>
                        </a:lnSpc>
                        <a:spcBef>
                          <a:spcPts val="0"/>
                        </a:spcBef>
                        <a:spcAft>
                          <a:spcPts val="0"/>
                        </a:spcAft>
                      </a:pPr>
                      <a:r>
                        <a:rPr lang="en-US" sz="1050">
                          <a:effectLst/>
                          <a:latin typeface="MS Gothic" panose="020B0609070205080204" pitchFamily="49" charset="-128"/>
                          <a:ea typeface="Calibri" panose="020F0502020204030204" pitchFamily="34" charset="0"/>
                          <a:cs typeface="Arial" panose="020B0604020202020204" pitchFamily="34" charset="0"/>
                        </a:rPr>
                        <a:t>☐</a:t>
                      </a:r>
                      <a:endParaRPr lang="en-US" sz="105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050">
                          <a:effectLst/>
                          <a:latin typeface="Calibri" panose="020F0502020204030204" pitchFamily="34" charset="0"/>
                          <a:ea typeface="Calibri" panose="020F0502020204030204" pitchFamily="34" charset="0"/>
                          <a:cs typeface="Arial" panose="020B0604020202020204" pitchFamily="34" charset="0"/>
                        </a:rPr>
                        <a:t>Radiation Generating Devices (RGDs)</a:t>
                      </a: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50">
                          <a:effectLst/>
                          <a:latin typeface="MS Gothic" panose="020B0609070205080204" pitchFamily="49" charset="-128"/>
                          <a:ea typeface="Calibri" panose="020F0502020204030204" pitchFamily="34" charset="0"/>
                          <a:cs typeface="Arial" panose="020B0604020202020204" pitchFamily="34" charset="0"/>
                        </a:rPr>
                        <a:t>☒</a:t>
                      </a:r>
                      <a:endParaRPr lang="en-US" sz="105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050">
                          <a:effectLst/>
                          <a:latin typeface="Calibri" panose="020F0502020204030204" pitchFamily="34" charset="0"/>
                          <a:ea typeface="Calibri" panose="020F0502020204030204" pitchFamily="34" charset="0"/>
                          <a:cs typeface="Arial" panose="020B0604020202020204" pitchFamily="34" charset="0"/>
                        </a:rPr>
                        <a:t>Low Voltage, High Current Exposure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28462873"/>
                  </a:ext>
                </a:extLst>
              </a:tr>
              <a:tr h="91440">
                <a:tc>
                  <a:txBody>
                    <a:bodyPr/>
                    <a:lstStyle/>
                    <a:p>
                      <a:pPr marL="0" marR="0" algn="ctr">
                        <a:lnSpc>
                          <a:spcPct val="107000"/>
                        </a:lnSpc>
                        <a:spcBef>
                          <a:spcPts val="0"/>
                        </a:spcBef>
                        <a:spcAft>
                          <a:spcPts val="0"/>
                        </a:spcAft>
                      </a:pPr>
                      <a:r>
                        <a:rPr lang="en-US" sz="1050">
                          <a:effectLst/>
                          <a:latin typeface="MS Gothic" panose="020B0609070205080204" pitchFamily="49" charset="-128"/>
                          <a:ea typeface="Calibri" panose="020F0502020204030204" pitchFamily="34" charset="0"/>
                          <a:cs typeface="Arial" panose="020B0604020202020204" pitchFamily="34" charset="0"/>
                        </a:rPr>
                        <a:t>☐</a:t>
                      </a:r>
                      <a:endParaRPr lang="en-US" sz="105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050">
                          <a:effectLst/>
                          <a:latin typeface="Calibri" panose="020F0502020204030204" pitchFamily="34" charset="0"/>
                          <a:ea typeface="Calibri" panose="020F0502020204030204" pitchFamily="34" charset="0"/>
                          <a:cs typeface="Arial" panose="020B0604020202020204" pitchFamily="34" charset="0"/>
                        </a:rPr>
                        <a:t>Non-Ionizing Radiation Hazards</a:t>
                      </a: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gridSpan="2">
                  <a:txBody>
                    <a:bodyPr/>
                    <a:lstStyle/>
                    <a:p>
                      <a:pPr marL="0" marR="0" algn="ctr">
                        <a:lnSpc>
                          <a:spcPct val="107000"/>
                        </a:lnSpc>
                        <a:spcBef>
                          <a:spcPts val="0"/>
                        </a:spcBef>
                        <a:spcAft>
                          <a:spcPts val="0"/>
                        </a:spcAft>
                      </a:pPr>
                      <a:r>
                        <a:rPr lang="en-US" sz="1050" b="1">
                          <a:solidFill>
                            <a:srgbClr val="000000"/>
                          </a:solidFill>
                          <a:effectLst/>
                          <a:latin typeface="Calibri" panose="020F0502020204030204" pitchFamily="34" charset="0"/>
                          <a:ea typeface="Calibri" panose="020F0502020204030204" pitchFamily="34" charset="0"/>
                          <a:cs typeface="Arial" panose="020B0604020202020204" pitchFamily="34" charset="0"/>
                        </a:rPr>
                        <a:t>Kinetic Energy</a:t>
                      </a:r>
                      <a:endParaRPr lang="en-US" sz="105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hMerge="1">
                  <a:txBody>
                    <a:bodyPr/>
                    <a:lstStyle/>
                    <a:p>
                      <a:endParaRPr lang="en-US"/>
                    </a:p>
                  </a:txBody>
                  <a:tcPr/>
                </a:tc>
                <a:extLst>
                  <a:ext uri="{0D108BD9-81ED-4DB2-BD59-A6C34878D82A}">
                    <a16:rowId xmlns:a16="http://schemas.microsoft.com/office/drawing/2014/main" val="1124032151"/>
                  </a:ext>
                </a:extLst>
              </a:tr>
              <a:tr h="91440">
                <a:tc gridSpan="2">
                  <a:txBody>
                    <a:bodyPr/>
                    <a:lstStyle/>
                    <a:p>
                      <a:pPr marL="0" marR="0" algn="ctr">
                        <a:lnSpc>
                          <a:spcPct val="107000"/>
                        </a:lnSpc>
                        <a:spcBef>
                          <a:spcPts val="0"/>
                        </a:spcBef>
                        <a:spcAft>
                          <a:spcPts val="0"/>
                        </a:spcAft>
                      </a:pPr>
                      <a:r>
                        <a:rPr lang="en-US" sz="1050">
                          <a:solidFill>
                            <a:srgbClr val="000000"/>
                          </a:solidFill>
                          <a:effectLst/>
                          <a:latin typeface="Calibri" panose="020F0502020204030204" pitchFamily="34" charset="0"/>
                          <a:ea typeface="Calibri" panose="020F0502020204030204" pitchFamily="34" charset="0"/>
                          <a:cs typeface="Arial" panose="020B0604020202020204" pitchFamily="34" charset="0"/>
                        </a:rPr>
                        <a:t>Thermal Energy</a:t>
                      </a:r>
                      <a:endParaRPr lang="en-US" sz="105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hMerge="1">
                  <a:txBody>
                    <a:bodyPr/>
                    <a:lstStyle/>
                    <a:p>
                      <a:endParaRPr lang="en-US"/>
                    </a:p>
                  </a:txBody>
                  <a:tcPr/>
                </a:tc>
                <a:tc>
                  <a:txBody>
                    <a:bodyPr/>
                    <a:lstStyle/>
                    <a:p>
                      <a:pPr marL="0" marR="0" algn="ctr">
                        <a:lnSpc>
                          <a:spcPct val="107000"/>
                        </a:lnSpc>
                        <a:spcBef>
                          <a:spcPts val="0"/>
                        </a:spcBef>
                        <a:spcAft>
                          <a:spcPts val="0"/>
                        </a:spcAft>
                      </a:pPr>
                      <a:r>
                        <a:rPr lang="en-US" sz="1050">
                          <a:effectLst/>
                          <a:latin typeface="MS Gothic" panose="020B0609070205080204" pitchFamily="49" charset="-128"/>
                          <a:ea typeface="Calibri" panose="020F0502020204030204" pitchFamily="34" charset="0"/>
                          <a:cs typeface="Arial" panose="020B0604020202020204" pitchFamily="34" charset="0"/>
                        </a:rPr>
                        <a:t>☒</a:t>
                      </a:r>
                      <a:endParaRPr lang="en-US" sz="105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050">
                          <a:effectLst/>
                          <a:latin typeface="Calibri" panose="020F0502020204030204" pitchFamily="34" charset="0"/>
                          <a:ea typeface="Calibri" panose="020F0502020204030204" pitchFamily="34" charset="0"/>
                          <a:cs typeface="Arial" panose="020B0604020202020204" pitchFamily="34" charset="0"/>
                        </a:rPr>
                        <a:t>Power Tools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06368266"/>
                  </a:ext>
                </a:extLst>
              </a:tr>
              <a:tr h="91440">
                <a:tc>
                  <a:txBody>
                    <a:bodyPr/>
                    <a:lstStyle/>
                    <a:p>
                      <a:pPr marL="0" marR="0" algn="ctr">
                        <a:lnSpc>
                          <a:spcPct val="107000"/>
                        </a:lnSpc>
                        <a:spcBef>
                          <a:spcPts val="0"/>
                        </a:spcBef>
                        <a:spcAft>
                          <a:spcPts val="0"/>
                        </a:spcAft>
                      </a:pPr>
                      <a:r>
                        <a:rPr lang="en-US" sz="1050">
                          <a:effectLst/>
                          <a:latin typeface="MS Gothic" panose="020B0609070205080204" pitchFamily="49" charset="-128"/>
                          <a:ea typeface="Calibri" panose="020F0502020204030204" pitchFamily="34" charset="0"/>
                          <a:cs typeface="Arial" panose="020B0604020202020204" pitchFamily="34" charset="0"/>
                        </a:rPr>
                        <a:t>☐</a:t>
                      </a:r>
                      <a:endParaRPr lang="en-US" sz="105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050">
                          <a:effectLst/>
                          <a:latin typeface="Calibri" panose="020F0502020204030204" pitchFamily="34" charset="0"/>
                          <a:ea typeface="Calibri" panose="020F0502020204030204" pitchFamily="34" charset="0"/>
                          <a:cs typeface="Arial" panose="020B0604020202020204" pitchFamily="34" charset="0"/>
                        </a:rPr>
                        <a:t>Magnet Bakeouts</a:t>
                      </a: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50">
                          <a:effectLst/>
                          <a:latin typeface="MS Gothic" panose="020B0609070205080204" pitchFamily="49" charset="-128"/>
                          <a:ea typeface="Calibri" panose="020F0502020204030204" pitchFamily="34" charset="0"/>
                          <a:cs typeface="Arial" panose="020B0604020202020204" pitchFamily="34" charset="0"/>
                        </a:rPr>
                        <a:t>☒</a:t>
                      </a:r>
                      <a:endParaRPr lang="en-US" sz="105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050">
                          <a:effectLst/>
                          <a:latin typeface="Calibri" panose="020F0502020204030204" pitchFamily="34" charset="0"/>
                          <a:ea typeface="Calibri" panose="020F0502020204030204" pitchFamily="34" charset="0"/>
                          <a:cs typeface="Arial" panose="020B0604020202020204" pitchFamily="34" charset="0"/>
                        </a:rPr>
                        <a:t>Pumps and Motors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33945191"/>
                  </a:ext>
                </a:extLst>
              </a:tr>
              <a:tr h="91440">
                <a:tc>
                  <a:txBody>
                    <a:bodyPr/>
                    <a:lstStyle/>
                    <a:p>
                      <a:pPr marL="0" marR="0" algn="ctr">
                        <a:lnSpc>
                          <a:spcPct val="107000"/>
                        </a:lnSpc>
                        <a:spcBef>
                          <a:spcPts val="0"/>
                        </a:spcBef>
                        <a:spcAft>
                          <a:spcPts val="0"/>
                        </a:spcAft>
                      </a:pPr>
                      <a:r>
                        <a:rPr lang="en-US" sz="1050">
                          <a:effectLst/>
                          <a:latin typeface="MS Gothic" panose="020B0609070205080204" pitchFamily="49" charset="-128"/>
                          <a:ea typeface="Calibri" panose="020F0502020204030204" pitchFamily="34" charset="0"/>
                          <a:cs typeface="Arial" panose="020B0604020202020204" pitchFamily="34" charset="0"/>
                        </a:rPr>
                        <a:t>☒</a:t>
                      </a:r>
                      <a:endParaRPr lang="en-US" sz="105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050">
                          <a:effectLst/>
                          <a:latin typeface="Calibri" panose="020F0502020204030204" pitchFamily="34" charset="0"/>
                          <a:ea typeface="Calibri" panose="020F0502020204030204" pitchFamily="34" charset="0"/>
                          <a:cs typeface="Arial" panose="020B0604020202020204" pitchFamily="34" charset="0"/>
                        </a:rPr>
                        <a:t>Hot Work</a:t>
                      </a: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50">
                          <a:effectLst/>
                          <a:latin typeface="MS Gothic" panose="020B0609070205080204" pitchFamily="49" charset="-128"/>
                          <a:ea typeface="Calibri" panose="020F0502020204030204" pitchFamily="34" charset="0"/>
                          <a:cs typeface="Arial" panose="020B0604020202020204" pitchFamily="34" charset="0"/>
                        </a:rPr>
                        <a:t>☒</a:t>
                      </a:r>
                      <a:endParaRPr lang="en-US" sz="105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050">
                          <a:effectLst/>
                          <a:latin typeface="Calibri" panose="020F0502020204030204" pitchFamily="34" charset="0"/>
                          <a:ea typeface="Calibri" panose="020F0502020204030204" pitchFamily="34" charset="0"/>
                          <a:cs typeface="Arial" panose="020B0604020202020204" pitchFamily="34" charset="0"/>
                        </a:rPr>
                        <a:t>Motion Tables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76218523"/>
                  </a:ext>
                </a:extLst>
              </a:tr>
              <a:tr h="91440">
                <a:tc>
                  <a:txBody>
                    <a:bodyPr/>
                    <a:lstStyle/>
                    <a:p>
                      <a:pPr marL="0" marR="0" algn="ctr">
                        <a:lnSpc>
                          <a:spcPct val="107000"/>
                        </a:lnSpc>
                        <a:spcBef>
                          <a:spcPts val="0"/>
                        </a:spcBef>
                        <a:spcAft>
                          <a:spcPts val="0"/>
                        </a:spcAft>
                      </a:pPr>
                      <a:r>
                        <a:rPr lang="en-US" sz="1050">
                          <a:effectLst/>
                          <a:latin typeface="MS Gothic" panose="020B0609070205080204" pitchFamily="49" charset="-128"/>
                          <a:ea typeface="Calibri" panose="020F0502020204030204" pitchFamily="34" charset="0"/>
                          <a:cs typeface="Arial" panose="020B0604020202020204" pitchFamily="34" charset="0"/>
                        </a:rPr>
                        <a:t>☒</a:t>
                      </a:r>
                      <a:endParaRPr lang="en-US" sz="105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050" b="1">
                          <a:solidFill>
                            <a:srgbClr val="7030A0"/>
                          </a:solidFill>
                          <a:effectLst/>
                          <a:latin typeface="Calibri" panose="020F0502020204030204" pitchFamily="34" charset="0"/>
                          <a:ea typeface="Calibri" panose="020F0502020204030204" pitchFamily="34" charset="0"/>
                          <a:cs typeface="Arial" panose="020B0604020202020204" pitchFamily="34" charset="0"/>
                        </a:rPr>
                        <a:t>Cryogenics</a:t>
                      </a:r>
                      <a:endParaRPr lang="en-US" sz="105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50">
                          <a:effectLst/>
                          <a:latin typeface="MS Gothic" panose="020B0609070205080204" pitchFamily="49" charset="-128"/>
                          <a:ea typeface="Calibri" panose="020F0502020204030204" pitchFamily="34" charset="0"/>
                          <a:cs typeface="Arial" panose="020B0604020202020204" pitchFamily="34" charset="0"/>
                        </a:rPr>
                        <a:t>☐</a:t>
                      </a:r>
                      <a:endParaRPr lang="en-US" sz="105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050">
                          <a:effectLst/>
                          <a:latin typeface="Calibri" panose="020F0502020204030204" pitchFamily="34" charset="0"/>
                          <a:ea typeface="Calibri" panose="020F0502020204030204" pitchFamily="34" charset="0"/>
                          <a:cs typeface="Arial" panose="020B0604020202020204" pitchFamily="34" charset="0"/>
                        </a:rPr>
                        <a:t>Mobile Shielding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8338529"/>
                  </a:ext>
                </a:extLst>
              </a:tr>
              <a:tr h="91440">
                <a:tc gridSpan="2">
                  <a:txBody>
                    <a:bodyPr/>
                    <a:lstStyle/>
                    <a:p>
                      <a:pPr marL="0" marR="0" algn="ctr">
                        <a:lnSpc>
                          <a:spcPct val="107000"/>
                        </a:lnSpc>
                        <a:spcBef>
                          <a:spcPts val="0"/>
                        </a:spcBef>
                        <a:spcAft>
                          <a:spcPts val="0"/>
                        </a:spcAft>
                      </a:pPr>
                      <a:r>
                        <a:rPr lang="en-US" sz="1050" b="1">
                          <a:solidFill>
                            <a:srgbClr val="000000"/>
                          </a:solidFill>
                          <a:effectLst/>
                          <a:latin typeface="Calibri" panose="020F0502020204030204" pitchFamily="34" charset="0"/>
                          <a:ea typeface="Calibri" panose="020F0502020204030204" pitchFamily="34" charset="0"/>
                          <a:cs typeface="Arial" panose="020B0604020202020204" pitchFamily="34" charset="0"/>
                        </a:rPr>
                        <a:t>Potential Energy</a:t>
                      </a:r>
                      <a:endParaRPr lang="en-US" sz="105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hMerge="1">
                  <a:txBody>
                    <a:bodyPr/>
                    <a:lstStyle/>
                    <a:p>
                      <a:endParaRPr lang="en-US"/>
                    </a:p>
                  </a:txBody>
                  <a:tcPr/>
                </a:tc>
                <a:tc gridSpan="2">
                  <a:txBody>
                    <a:bodyPr/>
                    <a:lstStyle/>
                    <a:p>
                      <a:pPr marL="0" marR="0" algn="ctr">
                        <a:lnSpc>
                          <a:spcPct val="107000"/>
                        </a:lnSpc>
                        <a:spcBef>
                          <a:spcPts val="0"/>
                        </a:spcBef>
                        <a:spcAft>
                          <a:spcPts val="0"/>
                        </a:spcAft>
                      </a:pPr>
                      <a:r>
                        <a:rPr lang="en-US" sz="1050" b="1">
                          <a:solidFill>
                            <a:srgbClr val="000000"/>
                          </a:solidFill>
                          <a:effectLst/>
                          <a:latin typeface="Calibri" panose="020F0502020204030204" pitchFamily="34" charset="0"/>
                          <a:ea typeface="Calibri" panose="020F0502020204030204" pitchFamily="34" charset="0"/>
                          <a:cs typeface="Arial" panose="020B0604020202020204" pitchFamily="34" charset="0"/>
                        </a:rPr>
                        <a:t>Magnetic Fields</a:t>
                      </a:r>
                      <a:endParaRPr lang="en-US" sz="105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hMerge="1">
                  <a:txBody>
                    <a:bodyPr/>
                    <a:lstStyle/>
                    <a:p>
                      <a:endParaRPr lang="en-US"/>
                    </a:p>
                  </a:txBody>
                  <a:tcPr/>
                </a:tc>
                <a:extLst>
                  <a:ext uri="{0D108BD9-81ED-4DB2-BD59-A6C34878D82A}">
                    <a16:rowId xmlns:a16="http://schemas.microsoft.com/office/drawing/2014/main" val="120645516"/>
                  </a:ext>
                </a:extLst>
              </a:tr>
              <a:tr h="91440">
                <a:tc>
                  <a:txBody>
                    <a:bodyPr/>
                    <a:lstStyle/>
                    <a:p>
                      <a:pPr marL="0" marR="0" algn="ctr">
                        <a:lnSpc>
                          <a:spcPct val="107000"/>
                        </a:lnSpc>
                        <a:spcBef>
                          <a:spcPts val="0"/>
                        </a:spcBef>
                        <a:spcAft>
                          <a:spcPts val="0"/>
                        </a:spcAft>
                      </a:pPr>
                      <a:r>
                        <a:rPr lang="en-US" sz="1050">
                          <a:effectLst/>
                          <a:latin typeface="MS Gothic" panose="020B0609070205080204" pitchFamily="49" charset="-128"/>
                          <a:ea typeface="Calibri" panose="020F0502020204030204" pitchFamily="34" charset="0"/>
                          <a:cs typeface="Arial" panose="020B0604020202020204" pitchFamily="34" charset="0"/>
                        </a:rPr>
                        <a:t>☒</a:t>
                      </a:r>
                      <a:endParaRPr lang="en-US" sz="105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050">
                          <a:effectLst/>
                          <a:latin typeface="Calibri" panose="020F0502020204030204" pitchFamily="34" charset="0"/>
                          <a:ea typeface="Calibri" panose="020F0502020204030204" pitchFamily="34" charset="0"/>
                          <a:cs typeface="Arial" panose="020B0604020202020204" pitchFamily="34" charset="0"/>
                        </a:rPr>
                        <a:t>Crane Operations</a:t>
                      </a: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50">
                          <a:effectLst/>
                          <a:latin typeface="MS Gothic" panose="020B0609070205080204" pitchFamily="49" charset="-128"/>
                          <a:ea typeface="Calibri" panose="020F0502020204030204" pitchFamily="34" charset="0"/>
                          <a:cs typeface="Arial" panose="020B0604020202020204" pitchFamily="34" charset="0"/>
                        </a:rPr>
                        <a:t>☒</a:t>
                      </a:r>
                      <a:endParaRPr lang="en-US" sz="105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050">
                          <a:effectLst/>
                          <a:latin typeface="Calibri" panose="020F0502020204030204" pitchFamily="34" charset="0"/>
                          <a:ea typeface="Calibri" panose="020F0502020204030204" pitchFamily="34" charset="0"/>
                          <a:cs typeface="Arial" panose="020B0604020202020204" pitchFamily="34" charset="0"/>
                        </a:rPr>
                        <a:t>Fringe Fields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53817286"/>
                  </a:ext>
                </a:extLst>
              </a:tr>
              <a:tr h="91440">
                <a:tc>
                  <a:txBody>
                    <a:bodyPr/>
                    <a:lstStyle/>
                    <a:p>
                      <a:pPr marL="0" marR="0" algn="ctr">
                        <a:lnSpc>
                          <a:spcPct val="107000"/>
                        </a:lnSpc>
                        <a:spcBef>
                          <a:spcPts val="0"/>
                        </a:spcBef>
                        <a:spcAft>
                          <a:spcPts val="0"/>
                        </a:spcAft>
                      </a:pPr>
                      <a:r>
                        <a:rPr lang="en-US" sz="1050">
                          <a:effectLst/>
                          <a:latin typeface="MS Gothic" panose="020B0609070205080204" pitchFamily="49" charset="-128"/>
                          <a:ea typeface="Calibri" panose="020F0502020204030204" pitchFamily="34" charset="0"/>
                          <a:cs typeface="Arial" panose="020B0604020202020204" pitchFamily="34" charset="0"/>
                        </a:rPr>
                        <a:t>☒</a:t>
                      </a:r>
                      <a:endParaRPr lang="en-US" sz="105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050">
                          <a:effectLst/>
                          <a:latin typeface="Calibri" panose="020F0502020204030204" pitchFamily="34" charset="0"/>
                          <a:ea typeface="Calibri" panose="020F0502020204030204" pitchFamily="34" charset="0"/>
                          <a:cs typeface="Arial" panose="020B0604020202020204" pitchFamily="34" charset="0"/>
                        </a:rPr>
                        <a:t>Compressed Gasses</a:t>
                      </a: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07000"/>
                        </a:lnSpc>
                        <a:spcBef>
                          <a:spcPts val="0"/>
                        </a:spcBef>
                        <a:spcAft>
                          <a:spcPts val="0"/>
                        </a:spcAft>
                      </a:pPr>
                      <a:r>
                        <a:rPr lang="en-US" sz="1050" b="1">
                          <a:solidFill>
                            <a:srgbClr val="000000"/>
                          </a:solidFill>
                          <a:effectLst/>
                          <a:latin typeface="Calibri" panose="020F0502020204030204" pitchFamily="34" charset="0"/>
                          <a:ea typeface="Calibri" panose="020F0502020204030204" pitchFamily="34" charset="0"/>
                          <a:cs typeface="Arial" panose="020B0604020202020204" pitchFamily="34" charset="0"/>
                        </a:rPr>
                        <a:t>Other Hazards</a:t>
                      </a:r>
                      <a:endParaRPr lang="en-US" sz="105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hMerge="1">
                  <a:txBody>
                    <a:bodyPr/>
                    <a:lstStyle/>
                    <a:p>
                      <a:endParaRPr lang="en-US"/>
                    </a:p>
                  </a:txBody>
                  <a:tcPr/>
                </a:tc>
                <a:extLst>
                  <a:ext uri="{0D108BD9-81ED-4DB2-BD59-A6C34878D82A}">
                    <a16:rowId xmlns:a16="http://schemas.microsoft.com/office/drawing/2014/main" val="3334380378"/>
                  </a:ext>
                </a:extLst>
              </a:tr>
              <a:tr h="91440">
                <a:tc>
                  <a:txBody>
                    <a:bodyPr/>
                    <a:lstStyle/>
                    <a:p>
                      <a:pPr marL="0" marR="0" algn="ctr">
                        <a:lnSpc>
                          <a:spcPct val="107000"/>
                        </a:lnSpc>
                        <a:spcBef>
                          <a:spcPts val="0"/>
                        </a:spcBef>
                        <a:spcAft>
                          <a:spcPts val="0"/>
                        </a:spcAft>
                      </a:pPr>
                      <a:r>
                        <a:rPr lang="en-US" sz="1050">
                          <a:effectLst/>
                          <a:latin typeface="MS Gothic" panose="020B0609070205080204" pitchFamily="49" charset="-128"/>
                          <a:ea typeface="Calibri" panose="020F0502020204030204" pitchFamily="34" charset="0"/>
                          <a:cs typeface="Arial" panose="020B0604020202020204" pitchFamily="34" charset="0"/>
                        </a:rPr>
                        <a:t>☒</a:t>
                      </a:r>
                      <a:endParaRPr lang="en-US" sz="105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050">
                          <a:effectLst/>
                          <a:latin typeface="Calibri" panose="020F0502020204030204" pitchFamily="34" charset="0"/>
                          <a:ea typeface="Calibri" panose="020F0502020204030204" pitchFamily="34" charset="0"/>
                          <a:cs typeface="Arial" panose="020B0604020202020204" pitchFamily="34" charset="0"/>
                        </a:rPr>
                        <a:t>Vacuum/Pressure Vessels/Piping</a:t>
                      </a: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50">
                          <a:effectLst/>
                          <a:latin typeface="MS Gothic" panose="020B0609070205080204" pitchFamily="49" charset="-128"/>
                          <a:ea typeface="Calibri" panose="020F0502020204030204" pitchFamily="34" charset="0"/>
                          <a:cs typeface="Arial" panose="020B0604020202020204" pitchFamily="34" charset="0"/>
                        </a:rPr>
                        <a:t>☒</a:t>
                      </a:r>
                      <a:endParaRPr lang="en-US" sz="105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050">
                          <a:effectLst/>
                          <a:latin typeface="Calibri" panose="020F0502020204030204" pitchFamily="34" charset="0"/>
                          <a:ea typeface="Calibri" panose="020F0502020204030204" pitchFamily="34" charset="0"/>
                          <a:cs typeface="Arial" panose="020B0604020202020204" pitchFamily="34" charset="0"/>
                        </a:rPr>
                        <a:t>Confined Spaces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74211111"/>
                  </a:ext>
                </a:extLst>
              </a:tr>
              <a:tr h="91440">
                <a:tc>
                  <a:txBody>
                    <a:bodyPr/>
                    <a:lstStyle/>
                    <a:p>
                      <a:pPr marL="0" marR="0" algn="ctr">
                        <a:lnSpc>
                          <a:spcPct val="107000"/>
                        </a:lnSpc>
                        <a:spcBef>
                          <a:spcPts val="0"/>
                        </a:spcBef>
                        <a:spcAft>
                          <a:spcPts val="0"/>
                        </a:spcAft>
                      </a:pPr>
                      <a:r>
                        <a:rPr lang="en-US" sz="1050">
                          <a:effectLst/>
                          <a:latin typeface="MS Gothic" panose="020B0609070205080204" pitchFamily="49" charset="-128"/>
                          <a:ea typeface="Calibri" panose="020F0502020204030204" pitchFamily="34" charset="0"/>
                          <a:cs typeface="Arial" panose="020B0604020202020204" pitchFamily="34" charset="0"/>
                        </a:rPr>
                        <a:t>☒</a:t>
                      </a:r>
                      <a:endParaRPr lang="en-US" sz="105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050">
                          <a:effectLst/>
                          <a:latin typeface="Calibri" panose="020F0502020204030204" pitchFamily="34" charset="0"/>
                          <a:ea typeface="Calibri" panose="020F0502020204030204" pitchFamily="34" charset="0"/>
                          <a:cs typeface="Arial" panose="020B0604020202020204" pitchFamily="34" charset="0"/>
                        </a:rPr>
                        <a:t>Vacuum Pumps</a:t>
                      </a: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50">
                          <a:effectLst/>
                          <a:latin typeface="MS Gothic" panose="020B0609070205080204" pitchFamily="49" charset="-128"/>
                          <a:ea typeface="Calibri" panose="020F0502020204030204" pitchFamily="34" charset="0"/>
                          <a:cs typeface="Arial" panose="020B0604020202020204" pitchFamily="34" charset="0"/>
                        </a:rPr>
                        <a:t>☒</a:t>
                      </a:r>
                      <a:endParaRPr lang="en-US" sz="105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050">
                          <a:effectLst/>
                          <a:latin typeface="Calibri" panose="020F0502020204030204" pitchFamily="34" charset="0"/>
                          <a:ea typeface="Calibri" panose="020F0502020204030204" pitchFamily="34" charset="0"/>
                          <a:cs typeface="Arial" panose="020B0604020202020204" pitchFamily="34" charset="0"/>
                        </a:rPr>
                        <a:t>Noise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66199688"/>
                  </a:ext>
                </a:extLst>
              </a:tr>
              <a:tr h="91440">
                <a:tc>
                  <a:txBody>
                    <a:bodyPr/>
                    <a:lstStyle/>
                    <a:p>
                      <a:pPr marL="0" marR="0" algn="ctr">
                        <a:lnSpc>
                          <a:spcPct val="107000"/>
                        </a:lnSpc>
                        <a:spcBef>
                          <a:spcPts val="0"/>
                        </a:spcBef>
                        <a:spcAft>
                          <a:spcPts val="0"/>
                        </a:spcAft>
                      </a:pPr>
                      <a:r>
                        <a:rPr lang="en-US" sz="1050">
                          <a:effectLst/>
                          <a:latin typeface="MS Gothic" panose="020B0609070205080204" pitchFamily="49" charset="-128"/>
                          <a:ea typeface="Calibri" panose="020F0502020204030204" pitchFamily="34" charset="0"/>
                          <a:cs typeface="Arial" panose="020B0604020202020204" pitchFamily="34" charset="0"/>
                        </a:rPr>
                        <a:t>☐</a:t>
                      </a:r>
                      <a:endParaRPr lang="en-US" sz="105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050">
                          <a:effectLst/>
                          <a:latin typeface="Calibri" panose="020F0502020204030204" pitchFamily="34" charset="0"/>
                          <a:ea typeface="Calibri" panose="020F0502020204030204" pitchFamily="34" charset="0"/>
                          <a:cs typeface="Arial" panose="020B0604020202020204" pitchFamily="34" charset="0"/>
                        </a:rPr>
                        <a:t>Material Handling </a:t>
                      </a: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50">
                          <a:effectLst/>
                          <a:latin typeface="MS Gothic" panose="020B0609070205080204" pitchFamily="49" charset="-128"/>
                          <a:ea typeface="Calibri" panose="020F0502020204030204" pitchFamily="34" charset="0"/>
                          <a:cs typeface="Arial" panose="020B0604020202020204" pitchFamily="34" charset="0"/>
                        </a:rPr>
                        <a:t>☐</a:t>
                      </a:r>
                      <a:endParaRPr lang="en-US" sz="105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050">
                          <a:effectLst/>
                          <a:latin typeface="Calibri" panose="020F0502020204030204" pitchFamily="34" charset="0"/>
                          <a:ea typeface="Calibri" panose="020F0502020204030204" pitchFamily="34" charset="0"/>
                          <a:cs typeface="Arial" panose="020B0604020202020204" pitchFamily="34" charset="0"/>
                        </a:rPr>
                        <a:t>Silica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53173554"/>
                  </a:ext>
                </a:extLst>
              </a:tr>
              <a:tr h="91440">
                <a:tc gridSpan="2">
                  <a:txBody>
                    <a:bodyPr/>
                    <a:lstStyle/>
                    <a:p>
                      <a:pPr marL="0" marR="0" algn="ctr">
                        <a:lnSpc>
                          <a:spcPct val="107000"/>
                        </a:lnSpc>
                        <a:spcBef>
                          <a:spcPts val="0"/>
                        </a:spcBef>
                        <a:spcAft>
                          <a:spcPts val="0"/>
                        </a:spcAft>
                      </a:pPr>
                      <a:r>
                        <a:rPr lang="en-US" sz="1050" b="1">
                          <a:solidFill>
                            <a:srgbClr val="000000"/>
                          </a:solidFill>
                          <a:effectLst/>
                          <a:latin typeface="Calibri" panose="020F0502020204030204" pitchFamily="34" charset="0"/>
                          <a:ea typeface="Calibri" panose="020F0502020204030204" pitchFamily="34" charset="0"/>
                          <a:cs typeface="Arial" panose="020B0604020202020204" pitchFamily="34" charset="0"/>
                        </a:rPr>
                        <a:t>Access &amp; Egress</a:t>
                      </a:r>
                      <a:endParaRPr lang="en-US" sz="105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hMerge="1">
                  <a:txBody>
                    <a:bodyPr/>
                    <a:lstStyle/>
                    <a:p>
                      <a:endParaRPr lang="en-US"/>
                    </a:p>
                  </a:txBody>
                  <a:tcPr/>
                </a:tc>
                <a:tc>
                  <a:txBody>
                    <a:bodyPr/>
                    <a:lstStyle/>
                    <a:p>
                      <a:pPr marL="0" marR="0" algn="ctr">
                        <a:lnSpc>
                          <a:spcPct val="107000"/>
                        </a:lnSpc>
                        <a:spcBef>
                          <a:spcPts val="0"/>
                        </a:spcBef>
                        <a:spcAft>
                          <a:spcPts val="0"/>
                        </a:spcAft>
                      </a:pPr>
                      <a:r>
                        <a:rPr lang="en-US" sz="1050">
                          <a:effectLst/>
                          <a:latin typeface="MS Gothic" panose="020B0609070205080204" pitchFamily="49" charset="-128"/>
                          <a:ea typeface="Calibri" panose="020F0502020204030204" pitchFamily="34" charset="0"/>
                          <a:cs typeface="Arial" panose="020B0604020202020204" pitchFamily="34" charset="0"/>
                        </a:rPr>
                        <a:t>☒</a:t>
                      </a:r>
                      <a:endParaRPr lang="en-US" sz="105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050">
                          <a:effectLst/>
                          <a:latin typeface="Calibri" panose="020F0502020204030204" pitchFamily="34" charset="0"/>
                          <a:ea typeface="Calibri" panose="020F0502020204030204" pitchFamily="34" charset="0"/>
                          <a:cs typeface="Arial" panose="020B0604020202020204" pitchFamily="34" charset="0"/>
                        </a:rPr>
                        <a:t>Ergonomics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41892860"/>
                  </a:ext>
                </a:extLst>
              </a:tr>
              <a:tr h="91440">
                <a:tc>
                  <a:txBody>
                    <a:bodyPr/>
                    <a:lstStyle/>
                    <a:p>
                      <a:pPr marL="0" marR="0" algn="ctr">
                        <a:lnSpc>
                          <a:spcPct val="107000"/>
                        </a:lnSpc>
                        <a:spcBef>
                          <a:spcPts val="0"/>
                        </a:spcBef>
                        <a:spcAft>
                          <a:spcPts val="0"/>
                        </a:spcAft>
                      </a:pPr>
                      <a:r>
                        <a:rPr lang="en-US" sz="1050">
                          <a:effectLst/>
                          <a:latin typeface="MS Gothic" panose="020B0609070205080204" pitchFamily="49" charset="-128"/>
                          <a:ea typeface="Calibri" panose="020F0502020204030204" pitchFamily="34" charset="0"/>
                          <a:cs typeface="Arial" panose="020B0604020202020204" pitchFamily="34" charset="0"/>
                        </a:rPr>
                        <a:t>☒</a:t>
                      </a:r>
                      <a:endParaRPr lang="en-US" sz="105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050">
                          <a:effectLst/>
                          <a:latin typeface="Calibri" panose="020F0502020204030204" pitchFamily="34" charset="0"/>
                          <a:ea typeface="Calibri" panose="020F0502020204030204" pitchFamily="34" charset="0"/>
                          <a:cs typeface="Arial" panose="020B0604020202020204" pitchFamily="34" charset="0"/>
                        </a:rPr>
                        <a:t>Life Safety Egress </a:t>
                      </a: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50">
                          <a:effectLst/>
                          <a:latin typeface="MS Gothic" panose="020B0609070205080204" pitchFamily="49" charset="-128"/>
                          <a:ea typeface="Calibri" panose="020F0502020204030204" pitchFamily="34" charset="0"/>
                          <a:cs typeface="Arial" panose="020B0604020202020204" pitchFamily="34" charset="0"/>
                        </a:rPr>
                        <a:t>☐</a:t>
                      </a:r>
                      <a:endParaRPr lang="en-US" sz="105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1050" dirty="0">
                          <a:effectLst/>
                          <a:latin typeface="Calibri" panose="020F0502020204030204" pitchFamily="34" charset="0"/>
                          <a:ea typeface="Calibri" panose="020F0502020204030204" pitchFamily="34" charset="0"/>
                          <a:cs typeface="Arial" panose="020B0604020202020204" pitchFamily="34" charset="0"/>
                        </a:rPr>
                        <a:t>Asbestos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8712000"/>
                  </a:ext>
                </a:extLst>
              </a:tr>
            </a:tbl>
          </a:graphicData>
        </a:graphic>
      </p:graphicFrame>
    </p:spTree>
    <p:extLst>
      <p:ext uri="{BB962C8B-B14F-4D97-AF65-F5344CB8AC3E}">
        <p14:creationId xmlns:p14="http://schemas.microsoft.com/office/powerpoint/2010/main" val="26792385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sz="2800" dirty="0">
                <a:solidFill>
                  <a:schemeClr val="bg1">
                    <a:lumMod val="75000"/>
                  </a:schemeClr>
                </a:solidFill>
              </a:rPr>
              <a:t>Meson Overview</a:t>
            </a:r>
          </a:p>
          <a:p>
            <a:r>
              <a:rPr lang="en-US" sz="2800" dirty="0">
                <a:solidFill>
                  <a:schemeClr val="bg1">
                    <a:lumMod val="75000"/>
                  </a:schemeClr>
                </a:solidFill>
              </a:rPr>
              <a:t>Hazard Inventory </a:t>
            </a:r>
          </a:p>
          <a:p>
            <a:r>
              <a:rPr lang="en-US" sz="2800" dirty="0"/>
              <a:t>Non-Accelerator Specific Hazards </a:t>
            </a:r>
          </a:p>
          <a:p>
            <a:r>
              <a:rPr lang="en-US" sz="2800" dirty="0">
                <a:solidFill>
                  <a:schemeClr val="bg1">
                    <a:lumMod val="75000"/>
                  </a:schemeClr>
                </a:solidFill>
              </a:rPr>
              <a:t>Accelerator Specific Hazards </a:t>
            </a:r>
          </a:p>
          <a:p>
            <a:r>
              <a:rPr lang="en-US" sz="2800" dirty="0">
                <a:solidFill>
                  <a:schemeClr val="bg1">
                    <a:lumMod val="75000"/>
                  </a:schemeClr>
                </a:solidFill>
              </a:rPr>
              <a:t>Maximum Credible Incident (MCI) Discussion</a:t>
            </a:r>
          </a:p>
          <a:p>
            <a:r>
              <a:rPr lang="en-US" sz="2800" dirty="0">
                <a:solidFill>
                  <a:schemeClr val="bg1">
                    <a:lumMod val="75000"/>
                  </a:schemeClr>
                </a:solidFill>
              </a:rPr>
              <a:t>Summary of Credited Controls</a:t>
            </a:r>
          </a:p>
        </p:txBody>
      </p:sp>
      <p:sp>
        <p:nvSpPr>
          <p:cNvPr id="7" name="Title 6"/>
          <p:cNvSpPr>
            <a:spLocks noGrp="1"/>
          </p:cNvSpPr>
          <p:nvPr>
            <p:ph type="title"/>
          </p:nvPr>
        </p:nvSpPr>
        <p:spPr/>
        <p:txBody>
          <a:bodyPr/>
          <a:lstStyle/>
          <a:p>
            <a:r>
              <a:rPr lang="en-US" dirty="0"/>
              <a:t>Outline</a:t>
            </a:r>
          </a:p>
        </p:txBody>
      </p:sp>
      <p:sp>
        <p:nvSpPr>
          <p:cNvPr id="3" name="Date Placeholder 2"/>
          <p:cNvSpPr>
            <a:spLocks noGrp="1"/>
          </p:cNvSpPr>
          <p:nvPr>
            <p:ph type="dt" sz="half" idx="2"/>
          </p:nvPr>
        </p:nvSpPr>
        <p:spPr/>
        <p:txBody>
          <a:bodyPr/>
          <a:lstStyle/>
          <a:p>
            <a:pPr>
              <a:defRPr/>
            </a:pPr>
            <a:r>
              <a:rPr lang="en-US"/>
              <a:t>3/19/2024</a:t>
            </a:r>
            <a:endParaRPr lang="en-US" dirty="0"/>
          </a:p>
        </p:txBody>
      </p:sp>
      <p:sp>
        <p:nvSpPr>
          <p:cNvPr id="4" name="Footer Placeholder 3"/>
          <p:cNvSpPr>
            <a:spLocks noGrp="1"/>
          </p:cNvSpPr>
          <p:nvPr>
            <p:ph type="ftr" sz="quarter" idx="3"/>
          </p:nvPr>
        </p:nvSpPr>
        <p:spPr/>
        <p:txBody>
          <a:bodyPr/>
          <a:lstStyle/>
          <a:p>
            <a:pPr>
              <a:defRPr/>
            </a:pPr>
            <a:r>
              <a:rPr lang="en-US"/>
              <a:t>Olander | Meson Accelerator Readiness Review</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8</a:t>
            </a:fld>
            <a:endParaRPr lang="en-US" dirty="0"/>
          </a:p>
        </p:txBody>
      </p:sp>
    </p:spTree>
    <p:extLst>
      <p:ext uri="{BB962C8B-B14F-4D97-AF65-F5344CB8AC3E}">
        <p14:creationId xmlns:p14="http://schemas.microsoft.com/office/powerpoint/2010/main" val="42102644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descr="A document with text and images&#10;&#10;Description automatically generated with medium confidence">
            <a:extLst>
              <a:ext uri="{FF2B5EF4-FFF2-40B4-BE49-F238E27FC236}">
                <a16:creationId xmlns:a16="http://schemas.microsoft.com/office/drawing/2014/main" id="{4401A2F5-0CD0-C0AE-004B-D9D8F0F0441D}"/>
              </a:ext>
            </a:extLst>
          </p:cNvPr>
          <p:cNvPicPr>
            <a:picLocks noGrp="1" noChangeAspect="1"/>
          </p:cNvPicPr>
          <p:nvPr>
            <p:ph idx="1"/>
          </p:nvPr>
        </p:nvPicPr>
        <p:blipFill rotWithShape="1">
          <a:blip r:embed="rId2"/>
          <a:srcRect l="4416" t="6408" r="3288" b="27632"/>
          <a:stretch/>
        </p:blipFill>
        <p:spPr>
          <a:xfrm>
            <a:off x="1794475" y="614402"/>
            <a:ext cx="5555051" cy="5629196"/>
          </a:xfrm>
          <a:prstGeom prst="rect">
            <a:avLst/>
          </a:prstGeom>
        </p:spPr>
      </p:pic>
      <p:sp>
        <p:nvSpPr>
          <p:cNvPr id="13" name="Title 12">
            <a:extLst>
              <a:ext uri="{FF2B5EF4-FFF2-40B4-BE49-F238E27FC236}">
                <a16:creationId xmlns:a16="http://schemas.microsoft.com/office/drawing/2014/main" id="{B4D0972B-2F2C-AEB8-5B48-DC045A102818}"/>
              </a:ext>
            </a:extLst>
          </p:cNvPr>
          <p:cNvSpPr>
            <a:spLocks noGrp="1"/>
          </p:cNvSpPr>
          <p:nvPr>
            <p:ph type="title"/>
          </p:nvPr>
        </p:nvSpPr>
        <p:spPr/>
        <p:txBody>
          <a:bodyPr/>
          <a:lstStyle/>
          <a:p>
            <a:r>
              <a:rPr lang="en-US" sz="2800" dirty="0"/>
              <a:t>Non-Accelerator Specific Hazards </a:t>
            </a:r>
            <a:endParaRPr lang="en-US" dirty="0"/>
          </a:p>
        </p:txBody>
      </p:sp>
      <p:sp>
        <p:nvSpPr>
          <p:cNvPr id="4" name="Date Placeholder 3">
            <a:extLst>
              <a:ext uri="{FF2B5EF4-FFF2-40B4-BE49-F238E27FC236}">
                <a16:creationId xmlns:a16="http://schemas.microsoft.com/office/drawing/2014/main" id="{C2E49DB4-3901-BF46-9A92-D981FF96A17C}"/>
              </a:ext>
            </a:extLst>
          </p:cNvPr>
          <p:cNvSpPr>
            <a:spLocks noGrp="1"/>
          </p:cNvSpPr>
          <p:nvPr>
            <p:ph type="dt" sz="half" idx="2"/>
          </p:nvPr>
        </p:nvSpPr>
        <p:spPr/>
        <p:txBody>
          <a:bodyPr wrap="square" anchor="t">
            <a:normAutofit/>
          </a:bodyPr>
          <a:lstStyle/>
          <a:p>
            <a:pPr>
              <a:spcAft>
                <a:spcPts val="600"/>
              </a:spcAft>
              <a:defRPr/>
            </a:pPr>
            <a:r>
              <a:rPr lang="en-US"/>
              <a:t>3/19/2024</a:t>
            </a:r>
          </a:p>
        </p:txBody>
      </p:sp>
      <p:sp>
        <p:nvSpPr>
          <p:cNvPr id="5" name="Footer Placeholder 4">
            <a:extLst>
              <a:ext uri="{FF2B5EF4-FFF2-40B4-BE49-F238E27FC236}">
                <a16:creationId xmlns:a16="http://schemas.microsoft.com/office/drawing/2014/main" id="{273CDFC9-EFA7-C044-6A48-B279ED7924E7}"/>
              </a:ext>
            </a:extLst>
          </p:cNvPr>
          <p:cNvSpPr>
            <a:spLocks noGrp="1"/>
          </p:cNvSpPr>
          <p:nvPr>
            <p:ph type="ftr" sz="quarter" idx="3"/>
          </p:nvPr>
        </p:nvSpPr>
        <p:spPr/>
        <p:txBody>
          <a:bodyPr anchor="t">
            <a:normAutofit/>
          </a:bodyPr>
          <a:lstStyle/>
          <a:p>
            <a:pPr>
              <a:spcAft>
                <a:spcPts val="600"/>
              </a:spcAft>
              <a:defRPr/>
            </a:pPr>
            <a:r>
              <a:rPr lang="en-US"/>
              <a:t>Olander | Meson Accelerator Readiness Review</a:t>
            </a:r>
            <a:endParaRPr lang="en-US" b="1"/>
          </a:p>
        </p:txBody>
      </p:sp>
      <p:sp>
        <p:nvSpPr>
          <p:cNvPr id="6" name="Slide Number Placeholder 5">
            <a:extLst>
              <a:ext uri="{FF2B5EF4-FFF2-40B4-BE49-F238E27FC236}">
                <a16:creationId xmlns:a16="http://schemas.microsoft.com/office/drawing/2014/main" id="{C4433369-0BB9-48FF-1E1F-45A446F00E9F}"/>
              </a:ext>
            </a:extLst>
          </p:cNvPr>
          <p:cNvSpPr>
            <a:spLocks noGrp="1"/>
          </p:cNvSpPr>
          <p:nvPr>
            <p:ph type="sldNum" sz="quarter" idx="4"/>
          </p:nvPr>
        </p:nvSpPr>
        <p:spPr/>
        <p:txBody>
          <a:bodyPr wrap="square" anchor="t">
            <a:normAutofit/>
          </a:bodyPr>
          <a:lstStyle/>
          <a:p>
            <a:pPr>
              <a:spcAft>
                <a:spcPts val="600"/>
              </a:spcAft>
              <a:defRPr/>
            </a:pPr>
            <a:fld id="{148C009B-CB69-E04A-B9B3-34B26D69E9CF}" type="slidenum">
              <a:rPr lang="en-US" smtClean="0"/>
              <a:pPr>
                <a:spcAft>
                  <a:spcPts val="600"/>
                </a:spcAft>
                <a:defRPr/>
              </a:pPr>
              <a:t>9</a:t>
            </a:fld>
            <a:endParaRPr lang="en-US"/>
          </a:p>
        </p:txBody>
      </p:sp>
    </p:spTree>
    <p:extLst>
      <p:ext uri="{BB962C8B-B14F-4D97-AF65-F5344CB8AC3E}">
        <p14:creationId xmlns:p14="http://schemas.microsoft.com/office/powerpoint/2010/main" val="3427005411"/>
      </p:ext>
    </p:extLst>
  </p:cSld>
  <p:clrMapOvr>
    <a:masterClrMapping/>
  </p:clrMapOvr>
</p:sld>
</file>

<file path=ppt/theme/theme1.xml><?xml version="1.0" encoding="utf-8"?>
<a:theme xmlns:a="http://schemas.openxmlformats.org/drawingml/2006/main" name="Fermilab_PPT_090815">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Fermilab_PPT_090815">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FNAL_PowerPoint_4x3_103023  -  Read-Only" id="{A8C22F5D-C6D7-4589-A1DC-766D1E9786F3}" vid="{C4929605-360F-4C13-A43A-E93BABDEF80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3.xml><?xml version="1.0" encoding="utf-8"?>
<p:properties xmlns:p="http://schemas.microsoft.com/office/2006/metadata/properties" xmlns:xsi="http://www.w3.org/2001/XMLSchema-instance" xmlns:pc="http://schemas.microsoft.com/office/infopath/2007/PartnerControls">
  <documentManagement>
    <_dlc_DocId xmlns="c8a0c449-bc3f-4023-b6f3-9ae146c0e873">MKRZARSQM56R-1466480915-761</_dlc_DocId>
    <_dlc_DocIdUrl xmlns="c8a0c449-bc3f-4023-b6f3-9ae146c0e873">
      <Url>https://fermipoint.fnal.gov/org/eshq/ASD/_layouts/15/DocIdRedir.aspx?ID=MKRZARSQM56R-1466480915-761</Url>
      <Description>MKRZARSQM56R-1466480915-761</Description>
    </_dlc_DocIdUrl>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5E5E6438C41BFD47ACE8933FA0781970" ma:contentTypeVersion="2" ma:contentTypeDescription="Create a new document." ma:contentTypeScope="" ma:versionID="40731602f34b2e145fe69f86e6a35b1b">
  <xsd:schema xmlns:xsd="http://www.w3.org/2001/XMLSchema" xmlns:xs="http://www.w3.org/2001/XMLSchema" xmlns:p="http://schemas.microsoft.com/office/2006/metadata/properties" xmlns:ns2="c8a0c449-bc3f-4023-b6f3-9ae146c0e873" targetNamespace="http://schemas.microsoft.com/office/2006/metadata/properties" ma:root="true" ma:fieldsID="e613c1cf9b7acee2742733a09b7ffdd1" ns2:_="">
    <xsd:import namespace="c8a0c449-bc3f-4023-b6f3-9ae146c0e873"/>
    <xsd:element name="properties">
      <xsd:complexType>
        <xsd:sequence>
          <xsd:element name="documentManagement">
            <xsd:complexType>
              <xsd:all>
                <xsd:element ref="ns2:_dlc_DocId" minOccurs="0"/>
                <xsd:element ref="ns2:_dlc_DocIdUrl" minOccurs="0"/>
                <xsd:element ref="ns2:_dlc_DocIdPersistId" minOccurs="0"/>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8a0c449-bc3f-4023-b6f3-9ae146c0e873"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E4FB0BA-40FF-4738-BEDA-5B1BDD7FB1CF}">
  <ds:schemaRefs>
    <ds:schemaRef ds:uri="http://schemas.microsoft.com/sharepoint/v3/contenttype/forms"/>
  </ds:schemaRefs>
</ds:datastoreItem>
</file>

<file path=customXml/itemProps2.xml><?xml version="1.0" encoding="utf-8"?>
<ds:datastoreItem xmlns:ds="http://schemas.openxmlformats.org/officeDocument/2006/customXml" ds:itemID="{097848FA-C60A-45FD-BB12-33C88503094C}">
  <ds:schemaRefs>
    <ds:schemaRef ds:uri="http://schemas.microsoft.com/sharepoint/events"/>
  </ds:schemaRefs>
</ds:datastoreItem>
</file>

<file path=customXml/itemProps3.xml><?xml version="1.0" encoding="utf-8"?>
<ds:datastoreItem xmlns:ds="http://schemas.openxmlformats.org/officeDocument/2006/customXml" ds:itemID="{6B9A9177-9946-41CD-B01B-8BAAEF071AA1}">
  <ds:schemaRefs>
    <ds:schemaRef ds:uri="http://schemas.openxmlformats.org/package/2006/metadata/core-properties"/>
    <ds:schemaRef ds:uri="http://www.w3.org/XML/1998/namespace"/>
    <ds:schemaRef ds:uri="http://schemas.microsoft.com/office/2006/documentManagement/types"/>
    <ds:schemaRef ds:uri="http://purl.org/dc/elements/1.1/"/>
    <ds:schemaRef ds:uri="http://schemas.microsoft.com/office/infopath/2007/PartnerControls"/>
    <ds:schemaRef ds:uri="http://schemas.microsoft.com/office/2006/metadata/properties"/>
    <ds:schemaRef ds:uri="c8a0c449-bc3f-4023-b6f3-9ae146c0e873"/>
    <ds:schemaRef ds:uri="http://purl.org/dc/dcmitype/"/>
    <ds:schemaRef ds:uri="http://purl.org/dc/terms/"/>
  </ds:schemaRefs>
</ds:datastoreItem>
</file>

<file path=customXml/itemProps4.xml><?xml version="1.0" encoding="utf-8"?>
<ds:datastoreItem xmlns:ds="http://schemas.openxmlformats.org/officeDocument/2006/customXml" ds:itemID="{F3046631-D625-4DBB-820E-2A2656AF18B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8a0c449-bc3f-4023-b6f3-9ae146c0e87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FNAL_PowerPoint_4x3_100716 (1)</Template>
  <TotalTime>13595</TotalTime>
  <Words>3014</Words>
  <Application>Microsoft Office PowerPoint</Application>
  <PresentationFormat>On-screen Show (4:3)</PresentationFormat>
  <Paragraphs>686</Paragraphs>
  <Slides>39</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39</vt:i4>
      </vt:variant>
    </vt:vector>
  </HeadingPairs>
  <TitlesOfParts>
    <vt:vector size="45" baseType="lpstr">
      <vt:lpstr>MS Gothic</vt:lpstr>
      <vt:lpstr>Arial</vt:lpstr>
      <vt:lpstr>Calibri</vt:lpstr>
      <vt:lpstr>Helvetica</vt:lpstr>
      <vt:lpstr>Fermilab_PPT_090815</vt:lpstr>
      <vt:lpstr>1_Fermilab_PPT_090815</vt:lpstr>
      <vt:lpstr>PowerPoint Presentation</vt:lpstr>
      <vt:lpstr>Outline</vt:lpstr>
      <vt:lpstr>Outline</vt:lpstr>
      <vt:lpstr>Meson Overview</vt:lpstr>
      <vt:lpstr>Meson Overview</vt:lpstr>
      <vt:lpstr>Outline</vt:lpstr>
      <vt:lpstr>Hazard Inventory for Meson</vt:lpstr>
      <vt:lpstr>Outline</vt:lpstr>
      <vt:lpstr>Non-Accelerator Specific Hazards </vt:lpstr>
      <vt:lpstr>Non-Accelerator Specific Hazards </vt:lpstr>
      <vt:lpstr>Non-Accelerator Specific Hazards - Radiological</vt:lpstr>
      <vt:lpstr>Non-Accelerator Specific Hazards - Radiological</vt:lpstr>
      <vt:lpstr>Non-Accelerator Specific Hazards - Radiological</vt:lpstr>
      <vt:lpstr>Non-Accelerator Specific Hazards - Radiological</vt:lpstr>
      <vt:lpstr>Non-Accelerator Specific Hazards - Radiological</vt:lpstr>
      <vt:lpstr>Non-Accelerator Specific Hazards - Radiological</vt:lpstr>
      <vt:lpstr>Non-Accelerator Specific Hazards - Other</vt:lpstr>
      <vt:lpstr>Outline</vt:lpstr>
      <vt:lpstr>Accelerator Specific Hazards</vt:lpstr>
      <vt:lpstr>Outline</vt:lpstr>
      <vt:lpstr>Maximum Credible Incident (MCI) – Radiological</vt:lpstr>
      <vt:lpstr>Maximum Credible Incident (MCI) – Radiological</vt:lpstr>
      <vt:lpstr>Maximum Credible Incident (MCI) – Radiological</vt:lpstr>
      <vt:lpstr>Outline</vt:lpstr>
      <vt:lpstr>Credited Controls – Passive</vt:lpstr>
      <vt:lpstr>Credited Controls – Passive</vt:lpstr>
      <vt:lpstr>Credited Controls – Passive</vt:lpstr>
      <vt:lpstr>Credited Controls – Passive</vt:lpstr>
      <vt:lpstr>Credited Controls – Active Engineering</vt:lpstr>
      <vt:lpstr>Credited Controls – Active Engineering</vt:lpstr>
      <vt:lpstr>Credited Controls – Active Engineering</vt:lpstr>
      <vt:lpstr>Credited Controls – Active Engineering</vt:lpstr>
      <vt:lpstr>Credited Controls – Active Engineering</vt:lpstr>
      <vt:lpstr>Credited Controls - Administrative</vt:lpstr>
      <vt:lpstr>Credited Controls - Administrative</vt:lpstr>
      <vt:lpstr>Outline</vt:lpstr>
      <vt:lpstr>Pre-start Action Items</vt:lpstr>
      <vt:lpstr>PowerPoint Presentation</vt:lpstr>
      <vt:lpstr>Outline</vt:lpstr>
    </vt:vector>
  </TitlesOfParts>
  <Company>Sandbox Studio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Madelyn R. Wolter x4807 16344N</dc:creator>
  <cp:lastModifiedBy>Michael K. Olander</cp:lastModifiedBy>
  <cp:revision>224</cp:revision>
  <cp:lastPrinted>2014-01-20T19:40:21Z</cp:lastPrinted>
  <dcterms:created xsi:type="dcterms:W3CDTF">2017-02-13T18:49:53Z</dcterms:created>
  <dcterms:modified xsi:type="dcterms:W3CDTF">2024-03-15T21:14:58Z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0x0101005E5E6438C41BFD47ACE8933FA0781970</vt:lpwstr>
  </property>
  <property fmtid="{D5CDD505-2E9C-101B-9397-08002B2CF9AE}" pid="3" name="_dlc_DocIdItemGuid">
    <vt:lpwstr>48b2133d-c43a-43c6-b10b-ac0f89a74fdd</vt:lpwstr>
  </property>
</Properties>
</file>