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9"/>
  </p:notesMasterIdLst>
  <p:handoutMasterIdLst>
    <p:handoutMasterId r:id="rId40"/>
  </p:handoutMasterIdLst>
  <p:sldIdLst>
    <p:sldId id="340" r:id="rId7"/>
    <p:sldId id="275" r:id="rId8"/>
    <p:sldId id="356" r:id="rId9"/>
    <p:sldId id="379" r:id="rId10"/>
    <p:sldId id="391" r:id="rId11"/>
    <p:sldId id="390" r:id="rId12"/>
    <p:sldId id="381" r:id="rId13"/>
    <p:sldId id="388" r:id="rId14"/>
    <p:sldId id="357" r:id="rId15"/>
    <p:sldId id="322" r:id="rId16"/>
    <p:sldId id="398" r:id="rId17"/>
    <p:sldId id="389" r:id="rId18"/>
    <p:sldId id="358" r:id="rId19"/>
    <p:sldId id="348" r:id="rId20"/>
    <p:sldId id="347" r:id="rId21"/>
    <p:sldId id="393" r:id="rId22"/>
    <p:sldId id="349" r:id="rId23"/>
    <p:sldId id="394" r:id="rId24"/>
    <p:sldId id="399" r:id="rId25"/>
    <p:sldId id="396" r:id="rId26"/>
    <p:sldId id="395" r:id="rId27"/>
    <p:sldId id="359" r:id="rId28"/>
    <p:sldId id="361" r:id="rId29"/>
    <p:sldId id="401" r:id="rId30"/>
    <p:sldId id="362" r:id="rId31"/>
    <p:sldId id="326" r:id="rId32"/>
    <p:sldId id="363" r:id="rId33"/>
    <p:sldId id="397" r:id="rId34"/>
    <p:sldId id="387" r:id="rId35"/>
    <p:sldId id="373" r:id="rId36"/>
    <p:sldId id="375" r:id="rId37"/>
    <p:sldId id="392"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3087"/>
    <a:srgbClr val="020202"/>
    <a:srgbClr val="505050"/>
    <a:srgbClr val="004C97"/>
    <a:srgbClr val="0D3B8E"/>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4929" autoAdjust="0"/>
  </p:normalViewPr>
  <p:slideViewPr>
    <p:cSldViewPr snapToGrid="0" snapToObjects="1" showGuides="1">
      <p:cViewPr varScale="1">
        <p:scale>
          <a:sx n="91" d="100"/>
          <a:sy n="91" d="100"/>
        </p:scale>
        <p:origin x="1992"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3/13/24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3/13/24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Evan Niner | Meson Switchyard 120 Experimental Area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Evan Niner | Meson Switchyard 120 Experimental Area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Evan Niner	</a:t>
            </a:r>
          </a:p>
          <a:p>
            <a:r>
              <a:rPr lang="en-US" sz="1600" dirty="0"/>
              <a:t>Accelerator Readiness Review 1</a:t>
            </a:r>
          </a:p>
          <a:p>
            <a:r>
              <a:rPr lang="en-US" sz="1600" dirty="0"/>
              <a:t>19-21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03 – Meson Switchyard 120 Experimental Areas</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a:xfrm>
            <a:off x="222250" y="488880"/>
            <a:ext cx="8686800" cy="427877"/>
          </a:xfrm>
        </p:spPr>
        <p:txBody>
          <a:bodyPr/>
          <a:lstStyle/>
          <a:p>
            <a:r>
              <a:rPr lang="en-US" dirty="0"/>
              <a:t>Hazard Inventory for Meson Switchyard 120 Experimental Areas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12" name="Picture 11" descr="A list of different types of chemicals&#10;&#10;Description automatically generated with medium confidence">
            <a:extLst>
              <a:ext uri="{FF2B5EF4-FFF2-40B4-BE49-F238E27FC236}">
                <a16:creationId xmlns:a16="http://schemas.microsoft.com/office/drawing/2014/main" id="{414D4046-7547-85A1-0642-1545CBEB77A0}"/>
              </a:ext>
            </a:extLst>
          </p:cNvPr>
          <p:cNvPicPr>
            <a:picLocks noChangeAspect="1"/>
          </p:cNvPicPr>
          <p:nvPr/>
        </p:nvPicPr>
        <p:blipFill>
          <a:blip r:embed="rId2"/>
          <a:stretch>
            <a:fillRect/>
          </a:stretch>
        </p:blipFill>
        <p:spPr>
          <a:xfrm>
            <a:off x="736827" y="6057837"/>
            <a:ext cx="4252307" cy="822707"/>
          </a:xfrm>
          <a:prstGeom prst="rect">
            <a:avLst/>
          </a:prstGeom>
        </p:spPr>
      </p:pic>
      <p:pic>
        <p:nvPicPr>
          <p:cNvPr id="14" name="Picture 13" descr="A sheet of a survey&#10;&#10;Description automatically generated with medium confidence">
            <a:extLst>
              <a:ext uri="{FF2B5EF4-FFF2-40B4-BE49-F238E27FC236}">
                <a16:creationId xmlns:a16="http://schemas.microsoft.com/office/drawing/2014/main" id="{2ED23137-C7C2-A969-48EC-73AD3536A879}"/>
              </a:ext>
            </a:extLst>
          </p:cNvPr>
          <p:cNvPicPr>
            <a:picLocks noChangeAspect="1"/>
          </p:cNvPicPr>
          <p:nvPr/>
        </p:nvPicPr>
        <p:blipFill>
          <a:blip r:embed="rId3"/>
          <a:stretch>
            <a:fillRect/>
          </a:stretch>
        </p:blipFill>
        <p:spPr>
          <a:xfrm>
            <a:off x="736827" y="1139945"/>
            <a:ext cx="4252308" cy="4934655"/>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a:xfrm>
            <a:off x="222250" y="488880"/>
            <a:ext cx="8686800" cy="427877"/>
          </a:xfrm>
        </p:spPr>
        <p:txBody>
          <a:bodyPr/>
          <a:lstStyle/>
          <a:p>
            <a:r>
              <a:rPr lang="en-US" dirty="0"/>
              <a:t>Hazard Inventory for Meson Switchyard 120 Experimental Areas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9" name="Picture 8" descr="A table of risk tables&#10;&#10;Description automatically generated">
            <a:extLst>
              <a:ext uri="{FF2B5EF4-FFF2-40B4-BE49-F238E27FC236}">
                <a16:creationId xmlns:a16="http://schemas.microsoft.com/office/drawing/2014/main" id="{BC5BED4F-B567-9036-B48D-97236BC3736D}"/>
              </a:ext>
            </a:extLst>
          </p:cNvPr>
          <p:cNvPicPr>
            <a:picLocks noChangeAspect="1"/>
          </p:cNvPicPr>
          <p:nvPr/>
        </p:nvPicPr>
        <p:blipFill>
          <a:blip r:embed="rId2"/>
          <a:stretch>
            <a:fillRect/>
          </a:stretch>
        </p:blipFill>
        <p:spPr>
          <a:xfrm>
            <a:off x="207695" y="916756"/>
            <a:ext cx="5222434" cy="5356773"/>
          </a:xfrm>
          <a:prstGeom prst="rect">
            <a:avLst/>
          </a:prstGeom>
        </p:spPr>
      </p:pic>
    </p:spTree>
    <p:extLst>
      <p:ext uri="{BB962C8B-B14F-4D97-AF65-F5344CB8AC3E}">
        <p14:creationId xmlns:p14="http://schemas.microsoft.com/office/powerpoint/2010/main" val="18833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a:xfrm>
            <a:off x="222250" y="488880"/>
            <a:ext cx="8686800" cy="427877"/>
          </a:xfrm>
        </p:spPr>
        <p:txBody>
          <a:bodyPr/>
          <a:lstStyle/>
          <a:p>
            <a:r>
              <a:rPr lang="en-US" dirty="0"/>
              <a:t>Hazard Inventory for Meson Switchyard 120 Experimental Areas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31247" y="1089329"/>
            <a:ext cx="8109170" cy="4949405"/>
          </a:xfrm>
        </p:spPr>
        <p:txBody>
          <a:bodyPr/>
          <a:lstStyle/>
          <a:p>
            <a:r>
              <a:rPr lang="en-US" sz="1600" dirty="0"/>
              <a:t>This segment contains a large variety of experiments which rotate through on 1-4 week timescales (</a:t>
            </a:r>
            <a:r>
              <a:rPr lang="en-US" sz="1600" dirty="0" err="1"/>
              <a:t>MTest</a:t>
            </a:r>
            <a:r>
              <a:rPr lang="en-US" sz="1600" dirty="0"/>
              <a:t>) or longer (</a:t>
            </a:r>
            <a:r>
              <a:rPr lang="en-US" sz="1600" dirty="0" err="1"/>
              <a:t>MCenter</a:t>
            </a:r>
            <a:r>
              <a:rPr lang="en-US" sz="1600" dirty="0"/>
              <a:t>)</a:t>
            </a:r>
          </a:p>
          <a:p>
            <a:r>
              <a:rPr lang="en-US" sz="1600" dirty="0"/>
              <a:t>While many experiments share similarities, the hazards do vary, not all hazards are present at one time</a:t>
            </a:r>
          </a:p>
          <a:p>
            <a:r>
              <a:rPr lang="en-US" sz="1600" dirty="0"/>
              <a:t>Each planned experiments submits a Technical Scope of Work (TSW) </a:t>
            </a:r>
          </a:p>
          <a:p>
            <a:pPr lvl="1"/>
            <a:r>
              <a:rPr lang="en-US" sz="1400" dirty="0"/>
              <a:t>Describes the experiment and hazards months in advance of operations </a:t>
            </a:r>
          </a:p>
          <a:p>
            <a:pPr lvl="1"/>
            <a:r>
              <a:rPr lang="en-US" sz="1400" dirty="0"/>
              <a:t>Screened by FTBF staff and SMEs </a:t>
            </a:r>
          </a:p>
          <a:p>
            <a:pPr lvl="1"/>
            <a:r>
              <a:rPr lang="en-US" sz="1400" dirty="0"/>
              <a:t>Signed by division and directorate heads</a:t>
            </a:r>
          </a:p>
          <a:p>
            <a:pPr lvl="1"/>
            <a:r>
              <a:rPr lang="en-US" sz="1400" dirty="0"/>
              <a:t>  Ensures proposed experiment falls under the SAD/ASE.</a:t>
            </a:r>
          </a:p>
          <a:p>
            <a:r>
              <a:rPr lang="en-US" sz="1600" dirty="0"/>
              <a:t>Upon arrival each installed experiment goes through an Operational Readiness Clearance (ORC) </a:t>
            </a:r>
          </a:p>
          <a:p>
            <a:pPr lvl="1"/>
            <a:r>
              <a:rPr lang="en-US" sz="1400" dirty="0"/>
              <a:t>Ensure safe operations and conformance with SAD/ASE before receiving beam</a:t>
            </a:r>
          </a:p>
          <a:p>
            <a:r>
              <a:rPr lang="en-US" sz="1600" dirty="0" err="1"/>
              <a:t>MCenter</a:t>
            </a:r>
            <a:r>
              <a:rPr lang="en-US" sz="1600" dirty="0"/>
              <a:t> can see longer experiments (~1-3 year) which can require more significant changes to the beamline configuration or operations.  </a:t>
            </a:r>
          </a:p>
          <a:p>
            <a:pPr lvl="1"/>
            <a:r>
              <a:rPr lang="en-US" sz="1400" dirty="0"/>
              <a:t>These changes follow the USI process to determine need for any shield assessment addendums, or updates to the SAD and ASE as necessary.</a:t>
            </a:r>
            <a:endParaRPr lang="en-US" sz="1000" dirty="0"/>
          </a:p>
        </p:txBody>
      </p:sp>
    </p:spTree>
    <p:extLst>
      <p:ext uri="{BB962C8B-B14F-4D97-AF65-F5344CB8AC3E}">
        <p14:creationId xmlns:p14="http://schemas.microsoft.com/office/powerpoint/2010/main" val="200879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r>
              <a:rPr lang="en-US" sz="1800" dirty="0"/>
              <a:t>Residual Activation</a:t>
            </a:r>
          </a:p>
          <a:p>
            <a:pPr lvl="1"/>
            <a:r>
              <a:rPr lang="en-US" sz="1800" dirty="0" err="1"/>
              <a:t>MTest</a:t>
            </a:r>
            <a:r>
              <a:rPr lang="en-US" sz="1800" dirty="0"/>
              <a:t> and </a:t>
            </a:r>
            <a:r>
              <a:rPr lang="en-US" sz="1800" dirty="0" err="1"/>
              <a:t>MCenter</a:t>
            </a:r>
            <a:r>
              <a:rPr lang="en-US" sz="1800" dirty="0"/>
              <a:t> have never seen an experiment component activate to the class 1 level</a:t>
            </a:r>
          </a:p>
          <a:p>
            <a:pPr lvl="2"/>
            <a:r>
              <a:rPr lang="en-US" sz="1600" dirty="0"/>
              <a:t>One piece of a lead calorimeter observed above background as class 0 since January 1, 2023.</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293428262"/>
              </p:ext>
            </p:extLst>
          </p:nvPr>
        </p:nvGraphicFramePr>
        <p:xfrm>
          <a:off x="228600" y="3342831"/>
          <a:ext cx="8573940" cy="2621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N</a:t>
                      </a:r>
                    </a:p>
                    <a:p>
                      <a:r>
                        <a:rPr lang="en-US" sz="1600" dirty="0"/>
                        <a:t>R: IV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RWP as relevant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Survey and classification of items leaving enclosure by radiological worker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Survey of items by Radiological Control personnel following FRCM chapter 4 for unrestricted release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Main Injector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511828064"/>
              </p:ext>
            </p:extLst>
          </p:nvPr>
        </p:nvGraphicFramePr>
        <p:xfrm>
          <a:off x="341460" y="3035407"/>
          <a:ext cx="8573940" cy="188360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pPr marL="273050" marR="0" indent="-273050">
                        <a:lnSpc>
                          <a:spcPct val="107000"/>
                        </a:lnSpc>
                        <a:spcBef>
                          <a:spcPts val="60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P – Radiological worker training</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273050" marR="0" indent="-273050">
                        <a:lnSpc>
                          <a:spcPct val="107000"/>
                        </a:lnSpc>
                        <a:spcBef>
                          <a:spcPts val="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M – Any item in a beam enclosure during beam-on conditions is removed and surveyed by radiological workers and classified appropriately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273050" marR="0" indent="-273050">
                        <a:lnSpc>
                          <a:spcPct val="107000"/>
                        </a:lnSpc>
                        <a:spcBef>
                          <a:spcPts val="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M – Any item identified for disposal is surveyed and processed by Radiological Control organization personnel in accordance with FRCM chapter 4</a:t>
                      </a:r>
                      <a:endParaRPr lang="en-US" sz="12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Contamination</a:t>
            </a:r>
          </a:p>
          <a:p>
            <a:pPr lvl="1"/>
            <a:r>
              <a:rPr lang="en-US" sz="1800" dirty="0"/>
              <a:t>Contamination has not been seen on experimental equipment from beam exposure in MT6 Section 1&amp;2, MC7 Section 1&amp;2</a:t>
            </a:r>
          </a:p>
          <a:p>
            <a:pPr lvl="1"/>
            <a:r>
              <a:rPr lang="en-US" sz="1800" dirty="0"/>
              <a:t>Contaminated equipment could be brought to FTBF from another location (i.e. device irradiated in another beamline)</a:t>
            </a:r>
          </a:p>
          <a:p>
            <a:pPr lvl="1"/>
            <a:r>
              <a:rPr lang="en-US" sz="1800" dirty="0"/>
              <a:t>M03 high rate tracking area could see Be7 contamination from beam in air gap</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527784699"/>
              </p:ext>
            </p:extLst>
          </p:nvPr>
        </p:nvGraphicFramePr>
        <p:xfrm>
          <a:off x="277886" y="3429000"/>
          <a:ext cx="8573940" cy="297384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Item brought to FTBF</a:t>
                      </a: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L: A</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Contamination at M03</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L: A</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6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b="0" kern="1200" dirty="0">
                          <a:solidFill>
                            <a:schemeClr val="dk1"/>
                          </a:solidFill>
                          <a:effectLst/>
                          <a:latin typeface="+mn-lt"/>
                          <a:ea typeface="+mn-ea"/>
                          <a:cs typeface="+mn-cs"/>
                        </a:rPr>
                        <a:t>P – Radiological control prescreens items with contamination potential prior to acceptance. </a:t>
                      </a:r>
                    </a:p>
                    <a:p>
                      <a:r>
                        <a:rPr lang="en-US" sz="1400" b="0" kern="1200" dirty="0">
                          <a:solidFill>
                            <a:schemeClr val="dk1"/>
                          </a:solidFill>
                          <a:effectLst/>
                          <a:latin typeface="+mn-lt"/>
                          <a:ea typeface="+mn-ea"/>
                          <a:cs typeface="+mn-cs"/>
                        </a:rPr>
                        <a:t>M – Radiological worker training  </a:t>
                      </a:r>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 </a:t>
                      </a:r>
                    </a:p>
                    <a:p>
                      <a:endParaRPr lang="en-US" sz="1400" b="0" kern="1200" dirty="0">
                        <a:solidFill>
                          <a:schemeClr val="dk1"/>
                        </a:solidFill>
                        <a:effectLst/>
                        <a:latin typeface="+mn-lt"/>
                        <a:ea typeface="+mn-ea"/>
                        <a:cs typeface="+mn-cs"/>
                      </a:endParaRPr>
                    </a:p>
                    <a:p>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M – RCT coverage and job specific RWP as determined by the RSO</a:t>
                      </a:r>
                      <a:endParaRPr lang="en-US" sz="1400" b="1"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M – Contamination wipes to monitor space and equipment</a:t>
                      </a:r>
                      <a:r>
                        <a:rPr lang="en-US" sz="1400" dirty="0">
                          <a:effectLst/>
                        </a:rPr>
                        <a:t> </a:t>
                      </a:r>
                      <a:endParaRPr lang="en-US" sz="1400" dirty="0"/>
                    </a:p>
                  </a:txBody>
                  <a:tcPr/>
                </a:tc>
                <a:tc>
                  <a:txBody>
                    <a:bodyPr/>
                    <a:lstStyle/>
                    <a:p>
                      <a:r>
                        <a:rPr lang="en-US" sz="1800" b="0" kern="1200" dirty="0">
                          <a:solidFill>
                            <a:schemeClr val="dk1"/>
                          </a:solidFill>
                          <a:effectLst/>
                          <a:latin typeface="+mn-lt"/>
                          <a:ea typeface="+mn-ea"/>
                          <a:cs typeface="+mn-cs"/>
                        </a:rPr>
                        <a:t>L: U</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N</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IV</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L: A</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N</a:t>
                      </a:r>
                      <a:endParaRPr lang="en-US" sz="1800" b="1"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 IV</a:t>
                      </a:r>
                      <a:r>
                        <a:rPr lang="en-US" sz="1600" dirty="0">
                          <a:effectLst/>
                        </a:rPr>
                        <a:t> </a:t>
                      </a:r>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6196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Radioactive Sources</a:t>
            </a:r>
          </a:p>
          <a:p>
            <a:pPr lvl="1" indent="-342900">
              <a:lnSpc>
                <a:spcPct val="107000"/>
              </a:lnSpc>
              <a:spcBef>
                <a:spcPts val="0"/>
              </a:spcBef>
              <a:spcAft>
                <a:spcPts val="0"/>
              </a:spcAft>
              <a:buFont typeface="Symbol" pitchFamily="2" charset="2"/>
              <a:buChar char=""/>
            </a:pPr>
            <a:r>
              <a:rPr lang="en-US" sz="1800" dirty="0">
                <a:effectLst/>
                <a:latin typeface="Helvetica" pitchFamily="2" charset="0"/>
                <a:ea typeface="Times New Roman" panose="02020603050405020304" pitchFamily="18" charset="0"/>
              </a:rPr>
              <a:t>Various low activity sealed sources (Sr-90, Co-60, CS-137, Fe-55, Ru-106, etc.) used by experiments</a:t>
            </a:r>
            <a:endParaRPr lang="en-US" sz="1800" dirty="0">
              <a:effectLst/>
              <a:latin typeface="Helvetica" pitchFamily="2" charset="0"/>
              <a:ea typeface="MS Mincho" panose="02020609040205080304" pitchFamily="49" charset="-128"/>
            </a:endParaRP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8952579"/>
              </p:ext>
            </p:extLst>
          </p:nvPr>
        </p:nvGraphicFramePr>
        <p:xfrm>
          <a:off x="327173" y="2778470"/>
          <a:ext cx="8573940" cy="20960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800" b="0" kern="1200" dirty="0">
                          <a:solidFill>
                            <a:schemeClr val="dk1"/>
                          </a:solidFill>
                          <a:effectLst/>
                          <a:latin typeface="+mn-lt"/>
                          <a:ea typeface="+mn-ea"/>
                          <a:cs typeface="+mn-cs"/>
                        </a:rPr>
                        <a:t>P – All low activity sealed sources are kept in a lock box and registered through Radiological Control.</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P</a:t>
                      </a:r>
                      <a:r>
                        <a:rPr lang="en-US" sz="1800" kern="1200" dirty="0">
                          <a:solidFill>
                            <a:schemeClr val="dk1"/>
                          </a:solidFill>
                          <a:effectLst/>
                          <a:latin typeface="+mn-lt"/>
                          <a:ea typeface="+mn-ea"/>
                          <a:cs typeface="+mn-cs"/>
                        </a:rPr>
                        <a:t> – Radiological  and source training is required for source handling.</a:t>
                      </a:r>
                      <a:r>
                        <a:rPr lang="en-US" sz="1600" dirty="0">
                          <a:effectLst/>
                        </a:rPr>
                        <a:t> </a:t>
                      </a:r>
                      <a:endParaRPr lang="en-US" sz="1600" dirty="0"/>
                    </a:p>
                  </a:txBody>
                  <a:tcPr/>
                </a:tc>
                <a:tc>
                  <a:txBody>
                    <a:bodyPr/>
                    <a:lstStyle/>
                    <a:p>
                      <a:r>
                        <a:rPr lang="en-US" sz="1600" dirty="0"/>
                        <a:t>L: 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Liquid scintillator</a:t>
            </a:r>
          </a:p>
          <a:p>
            <a:pPr lvl="1"/>
            <a:r>
              <a:rPr lang="en-US" sz="1800" dirty="0"/>
              <a:t>Experiments may bring liquid scintillator which could include toxic additives such as pseudocumene or others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Toxic Materials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722337456"/>
              </p:ext>
            </p:extLst>
          </p:nvPr>
        </p:nvGraphicFramePr>
        <p:xfrm>
          <a:off x="327173" y="2778470"/>
          <a:ext cx="8573940" cy="258604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L: A</a:t>
                      </a:r>
                      <a:endParaRPr lang="en-US" sz="1200" b="1">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C: L</a:t>
                      </a:r>
                      <a:endParaRPr lang="en-US" sz="1200" b="1">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R: III</a:t>
                      </a:r>
                      <a:endParaRPr lang="en-US" sz="1200" b="1">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P – TSW and ORC process for SME to screen hazard and establish appropriate protections and work planning for use</a:t>
                      </a:r>
                      <a:endParaRPr lang="en-US" sz="1200" b="1">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P - A job-specific hazard analysis and procedure will prescribe Personal Protective Equipment (PPE) to prevent worker contact with the liquid scintillator. </a:t>
                      </a:r>
                      <a:endParaRPr lang="en-US" sz="1200" b="1">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P - Detectors, once filled, will completely contain the scintillator, resulting in no further exposure. </a:t>
                      </a:r>
                      <a:endParaRPr lang="en-US" sz="1200" b="1">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P - A secondary containment membrane that has the capacity to contain 100% of the liquid scintillator oil will prevent a release to the environment. </a:t>
                      </a:r>
                      <a:endParaRPr lang="en-US" sz="1200" b="1">
                        <a:effectLst/>
                        <a:latin typeface="Times" pitchFamily="2" charset="0"/>
                        <a:ea typeface="Times New Roman" panose="02020603050405020304" pitchFamily="18" charset="0"/>
                        <a:cs typeface="Times New Roman" panose="02020603050405020304" pitchFamily="18" charset="0"/>
                      </a:endParaRPr>
                    </a:p>
                    <a:p>
                      <a:pPr marL="161290" marR="0" indent="-161290">
                        <a:lnSpc>
                          <a:spcPct val="107000"/>
                        </a:lnSpc>
                        <a:spcBef>
                          <a:spcPts val="0"/>
                        </a:spcBef>
                        <a:spcAft>
                          <a:spcPts val="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M - Emergency spill equipment, an eye wash and PPE will be stationed near the detector in the event of a release.</a:t>
                      </a:r>
                      <a:endParaRPr lang="en-US" sz="1200" b="1">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L: BEU</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C: N</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R: IV</a:t>
                      </a:r>
                      <a:endParaRPr lang="en-US" sz="12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3224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Motion Tables</a:t>
            </a:r>
          </a:p>
          <a:p>
            <a:pPr lvl="1"/>
            <a:r>
              <a:rPr lang="en-US" sz="1800" dirty="0"/>
              <a:t>A variety of motion tables available for use in experimental areas for equipment staging</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Kinetic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27173" y="2778470"/>
          <a:ext cx="8573940" cy="271291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Engineering notes/ORC procedure </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Safety stops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Computer authorization for motion table controls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Physical isolation of system (FTBF absorbers)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M – Emergency stop as determined by SME</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M – Speed restrictions on motor</a:t>
                      </a:r>
                      <a:endParaRPr lang="en-US" sz="16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49356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Experimental Area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Compressed gases</a:t>
            </a:r>
          </a:p>
          <a:p>
            <a:pPr lvl="1"/>
            <a:r>
              <a:rPr lang="en-US" sz="1800" dirty="0"/>
              <a:t>A wide variety of gases are brought  by experiments through the TSW/ORC process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162340" y="251752"/>
            <a:ext cx="9246704" cy="427877"/>
          </a:xfrm>
        </p:spPr>
        <p:txBody>
          <a:bodyPr/>
          <a:lstStyle/>
          <a:p>
            <a:r>
              <a:rPr lang="en-US" dirty="0"/>
              <a:t>Non-Accelerator Specific Hazards – Potential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545802088"/>
              </p:ext>
            </p:extLst>
          </p:nvPr>
        </p:nvGraphicFramePr>
        <p:xfrm>
          <a:off x="327173" y="2778470"/>
          <a:ext cx="8573940" cy="28580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800" b="0" kern="1200" dirty="0">
                          <a:solidFill>
                            <a:schemeClr val="dk1"/>
                          </a:solidFill>
                          <a:effectLst/>
                          <a:latin typeface="+mn-lt"/>
                          <a:ea typeface="+mn-ea"/>
                          <a:cs typeface="+mn-cs"/>
                        </a:rPr>
                        <a:t>L: A</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H</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a:t>
                      </a:r>
                      <a:endParaRPr lang="en-US" sz="1800" b="1" kern="1200" dirty="0">
                        <a:solidFill>
                          <a:schemeClr val="dk1"/>
                        </a:solidFill>
                        <a:effectLst/>
                        <a:latin typeface="+mn-lt"/>
                        <a:ea typeface="+mn-ea"/>
                        <a:cs typeface="+mn-cs"/>
                      </a:endParaRPr>
                    </a:p>
                  </a:txBody>
                  <a:tcPr/>
                </a:tc>
                <a:tc>
                  <a:txBody>
                    <a:bodyPr/>
                    <a:lstStyle/>
                    <a:p>
                      <a:r>
                        <a:rPr lang="en-US" sz="1400" b="0" kern="1200" dirty="0">
                          <a:solidFill>
                            <a:schemeClr val="dk1"/>
                          </a:solidFill>
                          <a:effectLst/>
                          <a:latin typeface="+mn-lt"/>
                          <a:ea typeface="+mn-ea"/>
                          <a:cs typeface="+mn-cs"/>
                        </a:rPr>
                        <a:t>P – Engineering notes to evaluate ODH and piping</a:t>
                      </a:r>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P – TSW and/or ORC process </a:t>
                      </a:r>
                    </a:p>
                    <a:p>
                      <a:r>
                        <a:rPr lang="en-US" sz="1400" kern="1200" dirty="0">
                          <a:solidFill>
                            <a:schemeClr val="dk1"/>
                          </a:solidFill>
                          <a:effectLst/>
                          <a:latin typeface="+mn-lt"/>
                          <a:ea typeface="+mn-ea"/>
                          <a:cs typeface="+mn-cs"/>
                        </a:rPr>
                        <a:t>P - Pressure Safety orientation training</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fontAlgn="base"/>
                      <a:r>
                        <a:rPr lang="en-US" sz="1400" kern="1200" dirty="0">
                          <a:solidFill>
                            <a:schemeClr val="dk1"/>
                          </a:solidFill>
                          <a:effectLst/>
                          <a:latin typeface="+mn-lt"/>
                          <a:ea typeface="+mn-ea"/>
                          <a:cs typeface="+mn-cs"/>
                        </a:rPr>
                        <a:t>P - Compressed gas cylinder safety training </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fontAlgn="base"/>
                      <a:r>
                        <a:rPr lang="en-US" sz="1400" kern="1200" dirty="0">
                          <a:solidFill>
                            <a:schemeClr val="dk1"/>
                          </a:solidFill>
                          <a:effectLst/>
                          <a:latin typeface="+mn-lt"/>
                          <a:ea typeface="+mn-ea"/>
                          <a:cs typeface="+mn-cs"/>
                        </a:rPr>
                        <a:t>P - All personnel have to be familiar with FESHM 5000 series and apply requirements. </a:t>
                      </a:r>
                    </a:p>
                    <a:p>
                      <a:pPr fontAlgn="base"/>
                      <a:r>
                        <a:rPr lang="en-US" sz="1400" kern="1200" dirty="0">
                          <a:solidFill>
                            <a:schemeClr val="dk1"/>
                          </a:solidFill>
                          <a:effectLst/>
                          <a:latin typeface="+mn-lt"/>
                          <a:ea typeface="+mn-ea"/>
                          <a:cs typeface="+mn-cs"/>
                        </a:rPr>
                        <a:t>P - Gas cylinders are secured and capped when not in use. </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M - Personal Protective Equipment mitigates severity of injury</a:t>
                      </a:r>
                      <a:endParaRPr lang="en-US" sz="1400" dirty="0"/>
                    </a:p>
                  </a:txBody>
                  <a:tcPr/>
                </a:tc>
                <a:tc>
                  <a:txBody>
                    <a:bodyPr/>
                    <a:lstStyle/>
                    <a:p>
                      <a:r>
                        <a:rPr lang="en-US" sz="1800" b="0" kern="1200" dirty="0">
                          <a:solidFill>
                            <a:schemeClr val="dk1"/>
                          </a:solidFill>
                          <a:effectLst/>
                          <a:latin typeface="+mn-lt"/>
                          <a:ea typeface="+mn-ea"/>
                          <a:cs typeface="+mn-cs"/>
                        </a:rPr>
                        <a:t>L: BEU</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M</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IV</a:t>
                      </a:r>
                      <a:endParaRPr lang="en-US" sz="1800" b="1"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4118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93601" y="540412"/>
            <a:ext cx="8950399" cy="3276048"/>
          </a:xfrm>
        </p:spPr>
        <p:txBody>
          <a:bodyPr/>
          <a:lstStyle/>
          <a:p>
            <a:r>
              <a:rPr lang="en-US" sz="2000" dirty="0"/>
              <a:t>Fringe Fields</a:t>
            </a:r>
          </a:p>
          <a:p>
            <a:pPr lvl="1"/>
            <a:r>
              <a:rPr lang="en-US" sz="1800" dirty="0"/>
              <a:t>Permanent and electromagnets</a:t>
            </a:r>
          </a:p>
          <a:p>
            <a:pPr lvl="1"/>
            <a:r>
              <a:rPr lang="en-US" sz="1800" dirty="0"/>
              <a:t>Experiment may bring magnet through TSW/ORC process, analyzing magnets available in MC7</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2250" y="-23928"/>
            <a:ext cx="9100930" cy="427877"/>
          </a:xfrm>
        </p:spPr>
        <p:txBody>
          <a:bodyPr/>
          <a:lstStyle/>
          <a:p>
            <a:r>
              <a:rPr lang="en-US" dirty="0"/>
              <a:t>Non-Accelerator Specific Hazards – Magnetic Fields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184603061"/>
              </p:ext>
            </p:extLst>
          </p:nvPr>
        </p:nvGraphicFramePr>
        <p:xfrm>
          <a:off x="285030" y="2174268"/>
          <a:ext cx="8573940" cy="414338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lvl="0" indent="0" algn="l" defTabSz="457200" rtl="0" eaLnBrk="1" fontAlgn="base" latinLnBrk="0" hangingPunct="1">
                        <a:lnSpc>
                          <a:spcPct val="107000"/>
                        </a:lnSpc>
                        <a:spcBef>
                          <a:spcPts val="0"/>
                        </a:spcBef>
                        <a:spcAft>
                          <a:spcPts val="0"/>
                        </a:spcAft>
                        <a:buClrTx/>
                        <a:buSzTx/>
                        <a:buFontTx/>
                        <a:buNone/>
                        <a:tabLst/>
                        <a:defRPr/>
                      </a:pPr>
                      <a:r>
                        <a:rPr lang="fr-FR"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i="1" kern="1200" dirty="0">
                          <a:solidFill>
                            <a:srgbClr val="003087"/>
                          </a:solidFill>
                          <a:effectLst/>
                          <a:latin typeface="+mn-lt"/>
                          <a:ea typeface="+mn-ea"/>
                          <a:cs typeface="+mn-cs"/>
                        </a:rPr>
                        <a:t>Exposure to fringe fields beyond allowable limits (worker </a:t>
                      </a:r>
                      <a:r>
                        <a:rPr lang="en-US" sz="1100" b="1" i="1" kern="1200" dirty="0">
                          <a:solidFill>
                            <a:srgbClr val="003087"/>
                          </a:solidFill>
                          <a:effectLst/>
                          <a:latin typeface="+mn-lt"/>
                          <a:ea typeface="+mn-ea"/>
                          <a:cs typeface="+mn-cs"/>
                        </a:rPr>
                        <a:t>with</a:t>
                      </a:r>
                      <a:r>
                        <a:rPr lang="en-US" sz="1100" i="1" kern="1200" dirty="0">
                          <a:solidFill>
                            <a:srgbClr val="003087"/>
                          </a:solidFill>
                          <a:effectLst/>
                          <a:latin typeface="+mn-lt"/>
                          <a:ea typeface="+mn-ea"/>
                          <a:cs typeface="+mn-cs"/>
                        </a:rPr>
                        <a:t> ferromagnetic or electronic medical device(s))</a:t>
                      </a:r>
                      <a:r>
                        <a:rPr lang="en-US" sz="1100" kern="1200" dirty="0">
                          <a:solidFill>
                            <a:srgbClr val="003087"/>
                          </a:solidFill>
                          <a:effectLst/>
                          <a:latin typeface="+mn-lt"/>
                          <a:ea typeface="+mn-ea"/>
                          <a:cs typeface="+mn-cs"/>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H</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7000"/>
                        </a:lnSpc>
                        <a:spcBef>
                          <a:spcPts val="0"/>
                        </a:spcBef>
                        <a:spcAft>
                          <a:spcPts val="0"/>
                        </a:spcAft>
                        <a:buClrTx/>
                        <a:buSzTx/>
                        <a:buFontTx/>
                        <a:buNone/>
                        <a:tabLst/>
                        <a:defRPr/>
                      </a:pP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i="1" kern="1200" dirty="0">
                          <a:solidFill>
                            <a:srgbClr val="003087"/>
                          </a:solidFill>
                          <a:effectLst/>
                          <a:latin typeface="+mn-lt"/>
                          <a:ea typeface="+mn-ea"/>
                          <a:cs typeface="+mn-cs"/>
                        </a:rPr>
                        <a:t>Exposure to fringe fields beyond allowable limits (worker </a:t>
                      </a:r>
                      <a:r>
                        <a:rPr lang="en-US" sz="1000" b="1" i="1" kern="1200" dirty="0">
                          <a:solidFill>
                            <a:srgbClr val="003087"/>
                          </a:solidFill>
                          <a:effectLst/>
                          <a:latin typeface="+mn-lt"/>
                          <a:ea typeface="+mn-ea"/>
                          <a:cs typeface="+mn-cs"/>
                        </a:rPr>
                        <a:t>without</a:t>
                      </a:r>
                      <a:r>
                        <a:rPr lang="en-US" sz="1000" i="1" kern="1200" dirty="0">
                          <a:solidFill>
                            <a:srgbClr val="003087"/>
                          </a:solidFill>
                          <a:effectLst/>
                          <a:latin typeface="+mn-lt"/>
                          <a:ea typeface="+mn-ea"/>
                          <a:cs typeface="+mn-cs"/>
                        </a:rPr>
                        <a:t> ferromagnetic or electronic medical device(s))</a:t>
                      </a:r>
                      <a:r>
                        <a:rPr lang="en-US" sz="1000" kern="1200" dirty="0">
                          <a:solidFill>
                            <a:srgbClr val="003087"/>
                          </a:solidFill>
                          <a:effectLst/>
                          <a:latin typeface="+mn-lt"/>
                          <a:ea typeface="+mn-ea"/>
                          <a:cs typeface="+mn-cs"/>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L</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III</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i="1" kern="1200" dirty="0">
                          <a:solidFill>
                            <a:srgbClr val="003087"/>
                          </a:solidFill>
                          <a:effectLst/>
                          <a:latin typeface="+mn-lt"/>
                          <a:ea typeface="+mn-ea"/>
                          <a:cs typeface="+mn-cs"/>
                        </a:rPr>
                        <a:t>Exposure to flying metallic objects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M</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P- Industrial hygiene conducts field surveys to establish safe field boundaries for workers.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Access control points and individual components of concern (e.g., experiment permanent magnet) have postings to notify workers of magnetic hazard.</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 Facility specific hazard awareness training alerting to fringe fields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Industrial hygiene conducts field surveys to establish safe field boundaries for workers.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Access control points and individual components of concern (e.g., experiment permanent magnet) have postings to notify workers of magnetic hazard.</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 Facility specific hazard awareness training alerting to fringe fields</a:t>
                      </a:r>
                    </a:p>
                    <a:p>
                      <a:pPr marL="104775" marR="0" indent="-104775" fontAlgn="base">
                        <a:lnSpc>
                          <a:spcPct val="107000"/>
                        </a:lnSpc>
                      </a:pP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4775" marR="0" indent="-104775"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Brass tools are used to prevent flying metallic objects from occurring, thereby preventing worker injury as prescribed by relevant magnet SOP</a:t>
                      </a:r>
                    </a:p>
                    <a:p>
                      <a:pPr marL="104775" marR="0" indent="-104775"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P-Work Control procedure/SOP (ferromagnetic object control) requires that all ferromagnetic objects are removed prior to entry into a fringe field area (30G administrative limit).</a:t>
                      </a: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P-Work Control procedure/SOP requires worker training while in areas possessing fringe fields (300 G administrative limit).</a:t>
                      </a: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H</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III</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L</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M</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3013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Meson Switchyard 120 Experimental Area spaces</a:t>
            </a:r>
          </a:p>
          <a:p>
            <a:pPr lvl="1"/>
            <a:r>
              <a:rPr lang="en-US" sz="1800" dirty="0"/>
              <a:t>Analyzed maximum credible incident (MCI) to determine credited controls</a:t>
            </a:r>
          </a:p>
          <a:p>
            <a:pPr lvl="1"/>
            <a:r>
              <a:rPr lang="en-US" sz="1800" dirty="0"/>
              <a:t>Hazard applies to onsite facility workers, onsite co-located workers</a:t>
            </a:r>
          </a:p>
          <a:p>
            <a:pPr lvl="1"/>
            <a:r>
              <a:rPr lang="en-US" sz="1800" b="1" dirty="0"/>
              <a:t>Credited Controls are needed</a:t>
            </a:r>
          </a:p>
          <a:p>
            <a:pPr lvl="1"/>
            <a:endParaRPr lang="en-US" sz="1800"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Cryogenics – ODH</a:t>
            </a:r>
          </a:p>
          <a:p>
            <a:pPr lvl="1"/>
            <a:r>
              <a:rPr lang="en-US" sz="1800" dirty="0"/>
              <a:t>MT6 Section 1, MT6 Section 2, MC7 Section 1, MC7 Section 2 are ODH 0 spaces</a:t>
            </a:r>
          </a:p>
          <a:p>
            <a:pPr lvl="2"/>
            <a:r>
              <a:rPr lang="en-US" sz="1600" dirty="0"/>
              <a:t>Cryogenic liquids brought by an experiment evaluated through TSW and ORC process to ensure compliance with posting and oxygen level above 19.5%</a:t>
            </a:r>
          </a:p>
          <a:p>
            <a:pPr lvl="2"/>
            <a:r>
              <a:rPr lang="en-US" sz="1600" b="1" dirty="0"/>
              <a:t>No credited controls required</a:t>
            </a:r>
          </a:p>
          <a:p>
            <a:pPr lvl="1"/>
            <a:r>
              <a:rPr lang="en-US" sz="1800" dirty="0"/>
              <a:t>M03 high rate tracking area falls under ODH program for the Meson Area (III-13), no additional credited controls required for experiment operations</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ODH</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aphicFrame>
        <p:nvGraphicFramePr>
          <p:cNvPr id="7" name="Table 6">
            <a:extLst>
              <a:ext uri="{FF2B5EF4-FFF2-40B4-BE49-F238E27FC236}">
                <a16:creationId xmlns:a16="http://schemas.microsoft.com/office/drawing/2014/main" id="{CBBE2424-A98A-4349-84DC-A27BE426B6D3}"/>
              </a:ext>
            </a:extLst>
          </p:cNvPr>
          <p:cNvGraphicFramePr>
            <a:graphicFrameLocks noGrp="1"/>
          </p:cNvGraphicFramePr>
          <p:nvPr>
            <p:extLst>
              <p:ext uri="{D42A27DB-BD31-4B8C-83A1-F6EECF244321}">
                <p14:modId xmlns:p14="http://schemas.microsoft.com/office/powerpoint/2010/main" val="1440898411"/>
              </p:ext>
            </p:extLst>
          </p:nvPr>
        </p:nvGraphicFramePr>
        <p:xfrm>
          <a:off x="222250" y="3282454"/>
          <a:ext cx="8573940" cy="2929838"/>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38453">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ODH </a:t>
                      </a: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L: 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fontAlgn="base">
                        <a:lnSpc>
                          <a:spcPct val="107000"/>
                        </a:lnSpc>
                      </a:pP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Burns</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C: H</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R: I</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ODH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P – TSW flags intended cryogenics for SME review prior to arrival</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P – SMEs produce engineering notes on piping and vessel system and ODH calculations. At present all amounts of cryogenic liquids in these spaces are ODH 0 or rejected</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P – ORC process has SMEs review installed system and documentation prior to operation</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Burns</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 – Cryogenic system designed and reviewed by qualified personnel</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 – WPC process provides instructions for use</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 - Protective clothing rules are enforced when working in areas with exposure to cryogenic liquids.</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 Training required for all personnel handling cryogenics</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M – Onsite Emergency services are provided</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ODH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9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Burns</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L: BEU</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C:M</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R: IV</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64887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Although the experiments are installed in the Meson beamline areas, the experiments themselves do not affect the Maximum Credible Incident (MCI) as presented in Section III Chapter 13 for the Meson Area beamlines. The MCI for the experimental area is covered by the MCI analysis for the beamlines which pass through the experimental enclosures. The Meson area experiments do not require any additional credited controls.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New experiments for the Meson Switchyard 120 Experimental Areas are proposed through a Technical Scope of Work (TSW).  If an experiment introduces new hazards or requires changes to beamline configuration or operations, the USI screening process would evaluate any necessary updates to shielding assessments, the SAD chapter, or ASE for III-13 or IV-03.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6428-7BE0-86B6-65B6-C84CCA7636F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D7638-D775-86CF-E8EE-CBB9B8841AA5}"/>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All credited controls are presented in Section III Chapter 13 for the Meson Area beamlines including the experimental spaces. The experiments require no additional credited controls.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3" name="Title 2">
            <a:extLst>
              <a:ext uri="{FF2B5EF4-FFF2-40B4-BE49-F238E27FC236}">
                <a16:creationId xmlns:a16="http://schemas.microsoft.com/office/drawing/2014/main" id="{52F6E654-0BB7-F7AA-08A5-5E7D0769EDA8}"/>
              </a:ext>
            </a:extLst>
          </p:cNvPr>
          <p:cNvSpPr>
            <a:spLocks noGrp="1"/>
          </p:cNvSpPr>
          <p:nvPr>
            <p:ph type="title"/>
          </p:nvPr>
        </p:nvSpPr>
        <p:spPr/>
        <p:txBody>
          <a:bodyPr/>
          <a:lstStyle/>
          <a:p>
            <a:r>
              <a:rPr lang="en-US" dirty="0"/>
              <a:t>Credited Controls – Radiological</a:t>
            </a:r>
          </a:p>
        </p:txBody>
      </p:sp>
      <p:sp>
        <p:nvSpPr>
          <p:cNvPr id="4" name="Date Placeholder 3">
            <a:extLst>
              <a:ext uri="{FF2B5EF4-FFF2-40B4-BE49-F238E27FC236}">
                <a16:creationId xmlns:a16="http://schemas.microsoft.com/office/drawing/2014/main" id="{01FCD72E-F59A-850B-683C-C0A03D62F232}"/>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288FB6EF-6128-ACB1-E4D6-42F3C63FF820}"/>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3AF9B550-3C53-941C-F1E8-A9FB70A34FB5}"/>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99100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Experimental Areas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Summary</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422181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Evan Niner | Meson Switchyard 120 Experimental Area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8CA6-819D-03A4-BFC2-8D97CB8A48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B6089A-3BD1-F737-7B82-DFC4C37DF4DC}"/>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516D95ED-7A5B-4476-D5A0-87BF18CBCAA6}"/>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4C8BC142-516B-FFB6-DF18-A1F3757E1F5A}"/>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4179FFC2-178F-BBC7-DC18-B703BF845DC8}"/>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10" name="TextBox 9">
            <a:extLst>
              <a:ext uri="{FF2B5EF4-FFF2-40B4-BE49-F238E27FC236}">
                <a16:creationId xmlns:a16="http://schemas.microsoft.com/office/drawing/2014/main" id="{CEAB5912-A348-42F5-7BAC-7D7928331DD0}"/>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AEAC0E91-0667-F5EB-1B7E-2AF85CEA0C5F}"/>
              </a:ext>
            </a:extLst>
          </p:cNvPr>
          <p:cNvSpPr>
            <a:spLocks noGrp="1"/>
          </p:cNvSpPr>
          <p:nvPr>
            <p:ph idx="1"/>
          </p:nvPr>
        </p:nvSpPr>
        <p:spPr>
          <a:xfrm>
            <a:off x="228600" y="898184"/>
            <a:ext cx="8798243" cy="1732277"/>
          </a:xfrm>
        </p:spPr>
        <p:txBody>
          <a:bodyPr/>
          <a:lstStyle/>
          <a:p>
            <a:r>
              <a:rPr lang="en-US" sz="1800" dirty="0"/>
              <a:t>MT6 Section 1, MT6 Section 2, MC7 Section 1, and MC7 Section 2 enclosures have two access modes:</a:t>
            </a:r>
          </a:p>
          <a:p>
            <a:pPr lvl="1"/>
            <a:r>
              <a:rPr lang="en-US" sz="1600" dirty="0"/>
              <a:t>Controlled</a:t>
            </a:r>
          </a:p>
          <a:p>
            <a:pPr lvl="2"/>
            <a:r>
              <a:rPr lang="en-US" sz="1400" dirty="0"/>
              <a:t>Enclosures are secured for beam operations requiring keyed entry and radiological worker and controlled access training</a:t>
            </a:r>
          </a:p>
          <a:p>
            <a:pPr lvl="1"/>
            <a:r>
              <a:rPr lang="en-US" sz="1600" dirty="0"/>
              <a:t>Open</a:t>
            </a:r>
          </a:p>
          <a:p>
            <a:pPr lvl="2"/>
            <a:r>
              <a:rPr lang="en-US" sz="1400" dirty="0"/>
              <a:t>Interlocks may be dropped without radiological survey to put enclosure into an open state</a:t>
            </a:r>
          </a:p>
          <a:p>
            <a:pPr lvl="2"/>
            <a:r>
              <a:rPr lang="en-US" sz="1400" dirty="0"/>
              <a:t>FTBF building surrounding enclosures is a posted controlled area with keycard entry</a:t>
            </a:r>
          </a:p>
          <a:p>
            <a:pPr lvl="2"/>
            <a:r>
              <a:rPr lang="en-US" sz="1400" dirty="0"/>
              <a:t>Facility hazard awareness training and GERT required to enter building and enclosures in this state</a:t>
            </a:r>
          </a:p>
          <a:p>
            <a:pPr lvl="2"/>
            <a:r>
              <a:rPr lang="en-US" sz="1400" dirty="0"/>
              <a:t>Radiological worker training required to remove impacted items from beam enclosures</a:t>
            </a:r>
          </a:p>
          <a:p>
            <a:pPr lvl="2"/>
            <a:r>
              <a:rPr lang="en-US" sz="1400" dirty="0"/>
              <a:t>Radiological Control organization personnel required to survey impacted items for release from FTBF building</a:t>
            </a:r>
          </a:p>
          <a:p>
            <a:r>
              <a:rPr lang="en-US" sz="1800" dirty="0"/>
              <a:t>M03 high rate tracking area following RWPs and access procedures for Meson area.</a:t>
            </a:r>
          </a:p>
        </p:txBody>
      </p:sp>
      <p:sp>
        <p:nvSpPr>
          <p:cNvPr id="19" name="Rectangle 18">
            <a:extLst>
              <a:ext uri="{FF2B5EF4-FFF2-40B4-BE49-F238E27FC236}">
                <a16:creationId xmlns:a16="http://schemas.microsoft.com/office/drawing/2014/main" id="{A06ECF82-F20B-8BBE-4A86-31B9BD96BCDA}"/>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3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449327"/>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396" y="956193"/>
            <a:ext cx="8672513" cy="3796719"/>
          </a:xfrm>
        </p:spPr>
        <p:txBody>
          <a:bodyPr/>
          <a:lstStyle/>
          <a:p>
            <a:pPr marL="0" indent="0">
              <a:buNone/>
            </a:pPr>
            <a:endParaRPr lang="en-US" sz="1800" dirty="0"/>
          </a:p>
          <a:p>
            <a:pPr marL="0" indent="0">
              <a:buNone/>
            </a:pPr>
            <a:endParaRPr lang="en-US" sz="20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D69ADE5-F925-22CE-50B0-9B8AE7CD6007}"/>
              </a:ext>
            </a:extLst>
          </p:cNvPr>
          <p:cNvSpPr txBox="1"/>
          <p:nvPr/>
        </p:nvSpPr>
        <p:spPr>
          <a:xfrm>
            <a:off x="6049347" y="1578065"/>
            <a:ext cx="3113957" cy="3785652"/>
          </a:xfrm>
          <a:prstGeom prst="rect">
            <a:avLst/>
          </a:prstGeom>
          <a:noFill/>
        </p:spPr>
        <p:txBody>
          <a:bodyPr wrap="square">
            <a:spAutoFit/>
          </a:bodyPr>
          <a:lstStyle/>
          <a:p>
            <a:pPr marL="342900" indent="-342900">
              <a:buFont typeface="Arial" panose="020B0604020202020204" pitchFamily="34" charset="0"/>
              <a:buChar char="•"/>
            </a:pPr>
            <a:r>
              <a:rPr lang="en-US" sz="1600" dirty="0"/>
              <a:t>Beam from Meson Area segment (III-13)</a:t>
            </a:r>
          </a:p>
          <a:p>
            <a:pPr marL="342900" indent="-342900">
              <a:buFont typeface="Arial" panose="020B0604020202020204" pitchFamily="34" charset="0"/>
              <a:buChar char="•"/>
            </a:pPr>
            <a:r>
              <a:rPr lang="en-US" sz="1600" dirty="0"/>
              <a:t>Fermilab Test Beam Facility (FTBF)</a:t>
            </a:r>
          </a:p>
          <a:p>
            <a:pPr marL="800100" lvl="1" indent="-342900">
              <a:buFont typeface="Arial" panose="020B0604020202020204" pitchFamily="34" charset="0"/>
              <a:buChar char="•"/>
            </a:pPr>
            <a:r>
              <a:rPr lang="en-US" sz="1600" dirty="0"/>
              <a:t>MT6 Section 1, MT6 Section 2 of </a:t>
            </a:r>
            <a:r>
              <a:rPr lang="en-US" sz="1600" dirty="0" err="1"/>
              <a:t>MTest</a:t>
            </a:r>
            <a:r>
              <a:rPr lang="en-US" sz="1600" dirty="0"/>
              <a:t> beamline</a:t>
            </a:r>
          </a:p>
          <a:p>
            <a:pPr marL="800100" lvl="1" indent="-342900">
              <a:buFont typeface="Arial" panose="020B0604020202020204" pitchFamily="34" charset="0"/>
              <a:buChar char="•"/>
            </a:pPr>
            <a:r>
              <a:rPr lang="en-US" sz="1600" dirty="0"/>
              <a:t>MC7 Section 1, MC7 Section 2 of </a:t>
            </a:r>
            <a:r>
              <a:rPr lang="en-US" sz="1600" dirty="0" err="1"/>
              <a:t>MCenter</a:t>
            </a:r>
            <a:r>
              <a:rPr lang="en-US" sz="1600" dirty="0"/>
              <a:t> beamline</a:t>
            </a:r>
          </a:p>
          <a:p>
            <a:pPr marL="342900" indent="-342900">
              <a:buFont typeface="Arial" panose="020B0604020202020204" pitchFamily="34" charset="0"/>
              <a:buChar char="•"/>
            </a:pPr>
            <a:r>
              <a:rPr lang="en-US" sz="1600" dirty="0"/>
              <a:t>High rate tracking area located inside M03</a:t>
            </a:r>
          </a:p>
          <a:p>
            <a:pPr marL="342900" indent="-342900">
              <a:buFont typeface="Arial" panose="020B0604020202020204" pitchFamily="34" charset="0"/>
              <a:buChar char="•"/>
            </a:pPr>
            <a:r>
              <a:rPr lang="en-US" sz="1600" dirty="0"/>
              <a:t>Variety of short and medium term experiments rotating through the space</a:t>
            </a:r>
          </a:p>
        </p:txBody>
      </p:sp>
      <p:pic>
        <p:nvPicPr>
          <p:cNvPr id="11" name="Picture 10" descr="A aerial view of a green field&#10;&#10;Description automatically generated with medium confidence">
            <a:extLst>
              <a:ext uri="{FF2B5EF4-FFF2-40B4-BE49-F238E27FC236}">
                <a16:creationId xmlns:a16="http://schemas.microsoft.com/office/drawing/2014/main" id="{B818A8D6-D863-1C5D-0BD7-BA0E22F9B9A6}"/>
              </a:ext>
            </a:extLst>
          </p:cNvPr>
          <p:cNvPicPr>
            <a:picLocks noChangeAspect="1"/>
          </p:cNvPicPr>
          <p:nvPr/>
        </p:nvPicPr>
        <p:blipFill>
          <a:blip r:embed="rId2"/>
          <a:stretch>
            <a:fillRect/>
          </a:stretch>
        </p:blipFill>
        <p:spPr>
          <a:xfrm>
            <a:off x="92765" y="1256800"/>
            <a:ext cx="5956582" cy="4066360"/>
          </a:xfrm>
          <a:prstGeom prst="rect">
            <a:avLst/>
          </a:prstGeom>
        </p:spPr>
      </p:pic>
    </p:spTree>
    <p:extLst>
      <p:ext uri="{BB962C8B-B14F-4D97-AF65-F5344CB8AC3E}">
        <p14:creationId xmlns:p14="http://schemas.microsoft.com/office/powerpoint/2010/main" val="34055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449327"/>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396" y="956193"/>
            <a:ext cx="8672513" cy="3796719"/>
          </a:xfrm>
        </p:spPr>
        <p:txBody>
          <a:bodyPr/>
          <a:lstStyle/>
          <a:p>
            <a:pPr marL="0" indent="0">
              <a:buNone/>
            </a:pPr>
            <a:endParaRPr lang="en-US" sz="1800" dirty="0"/>
          </a:p>
          <a:p>
            <a:pPr marL="0" indent="0">
              <a:buNone/>
            </a:pPr>
            <a:endParaRPr lang="en-US" sz="20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D69ADE5-F925-22CE-50B0-9B8AE7CD6007}"/>
              </a:ext>
            </a:extLst>
          </p:cNvPr>
          <p:cNvSpPr txBox="1"/>
          <p:nvPr/>
        </p:nvSpPr>
        <p:spPr>
          <a:xfrm>
            <a:off x="36733" y="1161759"/>
            <a:ext cx="9070534" cy="4216539"/>
          </a:xfrm>
          <a:prstGeom prst="rect">
            <a:avLst/>
          </a:prstGeom>
          <a:noFill/>
        </p:spPr>
        <p:txBody>
          <a:bodyPr wrap="square">
            <a:spAutoFit/>
          </a:bodyPr>
          <a:lstStyle/>
          <a:p>
            <a:pPr marL="342900" indent="-3429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Meson Switchyard 120 Experimental Areas are managed by the Particle Physics Directorate (PPD).  The FTBF has a facility manager and dedicated scientific and technical support staff to schedule and coordinate experiment operations.  Facility staff coordinate with the beamline physicist assigned from the External Beams Delivery Department in the Accelerator Directorate (AD) who maintains any AD owned systems, instrumentation, beamlines, and controls that are present in the experimental space.</a:t>
            </a:r>
          </a:p>
          <a:p>
            <a:pPr marL="342900" indent="-342900">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Radiation safety has been carefully considered in the design of the Fermilab Meson Switchyard 120 Experimental Areas.  All radiation hazards relating to beam operations safety are the responsibility of the Accelerator Directorate. The Accelerator Directorate, whose facilities includes all beamlines, their shielding, radiation, interlocks, beam surveys, monitors and impact of radiation on the environment, is addressed in SAD Section III Chapter 13 on the Meson Area.</a:t>
            </a:r>
          </a:p>
          <a:p>
            <a:pPr marL="342900" indent="-342900">
              <a:buFont typeface="Arial" panose="020B0604020202020204" pitchFamily="34" charset="0"/>
              <a:buChar cha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130576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AE7BDB9-5F39-8F8E-DBFC-BE1442164EF5}"/>
              </a:ext>
            </a:extLst>
          </p:cNvPr>
          <p:cNvPicPr>
            <a:picLocks noChangeAspect="1"/>
          </p:cNvPicPr>
          <p:nvPr/>
        </p:nvPicPr>
        <p:blipFill>
          <a:blip r:embed="rId2"/>
          <a:stretch>
            <a:fillRect/>
          </a:stretch>
        </p:blipFill>
        <p:spPr>
          <a:xfrm>
            <a:off x="736827" y="679629"/>
            <a:ext cx="7055894" cy="3865582"/>
          </a:xfrm>
          <a:prstGeom prst="rect">
            <a:avLst/>
          </a:prstGeom>
        </p:spPr>
      </p:pic>
      <p:sp>
        <p:nvSpPr>
          <p:cNvPr id="8" name="Oval 7">
            <a:extLst>
              <a:ext uri="{FF2B5EF4-FFF2-40B4-BE49-F238E27FC236}">
                <a16:creationId xmlns:a16="http://schemas.microsoft.com/office/drawing/2014/main" id="{9AAF03AE-F4D4-F81C-6E36-0205911FA5E5}"/>
              </a:ext>
            </a:extLst>
          </p:cNvPr>
          <p:cNvSpPr/>
          <p:nvPr/>
        </p:nvSpPr>
        <p:spPr>
          <a:xfrm>
            <a:off x="657315" y="1567911"/>
            <a:ext cx="3527947" cy="113304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0" y="4355881"/>
            <a:ext cx="9041130" cy="1732277"/>
          </a:xfrm>
        </p:spPr>
        <p:txBody>
          <a:bodyPr/>
          <a:lstStyle/>
          <a:p>
            <a:r>
              <a:rPr lang="en-US" sz="1800" dirty="0" err="1"/>
              <a:t>MTest</a:t>
            </a:r>
            <a:r>
              <a:rPr lang="en-US" sz="1800" dirty="0"/>
              <a:t>: MT6 Section 1 and MT6 Section 2</a:t>
            </a:r>
          </a:p>
          <a:p>
            <a:pPr lvl="1"/>
            <a:r>
              <a:rPr lang="en-US" sz="1600" dirty="0"/>
              <a:t>“Diffracted Proton Mode” 120 </a:t>
            </a:r>
            <a:r>
              <a:rPr lang="en-US" sz="1600" dirty="0" err="1"/>
              <a:t>Gev</a:t>
            </a:r>
            <a:r>
              <a:rPr lang="en-US" sz="1600" dirty="0"/>
              <a:t> Protons</a:t>
            </a:r>
          </a:p>
          <a:p>
            <a:pPr lvl="1"/>
            <a:r>
              <a:rPr lang="en-US" sz="1600" dirty="0"/>
              <a:t>“High Energy Mode” 32 - 60 GeV secondary pion beam, as specified in shield assessment</a:t>
            </a:r>
          </a:p>
          <a:p>
            <a:pPr lvl="1"/>
            <a:r>
              <a:rPr lang="en-US" sz="1600" dirty="0"/>
              <a:t>“Low Energy Pion Mode” 1 - 30 GeV secondary pion beam, as specified in shield assessment</a:t>
            </a:r>
          </a:p>
          <a:p>
            <a:pPr lvl="1"/>
            <a:r>
              <a:rPr lang="en-US" sz="1600" dirty="0"/>
              <a:t>4.2 second spill once per 55 seconds with (O)10</a:t>
            </a:r>
            <a:r>
              <a:rPr lang="en-US" sz="1600" baseline="30000" dirty="0"/>
              <a:t>3</a:t>
            </a:r>
            <a:r>
              <a:rPr lang="en-US" sz="1600" dirty="0"/>
              <a:t> – (O)10</a:t>
            </a:r>
            <a:r>
              <a:rPr lang="en-US" sz="1600" baseline="30000" dirty="0"/>
              <a:t>6</a:t>
            </a:r>
            <a:r>
              <a:rPr lang="en-US" sz="1600" dirty="0"/>
              <a:t> particles per spill</a:t>
            </a:r>
          </a:p>
          <a:p>
            <a:pPr lvl="1"/>
            <a:r>
              <a:rPr lang="en-US" sz="1600" dirty="0"/>
              <a:t>Experiments may be simultaneously staged in MT6 Section 1 and 2</a:t>
            </a:r>
            <a:endParaRPr lang="en-US" sz="1800" dirty="0"/>
          </a:p>
        </p:txBody>
      </p:sp>
    </p:spTree>
    <p:extLst>
      <p:ext uri="{BB962C8B-B14F-4D97-AF65-F5344CB8AC3E}">
        <p14:creationId xmlns:p14="http://schemas.microsoft.com/office/powerpoint/2010/main" val="143237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42887" y="4524107"/>
            <a:ext cx="8798243" cy="1732277"/>
          </a:xfrm>
        </p:spPr>
        <p:txBody>
          <a:bodyPr/>
          <a:lstStyle/>
          <a:p>
            <a:r>
              <a:rPr lang="en-US" sz="1800" dirty="0" err="1"/>
              <a:t>MCenter</a:t>
            </a:r>
            <a:r>
              <a:rPr lang="en-US" sz="1800" dirty="0"/>
              <a:t>: MC7 Section 1 and MC7 Section 2</a:t>
            </a:r>
          </a:p>
          <a:p>
            <a:pPr lvl="1"/>
            <a:r>
              <a:rPr lang="en-US" sz="1600" dirty="0"/>
              <a:t>Secondary pion beam from 90 to 8 GeV, as specified in shield assessment</a:t>
            </a:r>
          </a:p>
          <a:p>
            <a:pPr lvl="1"/>
            <a:r>
              <a:rPr lang="en-US" sz="1600" dirty="0"/>
              <a:t>4.2 second spill once per 55 seconds with (O)10</a:t>
            </a:r>
            <a:r>
              <a:rPr lang="en-US" sz="1600" baseline="30000" dirty="0"/>
              <a:t>10</a:t>
            </a:r>
            <a:r>
              <a:rPr lang="en-US" sz="1600" dirty="0"/>
              <a:t> or lower particles per spill</a:t>
            </a:r>
          </a:p>
          <a:p>
            <a:pPr lvl="1"/>
            <a:r>
              <a:rPr lang="en-US" sz="1600" dirty="0"/>
              <a:t>Beam hits tertiary target at upstream end of  MC7 Section </a:t>
            </a:r>
            <a:r>
              <a:rPr lang="en-US" sz="1600"/>
              <a:t>1 to </a:t>
            </a:r>
            <a:r>
              <a:rPr lang="en-US" sz="1600" dirty="0"/>
              <a:t>produce lower energy particles in combination with analyzing magnet for momenta selection</a:t>
            </a:r>
            <a:endParaRPr lang="en-US" sz="18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AE7BDB9-5F39-8F8E-DBFC-BE1442164EF5}"/>
              </a:ext>
            </a:extLst>
          </p:cNvPr>
          <p:cNvPicPr>
            <a:picLocks noChangeAspect="1"/>
          </p:cNvPicPr>
          <p:nvPr/>
        </p:nvPicPr>
        <p:blipFill>
          <a:blip r:embed="rId2"/>
          <a:stretch>
            <a:fillRect/>
          </a:stretch>
        </p:blipFill>
        <p:spPr>
          <a:xfrm>
            <a:off x="736827" y="679629"/>
            <a:ext cx="7055894" cy="3865582"/>
          </a:xfrm>
          <a:prstGeom prst="rect">
            <a:avLst/>
          </a:prstGeom>
        </p:spPr>
      </p:pic>
      <p:sp>
        <p:nvSpPr>
          <p:cNvPr id="9" name="Oval 8">
            <a:extLst>
              <a:ext uri="{FF2B5EF4-FFF2-40B4-BE49-F238E27FC236}">
                <a16:creationId xmlns:a16="http://schemas.microsoft.com/office/drawing/2014/main" id="{F9C69FA3-0688-6EC6-FD66-441EF0FE9F58}"/>
              </a:ext>
            </a:extLst>
          </p:cNvPr>
          <p:cNvSpPr/>
          <p:nvPr/>
        </p:nvSpPr>
        <p:spPr>
          <a:xfrm>
            <a:off x="5624496" y="3298029"/>
            <a:ext cx="2782678" cy="9782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Tree>
    <p:extLst>
      <p:ext uri="{BB962C8B-B14F-4D97-AF65-F5344CB8AC3E}">
        <p14:creationId xmlns:p14="http://schemas.microsoft.com/office/powerpoint/2010/main" val="351918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62540" y="4727531"/>
            <a:ext cx="8798243" cy="1732277"/>
          </a:xfrm>
        </p:spPr>
        <p:txBody>
          <a:bodyPr/>
          <a:lstStyle/>
          <a:p>
            <a:r>
              <a:rPr lang="en-US" sz="1800" dirty="0"/>
              <a:t>Location of M03 high rate tracking area in green</a:t>
            </a:r>
          </a:p>
          <a:p>
            <a:r>
              <a:rPr lang="en-US" sz="1800" dirty="0"/>
              <a:t>This is an air gap in the beam pipe with a motion table where an experiment may be placed</a:t>
            </a:r>
          </a:p>
          <a:p>
            <a:r>
              <a:rPr lang="en-US" sz="1800" dirty="0"/>
              <a:t>All credited controls and radiological hazards for this space are analyzed in III-13 for the Meson Area.</a:t>
            </a: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11" name="Picture 10" descr="A screenshot of a computer game&#10;&#10;Description automatically generated">
            <a:extLst>
              <a:ext uri="{FF2B5EF4-FFF2-40B4-BE49-F238E27FC236}">
                <a16:creationId xmlns:a16="http://schemas.microsoft.com/office/drawing/2014/main" id="{B6C3BB0D-5325-8BD2-C692-56C2BA1F6226}"/>
              </a:ext>
            </a:extLst>
          </p:cNvPr>
          <p:cNvPicPr>
            <a:picLocks noChangeAspect="1"/>
          </p:cNvPicPr>
          <p:nvPr/>
        </p:nvPicPr>
        <p:blipFill>
          <a:blip r:embed="rId2"/>
          <a:stretch>
            <a:fillRect/>
          </a:stretch>
        </p:blipFill>
        <p:spPr>
          <a:xfrm>
            <a:off x="1176021" y="798897"/>
            <a:ext cx="6616700" cy="3886200"/>
          </a:xfrm>
          <a:prstGeom prst="rect">
            <a:avLst/>
          </a:prstGeom>
        </p:spPr>
      </p:pic>
    </p:spTree>
    <p:extLst>
      <p:ext uri="{BB962C8B-B14F-4D97-AF65-F5344CB8AC3E}">
        <p14:creationId xmlns:p14="http://schemas.microsoft.com/office/powerpoint/2010/main" val="239469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51259888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MKRZARSQM56R-1466480915-1517</_dlc_DocId>
    <_dlc_DocIdUrl xmlns="c8a0c449-bc3f-4023-b6f3-9ae146c0e873">
      <Url>https://fermipoint.fnal.gov/org/eshq/ASD/_layouts/15/DocIdRedir.aspx?ID=MKRZARSQM56R-1466480915-1517</Url>
      <Description>MKRZARSQM56R-1466480915-1517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0165196993b7e5965f326b959c39bdc4">
  <xsd:schema xmlns:xsd="http://www.w3.org/2001/XMLSchema" xmlns:xs="http://www.w3.org/2001/XMLSchema" xmlns:p="http://schemas.microsoft.com/office/2006/metadata/properties" xmlns:ns2="c8a0c449-bc3f-4023-b6f3-9ae146c0e873" targetNamespace="http://schemas.microsoft.com/office/2006/metadata/properties" ma:root="true" ma:fieldsID="57b177a1c9bc79849b3aa43ac4f97ee6"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6B9A9177-9946-41CD-B01B-8BAAEF071AA1}">
  <ds:schemaRef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purl.org/dc/terms/"/>
    <ds:schemaRef ds:uri="c8a0c449-bc3f-4023-b6f3-9ae146c0e873"/>
  </ds:schemaRefs>
</ds:datastoreItem>
</file>

<file path=customXml/itemProps3.xml><?xml version="1.0" encoding="utf-8"?>
<ds:datastoreItem xmlns:ds="http://schemas.openxmlformats.org/officeDocument/2006/customXml" ds:itemID="{44C16DA4-5539-4027-86EA-1774AE6B7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4FB0BA-40FF-4738-BEDA-5B1BDD7FB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19190</TotalTime>
  <Words>3439</Words>
  <Application>Microsoft Macintosh PowerPoint</Application>
  <PresentationFormat>On-screen Show (4:3)</PresentationFormat>
  <Paragraphs>548</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Helvetica</vt:lpstr>
      <vt:lpstr>Symbol</vt:lpstr>
      <vt:lpstr>Times</vt:lpstr>
      <vt:lpstr>Times New Roman</vt:lpstr>
      <vt:lpstr>Fermilab_PPT_090815</vt:lpstr>
      <vt:lpstr>1_Fermilab_PPT_090815</vt:lpstr>
      <vt:lpstr>PowerPoint Presentation</vt:lpstr>
      <vt:lpstr>Outline</vt:lpstr>
      <vt:lpstr>Outline</vt:lpstr>
      <vt:lpstr>Meson Switchyard 120 Experimental Areas Overview</vt:lpstr>
      <vt:lpstr>Meson Switchyard 120 Experimental Areas Overview</vt:lpstr>
      <vt:lpstr>Meson Switchyard 120 Experimental Areas Overview</vt:lpstr>
      <vt:lpstr>Meson Switchyard 120 Experimental Areas Overview</vt:lpstr>
      <vt:lpstr>Meson Switchyard 120 Experimental Areas Overview</vt:lpstr>
      <vt:lpstr>Outline</vt:lpstr>
      <vt:lpstr>Hazard Inventory for Meson Switchyard 120 Experimental Areas</vt:lpstr>
      <vt:lpstr>Hazard Inventory for Meson Switchyard 120 Experimental Areas</vt:lpstr>
      <vt:lpstr>Hazard Inventory for Meson Switchyard 120 Experimental Areas</vt:lpstr>
      <vt:lpstr>Outline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Toxic Materials</vt:lpstr>
      <vt:lpstr>Non-Accelerator Specific Hazards – Kinetic Energy</vt:lpstr>
      <vt:lpstr>Non-Accelerator Specific Hazards – Potential Energy</vt:lpstr>
      <vt:lpstr>Non-Accelerator Specific Hazards – Magnetic Fields</vt:lpstr>
      <vt:lpstr>Outline</vt:lpstr>
      <vt:lpstr>Accelerator Specific Hazards - Radiological</vt:lpstr>
      <vt:lpstr>Accelerator Specific Hazards - ODH</vt:lpstr>
      <vt:lpstr>Outline</vt:lpstr>
      <vt:lpstr>Maximum Credible Incident (MCI) – Radiological</vt:lpstr>
      <vt:lpstr>Outline</vt:lpstr>
      <vt:lpstr>Credited Controls – Radiological</vt:lpstr>
      <vt:lpstr>Summary</vt:lpstr>
      <vt:lpstr>PowerPoint Presentation</vt:lpstr>
      <vt:lpstr>Outline</vt:lpstr>
      <vt:lpstr>Meson Switchyard 120 Experimental Areas Overview</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Evan D. Niner</cp:lastModifiedBy>
  <cp:revision>179</cp:revision>
  <cp:lastPrinted>2014-01-20T19:40:21Z</cp:lastPrinted>
  <dcterms:created xsi:type="dcterms:W3CDTF">2017-02-13T18:49:53Z</dcterms:created>
  <dcterms:modified xsi:type="dcterms:W3CDTF">2024-03-14T00:10:30Z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6d3fd08a-f7be-40aa-899d-3d52b9874f06</vt:lpwstr>
  </property>
</Properties>
</file>