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8"/>
  </p:notesMasterIdLst>
  <p:handoutMasterIdLst>
    <p:handoutMasterId r:id="rId39"/>
  </p:handoutMasterIdLst>
  <p:sldIdLst>
    <p:sldId id="340" r:id="rId7"/>
    <p:sldId id="391" r:id="rId8"/>
    <p:sldId id="388" r:id="rId9"/>
    <p:sldId id="423" r:id="rId10"/>
    <p:sldId id="390" r:id="rId11"/>
    <p:sldId id="322" r:id="rId12"/>
    <p:sldId id="421" r:id="rId13"/>
    <p:sldId id="348" r:id="rId14"/>
    <p:sldId id="394" r:id="rId15"/>
    <p:sldId id="376" r:id="rId16"/>
    <p:sldId id="378" r:id="rId17"/>
    <p:sldId id="347" r:id="rId18"/>
    <p:sldId id="377" r:id="rId19"/>
    <p:sldId id="349" r:id="rId20"/>
    <p:sldId id="395" r:id="rId21"/>
    <p:sldId id="362" r:id="rId22"/>
    <p:sldId id="396" r:id="rId23"/>
    <p:sldId id="411" r:id="rId24"/>
    <p:sldId id="397" r:id="rId25"/>
    <p:sldId id="422" r:id="rId26"/>
    <p:sldId id="406" r:id="rId27"/>
    <p:sldId id="407" r:id="rId28"/>
    <p:sldId id="408" r:id="rId29"/>
    <p:sldId id="417" r:id="rId30"/>
    <p:sldId id="418" r:id="rId31"/>
    <p:sldId id="398" r:id="rId32"/>
    <p:sldId id="366" r:id="rId33"/>
    <p:sldId id="419" r:id="rId34"/>
    <p:sldId id="412" r:id="rId35"/>
    <p:sldId id="331" r:id="rId36"/>
    <p:sldId id="373" r:id="rId37"/>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20202"/>
    <a:srgbClr val="505050"/>
    <a:srgbClr val="0D3B8E"/>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3419" autoAdjust="0"/>
  </p:normalViewPr>
  <p:slideViewPr>
    <p:cSldViewPr snapToGrid="0" snapToObjects="1" showGuides="1">
      <p:cViewPr varScale="1">
        <p:scale>
          <a:sx n="106" d="100"/>
          <a:sy n="106" d="100"/>
        </p:scale>
        <p:origin x="1242"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3/14/2024</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3/14/2024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Neutrino Area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Neutrino Area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Neutrino Area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Neutrino Area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Neutrino Area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Neutrino Area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Neutrino Area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Sue McGimpsey	</a:t>
            </a:r>
          </a:p>
          <a:p>
            <a:r>
              <a:rPr lang="en-US" sz="1600" dirty="0"/>
              <a:t>Neutrino Area Accelerator Readiness Review </a:t>
            </a:r>
          </a:p>
          <a:p>
            <a:r>
              <a:rPr lang="en-US" sz="1600" dirty="0"/>
              <a:t>20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14 – Neutrino Area</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1"/>
            <a:ext cx="8672513" cy="1515210"/>
          </a:xfrm>
        </p:spPr>
        <p:txBody>
          <a:bodyPr/>
          <a:lstStyle/>
          <a:p>
            <a:r>
              <a:rPr lang="en-US" sz="2000" dirty="0"/>
              <a:t>Radioactive Water (RAW) system</a:t>
            </a:r>
          </a:p>
          <a:p>
            <a:pPr lvl="1"/>
            <a:r>
              <a:rPr lang="en-US" sz="1800" dirty="0"/>
              <a:t>The primary beam absorber (FMAG) is cooled with water which becomes activated.</a:t>
            </a:r>
          </a:p>
          <a:p>
            <a:pPr lvl="1"/>
            <a:r>
              <a:rPr lang="en-US" sz="1800" dirty="0"/>
              <a:t>The system is self contained and part of the RSIS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642939255"/>
              </p:ext>
            </p:extLst>
          </p:nvPr>
        </p:nvGraphicFramePr>
        <p:xfrm>
          <a:off x="228600" y="2610718"/>
          <a:ext cx="8573940" cy="259573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108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016614">
                <a:tc>
                  <a:txBody>
                    <a:bodyPr/>
                    <a:lstStyle/>
                    <a:p>
                      <a:r>
                        <a:rPr lang="en-US" sz="1600" dirty="0"/>
                        <a:t>L: A</a:t>
                      </a:r>
                    </a:p>
                    <a:p>
                      <a:r>
                        <a:rPr lang="en-US" sz="1600" dirty="0"/>
                        <a:t>C: H</a:t>
                      </a:r>
                    </a:p>
                    <a:p>
                      <a:r>
                        <a:rPr lang="en-US" sz="1600" dirty="0"/>
                        <a:t>R: I</a:t>
                      </a:r>
                    </a:p>
                  </a:txBody>
                  <a:tcPr/>
                </a:tc>
                <a:tc>
                  <a:txBody>
                    <a:bodyPr/>
                    <a:lstStyle/>
                    <a:p>
                      <a:r>
                        <a:rPr lang="en-US" sz="1600" dirty="0"/>
                        <a:t>P – Interlocked Gates</a:t>
                      </a:r>
                    </a:p>
                    <a:p>
                      <a:r>
                        <a:rPr lang="en-US" sz="1600" dirty="0"/>
                        <a:t>P – Interlocked Key </a:t>
                      </a:r>
                    </a:p>
                    <a:p>
                      <a:r>
                        <a:rPr lang="en-US" sz="1600" dirty="0"/>
                        <a:t>P – Key Control Program</a:t>
                      </a:r>
                    </a:p>
                    <a:p>
                      <a:r>
                        <a:rPr lang="en-US" sz="1600" dirty="0"/>
                        <a:t>P – Radiological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Radiological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Engineered Containment</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17591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57987"/>
            <a:ext cx="8672513" cy="1439443"/>
          </a:xfrm>
        </p:spPr>
        <p:txBody>
          <a:bodyPr/>
          <a:lstStyle/>
          <a:p>
            <a:r>
              <a:rPr lang="en-US" sz="2000" dirty="0"/>
              <a:t>Soil Interactions</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R</a:t>
            </a:r>
            <a:r>
              <a:rPr lang="en-US" sz="1800" dirty="0">
                <a:effectLst/>
                <a:latin typeface="Helvetica" panose="020B0604020202020204" pitchFamily="34" charset="0"/>
                <a:ea typeface="MS Mincho" panose="02020609040205080304" pitchFamily="49" charset="-128"/>
                <a:cs typeface="Helvetica" panose="020B0604020202020204" pitchFamily="34" charset="0"/>
              </a:rPr>
              <a:t>adionuclides are produced which may contaminate ground water</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in areas of high chronic losses</a:t>
            </a:r>
          </a:p>
          <a:p>
            <a:pPr lvl="1"/>
            <a:r>
              <a:rPr lang="en-US" sz="1800" dirty="0">
                <a:latin typeface="Helvetica" panose="020B0604020202020204" pitchFamily="34" charset="0"/>
                <a:cs typeface="Helvetica" panose="020B0604020202020204" pitchFamily="34" charset="0"/>
              </a:rPr>
              <a:t>Hazard applies to onsite facility workers and onsite co-located workers</a:t>
            </a:r>
          </a:p>
          <a:p>
            <a:pPr marL="45720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31515165"/>
              </p:ext>
            </p:extLst>
          </p:nvPr>
        </p:nvGraphicFramePr>
        <p:xfrm>
          <a:off x="117866" y="2697786"/>
          <a:ext cx="8573940" cy="208545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7075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06333">
                <a:tc>
                  <a:txBody>
                    <a:bodyPr/>
                    <a:lstStyle/>
                    <a:p>
                      <a:r>
                        <a:rPr lang="en-US" sz="1600" dirty="0"/>
                        <a:t>L: A</a:t>
                      </a:r>
                    </a:p>
                    <a:p>
                      <a:r>
                        <a:rPr lang="en-US" sz="1600" dirty="0"/>
                        <a:t>C: N</a:t>
                      </a:r>
                    </a:p>
                    <a:p>
                      <a:r>
                        <a:rPr lang="en-US" sz="1600" dirty="0"/>
                        <a:t>R: IV</a:t>
                      </a:r>
                    </a:p>
                  </a:txBody>
                  <a:tcPr/>
                </a:tc>
                <a:tc>
                  <a:txBody>
                    <a:bodyPr/>
                    <a:lstStyle/>
                    <a:p>
                      <a:r>
                        <a:rPr lang="en-US" sz="1600" kern="1200" dirty="0">
                          <a:solidFill>
                            <a:schemeClr val="dk1"/>
                          </a:solidFill>
                          <a:effectLst/>
                          <a:latin typeface="+mn-lt"/>
                          <a:ea typeface="+mn-ea"/>
                          <a:cs typeface="+mn-cs"/>
                        </a:rPr>
                        <a:t>P – Beam Loss Monitoring</a:t>
                      </a:r>
                    </a:p>
                    <a:p>
                      <a:r>
                        <a:rPr lang="en-US" sz="1600" kern="1200" dirty="0">
                          <a:solidFill>
                            <a:schemeClr val="dk1"/>
                          </a:solidFill>
                          <a:effectLst/>
                          <a:latin typeface="+mn-lt"/>
                          <a:ea typeface="+mn-ea"/>
                          <a:cs typeface="+mn-cs"/>
                        </a:rPr>
                        <a:t>M – Engineered Beam Dump</a:t>
                      </a:r>
                    </a:p>
                    <a:p>
                      <a:r>
                        <a:rPr lang="en-US" sz="1600" kern="1200" dirty="0">
                          <a:solidFill>
                            <a:schemeClr val="dk1"/>
                          </a:solidFill>
                          <a:effectLst/>
                          <a:latin typeface="+mn-lt"/>
                          <a:ea typeface="+mn-ea"/>
                          <a:cs typeface="+mn-cs"/>
                        </a:rPr>
                        <a:t>M – Beamline Design</a:t>
                      </a:r>
                    </a:p>
                    <a:p>
                      <a:r>
                        <a:rPr lang="en-US" sz="1600" kern="1200" dirty="0">
                          <a:solidFill>
                            <a:schemeClr val="dk1"/>
                          </a:solidFill>
                          <a:effectLst/>
                          <a:latin typeface="+mn-lt"/>
                          <a:ea typeface="+mn-ea"/>
                          <a:cs typeface="+mn-cs"/>
                        </a:rPr>
                        <a:t>M – Run Conditions</a:t>
                      </a:r>
                      <a:endParaRPr lang="en-US" sz="1600" dirty="0"/>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043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Neutrino Muon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72182779"/>
              </p:ext>
            </p:extLst>
          </p:nvPr>
        </p:nvGraphicFramePr>
        <p:xfrm>
          <a:off x="341460" y="303540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endParaRPr lang="en-US" sz="1600" dirty="0"/>
                    </a:p>
                  </a:txBody>
                  <a:tcPr/>
                </a:tc>
                <a:tc>
                  <a:txBody>
                    <a:bodyPr/>
                    <a:lstStyle/>
                    <a:p>
                      <a:r>
                        <a:rPr lang="en-US" sz="1600" dirty="0"/>
                        <a:t>L:BEU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1"/>
            <a:ext cx="8672513" cy="1675909"/>
          </a:xfrm>
        </p:spPr>
        <p:txBody>
          <a:bodyPr/>
          <a:lstStyle/>
          <a:p>
            <a:r>
              <a:rPr lang="en-US" sz="2000" dirty="0"/>
              <a:t>Air Activation</a:t>
            </a:r>
          </a:p>
          <a:p>
            <a:pPr lvl="1"/>
            <a:r>
              <a:rPr lang="en-US" sz="1800" dirty="0"/>
              <a:t>Air activation can occur at any area in the accelerator where beam losses occur </a:t>
            </a:r>
          </a:p>
          <a:p>
            <a:pPr lvl="1"/>
            <a:r>
              <a:rPr lang="en-US" sz="1800" dirty="0"/>
              <a:t> The radioisotopes of concern are C-11, O-15, N-13 and Ar-41</a:t>
            </a:r>
          </a:p>
          <a:p>
            <a:pPr lvl="1"/>
            <a:r>
              <a:rPr lang="en-US" sz="1800" dirty="0"/>
              <a:t>Hazard applies to onsite facility workers and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899865637"/>
              </p:ext>
            </p:extLst>
          </p:nvPr>
        </p:nvGraphicFramePr>
        <p:xfrm>
          <a:off x="285030" y="2937290"/>
          <a:ext cx="8573940" cy="2154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02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75680">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Air Monitoring</a:t>
                      </a:r>
                      <a:endParaRPr lang="en-US" sz="1600" dirty="0"/>
                    </a:p>
                    <a:p>
                      <a:r>
                        <a:rPr lang="en-US" sz="1600" kern="1200" dirty="0">
                          <a:solidFill>
                            <a:schemeClr val="dk1"/>
                          </a:solidFill>
                          <a:effectLst/>
                          <a:latin typeface="+mn-lt"/>
                          <a:ea typeface="+mn-ea"/>
                          <a:cs typeface="+mn-cs"/>
                        </a:rPr>
                        <a:t>P - RSIS</a:t>
                      </a:r>
                    </a:p>
                    <a:p>
                      <a:r>
                        <a:rPr lang="en-US" sz="1600" kern="1200" dirty="0">
                          <a:solidFill>
                            <a:schemeClr val="dk1"/>
                          </a:solidFill>
                          <a:effectLst/>
                          <a:latin typeface="+mn-lt"/>
                          <a:ea typeface="+mn-ea"/>
                          <a:cs typeface="+mn-cs"/>
                        </a:rPr>
                        <a:t>P– Beam loss Monitoring</a:t>
                      </a: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Flow and Cool Off Times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Run Conditions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Contamination</a:t>
            </a:r>
          </a:p>
          <a:p>
            <a:pPr lvl="1"/>
            <a:r>
              <a:rPr lang="en-US" sz="1800" dirty="0"/>
              <a:t>Contamination can be found in the Neutrino Muon enclosures in areas where beam loss has occurred</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35186580"/>
              </p:ext>
            </p:extLst>
          </p:nvPr>
        </p:nvGraphicFramePr>
        <p:xfrm>
          <a:off x="327173" y="2936244"/>
          <a:ext cx="8573940" cy="236695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12474">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447971">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Radiological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p>
                    <a:p>
                      <a:r>
                        <a:rPr lang="en-US" sz="1600" kern="1200" dirty="0">
                          <a:solidFill>
                            <a:schemeClr val="dk1"/>
                          </a:solidFill>
                          <a:effectLst/>
                          <a:latin typeface="+mn-lt"/>
                          <a:ea typeface="+mn-ea"/>
                          <a:cs typeface="+mn-cs"/>
                        </a:rPr>
                        <a:t>M – Run Condition</a:t>
                      </a:r>
                      <a:endParaRPr lang="en-US" sz="1600" dirty="0"/>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481939"/>
          </a:xfrm>
        </p:spPr>
        <p:txBody>
          <a:bodyPr/>
          <a:lstStyle/>
          <a:p>
            <a:pPr rtl="0">
              <a:buSzPts val="2000"/>
              <a:buFont typeface="Arial" panose="020B0604020202020204" pitchFamily="34" charset="0"/>
              <a:buChar char="•"/>
            </a:pPr>
            <a:r>
              <a:rPr lang="en-US" sz="2000" b="0" i="0" u="none" strike="noStrike" kern="1200" baseline="0" dirty="0">
                <a:solidFill>
                  <a:srgbClr val="505050"/>
                </a:solidFill>
                <a:latin typeface="Helvetica" panose="020B0604020202020204" pitchFamily="34" charset="0"/>
              </a:rPr>
              <a:t>Radioactive Sources</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Not encountered throughout the beam line</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Could be needed as part of an experimental set-up</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Hazard applies to onsite facility workers and onsite co-located workers</a:t>
            </a:r>
          </a:p>
          <a:p>
            <a:pPr rtl="0"/>
            <a:endParaRPr lang="en-US" sz="1800" b="0" i="0" u="none" strike="noStrike" kern="1200" baseline="0" dirty="0">
              <a:solidFill>
                <a:srgbClr val="505050"/>
              </a:solidFill>
              <a:latin typeface="Helvetica" panose="020B0604020202020204" pitchFamily="34" charset="0"/>
            </a:endParaRPr>
          </a:p>
          <a:p>
            <a:pPr marL="0" indent="0">
              <a:buNone/>
            </a:pPr>
            <a:endParaRPr lang="en-US" sz="1800" dirty="0"/>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437528910"/>
              </p:ext>
            </p:extLst>
          </p:nvPr>
        </p:nvGraphicFramePr>
        <p:xfrm>
          <a:off x="327173" y="2936244"/>
          <a:ext cx="8573940" cy="226044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12474">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447971">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Radiological Posting</a:t>
                      </a:r>
                    </a:p>
                    <a:p>
                      <a:r>
                        <a:rPr lang="en-US" sz="1600" kern="1200" dirty="0">
                          <a:solidFill>
                            <a:schemeClr val="dk1"/>
                          </a:solidFill>
                          <a:effectLst/>
                          <a:latin typeface="+mn-lt"/>
                          <a:ea typeface="+mn-ea"/>
                          <a:cs typeface="+mn-cs"/>
                        </a:rPr>
                        <a:t>P – Radiological Training</a:t>
                      </a:r>
                    </a:p>
                    <a:p>
                      <a:r>
                        <a:rPr lang="en-US" sz="1600" kern="1200" dirty="0">
                          <a:solidFill>
                            <a:schemeClr val="dk1"/>
                          </a:solidFill>
                          <a:effectLst/>
                          <a:latin typeface="+mn-lt"/>
                          <a:ea typeface="+mn-ea"/>
                          <a:cs typeface="+mn-cs"/>
                        </a:rPr>
                        <a:t>P – </a:t>
                      </a:r>
                      <a:r>
                        <a:rPr lang="en-US" sz="1600" dirty="0"/>
                        <a:t>Kept in locked cabinet when not in use</a:t>
                      </a:r>
                    </a:p>
                    <a:p>
                      <a:r>
                        <a:rPr lang="en-US" sz="1600" dirty="0"/>
                        <a:t>M- Kept is storge when not in the field</a:t>
                      </a:r>
                    </a:p>
                    <a:p>
                      <a:r>
                        <a:rPr lang="en-US" sz="1600" dirty="0"/>
                        <a:t>M – Shielded containers </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94137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NM enclosure</a:t>
            </a:r>
          </a:p>
          <a:p>
            <a:pPr lvl="1"/>
            <a:r>
              <a:rPr lang="en-US" sz="1800" dirty="0"/>
              <a:t>Analyzed maximum credible incident (MCI) to determine credited controls</a:t>
            </a:r>
          </a:p>
          <a:p>
            <a:pPr lvl="1"/>
            <a:r>
              <a:rPr lang="en-US" sz="1800" dirty="0"/>
              <a:t>Hazard applies to onsite facility workers, onsite co-located workers</a:t>
            </a:r>
          </a:p>
          <a:p>
            <a:pPr lvl="1"/>
            <a:endParaRPr lang="en-US" sz="1800" dirty="0"/>
          </a:p>
          <a:p>
            <a:pPr lvl="1"/>
            <a:endParaRPr lang="en-US" sz="1800" dirty="0"/>
          </a:p>
          <a:p>
            <a:endParaRPr lang="en-US" dirty="0"/>
          </a:p>
          <a:p>
            <a:endParaRPr lang="en-US" dirty="0"/>
          </a:p>
          <a:p>
            <a:endParaRPr lang="en-US" dirty="0"/>
          </a:p>
          <a:p>
            <a:endParaRPr lang="en-US" dirty="0"/>
          </a:p>
          <a:p>
            <a:endParaRPr lang="en-US" dirty="0"/>
          </a:p>
          <a:p>
            <a:pPr marL="0" indent="0">
              <a:buNone/>
            </a:pPr>
            <a:endParaRPr lang="en-US" sz="1400" dirty="0">
              <a:solidFill>
                <a:srgbClr val="FF0000"/>
              </a:solidFill>
            </a:endParaRPr>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36595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C1D75A-F9E3-1E68-135A-1D3E85D49647}"/>
              </a:ext>
            </a:extLst>
          </p:cNvPr>
          <p:cNvSpPr>
            <a:spLocks noGrp="1"/>
          </p:cNvSpPr>
          <p:nvPr>
            <p:ph idx="1"/>
          </p:nvPr>
        </p:nvSpPr>
        <p:spPr/>
        <p:txBody>
          <a:bodyPr/>
          <a:lstStyle/>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The MCI would be one where the SY maximum credible intensity is lost and continuously incident on a magnet, beam pipe or buried beam pipe</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Highest radiation losses are generated by accidents at locations with reduced passive shielding</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This NM MCI beam intensity is the same as the SY MCI beam intensity </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This has been determined to be 2.75E15 protons/</a:t>
            </a:r>
            <a:r>
              <a:rPr lang="en-US" sz="2400" b="0" i="0" u="none" strike="noStrike" kern="1200" baseline="0" dirty="0" err="1">
                <a:solidFill>
                  <a:srgbClr val="505050"/>
                </a:solidFill>
                <a:latin typeface="Helvetica" panose="020B0604020202020204" pitchFamily="34" charset="0"/>
              </a:rPr>
              <a:t>hr</a:t>
            </a:r>
            <a:r>
              <a:rPr lang="en-US" sz="2400" b="0" i="0" u="none" strike="noStrike" kern="1200" baseline="0" dirty="0">
                <a:solidFill>
                  <a:srgbClr val="505050"/>
                </a:solidFill>
                <a:latin typeface="Helvetica" panose="020B0604020202020204" pitchFamily="34" charset="0"/>
              </a:rPr>
              <a:t> or 4.2E13 protons/pulse</a:t>
            </a:r>
          </a:p>
          <a:p>
            <a:pPr rtl="0">
              <a:buSzPts val="2000"/>
              <a:buFont typeface="Arial" panose="020B0604020202020204" pitchFamily="34" charset="0"/>
              <a:buChar char="–"/>
            </a:pPr>
            <a:r>
              <a:rPr lang="en-US" dirty="0">
                <a:latin typeface="Helvetica" panose="020B0604020202020204" pitchFamily="34" charset="0"/>
              </a:rPr>
              <a:t>120</a:t>
            </a:r>
            <a:r>
              <a:rPr lang="en-US" sz="2400" b="0" i="0" u="none" strike="noStrike" kern="1200" baseline="0" dirty="0">
                <a:solidFill>
                  <a:srgbClr val="505050"/>
                </a:solidFill>
                <a:latin typeface="Helvetica" panose="020B0604020202020204" pitchFamily="34" charset="0"/>
              </a:rPr>
              <a:t> </a:t>
            </a:r>
            <a:r>
              <a:rPr lang="en-US" dirty="0">
                <a:latin typeface="Helvetica" panose="020B0604020202020204" pitchFamily="34" charset="0"/>
              </a:rPr>
              <a:t>G</a:t>
            </a:r>
            <a:r>
              <a:rPr lang="en-US" sz="2400" b="0" i="0" u="none" strike="noStrike" kern="1200" baseline="0" dirty="0">
                <a:solidFill>
                  <a:srgbClr val="505050"/>
                </a:solidFill>
                <a:latin typeface="Helvetica" panose="020B0604020202020204" pitchFamily="34" charset="0"/>
              </a:rPr>
              <a:t>eV beam energy</a:t>
            </a:r>
          </a:p>
          <a:p>
            <a:pPr rtl="0">
              <a:buSzPts val="2000"/>
              <a:buFont typeface="Arial" panose="020B0604020202020204" pitchFamily="34" charset="0"/>
              <a:buChar char="–"/>
            </a:pPr>
            <a:r>
              <a:rPr lang="en-US" dirty="0">
                <a:latin typeface="Helvetica" panose="020B0604020202020204" pitchFamily="34" charset="0"/>
              </a:rPr>
              <a:t>55s</a:t>
            </a:r>
            <a:r>
              <a:rPr lang="en-US" sz="2400" b="0" i="0" u="none" strike="noStrike" kern="1200" baseline="0" dirty="0">
                <a:solidFill>
                  <a:srgbClr val="505050"/>
                </a:solidFill>
                <a:latin typeface="Helvetica" panose="020B0604020202020204" pitchFamily="34" charset="0"/>
              </a:rPr>
              <a:t> cycle time</a:t>
            </a:r>
          </a:p>
          <a:p>
            <a:endParaRPr lang="en-US" dirty="0"/>
          </a:p>
        </p:txBody>
      </p:sp>
      <p:sp>
        <p:nvSpPr>
          <p:cNvPr id="3" name="Title 2">
            <a:extLst>
              <a:ext uri="{FF2B5EF4-FFF2-40B4-BE49-F238E27FC236}">
                <a16:creationId xmlns:a16="http://schemas.microsoft.com/office/drawing/2014/main" id="{5D75E34D-A13D-44C8-2241-6384C992092F}"/>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F7299CD7-7D51-3A3D-0FFF-0199B5CBB3DD}"/>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38E6E85-3BBB-D6B9-5306-5211E827FE71}"/>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B4FE0B8D-A279-4E68-71B3-D2652D953D7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87565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able&#10;&#10;Description automatically generated with medium confidence">
            <a:extLst>
              <a:ext uri="{FF2B5EF4-FFF2-40B4-BE49-F238E27FC236}">
                <a16:creationId xmlns:a16="http://schemas.microsoft.com/office/drawing/2014/main" id="{F5F48CC5-A893-C3BA-2D9C-E14AB408A1D7}"/>
              </a:ext>
            </a:extLst>
          </p:cNvPr>
          <p:cNvPicPr>
            <a:picLocks noGrp="1" noChangeAspect="1"/>
          </p:cNvPicPr>
          <p:nvPr>
            <p:ph idx="1"/>
          </p:nvPr>
        </p:nvPicPr>
        <p:blipFill>
          <a:blip r:embed="rId2"/>
          <a:stretch>
            <a:fillRect/>
          </a:stretch>
        </p:blipFill>
        <p:spPr>
          <a:xfrm>
            <a:off x="2213104" y="971550"/>
            <a:ext cx="4703505" cy="5059363"/>
          </a:xfrm>
        </p:spPr>
      </p:pic>
      <p:sp>
        <p:nvSpPr>
          <p:cNvPr id="3" name="Title 2">
            <a:extLst>
              <a:ext uri="{FF2B5EF4-FFF2-40B4-BE49-F238E27FC236}">
                <a16:creationId xmlns:a16="http://schemas.microsoft.com/office/drawing/2014/main" id="{991BF571-943D-5C75-80E9-8C620A60BD7A}"/>
              </a:ext>
            </a:extLst>
          </p:cNvPr>
          <p:cNvSpPr>
            <a:spLocks noGrp="1"/>
          </p:cNvSpPr>
          <p:nvPr>
            <p:ph type="title"/>
          </p:nvPr>
        </p:nvSpPr>
        <p:spPr/>
        <p:txBody>
          <a:bodyPr/>
          <a:lstStyle/>
          <a:p>
            <a:r>
              <a:rPr lang="en-US" dirty="0"/>
              <a:t>Acceptable Dose Levels Used In MCI Analysis</a:t>
            </a:r>
          </a:p>
        </p:txBody>
      </p:sp>
      <p:sp>
        <p:nvSpPr>
          <p:cNvPr id="4" name="Date Placeholder 3">
            <a:extLst>
              <a:ext uri="{FF2B5EF4-FFF2-40B4-BE49-F238E27FC236}">
                <a16:creationId xmlns:a16="http://schemas.microsoft.com/office/drawing/2014/main" id="{02553B8F-3CD6-625A-EB61-B92AA5CCEE55}"/>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EF1F115E-1254-2394-2AD9-994E685EAAAA}"/>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A4BCB6E5-ED60-89C6-277B-A8B8E6C591B7}"/>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10" name="Rectangle 9">
            <a:extLst>
              <a:ext uri="{FF2B5EF4-FFF2-40B4-BE49-F238E27FC236}">
                <a16:creationId xmlns:a16="http://schemas.microsoft.com/office/drawing/2014/main" id="{1B686159-93F8-9754-5AD1-6FB01C90A501}"/>
              </a:ext>
            </a:extLst>
          </p:cNvPr>
          <p:cNvSpPr/>
          <p:nvPr/>
        </p:nvSpPr>
        <p:spPr>
          <a:xfrm>
            <a:off x="2227391" y="1152928"/>
            <a:ext cx="4689218" cy="21606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90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marL="400050">
              <a:buFont typeface="Arial" panose="020B0604020202020204" pitchFamily="34" charset="0"/>
              <a:buChar char="•"/>
            </a:pPr>
            <a:r>
              <a:rPr lang="en-US" b="1" dirty="0">
                <a:latin typeface="Helvetica" panose="020B0604020202020204" pitchFamily="34" charset="0"/>
              </a:rPr>
              <a:t>Locked fence that surrounds the entire Neutrino Muon Berm </a:t>
            </a:r>
          </a:p>
          <a:p>
            <a:pPr marL="857250" lvl="1" indent="-342900"/>
            <a:r>
              <a:rPr lang="en-US" dirty="0">
                <a:latin typeface="Helvetica" panose="020B0604020202020204" pitchFamily="34" charset="0"/>
              </a:rPr>
              <a:t>N01/NM1 to NM4</a:t>
            </a:r>
          </a:p>
          <a:p>
            <a:pPr marL="0" indent="0" rtl="0">
              <a:buNone/>
            </a:pPr>
            <a:endParaRPr lang="en-US" sz="2400" b="1" i="0" u="none" strike="noStrike" kern="1200" baseline="0" dirty="0">
              <a:solidFill>
                <a:srgbClr val="505050"/>
              </a:solidFill>
              <a:latin typeface="Helvetica" panose="020B0604020202020204" pitchFamily="34" charset="0"/>
            </a:endParaRPr>
          </a:p>
          <a:p>
            <a:pPr rtl="0"/>
            <a:endParaRPr lang="en-US" b="1" dirty="0">
              <a:latin typeface="Helvetica" panose="020B0604020202020204" pitchFamily="34" charset="0"/>
            </a:endParaRPr>
          </a:p>
          <a:p>
            <a:pPr rtl="0"/>
            <a:r>
              <a:rPr lang="en-US" sz="2400" b="1" i="0" u="none" strike="noStrike" kern="1200" baseline="0" dirty="0">
                <a:solidFill>
                  <a:srgbClr val="505050"/>
                </a:solidFill>
                <a:latin typeface="Helvetica" panose="020B0604020202020204" pitchFamily="34" charset="0"/>
              </a:rPr>
              <a:t>Permanent shielding</a:t>
            </a:r>
          </a:p>
          <a:p>
            <a:pPr lvl="1"/>
            <a:r>
              <a:rPr lang="en-US" dirty="0">
                <a:latin typeface="Helvetica" panose="020B0604020202020204" pitchFamily="34" charset="0"/>
              </a:rPr>
              <a:t>Varying amounts of permanent shielding is present within the fenced area.</a:t>
            </a:r>
          </a:p>
          <a:p>
            <a:pPr lvl="1"/>
            <a:r>
              <a:rPr lang="en-US" i="0" u="none" strike="noStrike" kern="1200" baseline="0" dirty="0">
                <a:solidFill>
                  <a:srgbClr val="505050"/>
                </a:solidFill>
                <a:latin typeface="Helvetica" panose="020B0604020202020204" pitchFamily="34" charset="0"/>
              </a:rPr>
              <a:t>Two locations at the SW corner of the NM4 experimental hall and the NM3 berm (just upstream of NM4) could exceed the 5000 mrem/</a:t>
            </a:r>
            <a:r>
              <a:rPr lang="en-US" i="0" u="none" strike="noStrike" kern="1200" baseline="0" dirty="0" err="1">
                <a:solidFill>
                  <a:srgbClr val="505050"/>
                </a:solidFill>
                <a:latin typeface="Helvetica" panose="020B0604020202020204" pitchFamily="34" charset="0"/>
              </a:rPr>
              <a:t>hr</a:t>
            </a:r>
            <a:r>
              <a:rPr lang="en-US" i="0" u="none" strike="noStrike" kern="1200" baseline="0" dirty="0">
                <a:solidFill>
                  <a:srgbClr val="505050"/>
                </a:solidFill>
                <a:latin typeface="Helvetica" panose="020B0604020202020204" pitchFamily="34" charset="0"/>
              </a:rPr>
              <a:t> dose limit with the MCI.</a:t>
            </a:r>
          </a:p>
          <a:p>
            <a:pPr lvl="1"/>
            <a:r>
              <a:rPr lang="en-US" dirty="0"/>
              <a:t>In these areas the existing shielding is a credited control along with active controls.</a:t>
            </a:r>
          </a:p>
          <a:p>
            <a:pPr marL="457200" lvl="1" indent="0">
              <a:buNone/>
            </a:pPr>
            <a:endParaRPr lang="en-US" i="0" u="none" strike="noStrike" kern="1200" baseline="0" dirty="0">
              <a:solidFill>
                <a:srgbClr val="505050"/>
              </a:solidFill>
              <a:latin typeface="Helvetica" panose="020B0604020202020204" pitchFamily="34" charset="0"/>
            </a:endParaRPr>
          </a:p>
          <a:p>
            <a:pPr marL="457200" lvl="1" indent="0">
              <a:buNone/>
            </a:pPr>
            <a:endParaRPr lang="en-US" i="0" u="none" strike="noStrike" kern="1200" baseline="0" dirty="0">
              <a:solidFill>
                <a:srgbClr val="505050"/>
              </a:solidFill>
              <a:latin typeface="Helvetica" panose="020B0604020202020204" pitchFamily="34" charset="0"/>
            </a:endParaRPr>
          </a:p>
          <a:p>
            <a:pPr marL="45720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37796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AFEE0-2182-6583-D2B6-EF82AE920052}"/>
              </a:ext>
            </a:extLst>
          </p:cNvPr>
          <p:cNvSpPr>
            <a:spLocks noGrp="1"/>
          </p:cNvSpPr>
          <p:nvPr>
            <p:ph idx="1"/>
          </p:nvPr>
        </p:nvSpPr>
        <p:spPr/>
        <p:txBody>
          <a:bodyPr/>
          <a:lstStyle/>
          <a:p>
            <a:r>
              <a:rPr lang="en-US" dirty="0"/>
              <a:t>Switchyard</a:t>
            </a:r>
            <a:r>
              <a:rPr lang="en-US" sz="2400" dirty="0"/>
              <a:t> Overview</a:t>
            </a:r>
          </a:p>
          <a:p>
            <a:r>
              <a:rPr lang="en-US" dirty="0"/>
              <a:t>Neutrino Area Overview</a:t>
            </a:r>
          </a:p>
          <a:p>
            <a:r>
              <a:rPr lang="en-US" sz="2400" dirty="0"/>
              <a:t>Neutrino Muon Beam Line Overview</a:t>
            </a:r>
          </a:p>
          <a:p>
            <a:r>
              <a:rPr lang="en-US" sz="2400" dirty="0"/>
              <a:t>Hazard Inventory for Neutrino Area</a:t>
            </a:r>
          </a:p>
          <a:p>
            <a:r>
              <a:rPr lang="en-US" dirty="0"/>
              <a:t>Risk Table Summary</a:t>
            </a:r>
            <a:endParaRPr lang="en-US" sz="2400" dirty="0"/>
          </a:p>
          <a:p>
            <a:r>
              <a:rPr lang="en-US" sz="2400" dirty="0"/>
              <a:t>Non-Accelerator Specific Hazards </a:t>
            </a:r>
          </a:p>
          <a:p>
            <a:r>
              <a:rPr lang="en-US" sz="2400" dirty="0"/>
              <a:t>Accelerator Specific Hazards </a:t>
            </a:r>
          </a:p>
          <a:p>
            <a:r>
              <a:rPr lang="en-US" sz="2400" dirty="0"/>
              <a:t>Maximum Credible Incident (MCI) Discussion</a:t>
            </a:r>
          </a:p>
          <a:p>
            <a:r>
              <a:rPr lang="en-US" sz="2400" dirty="0"/>
              <a:t>Summary of Credited Controls</a:t>
            </a:r>
          </a:p>
          <a:p>
            <a:pPr marL="0" indent="0">
              <a:buNone/>
            </a:pPr>
            <a:endParaRPr lang="en-US" sz="2400" dirty="0">
              <a:solidFill>
                <a:srgbClr val="50504E"/>
              </a:solidFill>
            </a:endParaRPr>
          </a:p>
          <a:p>
            <a:endParaRPr lang="en-US" dirty="0"/>
          </a:p>
        </p:txBody>
      </p:sp>
      <p:sp>
        <p:nvSpPr>
          <p:cNvPr id="3" name="Title 2">
            <a:extLst>
              <a:ext uri="{FF2B5EF4-FFF2-40B4-BE49-F238E27FC236}">
                <a16:creationId xmlns:a16="http://schemas.microsoft.com/office/drawing/2014/main" id="{961BE165-240E-DAD4-603E-3BC8D9BD41F6}"/>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7E2A8450-C4C5-DD81-37F8-9F64AFA37D8D}"/>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159F6548-264D-E47C-89AD-AE6B2A272B98}"/>
              </a:ext>
            </a:extLst>
          </p:cNvPr>
          <p:cNvSpPr>
            <a:spLocks noGrp="1"/>
          </p:cNvSpPr>
          <p:nvPr>
            <p:ph type="ftr" sz="quarter" idx="3"/>
          </p:nvPr>
        </p:nvSpPr>
        <p:spPr/>
        <p:txBody>
          <a:bodyPr/>
          <a:lstStyle/>
          <a:p>
            <a:pPr>
              <a:defRPr/>
            </a:pPr>
            <a:r>
              <a:rPr lang="it-IT" dirty="0"/>
              <a:t>Neutrino Area | Accelerator Readiness Review</a:t>
            </a:r>
            <a:endParaRPr lang="en-US" b="1" dirty="0"/>
          </a:p>
        </p:txBody>
      </p:sp>
      <p:sp>
        <p:nvSpPr>
          <p:cNvPr id="6" name="Slide Number Placeholder 5">
            <a:extLst>
              <a:ext uri="{FF2B5EF4-FFF2-40B4-BE49-F238E27FC236}">
                <a16:creationId xmlns:a16="http://schemas.microsoft.com/office/drawing/2014/main" id="{7ABD0D0F-9053-C65C-2404-862372C69F1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01206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551EBE-130C-EABC-497C-447E1CA22D0E}"/>
              </a:ext>
            </a:extLst>
          </p:cNvPr>
          <p:cNvSpPr>
            <a:spLocks noGrp="1"/>
          </p:cNvSpPr>
          <p:nvPr>
            <p:ph idx="1"/>
          </p:nvPr>
        </p:nvSpPr>
        <p:spPr/>
        <p:txBody>
          <a:bodyPr/>
          <a:lstStyle/>
          <a:p>
            <a:r>
              <a:rPr lang="en-US" sz="2200" dirty="0">
                <a:effectLst/>
                <a:latin typeface="Helvetica" panose="020B0604020202020204" pitchFamily="34" charset="0"/>
                <a:ea typeface="Calibri" panose="020F0502020204030204" pitchFamily="34" charset="0"/>
                <a:cs typeface="Helvetica" panose="020B0604020202020204" pitchFamily="34" charset="0"/>
              </a:rPr>
              <a:t>The fence on the West side of the berm is 143 feet away from NM4 and is the closest accessible location.  Keeping the berm dose rate to less than 5000 mrem/</a:t>
            </a:r>
            <a:r>
              <a:rPr lang="en-US" sz="2200" dirty="0" err="1">
                <a:effectLst/>
                <a:latin typeface="Helvetica" panose="020B0604020202020204" pitchFamily="34" charset="0"/>
                <a:ea typeface="Calibri" panose="020F0502020204030204" pitchFamily="34" charset="0"/>
                <a:cs typeface="Helvetica" panose="020B0604020202020204" pitchFamily="34" charset="0"/>
              </a:rPr>
              <a:t>hr</a:t>
            </a:r>
            <a:r>
              <a:rPr lang="en-US" sz="2200" dirty="0">
                <a:effectLst/>
                <a:latin typeface="Helvetica" panose="020B0604020202020204" pitchFamily="34" charset="0"/>
                <a:ea typeface="Calibri" panose="020F0502020204030204" pitchFamily="34" charset="0"/>
                <a:cs typeface="Helvetica" panose="020B0604020202020204" pitchFamily="34" charset="0"/>
              </a:rPr>
              <a:t>, 1/r would reduce this dose at the fence line to 35 mrem in one hour.  Although this is conservative since the Neutrino Center berm is present between NM4 and the fence</a:t>
            </a:r>
            <a:r>
              <a:rPr lang="en-US" sz="2200" dirty="0">
                <a:latin typeface="Helvetica" panose="020B0604020202020204" pitchFamily="34" charset="0"/>
                <a:ea typeface="Calibri" panose="020F0502020204030204" pitchFamily="34" charset="0"/>
                <a:cs typeface="Helvetica" panose="020B0604020202020204" pitchFamily="34" charset="0"/>
              </a:rPr>
              <a:t>.</a:t>
            </a:r>
            <a:endParaRPr lang="en-US" sz="22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CCA293F1-8BB8-1315-2D62-FAE3683C993D}"/>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7A161A85-B9A8-D8E9-9040-CC21479B0BB4}"/>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652C968-76F4-69BE-AEC9-82477F5205E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D1A613B-E5D2-3987-B42F-08EFFCDA8CF5}"/>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329709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A12834C-7CFE-8852-853E-479C67425344}"/>
              </a:ext>
            </a:extLst>
          </p:cNvPr>
          <p:cNvGraphicFramePr>
            <a:graphicFrameLocks noGrp="1"/>
          </p:cNvGraphicFramePr>
          <p:nvPr>
            <p:ph idx="1"/>
            <p:extLst>
              <p:ext uri="{D42A27DB-BD31-4B8C-83A1-F6EECF244321}">
                <p14:modId xmlns:p14="http://schemas.microsoft.com/office/powerpoint/2010/main" val="1774239506"/>
              </p:ext>
            </p:extLst>
          </p:nvPr>
        </p:nvGraphicFramePr>
        <p:xfrm>
          <a:off x="1485900" y="1520981"/>
          <a:ext cx="6172200" cy="2634558"/>
        </p:xfrm>
        <a:graphic>
          <a:graphicData uri="http://schemas.openxmlformats.org/drawingml/2006/table">
            <a:tbl>
              <a:tblPr firstRow="1" firstCol="1" bandRow="1">
                <a:tableStyleId>{5C22544A-7EE6-4342-B048-85BDC9FD1C3A}</a:tableStyleId>
              </a:tblPr>
              <a:tblGrid>
                <a:gridCol w="822960">
                  <a:extLst>
                    <a:ext uri="{9D8B030D-6E8A-4147-A177-3AD203B41FA5}">
                      <a16:colId xmlns:a16="http://schemas.microsoft.com/office/drawing/2014/main" val="3438972172"/>
                    </a:ext>
                  </a:extLst>
                </a:gridCol>
                <a:gridCol w="1901825">
                  <a:extLst>
                    <a:ext uri="{9D8B030D-6E8A-4147-A177-3AD203B41FA5}">
                      <a16:colId xmlns:a16="http://schemas.microsoft.com/office/drawing/2014/main" val="4051818170"/>
                    </a:ext>
                  </a:extLst>
                </a:gridCol>
                <a:gridCol w="893445">
                  <a:extLst>
                    <a:ext uri="{9D8B030D-6E8A-4147-A177-3AD203B41FA5}">
                      <a16:colId xmlns:a16="http://schemas.microsoft.com/office/drawing/2014/main" val="4190919294"/>
                    </a:ext>
                  </a:extLst>
                </a:gridCol>
                <a:gridCol w="839470">
                  <a:extLst>
                    <a:ext uri="{9D8B030D-6E8A-4147-A177-3AD203B41FA5}">
                      <a16:colId xmlns:a16="http://schemas.microsoft.com/office/drawing/2014/main" val="2582443907"/>
                    </a:ext>
                  </a:extLst>
                </a:gridCol>
                <a:gridCol w="960120">
                  <a:extLst>
                    <a:ext uri="{9D8B030D-6E8A-4147-A177-3AD203B41FA5}">
                      <a16:colId xmlns:a16="http://schemas.microsoft.com/office/drawing/2014/main" val="2229027250"/>
                    </a:ext>
                  </a:extLst>
                </a:gridCol>
                <a:gridCol w="754380">
                  <a:extLst>
                    <a:ext uri="{9D8B030D-6E8A-4147-A177-3AD203B41FA5}">
                      <a16:colId xmlns:a16="http://schemas.microsoft.com/office/drawing/2014/main" val="3259013167"/>
                    </a:ext>
                  </a:extLst>
                </a:gridCol>
              </a:tblGrid>
              <a:tr h="425068">
                <a:tc>
                  <a:txBody>
                    <a:bodyPr/>
                    <a:lstStyle/>
                    <a:p>
                      <a:pPr marL="0" marR="0" algn="ctr">
                        <a:lnSpc>
                          <a:spcPct val="107000"/>
                        </a:lnSpc>
                        <a:spcBef>
                          <a:spcPts val="0"/>
                        </a:spcBef>
                        <a:spcAft>
                          <a:spcPts val="0"/>
                        </a:spcAft>
                      </a:pPr>
                      <a:r>
                        <a:rPr lang="en-US" sz="900" dirty="0">
                          <a:effectLst/>
                        </a:rPr>
                        <a:t>Longitudinal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Fixed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Movable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Current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Required</a:t>
                      </a:r>
                      <a:br>
                        <a:rPr lang="en-US" sz="900" dirty="0">
                          <a:effectLst/>
                        </a:rPr>
                      </a:br>
                      <a:r>
                        <a:rPr lang="en-US" sz="900" dirty="0">
                          <a:effectLst/>
                        </a:rPr>
                        <a:t>(efd)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2723224028"/>
                  </a:ext>
                </a:extLst>
              </a:tr>
              <a:tr h="220949">
                <a:tc>
                  <a:txBody>
                    <a:bodyPr/>
                    <a:lstStyle/>
                    <a:p>
                      <a:pPr marL="0" marR="0" algn="ctr">
                        <a:lnSpc>
                          <a:spcPct val="107000"/>
                        </a:lnSpc>
                        <a:spcBef>
                          <a:spcPts val="0"/>
                        </a:spcBef>
                        <a:spcAft>
                          <a:spcPts val="0"/>
                        </a:spcAft>
                      </a:pPr>
                      <a:r>
                        <a:rPr lang="en-US" sz="900" dirty="0">
                          <a:effectLst/>
                        </a:rPr>
                        <a:t>3179-3216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NM1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09331105"/>
                  </a:ext>
                </a:extLst>
              </a:tr>
              <a:tr h="220949">
                <a:tc>
                  <a:txBody>
                    <a:bodyPr/>
                    <a:lstStyle/>
                    <a:p>
                      <a:pPr marL="0" marR="0" algn="ctr">
                        <a:lnSpc>
                          <a:spcPct val="107000"/>
                        </a:lnSpc>
                        <a:spcBef>
                          <a:spcPts val="0"/>
                        </a:spcBef>
                        <a:spcAft>
                          <a:spcPts val="0"/>
                        </a:spcAft>
                      </a:pPr>
                      <a:r>
                        <a:rPr lang="en-US" sz="900" dirty="0">
                          <a:effectLst/>
                        </a:rPr>
                        <a:t>3216-3620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a:effectLst/>
                        </a:rPr>
                        <a:t>Beam Pipe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22.0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944006"/>
                  </a:ext>
                </a:extLst>
              </a:tr>
              <a:tr h="220949">
                <a:tc>
                  <a:txBody>
                    <a:bodyPr/>
                    <a:lstStyle/>
                    <a:p>
                      <a:pPr marL="0" marR="0" algn="ctr">
                        <a:lnSpc>
                          <a:spcPct val="107000"/>
                        </a:lnSpc>
                        <a:spcBef>
                          <a:spcPts val="0"/>
                        </a:spcBef>
                        <a:spcAft>
                          <a:spcPts val="0"/>
                        </a:spcAft>
                      </a:pPr>
                      <a:r>
                        <a:rPr lang="en-US" sz="900" dirty="0">
                          <a:effectLst/>
                        </a:rPr>
                        <a:t>3620-3829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18.0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0833351"/>
                  </a:ext>
                </a:extLst>
              </a:tr>
              <a:tr h="220949">
                <a:tc>
                  <a:txBody>
                    <a:bodyPr/>
                    <a:lstStyle/>
                    <a:p>
                      <a:pPr marL="0" marR="0" algn="ctr">
                        <a:lnSpc>
                          <a:spcPct val="107000"/>
                        </a:lnSpc>
                        <a:spcBef>
                          <a:spcPts val="0"/>
                        </a:spcBef>
                        <a:spcAft>
                          <a:spcPts val="0"/>
                        </a:spcAft>
                      </a:pPr>
                      <a:r>
                        <a:rPr lang="en-US" sz="900" dirty="0">
                          <a:effectLst/>
                        </a:rPr>
                        <a:t>3829-3929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NM2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9994736"/>
                  </a:ext>
                </a:extLst>
              </a:tr>
              <a:tr h="220949">
                <a:tc>
                  <a:txBody>
                    <a:bodyPr/>
                    <a:lstStyle/>
                    <a:p>
                      <a:pPr marL="0" marR="0" algn="ctr">
                        <a:lnSpc>
                          <a:spcPct val="107000"/>
                        </a:lnSpc>
                        <a:spcBef>
                          <a:spcPts val="0"/>
                        </a:spcBef>
                        <a:spcAft>
                          <a:spcPts val="0"/>
                        </a:spcAft>
                      </a:pPr>
                      <a:r>
                        <a:rPr lang="en-US" sz="900" dirty="0">
                          <a:effectLst/>
                        </a:rPr>
                        <a:t>3929-4060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dirty="0">
                          <a:effectLst/>
                        </a:rPr>
                        <a:t>NM2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17.5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2027833"/>
                  </a:ext>
                </a:extLst>
              </a:tr>
              <a:tr h="220949">
                <a:tc>
                  <a:txBody>
                    <a:bodyPr/>
                    <a:lstStyle/>
                    <a:p>
                      <a:pPr marL="0" marR="0" algn="ctr">
                        <a:lnSpc>
                          <a:spcPct val="107000"/>
                        </a:lnSpc>
                        <a:spcBef>
                          <a:spcPts val="0"/>
                        </a:spcBef>
                        <a:spcAft>
                          <a:spcPts val="0"/>
                        </a:spcAft>
                      </a:pPr>
                      <a:r>
                        <a:rPr lang="en-US" sz="900" dirty="0">
                          <a:effectLst/>
                        </a:rPr>
                        <a:t>4060-4113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a:effectLst/>
                        </a:rPr>
                        <a:t>Beam Pipe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3979206"/>
                  </a:ext>
                </a:extLst>
              </a:tr>
              <a:tr h="220949">
                <a:tc>
                  <a:txBody>
                    <a:bodyPr/>
                    <a:lstStyle/>
                    <a:p>
                      <a:pPr marL="0" marR="0" algn="ctr">
                        <a:lnSpc>
                          <a:spcPct val="107000"/>
                        </a:lnSpc>
                        <a:spcBef>
                          <a:spcPts val="0"/>
                        </a:spcBef>
                        <a:spcAft>
                          <a:spcPts val="0"/>
                        </a:spcAft>
                      </a:pPr>
                      <a:r>
                        <a:rPr lang="en-US" sz="900" dirty="0">
                          <a:effectLst/>
                        </a:rPr>
                        <a:t>4113-4230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7329145"/>
                  </a:ext>
                </a:extLst>
              </a:tr>
              <a:tr h="220949">
                <a:tc>
                  <a:txBody>
                    <a:bodyPr/>
                    <a:lstStyle/>
                    <a:p>
                      <a:pPr marL="0" marR="0" algn="ctr">
                        <a:lnSpc>
                          <a:spcPct val="107000"/>
                        </a:lnSpc>
                        <a:spcBef>
                          <a:spcPts val="0"/>
                        </a:spcBef>
                        <a:spcAft>
                          <a:spcPts val="0"/>
                        </a:spcAft>
                      </a:pPr>
                      <a:r>
                        <a:rPr lang="en-US" sz="900" dirty="0">
                          <a:effectLst/>
                        </a:rPr>
                        <a:t>4230-4334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9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rPr>
                        <a:t>21.3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rPr>
                        <a:t>21.3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24763306"/>
                  </a:ext>
                </a:extLst>
              </a:tr>
              <a:tr h="220949">
                <a:tc>
                  <a:txBody>
                    <a:bodyPr/>
                    <a:lstStyle/>
                    <a:p>
                      <a:pPr marL="0" marR="0" algn="ctr">
                        <a:lnSpc>
                          <a:spcPct val="107000"/>
                        </a:lnSpc>
                        <a:spcBef>
                          <a:spcPts val="0"/>
                        </a:spcBef>
                        <a:spcAft>
                          <a:spcPts val="0"/>
                        </a:spcAft>
                      </a:pPr>
                      <a:r>
                        <a:rPr lang="en-US" sz="900" dirty="0">
                          <a:effectLst/>
                        </a:rPr>
                        <a:t>4334-4348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900" dirty="0">
                          <a:effectLst/>
                        </a:rPr>
                        <a:t>NM3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5758362"/>
                  </a:ext>
                </a:extLst>
              </a:tr>
              <a:tr h="220949">
                <a:tc>
                  <a:txBody>
                    <a:bodyPr/>
                    <a:lstStyle/>
                    <a:p>
                      <a:pPr marL="0" marR="0" algn="ctr">
                        <a:lnSpc>
                          <a:spcPct val="107000"/>
                        </a:lnSpc>
                        <a:spcBef>
                          <a:spcPts val="0"/>
                        </a:spcBef>
                        <a:spcAft>
                          <a:spcPts val="0"/>
                        </a:spcAft>
                      </a:pPr>
                      <a:r>
                        <a:rPr lang="en-US" sz="900" dirty="0">
                          <a:effectLst/>
                        </a:rPr>
                        <a:t>4348-4360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900" dirty="0">
                          <a:effectLst/>
                        </a:rPr>
                        <a:t>NM3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900" dirty="0">
                          <a:effectLst/>
                        </a:rPr>
                        <a:t>11.4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574591"/>
                  </a:ext>
                </a:extLst>
              </a:tr>
            </a:tbl>
          </a:graphicData>
        </a:graphic>
      </p:graphicFrame>
      <p:sp>
        <p:nvSpPr>
          <p:cNvPr id="3" name="Title 2">
            <a:extLst>
              <a:ext uri="{FF2B5EF4-FFF2-40B4-BE49-F238E27FC236}">
                <a16:creationId xmlns:a16="http://schemas.microsoft.com/office/drawing/2014/main" id="{0E3925EC-CAB5-8F1F-FD78-4DFAD485D4FD}"/>
              </a:ext>
            </a:extLst>
          </p:cNvPr>
          <p:cNvSpPr>
            <a:spLocks noGrp="1"/>
          </p:cNvSpPr>
          <p:nvPr>
            <p:ph type="title"/>
          </p:nvPr>
        </p:nvSpPr>
        <p:spPr>
          <a:xfrm>
            <a:off x="244444" y="251752"/>
            <a:ext cx="8670956" cy="427877"/>
          </a:xfrm>
        </p:spPr>
        <p:txBody>
          <a:bodyPr/>
          <a:lstStyle/>
          <a:p>
            <a:r>
              <a:rPr lang="en-US" dirty="0"/>
              <a:t>Longitudinal Permanent Shielding</a:t>
            </a:r>
          </a:p>
        </p:txBody>
      </p:sp>
      <p:sp>
        <p:nvSpPr>
          <p:cNvPr id="4" name="Date Placeholder 3">
            <a:extLst>
              <a:ext uri="{FF2B5EF4-FFF2-40B4-BE49-F238E27FC236}">
                <a16:creationId xmlns:a16="http://schemas.microsoft.com/office/drawing/2014/main" id="{BD0CB895-3A57-5724-DCDD-E94C214008E7}"/>
              </a:ext>
            </a:extLst>
          </p:cNvPr>
          <p:cNvSpPr>
            <a:spLocks noGrp="1"/>
          </p:cNvSpPr>
          <p:nvPr>
            <p:ph type="dt" sz="half" idx="2"/>
          </p:nvPr>
        </p:nvSpPr>
        <p:spPr>
          <a:xfrm>
            <a:off x="561315" y="6504213"/>
            <a:ext cx="85088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45FC7147-A986-E54F-B406-8DC71C3FA103}"/>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EF819271-07AE-3EB9-728F-A2B380EE365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278662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9326D03-0122-8AF2-95A4-40C12A066FB0}"/>
              </a:ext>
            </a:extLst>
          </p:cNvPr>
          <p:cNvGraphicFramePr>
            <a:graphicFrameLocks noGrp="1"/>
          </p:cNvGraphicFramePr>
          <p:nvPr>
            <p:ph idx="1"/>
            <p:extLst>
              <p:ext uri="{D42A27DB-BD31-4B8C-83A1-F6EECF244321}">
                <p14:modId xmlns:p14="http://schemas.microsoft.com/office/powerpoint/2010/main" val="2919356143"/>
              </p:ext>
            </p:extLst>
          </p:nvPr>
        </p:nvGraphicFramePr>
        <p:xfrm>
          <a:off x="1566003" y="950613"/>
          <a:ext cx="6011995" cy="3845889"/>
        </p:xfrm>
        <a:graphic>
          <a:graphicData uri="http://schemas.openxmlformats.org/drawingml/2006/table">
            <a:tbl>
              <a:tblPr firstRow="1" firstCol="1" bandRow="1">
                <a:tableStyleId>{5C22544A-7EE6-4342-B048-85BDC9FD1C3A}</a:tableStyleId>
              </a:tblPr>
              <a:tblGrid>
                <a:gridCol w="874023">
                  <a:extLst>
                    <a:ext uri="{9D8B030D-6E8A-4147-A177-3AD203B41FA5}">
                      <a16:colId xmlns:a16="http://schemas.microsoft.com/office/drawing/2014/main" val="3974908929"/>
                    </a:ext>
                  </a:extLst>
                </a:gridCol>
                <a:gridCol w="1812857">
                  <a:extLst>
                    <a:ext uri="{9D8B030D-6E8A-4147-A177-3AD203B41FA5}">
                      <a16:colId xmlns:a16="http://schemas.microsoft.com/office/drawing/2014/main" val="3509201455"/>
                    </a:ext>
                  </a:extLst>
                </a:gridCol>
                <a:gridCol w="851185">
                  <a:extLst>
                    <a:ext uri="{9D8B030D-6E8A-4147-A177-3AD203B41FA5}">
                      <a16:colId xmlns:a16="http://schemas.microsoft.com/office/drawing/2014/main" val="515532201"/>
                    </a:ext>
                  </a:extLst>
                </a:gridCol>
                <a:gridCol w="851185">
                  <a:extLst>
                    <a:ext uri="{9D8B030D-6E8A-4147-A177-3AD203B41FA5}">
                      <a16:colId xmlns:a16="http://schemas.microsoft.com/office/drawing/2014/main" val="1689730014"/>
                    </a:ext>
                  </a:extLst>
                </a:gridCol>
                <a:gridCol w="863530">
                  <a:extLst>
                    <a:ext uri="{9D8B030D-6E8A-4147-A177-3AD203B41FA5}">
                      <a16:colId xmlns:a16="http://schemas.microsoft.com/office/drawing/2014/main" val="1269181471"/>
                    </a:ext>
                  </a:extLst>
                </a:gridCol>
                <a:gridCol w="759215">
                  <a:extLst>
                    <a:ext uri="{9D8B030D-6E8A-4147-A177-3AD203B41FA5}">
                      <a16:colId xmlns:a16="http://schemas.microsoft.com/office/drawing/2014/main" val="2642312563"/>
                    </a:ext>
                  </a:extLst>
                </a:gridCol>
              </a:tblGrid>
              <a:tr h="914401">
                <a:tc>
                  <a:txBody>
                    <a:bodyPr/>
                    <a:lstStyle/>
                    <a:p>
                      <a:pPr marL="0" marR="0" algn="ctr">
                        <a:lnSpc>
                          <a:spcPct val="107000"/>
                        </a:lnSpc>
                        <a:spcBef>
                          <a:spcPts val="0"/>
                        </a:spcBef>
                        <a:spcAft>
                          <a:spcPts val="0"/>
                        </a:spcAft>
                      </a:pPr>
                      <a:r>
                        <a:rPr lang="en-US" sz="1000" dirty="0">
                          <a:effectLst/>
                        </a:rPr>
                        <a:t>Longitudinal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000" dirty="0">
                          <a:effectLst/>
                        </a:rPr>
                        <a:t>Fixed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000" dirty="0">
                          <a:effectLst/>
                        </a:rPr>
                        <a:t>Movable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000" dirty="0">
                          <a:effectLst/>
                        </a:rPr>
                        <a:t>Current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000" dirty="0">
                          <a:effectLst/>
                        </a:rPr>
                        <a:t>Required</a:t>
                      </a:r>
                      <a:br>
                        <a:rPr lang="en-US" sz="1000" dirty="0">
                          <a:effectLst/>
                        </a:rPr>
                      </a:br>
                      <a:r>
                        <a:rPr lang="en-US" sz="1000" dirty="0">
                          <a:effectLst/>
                        </a:rPr>
                        <a:t>(efd)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a16="http://schemas.microsoft.com/office/drawing/2014/main" val="375044652"/>
                  </a:ext>
                </a:extLst>
              </a:tr>
              <a:tr h="183218">
                <a:tc>
                  <a:txBody>
                    <a:bodyPr/>
                    <a:lstStyle/>
                    <a:p>
                      <a:pPr marL="0" marR="0" algn="ctr">
                        <a:lnSpc>
                          <a:spcPct val="107000"/>
                        </a:lnSpc>
                        <a:spcBef>
                          <a:spcPts val="0"/>
                        </a:spcBef>
                        <a:spcAft>
                          <a:spcPts val="0"/>
                        </a:spcAft>
                      </a:pPr>
                      <a:r>
                        <a:rPr lang="en-US" sz="900" dirty="0">
                          <a:effectLst/>
                        </a:rPr>
                        <a:t>4353-4357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000" dirty="0">
                          <a:effectLst/>
                        </a:rPr>
                        <a:t>NM3 collimator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dirty="0">
                          <a:effectLst/>
                        </a:rPr>
                        <a:t>11.4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94273594"/>
                  </a:ext>
                </a:extLst>
              </a:tr>
              <a:tr h="183218">
                <a:tc>
                  <a:txBody>
                    <a:bodyPr/>
                    <a:lstStyle/>
                    <a:p>
                      <a:pPr marL="0" marR="0" algn="ctr">
                        <a:lnSpc>
                          <a:spcPct val="107000"/>
                        </a:lnSpc>
                        <a:spcBef>
                          <a:spcPts val="0"/>
                        </a:spcBef>
                        <a:spcAft>
                          <a:spcPts val="0"/>
                        </a:spcAft>
                      </a:pPr>
                      <a:r>
                        <a:rPr lang="en-US" sz="900" dirty="0">
                          <a:effectLst/>
                        </a:rPr>
                        <a:t>4357-4360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000" dirty="0">
                          <a:effectLst/>
                        </a:rPr>
                        <a:t>NM3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effectLst/>
                        </a:rPr>
                        <a:t>11.4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11.4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415052295"/>
                  </a:ext>
                </a:extLst>
              </a:tr>
              <a:tr h="183218">
                <a:tc>
                  <a:txBody>
                    <a:bodyPr/>
                    <a:lstStyle/>
                    <a:p>
                      <a:pPr marL="0" marR="0" algn="ctr">
                        <a:lnSpc>
                          <a:spcPct val="107000"/>
                        </a:lnSpc>
                        <a:spcBef>
                          <a:spcPts val="0"/>
                        </a:spcBef>
                        <a:spcAft>
                          <a:spcPts val="0"/>
                        </a:spcAft>
                      </a:pPr>
                      <a:r>
                        <a:rPr lang="en-US" sz="900" dirty="0">
                          <a:effectLst/>
                        </a:rPr>
                        <a:t>4360-4368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0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rPr>
                        <a:t>11.7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rPr>
                        <a:t>11.7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rPr>
                        <a:t>13.9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936413130"/>
                  </a:ext>
                </a:extLst>
              </a:tr>
              <a:tr h="183218">
                <a:tc>
                  <a:txBody>
                    <a:bodyPr/>
                    <a:lstStyle/>
                    <a:p>
                      <a:pPr marL="0" marR="0" algn="ctr">
                        <a:lnSpc>
                          <a:spcPct val="107000"/>
                        </a:lnSpc>
                        <a:spcBef>
                          <a:spcPts val="0"/>
                        </a:spcBef>
                        <a:spcAft>
                          <a:spcPts val="0"/>
                        </a:spcAft>
                      </a:pPr>
                      <a:r>
                        <a:rPr lang="en-US" sz="900" dirty="0">
                          <a:effectLst/>
                        </a:rPr>
                        <a:t>4368-4373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Target Wall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29.9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29.9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55194144"/>
                  </a:ext>
                </a:extLst>
              </a:tr>
              <a:tr h="183218">
                <a:tc>
                  <a:txBody>
                    <a:bodyPr/>
                    <a:lstStyle/>
                    <a:p>
                      <a:pPr marL="0" marR="0" algn="ctr">
                        <a:lnSpc>
                          <a:spcPct val="107000"/>
                        </a:lnSpc>
                        <a:spcBef>
                          <a:spcPts val="0"/>
                        </a:spcBef>
                        <a:spcAft>
                          <a:spcPts val="0"/>
                        </a:spcAft>
                      </a:pPr>
                      <a:r>
                        <a:rPr lang="en-US" sz="900" dirty="0">
                          <a:effectLst/>
                        </a:rPr>
                        <a:t>4373-4374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Pre-FMAG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0024900"/>
                  </a:ext>
                </a:extLst>
              </a:tr>
              <a:tr h="183218">
                <a:tc>
                  <a:txBody>
                    <a:bodyPr/>
                    <a:lstStyle/>
                    <a:p>
                      <a:pPr marL="0" marR="0" algn="ctr">
                        <a:lnSpc>
                          <a:spcPct val="107000"/>
                        </a:lnSpc>
                        <a:spcBef>
                          <a:spcPts val="0"/>
                        </a:spcBef>
                        <a:spcAft>
                          <a:spcPts val="0"/>
                        </a:spcAft>
                      </a:pPr>
                      <a:r>
                        <a:rPr lang="en-US" sz="900" dirty="0">
                          <a:effectLst/>
                        </a:rPr>
                        <a:t>4374-4378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FMAG 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195759"/>
                  </a:ext>
                </a:extLst>
              </a:tr>
              <a:tr h="183218">
                <a:tc>
                  <a:txBody>
                    <a:bodyPr/>
                    <a:lstStyle/>
                    <a:p>
                      <a:pPr marL="0" marR="0" algn="ctr">
                        <a:lnSpc>
                          <a:spcPct val="107000"/>
                        </a:lnSpc>
                        <a:spcBef>
                          <a:spcPts val="0"/>
                        </a:spcBef>
                        <a:spcAft>
                          <a:spcPts val="0"/>
                        </a:spcAft>
                      </a:pPr>
                      <a:r>
                        <a:rPr lang="en-US" sz="900" dirty="0">
                          <a:effectLst/>
                        </a:rPr>
                        <a:t>4378-4381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FMAG 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5772871"/>
                  </a:ext>
                </a:extLst>
              </a:tr>
              <a:tr h="183218">
                <a:tc>
                  <a:txBody>
                    <a:bodyPr/>
                    <a:lstStyle/>
                    <a:p>
                      <a:pPr marL="0" marR="0" algn="ctr">
                        <a:lnSpc>
                          <a:spcPct val="107000"/>
                        </a:lnSpc>
                        <a:spcBef>
                          <a:spcPts val="0"/>
                        </a:spcBef>
                        <a:spcAft>
                          <a:spcPts val="0"/>
                        </a:spcAft>
                      </a:pPr>
                      <a:r>
                        <a:rPr lang="en-US" sz="900">
                          <a:effectLst/>
                        </a:rPr>
                        <a:t>4382-4388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9594342"/>
                  </a:ext>
                </a:extLst>
              </a:tr>
              <a:tr h="183218">
                <a:tc>
                  <a:txBody>
                    <a:bodyPr/>
                    <a:lstStyle/>
                    <a:p>
                      <a:pPr marL="0" marR="0" algn="ctr">
                        <a:lnSpc>
                          <a:spcPct val="107000"/>
                        </a:lnSpc>
                        <a:spcBef>
                          <a:spcPts val="0"/>
                        </a:spcBef>
                        <a:spcAft>
                          <a:spcPts val="0"/>
                        </a:spcAft>
                      </a:pPr>
                      <a:r>
                        <a:rPr lang="en-US" sz="900" dirty="0">
                          <a:effectLst/>
                        </a:rPr>
                        <a:t>4388-4389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8870726"/>
                  </a:ext>
                </a:extLst>
              </a:tr>
              <a:tr h="183218">
                <a:tc>
                  <a:txBody>
                    <a:bodyPr/>
                    <a:lstStyle/>
                    <a:p>
                      <a:pPr marL="0" marR="0" algn="ctr">
                        <a:lnSpc>
                          <a:spcPct val="107000"/>
                        </a:lnSpc>
                        <a:spcBef>
                          <a:spcPts val="0"/>
                        </a:spcBef>
                        <a:spcAft>
                          <a:spcPts val="0"/>
                        </a:spcAft>
                      </a:pPr>
                      <a:r>
                        <a:rPr lang="en-US" sz="900" dirty="0">
                          <a:effectLst/>
                        </a:rPr>
                        <a:t>4389-4390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89010302"/>
                  </a:ext>
                </a:extLst>
              </a:tr>
              <a:tr h="183218">
                <a:tc>
                  <a:txBody>
                    <a:bodyPr/>
                    <a:lstStyle/>
                    <a:p>
                      <a:pPr marL="0" marR="0" algn="ctr">
                        <a:lnSpc>
                          <a:spcPct val="107000"/>
                        </a:lnSpc>
                        <a:spcBef>
                          <a:spcPts val="0"/>
                        </a:spcBef>
                        <a:spcAft>
                          <a:spcPts val="0"/>
                        </a:spcAft>
                      </a:pPr>
                      <a:r>
                        <a:rPr lang="en-US" sz="900" dirty="0">
                          <a:effectLst/>
                        </a:rPr>
                        <a:t>4390-4391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Post-FMAG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91875104"/>
                  </a:ext>
                </a:extLst>
              </a:tr>
              <a:tr h="183218">
                <a:tc>
                  <a:txBody>
                    <a:bodyPr/>
                    <a:lstStyle/>
                    <a:p>
                      <a:pPr marL="0" marR="0" algn="ctr">
                        <a:lnSpc>
                          <a:spcPct val="107000"/>
                        </a:lnSpc>
                        <a:spcBef>
                          <a:spcPts val="0"/>
                        </a:spcBef>
                        <a:spcAft>
                          <a:spcPts val="0"/>
                        </a:spcAft>
                      </a:pPr>
                      <a:r>
                        <a:rPr lang="en-US" sz="900" dirty="0">
                          <a:effectLst/>
                        </a:rPr>
                        <a:t>4391-4392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Post-FMAG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5152797"/>
                  </a:ext>
                </a:extLst>
              </a:tr>
              <a:tr h="183218">
                <a:tc>
                  <a:txBody>
                    <a:bodyPr/>
                    <a:lstStyle/>
                    <a:p>
                      <a:pPr marL="0" marR="0" algn="ctr">
                        <a:lnSpc>
                          <a:spcPct val="107000"/>
                        </a:lnSpc>
                        <a:spcBef>
                          <a:spcPts val="0"/>
                        </a:spcBef>
                        <a:spcAft>
                          <a:spcPts val="0"/>
                        </a:spcAft>
                      </a:pPr>
                      <a:r>
                        <a:rPr lang="en-US" sz="900" dirty="0">
                          <a:effectLst/>
                        </a:rPr>
                        <a:t>4392-4394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Post-FMAG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5453214"/>
                  </a:ext>
                </a:extLst>
              </a:tr>
              <a:tr h="183218">
                <a:tc>
                  <a:txBody>
                    <a:bodyPr/>
                    <a:lstStyle/>
                    <a:p>
                      <a:pPr marL="0" marR="0" algn="ctr">
                        <a:lnSpc>
                          <a:spcPct val="107000"/>
                        </a:lnSpc>
                        <a:spcBef>
                          <a:spcPts val="0"/>
                        </a:spcBef>
                        <a:spcAft>
                          <a:spcPts val="0"/>
                        </a:spcAft>
                      </a:pPr>
                      <a:r>
                        <a:rPr lang="en-US" sz="900" dirty="0">
                          <a:effectLst/>
                        </a:rPr>
                        <a:t>4394-4454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3454228"/>
                  </a:ext>
                </a:extLst>
              </a:tr>
              <a:tr h="183218">
                <a:tc>
                  <a:txBody>
                    <a:bodyPr/>
                    <a:lstStyle/>
                    <a:p>
                      <a:pPr marL="0" marR="0" algn="ctr">
                        <a:lnSpc>
                          <a:spcPct val="107000"/>
                        </a:lnSpc>
                        <a:spcBef>
                          <a:spcPts val="0"/>
                        </a:spcBef>
                        <a:spcAft>
                          <a:spcPts val="0"/>
                        </a:spcAft>
                      </a:pPr>
                      <a:r>
                        <a:rPr lang="en-US" sz="900" dirty="0">
                          <a:effectLst/>
                        </a:rPr>
                        <a:t>4454-4490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5578141"/>
                  </a:ext>
                </a:extLst>
              </a:tr>
              <a:tr h="183218">
                <a:tc>
                  <a:txBody>
                    <a:bodyPr/>
                    <a:lstStyle/>
                    <a:p>
                      <a:pPr marL="0" marR="0" algn="ctr">
                        <a:lnSpc>
                          <a:spcPct val="107000"/>
                        </a:lnSpc>
                        <a:spcBef>
                          <a:spcPts val="0"/>
                        </a:spcBef>
                        <a:spcAft>
                          <a:spcPts val="0"/>
                        </a:spcAft>
                      </a:pPr>
                      <a:r>
                        <a:rPr lang="en-US" sz="900" dirty="0">
                          <a:effectLst/>
                        </a:rPr>
                        <a:t>4490-4503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83501604"/>
                  </a:ext>
                </a:extLst>
              </a:tr>
            </a:tbl>
          </a:graphicData>
        </a:graphic>
      </p:graphicFrame>
      <p:sp>
        <p:nvSpPr>
          <p:cNvPr id="3" name="Title 2">
            <a:extLst>
              <a:ext uri="{FF2B5EF4-FFF2-40B4-BE49-F238E27FC236}">
                <a16:creationId xmlns:a16="http://schemas.microsoft.com/office/drawing/2014/main" id="{A3C20D99-E818-CE29-B5A3-759F0E71FFB7}"/>
              </a:ext>
            </a:extLst>
          </p:cNvPr>
          <p:cNvSpPr>
            <a:spLocks noGrp="1"/>
          </p:cNvSpPr>
          <p:nvPr>
            <p:ph type="title"/>
          </p:nvPr>
        </p:nvSpPr>
        <p:spPr/>
        <p:txBody>
          <a:bodyPr/>
          <a:lstStyle/>
          <a:p>
            <a:r>
              <a:rPr lang="en-US" dirty="0"/>
              <a:t>Longitudinal Permanent Shielding, Cont’d</a:t>
            </a:r>
          </a:p>
        </p:txBody>
      </p:sp>
      <p:sp>
        <p:nvSpPr>
          <p:cNvPr id="4" name="Date Placeholder 3">
            <a:extLst>
              <a:ext uri="{FF2B5EF4-FFF2-40B4-BE49-F238E27FC236}">
                <a16:creationId xmlns:a16="http://schemas.microsoft.com/office/drawing/2014/main" id="{D99A6704-8D96-A6E7-097F-0DA99BF9C096}"/>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0A8A9AA-51AB-BE3D-0FCF-7B1C684A2BFF}"/>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C36FFF52-A930-822B-C480-1A8E86212B07}"/>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07766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B2ABB6C-0448-F872-8852-EB87719778A3}"/>
              </a:ext>
            </a:extLst>
          </p:cNvPr>
          <p:cNvGraphicFramePr>
            <a:graphicFrameLocks noGrp="1"/>
          </p:cNvGraphicFramePr>
          <p:nvPr>
            <p:ph idx="1"/>
            <p:extLst>
              <p:ext uri="{D42A27DB-BD31-4B8C-83A1-F6EECF244321}">
                <p14:modId xmlns:p14="http://schemas.microsoft.com/office/powerpoint/2010/main" val="1722843176"/>
              </p:ext>
            </p:extLst>
          </p:nvPr>
        </p:nvGraphicFramePr>
        <p:xfrm>
          <a:off x="1530602" y="1131684"/>
          <a:ext cx="5857026" cy="3159666"/>
        </p:xfrm>
        <a:graphic>
          <a:graphicData uri="http://schemas.openxmlformats.org/drawingml/2006/table">
            <a:tbl>
              <a:tblPr firstRow="1" firstCol="1" bandRow="1">
                <a:tableStyleId>{5C22544A-7EE6-4342-B048-85BDC9FD1C3A}</a:tableStyleId>
              </a:tblPr>
              <a:tblGrid>
                <a:gridCol w="1306822">
                  <a:extLst>
                    <a:ext uri="{9D8B030D-6E8A-4147-A177-3AD203B41FA5}">
                      <a16:colId xmlns:a16="http://schemas.microsoft.com/office/drawing/2014/main" val="869020178"/>
                    </a:ext>
                  </a:extLst>
                </a:gridCol>
                <a:gridCol w="1418623">
                  <a:extLst>
                    <a:ext uri="{9D8B030D-6E8A-4147-A177-3AD203B41FA5}">
                      <a16:colId xmlns:a16="http://schemas.microsoft.com/office/drawing/2014/main" val="1910827172"/>
                    </a:ext>
                  </a:extLst>
                </a:gridCol>
                <a:gridCol w="893270">
                  <a:extLst>
                    <a:ext uri="{9D8B030D-6E8A-4147-A177-3AD203B41FA5}">
                      <a16:colId xmlns:a16="http://schemas.microsoft.com/office/drawing/2014/main" val="1876711645"/>
                    </a:ext>
                  </a:extLst>
                </a:gridCol>
                <a:gridCol w="698189">
                  <a:extLst>
                    <a:ext uri="{9D8B030D-6E8A-4147-A177-3AD203B41FA5}">
                      <a16:colId xmlns:a16="http://schemas.microsoft.com/office/drawing/2014/main" val="1524155042"/>
                    </a:ext>
                  </a:extLst>
                </a:gridCol>
                <a:gridCol w="821398">
                  <a:extLst>
                    <a:ext uri="{9D8B030D-6E8A-4147-A177-3AD203B41FA5}">
                      <a16:colId xmlns:a16="http://schemas.microsoft.com/office/drawing/2014/main" val="2437627272"/>
                    </a:ext>
                  </a:extLst>
                </a:gridCol>
                <a:gridCol w="718724">
                  <a:extLst>
                    <a:ext uri="{9D8B030D-6E8A-4147-A177-3AD203B41FA5}">
                      <a16:colId xmlns:a16="http://schemas.microsoft.com/office/drawing/2014/main" val="3856776751"/>
                    </a:ext>
                  </a:extLst>
                </a:gridCol>
              </a:tblGrid>
              <a:tr h="701743">
                <a:tc>
                  <a:txBody>
                    <a:bodyPr/>
                    <a:lstStyle/>
                    <a:p>
                      <a:pPr marL="0" marR="0" algn="ctr">
                        <a:lnSpc>
                          <a:spcPct val="107000"/>
                        </a:lnSpc>
                        <a:spcBef>
                          <a:spcPts val="0"/>
                        </a:spcBef>
                        <a:spcAft>
                          <a:spcPts val="0"/>
                        </a:spcAft>
                      </a:pPr>
                      <a:r>
                        <a:rPr lang="en-US" sz="1000" dirty="0">
                          <a:effectLst/>
                        </a:rPr>
                        <a:t>Transverse Station (ft)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Fixed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Movable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Current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dirty="0">
                          <a:effectLst/>
                        </a:rPr>
                        <a:t>Required</a:t>
                      </a:r>
                      <a:br>
                        <a:rPr lang="en-US" sz="1000" dirty="0">
                          <a:effectLst/>
                        </a:rPr>
                      </a:br>
                      <a:r>
                        <a:rPr lang="en-US" sz="1000" dirty="0">
                          <a:effectLst/>
                        </a:rPr>
                        <a:t>(efd)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657074018"/>
                  </a:ext>
                </a:extLst>
              </a:tr>
              <a:tr h="189071">
                <a:tc>
                  <a:txBody>
                    <a:bodyPr/>
                    <a:lstStyle/>
                    <a:p>
                      <a:pPr marL="0" marR="0" algn="ctr">
                        <a:lnSpc>
                          <a:spcPct val="107000"/>
                        </a:lnSpc>
                        <a:spcBef>
                          <a:spcPts val="0"/>
                        </a:spcBef>
                        <a:spcAft>
                          <a:spcPts val="0"/>
                        </a:spcAft>
                      </a:pPr>
                      <a:r>
                        <a:rPr lang="en-US" sz="900" dirty="0">
                          <a:effectLst/>
                        </a:rPr>
                        <a:t>NC13176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0569074"/>
                  </a:ext>
                </a:extLst>
              </a:tr>
              <a:tr h="189071">
                <a:tc>
                  <a:txBody>
                    <a:bodyPr/>
                    <a:lstStyle/>
                    <a:p>
                      <a:pPr marL="0" marR="0" algn="ctr">
                        <a:lnSpc>
                          <a:spcPct val="107000"/>
                        </a:lnSpc>
                        <a:spcBef>
                          <a:spcPts val="0"/>
                        </a:spcBef>
                        <a:spcAft>
                          <a:spcPts val="0"/>
                        </a:spcAft>
                      </a:pPr>
                      <a:r>
                        <a:rPr lang="en-US" sz="900" dirty="0">
                          <a:effectLst/>
                        </a:rPr>
                        <a:t>NC13208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7585548"/>
                  </a:ext>
                </a:extLst>
              </a:tr>
              <a:tr h="189071">
                <a:tc>
                  <a:txBody>
                    <a:bodyPr/>
                    <a:lstStyle/>
                    <a:p>
                      <a:pPr marL="0" marR="0" algn="ctr">
                        <a:lnSpc>
                          <a:spcPct val="107000"/>
                        </a:lnSpc>
                        <a:spcBef>
                          <a:spcPts val="0"/>
                        </a:spcBef>
                        <a:spcAft>
                          <a:spcPts val="0"/>
                        </a:spcAft>
                      </a:pPr>
                      <a:r>
                        <a:rPr lang="en-US" sz="900" dirty="0">
                          <a:effectLst/>
                        </a:rPr>
                        <a:t>NM23673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7916004"/>
                  </a:ext>
                </a:extLst>
              </a:tr>
              <a:tr h="189071">
                <a:tc>
                  <a:txBody>
                    <a:bodyPr/>
                    <a:lstStyle/>
                    <a:p>
                      <a:pPr marL="0" marR="0" algn="ctr">
                        <a:lnSpc>
                          <a:spcPct val="107000"/>
                        </a:lnSpc>
                        <a:spcBef>
                          <a:spcPts val="0"/>
                        </a:spcBef>
                        <a:spcAft>
                          <a:spcPts val="0"/>
                        </a:spcAft>
                      </a:pPr>
                      <a:r>
                        <a:rPr lang="en-US" sz="900" dirty="0">
                          <a:effectLst/>
                        </a:rPr>
                        <a:t>NM23827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34878824"/>
                  </a:ext>
                </a:extLst>
              </a:tr>
              <a:tr h="189071">
                <a:tc>
                  <a:txBody>
                    <a:bodyPr/>
                    <a:lstStyle/>
                    <a:p>
                      <a:pPr marL="0" marR="0" algn="ctr">
                        <a:lnSpc>
                          <a:spcPct val="107000"/>
                        </a:lnSpc>
                        <a:spcBef>
                          <a:spcPts val="0"/>
                        </a:spcBef>
                        <a:spcAft>
                          <a:spcPts val="0"/>
                        </a:spcAft>
                      </a:pPr>
                      <a:r>
                        <a:rPr lang="en-US" sz="900" dirty="0">
                          <a:effectLst/>
                        </a:rPr>
                        <a:t>NM23882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6633880"/>
                  </a:ext>
                </a:extLst>
              </a:tr>
              <a:tr h="189071">
                <a:tc>
                  <a:txBody>
                    <a:bodyPr/>
                    <a:lstStyle/>
                    <a:p>
                      <a:pPr marL="0" marR="0" algn="ctr">
                        <a:lnSpc>
                          <a:spcPct val="107000"/>
                        </a:lnSpc>
                        <a:spcBef>
                          <a:spcPts val="0"/>
                        </a:spcBef>
                        <a:spcAft>
                          <a:spcPts val="0"/>
                        </a:spcAft>
                      </a:pPr>
                      <a:r>
                        <a:rPr lang="en-US" sz="900" dirty="0">
                          <a:effectLst/>
                        </a:rPr>
                        <a:t>NM24009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25.5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63001716"/>
                  </a:ext>
                </a:extLst>
              </a:tr>
              <a:tr h="189071">
                <a:tc>
                  <a:txBody>
                    <a:bodyPr/>
                    <a:lstStyle/>
                    <a:p>
                      <a:pPr marL="0" marR="0" algn="ctr">
                        <a:lnSpc>
                          <a:spcPct val="107000"/>
                        </a:lnSpc>
                        <a:spcBef>
                          <a:spcPts val="0"/>
                        </a:spcBef>
                        <a:spcAft>
                          <a:spcPts val="0"/>
                        </a:spcAft>
                      </a:pPr>
                      <a:r>
                        <a:rPr lang="en-US" sz="900" dirty="0">
                          <a:effectLst/>
                        </a:rPr>
                        <a:t>NM24028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1620285"/>
                  </a:ext>
                </a:extLst>
              </a:tr>
              <a:tr h="189071">
                <a:tc>
                  <a:txBody>
                    <a:bodyPr/>
                    <a:lstStyle/>
                    <a:p>
                      <a:pPr marL="0" marR="0" algn="ctr">
                        <a:lnSpc>
                          <a:spcPct val="107000"/>
                        </a:lnSpc>
                        <a:spcBef>
                          <a:spcPts val="0"/>
                        </a:spcBef>
                        <a:spcAft>
                          <a:spcPts val="0"/>
                        </a:spcAft>
                      </a:pPr>
                      <a:r>
                        <a:rPr lang="en-US" sz="900" dirty="0">
                          <a:effectLst/>
                        </a:rPr>
                        <a:t>NM24100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Beam Pipe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20424631"/>
                  </a:ext>
                </a:extLst>
              </a:tr>
              <a:tr h="189071">
                <a:tc>
                  <a:txBody>
                    <a:bodyPr/>
                    <a:lstStyle/>
                    <a:p>
                      <a:pPr marL="0" marR="0" algn="ctr">
                        <a:lnSpc>
                          <a:spcPct val="107000"/>
                        </a:lnSpc>
                        <a:spcBef>
                          <a:spcPts val="0"/>
                        </a:spcBef>
                        <a:spcAft>
                          <a:spcPts val="0"/>
                        </a:spcAft>
                      </a:pPr>
                      <a:r>
                        <a:rPr lang="en-US" sz="900" dirty="0">
                          <a:effectLst/>
                        </a:rPr>
                        <a:t>NM34120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7034907"/>
                  </a:ext>
                </a:extLst>
              </a:tr>
              <a:tr h="189071">
                <a:tc>
                  <a:txBody>
                    <a:bodyPr/>
                    <a:lstStyle/>
                    <a:p>
                      <a:pPr marL="0" marR="0" algn="ctr">
                        <a:lnSpc>
                          <a:spcPct val="107000"/>
                        </a:lnSpc>
                        <a:spcBef>
                          <a:spcPts val="0"/>
                        </a:spcBef>
                        <a:spcAft>
                          <a:spcPts val="0"/>
                        </a:spcAft>
                      </a:pPr>
                      <a:r>
                        <a:rPr lang="en-US" sz="900" dirty="0">
                          <a:effectLst/>
                        </a:rPr>
                        <a:t>NM34125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5525077"/>
                  </a:ext>
                </a:extLst>
              </a:tr>
              <a:tr h="189071">
                <a:tc>
                  <a:txBody>
                    <a:bodyPr/>
                    <a:lstStyle/>
                    <a:p>
                      <a:pPr marL="0" marR="0" algn="ctr">
                        <a:lnSpc>
                          <a:spcPct val="107000"/>
                        </a:lnSpc>
                        <a:spcBef>
                          <a:spcPts val="0"/>
                        </a:spcBef>
                        <a:spcAft>
                          <a:spcPts val="0"/>
                        </a:spcAft>
                      </a:pPr>
                      <a:r>
                        <a:rPr lang="en-US" sz="900" dirty="0">
                          <a:effectLst/>
                        </a:rPr>
                        <a:t>NM34150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816156"/>
                  </a:ext>
                </a:extLst>
              </a:tr>
              <a:tr h="189071">
                <a:tc>
                  <a:txBody>
                    <a:bodyPr/>
                    <a:lstStyle/>
                    <a:p>
                      <a:pPr marL="0" marR="0" algn="ctr">
                        <a:lnSpc>
                          <a:spcPct val="107000"/>
                        </a:lnSpc>
                        <a:spcBef>
                          <a:spcPts val="0"/>
                        </a:spcBef>
                        <a:spcAft>
                          <a:spcPts val="0"/>
                        </a:spcAft>
                      </a:pPr>
                      <a:r>
                        <a:rPr lang="en-US" sz="900" dirty="0">
                          <a:effectLst/>
                        </a:rPr>
                        <a:t>NM34168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0603404"/>
                  </a:ext>
                </a:extLst>
              </a:tr>
              <a:tr h="189071">
                <a:tc>
                  <a:txBody>
                    <a:bodyPr/>
                    <a:lstStyle/>
                    <a:p>
                      <a:pPr marL="0" marR="0" algn="ctr">
                        <a:lnSpc>
                          <a:spcPct val="107000"/>
                        </a:lnSpc>
                        <a:spcBef>
                          <a:spcPts val="0"/>
                        </a:spcBef>
                        <a:spcAft>
                          <a:spcPts val="0"/>
                        </a:spcAft>
                      </a:pPr>
                      <a:r>
                        <a:rPr lang="en-US" sz="900" dirty="0">
                          <a:effectLst/>
                        </a:rPr>
                        <a:t>NM34245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0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8068823"/>
                  </a:ext>
                </a:extLst>
              </a:tr>
            </a:tbl>
          </a:graphicData>
        </a:graphic>
      </p:graphicFrame>
      <p:sp>
        <p:nvSpPr>
          <p:cNvPr id="3" name="Title 2">
            <a:extLst>
              <a:ext uri="{FF2B5EF4-FFF2-40B4-BE49-F238E27FC236}">
                <a16:creationId xmlns:a16="http://schemas.microsoft.com/office/drawing/2014/main" id="{BDC01E05-376E-0DCE-1836-CEC46913A2A5}"/>
              </a:ext>
            </a:extLst>
          </p:cNvPr>
          <p:cNvSpPr>
            <a:spLocks noGrp="1"/>
          </p:cNvSpPr>
          <p:nvPr>
            <p:ph type="title"/>
          </p:nvPr>
        </p:nvSpPr>
        <p:spPr/>
        <p:txBody>
          <a:bodyPr/>
          <a:lstStyle/>
          <a:p>
            <a:r>
              <a:rPr lang="en-US" dirty="0"/>
              <a:t>Transverse Permanent Shielding</a:t>
            </a:r>
          </a:p>
        </p:txBody>
      </p:sp>
      <p:sp>
        <p:nvSpPr>
          <p:cNvPr id="4" name="Date Placeholder 3">
            <a:extLst>
              <a:ext uri="{FF2B5EF4-FFF2-40B4-BE49-F238E27FC236}">
                <a16:creationId xmlns:a16="http://schemas.microsoft.com/office/drawing/2014/main" id="{FFB1842F-0BA5-3DB3-F620-0C6EF8D3BD8E}"/>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6D7D9914-8904-67B1-466F-726E2396249A}"/>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6AE88C46-B2F3-6A9C-5931-50FF1535B57B}"/>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211252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30C107-2C2E-1CA7-6A7E-55C48037CF95}"/>
              </a:ext>
            </a:extLst>
          </p:cNvPr>
          <p:cNvGraphicFramePr>
            <a:graphicFrameLocks noGrp="1"/>
          </p:cNvGraphicFramePr>
          <p:nvPr>
            <p:ph idx="1"/>
            <p:extLst>
              <p:ext uri="{D42A27DB-BD31-4B8C-83A1-F6EECF244321}">
                <p14:modId xmlns:p14="http://schemas.microsoft.com/office/powerpoint/2010/main" val="3980687767"/>
              </p:ext>
            </p:extLst>
          </p:nvPr>
        </p:nvGraphicFramePr>
        <p:xfrm>
          <a:off x="1450181" y="1013987"/>
          <a:ext cx="6229350" cy="3874887"/>
        </p:xfrm>
        <a:graphic>
          <a:graphicData uri="http://schemas.openxmlformats.org/drawingml/2006/table">
            <a:tbl>
              <a:tblPr firstRow="1" firstCol="1" bandRow="1">
                <a:tableStyleId>{5C22544A-7EE6-4342-B048-85BDC9FD1C3A}</a:tableStyleId>
              </a:tblPr>
              <a:tblGrid>
                <a:gridCol w="1186180">
                  <a:extLst>
                    <a:ext uri="{9D8B030D-6E8A-4147-A177-3AD203B41FA5}">
                      <a16:colId xmlns:a16="http://schemas.microsoft.com/office/drawing/2014/main" val="2688061319"/>
                    </a:ext>
                  </a:extLst>
                </a:gridCol>
                <a:gridCol w="1557020">
                  <a:extLst>
                    <a:ext uri="{9D8B030D-6E8A-4147-A177-3AD203B41FA5}">
                      <a16:colId xmlns:a16="http://schemas.microsoft.com/office/drawing/2014/main" val="545280936"/>
                    </a:ext>
                  </a:extLst>
                </a:gridCol>
                <a:gridCol w="1028700">
                  <a:extLst>
                    <a:ext uri="{9D8B030D-6E8A-4147-A177-3AD203B41FA5}">
                      <a16:colId xmlns:a16="http://schemas.microsoft.com/office/drawing/2014/main" val="1950543553"/>
                    </a:ext>
                  </a:extLst>
                </a:gridCol>
                <a:gridCol w="742950">
                  <a:extLst>
                    <a:ext uri="{9D8B030D-6E8A-4147-A177-3AD203B41FA5}">
                      <a16:colId xmlns:a16="http://schemas.microsoft.com/office/drawing/2014/main" val="389551963"/>
                    </a:ext>
                  </a:extLst>
                </a:gridCol>
                <a:gridCol w="914400">
                  <a:extLst>
                    <a:ext uri="{9D8B030D-6E8A-4147-A177-3AD203B41FA5}">
                      <a16:colId xmlns:a16="http://schemas.microsoft.com/office/drawing/2014/main" val="3389576087"/>
                    </a:ext>
                  </a:extLst>
                </a:gridCol>
                <a:gridCol w="800100">
                  <a:extLst>
                    <a:ext uri="{9D8B030D-6E8A-4147-A177-3AD203B41FA5}">
                      <a16:colId xmlns:a16="http://schemas.microsoft.com/office/drawing/2014/main" val="2334567284"/>
                    </a:ext>
                  </a:extLst>
                </a:gridCol>
              </a:tblGrid>
              <a:tr h="474861">
                <a:tc>
                  <a:txBody>
                    <a:bodyPr/>
                    <a:lstStyle/>
                    <a:p>
                      <a:pPr marL="0" marR="0" algn="ctr">
                        <a:lnSpc>
                          <a:spcPct val="115000"/>
                        </a:lnSpc>
                        <a:spcBef>
                          <a:spcPts val="0"/>
                        </a:spcBef>
                        <a:spcAft>
                          <a:spcPts val="0"/>
                        </a:spcAft>
                      </a:pPr>
                      <a:r>
                        <a:rPr lang="en-US" sz="900" dirty="0">
                          <a:effectLst/>
                        </a:rPr>
                        <a:t>Transverse Station (ft)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Fixed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Movable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Current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Required</a:t>
                      </a:r>
                      <a:br>
                        <a:rPr lang="en-US" sz="900" dirty="0">
                          <a:effectLst/>
                        </a:rPr>
                      </a:br>
                      <a:r>
                        <a:rPr lang="en-US" sz="900" dirty="0">
                          <a:effectLst/>
                        </a:rPr>
                        <a:t>(efd)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4008482821"/>
                  </a:ext>
                </a:extLst>
              </a:tr>
              <a:tr h="161906">
                <a:tc>
                  <a:txBody>
                    <a:bodyPr/>
                    <a:lstStyle/>
                    <a:p>
                      <a:pPr marL="0" marR="0" algn="ctr">
                        <a:lnSpc>
                          <a:spcPct val="115000"/>
                        </a:lnSpc>
                        <a:spcBef>
                          <a:spcPts val="0"/>
                        </a:spcBef>
                        <a:spcAft>
                          <a:spcPts val="0"/>
                        </a:spcAft>
                      </a:pPr>
                      <a:r>
                        <a:rPr lang="en-US" sz="900" dirty="0">
                          <a:effectLst/>
                        </a:rPr>
                        <a:t>4354-W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NM3 Collimator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17.5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16.3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812246"/>
                  </a:ext>
                </a:extLst>
              </a:tr>
              <a:tr h="161906">
                <a:tc>
                  <a:txBody>
                    <a:bodyPr/>
                    <a:lstStyle/>
                    <a:p>
                      <a:pPr marL="0" marR="0" algn="ctr">
                        <a:lnSpc>
                          <a:spcPct val="115000"/>
                        </a:lnSpc>
                        <a:spcBef>
                          <a:spcPts val="0"/>
                        </a:spcBef>
                        <a:spcAft>
                          <a:spcPts val="0"/>
                        </a:spcAft>
                      </a:pPr>
                      <a:r>
                        <a:rPr lang="en-US" sz="900" dirty="0">
                          <a:effectLst/>
                        </a:rPr>
                        <a:t>4354-E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NM3 Collimator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rPr>
                        <a:t>17.5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rPr>
                        <a:t>16.3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97186181"/>
                  </a:ext>
                </a:extLst>
              </a:tr>
              <a:tr h="161906">
                <a:tc>
                  <a:txBody>
                    <a:bodyPr/>
                    <a:lstStyle/>
                    <a:p>
                      <a:pPr marL="0" marR="0" algn="ctr">
                        <a:lnSpc>
                          <a:spcPct val="115000"/>
                        </a:lnSpc>
                        <a:spcBef>
                          <a:spcPts val="0"/>
                        </a:spcBef>
                        <a:spcAft>
                          <a:spcPts val="0"/>
                        </a:spcAft>
                      </a:pPr>
                      <a:r>
                        <a:rPr lang="en-US" sz="900" dirty="0">
                          <a:effectLst/>
                        </a:rPr>
                        <a:t>4357-W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dirty="0">
                          <a:effectLst/>
                        </a:rPr>
                        <a:t>NM3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2504167"/>
                  </a:ext>
                </a:extLst>
              </a:tr>
              <a:tr h="161906">
                <a:tc>
                  <a:txBody>
                    <a:bodyPr/>
                    <a:lstStyle/>
                    <a:p>
                      <a:pPr marL="0" marR="0" algn="ctr">
                        <a:lnSpc>
                          <a:spcPct val="115000"/>
                        </a:lnSpc>
                        <a:spcBef>
                          <a:spcPts val="0"/>
                        </a:spcBef>
                        <a:spcAft>
                          <a:spcPts val="0"/>
                        </a:spcAft>
                      </a:pPr>
                      <a:r>
                        <a:rPr lang="en-US" sz="900" dirty="0">
                          <a:effectLst/>
                        </a:rPr>
                        <a:t>4357-E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dirty="0">
                          <a:effectLst/>
                        </a:rPr>
                        <a:t>NM3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3202280"/>
                  </a:ext>
                </a:extLst>
              </a:tr>
              <a:tr h="161906">
                <a:tc>
                  <a:txBody>
                    <a:bodyPr/>
                    <a:lstStyle/>
                    <a:p>
                      <a:pPr marL="0" marR="0" algn="ctr">
                        <a:lnSpc>
                          <a:spcPct val="115000"/>
                        </a:lnSpc>
                        <a:spcBef>
                          <a:spcPts val="0"/>
                        </a:spcBef>
                        <a:spcAft>
                          <a:spcPts val="0"/>
                        </a:spcAft>
                      </a:pPr>
                      <a:r>
                        <a:rPr lang="en-US" sz="900" dirty="0">
                          <a:effectLst/>
                        </a:rPr>
                        <a:t>4360-W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dirty="0">
                          <a:effectLst/>
                        </a:rPr>
                        <a:t>Target Cave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5219361"/>
                  </a:ext>
                </a:extLst>
              </a:tr>
              <a:tr h="161906">
                <a:tc>
                  <a:txBody>
                    <a:bodyPr/>
                    <a:lstStyle/>
                    <a:p>
                      <a:pPr marL="0" marR="0" algn="ctr">
                        <a:lnSpc>
                          <a:spcPct val="115000"/>
                        </a:lnSpc>
                        <a:spcBef>
                          <a:spcPts val="0"/>
                        </a:spcBef>
                        <a:spcAft>
                          <a:spcPts val="0"/>
                        </a:spcAft>
                      </a:pPr>
                      <a:r>
                        <a:rPr lang="en-US" sz="900" dirty="0">
                          <a:effectLst/>
                        </a:rPr>
                        <a:t>4360-E(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2452200"/>
                  </a:ext>
                </a:extLst>
              </a:tr>
              <a:tr h="161906">
                <a:tc>
                  <a:txBody>
                    <a:bodyPr/>
                    <a:lstStyle/>
                    <a:p>
                      <a:pPr marL="0" marR="0" algn="ctr">
                        <a:lnSpc>
                          <a:spcPct val="115000"/>
                        </a:lnSpc>
                        <a:spcBef>
                          <a:spcPts val="0"/>
                        </a:spcBef>
                        <a:spcAft>
                          <a:spcPts val="0"/>
                        </a:spcAft>
                      </a:pPr>
                      <a:r>
                        <a:rPr lang="en-US" sz="900">
                          <a:effectLst/>
                        </a:rPr>
                        <a:t>4360-E(up)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1990955"/>
                  </a:ext>
                </a:extLst>
              </a:tr>
              <a:tr h="161906">
                <a:tc>
                  <a:txBody>
                    <a:bodyPr/>
                    <a:lstStyle/>
                    <a:p>
                      <a:pPr marL="0" marR="0" algn="ctr">
                        <a:lnSpc>
                          <a:spcPct val="115000"/>
                        </a:lnSpc>
                        <a:spcBef>
                          <a:spcPts val="0"/>
                        </a:spcBef>
                        <a:spcAft>
                          <a:spcPts val="0"/>
                        </a:spcAft>
                      </a:pPr>
                      <a:r>
                        <a:rPr lang="en-US" sz="900" dirty="0">
                          <a:effectLst/>
                        </a:rPr>
                        <a:t>4361-W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922867"/>
                  </a:ext>
                </a:extLst>
              </a:tr>
              <a:tr h="161906">
                <a:tc>
                  <a:txBody>
                    <a:bodyPr/>
                    <a:lstStyle/>
                    <a:p>
                      <a:pPr marL="0" marR="0" algn="ctr">
                        <a:lnSpc>
                          <a:spcPct val="115000"/>
                        </a:lnSpc>
                        <a:spcBef>
                          <a:spcPts val="0"/>
                        </a:spcBef>
                        <a:spcAft>
                          <a:spcPts val="0"/>
                        </a:spcAft>
                      </a:pPr>
                      <a:r>
                        <a:rPr lang="en-US" sz="900" dirty="0">
                          <a:effectLst/>
                        </a:rPr>
                        <a:t>4361-E(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23.6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23.6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1327783"/>
                  </a:ext>
                </a:extLst>
              </a:tr>
              <a:tr h="161906">
                <a:tc>
                  <a:txBody>
                    <a:bodyPr/>
                    <a:lstStyle/>
                    <a:p>
                      <a:pPr marL="0" marR="0" algn="ctr">
                        <a:lnSpc>
                          <a:spcPct val="115000"/>
                        </a:lnSpc>
                        <a:spcBef>
                          <a:spcPts val="0"/>
                        </a:spcBef>
                        <a:spcAft>
                          <a:spcPts val="0"/>
                        </a:spcAft>
                      </a:pPr>
                      <a:r>
                        <a:rPr lang="en-US" sz="900" dirty="0">
                          <a:effectLst/>
                        </a:rPr>
                        <a:t>4361-E(up)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9105789"/>
                  </a:ext>
                </a:extLst>
              </a:tr>
              <a:tr h="161906">
                <a:tc>
                  <a:txBody>
                    <a:bodyPr/>
                    <a:lstStyle/>
                    <a:p>
                      <a:pPr marL="0" marR="0" algn="ctr">
                        <a:lnSpc>
                          <a:spcPct val="115000"/>
                        </a:lnSpc>
                        <a:spcBef>
                          <a:spcPts val="0"/>
                        </a:spcBef>
                        <a:spcAft>
                          <a:spcPts val="0"/>
                        </a:spcAft>
                      </a:pPr>
                      <a:r>
                        <a:rPr lang="en-US" sz="900" dirty="0">
                          <a:effectLst/>
                        </a:rPr>
                        <a:t>4364-W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Cryo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6317954"/>
                  </a:ext>
                </a:extLst>
              </a:tr>
              <a:tr h="161906">
                <a:tc>
                  <a:txBody>
                    <a:bodyPr/>
                    <a:lstStyle/>
                    <a:p>
                      <a:pPr marL="0" marR="0" algn="ctr">
                        <a:lnSpc>
                          <a:spcPct val="115000"/>
                        </a:lnSpc>
                        <a:spcBef>
                          <a:spcPts val="0"/>
                        </a:spcBef>
                        <a:spcAft>
                          <a:spcPts val="0"/>
                        </a:spcAft>
                      </a:pPr>
                      <a:r>
                        <a:rPr lang="en-US" sz="900" dirty="0">
                          <a:effectLst/>
                        </a:rPr>
                        <a:t>4364-E(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Cryo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23.6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23.6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6249362"/>
                  </a:ext>
                </a:extLst>
              </a:tr>
              <a:tr h="161906">
                <a:tc>
                  <a:txBody>
                    <a:bodyPr/>
                    <a:lstStyle/>
                    <a:p>
                      <a:pPr marL="0" marR="0" algn="ctr">
                        <a:lnSpc>
                          <a:spcPct val="115000"/>
                        </a:lnSpc>
                        <a:spcBef>
                          <a:spcPts val="0"/>
                        </a:spcBef>
                        <a:spcAft>
                          <a:spcPts val="0"/>
                        </a:spcAft>
                      </a:pPr>
                      <a:r>
                        <a:rPr lang="en-US" sz="900" dirty="0">
                          <a:effectLst/>
                        </a:rPr>
                        <a:t>4364-E(up)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Cryo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7463410"/>
                  </a:ext>
                </a:extLst>
              </a:tr>
              <a:tr h="161906">
                <a:tc>
                  <a:txBody>
                    <a:bodyPr/>
                    <a:lstStyle/>
                    <a:p>
                      <a:pPr marL="0" marR="0" algn="ctr">
                        <a:lnSpc>
                          <a:spcPct val="115000"/>
                        </a:lnSpc>
                        <a:spcBef>
                          <a:spcPts val="0"/>
                        </a:spcBef>
                        <a:spcAft>
                          <a:spcPts val="0"/>
                        </a:spcAft>
                      </a:pPr>
                      <a:r>
                        <a:rPr lang="en-US" sz="900" dirty="0">
                          <a:effectLst/>
                        </a:rPr>
                        <a:t>4367-W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FF0000"/>
                      </a:solidFill>
                      <a:prstDash val="solid"/>
                      <a:round/>
                      <a:headEnd type="none" w="med" len="med"/>
                      <a:tailEnd type="none" w="med" len="med"/>
                    </a:ln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a:effectLst/>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9557685"/>
                  </a:ext>
                </a:extLst>
              </a:tr>
              <a:tr h="161906">
                <a:tc>
                  <a:txBody>
                    <a:bodyPr/>
                    <a:lstStyle/>
                    <a:p>
                      <a:pPr marL="0" marR="0" algn="ctr">
                        <a:lnSpc>
                          <a:spcPct val="115000"/>
                        </a:lnSpc>
                        <a:spcBef>
                          <a:spcPts val="0"/>
                        </a:spcBef>
                        <a:spcAft>
                          <a:spcPts val="0"/>
                        </a:spcAft>
                      </a:pPr>
                      <a:r>
                        <a:rPr lang="en-US" sz="900" dirty="0">
                          <a:effectLst/>
                        </a:rPr>
                        <a:t>4367-E(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900">
                          <a:effectLst/>
                        </a:rPr>
                        <a:t>32.6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900">
                          <a:effectLst/>
                        </a:rPr>
                        <a:t>32.6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24185047"/>
                  </a:ext>
                </a:extLst>
              </a:tr>
              <a:tr h="161906">
                <a:tc>
                  <a:txBody>
                    <a:bodyPr/>
                    <a:lstStyle/>
                    <a:p>
                      <a:pPr marL="0" marR="0" algn="ctr">
                        <a:lnSpc>
                          <a:spcPct val="115000"/>
                        </a:lnSpc>
                        <a:spcBef>
                          <a:spcPts val="0"/>
                        </a:spcBef>
                        <a:spcAft>
                          <a:spcPts val="0"/>
                        </a:spcAft>
                      </a:pPr>
                      <a:r>
                        <a:rPr lang="en-US" sz="900" dirty="0">
                          <a:effectLst/>
                        </a:rPr>
                        <a:t>4367-E(up)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527749"/>
                  </a:ext>
                </a:extLst>
              </a:tr>
              <a:tr h="161906">
                <a:tc>
                  <a:txBody>
                    <a:bodyPr/>
                    <a:lstStyle/>
                    <a:p>
                      <a:pPr marL="0" marR="0" algn="ctr">
                        <a:lnSpc>
                          <a:spcPct val="115000"/>
                        </a:lnSpc>
                        <a:spcBef>
                          <a:spcPts val="0"/>
                        </a:spcBef>
                        <a:spcAft>
                          <a:spcPts val="0"/>
                        </a:spcAft>
                      </a:pPr>
                      <a:r>
                        <a:rPr lang="en-US" sz="900" dirty="0">
                          <a:effectLst/>
                        </a:rPr>
                        <a:t>4368-W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1119996"/>
                  </a:ext>
                </a:extLst>
              </a:tr>
              <a:tr h="161906">
                <a:tc>
                  <a:txBody>
                    <a:bodyPr/>
                    <a:lstStyle/>
                    <a:p>
                      <a:pPr marL="0" marR="0" algn="ctr">
                        <a:lnSpc>
                          <a:spcPct val="115000"/>
                        </a:lnSpc>
                        <a:spcBef>
                          <a:spcPts val="0"/>
                        </a:spcBef>
                        <a:spcAft>
                          <a:spcPts val="0"/>
                        </a:spcAft>
                      </a:pPr>
                      <a:r>
                        <a:rPr lang="en-US" sz="900" dirty="0">
                          <a:effectLst/>
                        </a:rPr>
                        <a:t>4368-E(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33.5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33.5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8640358"/>
                  </a:ext>
                </a:extLst>
              </a:tr>
              <a:tr h="161906">
                <a:tc>
                  <a:txBody>
                    <a:bodyPr/>
                    <a:lstStyle/>
                    <a:p>
                      <a:pPr marL="0" marR="0" algn="ctr">
                        <a:lnSpc>
                          <a:spcPct val="115000"/>
                        </a:lnSpc>
                        <a:spcBef>
                          <a:spcPts val="0"/>
                        </a:spcBef>
                        <a:spcAft>
                          <a:spcPts val="0"/>
                        </a:spcAft>
                      </a:pPr>
                      <a:r>
                        <a:rPr lang="en-US" sz="900" dirty="0">
                          <a:effectLst/>
                        </a:rPr>
                        <a:t>4368-E(up)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Cave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20.3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20.3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3234551"/>
                  </a:ext>
                </a:extLst>
              </a:tr>
              <a:tr h="161906">
                <a:tc>
                  <a:txBody>
                    <a:bodyPr/>
                    <a:lstStyle/>
                    <a:p>
                      <a:pPr marL="0" marR="0" algn="ctr">
                        <a:lnSpc>
                          <a:spcPct val="115000"/>
                        </a:lnSpc>
                        <a:spcBef>
                          <a:spcPts val="0"/>
                        </a:spcBef>
                        <a:spcAft>
                          <a:spcPts val="0"/>
                        </a:spcAft>
                      </a:pPr>
                      <a:r>
                        <a:rPr lang="en-US" sz="900" dirty="0">
                          <a:effectLst/>
                        </a:rPr>
                        <a:t>4370-W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Wall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22.9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22.9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4937367"/>
                  </a:ext>
                </a:extLst>
              </a:tr>
              <a:tr h="161906">
                <a:tc>
                  <a:txBody>
                    <a:bodyPr/>
                    <a:lstStyle/>
                    <a:p>
                      <a:pPr marL="0" marR="0" algn="ctr">
                        <a:lnSpc>
                          <a:spcPct val="115000"/>
                        </a:lnSpc>
                        <a:spcBef>
                          <a:spcPts val="0"/>
                        </a:spcBef>
                        <a:spcAft>
                          <a:spcPts val="0"/>
                        </a:spcAft>
                      </a:pPr>
                      <a:r>
                        <a:rPr lang="en-US" sz="900" dirty="0">
                          <a:effectLst/>
                        </a:rPr>
                        <a:t>4370-E(</a:t>
                      </a:r>
                      <a:r>
                        <a:rPr lang="en-US" sz="900" dirty="0" err="1">
                          <a:effectLst/>
                        </a:rPr>
                        <a:t>dn</a:t>
                      </a:r>
                      <a:r>
                        <a:rPr lang="en-US" sz="9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a:effectLst/>
                        </a:rPr>
                        <a:t>Target Wall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32.8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32.8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13.9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2344854"/>
                  </a:ext>
                </a:extLst>
              </a:tr>
            </a:tbl>
          </a:graphicData>
        </a:graphic>
      </p:graphicFrame>
      <p:sp>
        <p:nvSpPr>
          <p:cNvPr id="3" name="Title 2">
            <a:extLst>
              <a:ext uri="{FF2B5EF4-FFF2-40B4-BE49-F238E27FC236}">
                <a16:creationId xmlns:a16="http://schemas.microsoft.com/office/drawing/2014/main" id="{251DEE7A-7272-3B55-7898-BAAF49FE57FB}"/>
              </a:ext>
            </a:extLst>
          </p:cNvPr>
          <p:cNvSpPr>
            <a:spLocks noGrp="1"/>
          </p:cNvSpPr>
          <p:nvPr>
            <p:ph type="title"/>
          </p:nvPr>
        </p:nvSpPr>
        <p:spPr/>
        <p:txBody>
          <a:bodyPr/>
          <a:lstStyle/>
          <a:p>
            <a:r>
              <a:rPr lang="en-US" dirty="0"/>
              <a:t>Transverse Permanent Shielding, Cont’d</a:t>
            </a:r>
          </a:p>
        </p:txBody>
      </p:sp>
      <p:sp>
        <p:nvSpPr>
          <p:cNvPr id="4" name="Date Placeholder 3">
            <a:extLst>
              <a:ext uri="{FF2B5EF4-FFF2-40B4-BE49-F238E27FC236}">
                <a16:creationId xmlns:a16="http://schemas.microsoft.com/office/drawing/2014/main" id="{27AC752B-10B6-A994-95A1-E4A99536FABD}"/>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6602FFD0-F610-771C-1AF7-578415B43313}"/>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4409886C-A31A-F2ED-E60F-F0BDF38DEA2E}"/>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263219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6378F35-4A7D-68F0-D0CC-15BE2AAEE2E7}"/>
              </a:ext>
            </a:extLst>
          </p:cNvPr>
          <p:cNvGraphicFramePr>
            <a:graphicFrameLocks noGrp="1"/>
          </p:cNvGraphicFramePr>
          <p:nvPr>
            <p:ph idx="1"/>
            <p:extLst>
              <p:ext uri="{D42A27DB-BD31-4B8C-83A1-F6EECF244321}">
                <p14:modId xmlns:p14="http://schemas.microsoft.com/office/powerpoint/2010/main" val="2701026301"/>
              </p:ext>
            </p:extLst>
          </p:nvPr>
        </p:nvGraphicFramePr>
        <p:xfrm>
          <a:off x="2178686" y="1430448"/>
          <a:ext cx="4772340" cy="4778321"/>
        </p:xfrm>
        <a:graphic>
          <a:graphicData uri="http://schemas.openxmlformats.org/drawingml/2006/table">
            <a:tbl>
              <a:tblPr firstRow="1" firstCol="1" bandRow="1">
                <a:tableStyleId>{5C22544A-7EE6-4342-B048-85BDC9FD1C3A}</a:tableStyleId>
              </a:tblPr>
              <a:tblGrid>
                <a:gridCol w="908739">
                  <a:extLst>
                    <a:ext uri="{9D8B030D-6E8A-4147-A177-3AD203B41FA5}">
                      <a16:colId xmlns:a16="http://schemas.microsoft.com/office/drawing/2014/main" val="1969635611"/>
                    </a:ext>
                  </a:extLst>
                </a:gridCol>
                <a:gridCol w="1192842">
                  <a:extLst>
                    <a:ext uri="{9D8B030D-6E8A-4147-A177-3AD203B41FA5}">
                      <a16:colId xmlns:a16="http://schemas.microsoft.com/office/drawing/2014/main" val="2974792386"/>
                    </a:ext>
                  </a:extLst>
                </a:gridCol>
                <a:gridCol w="788093">
                  <a:extLst>
                    <a:ext uri="{9D8B030D-6E8A-4147-A177-3AD203B41FA5}">
                      <a16:colId xmlns:a16="http://schemas.microsoft.com/office/drawing/2014/main" val="2720980018"/>
                    </a:ext>
                  </a:extLst>
                </a:gridCol>
                <a:gridCol w="569178">
                  <a:extLst>
                    <a:ext uri="{9D8B030D-6E8A-4147-A177-3AD203B41FA5}">
                      <a16:colId xmlns:a16="http://schemas.microsoft.com/office/drawing/2014/main" val="2258924216"/>
                    </a:ext>
                  </a:extLst>
                </a:gridCol>
                <a:gridCol w="700527">
                  <a:extLst>
                    <a:ext uri="{9D8B030D-6E8A-4147-A177-3AD203B41FA5}">
                      <a16:colId xmlns:a16="http://schemas.microsoft.com/office/drawing/2014/main" val="1082571842"/>
                    </a:ext>
                  </a:extLst>
                </a:gridCol>
                <a:gridCol w="612961">
                  <a:extLst>
                    <a:ext uri="{9D8B030D-6E8A-4147-A177-3AD203B41FA5}">
                      <a16:colId xmlns:a16="http://schemas.microsoft.com/office/drawing/2014/main" val="1048347282"/>
                    </a:ext>
                  </a:extLst>
                </a:gridCol>
              </a:tblGrid>
              <a:tr h="117548">
                <a:tc>
                  <a:txBody>
                    <a:bodyPr/>
                    <a:lstStyle/>
                    <a:p>
                      <a:pPr marL="0" marR="0" algn="ctr">
                        <a:lnSpc>
                          <a:spcPct val="115000"/>
                        </a:lnSpc>
                        <a:spcBef>
                          <a:spcPts val="0"/>
                        </a:spcBef>
                        <a:spcAft>
                          <a:spcPts val="0"/>
                        </a:spcAft>
                      </a:pPr>
                      <a:r>
                        <a:rPr lang="en-US" sz="700" dirty="0">
                          <a:effectLst/>
                        </a:rPr>
                        <a:t>4370-E(up)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dirty="0">
                          <a:effectLst/>
                        </a:rPr>
                        <a:t>Target Wall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700" dirty="0">
                          <a:effectLst/>
                        </a:rPr>
                        <a:t>20.5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700" dirty="0">
                          <a:effectLst/>
                        </a:rPr>
                        <a:t>20.5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700" dirty="0">
                          <a:effectLst/>
                        </a:rPr>
                        <a:t>13.9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accent5">
                        <a:lumMod val="20000"/>
                        <a:lumOff val="80000"/>
                      </a:schemeClr>
                    </a:solidFill>
                  </a:tcPr>
                </a:tc>
                <a:extLst>
                  <a:ext uri="{0D108BD9-81ED-4DB2-BD59-A6C34878D82A}">
                    <a16:rowId xmlns:a16="http://schemas.microsoft.com/office/drawing/2014/main" val="2627754966"/>
                  </a:ext>
                </a:extLst>
              </a:tr>
              <a:tr h="119507">
                <a:tc>
                  <a:txBody>
                    <a:bodyPr/>
                    <a:lstStyle/>
                    <a:p>
                      <a:pPr marL="0" marR="0" algn="ctr">
                        <a:lnSpc>
                          <a:spcPct val="115000"/>
                        </a:lnSpc>
                        <a:spcBef>
                          <a:spcPts val="0"/>
                        </a:spcBef>
                        <a:spcAft>
                          <a:spcPts val="0"/>
                        </a:spcAft>
                      </a:pPr>
                      <a:r>
                        <a:rPr lang="en-US" sz="700" dirty="0">
                          <a:effectLst/>
                        </a:rPr>
                        <a:t>4373-W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dirty="0">
                          <a:effectLst/>
                        </a:rPr>
                        <a:t>Pre-FMAG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25.9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25.9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16.3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115017745"/>
                  </a:ext>
                </a:extLst>
              </a:tr>
              <a:tr h="119507">
                <a:tc>
                  <a:txBody>
                    <a:bodyPr/>
                    <a:lstStyle/>
                    <a:p>
                      <a:pPr marL="0" marR="0" algn="ctr">
                        <a:lnSpc>
                          <a:spcPct val="115000"/>
                        </a:lnSpc>
                        <a:spcBef>
                          <a:spcPts val="0"/>
                        </a:spcBef>
                        <a:spcAft>
                          <a:spcPts val="0"/>
                        </a:spcAft>
                      </a:pPr>
                      <a:r>
                        <a:rPr lang="en-US" sz="700">
                          <a:effectLst/>
                        </a:rPr>
                        <a:t>4373-E(dn)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dirty="0">
                          <a:effectLst/>
                        </a:rPr>
                        <a:t>Pre-FMAG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630518297"/>
                  </a:ext>
                </a:extLst>
              </a:tr>
              <a:tr h="119507">
                <a:tc>
                  <a:txBody>
                    <a:bodyPr/>
                    <a:lstStyle/>
                    <a:p>
                      <a:pPr marL="0" marR="0" algn="ctr">
                        <a:lnSpc>
                          <a:spcPct val="115000"/>
                        </a:lnSpc>
                        <a:spcBef>
                          <a:spcPts val="0"/>
                        </a:spcBef>
                        <a:spcAft>
                          <a:spcPts val="0"/>
                        </a:spcAft>
                      </a:pPr>
                      <a:r>
                        <a:rPr lang="en-US" sz="700" dirty="0">
                          <a:effectLst/>
                        </a:rPr>
                        <a:t>4373-E(up)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Pre-FMAG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726732602"/>
                  </a:ext>
                </a:extLst>
              </a:tr>
              <a:tr h="119507">
                <a:tc>
                  <a:txBody>
                    <a:bodyPr/>
                    <a:lstStyle/>
                    <a:p>
                      <a:pPr marL="0" marR="0" algn="ctr">
                        <a:lnSpc>
                          <a:spcPct val="115000"/>
                        </a:lnSpc>
                        <a:spcBef>
                          <a:spcPts val="0"/>
                        </a:spcBef>
                        <a:spcAft>
                          <a:spcPts val="0"/>
                        </a:spcAft>
                      </a:pPr>
                      <a:r>
                        <a:rPr lang="en-US" sz="700">
                          <a:effectLst/>
                        </a:rPr>
                        <a:t>4376-W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 Face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705854684"/>
                  </a:ext>
                </a:extLst>
              </a:tr>
              <a:tr h="119507">
                <a:tc>
                  <a:txBody>
                    <a:bodyPr/>
                    <a:lstStyle/>
                    <a:p>
                      <a:pPr marL="0" marR="0" algn="ctr">
                        <a:lnSpc>
                          <a:spcPct val="115000"/>
                        </a:lnSpc>
                        <a:spcBef>
                          <a:spcPts val="0"/>
                        </a:spcBef>
                        <a:spcAft>
                          <a:spcPts val="0"/>
                        </a:spcAft>
                      </a:pPr>
                      <a:r>
                        <a:rPr lang="en-US" sz="700" dirty="0">
                          <a:effectLst/>
                        </a:rPr>
                        <a:t>4376-E(</a:t>
                      </a:r>
                      <a:r>
                        <a:rPr lang="en-US" sz="700" dirty="0" err="1">
                          <a:effectLst/>
                        </a:rPr>
                        <a:t>dn</a:t>
                      </a:r>
                      <a:r>
                        <a:rPr lang="en-US" sz="7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 Face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66629699"/>
                  </a:ext>
                </a:extLst>
              </a:tr>
              <a:tr h="119507">
                <a:tc>
                  <a:txBody>
                    <a:bodyPr/>
                    <a:lstStyle/>
                    <a:p>
                      <a:pPr marL="0" marR="0" algn="ctr">
                        <a:lnSpc>
                          <a:spcPct val="115000"/>
                        </a:lnSpc>
                        <a:spcBef>
                          <a:spcPts val="0"/>
                        </a:spcBef>
                        <a:spcAft>
                          <a:spcPts val="0"/>
                        </a:spcAft>
                      </a:pPr>
                      <a:r>
                        <a:rPr lang="en-US" sz="700">
                          <a:effectLst/>
                        </a:rPr>
                        <a:t>4376-E(up)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 Face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62527702"/>
                  </a:ext>
                </a:extLst>
              </a:tr>
              <a:tr h="119507">
                <a:tc>
                  <a:txBody>
                    <a:bodyPr/>
                    <a:lstStyle/>
                    <a:p>
                      <a:pPr marL="0" marR="0" algn="ctr">
                        <a:lnSpc>
                          <a:spcPct val="115000"/>
                        </a:lnSpc>
                        <a:spcBef>
                          <a:spcPts val="0"/>
                        </a:spcBef>
                        <a:spcAft>
                          <a:spcPts val="0"/>
                        </a:spcAft>
                      </a:pPr>
                      <a:r>
                        <a:rPr lang="en-US" sz="700">
                          <a:effectLst/>
                        </a:rPr>
                        <a:t>4378-W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dirty="0">
                          <a:effectLst/>
                        </a:rPr>
                        <a:t>FMAG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066837626"/>
                  </a:ext>
                </a:extLst>
              </a:tr>
              <a:tr h="119507">
                <a:tc>
                  <a:txBody>
                    <a:bodyPr/>
                    <a:lstStyle/>
                    <a:p>
                      <a:pPr marL="0" marR="0" algn="ctr">
                        <a:lnSpc>
                          <a:spcPct val="115000"/>
                        </a:lnSpc>
                        <a:spcBef>
                          <a:spcPts val="0"/>
                        </a:spcBef>
                        <a:spcAft>
                          <a:spcPts val="0"/>
                        </a:spcAft>
                      </a:pPr>
                      <a:r>
                        <a:rPr lang="en-US" sz="700">
                          <a:effectLst/>
                        </a:rPr>
                        <a:t>4378-E(dn)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dirty="0">
                          <a:effectLst/>
                        </a:rPr>
                        <a:t>FMAG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138245021"/>
                  </a:ext>
                </a:extLst>
              </a:tr>
              <a:tr h="119507">
                <a:tc>
                  <a:txBody>
                    <a:bodyPr/>
                    <a:lstStyle/>
                    <a:p>
                      <a:pPr marL="0" marR="0" algn="ctr">
                        <a:lnSpc>
                          <a:spcPct val="115000"/>
                        </a:lnSpc>
                        <a:spcBef>
                          <a:spcPts val="0"/>
                        </a:spcBef>
                        <a:spcAft>
                          <a:spcPts val="0"/>
                        </a:spcAft>
                      </a:pPr>
                      <a:r>
                        <a:rPr lang="en-US" sz="700" dirty="0">
                          <a:effectLst/>
                        </a:rPr>
                        <a:t>4378-E(up)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398584877"/>
                  </a:ext>
                </a:extLst>
              </a:tr>
              <a:tr h="119507">
                <a:tc>
                  <a:txBody>
                    <a:bodyPr/>
                    <a:lstStyle/>
                    <a:p>
                      <a:pPr marL="0" marR="0" algn="ctr">
                        <a:lnSpc>
                          <a:spcPct val="115000"/>
                        </a:lnSpc>
                        <a:spcBef>
                          <a:spcPts val="0"/>
                        </a:spcBef>
                        <a:spcAft>
                          <a:spcPts val="0"/>
                        </a:spcAft>
                      </a:pPr>
                      <a:r>
                        <a:rPr lang="en-US" sz="700">
                          <a:effectLst/>
                        </a:rPr>
                        <a:t>4380-W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26.0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020325891"/>
                  </a:ext>
                </a:extLst>
              </a:tr>
              <a:tr h="119507">
                <a:tc>
                  <a:txBody>
                    <a:bodyPr/>
                    <a:lstStyle/>
                    <a:p>
                      <a:pPr marL="0" marR="0" algn="ctr">
                        <a:lnSpc>
                          <a:spcPct val="115000"/>
                        </a:lnSpc>
                        <a:spcBef>
                          <a:spcPts val="0"/>
                        </a:spcBef>
                        <a:spcAft>
                          <a:spcPts val="0"/>
                        </a:spcAft>
                      </a:pPr>
                      <a:r>
                        <a:rPr lang="en-US" sz="700">
                          <a:effectLst/>
                        </a:rPr>
                        <a:t>4380-E(dn)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538254255"/>
                  </a:ext>
                </a:extLst>
              </a:tr>
              <a:tr h="119507">
                <a:tc>
                  <a:txBody>
                    <a:bodyPr/>
                    <a:lstStyle/>
                    <a:p>
                      <a:pPr marL="0" marR="0" algn="ctr">
                        <a:lnSpc>
                          <a:spcPct val="115000"/>
                        </a:lnSpc>
                        <a:spcBef>
                          <a:spcPts val="0"/>
                        </a:spcBef>
                        <a:spcAft>
                          <a:spcPts val="0"/>
                        </a:spcAft>
                      </a:pPr>
                      <a:r>
                        <a:rPr lang="en-US" sz="700">
                          <a:effectLst/>
                        </a:rPr>
                        <a:t>4380-E(up)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409693950"/>
                  </a:ext>
                </a:extLst>
              </a:tr>
              <a:tr h="119507">
                <a:tc>
                  <a:txBody>
                    <a:bodyPr/>
                    <a:lstStyle/>
                    <a:p>
                      <a:pPr marL="0" marR="0" algn="ctr">
                        <a:lnSpc>
                          <a:spcPct val="115000"/>
                        </a:lnSpc>
                        <a:spcBef>
                          <a:spcPts val="0"/>
                        </a:spcBef>
                        <a:spcAft>
                          <a:spcPts val="0"/>
                        </a:spcAft>
                      </a:pPr>
                      <a:r>
                        <a:rPr lang="en-US" sz="700">
                          <a:effectLst/>
                        </a:rPr>
                        <a:t>4382-W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889743319"/>
                  </a:ext>
                </a:extLst>
              </a:tr>
              <a:tr h="119507">
                <a:tc>
                  <a:txBody>
                    <a:bodyPr/>
                    <a:lstStyle/>
                    <a:p>
                      <a:pPr marL="0" marR="0" algn="ctr">
                        <a:lnSpc>
                          <a:spcPct val="115000"/>
                        </a:lnSpc>
                        <a:spcBef>
                          <a:spcPts val="0"/>
                        </a:spcBef>
                        <a:spcAft>
                          <a:spcPts val="0"/>
                        </a:spcAft>
                      </a:pPr>
                      <a:r>
                        <a:rPr lang="en-US" sz="700" dirty="0">
                          <a:effectLst/>
                        </a:rPr>
                        <a:t>4382-E(</a:t>
                      </a:r>
                      <a:r>
                        <a:rPr lang="en-US" sz="700" dirty="0" err="1">
                          <a:effectLst/>
                        </a:rPr>
                        <a:t>dn</a:t>
                      </a:r>
                      <a:r>
                        <a:rPr lang="en-US" sz="7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400137092"/>
                  </a:ext>
                </a:extLst>
              </a:tr>
              <a:tr h="119507">
                <a:tc>
                  <a:txBody>
                    <a:bodyPr/>
                    <a:lstStyle/>
                    <a:p>
                      <a:pPr marL="0" marR="0" algn="ctr">
                        <a:lnSpc>
                          <a:spcPct val="115000"/>
                        </a:lnSpc>
                        <a:spcBef>
                          <a:spcPts val="0"/>
                        </a:spcBef>
                        <a:spcAft>
                          <a:spcPts val="0"/>
                        </a:spcAft>
                      </a:pPr>
                      <a:r>
                        <a:rPr lang="en-US" sz="700">
                          <a:effectLst/>
                        </a:rPr>
                        <a:t>4382-E(up)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473655336"/>
                  </a:ext>
                </a:extLst>
              </a:tr>
              <a:tr h="119507">
                <a:tc>
                  <a:txBody>
                    <a:bodyPr/>
                    <a:lstStyle/>
                    <a:p>
                      <a:pPr marL="0" marR="0" algn="ctr">
                        <a:lnSpc>
                          <a:spcPct val="115000"/>
                        </a:lnSpc>
                        <a:spcBef>
                          <a:spcPts val="0"/>
                        </a:spcBef>
                        <a:spcAft>
                          <a:spcPts val="0"/>
                        </a:spcAft>
                      </a:pPr>
                      <a:r>
                        <a:rPr lang="en-US" sz="700" dirty="0">
                          <a:effectLst/>
                        </a:rPr>
                        <a:t>4388-W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841813419"/>
                  </a:ext>
                </a:extLst>
              </a:tr>
              <a:tr h="119507">
                <a:tc>
                  <a:txBody>
                    <a:bodyPr/>
                    <a:lstStyle/>
                    <a:p>
                      <a:pPr marL="0" marR="0" algn="ctr">
                        <a:lnSpc>
                          <a:spcPct val="115000"/>
                        </a:lnSpc>
                        <a:spcBef>
                          <a:spcPts val="0"/>
                        </a:spcBef>
                        <a:spcAft>
                          <a:spcPts val="0"/>
                        </a:spcAft>
                      </a:pPr>
                      <a:r>
                        <a:rPr lang="en-US" sz="700" dirty="0">
                          <a:effectLst/>
                        </a:rPr>
                        <a:t>4388-E(</a:t>
                      </a:r>
                      <a:r>
                        <a:rPr lang="en-US" sz="700" dirty="0" err="1">
                          <a:effectLst/>
                        </a:rPr>
                        <a:t>dn</a:t>
                      </a:r>
                      <a:r>
                        <a:rPr lang="en-US" sz="7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573444091"/>
                  </a:ext>
                </a:extLst>
              </a:tr>
              <a:tr h="119507">
                <a:tc>
                  <a:txBody>
                    <a:bodyPr/>
                    <a:lstStyle/>
                    <a:p>
                      <a:pPr marL="0" marR="0" algn="ctr">
                        <a:lnSpc>
                          <a:spcPct val="115000"/>
                        </a:lnSpc>
                        <a:spcBef>
                          <a:spcPts val="0"/>
                        </a:spcBef>
                        <a:spcAft>
                          <a:spcPts val="0"/>
                        </a:spcAft>
                      </a:pPr>
                      <a:r>
                        <a:rPr lang="en-US" sz="700" dirty="0">
                          <a:effectLst/>
                        </a:rPr>
                        <a:t>4388-E(up)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188608489"/>
                  </a:ext>
                </a:extLst>
              </a:tr>
              <a:tr h="119507">
                <a:tc>
                  <a:txBody>
                    <a:bodyPr/>
                    <a:lstStyle/>
                    <a:p>
                      <a:pPr marL="0" marR="0" algn="ctr">
                        <a:lnSpc>
                          <a:spcPct val="115000"/>
                        </a:lnSpc>
                        <a:spcBef>
                          <a:spcPts val="0"/>
                        </a:spcBef>
                        <a:spcAft>
                          <a:spcPts val="0"/>
                        </a:spcAft>
                      </a:pPr>
                      <a:r>
                        <a:rPr lang="en-US" sz="700" dirty="0">
                          <a:effectLst/>
                        </a:rPr>
                        <a:t>4389-W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569136305"/>
                  </a:ext>
                </a:extLst>
              </a:tr>
              <a:tr h="119507">
                <a:tc>
                  <a:txBody>
                    <a:bodyPr/>
                    <a:lstStyle/>
                    <a:p>
                      <a:pPr marL="0" marR="0" algn="ctr">
                        <a:lnSpc>
                          <a:spcPct val="115000"/>
                        </a:lnSpc>
                        <a:spcBef>
                          <a:spcPts val="0"/>
                        </a:spcBef>
                        <a:spcAft>
                          <a:spcPts val="0"/>
                        </a:spcAft>
                      </a:pPr>
                      <a:r>
                        <a:rPr lang="en-US" sz="700">
                          <a:effectLst/>
                        </a:rPr>
                        <a:t>4389-E(dn)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881668670"/>
                  </a:ext>
                </a:extLst>
              </a:tr>
              <a:tr h="119507">
                <a:tc>
                  <a:txBody>
                    <a:bodyPr/>
                    <a:lstStyle/>
                    <a:p>
                      <a:pPr marL="0" marR="0" algn="ctr">
                        <a:lnSpc>
                          <a:spcPct val="115000"/>
                        </a:lnSpc>
                        <a:spcBef>
                          <a:spcPts val="0"/>
                        </a:spcBef>
                        <a:spcAft>
                          <a:spcPts val="0"/>
                        </a:spcAft>
                      </a:pPr>
                      <a:r>
                        <a:rPr lang="en-US" sz="700" dirty="0">
                          <a:effectLst/>
                        </a:rPr>
                        <a:t>4389-E(up)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994233194"/>
                  </a:ext>
                </a:extLst>
              </a:tr>
              <a:tr h="119507">
                <a:tc>
                  <a:txBody>
                    <a:bodyPr/>
                    <a:lstStyle/>
                    <a:p>
                      <a:pPr marL="0" marR="0" algn="ctr">
                        <a:lnSpc>
                          <a:spcPct val="115000"/>
                        </a:lnSpc>
                        <a:spcBef>
                          <a:spcPts val="0"/>
                        </a:spcBef>
                        <a:spcAft>
                          <a:spcPts val="0"/>
                        </a:spcAft>
                      </a:pPr>
                      <a:r>
                        <a:rPr lang="en-US" sz="700">
                          <a:effectLst/>
                        </a:rPr>
                        <a:t>4390-W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645193022"/>
                  </a:ext>
                </a:extLst>
              </a:tr>
              <a:tr h="119507">
                <a:tc>
                  <a:txBody>
                    <a:bodyPr/>
                    <a:lstStyle/>
                    <a:p>
                      <a:pPr marL="0" marR="0" algn="ctr">
                        <a:lnSpc>
                          <a:spcPct val="115000"/>
                        </a:lnSpc>
                        <a:spcBef>
                          <a:spcPts val="0"/>
                        </a:spcBef>
                        <a:spcAft>
                          <a:spcPts val="0"/>
                        </a:spcAft>
                      </a:pPr>
                      <a:r>
                        <a:rPr lang="en-US" sz="700">
                          <a:effectLst/>
                        </a:rPr>
                        <a:t>4390-E(dn)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709110737"/>
                  </a:ext>
                </a:extLst>
              </a:tr>
              <a:tr h="119507">
                <a:tc>
                  <a:txBody>
                    <a:bodyPr/>
                    <a:lstStyle/>
                    <a:p>
                      <a:pPr marL="0" marR="0" algn="ctr">
                        <a:lnSpc>
                          <a:spcPct val="115000"/>
                        </a:lnSpc>
                        <a:spcBef>
                          <a:spcPts val="0"/>
                        </a:spcBef>
                        <a:spcAft>
                          <a:spcPts val="0"/>
                        </a:spcAft>
                      </a:pPr>
                      <a:r>
                        <a:rPr lang="en-US" sz="700" dirty="0">
                          <a:effectLst/>
                        </a:rPr>
                        <a:t>4390-E(up)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681446998"/>
                  </a:ext>
                </a:extLst>
              </a:tr>
              <a:tr h="119507">
                <a:tc>
                  <a:txBody>
                    <a:bodyPr/>
                    <a:lstStyle/>
                    <a:p>
                      <a:pPr marL="0" marR="0" algn="ctr">
                        <a:lnSpc>
                          <a:spcPct val="115000"/>
                        </a:lnSpc>
                        <a:spcBef>
                          <a:spcPts val="0"/>
                        </a:spcBef>
                        <a:spcAft>
                          <a:spcPts val="0"/>
                        </a:spcAft>
                      </a:pPr>
                      <a:r>
                        <a:rPr lang="en-US" sz="700" dirty="0">
                          <a:effectLst/>
                        </a:rPr>
                        <a:t>4392-W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403763972"/>
                  </a:ext>
                </a:extLst>
              </a:tr>
              <a:tr h="119507">
                <a:tc>
                  <a:txBody>
                    <a:bodyPr/>
                    <a:lstStyle/>
                    <a:p>
                      <a:pPr marL="0" marR="0" algn="ctr">
                        <a:lnSpc>
                          <a:spcPct val="115000"/>
                        </a:lnSpc>
                        <a:spcBef>
                          <a:spcPts val="0"/>
                        </a:spcBef>
                        <a:spcAft>
                          <a:spcPts val="0"/>
                        </a:spcAft>
                      </a:pPr>
                      <a:r>
                        <a:rPr lang="en-US" sz="700">
                          <a:effectLst/>
                        </a:rPr>
                        <a:t>4392-E(dn)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474092538"/>
                  </a:ext>
                </a:extLst>
              </a:tr>
              <a:tr h="119507">
                <a:tc>
                  <a:txBody>
                    <a:bodyPr/>
                    <a:lstStyle/>
                    <a:p>
                      <a:pPr marL="0" marR="0" algn="ctr">
                        <a:lnSpc>
                          <a:spcPct val="115000"/>
                        </a:lnSpc>
                        <a:spcBef>
                          <a:spcPts val="0"/>
                        </a:spcBef>
                        <a:spcAft>
                          <a:spcPts val="0"/>
                        </a:spcAft>
                      </a:pPr>
                      <a:r>
                        <a:rPr lang="en-US" sz="700" dirty="0">
                          <a:effectLst/>
                        </a:rPr>
                        <a:t>4392-E(up)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490527992"/>
                  </a:ext>
                </a:extLst>
              </a:tr>
              <a:tr h="119507">
                <a:tc>
                  <a:txBody>
                    <a:bodyPr/>
                    <a:lstStyle/>
                    <a:p>
                      <a:pPr marL="0" marR="0" algn="ctr">
                        <a:lnSpc>
                          <a:spcPct val="115000"/>
                        </a:lnSpc>
                        <a:spcBef>
                          <a:spcPts val="0"/>
                        </a:spcBef>
                        <a:spcAft>
                          <a:spcPts val="0"/>
                        </a:spcAft>
                      </a:pPr>
                      <a:r>
                        <a:rPr lang="en-US" sz="700">
                          <a:effectLst/>
                        </a:rPr>
                        <a:t>4394-W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4265677998"/>
                  </a:ext>
                </a:extLst>
              </a:tr>
              <a:tr h="119507">
                <a:tc>
                  <a:txBody>
                    <a:bodyPr/>
                    <a:lstStyle/>
                    <a:p>
                      <a:pPr marL="0" marR="0" algn="ctr">
                        <a:lnSpc>
                          <a:spcPct val="115000"/>
                        </a:lnSpc>
                        <a:spcBef>
                          <a:spcPts val="0"/>
                        </a:spcBef>
                        <a:spcAft>
                          <a:spcPts val="0"/>
                        </a:spcAft>
                      </a:pPr>
                      <a:r>
                        <a:rPr lang="en-US" sz="700">
                          <a:effectLst/>
                        </a:rPr>
                        <a:t>4394-E(dn)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004760180"/>
                  </a:ext>
                </a:extLst>
              </a:tr>
              <a:tr h="119507">
                <a:tc>
                  <a:txBody>
                    <a:bodyPr/>
                    <a:lstStyle/>
                    <a:p>
                      <a:pPr marL="0" marR="0" algn="ctr">
                        <a:lnSpc>
                          <a:spcPct val="115000"/>
                        </a:lnSpc>
                        <a:spcBef>
                          <a:spcPts val="0"/>
                        </a:spcBef>
                        <a:spcAft>
                          <a:spcPts val="0"/>
                        </a:spcAft>
                      </a:pPr>
                      <a:r>
                        <a:rPr lang="en-US" sz="700" dirty="0">
                          <a:effectLst/>
                        </a:rPr>
                        <a:t>4394-E(up)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133379129"/>
                  </a:ext>
                </a:extLst>
              </a:tr>
              <a:tr h="119507">
                <a:tc>
                  <a:txBody>
                    <a:bodyPr/>
                    <a:lstStyle/>
                    <a:p>
                      <a:pPr marL="0" marR="0" algn="ctr">
                        <a:lnSpc>
                          <a:spcPct val="115000"/>
                        </a:lnSpc>
                        <a:spcBef>
                          <a:spcPts val="0"/>
                        </a:spcBef>
                        <a:spcAft>
                          <a:spcPts val="0"/>
                        </a:spcAft>
                      </a:pPr>
                      <a:r>
                        <a:rPr lang="en-US" sz="700">
                          <a:effectLst/>
                        </a:rPr>
                        <a:t>4411-E(dn)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506312251"/>
                  </a:ext>
                </a:extLst>
              </a:tr>
              <a:tr h="119507">
                <a:tc>
                  <a:txBody>
                    <a:bodyPr/>
                    <a:lstStyle/>
                    <a:p>
                      <a:pPr marL="0" marR="0" algn="ctr">
                        <a:lnSpc>
                          <a:spcPct val="115000"/>
                        </a:lnSpc>
                        <a:spcBef>
                          <a:spcPts val="0"/>
                        </a:spcBef>
                        <a:spcAft>
                          <a:spcPts val="0"/>
                        </a:spcAft>
                      </a:pPr>
                      <a:r>
                        <a:rPr lang="en-US" sz="700">
                          <a:effectLst/>
                        </a:rPr>
                        <a:t>4411-E(up)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073965186"/>
                  </a:ext>
                </a:extLst>
              </a:tr>
              <a:tr h="119507">
                <a:tc>
                  <a:txBody>
                    <a:bodyPr/>
                    <a:lstStyle/>
                    <a:p>
                      <a:pPr marL="0" marR="0" algn="ctr">
                        <a:lnSpc>
                          <a:spcPct val="115000"/>
                        </a:lnSpc>
                        <a:spcBef>
                          <a:spcPts val="0"/>
                        </a:spcBef>
                        <a:spcAft>
                          <a:spcPts val="0"/>
                        </a:spcAft>
                      </a:pPr>
                      <a:r>
                        <a:rPr lang="en-US" sz="700" dirty="0">
                          <a:effectLst/>
                        </a:rPr>
                        <a:t>4411-W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007483194"/>
                  </a:ext>
                </a:extLst>
              </a:tr>
              <a:tr h="119507">
                <a:tc>
                  <a:txBody>
                    <a:bodyPr/>
                    <a:lstStyle/>
                    <a:p>
                      <a:pPr marL="0" marR="0" algn="ctr">
                        <a:lnSpc>
                          <a:spcPct val="115000"/>
                        </a:lnSpc>
                        <a:spcBef>
                          <a:spcPts val="0"/>
                        </a:spcBef>
                        <a:spcAft>
                          <a:spcPts val="0"/>
                        </a:spcAft>
                      </a:pPr>
                      <a:r>
                        <a:rPr lang="en-US" sz="700">
                          <a:effectLst/>
                        </a:rPr>
                        <a:t>4482-E(dn)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1238936032"/>
                  </a:ext>
                </a:extLst>
              </a:tr>
              <a:tr h="119507">
                <a:tc>
                  <a:txBody>
                    <a:bodyPr/>
                    <a:lstStyle/>
                    <a:p>
                      <a:pPr marL="0" marR="0" algn="ctr">
                        <a:lnSpc>
                          <a:spcPct val="115000"/>
                        </a:lnSpc>
                        <a:spcBef>
                          <a:spcPts val="0"/>
                        </a:spcBef>
                        <a:spcAft>
                          <a:spcPts val="0"/>
                        </a:spcAft>
                      </a:pPr>
                      <a:r>
                        <a:rPr lang="en-US" sz="700" dirty="0">
                          <a:effectLst/>
                        </a:rPr>
                        <a:t>4482-E(up)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221891160"/>
                  </a:ext>
                </a:extLst>
              </a:tr>
              <a:tr h="119507">
                <a:tc>
                  <a:txBody>
                    <a:bodyPr/>
                    <a:lstStyle/>
                    <a:p>
                      <a:pPr marL="0" marR="0" algn="ctr">
                        <a:lnSpc>
                          <a:spcPct val="115000"/>
                        </a:lnSpc>
                        <a:spcBef>
                          <a:spcPts val="0"/>
                        </a:spcBef>
                        <a:spcAft>
                          <a:spcPts val="0"/>
                        </a:spcAft>
                      </a:pPr>
                      <a:r>
                        <a:rPr lang="en-US" sz="700">
                          <a:effectLst/>
                        </a:rPr>
                        <a:t>4482-W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571694610"/>
                  </a:ext>
                </a:extLst>
              </a:tr>
              <a:tr h="119507">
                <a:tc>
                  <a:txBody>
                    <a:bodyPr/>
                    <a:lstStyle/>
                    <a:p>
                      <a:pPr marL="0" marR="0" algn="ctr">
                        <a:lnSpc>
                          <a:spcPct val="115000"/>
                        </a:lnSpc>
                        <a:spcBef>
                          <a:spcPts val="0"/>
                        </a:spcBef>
                        <a:spcAft>
                          <a:spcPts val="0"/>
                        </a:spcAft>
                      </a:pPr>
                      <a:r>
                        <a:rPr lang="en-US" sz="700">
                          <a:effectLst/>
                        </a:rPr>
                        <a:t>4502-E(dn)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3228372069"/>
                  </a:ext>
                </a:extLst>
              </a:tr>
              <a:tr h="119507">
                <a:tc>
                  <a:txBody>
                    <a:bodyPr/>
                    <a:lstStyle/>
                    <a:p>
                      <a:pPr marL="0" marR="0" algn="ctr">
                        <a:lnSpc>
                          <a:spcPct val="115000"/>
                        </a:lnSpc>
                        <a:spcBef>
                          <a:spcPts val="0"/>
                        </a:spcBef>
                        <a:spcAft>
                          <a:spcPts val="0"/>
                        </a:spcAft>
                      </a:pPr>
                      <a:r>
                        <a:rPr lang="en-US" sz="700" dirty="0">
                          <a:effectLst/>
                        </a:rPr>
                        <a:t>4502-E(up)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891890060"/>
                  </a:ext>
                </a:extLst>
              </a:tr>
              <a:tr h="119507">
                <a:tc>
                  <a:txBody>
                    <a:bodyPr/>
                    <a:lstStyle/>
                    <a:p>
                      <a:pPr marL="0" marR="0" algn="ctr">
                        <a:lnSpc>
                          <a:spcPct val="115000"/>
                        </a:lnSpc>
                        <a:spcBef>
                          <a:spcPts val="0"/>
                        </a:spcBef>
                        <a:spcAft>
                          <a:spcPts val="0"/>
                        </a:spcAft>
                      </a:pPr>
                      <a:r>
                        <a:rPr lang="en-US" sz="700" dirty="0">
                          <a:effectLst/>
                        </a:rPr>
                        <a:t>4502-W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solidFill>
                      <a:schemeClr val="tx1"/>
                    </a:solidFill>
                  </a:tcPr>
                </a:tc>
                <a:tc>
                  <a:txBody>
                    <a:bodyPr/>
                    <a:lstStyle/>
                    <a:p>
                      <a:pPr marL="0" marR="0" algn="ctr">
                        <a:lnSpc>
                          <a:spcPct val="115000"/>
                        </a:lnSpc>
                        <a:spcBef>
                          <a:spcPts val="0"/>
                        </a:spcBef>
                        <a:spcAft>
                          <a:spcPts val="0"/>
                        </a:spcAft>
                      </a:pPr>
                      <a:r>
                        <a:rPr lang="en-US" sz="700">
                          <a:effectLst/>
                        </a:rPr>
                        <a:t>Post-FMAG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tc>
                  <a:txBody>
                    <a:bodyPr/>
                    <a:lstStyle/>
                    <a:p>
                      <a:pPr marL="0" marR="0" algn="ctr">
                        <a:lnSpc>
                          <a:spcPct val="115000"/>
                        </a:lnSpc>
                        <a:spcBef>
                          <a:spcPts val="0"/>
                        </a:spcBef>
                        <a:spcAft>
                          <a:spcPts val="0"/>
                        </a:spcAft>
                      </a:pPr>
                      <a:r>
                        <a:rPr lang="en-US" sz="7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40" marR="52540" marT="0" marB="0" anchor="ctr"/>
                </a:tc>
                <a:extLst>
                  <a:ext uri="{0D108BD9-81ED-4DB2-BD59-A6C34878D82A}">
                    <a16:rowId xmlns:a16="http://schemas.microsoft.com/office/drawing/2014/main" val="2159117185"/>
                  </a:ext>
                </a:extLst>
              </a:tr>
            </a:tbl>
          </a:graphicData>
        </a:graphic>
      </p:graphicFrame>
      <p:sp>
        <p:nvSpPr>
          <p:cNvPr id="3" name="Title 2">
            <a:extLst>
              <a:ext uri="{FF2B5EF4-FFF2-40B4-BE49-F238E27FC236}">
                <a16:creationId xmlns:a16="http://schemas.microsoft.com/office/drawing/2014/main" id="{259175B7-6A94-1387-226C-42916AC64609}"/>
              </a:ext>
            </a:extLst>
          </p:cNvPr>
          <p:cNvSpPr>
            <a:spLocks noGrp="1"/>
          </p:cNvSpPr>
          <p:nvPr>
            <p:ph type="title"/>
          </p:nvPr>
        </p:nvSpPr>
        <p:spPr/>
        <p:txBody>
          <a:bodyPr/>
          <a:lstStyle/>
          <a:p>
            <a:r>
              <a:rPr lang="en-US" dirty="0"/>
              <a:t>Transverse Permanent Shielding, Cont’d</a:t>
            </a:r>
          </a:p>
        </p:txBody>
      </p:sp>
      <p:sp>
        <p:nvSpPr>
          <p:cNvPr id="4" name="Date Placeholder 3">
            <a:extLst>
              <a:ext uri="{FF2B5EF4-FFF2-40B4-BE49-F238E27FC236}">
                <a16:creationId xmlns:a16="http://schemas.microsoft.com/office/drawing/2014/main" id="{D3A824BC-E85B-6D45-CE65-869BF9AD57D7}"/>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A8B9374D-887F-5E8E-D129-3186650B3A56}"/>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7051C3BA-53A7-62E0-E38D-05D60FE380CF}"/>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graphicFrame>
        <p:nvGraphicFramePr>
          <p:cNvPr id="8" name="Table 7">
            <a:extLst>
              <a:ext uri="{FF2B5EF4-FFF2-40B4-BE49-F238E27FC236}">
                <a16:creationId xmlns:a16="http://schemas.microsoft.com/office/drawing/2014/main" id="{8A65ABDE-F2F0-2E67-948C-77AA53D9870D}"/>
              </a:ext>
            </a:extLst>
          </p:cNvPr>
          <p:cNvGraphicFramePr>
            <a:graphicFrameLocks noGrp="1"/>
          </p:cNvGraphicFramePr>
          <p:nvPr>
            <p:extLst>
              <p:ext uri="{D42A27DB-BD31-4B8C-83A1-F6EECF244321}">
                <p14:modId xmlns:p14="http://schemas.microsoft.com/office/powerpoint/2010/main" val="3234128621"/>
              </p:ext>
            </p:extLst>
          </p:nvPr>
        </p:nvGraphicFramePr>
        <p:xfrm>
          <a:off x="2178686" y="864552"/>
          <a:ext cx="4772340" cy="565896"/>
        </p:xfrm>
        <a:graphic>
          <a:graphicData uri="http://schemas.openxmlformats.org/drawingml/2006/table">
            <a:tbl>
              <a:tblPr firstRow="1" firstCol="1" bandRow="1">
                <a:tableStyleId>{5C22544A-7EE6-4342-B048-85BDC9FD1C3A}</a:tableStyleId>
              </a:tblPr>
              <a:tblGrid>
                <a:gridCol w="908739">
                  <a:extLst>
                    <a:ext uri="{9D8B030D-6E8A-4147-A177-3AD203B41FA5}">
                      <a16:colId xmlns:a16="http://schemas.microsoft.com/office/drawing/2014/main" val="378168788"/>
                    </a:ext>
                  </a:extLst>
                </a:gridCol>
                <a:gridCol w="1192842">
                  <a:extLst>
                    <a:ext uri="{9D8B030D-6E8A-4147-A177-3AD203B41FA5}">
                      <a16:colId xmlns:a16="http://schemas.microsoft.com/office/drawing/2014/main" val="515913225"/>
                    </a:ext>
                  </a:extLst>
                </a:gridCol>
                <a:gridCol w="788093">
                  <a:extLst>
                    <a:ext uri="{9D8B030D-6E8A-4147-A177-3AD203B41FA5}">
                      <a16:colId xmlns:a16="http://schemas.microsoft.com/office/drawing/2014/main" val="334167218"/>
                    </a:ext>
                  </a:extLst>
                </a:gridCol>
                <a:gridCol w="569178">
                  <a:extLst>
                    <a:ext uri="{9D8B030D-6E8A-4147-A177-3AD203B41FA5}">
                      <a16:colId xmlns:a16="http://schemas.microsoft.com/office/drawing/2014/main" val="3556042972"/>
                    </a:ext>
                  </a:extLst>
                </a:gridCol>
                <a:gridCol w="700527">
                  <a:extLst>
                    <a:ext uri="{9D8B030D-6E8A-4147-A177-3AD203B41FA5}">
                      <a16:colId xmlns:a16="http://schemas.microsoft.com/office/drawing/2014/main" val="4119111945"/>
                    </a:ext>
                  </a:extLst>
                </a:gridCol>
                <a:gridCol w="612961">
                  <a:extLst>
                    <a:ext uri="{9D8B030D-6E8A-4147-A177-3AD203B41FA5}">
                      <a16:colId xmlns:a16="http://schemas.microsoft.com/office/drawing/2014/main" val="448697956"/>
                    </a:ext>
                  </a:extLst>
                </a:gridCol>
              </a:tblGrid>
              <a:tr h="565896">
                <a:tc>
                  <a:txBody>
                    <a:bodyPr/>
                    <a:lstStyle/>
                    <a:p>
                      <a:pPr marL="0" marR="0" algn="ctr">
                        <a:lnSpc>
                          <a:spcPct val="115000"/>
                        </a:lnSpc>
                        <a:spcBef>
                          <a:spcPts val="0"/>
                        </a:spcBef>
                        <a:spcAft>
                          <a:spcPts val="0"/>
                        </a:spcAft>
                      </a:pPr>
                      <a:r>
                        <a:rPr lang="en-US" sz="900" dirty="0">
                          <a:effectLst/>
                        </a:rPr>
                        <a:t>Transverse Station (ft)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Fixed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Movable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Current Shielding (efd)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Required</a:t>
                      </a:r>
                      <a:br>
                        <a:rPr lang="en-US" sz="900" dirty="0">
                          <a:effectLst/>
                        </a:rPr>
                      </a:br>
                      <a:r>
                        <a:rPr lang="en-US" sz="900" dirty="0">
                          <a:effectLst/>
                        </a:rPr>
                        <a:t>(efd)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2496541822"/>
                  </a:ext>
                </a:extLst>
              </a:tr>
            </a:tbl>
          </a:graphicData>
        </a:graphic>
      </p:graphicFrame>
    </p:spTree>
    <p:extLst>
      <p:ext uri="{BB962C8B-B14F-4D97-AF65-F5344CB8AC3E}">
        <p14:creationId xmlns:p14="http://schemas.microsoft.com/office/powerpoint/2010/main" val="670205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rtl="0"/>
            <a:r>
              <a:rPr lang="en-US" b="1" dirty="0">
                <a:latin typeface="Helvetica" panose="020B0604020202020204" pitchFamily="34" charset="0"/>
              </a:rPr>
              <a:t>Movable and penetration S</a:t>
            </a:r>
            <a:r>
              <a:rPr lang="en-US" sz="2400" b="1" i="0" u="none" strike="noStrike" kern="1200" baseline="0" dirty="0">
                <a:solidFill>
                  <a:srgbClr val="505050"/>
                </a:solidFill>
                <a:latin typeface="Helvetica" panose="020B0604020202020204" pitchFamily="34" charset="0"/>
              </a:rPr>
              <a:t>hielding</a:t>
            </a:r>
            <a:endParaRPr lang="en-US" sz="1800" b="1" dirty="0">
              <a:latin typeface="Helvetica" panose="020B0604020202020204" pitchFamily="34" charset="0"/>
            </a:endParaRPr>
          </a:p>
          <a:p>
            <a:pPr lvl="1"/>
            <a:r>
              <a:rPr lang="en-US" dirty="0">
                <a:latin typeface="Helvetica" panose="020B0604020202020204" pitchFamily="34" charset="0"/>
              </a:rPr>
              <a:t>The “Target Station” which includes the area around the target cave and primary beam absorber (FMAG) is surrounded by steel and concrete</a:t>
            </a:r>
          </a:p>
          <a:p>
            <a:pPr marL="457200" lvl="1" indent="0">
              <a:buNone/>
            </a:pPr>
            <a:endParaRPr lang="en-US" dirty="0">
              <a:latin typeface="Helvetica" panose="020B0604020202020204" pitchFamily="34" charset="0"/>
            </a:endParaRPr>
          </a:p>
          <a:p>
            <a:pPr marL="514350" lvl="1"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408186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b="1" dirty="0"/>
              <a:t>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Main Injector enclosure</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All RSIS are designed, installed and configuration managed in conformance with the requirements of the Fermilab Radiological Control Manual (FRCM)</a:t>
            </a:r>
          </a:p>
          <a:p>
            <a:pPr marL="457200" lvl="1" indent="0">
              <a:buNone/>
            </a:pPr>
            <a:endParaRPr lang="en-US" sz="18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D51AE-5A14-2AF3-1272-75371ABDF3D1}"/>
              </a:ext>
            </a:extLst>
          </p:cNvPr>
          <p:cNvSpPr>
            <a:spLocks noGrp="1"/>
          </p:cNvSpPr>
          <p:nvPr>
            <p:ph idx="1"/>
          </p:nvPr>
        </p:nvSpPr>
        <p:spPr/>
        <p:txBody>
          <a:bodyPr/>
          <a:lstStyle/>
          <a:p>
            <a:pPr>
              <a:buFont typeface="Arial" panose="020B0604020202020204" pitchFamily="34" charset="0"/>
              <a:buChar char="•"/>
            </a:pPr>
            <a:r>
              <a:rPr lang="en-US" b="1" dirty="0"/>
              <a:t>Interlocked Radiation Detectors</a:t>
            </a:r>
          </a:p>
          <a:p>
            <a:pPr lvl="1"/>
            <a:r>
              <a:rPr lang="en-US" dirty="0"/>
              <a:t>All interlocked detectors are part of standard RSIS used throughout Fermilab and are calibrated on an annual basis</a:t>
            </a:r>
          </a:p>
          <a:p>
            <a:pPr lvl="1"/>
            <a:r>
              <a:rPr lang="en-US" dirty="0"/>
              <a:t>For areas that do not have the required amount of permanent shielding these detectors can be used to provide the same level of protection to an individual outside of the shielding</a:t>
            </a:r>
          </a:p>
          <a:p>
            <a:endParaRPr lang="en-US" dirty="0"/>
          </a:p>
        </p:txBody>
      </p:sp>
      <p:sp>
        <p:nvSpPr>
          <p:cNvPr id="3" name="Title 2">
            <a:extLst>
              <a:ext uri="{FF2B5EF4-FFF2-40B4-BE49-F238E27FC236}">
                <a16:creationId xmlns:a16="http://schemas.microsoft.com/office/drawing/2014/main" id="{730FD840-A693-B3C0-AEB6-562977CB3414}"/>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1E4FBD14-28E4-41B9-47E0-E45243D503C3}"/>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1C3D1624-9E21-E42C-5B18-5631A6AF59F5}"/>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701ABD8-4077-565C-97B6-E57305365B8C}"/>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375101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844C2-9A29-B6C5-DF7A-976215360041}"/>
              </a:ext>
            </a:extLst>
          </p:cNvPr>
          <p:cNvSpPr>
            <a:spLocks noGrp="1"/>
          </p:cNvSpPr>
          <p:nvPr>
            <p:ph type="body" sz="half" idx="2"/>
          </p:nvPr>
        </p:nvSpPr>
        <p:spPr>
          <a:xfrm>
            <a:off x="224073" y="2806574"/>
            <a:ext cx="8686800" cy="3521798"/>
          </a:xfrm>
        </p:spPr>
        <p:txBody>
          <a:bodyPr/>
          <a:lstStyle/>
          <a:p>
            <a:endParaRPr lang="en-US" dirty="0"/>
          </a:p>
        </p:txBody>
      </p:sp>
      <p:sp>
        <p:nvSpPr>
          <p:cNvPr id="4" name="Date Placeholder 3">
            <a:extLst>
              <a:ext uri="{FF2B5EF4-FFF2-40B4-BE49-F238E27FC236}">
                <a16:creationId xmlns:a16="http://schemas.microsoft.com/office/drawing/2014/main" id="{462A268F-D6F9-3420-0D1F-CD21F019241E}"/>
              </a:ext>
            </a:extLst>
          </p:cNvPr>
          <p:cNvSpPr>
            <a:spLocks noGrp="1"/>
          </p:cNvSpPr>
          <p:nvPr>
            <p:ph type="dt" sz="half" idx="14"/>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0FDF6D0B-8A8D-3E5B-CCAB-9284A0772C3D}"/>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552747AA-46AB-CB64-B014-DE33F1A77144}"/>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7" name="Title 6">
            <a:extLst>
              <a:ext uri="{FF2B5EF4-FFF2-40B4-BE49-F238E27FC236}">
                <a16:creationId xmlns:a16="http://schemas.microsoft.com/office/drawing/2014/main" id="{0FEF19D0-8B84-A721-FA6C-BB3AF54014DE}"/>
              </a:ext>
            </a:extLst>
          </p:cNvPr>
          <p:cNvSpPr>
            <a:spLocks noGrp="1"/>
          </p:cNvSpPr>
          <p:nvPr>
            <p:ph type="title"/>
          </p:nvPr>
        </p:nvSpPr>
        <p:spPr/>
        <p:txBody>
          <a:bodyPr/>
          <a:lstStyle/>
          <a:p>
            <a:r>
              <a:rPr lang="en-US" dirty="0"/>
              <a:t>Credited Controls – Active Engineering</a:t>
            </a:r>
          </a:p>
        </p:txBody>
      </p:sp>
      <p:graphicFrame>
        <p:nvGraphicFramePr>
          <p:cNvPr id="8" name="Table 7">
            <a:extLst>
              <a:ext uri="{FF2B5EF4-FFF2-40B4-BE49-F238E27FC236}">
                <a16:creationId xmlns:a16="http://schemas.microsoft.com/office/drawing/2014/main" id="{0340D823-1221-9451-92C9-9E9CE5510D0A}"/>
              </a:ext>
            </a:extLst>
          </p:cNvPr>
          <p:cNvGraphicFramePr>
            <a:graphicFrameLocks noGrp="1"/>
          </p:cNvGraphicFramePr>
          <p:nvPr>
            <p:extLst>
              <p:ext uri="{D42A27DB-BD31-4B8C-83A1-F6EECF244321}">
                <p14:modId xmlns:p14="http://schemas.microsoft.com/office/powerpoint/2010/main" val="2785355073"/>
              </p:ext>
            </p:extLst>
          </p:nvPr>
        </p:nvGraphicFramePr>
        <p:xfrm>
          <a:off x="2001837" y="1149579"/>
          <a:ext cx="5140325" cy="1358232"/>
        </p:xfrm>
        <a:graphic>
          <a:graphicData uri="http://schemas.openxmlformats.org/drawingml/2006/table">
            <a:tbl>
              <a:tblPr firstRow="1" firstCol="1" bandRow="1">
                <a:tableStyleId>{5C22544A-7EE6-4342-B048-85BDC9FD1C3A}</a:tableStyleId>
              </a:tblPr>
              <a:tblGrid>
                <a:gridCol w="1184910">
                  <a:extLst>
                    <a:ext uri="{9D8B030D-6E8A-4147-A177-3AD203B41FA5}">
                      <a16:colId xmlns:a16="http://schemas.microsoft.com/office/drawing/2014/main" val="590981071"/>
                    </a:ext>
                  </a:extLst>
                </a:gridCol>
                <a:gridCol w="1269365">
                  <a:extLst>
                    <a:ext uri="{9D8B030D-6E8A-4147-A177-3AD203B41FA5}">
                      <a16:colId xmlns:a16="http://schemas.microsoft.com/office/drawing/2014/main" val="202493999"/>
                    </a:ext>
                  </a:extLst>
                </a:gridCol>
                <a:gridCol w="1257300">
                  <a:extLst>
                    <a:ext uri="{9D8B030D-6E8A-4147-A177-3AD203B41FA5}">
                      <a16:colId xmlns:a16="http://schemas.microsoft.com/office/drawing/2014/main" val="2933860051"/>
                    </a:ext>
                  </a:extLst>
                </a:gridCol>
                <a:gridCol w="1428750">
                  <a:extLst>
                    <a:ext uri="{9D8B030D-6E8A-4147-A177-3AD203B41FA5}">
                      <a16:colId xmlns:a16="http://schemas.microsoft.com/office/drawing/2014/main" val="1371321444"/>
                    </a:ext>
                  </a:extLst>
                </a:gridCol>
              </a:tblGrid>
              <a:tr h="678101">
                <a:tc>
                  <a:txBody>
                    <a:bodyPr/>
                    <a:lstStyle/>
                    <a:p>
                      <a:pPr marL="0" marR="0" algn="ctr">
                        <a:lnSpc>
                          <a:spcPct val="107000"/>
                        </a:lnSpc>
                        <a:spcBef>
                          <a:spcPts val="0"/>
                        </a:spcBef>
                        <a:spcAft>
                          <a:spcPts val="0"/>
                        </a:spcAft>
                      </a:pPr>
                      <a:r>
                        <a:rPr lang="en-US" sz="1100">
                          <a:effectLst/>
                        </a:rPr>
                        <a:t>Credited Control Device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Longitudinal and Transverse Location Protected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Location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Credited Control Limit (mrem/hour)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1167438"/>
                  </a:ext>
                </a:extLst>
              </a:tr>
              <a:tr h="231447">
                <a:tc>
                  <a:txBody>
                    <a:bodyPr/>
                    <a:lstStyle/>
                    <a:p>
                      <a:pPr marL="0" marR="0" algn="ctr">
                        <a:lnSpc>
                          <a:spcPct val="107000"/>
                        </a:lnSpc>
                        <a:spcBef>
                          <a:spcPts val="0"/>
                        </a:spcBef>
                        <a:spcAft>
                          <a:spcPts val="0"/>
                        </a:spcAft>
                      </a:pPr>
                      <a:r>
                        <a:rPr lang="en-US" sz="1100" dirty="0">
                          <a:effectLst/>
                        </a:rPr>
                        <a:t>Chipmunk (3-161)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4348 – 4368 (Long.)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NM3 Berm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 &lt; 5000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8850968"/>
                  </a:ext>
                </a:extLst>
              </a:tr>
              <a:tr h="448684">
                <a:tc>
                  <a:txBody>
                    <a:bodyPr/>
                    <a:lstStyle/>
                    <a:p>
                      <a:pPr marL="0" marR="0" algn="ctr">
                        <a:lnSpc>
                          <a:spcPct val="107000"/>
                        </a:lnSpc>
                        <a:spcBef>
                          <a:spcPts val="0"/>
                        </a:spcBef>
                        <a:spcAft>
                          <a:spcPts val="0"/>
                        </a:spcAft>
                      </a:pPr>
                      <a:r>
                        <a:rPr lang="en-US" sz="1100" dirty="0">
                          <a:effectLst/>
                        </a:rPr>
                        <a:t>Chipmunk (3-162)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4360 – 4367 (Trans.)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SW Corner of NM4 Exp. Hall.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 &lt; 5000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489103"/>
                  </a:ext>
                </a:extLst>
              </a:tr>
            </a:tbl>
          </a:graphicData>
        </a:graphic>
      </p:graphicFrame>
      <p:pic>
        <p:nvPicPr>
          <p:cNvPr id="9" name="Picture 8">
            <a:extLst>
              <a:ext uri="{FF2B5EF4-FFF2-40B4-BE49-F238E27FC236}">
                <a16:creationId xmlns:a16="http://schemas.microsoft.com/office/drawing/2014/main" id="{BEF686F3-FBAE-3B0C-FEE7-554E274CD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577" y="2977762"/>
            <a:ext cx="6889686" cy="2798350"/>
          </a:xfrm>
          <a:prstGeom prst="rect">
            <a:avLst/>
          </a:prstGeom>
          <a:noFill/>
          <a:ln>
            <a:noFill/>
          </a:ln>
        </p:spPr>
      </p:pic>
      <p:sp>
        <p:nvSpPr>
          <p:cNvPr id="2" name="Oval 1">
            <a:extLst>
              <a:ext uri="{FF2B5EF4-FFF2-40B4-BE49-F238E27FC236}">
                <a16:creationId xmlns:a16="http://schemas.microsoft.com/office/drawing/2014/main" id="{5EEF3863-5B17-8A58-8E6B-5638C0B4D7E0}"/>
              </a:ext>
            </a:extLst>
          </p:cNvPr>
          <p:cNvSpPr/>
          <p:nvPr/>
        </p:nvSpPr>
        <p:spPr>
          <a:xfrm>
            <a:off x="1213164" y="3521798"/>
            <a:ext cx="1855961" cy="8510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45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15BC2-A97C-A8BE-36B2-2DB654A1F576}"/>
              </a:ext>
            </a:extLst>
          </p:cNvPr>
          <p:cNvSpPr>
            <a:spLocks noGrp="1"/>
          </p:cNvSpPr>
          <p:nvPr>
            <p:ph type="title"/>
          </p:nvPr>
        </p:nvSpPr>
        <p:spPr/>
        <p:txBody>
          <a:bodyPr/>
          <a:lstStyle/>
          <a:p>
            <a:r>
              <a:rPr lang="en-US" dirty="0"/>
              <a:t>Switchyard Fixed Target Overview</a:t>
            </a:r>
          </a:p>
        </p:txBody>
      </p:sp>
      <p:sp>
        <p:nvSpPr>
          <p:cNvPr id="4" name="Date Placeholder 3">
            <a:extLst>
              <a:ext uri="{FF2B5EF4-FFF2-40B4-BE49-F238E27FC236}">
                <a16:creationId xmlns:a16="http://schemas.microsoft.com/office/drawing/2014/main" id="{73A66D5D-E87A-3F7F-C994-FB9E20574A08}"/>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8468E62-5997-BB5C-3699-DA1D82736476}"/>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7FF0D8BA-C748-7A91-60D4-3C4AD4EEF411}"/>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9" name="Content Placeholder 8">
            <a:extLst>
              <a:ext uri="{FF2B5EF4-FFF2-40B4-BE49-F238E27FC236}">
                <a16:creationId xmlns:a16="http://schemas.microsoft.com/office/drawing/2014/main" id="{D0086008-DDAF-1E4A-4F50-3B6C3BB016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468" y="1213164"/>
            <a:ext cx="7306147" cy="4399985"/>
          </a:xfrm>
          <a:prstGeom prst="rect">
            <a:avLst/>
          </a:prstGeom>
          <a:noFill/>
        </p:spPr>
      </p:pic>
    </p:spTree>
    <p:extLst>
      <p:ext uri="{BB962C8B-B14F-4D97-AF65-F5344CB8AC3E}">
        <p14:creationId xmlns:p14="http://schemas.microsoft.com/office/powerpoint/2010/main" val="395996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Operation Authorization Document</a:t>
            </a:r>
          </a:p>
          <a:p>
            <a:pPr lvl="1"/>
            <a:r>
              <a:rPr lang="en-US" sz="1800" dirty="0"/>
              <a:t>Machine Beam Permit</a:t>
            </a:r>
          </a:p>
          <a:p>
            <a:pPr lvl="1"/>
            <a:r>
              <a:rPr lang="en-US" sz="1800" dirty="0"/>
              <a:t>Machine Run Condition</a:t>
            </a:r>
          </a:p>
          <a:p>
            <a:pPr lvl="1"/>
            <a:r>
              <a:rPr lang="en-US" sz="1800" dirty="0"/>
              <a:t>Beam will not be transported through the Neutrino Muon beam line without approval of these documents</a:t>
            </a:r>
          </a:p>
          <a:p>
            <a:r>
              <a:rPr lang="en-US" sz="2000" b="1" dirty="0"/>
              <a:t>Credited Control: Staffing</a:t>
            </a:r>
          </a:p>
          <a:p>
            <a:pPr lvl="1"/>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 ensure accelerator operations are disabled and initiate an immediate</a:t>
            </a:r>
            <a:b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br>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response in the event of a determined ASE violation.</a:t>
            </a:r>
            <a:endParaRPr lang="en-US" sz="1800" dirty="0">
              <a:latin typeface="Helvetica" panose="020B0604020202020204" pitchFamily="34" charset="0"/>
              <a:cs typeface="Helvetica" panose="020B0604020202020204" pitchFamily="34" charset="0"/>
            </a:endParaRP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endParaRPr lang="en-US" sz="1600" dirty="0">
              <a:highlight>
                <a:srgbClr val="FFFF00"/>
              </a:highlight>
            </a:endParaRPr>
          </a:p>
          <a:p>
            <a:r>
              <a:rPr lang="en-US" sz="2000" b="1" dirty="0"/>
              <a:t>Credited Control: Accelerator Operating Parameters</a:t>
            </a:r>
            <a:endParaRPr lang="en-US" sz="2000" dirty="0"/>
          </a:p>
          <a:p>
            <a:pPr lvl="1"/>
            <a:r>
              <a:rPr lang="en-US" sz="1800" dirty="0"/>
              <a:t>The MCI intensity of 2.75E15 protons/hr shall not be exceeded</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Neutrino Area |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E42E0-0F8F-3B45-1B16-538BC3AF694C}"/>
              </a:ext>
            </a:extLst>
          </p:cNvPr>
          <p:cNvSpPr>
            <a:spLocks noGrp="1"/>
          </p:cNvSpPr>
          <p:nvPr>
            <p:ph type="title"/>
          </p:nvPr>
        </p:nvSpPr>
        <p:spPr/>
        <p:txBody>
          <a:bodyPr/>
          <a:lstStyle/>
          <a:p>
            <a:r>
              <a:rPr lang="en-US" dirty="0"/>
              <a:t>Neutrino Muon Beam Line</a:t>
            </a:r>
          </a:p>
        </p:txBody>
      </p:sp>
      <p:sp>
        <p:nvSpPr>
          <p:cNvPr id="4" name="Date Placeholder 3">
            <a:extLst>
              <a:ext uri="{FF2B5EF4-FFF2-40B4-BE49-F238E27FC236}">
                <a16:creationId xmlns:a16="http://schemas.microsoft.com/office/drawing/2014/main" id="{D5764502-1BA1-56B2-CFC6-A067029E0F2D}"/>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6D8B442-B6E1-1BB3-6AAB-CE24B917813F}"/>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294E84E6-8B95-65D6-94AC-A6D840BF1A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Content Placeholder 6">
            <a:extLst>
              <a:ext uri="{FF2B5EF4-FFF2-40B4-BE49-F238E27FC236}">
                <a16:creationId xmlns:a16="http://schemas.microsoft.com/office/drawing/2014/main" id="{4C4D03F1-C6C4-31F9-71E6-64068BA777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634" t="69082" r="32896" b="8"/>
          <a:stretch/>
        </p:blipFill>
        <p:spPr bwMode="auto">
          <a:xfrm>
            <a:off x="2236205" y="1140738"/>
            <a:ext cx="4345663" cy="427323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D61DCC1B-8324-420A-B689-1967FB7A1C6C}"/>
              </a:ext>
            </a:extLst>
          </p:cNvPr>
          <p:cNvSpPr/>
          <p:nvPr/>
        </p:nvSpPr>
        <p:spPr>
          <a:xfrm rot="620901">
            <a:off x="3825809" y="1319982"/>
            <a:ext cx="758407" cy="3557306"/>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9" name="Oval 8">
            <a:extLst>
              <a:ext uri="{FF2B5EF4-FFF2-40B4-BE49-F238E27FC236}">
                <a16:creationId xmlns:a16="http://schemas.microsoft.com/office/drawing/2014/main" id="{A736B782-2EC7-02DD-C742-1575B24400B4}"/>
              </a:ext>
            </a:extLst>
          </p:cNvPr>
          <p:cNvSpPr/>
          <p:nvPr/>
        </p:nvSpPr>
        <p:spPr>
          <a:xfrm rot="1180430">
            <a:off x="3389794" y="1039658"/>
            <a:ext cx="1130914" cy="4186536"/>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27163B5-A0A4-68BF-FE82-49659D56AB37}"/>
              </a:ext>
            </a:extLst>
          </p:cNvPr>
          <p:cNvSpPr/>
          <p:nvPr/>
        </p:nvSpPr>
        <p:spPr>
          <a:xfrm rot="1011620">
            <a:off x="3679139" y="1049522"/>
            <a:ext cx="822995" cy="402263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AE1AE35-C0AB-0E01-439F-BE2C89B21125}"/>
              </a:ext>
            </a:extLst>
          </p:cNvPr>
          <p:cNvCxnSpPr/>
          <p:nvPr/>
        </p:nvCxnSpPr>
        <p:spPr>
          <a:xfrm>
            <a:off x="3512473" y="5105051"/>
            <a:ext cx="0" cy="8973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20227AAD-8FF2-2585-D210-86BAADFD523B}"/>
              </a:ext>
            </a:extLst>
          </p:cNvPr>
          <p:cNvSpPr txBox="1"/>
          <p:nvPr/>
        </p:nvSpPr>
        <p:spPr>
          <a:xfrm flipH="1">
            <a:off x="3664747" y="5642244"/>
            <a:ext cx="2806121" cy="307777"/>
          </a:xfrm>
          <a:prstGeom prst="rect">
            <a:avLst/>
          </a:prstGeom>
          <a:noFill/>
        </p:spPr>
        <p:txBody>
          <a:bodyPr wrap="square" rtlCol="0">
            <a:spAutoFit/>
          </a:bodyPr>
          <a:lstStyle/>
          <a:p>
            <a:r>
              <a:rPr lang="en-US" sz="1400" dirty="0"/>
              <a:t>To Switchyard</a:t>
            </a:r>
          </a:p>
        </p:txBody>
      </p:sp>
    </p:spTree>
    <p:extLst>
      <p:ext uri="{BB962C8B-B14F-4D97-AF65-F5344CB8AC3E}">
        <p14:creationId xmlns:p14="http://schemas.microsoft.com/office/powerpoint/2010/main" val="7071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2829C-AB55-52DC-C1AC-CCF8B20A15F6}"/>
              </a:ext>
            </a:extLst>
          </p:cNvPr>
          <p:cNvSpPr>
            <a:spLocks noGrp="1"/>
          </p:cNvSpPr>
          <p:nvPr>
            <p:ph idx="1"/>
          </p:nvPr>
        </p:nvSpPr>
        <p:spPr/>
        <p:txBody>
          <a:bodyPr/>
          <a:lstStyle/>
          <a:p>
            <a:r>
              <a:rPr lang="en-US" sz="1900" dirty="0">
                <a:solidFill>
                  <a:srgbClr val="252525"/>
                </a:solidFill>
                <a:latin typeface="Arial" panose="020B0604020202020204" pitchFamily="34" charset="0"/>
              </a:rPr>
              <a:t>Only beam line in the Neutrino Area that is operational.</a:t>
            </a:r>
          </a:p>
          <a:p>
            <a:endParaRPr lang="en-US" sz="1900" dirty="0">
              <a:solidFill>
                <a:srgbClr val="252525"/>
              </a:solidFill>
              <a:latin typeface="Arial" panose="020B0604020202020204" pitchFamily="34" charset="0"/>
            </a:endParaRPr>
          </a:p>
          <a:p>
            <a:r>
              <a:rPr lang="en-US" sz="1900" dirty="0">
                <a:solidFill>
                  <a:srgbClr val="252525"/>
                </a:solidFill>
                <a:latin typeface="Arial" panose="020B0604020202020204" pitchFamily="34" charset="0"/>
              </a:rPr>
              <a:t>Switchyard receives a pulse of 120 GeV beam from the Main Injector during a “slow spill” every 55 seconds.</a:t>
            </a:r>
          </a:p>
          <a:p>
            <a:endParaRPr lang="en-US" sz="1900" dirty="0">
              <a:solidFill>
                <a:srgbClr val="252525"/>
              </a:solidFill>
              <a:latin typeface="Arial" panose="020B0604020202020204" pitchFamily="34" charset="0"/>
            </a:endParaRPr>
          </a:p>
          <a:p>
            <a:r>
              <a:rPr lang="en-US" sz="1900" dirty="0">
                <a:solidFill>
                  <a:srgbClr val="252525"/>
                </a:solidFill>
                <a:latin typeface="Arial" panose="020B0604020202020204" pitchFamily="34" charset="0"/>
              </a:rPr>
              <a:t>From S</a:t>
            </a:r>
            <a:r>
              <a:rPr lang="en-US" sz="1900" b="0" i="0" dirty="0">
                <a:solidFill>
                  <a:srgbClr val="252525"/>
                </a:solidFill>
                <a:effectLst/>
                <a:latin typeface="Arial" panose="020B0604020202020204" pitchFamily="34" charset="0"/>
              </a:rPr>
              <a:t>witchyard enclosure C </a:t>
            </a:r>
            <a:r>
              <a:rPr lang="en-US" sz="1900" dirty="0">
                <a:solidFill>
                  <a:srgbClr val="252525"/>
                </a:solidFill>
                <a:latin typeface="Arial" panose="020B0604020202020204" pitchFamily="34" charset="0"/>
              </a:rPr>
              <a:t>beam can be sent to the </a:t>
            </a:r>
            <a:r>
              <a:rPr lang="en-US" sz="1900" b="0" i="0" dirty="0">
                <a:solidFill>
                  <a:srgbClr val="252525"/>
                </a:solidFill>
                <a:effectLst/>
                <a:latin typeface="Arial" panose="020B0604020202020204" pitchFamily="34" charset="0"/>
              </a:rPr>
              <a:t>Meson Area</a:t>
            </a:r>
            <a:r>
              <a:rPr lang="en-US" sz="1900" dirty="0">
                <a:solidFill>
                  <a:srgbClr val="252525"/>
                </a:solidFill>
                <a:latin typeface="Arial" panose="020B0604020202020204" pitchFamily="34" charset="0"/>
              </a:rPr>
              <a:t>, </a:t>
            </a:r>
            <a:r>
              <a:rPr lang="en-US" sz="1900" b="0" i="0" dirty="0">
                <a:solidFill>
                  <a:srgbClr val="252525"/>
                </a:solidFill>
                <a:effectLst/>
                <a:latin typeface="Arial" panose="020B0604020202020204" pitchFamily="34" charset="0"/>
              </a:rPr>
              <a:t>Neutrino Area or the SY absorber.</a:t>
            </a:r>
          </a:p>
          <a:p>
            <a:endParaRPr lang="en-US" sz="1900" dirty="0">
              <a:solidFill>
                <a:srgbClr val="252525"/>
              </a:solidFill>
              <a:latin typeface="Arial" panose="020B0604020202020204" pitchFamily="34" charset="0"/>
            </a:endParaRPr>
          </a:p>
          <a:p>
            <a:r>
              <a:rPr lang="en-US" sz="1900" b="0" i="0" dirty="0">
                <a:solidFill>
                  <a:srgbClr val="252525"/>
                </a:solidFill>
                <a:effectLst/>
                <a:latin typeface="Arial" panose="020B0604020202020204" pitchFamily="34" charset="0"/>
              </a:rPr>
              <a:t>When V100 is energized, beam is bent vertically </a:t>
            </a:r>
            <a:r>
              <a:rPr lang="en-US" sz="1900" dirty="0">
                <a:solidFill>
                  <a:srgbClr val="252525"/>
                </a:solidFill>
                <a:latin typeface="Arial" panose="020B0604020202020204" pitchFamily="34" charset="0"/>
              </a:rPr>
              <a:t>up</a:t>
            </a:r>
            <a:r>
              <a:rPr lang="en-US" sz="1900" b="0" i="0" dirty="0">
                <a:solidFill>
                  <a:srgbClr val="252525"/>
                </a:solidFill>
                <a:effectLst/>
                <a:latin typeface="Arial" panose="020B0604020202020204" pitchFamily="34" charset="0"/>
              </a:rPr>
              <a:t> and away from the SY absorber and into the NM beam line.</a:t>
            </a:r>
          </a:p>
          <a:p>
            <a:pPr marL="0" indent="0">
              <a:buNone/>
            </a:pPr>
            <a:endParaRPr lang="en-US" sz="1900" b="0" i="0" dirty="0">
              <a:solidFill>
                <a:srgbClr val="252525"/>
              </a:solidFill>
              <a:effectLst/>
              <a:latin typeface="Arial" panose="020B0604020202020204" pitchFamily="34" charset="0"/>
            </a:endParaRPr>
          </a:p>
          <a:p>
            <a:r>
              <a:rPr lang="en-US" sz="1900" b="0" i="0" dirty="0">
                <a:solidFill>
                  <a:srgbClr val="252525"/>
                </a:solidFill>
                <a:effectLst/>
                <a:latin typeface="Arial" panose="020B0604020202020204" pitchFamily="34" charset="0"/>
              </a:rPr>
              <a:t>The Neutrino </a:t>
            </a:r>
            <a:r>
              <a:rPr lang="en-US" sz="1900" dirty="0">
                <a:solidFill>
                  <a:srgbClr val="252525"/>
                </a:solidFill>
                <a:latin typeface="Arial" panose="020B0604020202020204" pitchFamily="34" charset="0"/>
              </a:rPr>
              <a:t>Muon </a:t>
            </a:r>
            <a:r>
              <a:rPr lang="en-US" sz="1900" b="0" i="0" dirty="0">
                <a:solidFill>
                  <a:srgbClr val="252525"/>
                </a:solidFill>
                <a:effectLst/>
                <a:latin typeface="Arial" panose="020B0604020202020204" pitchFamily="34" charset="0"/>
              </a:rPr>
              <a:t>beam then travels through the G1 stub, </a:t>
            </a:r>
            <a:r>
              <a:rPr lang="en-US" sz="1900" dirty="0">
                <a:solidFill>
                  <a:srgbClr val="252525"/>
                </a:solidFill>
                <a:latin typeface="Arial" panose="020B0604020202020204" pitchFamily="34" charset="0"/>
              </a:rPr>
              <a:t>G2, N01/NM1, NM2, NM3 and NM4 enclosures</a:t>
            </a:r>
          </a:p>
          <a:p>
            <a:pPr marL="0" indent="0">
              <a:buNone/>
            </a:pPr>
            <a:endParaRPr lang="en-US" sz="1900" dirty="0">
              <a:solidFill>
                <a:srgbClr val="252525"/>
              </a:solidFill>
              <a:latin typeface="Arial" panose="020B0604020202020204" pitchFamily="34" charset="0"/>
            </a:endParaRPr>
          </a:p>
          <a:p>
            <a:r>
              <a:rPr lang="en-US" sz="1900" b="0" i="0" dirty="0">
                <a:solidFill>
                  <a:srgbClr val="252525"/>
                </a:solidFill>
                <a:effectLst/>
                <a:latin typeface="Arial" panose="020B0604020202020204" pitchFamily="34" charset="0"/>
              </a:rPr>
              <a:t>The</a:t>
            </a:r>
            <a:r>
              <a:rPr lang="en-US" sz="1900" dirty="0">
                <a:solidFill>
                  <a:srgbClr val="252525"/>
                </a:solidFill>
                <a:latin typeface="Arial" panose="020B0604020202020204" pitchFamily="34" charset="0"/>
              </a:rPr>
              <a:t> </a:t>
            </a:r>
            <a:r>
              <a:rPr lang="en-US" sz="1900" b="0" i="0" dirty="0">
                <a:solidFill>
                  <a:srgbClr val="252525"/>
                </a:solidFill>
                <a:effectLst/>
                <a:latin typeface="Arial" panose="020B0604020202020204" pitchFamily="34" charset="0"/>
              </a:rPr>
              <a:t>exper</a:t>
            </a:r>
            <a:r>
              <a:rPr lang="en-US" sz="1900" dirty="0">
                <a:solidFill>
                  <a:srgbClr val="252525"/>
                </a:solidFill>
                <a:latin typeface="Arial" panose="020B0604020202020204" pitchFamily="34" charset="0"/>
              </a:rPr>
              <a:t>imental area resides in NM4</a:t>
            </a:r>
            <a:r>
              <a:rPr lang="en-US" sz="1900" b="0" i="0" dirty="0">
                <a:solidFill>
                  <a:srgbClr val="252525"/>
                </a:solidFill>
                <a:effectLst/>
                <a:latin typeface="Arial" panose="020B0604020202020204" pitchFamily="34" charset="0"/>
              </a:rPr>
              <a:t> </a:t>
            </a:r>
            <a:endParaRPr lang="en-US" sz="1900" dirty="0"/>
          </a:p>
        </p:txBody>
      </p:sp>
      <p:sp>
        <p:nvSpPr>
          <p:cNvPr id="3" name="Title 2">
            <a:extLst>
              <a:ext uri="{FF2B5EF4-FFF2-40B4-BE49-F238E27FC236}">
                <a16:creationId xmlns:a16="http://schemas.microsoft.com/office/drawing/2014/main" id="{DC941665-ABD9-129B-23CD-2A8C6C45BA35}"/>
              </a:ext>
            </a:extLst>
          </p:cNvPr>
          <p:cNvSpPr>
            <a:spLocks noGrp="1"/>
          </p:cNvSpPr>
          <p:nvPr>
            <p:ph type="title"/>
          </p:nvPr>
        </p:nvSpPr>
        <p:spPr/>
        <p:txBody>
          <a:bodyPr/>
          <a:lstStyle/>
          <a:p>
            <a:r>
              <a:rPr lang="en-US" dirty="0"/>
              <a:t>Neutrino Muon Beam Line Overview</a:t>
            </a:r>
          </a:p>
        </p:txBody>
      </p:sp>
      <p:sp>
        <p:nvSpPr>
          <p:cNvPr id="4" name="Date Placeholder 3">
            <a:extLst>
              <a:ext uri="{FF2B5EF4-FFF2-40B4-BE49-F238E27FC236}">
                <a16:creationId xmlns:a16="http://schemas.microsoft.com/office/drawing/2014/main" id="{9F66F6E5-23D6-B1A6-4D61-D7952043FC28}"/>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27905E16-5A96-698A-BE6D-C112C6C044E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26CC0EC2-E6DC-9985-7141-326D7A3165B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61159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Neutrino Muon Beam Line </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11" name="Object 10">
            <a:extLst>
              <a:ext uri="{FF2B5EF4-FFF2-40B4-BE49-F238E27FC236}">
                <a16:creationId xmlns:a16="http://schemas.microsoft.com/office/drawing/2014/main" id="{FAE15425-C3D5-4471-89E0-907836149704}"/>
              </a:ext>
            </a:extLst>
          </p:cNvPr>
          <p:cNvGraphicFramePr>
            <a:graphicFrameLocks noChangeAspect="1"/>
          </p:cNvGraphicFramePr>
          <p:nvPr>
            <p:extLst>
              <p:ext uri="{D42A27DB-BD31-4B8C-83A1-F6EECF244321}">
                <p14:modId xmlns:p14="http://schemas.microsoft.com/office/powerpoint/2010/main" val="904668133"/>
              </p:ext>
            </p:extLst>
          </p:nvPr>
        </p:nvGraphicFramePr>
        <p:xfrm>
          <a:off x="335889" y="851026"/>
          <a:ext cx="5376848" cy="5341544"/>
        </p:xfrm>
        <a:graphic>
          <a:graphicData uri="http://schemas.openxmlformats.org/presentationml/2006/ole">
            <mc:AlternateContent xmlns:mc="http://schemas.openxmlformats.org/markup-compatibility/2006">
              <mc:Choice xmlns:v="urn:schemas-microsoft-com:vml" Requires="v">
                <p:oleObj name="Document" r:id="rId2" imgW="5935378" imgH="5008018" progId="Word.Document.12">
                  <p:embed/>
                </p:oleObj>
              </mc:Choice>
              <mc:Fallback>
                <p:oleObj name="Document" r:id="rId2" imgW="5935378" imgH="5008018" progId="Word.Document.12">
                  <p:embed/>
                  <p:pic>
                    <p:nvPicPr>
                      <p:cNvPr id="0" name=""/>
                      <p:cNvPicPr/>
                      <p:nvPr/>
                    </p:nvPicPr>
                    <p:blipFill>
                      <a:blip r:embed="rId3"/>
                      <a:stretch>
                        <a:fillRect/>
                      </a:stretch>
                    </p:blipFill>
                    <p:spPr>
                      <a:xfrm>
                        <a:off x="335889" y="851026"/>
                        <a:ext cx="5376848" cy="5341544"/>
                      </a:xfrm>
                      <a:prstGeom prst="rect">
                        <a:avLst/>
                      </a:prstGeom>
                    </p:spPr>
                  </p:pic>
                </p:oleObj>
              </mc:Fallback>
            </mc:AlternateContent>
          </a:graphicData>
        </a:graphic>
      </p:graphicFrame>
    </p:spTree>
    <p:extLst>
      <p:ext uri="{BB962C8B-B14F-4D97-AF65-F5344CB8AC3E}">
        <p14:creationId xmlns:p14="http://schemas.microsoft.com/office/powerpoint/2010/main" val="267923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able&#10;&#10;Description automatically generated">
            <a:extLst>
              <a:ext uri="{FF2B5EF4-FFF2-40B4-BE49-F238E27FC236}">
                <a16:creationId xmlns:a16="http://schemas.microsoft.com/office/drawing/2014/main" id="{5DB14D53-01F3-75A3-4B52-725B111932B8}"/>
              </a:ext>
            </a:extLst>
          </p:cNvPr>
          <p:cNvPicPr>
            <a:picLocks noGrp="1" noChangeAspect="1"/>
          </p:cNvPicPr>
          <p:nvPr>
            <p:ph idx="1"/>
          </p:nvPr>
        </p:nvPicPr>
        <p:blipFill>
          <a:blip r:embed="rId2"/>
          <a:stretch>
            <a:fillRect/>
          </a:stretch>
        </p:blipFill>
        <p:spPr>
          <a:xfrm>
            <a:off x="2448962" y="789262"/>
            <a:ext cx="4246075" cy="5557217"/>
          </a:xfrm>
        </p:spPr>
      </p:pic>
      <p:sp>
        <p:nvSpPr>
          <p:cNvPr id="3" name="Title 2">
            <a:extLst>
              <a:ext uri="{FF2B5EF4-FFF2-40B4-BE49-F238E27FC236}">
                <a16:creationId xmlns:a16="http://schemas.microsoft.com/office/drawing/2014/main" id="{427A49DA-9CBB-047D-CAA5-FCB8B5C001E3}"/>
              </a:ext>
            </a:extLst>
          </p:cNvPr>
          <p:cNvSpPr>
            <a:spLocks noGrp="1"/>
          </p:cNvSpPr>
          <p:nvPr>
            <p:ph type="title"/>
          </p:nvPr>
        </p:nvSpPr>
        <p:spPr/>
        <p:txBody>
          <a:bodyPr/>
          <a:lstStyle/>
          <a:p>
            <a:r>
              <a:rPr lang="en-US" dirty="0"/>
              <a:t>Risk Table Summary for Neutrino Muon Beam Line</a:t>
            </a:r>
          </a:p>
        </p:txBody>
      </p:sp>
      <p:sp>
        <p:nvSpPr>
          <p:cNvPr id="4" name="Date Placeholder 3">
            <a:extLst>
              <a:ext uri="{FF2B5EF4-FFF2-40B4-BE49-F238E27FC236}">
                <a16:creationId xmlns:a16="http://schemas.microsoft.com/office/drawing/2014/main" id="{0BCB64A0-17EF-5414-C1FC-9890A4D0CDC5}"/>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A59C94DC-BC56-F023-05DA-11C4D717384D}"/>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7AEF79C6-8DBE-AFDE-1C0B-C04CA338DC83}"/>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33735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r>
              <a:rPr lang="en-US" sz="1800" dirty="0"/>
              <a:t>Residual Activation</a:t>
            </a:r>
          </a:p>
          <a:p>
            <a:pPr lvl="1"/>
            <a:r>
              <a:rPr lang="en-US" sz="1800" dirty="0"/>
              <a:t>High intensity beam delivery can produce activated materials inside the Neutrino Muon beam enclosure due to beam loss</a:t>
            </a:r>
          </a:p>
          <a:p>
            <a:pPr lvl="1"/>
            <a:r>
              <a:rPr lang="en-US" sz="1800" dirty="0"/>
              <a:t>The residual dose rate found in the Main Injector from initial entry surveys is historically less than 10 mrem/</a:t>
            </a:r>
            <a:r>
              <a:rPr lang="en-US" sz="1800" dirty="0" err="1"/>
              <a:t>hr</a:t>
            </a: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48791652"/>
              </p:ext>
            </p:extLst>
          </p:nvPr>
        </p:nvGraphicFramePr>
        <p:xfrm>
          <a:off x="228600" y="3342831"/>
          <a:ext cx="8573940" cy="2621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Radiological Posting</a:t>
                      </a:r>
                    </a:p>
                    <a:p>
                      <a:r>
                        <a:rPr lang="en-US" sz="1600" dirty="0"/>
                        <a:t>P – Use of an LSM; Beam Loss Monitoring</a:t>
                      </a:r>
                    </a:p>
                    <a:p>
                      <a:r>
                        <a:rPr lang="en-US" sz="1600" dirty="0"/>
                        <a:t>P – Radiological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Radiological Posting and Decay Time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         Requirements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Radiological Shielding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pPr rtl="0">
              <a:buSzPts val="20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Ground/surface Water Activation</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High intensity beam delivery can interact with soil and leach into ground water</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Cooling water systems such as low conductivity water interact with activated beam line components </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The radioisotopes of concern for leaching are tritium and Na-22</a:t>
            </a:r>
          </a:p>
          <a:p>
            <a:pPr rtl="0"/>
            <a:endParaRPr lang="en-US" sz="2000" b="0" i="0" u="none" strike="noStrike" kern="1200" baseline="0" dirty="0">
              <a:solidFill>
                <a:srgbClr val="505050"/>
              </a:solidFill>
              <a:latin typeface="Helvetica" panose="020B0604020202020204" pitchFamily="34" charset="0"/>
            </a:endParaRPr>
          </a:p>
          <a:p>
            <a:pPr lvl="1">
              <a:buSzPts val="1800"/>
              <a:buFont typeface="Arial" panose="020B0604020202020204" pitchFamily="34" charset="0"/>
              <a:buChar char="–"/>
            </a:pPr>
            <a:r>
              <a:rPr lang="en-US" sz="1800" b="0" i="0" u="none" strike="noStrike" kern="1200" baseline="0" dirty="0">
                <a:solidFill>
                  <a:srgbClr val="505050"/>
                </a:solidFill>
                <a:latin typeface="Helvetica" panose="020B0604020202020204" pitchFamily="34" charset="0"/>
              </a:rPr>
              <a:t>Hazard applies to onsite facility workers and onsite co-located workers</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Neutrino Area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4027584"/>
              </p:ext>
            </p:extLst>
          </p:nvPr>
        </p:nvGraphicFramePr>
        <p:xfrm>
          <a:off x="228600" y="3342831"/>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Sump/Water Monitoring Systems</a:t>
                      </a:r>
                    </a:p>
                    <a:p>
                      <a:r>
                        <a:rPr lang="en-US" sz="1600" dirty="0"/>
                        <a:t>P – Sump Pumps</a:t>
                      </a:r>
                    </a:p>
                    <a:p>
                      <a:r>
                        <a:rPr lang="en-US" sz="1600" dirty="0"/>
                        <a:t>P – Beam Loss Monitoring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Machine Protection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0371720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Props1.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3.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4.xml><?xml version="1.0" encoding="utf-8"?>
<ds:datastoreItem xmlns:ds="http://schemas.openxmlformats.org/officeDocument/2006/customXml" ds:itemID="{6B9A9177-9946-41CD-B01B-8BAAEF071A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a0c449-bc3f-4023-b6f3-9ae146c0e8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13367</TotalTime>
  <Words>3003</Words>
  <Application>Microsoft Office PowerPoint</Application>
  <PresentationFormat>On-screen Show (4:3)</PresentationFormat>
  <Paragraphs>1060</Paragraphs>
  <Slides>31</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Helvetica</vt:lpstr>
      <vt:lpstr>Fermilab_PPT_090815</vt:lpstr>
      <vt:lpstr>1_Fermilab_PPT_090815</vt:lpstr>
      <vt:lpstr>Document</vt:lpstr>
      <vt:lpstr>PowerPoint Presentation</vt:lpstr>
      <vt:lpstr>Outline</vt:lpstr>
      <vt:lpstr>Switchyard Fixed Target Overview</vt:lpstr>
      <vt:lpstr>Neutrino Muon Beam Line</vt:lpstr>
      <vt:lpstr>Neutrino Muon Beam Line Overview</vt:lpstr>
      <vt:lpstr>Hazard Inventory for Neutrino Muon Beam Line </vt:lpstr>
      <vt:lpstr>Risk Table Summary for Neutrino Muon Beam 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Accelerator Specific Hazards - Radiological</vt:lpstr>
      <vt:lpstr>Maximum Credible Incident (MCI) - Radiological</vt:lpstr>
      <vt:lpstr>Acceptable Dose Levels Used In MCI Analysis</vt:lpstr>
      <vt:lpstr>Credited Controls – Passive</vt:lpstr>
      <vt:lpstr>Credited Controls - Passive</vt:lpstr>
      <vt:lpstr>Longitudinal Permanent Shielding</vt:lpstr>
      <vt:lpstr>Longitudinal Permanent Shielding, Cont’d</vt:lpstr>
      <vt:lpstr>Transverse Permanent Shielding</vt:lpstr>
      <vt:lpstr>Transverse Permanent Shielding, Cont’d</vt:lpstr>
      <vt:lpstr>Transverse Permanent Shielding, Cont’d</vt:lpstr>
      <vt:lpstr>Credited Controls – Passive</vt:lpstr>
      <vt:lpstr>Credited Controls – Active Engineering</vt:lpstr>
      <vt:lpstr>Credited Controls – Active Engineering</vt:lpstr>
      <vt:lpstr>Credited Controls – Active Engineering</vt:lpstr>
      <vt:lpstr>Credited Controls - Administrative</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Susan L. Mcgimpsey x8386 12359N</cp:lastModifiedBy>
  <cp:revision>202</cp:revision>
  <cp:lastPrinted>2024-03-12T21:50:01Z</cp:lastPrinted>
  <dcterms:created xsi:type="dcterms:W3CDTF">2017-02-13T18:49:53Z</dcterms:created>
  <dcterms:modified xsi:type="dcterms:W3CDTF">2024-03-14T20:37:06Z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