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5"/>
    <p:sldMasterId id="2147484123" r:id="rId6"/>
  </p:sldMasterIdLst>
  <p:notesMasterIdLst>
    <p:notesMasterId r:id="rId69"/>
  </p:notesMasterIdLst>
  <p:handoutMasterIdLst>
    <p:handoutMasterId r:id="rId70"/>
  </p:handoutMasterIdLst>
  <p:sldIdLst>
    <p:sldId id="340" r:id="rId7"/>
    <p:sldId id="275" r:id="rId8"/>
    <p:sldId id="356" r:id="rId9"/>
    <p:sldId id="379" r:id="rId10"/>
    <p:sldId id="391" r:id="rId11"/>
    <p:sldId id="390" r:id="rId12"/>
    <p:sldId id="404" r:id="rId13"/>
    <p:sldId id="405" r:id="rId14"/>
    <p:sldId id="392" r:id="rId15"/>
    <p:sldId id="415" r:id="rId16"/>
    <p:sldId id="406" r:id="rId17"/>
    <p:sldId id="407" r:id="rId18"/>
    <p:sldId id="408" r:id="rId19"/>
    <p:sldId id="357" r:id="rId20"/>
    <p:sldId id="322" r:id="rId21"/>
    <p:sldId id="435" r:id="rId22"/>
    <p:sldId id="358" r:id="rId23"/>
    <p:sldId id="348" r:id="rId24"/>
    <p:sldId id="410" r:id="rId25"/>
    <p:sldId id="411" r:id="rId26"/>
    <p:sldId id="347" r:id="rId27"/>
    <p:sldId id="393" r:id="rId28"/>
    <p:sldId id="431" r:id="rId29"/>
    <p:sldId id="432" r:id="rId30"/>
    <p:sldId id="433" r:id="rId31"/>
    <p:sldId id="434" r:id="rId32"/>
    <p:sldId id="396" r:id="rId33"/>
    <p:sldId id="395" r:id="rId34"/>
    <p:sldId id="436" r:id="rId35"/>
    <p:sldId id="359" r:id="rId36"/>
    <p:sldId id="361" r:id="rId37"/>
    <p:sldId id="403" r:id="rId38"/>
    <p:sldId id="362" r:id="rId39"/>
    <p:sldId id="326" r:id="rId40"/>
    <p:sldId id="363" r:id="rId41"/>
    <p:sldId id="397" r:id="rId42"/>
    <p:sldId id="412" r:id="rId43"/>
    <p:sldId id="387" r:id="rId44"/>
    <p:sldId id="373" r:id="rId45"/>
    <p:sldId id="375" r:id="rId46"/>
    <p:sldId id="398" r:id="rId47"/>
    <p:sldId id="399" r:id="rId48"/>
    <p:sldId id="400" r:id="rId49"/>
    <p:sldId id="401" r:id="rId50"/>
    <p:sldId id="402" r:id="rId51"/>
    <p:sldId id="416" r:id="rId52"/>
    <p:sldId id="417" r:id="rId53"/>
    <p:sldId id="418" r:id="rId54"/>
    <p:sldId id="419" r:id="rId55"/>
    <p:sldId id="420" r:id="rId56"/>
    <p:sldId id="421" r:id="rId57"/>
    <p:sldId id="422" r:id="rId58"/>
    <p:sldId id="423" r:id="rId59"/>
    <p:sldId id="424" r:id="rId60"/>
    <p:sldId id="425" r:id="rId61"/>
    <p:sldId id="426" r:id="rId62"/>
    <p:sldId id="427" r:id="rId63"/>
    <p:sldId id="428" r:id="rId64"/>
    <p:sldId id="429" r:id="rId65"/>
    <p:sldId id="430" r:id="rId66"/>
    <p:sldId id="413" r:id="rId67"/>
    <p:sldId id="414" r:id="rId68"/>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E. AndersonJr. x4973 04659N" initials="JEA" lastIdx="10" clrIdx="0">
    <p:extLst>
      <p:ext uri="{19B8F6BF-5375-455C-9EA6-DF929625EA0E}">
        <p15:presenceInfo xmlns:p15="http://schemas.microsoft.com/office/powerpoint/2012/main" userId="John E. AndersonJr. x4973 04659N" providerId="None"/>
      </p:ext>
    </p:extLst>
  </p:cmAuthor>
  <p:cmAuthor id="2" name="Madelyn R. Wolter x4807 16344N" initials="MRWx1" lastIdx="3" clrIdx="1">
    <p:extLst>
      <p:ext uri="{19B8F6BF-5375-455C-9EA6-DF929625EA0E}">
        <p15:presenceInfo xmlns:p15="http://schemas.microsoft.com/office/powerpoint/2012/main" userId="Madelyn R. Wolter x4807 16344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02"/>
    <a:srgbClr val="003087"/>
    <a:srgbClr val="505050"/>
    <a:srgbClr val="004C97"/>
    <a:srgbClr val="0D3B8E"/>
    <a:srgbClr val="03005F"/>
    <a:srgbClr val="0C075E"/>
    <a:srgbClr val="50504E"/>
    <a:srgbClr val="4E4E4E"/>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82" autoAdjust="0"/>
    <p:restoredTop sz="95213" autoAdjust="0"/>
  </p:normalViewPr>
  <p:slideViewPr>
    <p:cSldViewPr snapToGrid="0" snapToObjects="1" showGuides="1">
      <p:cViewPr varScale="1">
        <p:scale>
          <a:sx n="81" d="100"/>
          <a:sy n="81" d="100"/>
        </p:scale>
        <p:origin x="595" y="67"/>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3/20/2024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dirty="0"/>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3/20/2024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dirty="0"/>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48</a:t>
            </a:fld>
            <a:endParaRPr lang="en-US" dirty="0"/>
          </a:p>
        </p:txBody>
      </p:sp>
    </p:spTree>
    <p:extLst>
      <p:ext uri="{BB962C8B-B14F-4D97-AF65-F5344CB8AC3E}">
        <p14:creationId xmlns:p14="http://schemas.microsoft.com/office/powerpoint/2010/main" val="6472275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1DED135D-5C29-B729-A5F1-BCAB25D9513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817011"/>
            <a:ext cx="9189720" cy="2966102"/>
          </a:xfrm>
          <a:prstGeom prst="rect">
            <a:avLst/>
          </a:prstGeom>
        </p:spPr>
      </p:pic>
    </p:spTree>
    <p:extLst>
      <p:ext uri="{BB962C8B-B14F-4D97-AF65-F5344CB8AC3E}">
        <p14:creationId xmlns:p14="http://schemas.microsoft.com/office/powerpoint/2010/main" val="9027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D07C3AF8-3A11-7294-17A4-8CA21B169DE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1025112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476D4CD9-E6FD-C338-F1B5-149A3CE7FFC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4115163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2386740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3/19/24</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Evan Niner | Neutrino Switchyard 120 Experimental Area Accelerator Readiness Review</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449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3/19/24</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Evan Niner | Neutrino Switchyard 120 Experimental Area Accelerator Readiness Review</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8877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3/19/24</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Evan Niner | Neutrino Switchyard 120 Experimental Area Accelerator Readiness Review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A6277B28-07F0-1A40-A152-F179A1370D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4" name="Rectangle 13">
            <a:extLst>
              <a:ext uri="{FF2B5EF4-FFF2-40B4-BE49-F238E27FC236}">
                <a16:creationId xmlns:a16="http://schemas.microsoft.com/office/drawing/2014/main" id="{DCC5D535-9066-B247-8A94-392C689516EB}"/>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2465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3/19/24</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Evan Niner | Neutrino Switchyard 120 Experimental Area Accelerator Readiness Review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496DF85D-9E15-6943-AE30-0ED88E91D4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5" name="Rectangle 14">
            <a:extLst>
              <a:ext uri="{FF2B5EF4-FFF2-40B4-BE49-F238E27FC236}">
                <a16:creationId xmlns:a16="http://schemas.microsoft.com/office/drawing/2014/main" id="{F9D5FCF3-4E2F-704F-BE1D-3307737332FD}"/>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4212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3/19/24</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Evan Niner | Neutrino Switchyard 120 Experimental Area Accelerator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dirty="0"/>
              <a:t>Click icon to add picture</a:t>
            </a:r>
          </a:p>
        </p:txBody>
      </p:sp>
      <p:pic>
        <p:nvPicPr>
          <p:cNvPr id="6" name="Picture 5" descr="A picture containing icon&#10;&#10;Description automatically generated">
            <a:extLst>
              <a:ext uri="{FF2B5EF4-FFF2-40B4-BE49-F238E27FC236}">
                <a16:creationId xmlns:a16="http://schemas.microsoft.com/office/drawing/2014/main" id="{7195FC8E-A302-604F-B566-3B477A1532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8" name="Rectangle 7">
            <a:extLst>
              <a:ext uri="{FF2B5EF4-FFF2-40B4-BE49-F238E27FC236}">
                <a16:creationId xmlns:a16="http://schemas.microsoft.com/office/drawing/2014/main" id="{2A2A4A72-F504-5545-BC7E-7E2B7738B172}"/>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3154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3/19/24</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Evan Niner | Neutrino Switchyard 120 Experimental Area Accelerator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pic>
        <p:nvPicPr>
          <p:cNvPr id="23" name="Picture 22" descr="A picture containing icon&#10;&#10;Description automatically generated">
            <a:extLst>
              <a:ext uri="{FF2B5EF4-FFF2-40B4-BE49-F238E27FC236}">
                <a16:creationId xmlns:a16="http://schemas.microsoft.com/office/drawing/2014/main" id="{B79370FC-E149-604A-B4F3-08DEA3D84B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39" name="Rectangle 38">
            <a:extLst>
              <a:ext uri="{FF2B5EF4-FFF2-40B4-BE49-F238E27FC236}">
                <a16:creationId xmlns:a16="http://schemas.microsoft.com/office/drawing/2014/main" id="{36FF585D-DDCF-264A-ADC6-3B99862B509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6222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3/19/24</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Evan Niner | Neutrino Switchyard 120 Experimental Area Accelerator Readiness Review</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3/19/24</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Evan Niner | Neutrino Switchyard 120 Experimental Area Accelerator Readiness Review</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3/19/24</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Evan Niner | Neutrino Switchyard 120 Experimental Area Accelerator Readiness Review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3/19/24</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Evan Niner | Neutrino Switchyard 120 Experimental Area Accelerator Readiness Review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3/19/24</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Evan Niner | Neutrino Switchyard 120 Experimental Area Accelerator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dirty="0"/>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3/19/24</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Evan Niner | Neutrino Switchyard 120 Experimental Area Accelerator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1342F55E-5880-DFDC-1269-28EDE5F7EF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2860" y="808129"/>
            <a:ext cx="9189720" cy="2966102"/>
          </a:xfrm>
          <a:prstGeom prst="rect">
            <a:avLst/>
          </a:prstGeom>
        </p:spPr>
      </p:pic>
    </p:spTree>
    <p:extLst>
      <p:ext uri="{BB962C8B-B14F-4D97-AF65-F5344CB8AC3E}">
        <p14:creationId xmlns:p14="http://schemas.microsoft.com/office/powerpoint/2010/main" val="4268161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6693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3/19/24</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Evan Niner | Neutrino Switchyard 120 Experimental Area Accelerator Readiness Review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3/19/24</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Evan Niner | Neutrino Switchyard 120 Experimental Area Accelerator Readiness Review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140478500"/>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sz="1600" dirty="0"/>
              <a:t>Evan Niner	</a:t>
            </a:r>
          </a:p>
          <a:p>
            <a:r>
              <a:rPr lang="en-US" sz="1600" dirty="0"/>
              <a:t>Accelerator Readiness Review 1</a:t>
            </a:r>
          </a:p>
          <a:p>
            <a:r>
              <a:rPr lang="en-US" sz="1600" dirty="0"/>
              <a:t>19-21 March 2024</a:t>
            </a:r>
          </a:p>
          <a:p>
            <a:endParaRPr lang="en-US" dirty="0"/>
          </a:p>
        </p:txBody>
      </p:sp>
      <p:sp>
        <p:nvSpPr>
          <p:cNvPr id="3" name="Text Placeholder 2"/>
          <p:cNvSpPr>
            <a:spLocks noGrp="1"/>
          </p:cNvSpPr>
          <p:nvPr>
            <p:ph type="body" sz="quarter" idx="11"/>
          </p:nvPr>
        </p:nvSpPr>
        <p:spPr/>
        <p:txBody>
          <a:bodyPr>
            <a:noAutofit/>
          </a:bodyPr>
          <a:lstStyle/>
          <a:p>
            <a:r>
              <a:rPr lang="en-US" sz="1800" dirty="0"/>
              <a:t>Safety Assessment Document Updates for DOE O 420.2D</a:t>
            </a:r>
          </a:p>
          <a:p>
            <a:r>
              <a:rPr lang="en-US" sz="1800" dirty="0"/>
              <a:t>SAD Section IV Chapter 09 – Neutrino Switchyard 120 Experimental Areas</a:t>
            </a:r>
          </a:p>
          <a:p>
            <a:endParaRPr lang="en-US" sz="1800" dirty="0"/>
          </a:p>
        </p:txBody>
      </p:sp>
    </p:spTree>
    <p:extLst>
      <p:ext uri="{BB962C8B-B14F-4D97-AF65-F5344CB8AC3E}">
        <p14:creationId xmlns:p14="http://schemas.microsoft.com/office/powerpoint/2010/main" val="43857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9A6F8-50E4-7060-C281-A5F935F627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45F32D2-5DC8-392A-5541-3BBA2B7633E4}"/>
              </a:ext>
            </a:extLst>
          </p:cNvPr>
          <p:cNvSpPr>
            <a:spLocks noGrp="1"/>
          </p:cNvSpPr>
          <p:nvPr>
            <p:ph type="title"/>
          </p:nvPr>
        </p:nvSpPr>
        <p:spPr>
          <a:xfrm>
            <a:off x="228600" y="371020"/>
            <a:ext cx="8686800" cy="427877"/>
          </a:xfrm>
        </p:spPr>
        <p:txBody>
          <a:bodyPr/>
          <a:lstStyle/>
          <a:p>
            <a:r>
              <a:rPr lang="en-US" dirty="0"/>
              <a:t>Neutrino Switchyard 120 Experimental Areas Overview - </a:t>
            </a:r>
            <a:r>
              <a:rPr lang="en-US" dirty="0" err="1"/>
              <a:t>SpinQuest</a:t>
            </a:r>
            <a:r>
              <a:rPr lang="en-US" dirty="0"/>
              <a:t> Systems</a:t>
            </a:r>
          </a:p>
        </p:txBody>
      </p:sp>
      <p:sp>
        <p:nvSpPr>
          <p:cNvPr id="4" name="Date Placeholder 3">
            <a:extLst>
              <a:ext uri="{FF2B5EF4-FFF2-40B4-BE49-F238E27FC236}">
                <a16:creationId xmlns:a16="http://schemas.microsoft.com/office/drawing/2014/main" id="{66404389-8F0B-FC06-F754-72B69F5C0D6A}"/>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8B4A5F60-1AB2-C4B6-4F29-83F04904A977}"/>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21287B5A-0D1F-23FA-4214-0173F98EA48A}"/>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10" name="TextBox 9">
            <a:extLst>
              <a:ext uri="{FF2B5EF4-FFF2-40B4-BE49-F238E27FC236}">
                <a16:creationId xmlns:a16="http://schemas.microsoft.com/office/drawing/2014/main" id="{4281C9F7-78AD-E91E-1CDA-F5438E6923E4}"/>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A5781180-4505-D488-BFDD-8A04D175AC53}"/>
              </a:ext>
            </a:extLst>
          </p:cNvPr>
          <p:cNvSpPr>
            <a:spLocks noGrp="1"/>
          </p:cNvSpPr>
          <p:nvPr>
            <p:ph idx="1"/>
          </p:nvPr>
        </p:nvSpPr>
        <p:spPr>
          <a:xfrm>
            <a:off x="228600" y="1053139"/>
            <a:ext cx="8798243" cy="1732277"/>
          </a:xfrm>
        </p:spPr>
        <p:txBody>
          <a:bodyPr/>
          <a:lstStyle/>
          <a:p>
            <a:pPr>
              <a:buFont typeface="+mj-lt"/>
              <a:buAutoNum type="arabicPeriod"/>
            </a:pPr>
            <a:r>
              <a:rPr lang="en-US" sz="1800" dirty="0">
                <a:effectLst/>
                <a:latin typeface="Times" pitchFamily="2" charset="0"/>
              </a:rPr>
              <a:t>Polarized NH3/ND3 Target</a:t>
            </a:r>
          </a:p>
          <a:p>
            <a:pPr lvl="1">
              <a:buFont typeface="+mj-lt"/>
              <a:buAutoNum type="arabicPeriod"/>
            </a:pPr>
            <a:r>
              <a:rPr lang="en-US" sz="1600" dirty="0">
                <a:effectLst/>
                <a:latin typeface="Times" pitchFamily="2" charset="0"/>
              </a:rPr>
              <a:t>Quantum Technology (QT) Liquefiers System </a:t>
            </a:r>
          </a:p>
          <a:p>
            <a:pPr lvl="1">
              <a:buFont typeface="+mj-lt"/>
              <a:buAutoNum type="arabicPeriod"/>
            </a:pPr>
            <a:r>
              <a:rPr lang="en-US" sz="1600" dirty="0">
                <a:effectLst/>
                <a:latin typeface="Times" pitchFamily="2" charset="0"/>
              </a:rPr>
              <a:t>University of Virginia Microwave System </a:t>
            </a:r>
          </a:p>
          <a:p>
            <a:pPr lvl="1">
              <a:buFont typeface="+mj-lt"/>
              <a:buAutoNum type="arabicPeriod"/>
            </a:pPr>
            <a:r>
              <a:rPr lang="en-US" sz="1600" dirty="0">
                <a:effectLst/>
                <a:latin typeface="Times" pitchFamily="2" charset="0"/>
              </a:rPr>
              <a:t>Liverpool NMR System </a:t>
            </a:r>
          </a:p>
          <a:p>
            <a:pPr lvl="1">
              <a:buFont typeface="+mj-lt"/>
              <a:buAutoNum type="arabicPeriod"/>
            </a:pPr>
            <a:r>
              <a:rPr lang="en-US" sz="1600" dirty="0">
                <a:effectLst/>
                <a:latin typeface="Times" pitchFamily="2" charset="0"/>
              </a:rPr>
              <a:t>Oerlikon stacked Root pumps </a:t>
            </a:r>
          </a:p>
          <a:p>
            <a:pPr lvl="1">
              <a:buFont typeface="+mj-lt"/>
              <a:buAutoNum type="arabicPeriod"/>
            </a:pPr>
            <a:r>
              <a:rPr lang="en-US" sz="1600" dirty="0">
                <a:effectLst/>
                <a:latin typeface="Times" pitchFamily="2" charset="0"/>
              </a:rPr>
              <a:t>Evaporation Refrigerator </a:t>
            </a:r>
          </a:p>
          <a:p>
            <a:pPr lvl="1">
              <a:buFont typeface="+mj-lt"/>
              <a:buAutoNum type="arabicPeriod"/>
            </a:pPr>
            <a:r>
              <a:rPr lang="en-US" sz="1600" dirty="0">
                <a:effectLst/>
                <a:latin typeface="Times" pitchFamily="2" charset="0"/>
              </a:rPr>
              <a:t>Superconducting Magnet </a:t>
            </a:r>
          </a:p>
          <a:p>
            <a:pPr lvl="1">
              <a:buFont typeface="+mj-lt"/>
              <a:buAutoNum type="arabicPeriod"/>
            </a:pPr>
            <a:r>
              <a:rPr lang="en-US" sz="1600" dirty="0">
                <a:effectLst/>
                <a:latin typeface="Times" pitchFamily="2" charset="0"/>
              </a:rPr>
              <a:t>Target Lifter or Target Actuator </a:t>
            </a:r>
          </a:p>
          <a:p>
            <a:pPr lvl="1">
              <a:buFont typeface="+mj-lt"/>
              <a:buAutoNum type="arabicPeriod"/>
            </a:pPr>
            <a:r>
              <a:rPr lang="en-US" sz="1600" dirty="0">
                <a:effectLst/>
                <a:latin typeface="Times" pitchFamily="2" charset="0"/>
              </a:rPr>
              <a:t>Slow Control &amp; Magnet power supply Rack</a:t>
            </a:r>
          </a:p>
          <a:p>
            <a:pPr>
              <a:buFont typeface="+mj-lt"/>
              <a:buAutoNum type="arabicPeriod"/>
            </a:pPr>
            <a:r>
              <a:rPr lang="en-US" sz="1800" dirty="0">
                <a:latin typeface="Times" pitchFamily="2" charset="0"/>
              </a:rPr>
              <a:t>Spectrometer</a:t>
            </a:r>
          </a:p>
          <a:p>
            <a:pPr lvl="1">
              <a:buFont typeface="+mj-lt"/>
              <a:buAutoNum type="arabicPeriod"/>
            </a:pPr>
            <a:r>
              <a:rPr lang="en-US" sz="1600" dirty="0">
                <a:effectLst/>
                <a:latin typeface="Times" pitchFamily="2" charset="0"/>
              </a:rPr>
              <a:t>Drift chambers </a:t>
            </a:r>
          </a:p>
          <a:p>
            <a:pPr lvl="1">
              <a:buFont typeface="+mj-lt"/>
              <a:buAutoNum type="arabicPeriod"/>
            </a:pPr>
            <a:r>
              <a:rPr lang="en-US" sz="1600" dirty="0">
                <a:effectLst/>
                <a:latin typeface="Times" pitchFamily="2" charset="0"/>
              </a:rPr>
              <a:t>Scintillator hodoscopes </a:t>
            </a:r>
          </a:p>
          <a:p>
            <a:pPr lvl="1">
              <a:buFont typeface="+mj-lt"/>
              <a:buAutoNum type="arabicPeriod"/>
            </a:pPr>
            <a:r>
              <a:rPr lang="en-US" sz="1600" dirty="0">
                <a:effectLst/>
                <a:latin typeface="Times" pitchFamily="2" charset="0"/>
              </a:rPr>
              <a:t>Fiber hodoscopes </a:t>
            </a:r>
          </a:p>
          <a:p>
            <a:pPr lvl="1">
              <a:buFont typeface="+mj-lt"/>
              <a:buAutoNum type="arabicPeriod"/>
            </a:pPr>
            <a:r>
              <a:rPr lang="en-US" sz="1600" dirty="0">
                <a:effectLst/>
                <a:latin typeface="Times" pitchFamily="2" charset="0"/>
              </a:rPr>
              <a:t>Proportional tubes </a:t>
            </a:r>
          </a:p>
          <a:p>
            <a:pPr lvl="1">
              <a:buFont typeface="+mj-lt"/>
              <a:buAutoNum type="arabicPeriod"/>
            </a:pPr>
            <a:r>
              <a:rPr lang="en-US" sz="1600" dirty="0">
                <a:effectLst/>
                <a:latin typeface="Times" pitchFamily="2" charset="0"/>
              </a:rPr>
              <a:t>Cerenkov beam monitor </a:t>
            </a:r>
          </a:p>
          <a:p>
            <a:pPr lvl="1">
              <a:buFont typeface="+mj-lt"/>
              <a:buAutoNum type="arabicPeriod"/>
            </a:pPr>
            <a:r>
              <a:rPr lang="en-US" sz="1600" dirty="0">
                <a:effectLst/>
                <a:latin typeface="Times" pitchFamily="2" charset="0"/>
              </a:rPr>
              <a:t>Data acquisition and trigger </a:t>
            </a:r>
          </a:p>
          <a:p>
            <a:pPr lvl="1">
              <a:buFont typeface="+mj-lt"/>
              <a:buAutoNum type="arabicPeriod"/>
            </a:pPr>
            <a:r>
              <a:rPr lang="en-US" sz="1600" dirty="0">
                <a:effectLst/>
                <a:latin typeface="Times" pitchFamily="2" charset="0"/>
              </a:rPr>
              <a:t>Beam dump (</a:t>
            </a:r>
            <a:r>
              <a:rPr lang="en-US" sz="1600" dirty="0" err="1">
                <a:effectLst/>
                <a:latin typeface="Times" pitchFamily="2" charset="0"/>
              </a:rPr>
              <a:t>FMag</a:t>
            </a:r>
            <a:r>
              <a:rPr lang="en-US" sz="1600" dirty="0">
                <a:effectLst/>
                <a:latin typeface="Times" pitchFamily="2" charset="0"/>
              </a:rPr>
              <a:t>) and analysis (</a:t>
            </a:r>
            <a:r>
              <a:rPr lang="en-US" sz="1600" dirty="0" err="1">
                <a:effectLst/>
                <a:latin typeface="Times" pitchFamily="2" charset="0"/>
              </a:rPr>
              <a:t>KMag</a:t>
            </a:r>
            <a:r>
              <a:rPr lang="en-US" sz="1600" dirty="0">
                <a:effectLst/>
                <a:latin typeface="Times" pitchFamily="2" charset="0"/>
              </a:rPr>
              <a:t>) magnets </a:t>
            </a:r>
          </a:p>
          <a:p>
            <a:pPr marL="1257300" lvl="2" indent="-342900">
              <a:buFont typeface="+mj-lt"/>
              <a:buAutoNum type="arabicPeriod"/>
            </a:pPr>
            <a:endParaRPr lang="en-US" sz="1400" dirty="0"/>
          </a:p>
        </p:txBody>
      </p:sp>
      <p:sp>
        <p:nvSpPr>
          <p:cNvPr id="7" name="TextBox 6">
            <a:extLst>
              <a:ext uri="{FF2B5EF4-FFF2-40B4-BE49-F238E27FC236}">
                <a16:creationId xmlns:a16="http://schemas.microsoft.com/office/drawing/2014/main" id="{FC0F98C4-E038-4981-A4E1-CF13DD3E4934}"/>
              </a:ext>
            </a:extLst>
          </p:cNvPr>
          <p:cNvSpPr txBox="1"/>
          <p:nvPr/>
        </p:nvSpPr>
        <p:spPr>
          <a:xfrm>
            <a:off x="4973310" y="1403338"/>
            <a:ext cx="4053534" cy="830997"/>
          </a:xfrm>
          <a:prstGeom prst="rect">
            <a:avLst/>
          </a:prstGeom>
          <a:noFill/>
        </p:spPr>
        <p:txBody>
          <a:bodyPr wrap="square" rtlCol="0">
            <a:spAutoFit/>
          </a:bodyPr>
          <a:lstStyle/>
          <a:p>
            <a:r>
              <a:rPr lang="en-US" dirty="0"/>
              <a:t>*More detail on each system in backup slides</a:t>
            </a:r>
          </a:p>
        </p:txBody>
      </p:sp>
    </p:spTree>
    <p:extLst>
      <p:ext uri="{BB962C8B-B14F-4D97-AF65-F5344CB8AC3E}">
        <p14:creationId xmlns:p14="http://schemas.microsoft.com/office/powerpoint/2010/main" val="1064220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16CAB-ED23-EC84-8ECB-7FC055B01D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39129F-2DF5-BEAC-B44A-68361C0070C3}"/>
              </a:ext>
            </a:extLst>
          </p:cNvPr>
          <p:cNvSpPr>
            <a:spLocks noGrp="1"/>
          </p:cNvSpPr>
          <p:nvPr>
            <p:ph type="title"/>
          </p:nvPr>
        </p:nvSpPr>
        <p:spPr>
          <a:xfrm>
            <a:off x="228600" y="371020"/>
            <a:ext cx="8686800" cy="427877"/>
          </a:xfrm>
        </p:spPr>
        <p:txBody>
          <a:bodyPr/>
          <a:lstStyle/>
          <a:p>
            <a:r>
              <a:rPr lang="en-US" dirty="0"/>
              <a:t>Neutrino Switchyard 120 Experimental Areas Overview - Ammonia</a:t>
            </a:r>
          </a:p>
        </p:txBody>
      </p:sp>
      <p:sp>
        <p:nvSpPr>
          <p:cNvPr id="4" name="Date Placeholder 3">
            <a:extLst>
              <a:ext uri="{FF2B5EF4-FFF2-40B4-BE49-F238E27FC236}">
                <a16:creationId xmlns:a16="http://schemas.microsoft.com/office/drawing/2014/main" id="{E2F7328D-BDFD-6E52-B907-E95D939AEB4B}"/>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F0E060BE-42DD-052F-B95F-713809799917}"/>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24F4168D-6C02-2CFA-1353-8938034AB50F}"/>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10" name="TextBox 9">
            <a:extLst>
              <a:ext uri="{FF2B5EF4-FFF2-40B4-BE49-F238E27FC236}">
                <a16:creationId xmlns:a16="http://schemas.microsoft.com/office/drawing/2014/main" id="{92C9DF5B-85E7-63A7-DAC4-CB62A243DED2}"/>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5FB9C366-D3D2-883F-B498-7D43001717F2}"/>
              </a:ext>
            </a:extLst>
          </p:cNvPr>
          <p:cNvSpPr>
            <a:spLocks noGrp="1"/>
          </p:cNvSpPr>
          <p:nvPr>
            <p:ph idx="1"/>
          </p:nvPr>
        </p:nvSpPr>
        <p:spPr>
          <a:xfrm>
            <a:off x="228601" y="1053139"/>
            <a:ext cx="4034118" cy="1732277"/>
          </a:xfrm>
        </p:spPr>
        <p:txBody>
          <a:bodyPr/>
          <a:lstStyle/>
          <a:p>
            <a:r>
              <a:rPr lang="en-US" sz="1800" dirty="0"/>
              <a:t>Ammonia handling</a:t>
            </a:r>
          </a:p>
          <a:p>
            <a:pPr lvl="1"/>
            <a:r>
              <a:rPr lang="en-US" sz="1400" dirty="0" err="1"/>
              <a:t>SpinQuest</a:t>
            </a:r>
            <a:r>
              <a:rPr lang="en-US" sz="1400" dirty="0"/>
              <a:t> makes use of beads of polarized solid ammonia as target material</a:t>
            </a:r>
          </a:p>
          <a:p>
            <a:pPr lvl="1"/>
            <a:r>
              <a:rPr lang="en-US" sz="1400" dirty="0"/>
              <a:t>Beads are loaded into target insert stick in NM4 hall</a:t>
            </a:r>
          </a:p>
          <a:p>
            <a:pPr lvl="1"/>
            <a:r>
              <a:rPr lang="en-US" sz="1400" dirty="0"/>
              <a:t>Target insert then transported to NM3 target cave and lowered into cryostat</a:t>
            </a:r>
          </a:p>
          <a:p>
            <a:pPr lvl="1"/>
            <a:r>
              <a:rPr lang="en-US" sz="1400" dirty="0"/>
              <a:t>All work done keeping ammonia submersed in liquid nitrogen</a:t>
            </a:r>
          </a:p>
          <a:p>
            <a:pPr lvl="2"/>
            <a:r>
              <a:rPr lang="en-US" sz="1200" dirty="0"/>
              <a:t>Ammonia will sublimate above -77C</a:t>
            </a:r>
          </a:p>
          <a:p>
            <a:pPr lvl="2"/>
            <a:r>
              <a:rPr lang="en-US" sz="1200" dirty="0"/>
              <a:t> remove it from liquid nitrogen for less then 20 seconds at a time</a:t>
            </a:r>
          </a:p>
          <a:p>
            <a:pPr lvl="1"/>
            <a:r>
              <a:rPr lang="en-US" sz="1400" dirty="0"/>
              <a:t>At most 28.9 grams of ammonia in the target insert during operations</a:t>
            </a:r>
          </a:p>
          <a:p>
            <a:pPr lvl="1"/>
            <a:r>
              <a:rPr lang="en-US" sz="1400" dirty="0"/>
              <a:t>Ammonia target loses is polarization properties after some exposure to beam resulting in the need to change targets ~weekly when running beam</a:t>
            </a:r>
          </a:p>
          <a:p>
            <a:pPr lvl="1"/>
            <a:r>
              <a:rPr lang="en-US" sz="1400" dirty="0"/>
              <a:t>Exhausted targets stored and ultimately shipped back to University of Virginia for additional studies</a:t>
            </a:r>
          </a:p>
          <a:p>
            <a:pPr lvl="1"/>
            <a:endParaRPr lang="en-US" sz="1400" dirty="0"/>
          </a:p>
          <a:p>
            <a:pPr lvl="1"/>
            <a:endParaRPr lang="en-US" sz="1400" dirty="0"/>
          </a:p>
          <a:p>
            <a:pPr lvl="2"/>
            <a:endParaRPr lang="en-US" sz="1400" dirty="0"/>
          </a:p>
        </p:txBody>
      </p:sp>
      <p:pic>
        <p:nvPicPr>
          <p:cNvPr id="8" name="Picture 7" descr="A metal object with wires attached to it&#10;&#10;Description automatically generated">
            <a:extLst>
              <a:ext uri="{FF2B5EF4-FFF2-40B4-BE49-F238E27FC236}">
                <a16:creationId xmlns:a16="http://schemas.microsoft.com/office/drawing/2014/main" id="{54E23809-2059-778F-21D0-2986CF440CC8}"/>
              </a:ext>
            </a:extLst>
          </p:cNvPr>
          <p:cNvPicPr>
            <a:picLocks noChangeAspect="1"/>
          </p:cNvPicPr>
          <p:nvPr/>
        </p:nvPicPr>
        <p:blipFill>
          <a:blip r:embed="rId2"/>
          <a:stretch>
            <a:fillRect/>
          </a:stretch>
        </p:blipFill>
        <p:spPr>
          <a:xfrm>
            <a:off x="5069860" y="732284"/>
            <a:ext cx="3770968" cy="5015753"/>
          </a:xfrm>
          <a:prstGeom prst="rect">
            <a:avLst/>
          </a:prstGeom>
        </p:spPr>
      </p:pic>
    </p:spTree>
    <p:extLst>
      <p:ext uri="{BB962C8B-B14F-4D97-AF65-F5344CB8AC3E}">
        <p14:creationId xmlns:p14="http://schemas.microsoft.com/office/powerpoint/2010/main" val="4211696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8946F-B07D-D713-641E-4E460B1376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467570D-6AEC-0E76-7A31-5C184ACD24C4}"/>
              </a:ext>
            </a:extLst>
          </p:cNvPr>
          <p:cNvSpPr>
            <a:spLocks noGrp="1"/>
          </p:cNvSpPr>
          <p:nvPr>
            <p:ph type="title"/>
          </p:nvPr>
        </p:nvSpPr>
        <p:spPr>
          <a:xfrm>
            <a:off x="228600" y="371020"/>
            <a:ext cx="8686800" cy="427877"/>
          </a:xfrm>
        </p:spPr>
        <p:txBody>
          <a:bodyPr/>
          <a:lstStyle/>
          <a:p>
            <a:r>
              <a:rPr lang="en-US" dirty="0"/>
              <a:t>Neutrino Switchyard 120 Experimental Areas Overview - Ammonia</a:t>
            </a:r>
          </a:p>
        </p:txBody>
      </p:sp>
      <p:sp>
        <p:nvSpPr>
          <p:cNvPr id="4" name="Date Placeholder 3">
            <a:extLst>
              <a:ext uri="{FF2B5EF4-FFF2-40B4-BE49-F238E27FC236}">
                <a16:creationId xmlns:a16="http://schemas.microsoft.com/office/drawing/2014/main" id="{958A61CE-2DD5-5760-A603-3ABD21BD5C8B}"/>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F6E25201-5DD3-D5BC-AA8D-313FE28C3384}"/>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66A0B641-9011-F454-91DA-F474B44E5601}"/>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10" name="TextBox 9">
            <a:extLst>
              <a:ext uri="{FF2B5EF4-FFF2-40B4-BE49-F238E27FC236}">
                <a16:creationId xmlns:a16="http://schemas.microsoft.com/office/drawing/2014/main" id="{8E20CDD6-8192-2AA0-9F5F-95906DBC2547}"/>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B63B9C07-1E22-C39B-7BB5-3B979392F874}"/>
              </a:ext>
            </a:extLst>
          </p:cNvPr>
          <p:cNvSpPr>
            <a:spLocks noGrp="1"/>
          </p:cNvSpPr>
          <p:nvPr>
            <p:ph idx="1"/>
          </p:nvPr>
        </p:nvSpPr>
        <p:spPr>
          <a:xfrm>
            <a:off x="161365" y="798897"/>
            <a:ext cx="8821270" cy="1732277"/>
          </a:xfrm>
        </p:spPr>
        <p:txBody>
          <a:bodyPr/>
          <a:lstStyle/>
          <a:p>
            <a:r>
              <a:rPr lang="en-US" sz="1800" dirty="0" err="1"/>
              <a:t>SpinQuest</a:t>
            </a:r>
            <a:r>
              <a:rPr lang="en-US" sz="1800" dirty="0"/>
              <a:t> has been working with ESH team of SMEs in a weekly meeting led by Barb Hill for nearly a year to create, review and approve procedures for handling the ammonia and other aspects of operations</a:t>
            </a:r>
          </a:p>
          <a:p>
            <a:r>
              <a:rPr lang="en-US" sz="1800" dirty="0"/>
              <a:t>Several months of practice now filling the target insert and loading the insert into the cave using plastic (HDPE) beads</a:t>
            </a:r>
          </a:p>
          <a:p>
            <a:pPr lvl="1"/>
            <a:r>
              <a:rPr lang="en-US" sz="1600" dirty="0"/>
              <a:t>Ammonia handles differently and the plastic beads cannot be used for all commissioning or physics measurements</a:t>
            </a:r>
          </a:p>
          <a:p>
            <a:r>
              <a:rPr lang="en-US" sz="1800" dirty="0"/>
              <a:t>Procedures for working with the ammonia filling the target insert and loading the insert in the cave have been approved in addition to shipping material to Fermilab and storing 10 grams of material in NM4.  FSO provided final review.</a:t>
            </a:r>
          </a:p>
          <a:p>
            <a:pPr lvl="1"/>
            <a:r>
              <a:rPr lang="en-US" sz="1600" dirty="0"/>
              <a:t>10 grams of material shipped to FNAL 12/13/23</a:t>
            </a:r>
          </a:p>
          <a:p>
            <a:pPr lvl="1"/>
            <a:r>
              <a:rPr lang="en-US" sz="1600" dirty="0"/>
              <a:t>Training courses for </a:t>
            </a:r>
            <a:r>
              <a:rPr lang="en-US" sz="1600" dirty="0" err="1"/>
              <a:t>SpinQuest</a:t>
            </a:r>
            <a:r>
              <a:rPr lang="en-US" sz="1600" dirty="0"/>
              <a:t> target team</a:t>
            </a:r>
          </a:p>
          <a:p>
            <a:pPr lvl="2"/>
            <a:r>
              <a:rPr lang="en-US" sz="1400" dirty="0" err="1">
                <a:effectLst/>
                <a:latin typeface="TimesNewRomanPSMT"/>
              </a:rPr>
              <a:t>SpinQuest</a:t>
            </a:r>
            <a:r>
              <a:rPr lang="en-US" sz="1400" dirty="0">
                <a:effectLst/>
                <a:latin typeface="TimesNewRomanPSMT"/>
              </a:rPr>
              <a:t> Ammonia Target Handling [FN000761/RR/01] </a:t>
            </a:r>
          </a:p>
          <a:p>
            <a:pPr lvl="2"/>
            <a:r>
              <a:rPr lang="en-US" sz="1400" dirty="0" err="1">
                <a:effectLst/>
                <a:latin typeface="TimesNewRomanPSMT"/>
              </a:rPr>
              <a:t>SpinQuest</a:t>
            </a:r>
            <a:r>
              <a:rPr lang="en-US" sz="1400" dirty="0">
                <a:effectLst/>
                <a:latin typeface="TimesNewRomanPSMT"/>
              </a:rPr>
              <a:t> Ammonia Target Handling On the Job Training [FN000762/OJ/01] </a:t>
            </a:r>
            <a:endParaRPr lang="en-US" sz="1400" dirty="0"/>
          </a:p>
          <a:p>
            <a:pPr lvl="1"/>
            <a:r>
              <a:rPr lang="en-US" sz="1600" dirty="0" err="1"/>
              <a:t>SpinQuest</a:t>
            </a:r>
            <a:r>
              <a:rPr lang="en-US" sz="1600" dirty="0"/>
              <a:t> target team has been practicing the first step in the procedure handling ammonia in the back of NM4 prior to filling the target insert or loading the insert into the cryostat.</a:t>
            </a:r>
          </a:p>
          <a:p>
            <a:pPr lvl="2"/>
            <a:r>
              <a:rPr lang="en-US" sz="1400" dirty="0"/>
              <a:t>Oversight from ESH and Industrial Hygiene for initial practice and air sampling</a:t>
            </a:r>
          </a:p>
          <a:p>
            <a:pPr lvl="2"/>
            <a:r>
              <a:rPr lang="en-US" sz="1400" dirty="0"/>
              <a:t>Daily training log recording who is performing each task and lessons learned to adjust procedures</a:t>
            </a:r>
          </a:p>
          <a:p>
            <a:r>
              <a:rPr lang="en-US" sz="1800" dirty="0" err="1"/>
              <a:t>SpinQuest</a:t>
            </a:r>
            <a:r>
              <a:rPr lang="en-US" sz="1800" dirty="0"/>
              <a:t> is taking this very slowly one step at a time</a:t>
            </a:r>
          </a:p>
          <a:p>
            <a:pPr lvl="2"/>
            <a:endParaRPr lang="en-US" sz="1400" dirty="0"/>
          </a:p>
          <a:p>
            <a:pPr lvl="1"/>
            <a:endParaRPr lang="en-US" sz="1400" dirty="0"/>
          </a:p>
          <a:p>
            <a:pPr lvl="1"/>
            <a:endParaRPr lang="en-US" sz="1400" dirty="0"/>
          </a:p>
          <a:p>
            <a:pPr lvl="2"/>
            <a:endParaRPr lang="en-US" sz="1400" dirty="0"/>
          </a:p>
        </p:txBody>
      </p:sp>
    </p:spTree>
    <p:extLst>
      <p:ext uri="{BB962C8B-B14F-4D97-AF65-F5344CB8AC3E}">
        <p14:creationId xmlns:p14="http://schemas.microsoft.com/office/powerpoint/2010/main" val="247833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8C976-BEA9-B4A0-D732-75CEE26A16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D625E76-1E1C-69D2-B6F4-F73CB979A84F}"/>
              </a:ext>
            </a:extLst>
          </p:cNvPr>
          <p:cNvSpPr>
            <a:spLocks noGrp="1"/>
          </p:cNvSpPr>
          <p:nvPr>
            <p:ph type="title"/>
          </p:nvPr>
        </p:nvSpPr>
        <p:spPr>
          <a:xfrm>
            <a:off x="228600" y="371020"/>
            <a:ext cx="8686800" cy="427877"/>
          </a:xfrm>
        </p:spPr>
        <p:txBody>
          <a:bodyPr/>
          <a:lstStyle/>
          <a:p>
            <a:r>
              <a:rPr lang="en-US" dirty="0"/>
              <a:t>Neutrino Switchyard 120 Experimental Areas Overview – Ammonia next steps</a:t>
            </a:r>
          </a:p>
        </p:txBody>
      </p:sp>
      <p:sp>
        <p:nvSpPr>
          <p:cNvPr id="4" name="Date Placeholder 3">
            <a:extLst>
              <a:ext uri="{FF2B5EF4-FFF2-40B4-BE49-F238E27FC236}">
                <a16:creationId xmlns:a16="http://schemas.microsoft.com/office/drawing/2014/main" id="{84A6FD7D-3E3E-ECA9-6C64-8DF98856EBED}"/>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682F481C-E33F-8F2B-9AF8-B40B34CB787B}"/>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DB78DF17-145A-940F-4B73-A383BA463E93}"/>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10" name="TextBox 9">
            <a:extLst>
              <a:ext uri="{FF2B5EF4-FFF2-40B4-BE49-F238E27FC236}">
                <a16:creationId xmlns:a16="http://schemas.microsoft.com/office/drawing/2014/main" id="{7927A926-84D8-7CEF-F2D7-BD3C65085C26}"/>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BD9B2BE3-5DDC-D572-A629-B63C9A455640}"/>
              </a:ext>
            </a:extLst>
          </p:cNvPr>
          <p:cNvSpPr>
            <a:spLocks noGrp="1"/>
          </p:cNvSpPr>
          <p:nvPr>
            <p:ph idx="1"/>
          </p:nvPr>
        </p:nvSpPr>
        <p:spPr>
          <a:xfrm>
            <a:off x="29747" y="738810"/>
            <a:ext cx="8885653" cy="5559700"/>
          </a:xfrm>
        </p:spPr>
        <p:txBody>
          <a:bodyPr/>
          <a:lstStyle/>
          <a:p>
            <a:r>
              <a:rPr lang="en-US" sz="1500" dirty="0"/>
              <a:t>Next commissioning steps</a:t>
            </a:r>
          </a:p>
          <a:p>
            <a:pPr lvl="1"/>
            <a:r>
              <a:rPr lang="en-US" sz="1500" dirty="0"/>
              <a:t>First polarization of plastic (HDPE) beads on 1/21/24</a:t>
            </a:r>
          </a:p>
          <a:p>
            <a:pPr lvl="1"/>
            <a:r>
              <a:rPr lang="en-US" sz="1500" dirty="0"/>
              <a:t>Emergency response drill with Fire Department for ammonia sublimation in NM3 target cave took place on 2/26/24 and 2/29/24</a:t>
            </a:r>
          </a:p>
          <a:p>
            <a:pPr lvl="1"/>
            <a:r>
              <a:rPr lang="en-US" sz="1500" dirty="0"/>
              <a:t>On 3/19 10 gram sample on hand was moved into the target cryostat for initial commissioning for the first time (operating super conducting magnet, </a:t>
            </a:r>
            <a:r>
              <a:rPr lang="en-US" sz="1500" dirty="0" err="1"/>
              <a:t>mircrowave</a:t>
            </a:r>
            <a:r>
              <a:rPr lang="en-US" sz="1500" dirty="0"/>
              <a:t>, NMR systems for polarization studies) without beam, and will later scale up to 28.9 grams</a:t>
            </a:r>
          </a:p>
          <a:p>
            <a:r>
              <a:rPr lang="en-US" sz="1500" dirty="0"/>
              <a:t>After ARR and ASE rev 15: Run beam down Neutrino Muon line and to HDPE target with all systems operating</a:t>
            </a:r>
          </a:p>
          <a:p>
            <a:r>
              <a:rPr lang="en-US" sz="1500" dirty="0"/>
              <a:t>After ARR, ASE rev 15, and ORC addendum on irradiated ammonia handling: Install ammonia target with beam</a:t>
            </a:r>
          </a:p>
          <a:p>
            <a:r>
              <a:rPr lang="en-US" sz="1500" dirty="0"/>
              <a:t>Remaining ammonia procedure work for ORC addendum:</a:t>
            </a:r>
          </a:p>
          <a:p>
            <a:pPr lvl="1"/>
            <a:r>
              <a:rPr lang="en-US" sz="1500" dirty="0"/>
              <a:t>Finalize procedure for a longer term storage solution for larger quantities of ammonia both before and after irradiation</a:t>
            </a:r>
          </a:p>
          <a:p>
            <a:pPr lvl="2"/>
            <a:r>
              <a:rPr lang="en-US" sz="1500" dirty="0"/>
              <a:t>Explosion proof shed outside NM4.  Shed installed and procedure drafted and under review</a:t>
            </a:r>
          </a:p>
          <a:p>
            <a:pPr lvl="1"/>
            <a:r>
              <a:rPr lang="en-US" sz="1500" dirty="0"/>
              <a:t>Finalize shipping procedure after beam exposure</a:t>
            </a:r>
          </a:p>
          <a:p>
            <a:pPr lvl="2"/>
            <a:r>
              <a:rPr lang="en-US" sz="1500" dirty="0"/>
              <a:t>Roles and responsibilities are defined and with anticipated target activation, can ship weekly with no long hold of material.  Procedure drafted and under review.</a:t>
            </a:r>
          </a:p>
          <a:p>
            <a:pPr lvl="1"/>
            <a:r>
              <a:rPr lang="en-US" sz="1500" dirty="0"/>
              <a:t>Modify procedure to load target insert in/out of cryostat to include RCT coverage in beam conditions in progress</a:t>
            </a:r>
          </a:p>
          <a:p>
            <a:r>
              <a:rPr lang="en-US" sz="1500" dirty="0"/>
              <a:t>Continue to work with ESH to adjust and improve procedures as </a:t>
            </a:r>
            <a:r>
              <a:rPr lang="en-US" sz="1500" dirty="0" err="1"/>
              <a:t>SpinQuest</a:t>
            </a:r>
            <a:r>
              <a:rPr lang="en-US" sz="1500" dirty="0"/>
              <a:t> learns from experience</a:t>
            </a:r>
          </a:p>
          <a:p>
            <a:r>
              <a:rPr lang="en-US" sz="1500" dirty="0" err="1"/>
              <a:t>SpinQuest</a:t>
            </a:r>
            <a:r>
              <a:rPr lang="en-US" sz="1500" dirty="0"/>
              <a:t> is ready for beam operations</a:t>
            </a:r>
          </a:p>
          <a:p>
            <a:pPr lvl="2"/>
            <a:endParaRPr lang="en-US" sz="1400" dirty="0"/>
          </a:p>
          <a:p>
            <a:pPr lvl="1"/>
            <a:endParaRPr lang="en-US" sz="1400" dirty="0"/>
          </a:p>
          <a:p>
            <a:pPr lvl="1"/>
            <a:endParaRPr lang="en-US" sz="1400" dirty="0"/>
          </a:p>
          <a:p>
            <a:pPr lvl="2"/>
            <a:endParaRPr lang="en-US" sz="1400" dirty="0"/>
          </a:p>
        </p:txBody>
      </p:sp>
    </p:spTree>
    <p:extLst>
      <p:ext uri="{BB962C8B-B14F-4D97-AF65-F5344CB8AC3E}">
        <p14:creationId xmlns:p14="http://schemas.microsoft.com/office/powerpoint/2010/main" val="346530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Neutrino Switchyard 120 Experimental Areas Overview</a:t>
            </a:r>
          </a:p>
          <a:p>
            <a:r>
              <a:rPr lang="en-US" sz="2800" dirty="0"/>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3/19/24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Tree>
    <p:extLst>
      <p:ext uri="{BB962C8B-B14F-4D97-AF65-F5344CB8AC3E}">
        <p14:creationId xmlns:p14="http://schemas.microsoft.com/office/powerpoint/2010/main" val="2512598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D285B2-A0CF-F693-EC1A-C21C514793E1}"/>
              </a:ext>
            </a:extLst>
          </p:cNvPr>
          <p:cNvSpPr>
            <a:spLocks noGrp="1"/>
          </p:cNvSpPr>
          <p:nvPr>
            <p:ph type="title"/>
          </p:nvPr>
        </p:nvSpPr>
        <p:spPr>
          <a:xfrm>
            <a:off x="222250" y="488880"/>
            <a:ext cx="8686800" cy="427877"/>
          </a:xfrm>
        </p:spPr>
        <p:txBody>
          <a:bodyPr/>
          <a:lstStyle/>
          <a:p>
            <a:r>
              <a:rPr lang="en-US" dirty="0"/>
              <a:t>Hazard Inventory for Neutrino Switchyard 120 Experimental Areas</a:t>
            </a:r>
          </a:p>
        </p:txBody>
      </p:sp>
      <p:sp>
        <p:nvSpPr>
          <p:cNvPr id="4" name="Date Placeholder 3">
            <a:extLst>
              <a:ext uri="{FF2B5EF4-FFF2-40B4-BE49-F238E27FC236}">
                <a16:creationId xmlns:a16="http://schemas.microsoft.com/office/drawing/2014/main" id="{3BB9A965-68AB-5043-64C5-691463E088F1}"/>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7735F416-1019-3232-1708-012FA940CDF7}"/>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543340A0-B5CA-8991-806F-B81077B85702}"/>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2" name="Content Placeholder 1">
            <a:extLst>
              <a:ext uri="{FF2B5EF4-FFF2-40B4-BE49-F238E27FC236}">
                <a16:creationId xmlns:a16="http://schemas.microsoft.com/office/drawing/2014/main" id="{FA5BF9F4-F0C1-2919-D098-507AE4633343}"/>
              </a:ext>
            </a:extLst>
          </p:cNvPr>
          <p:cNvSpPr>
            <a:spLocks noGrp="1"/>
          </p:cNvSpPr>
          <p:nvPr>
            <p:ph idx="1"/>
          </p:nvPr>
        </p:nvSpPr>
        <p:spPr>
          <a:xfrm>
            <a:off x="5977890" y="731520"/>
            <a:ext cx="3034193" cy="4949405"/>
          </a:xfrm>
        </p:spPr>
        <p:txBody>
          <a:bodyPr/>
          <a:lstStyle/>
          <a:p>
            <a:r>
              <a:rPr lang="en-US" sz="1600" dirty="0"/>
              <a:t>Accelerator specific hazards are purple</a:t>
            </a:r>
          </a:p>
          <a:p>
            <a:r>
              <a:rPr lang="en-US" sz="1600" dirty="0"/>
              <a:t>Hazards not discussed today are evaluated via the common Risk Matrix tables</a:t>
            </a:r>
          </a:p>
          <a:p>
            <a:pPr lvl="1"/>
            <a:r>
              <a:rPr lang="en-US" sz="1400" dirty="0"/>
              <a:t>Covered in SAD Section I, Chapter 4</a:t>
            </a:r>
          </a:p>
          <a:p>
            <a:r>
              <a:rPr lang="en-US" sz="1600" dirty="0"/>
              <a:t>Hazards evaluated via risk assessment methodology per DOE-HDBK-1163-2020</a:t>
            </a:r>
          </a:p>
          <a:p>
            <a:pPr lvl="1"/>
            <a:r>
              <a:rPr lang="en-US" sz="1400" dirty="0"/>
              <a:t>Likelihood (L): </a:t>
            </a:r>
          </a:p>
          <a:p>
            <a:pPr lvl="2"/>
            <a:r>
              <a:rPr lang="en-US" sz="1200" dirty="0"/>
              <a:t>Anticipated (A), Unlikely (U), Extremely Unlikely (EU), Beyond Extremely Unlikely (BEU)</a:t>
            </a:r>
          </a:p>
          <a:p>
            <a:pPr lvl="1"/>
            <a:r>
              <a:rPr lang="en-US" sz="1400" dirty="0"/>
              <a:t>Consequence (C):</a:t>
            </a:r>
          </a:p>
          <a:p>
            <a:pPr lvl="2"/>
            <a:r>
              <a:rPr lang="en-US" sz="1200" dirty="0"/>
              <a:t>High (H), Moderate (M), Low (L), Negligible (N)</a:t>
            </a:r>
          </a:p>
          <a:p>
            <a:pPr lvl="1"/>
            <a:r>
              <a:rPr lang="en-US" sz="1400" dirty="0"/>
              <a:t>Risk (R):</a:t>
            </a:r>
          </a:p>
          <a:p>
            <a:pPr lvl="2"/>
            <a:r>
              <a:rPr lang="en-US" sz="1200" dirty="0"/>
              <a:t>I , II, III, IV (descending order of concern)</a:t>
            </a:r>
          </a:p>
        </p:txBody>
      </p:sp>
      <p:pic>
        <p:nvPicPr>
          <p:cNvPr id="9" name="Picture 8" descr="A close-up of a survey&#10;&#10;Description automatically generated">
            <a:extLst>
              <a:ext uri="{FF2B5EF4-FFF2-40B4-BE49-F238E27FC236}">
                <a16:creationId xmlns:a16="http://schemas.microsoft.com/office/drawing/2014/main" id="{50FE0824-27BF-6C31-B6D3-CDA42646667E}"/>
              </a:ext>
            </a:extLst>
          </p:cNvPr>
          <p:cNvPicPr>
            <a:picLocks noChangeAspect="1"/>
          </p:cNvPicPr>
          <p:nvPr/>
        </p:nvPicPr>
        <p:blipFill>
          <a:blip r:embed="rId2"/>
          <a:stretch>
            <a:fillRect/>
          </a:stretch>
        </p:blipFill>
        <p:spPr>
          <a:xfrm>
            <a:off x="636588" y="916757"/>
            <a:ext cx="4345328" cy="5883596"/>
          </a:xfrm>
          <a:prstGeom prst="rect">
            <a:avLst/>
          </a:prstGeom>
        </p:spPr>
      </p:pic>
    </p:spTree>
    <p:extLst>
      <p:ext uri="{BB962C8B-B14F-4D97-AF65-F5344CB8AC3E}">
        <p14:creationId xmlns:p14="http://schemas.microsoft.com/office/powerpoint/2010/main" val="2679238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D285B2-A0CF-F693-EC1A-C21C514793E1}"/>
              </a:ext>
            </a:extLst>
          </p:cNvPr>
          <p:cNvSpPr>
            <a:spLocks noGrp="1"/>
          </p:cNvSpPr>
          <p:nvPr>
            <p:ph type="title"/>
          </p:nvPr>
        </p:nvSpPr>
        <p:spPr>
          <a:xfrm>
            <a:off x="222250" y="488880"/>
            <a:ext cx="8686800" cy="427877"/>
          </a:xfrm>
        </p:spPr>
        <p:txBody>
          <a:bodyPr/>
          <a:lstStyle/>
          <a:p>
            <a:r>
              <a:rPr lang="en-US" dirty="0"/>
              <a:t>Hazard Inventory for Neutrino Switchyard 120 Experimental Areas</a:t>
            </a:r>
          </a:p>
        </p:txBody>
      </p:sp>
      <p:sp>
        <p:nvSpPr>
          <p:cNvPr id="4" name="Date Placeholder 3">
            <a:extLst>
              <a:ext uri="{FF2B5EF4-FFF2-40B4-BE49-F238E27FC236}">
                <a16:creationId xmlns:a16="http://schemas.microsoft.com/office/drawing/2014/main" id="{3BB9A965-68AB-5043-64C5-691463E088F1}"/>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7735F416-1019-3232-1708-012FA940CDF7}"/>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543340A0-B5CA-8991-806F-B81077B85702}"/>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2" name="Content Placeholder 1">
            <a:extLst>
              <a:ext uri="{FF2B5EF4-FFF2-40B4-BE49-F238E27FC236}">
                <a16:creationId xmlns:a16="http://schemas.microsoft.com/office/drawing/2014/main" id="{FA5BF9F4-F0C1-2919-D098-507AE4633343}"/>
              </a:ext>
            </a:extLst>
          </p:cNvPr>
          <p:cNvSpPr>
            <a:spLocks noGrp="1"/>
          </p:cNvSpPr>
          <p:nvPr>
            <p:ph idx="1"/>
          </p:nvPr>
        </p:nvSpPr>
        <p:spPr>
          <a:xfrm>
            <a:off x="5977890" y="731520"/>
            <a:ext cx="3034193" cy="4949405"/>
          </a:xfrm>
        </p:spPr>
        <p:txBody>
          <a:bodyPr/>
          <a:lstStyle/>
          <a:p>
            <a:r>
              <a:rPr lang="en-US" sz="1600" dirty="0"/>
              <a:t>Accelerator specific hazards are purple</a:t>
            </a:r>
          </a:p>
          <a:p>
            <a:r>
              <a:rPr lang="en-US" sz="1600" dirty="0"/>
              <a:t>Hazards not discussed today are evaluated via the common Risk Matrix tables</a:t>
            </a:r>
          </a:p>
          <a:p>
            <a:pPr lvl="1"/>
            <a:r>
              <a:rPr lang="en-US" sz="1400" dirty="0"/>
              <a:t>Covered in SAD Section I, Chapter 4</a:t>
            </a:r>
          </a:p>
          <a:p>
            <a:r>
              <a:rPr lang="en-US" sz="1600" dirty="0"/>
              <a:t>Hazards evaluated via risk assessment methodology per DOE-HDBK-1163-2020</a:t>
            </a:r>
          </a:p>
          <a:p>
            <a:pPr lvl="1"/>
            <a:r>
              <a:rPr lang="en-US" sz="1400" dirty="0"/>
              <a:t>Likelihood (L): </a:t>
            </a:r>
          </a:p>
          <a:p>
            <a:pPr lvl="2"/>
            <a:r>
              <a:rPr lang="en-US" sz="1200" dirty="0"/>
              <a:t>Anticipated (A), Unlikely (U), Extremely Unlikely (EU), Beyond Extremely Unlikely (BEU)</a:t>
            </a:r>
          </a:p>
          <a:p>
            <a:pPr lvl="1"/>
            <a:r>
              <a:rPr lang="en-US" sz="1400" dirty="0"/>
              <a:t>Consequence (C):</a:t>
            </a:r>
          </a:p>
          <a:p>
            <a:pPr lvl="2"/>
            <a:r>
              <a:rPr lang="en-US" sz="1200" dirty="0"/>
              <a:t>High (H), Moderate (M), Low (L), Negligible (N)</a:t>
            </a:r>
          </a:p>
          <a:p>
            <a:pPr lvl="1"/>
            <a:r>
              <a:rPr lang="en-US" sz="1400" dirty="0"/>
              <a:t>Risk (R):</a:t>
            </a:r>
          </a:p>
          <a:p>
            <a:pPr lvl="2"/>
            <a:r>
              <a:rPr lang="en-US" sz="1200" dirty="0"/>
              <a:t>I , II, III, IV (descending order of concern)</a:t>
            </a:r>
          </a:p>
        </p:txBody>
      </p:sp>
      <p:pic>
        <p:nvPicPr>
          <p:cNvPr id="9" name="Picture 8" descr="A table of risk tables&#10;&#10;Description automatically generated with medium confidence">
            <a:extLst>
              <a:ext uri="{FF2B5EF4-FFF2-40B4-BE49-F238E27FC236}">
                <a16:creationId xmlns:a16="http://schemas.microsoft.com/office/drawing/2014/main" id="{C084B38C-5E03-78BD-7DCF-2FFBFF3EC41B}"/>
              </a:ext>
            </a:extLst>
          </p:cNvPr>
          <p:cNvPicPr>
            <a:picLocks noChangeAspect="1"/>
          </p:cNvPicPr>
          <p:nvPr/>
        </p:nvPicPr>
        <p:blipFill>
          <a:blip r:embed="rId2"/>
          <a:stretch>
            <a:fillRect/>
          </a:stretch>
        </p:blipFill>
        <p:spPr>
          <a:xfrm>
            <a:off x="222249" y="916756"/>
            <a:ext cx="5236015" cy="5370703"/>
          </a:xfrm>
          <a:prstGeom prst="rect">
            <a:avLst/>
          </a:prstGeom>
        </p:spPr>
      </p:pic>
    </p:spTree>
    <p:extLst>
      <p:ext uri="{BB962C8B-B14F-4D97-AF65-F5344CB8AC3E}">
        <p14:creationId xmlns:p14="http://schemas.microsoft.com/office/powerpoint/2010/main" val="890176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Neutrino Switchyard 120 Experimental Areas Overview</a:t>
            </a:r>
          </a:p>
          <a:p>
            <a:r>
              <a:rPr lang="en-US" sz="2800" dirty="0">
                <a:solidFill>
                  <a:schemeClr val="bg1">
                    <a:lumMod val="75000"/>
                  </a:schemeClr>
                </a:solidFill>
              </a:rPr>
              <a:t>Hazard Inventory </a:t>
            </a:r>
          </a:p>
          <a:p>
            <a:r>
              <a:rPr lang="en-US" sz="2800" dirty="0"/>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3/19/24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Tree>
    <p:extLst>
      <p:ext uri="{BB962C8B-B14F-4D97-AF65-F5344CB8AC3E}">
        <p14:creationId xmlns:p14="http://schemas.microsoft.com/office/powerpoint/2010/main" val="4210264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729649"/>
            <a:ext cx="8672513" cy="2502568"/>
          </a:xfrm>
        </p:spPr>
        <p:txBody>
          <a:bodyPr/>
          <a:lstStyle/>
          <a:p>
            <a:r>
              <a:rPr lang="en-US" sz="1800" dirty="0"/>
              <a:t>Residual Activation</a:t>
            </a:r>
          </a:p>
          <a:p>
            <a:pPr lvl="1"/>
            <a:r>
              <a:rPr lang="en-US" sz="1800" dirty="0" err="1"/>
              <a:t>SpinQuest</a:t>
            </a:r>
            <a:r>
              <a:rPr lang="en-US" sz="1800" dirty="0"/>
              <a:t> target station and front face of absorber magnet will activate</a:t>
            </a:r>
          </a:p>
          <a:p>
            <a:pPr lvl="2"/>
            <a:r>
              <a:rPr lang="en-US" sz="1400" dirty="0"/>
              <a:t>Ammonia target changeouts involve RCT coverage to survey materials, take contamination wipes, and provide oversight </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1880246565"/>
              </p:ext>
            </p:extLst>
          </p:nvPr>
        </p:nvGraphicFramePr>
        <p:xfrm>
          <a:off x="228600" y="3342831"/>
          <a:ext cx="8573940" cy="2563005"/>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502584">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a:t>
                      </a:r>
                    </a:p>
                    <a:p>
                      <a:r>
                        <a:rPr lang="en-US" sz="1600" b="0" dirty="0">
                          <a:solidFill>
                            <a:srgbClr val="0D3B8E"/>
                          </a:solidFill>
                        </a:rPr>
                        <a:t>(with controls)</a:t>
                      </a:r>
                    </a:p>
                  </a:txBody>
                  <a:tcPr/>
                </a:tc>
                <a:extLst>
                  <a:ext uri="{0D108BD9-81ED-4DB2-BD59-A6C34878D82A}">
                    <a16:rowId xmlns:a16="http://schemas.microsoft.com/office/drawing/2014/main" val="1680873031"/>
                  </a:ext>
                </a:extLst>
              </a:tr>
              <a:tr h="1983885">
                <a:tc>
                  <a:txBody>
                    <a:bodyPr/>
                    <a:lstStyle/>
                    <a:p>
                      <a:r>
                        <a:rPr lang="en-US" sz="1600" dirty="0"/>
                        <a:t>L: A</a:t>
                      </a:r>
                    </a:p>
                    <a:p>
                      <a:r>
                        <a:rPr lang="en-US" sz="1600" dirty="0"/>
                        <a:t>C: H</a:t>
                      </a:r>
                    </a:p>
                    <a:p>
                      <a:r>
                        <a:rPr lang="en-US" sz="1600" dirty="0"/>
                        <a:t>R: I</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 – General and/or job specific RWP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 – Use of LSM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 – Radiological training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 – Keyed entry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 – Signage and decay time requirements</a:t>
                      </a:r>
                    </a:p>
                  </a:txBody>
                  <a:tcPr/>
                </a:tc>
                <a:tc>
                  <a:txBody>
                    <a:bodyPr/>
                    <a:lstStyle/>
                    <a:p>
                      <a:r>
                        <a:rPr lang="en-US" sz="1600" dirty="0"/>
                        <a:t>L: BEU</a:t>
                      </a:r>
                    </a:p>
                    <a:p>
                      <a:r>
                        <a:rPr lang="en-US" sz="1600" dirty="0"/>
                        <a:t>C: M</a:t>
                      </a:r>
                    </a:p>
                    <a:p>
                      <a:r>
                        <a:rPr lang="en-US"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1309608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3C424-F9B9-FCD6-E22B-940B14AB938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51E600-A666-6D40-BD68-93807EC127AB}"/>
              </a:ext>
            </a:extLst>
          </p:cNvPr>
          <p:cNvSpPr>
            <a:spLocks noGrp="1"/>
          </p:cNvSpPr>
          <p:nvPr>
            <p:ph idx="1"/>
          </p:nvPr>
        </p:nvSpPr>
        <p:spPr>
          <a:xfrm>
            <a:off x="228600" y="729649"/>
            <a:ext cx="8672513" cy="2502568"/>
          </a:xfrm>
        </p:spPr>
        <p:txBody>
          <a:bodyPr/>
          <a:lstStyle/>
          <a:p>
            <a:r>
              <a:rPr lang="en-US" sz="1800" dirty="0"/>
              <a:t>RAW</a:t>
            </a:r>
          </a:p>
          <a:p>
            <a:pPr lvl="1"/>
            <a:r>
              <a:rPr lang="en-US" sz="1800" dirty="0"/>
              <a:t>RAW water system in service of </a:t>
            </a:r>
            <a:r>
              <a:rPr lang="en-US" sz="1800" dirty="0" err="1"/>
              <a:t>FMag</a:t>
            </a:r>
            <a:r>
              <a:rPr lang="en-US" sz="1800" dirty="0"/>
              <a:t> and a water system in NM4 in service of the </a:t>
            </a:r>
            <a:r>
              <a:rPr lang="en-US" sz="1800" dirty="0" err="1"/>
              <a:t>SpinQuest</a:t>
            </a:r>
            <a:r>
              <a:rPr lang="en-US" sz="1800" dirty="0"/>
              <a:t> microwave system</a:t>
            </a:r>
            <a:endParaRPr lang="en-US" sz="1600" dirty="0"/>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BCE5D3BC-92DE-CFA1-8DB2-D5121BDD3368}"/>
              </a:ext>
            </a:extLst>
          </p:cNvPr>
          <p:cNvSpPr>
            <a:spLocks noGrp="1"/>
          </p:cNvSpPr>
          <p:nvPr>
            <p:ph type="title"/>
          </p:nvPr>
        </p:nvSpPr>
        <p:spPr/>
        <p:txBody>
          <a:bodyPr/>
          <a:lstStyle/>
          <a:p>
            <a:r>
              <a:rPr lang="en-US" dirty="0"/>
              <a:t>Non-Accelerator Specific Hazards - Radiological</a:t>
            </a:r>
          </a:p>
        </p:txBody>
      </p:sp>
      <p:sp>
        <p:nvSpPr>
          <p:cNvPr id="4" name="Date Placeholder 3">
            <a:extLst>
              <a:ext uri="{FF2B5EF4-FFF2-40B4-BE49-F238E27FC236}">
                <a16:creationId xmlns:a16="http://schemas.microsoft.com/office/drawing/2014/main" id="{13B877CB-9F20-6A48-0B7A-3BE45CF867F9}"/>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7FC046B1-708B-2477-29B6-7A274546F517}"/>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4496FF3D-6B04-C565-1FAA-32CA54FD2479}"/>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graphicFrame>
        <p:nvGraphicFramePr>
          <p:cNvPr id="10" name="Table 9">
            <a:extLst>
              <a:ext uri="{FF2B5EF4-FFF2-40B4-BE49-F238E27FC236}">
                <a16:creationId xmlns:a16="http://schemas.microsoft.com/office/drawing/2014/main" id="{F80D56C9-47F7-E9D8-FD5B-40A13CBC54E6}"/>
              </a:ext>
            </a:extLst>
          </p:cNvPr>
          <p:cNvGraphicFramePr>
            <a:graphicFrameLocks noGrp="1"/>
          </p:cNvGraphicFramePr>
          <p:nvPr>
            <p:extLst>
              <p:ext uri="{D42A27DB-BD31-4B8C-83A1-F6EECF244321}">
                <p14:modId xmlns:p14="http://schemas.microsoft.com/office/powerpoint/2010/main" val="1139724810"/>
              </p:ext>
            </p:extLst>
          </p:nvPr>
        </p:nvGraphicFramePr>
        <p:xfrm>
          <a:off x="228600" y="3342831"/>
          <a:ext cx="8573940" cy="2563005"/>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502584">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a:t>
                      </a:r>
                    </a:p>
                    <a:p>
                      <a:r>
                        <a:rPr lang="en-US" sz="1600" b="0" dirty="0">
                          <a:solidFill>
                            <a:srgbClr val="0D3B8E"/>
                          </a:solidFill>
                        </a:rPr>
                        <a:t>(with controls)</a:t>
                      </a:r>
                    </a:p>
                  </a:txBody>
                  <a:tcPr/>
                </a:tc>
                <a:extLst>
                  <a:ext uri="{0D108BD9-81ED-4DB2-BD59-A6C34878D82A}">
                    <a16:rowId xmlns:a16="http://schemas.microsoft.com/office/drawing/2014/main" val="1680873031"/>
                  </a:ext>
                </a:extLst>
              </a:tr>
              <a:tr h="1983885">
                <a:tc>
                  <a:txBody>
                    <a:bodyPr/>
                    <a:lstStyle/>
                    <a:p>
                      <a:r>
                        <a:rPr lang="en-US" sz="1600" dirty="0"/>
                        <a:t>L: A</a:t>
                      </a:r>
                    </a:p>
                    <a:p>
                      <a:r>
                        <a:rPr lang="en-US" sz="1600" dirty="0"/>
                        <a:t>C: L</a:t>
                      </a:r>
                    </a:p>
                    <a:p>
                      <a:r>
                        <a:rPr lang="en-US" sz="1600" dirty="0"/>
                        <a:t>R: III</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 – Interlocked doors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 – Key control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 – Radiological training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 – Design of water system</a:t>
                      </a:r>
                    </a:p>
                  </a:txBody>
                  <a:tcPr/>
                </a:tc>
                <a:tc>
                  <a:txBody>
                    <a:bodyPr/>
                    <a:lstStyle/>
                    <a:p>
                      <a:r>
                        <a:rPr lang="en-US" sz="1600" dirty="0"/>
                        <a:t>L: BEU</a:t>
                      </a:r>
                    </a:p>
                    <a:p>
                      <a:r>
                        <a:rPr lang="en-US" sz="1600" dirty="0"/>
                        <a:t>C: N</a:t>
                      </a:r>
                    </a:p>
                    <a:p>
                      <a:r>
                        <a:rPr lang="en-US"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2199871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t>Neutrino Switchyard 120 Experimental Area Overview</a:t>
            </a:r>
          </a:p>
          <a:p>
            <a:r>
              <a:rPr lang="en-US" sz="2800" dirty="0"/>
              <a:t>Hazard Inventory </a:t>
            </a:r>
          </a:p>
          <a:p>
            <a:r>
              <a:rPr lang="en-US" sz="2800" dirty="0"/>
              <a:t>Non-Accelerator Specific Hazards </a:t>
            </a:r>
          </a:p>
          <a:p>
            <a:r>
              <a:rPr lang="en-US" sz="2800" dirty="0"/>
              <a:t>Accelerator Specific Hazards </a:t>
            </a:r>
          </a:p>
          <a:p>
            <a:r>
              <a:rPr lang="en-US" sz="2800" dirty="0"/>
              <a:t>Maximum Credible Incident (MCI) Discussion</a:t>
            </a:r>
          </a:p>
          <a:p>
            <a:r>
              <a:rPr lang="en-US" sz="2800" dirty="0"/>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3/19/24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378468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308E8-0C26-8C1A-06C4-27D15D0341E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DD487B-43D6-6FA4-B78A-BDD2F9502C0B}"/>
              </a:ext>
            </a:extLst>
          </p:cNvPr>
          <p:cNvSpPr>
            <a:spLocks noGrp="1"/>
          </p:cNvSpPr>
          <p:nvPr>
            <p:ph idx="1"/>
          </p:nvPr>
        </p:nvSpPr>
        <p:spPr>
          <a:xfrm>
            <a:off x="228600" y="729649"/>
            <a:ext cx="8672513" cy="2502568"/>
          </a:xfrm>
        </p:spPr>
        <p:txBody>
          <a:bodyPr/>
          <a:lstStyle/>
          <a:p>
            <a:r>
              <a:rPr lang="en-US" sz="1800" dirty="0"/>
              <a:t>Air Activation</a:t>
            </a:r>
          </a:p>
          <a:p>
            <a:pPr lvl="1"/>
            <a:r>
              <a:rPr lang="en-US" sz="1800" dirty="0"/>
              <a:t>Air activation from scattered beam off target</a:t>
            </a:r>
          </a:p>
          <a:p>
            <a:pPr lvl="1"/>
            <a:r>
              <a:rPr lang="en-US" sz="1800" dirty="0"/>
              <a:t>In </a:t>
            </a:r>
            <a:r>
              <a:rPr lang="en-US" sz="1800" dirty="0" err="1"/>
              <a:t>SeaQuest</a:t>
            </a:r>
            <a:r>
              <a:rPr lang="en-US" sz="1800" dirty="0"/>
              <a:t> operations 120 minute cool-off</a:t>
            </a:r>
            <a:endParaRPr lang="en-US" sz="1600" dirty="0"/>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0862A1EE-5D0B-60A6-908D-0391E04CAF57}"/>
              </a:ext>
            </a:extLst>
          </p:cNvPr>
          <p:cNvSpPr>
            <a:spLocks noGrp="1"/>
          </p:cNvSpPr>
          <p:nvPr>
            <p:ph type="title"/>
          </p:nvPr>
        </p:nvSpPr>
        <p:spPr/>
        <p:txBody>
          <a:bodyPr/>
          <a:lstStyle/>
          <a:p>
            <a:r>
              <a:rPr lang="en-US" dirty="0"/>
              <a:t>Non-Accelerator Specific Hazards - Radiological</a:t>
            </a:r>
          </a:p>
        </p:txBody>
      </p:sp>
      <p:sp>
        <p:nvSpPr>
          <p:cNvPr id="4" name="Date Placeholder 3">
            <a:extLst>
              <a:ext uri="{FF2B5EF4-FFF2-40B4-BE49-F238E27FC236}">
                <a16:creationId xmlns:a16="http://schemas.microsoft.com/office/drawing/2014/main" id="{73A47B74-BB61-5341-70F7-0D9085C862BE}"/>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AB2E3F29-48B6-CB1F-172C-7382233838E1}"/>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81DAED2F-D07D-1F00-9A6A-C33EB417993E}"/>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graphicFrame>
        <p:nvGraphicFramePr>
          <p:cNvPr id="10" name="Table 9">
            <a:extLst>
              <a:ext uri="{FF2B5EF4-FFF2-40B4-BE49-F238E27FC236}">
                <a16:creationId xmlns:a16="http://schemas.microsoft.com/office/drawing/2014/main" id="{21DA8A73-938A-2839-C3C2-D9A31CE896C2}"/>
              </a:ext>
            </a:extLst>
          </p:cNvPr>
          <p:cNvGraphicFramePr>
            <a:graphicFrameLocks noGrp="1"/>
          </p:cNvGraphicFramePr>
          <p:nvPr>
            <p:extLst>
              <p:ext uri="{D42A27DB-BD31-4B8C-83A1-F6EECF244321}">
                <p14:modId xmlns:p14="http://schemas.microsoft.com/office/powerpoint/2010/main" val="3711998626"/>
              </p:ext>
            </p:extLst>
          </p:nvPr>
        </p:nvGraphicFramePr>
        <p:xfrm>
          <a:off x="228600" y="3342831"/>
          <a:ext cx="8573940" cy="2563005"/>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502584">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a:t>
                      </a:r>
                    </a:p>
                    <a:p>
                      <a:r>
                        <a:rPr lang="en-US" sz="1600" b="0" dirty="0">
                          <a:solidFill>
                            <a:srgbClr val="0D3B8E"/>
                          </a:solidFill>
                        </a:rPr>
                        <a:t>(with controls)</a:t>
                      </a:r>
                    </a:p>
                  </a:txBody>
                  <a:tcPr/>
                </a:tc>
                <a:extLst>
                  <a:ext uri="{0D108BD9-81ED-4DB2-BD59-A6C34878D82A}">
                    <a16:rowId xmlns:a16="http://schemas.microsoft.com/office/drawing/2014/main" val="1680873031"/>
                  </a:ext>
                </a:extLst>
              </a:tr>
              <a:tr h="1983885">
                <a:tc>
                  <a:txBody>
                    <a:bodyPr/>
                    <a:lstStyle/>
                    <a:p>
                      <a:r>
                        <a:rPr lang="en-US" sz="1600" dirty="0"/>
                        <a:t>L: A</a:t>
                      </a:r>
                    </a:p>
                    <a:p>
                      <a:r>
                        <a:rPr lang="en-US" sz="1600" dirty="0"/>
                        <a:t>C: H</a:t>
                      </a:r>
                    </a:p>
                    <a:p>
                      <a:r>
                        <a:rPr lang="en-US" sz="1600" dirty="0"/>
                        <a:t>R: I</a:t>
                      </a:r>
                    </a:p>
                  </a:txBody>
                  <a:tcPr/>
                </a:tc>
                <a:tc>
                  <a:txBody>
                    <a:bodyPr/>
                    <a:lstStyle/>
                    <a:p>
                      <a:r>
                        <a:rPr lang="en-US" sz="1600" b="0" kern="1200" dirty="0">
                          <a:solidFill>
                            <a:schemeClr val="dk1"/>
                          </a:solidFill>
                          <a:effectLst/>
                          <a:latin typeface="+mn-lt"/>
                          <a:ea typeface="+mn-ea"/>
                          <a:cs typeface="+mn-cs"/>
                        </a:rPr>
                        <a:t>P – Interlock system preventing access to beam enclosure while beam is present.</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 – Air monitoring system</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 – Beam loss monitoring system</a:t>
                      </a:r>
                      <a:endParaRPr lang="en-US" sz="1600" b="1" kern="1200" dirty="0">
                        <a:solidFill>
                          <a:schemeClr val="dk1"/>
                        </a:solidFill>
                        <a:effectLst/>
                        <a:latin typeface="+mn-lt"/>
                        <a:ea typeface="+mn-ea"/>
                        <a:cs typeface="+mn-cs"/>
                      </a:endParaRPr>
                    </a:p>
                    <a:p>
                      <a:r>
                        <a:rPr lang="en-US" sz="1600" b="0" kern="1200" dirty="0">
                          <a:solidFill>
                            <a:schemeClr val="dk1"/>
                          </a:solidFill>
                          <a:effectLst/>
                          <a:latin typeface="+mn-lt"/>
                          <a:ea typeface="+mn-ea"/>
                          <a:cs typeface="+mn-cs"/>
                        </a:rPr>
                        <a:t>P – Cool-off time</a:t>
                      </a:r>
                    </a:p>
                    <a:p>
                      <a:r>
                        <a:rPr lang="en-US" sz="1600" b="0" kern="1200" dirty="0">
                          <a:solidFill>
                            <a:schemeClr val="dk1"/>
                          </a:solidFill>
                          <a:effectLst/>
                          <a:latin typeface="+mn-lt"/>
                          <a:ea typeface="+mn-ea"/>
                          <a:cs typeface="+mn-cs"/>
                        </a:rPr>
                        <a:t>M – Ventilation system design</a:t>
                      </a:r>
                      <a:endParaRPr lang="en-US" sz="1600" b="1" kern="1200" dirty="0">
                        <a:solidFill>
                          <a:schemeClr val="dk1"/>
                        </a:solidFill>
                        <a:effectLst/>
                        <a:latin typeface="+mn-lt"/>
                        <a:ea typeface="+mn-ea"/>
                        <a:cs typeface="+mn-cs"/>
                      </a:endParaRPr>
                    </a:p>
                    <a:p>
                      <a:r>
                        <a:rPr lang="en-US" sz="1600" kern="1200" dirty="0">
                          <a:solidFill>
                            <a:schemeClr val="dk1"/>
                          </a:solidFill>
                          <a:effectLst/>
                          <a:latin typeface="+mn-lt"/>
                          <a:ea typeface="+mn-ea"/>
                          <a:cs typeface="+mn-cs"/>
                        </a:rPr>
                        <a:t>M – Run conditions</a:t>
                      </a:r>
                      <a:r>
                        <a:rPr lang="en-US" sz="1600" dirty="0">
                          <a:effectLst/>
                        </a:rPr>
                        <a:t> </a:t>
                      </a:r>
                      <a:endParaRPr lang="en-US" sz="1600" dirty="0"/>
                    </a:p>
                  </a:txBody>
                  <a:tcPr/>
                </a:tc>
                <a:tc>
                  <a:txBody>
                    <a:bodyPr/>
                    <a:lstStyle/>
                    <a:p>
                      <a:r>
                        <a:rPr lang="en-US" sz="1600" dirty="0"/>
                        <a:t>L: BEU</a:t>
                      </a:r>
                    </a:p>
                    <a:p>
                      <a:r>
                        <a:rPr lang="en-US" sz="1600" dirty="0"/>
                        <a:t>C: L</a:t>
                      </a:r>
                    </a:p>
                    <a:p>
                      <a:r>
                        <a:rPr lang="en-US"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473020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1680209"/>
          </a:xfrm>
        </p:spPr>
        <p:txBody>
          <a:bodyPr/>
          <a:lstStyle/>
          <a:p>
            <a:r>
              <a:rPr lang="en-US" sz="2000" dirty="0"/>
              <a:t>Radioactive Waste</a:t>
            </a:r>
          </a:p>
          <a:p>
            <a:pPr lvl="1"/>
            <a:r>
              <a:rPr lang="en-US" sz="1800" dirty="0"/>
              <a:t>Radioactive waste produced during Main Injector operations will be managed within the established Radiological Protection Program (RPP) as prescribed in the </a:t>
            </a:r>
            <a:r>
              <a:rPr lang="en-US" sz="1800" dirty="0">
                <a:effectLst/>
                <a:latin typeface="Helvetica" panose="020B0604020202020204" pitchFamily="34" charset="0"/>
                <a:ea typeface="MS Mincho" panose="02020609040205080304" pitchFamily="49" charset="-128"/>
              </a:rPr>
              <a:t>Fermilab Radiological Control Manual (</a:t>
            </a:r>
            <a:r>
              <a:rPr lang="en-US" sz="1800" dirty="0"/>
              <a:t>FRCM)</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1161547103"/>
              </p:ext>
            </p:extLst>
          </p:nvPr>
        </p:nvGraphicFramePr>
        <p:xfrm>
          <a:off x="341460" y="3035407"/>
          <a:ext cx="8573940" cy="2387799"/>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en-US" sz="1600" dirty="0"/>
                        <a:t>L: A</a:t>
                      </a:r>
                    </a:p>
                    <a:p>
                      <a:r>
                        <a:rPr lang="en-US" sz="1600" dirty="0"/>
                        <a:t>C: L</a:t>
                      </a:r>
                    </a:p>
                    <a:p>
                      <a:r>
                        <a:rPr lang="en-US" sz="1600" dirty="0"/>
                        <a:t>R: III</a:t>
                      </a:r>
                    </a:p>
                  </a:txBody>
                  <a:tcPr/>
                </a:tc>
                <a:tc>
                  <a:txBody>
                    <a:bodyPr/>
                    <a:lstStyle/>
                    <a:p>
                      <a:pPr marL="273050" marR="0" indent="-273050">
                        <a:lnSpc>
                          <a:spcPct val="107000"/>
                        </a:lnSpc>
                        <a:spcBef>
                          <a:spcPts val="60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P – Radiological worker training</a:t>
                      </a:r>
                    </a:p>
                    <a:p>
                      <a:pPr marL="273050" marR="0" indent="-273050">
                        <a:lnSpc>
                          <a:spcPct val="107000"/>
                        </a:lnSpc>
                        <a:spcBef>
                          <a:spcPts val="60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P – Locked doors</a:t>
                      </a:r>
                    </a:p>
                    <a:p>
                      <a:pPr marL="273050" marR="0" indent="-273050">
                        <a:lnSpc>
                          <a:spcPct val="107000"/>
                        </a:lnSpc>
                        <a:spcBef>
                          <a:spcPts val="60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P - Key control program</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273050" marR="0" indent="-273050">
                        <a:lnSpc>
                          <a:spcPct val="107000"/>
                        </a:lnSpc>
                        <a:spcBef>
                          <a:spcPts val="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M – Any item in a beam enclosure during beam-on conditions is removed and surveyed by radiological workers and classified appropriately </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273050" marR="0" indent="-273050">
                        <a:lnSpc>
                          <a:spcPct val="107000"/>
                        </a:lnSpc>
                        <a:spcBef>
                          <a:spcPts val="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M – Any item identified for disposal is surveyed and processed by Radiological Control organization personnel in accordance with FRCM chapter 4</a:t>
                      </a:r>
                      <a:endParaRPr lang="en-US" sz="1200" b="1"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1600" dirty="0"/>
                        <a:t>L: BEU</a:t>
                      </a:r>
                    </a:p>
                    <a:p>
                      <a:r>
                        <a:rPr lang="en-US" sz="1600" dirty="0"/>
                        <a:t>C: N</a:t>
                      </a:r>
                    </a:p>
                    <a:p>
                      <a:r>
                        <a:rPr lang="en-US"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3502648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3276048"/>
          </a:xfrm>
        </p:spPr>
        <p:txBody>
          <a:bodyPr/>
          <a:lstStyle/>
          <a:p>
            <a:r>
              <a:rPr lang="en-US" sz="2000" dirty="0"/>
              <a:t>Contamination</a:t>
            </a:r>
          </a:p>
          <a:p>
            <a:pPr lvl="1"/>
            <a:r>
              <a:rPr lang="en-US" sz="1800" dirty="0"/>
              <a:t>Contamination possible in the </a:t>
            </a:r>
            <a:r>
              <a:rPr lang="en-US" sz="1800" dirty="0" err="1"/>
              <a:t>SpinQuest</a:t>
            </a:r>
            <a:r>
              <a:rPr lang="en-US" sz="1800" dirty="0"/>
              <a:t> target cave area with beam going through air gap</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323246890"/>
              </p:ext>
            </p:extLst>
          </p:nvPr>
        </p:nvGraphicFramePr>
        <p:xfrm>
          <a:off x="277886" y="3429000"/>
          <a:ext cx="8573940" cy="2004576"/>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pPr marL="0" marR="0">
                        <a:lnSpc>
                          <a:spcPct val="107000"/>
                        </a:lnSpc>
                        <a:spcBef>
                          <a:spcPts val="0"/>
                        </a:spcBef>
                        <a:spcAft>
                          <a:spcPts val="0"/>
                        </a:spcAf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L: A</a:t>
                      </a:r>
                      <a:endParaRPr lang="en-US" sz="16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C: H</a:t>
                      </a:r>
                      <a:endParaRPr lang="en-US" sz="16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R: I</a:t>
                      </a:r>
                      <a:endParaRPr lang="en-US" sz="1600" b="1"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1400" b="0" kern="1200" dirty="0">
                          <a:solidFill>
                            <a:schemeClr val="dk1"/>
                          </a:solidFill>
                          <a:effectLst/>
                          <a:latin typeface="+mn-lt"/>
                          <a:ea typeface="+mn-ea"/>
                          <a:cs typeface="+mn-cs"/>
                        </a:rPr>
                        <a:t>P – Locked gates</a:t>
                      </a:r>
                    </a:p>
                    <a:p>
                      <a:r>
                        <a:rPr lang="en-US" sz="1400" b="0" kern="1200" dirty="0">
                          <a:solidFill>
                            <a:schemeClr val="dk1"/>
                          </a:solidFill>
                          <a:effectLst/>
                          <a:latin typeface="+mn-lt"/>
                          <a:ea typeface="+mn-ea"/>
                          <a:cs typeface="+mn-cs"/>
                        </a:rPr>
                        <a:t>P – Key control program</a:t>
                      </a:r>
                    </a:p>
                    <a:p>
                      <a:r>
                        <a:rPr lang="en-US" sz="1400" b="0" kern="1200" dirty="0">
                          <a:solidFill>
                            <a:schemeClr val="dk1"/>
                          </a:solidFill>
                          <a:effectLst/>
                          <a:latin typeface="+mn-lt"/>
                          <a:ea typeface="+mn-ea"/>
                          <a:cs typeface="+mn-cs"/>
                        </a:rPr>
                        <a:t>P – Radiological training</a:t>
                      </a:r>
                    </a:p>
                    <a:p>
                      <a:r>
                        <a:rPr lang="en-US" sz="1400" b="0" kern="1200" dirty="0">
                          <a:solidFill>
                            <a:schemeClr val="dk1"/>
                          </a:solidFill>
                          <a:effectLst/>
                          <a:latin typeface="+mn-lt"/>
                          <a:ea typeface="+mn-ea"/>
                          <a:cs typeface="+mn-cs"/>
                        </a:rPr>
                        <a:t>M – RCT coverage and/or job specific RWP</a:t>
                      </a:r>
                    </a:p>
                    <a:p>
                      <a:r>
                        <a:rPr lang="en-US" sz="1400" b="0" kern="1200" dirty="0">
                          <a:solidFill>
                            <a:schemeClr val="dk1"/>
                          </a:solidFill>
                          <a:effectLst/>
                          <a:latin typeface="+mn-lt"/>
                          <a:ea typeface="+mn-ea"/>
                          <a:cs typeface="+mn-cs"/>
                        </a:rPr>
                        <a:t>M – Monitoring via contamination wipes</a:t>
                      </a:r>
                      <a:endParaRPr lang="en-US" sz="1400" b="1" kern="1200" dirty="0">
                        <a:solidFill>
                          <a:schemeClr val="dk1"/>
                        </a:solidFill>
                        <a:effectLst/>
                        <a:latin typeface="+mn-lt"/>
                        <a:ea typeface="+mn-ea"/>
                        <a:cs typeface="+mn-cs"/>
                      </a:endParaRPr>
                    </a:p>
                    <a:p>
                      <a:r>
                        <a:rPr lang="en-US" sz="1400" b="0" kern="1200" dirty="0">
                          <a:solidFill>
                            <a:schemeClr val="dk1"/>
                          </a:solidFill>
                          <a:effectLst/>
                          <a:latin typeface="+mn-lt"/>
                          <a:ea typeface="+mn-ea"/>
                          <a:cs typeface="+mn-cs"/>
                        </a:rPr>
                        <a:t> </a:t>
                      </a:r>
                    </a:p>
                  </a:txBody>
                  <a:tcPr/>
                </a:tc>
                <a:tc>
                  <a:txBody>
                    <a:bodyPr/>
                    <a:lstStyle/>
                    <a:p>
                      <a:r>
                        <a:rPr lang="en-US" sz="1800" b="0" kern="1200" dirty="0">
                          <a:solidFill>
                            <a:schemeClr val="dk1"/>
                          </a:solidFill>
                          <a:effectLst/>
                          <a:latin typeface="+mn-lt"/>
                          <a:ea typeface="+mn-ea"/>
                          <a:cs typeface="+mn-cs"/>
                        </a:rPr>
                        <a:t>L:EU</a:t>
                      </a:r>
                      <a:endParaRPr lang="en-US" sz="1800" b="1" kern="1200" dirty="0">
                        <a:solidFill>
                          <a:schemeClr val="dk1"/>
                        </a:solidFill>
                        <a:effectLst/>
                        <a:latin typeface="+mn-lt"/>
                        <a:ea typeface="+mn-ea"/>
                        <a:cs typeface="+mn-cs"/>
                      </a:endParaRPr>
                    </a:p>
                    <a:p>
                      <a:r>
                        <a:rPr lang="en-US" sz="1800" b="0" kern="1200" dirty="0">
                          <a:solidFill>
                            <a:schemeClr val="dk1"/>
                          </a:solidFill>
                          <a:effectLst/>
                          <a:latin typeface="+mn-lt"/>
                          <a:ea typeface="+mn-ea"/>
                          <a:cs typeface="+mn-cs"/>
                        </a:rPr>
                        <a:t>C: L</a:t>
                      </a:r>
                      <a:endParaRPr lang="en-US" sz="1800" b="1" kern="1200" dirty="0">
                        <a:solidFill>
                          <a:schemeClr val="dk1"/>
                        </a:solidFill>
                        <a:effectLst/>
                        <a:latin typeface="+mn-lt"/>
                        <a:ea typeface="+mn-ea"/>
                        <a:cs typeface="+mn-cs"/>
                      </a:endParaRPr>
                    </a:p>
                    <a:p>
                      <a:r>
                        <a:rPr lang="en-US" sz="1800" b="0" kern="1200" dirty="0">
                          <a:solidFill>
                            <a:schemeClr val="dk1"/>
                          </a:solidFill>
                          <a:effectLst/>
                          <a:latin typeface="+mn-lt"/>
                          <a:ea typeface="+mn-ea"/>
                          <a:cs typeface="+mn-cs"/>
                        </a:rPr>
                        <a:t>R: IV</a:t>
                      </a:r>
                      <a:endParaRPr lang="en-US" sz="1800" b="1" kern="1200" dirty="0">
                        <a:solidFill>
                          <a:schemeClr val="dk1"/>
                        </a:solidFill>
                        <a:effectLst/>
                        <a:latin typeface="+mn-lt"/>
                        <a:ea typeface="+mn-ea"/>
                        <a:cs typeface="+mn-cs"/>
                      </a:endParaRPr>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3161964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071BE-F944-B056-B9CF-26E46AF93BC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72D140-1941-4E5B-B09A-555217434C25}"/>
              </a:ext>
            </a:extLst>
          </p:cNvPr>
          <p:cNvSpPr>
            <a:spLocks noGrp="1"/>
          </p:cNvSpPr>
          <p:nvPr>
            <p:ph idx="1"/>
          </p:nvPr>
        </p:nvSpPr>
        <p:spPr>
          <a:xfrm>
            <a:off x="0" y="679629"/>
            <a:ext cx="8915400" cy="3276048"/>
          </a:xfrm>
        </p:spPr>
        <p:txBody>
          <a:bodyPr/>
          <a:lstStyle/>
          <a:p>
            <a:r>
              <a:rPr lang="en-US" sz="2000" dirty="0"/>
              <a:t>Ammonia</a:t>
            </a:r>
          </a:p>
          <a:p>
            <a:pPr lvl="1"/>
            <a:r>
              <a:rPr lang="en-US" sz="1600" dirty="0">
                <a:latin typeface="Helvetica" pitchFamily="2" charset="0"/>
              </a:rPr>
              <a:t>At most 28.9 grams of solid ammonia used as target material </a:t>
            </a:r>
            <a:r>
              <a:rPr lang="en-US" sz="1600" dirty="0">
                <a:effectLst/>
                <a:latin typeface="Helvetica" pitchFamily="2" charset="0"/>
                <a:ea typeface="Times New Roman" panose="02020603050405020304" pitchFamily="18" charset="0"/>
                <a:cs typeface="Times New Roman" panose="02020603050405020304" pitchFamily="18" charset="0"/>
              </a:rPr>
              <a:t>presents a toxicity hazard should its temperature rise above its melting point of -77°C</a:t>
            </a:r>
            <a:r>
              <a:rPr lang="en-US" sz="1600" dirty="0">
                <a:effectLst/>
                <a:latin typeface="Helvetica" pitchFamily="2" charset="0"/>
              </a:rPr>
              <a:t> </a:t>
            </a:r>
            <a:endParaRPr lang="en-US" sz="1600" dirty="0">
              <a:latin typeface="Helvetica" pitchFamily="2" charset="0"/>
            </a:endParaRPr>
          </a:p>
          <a:p>
            <a:pPr lvl="1"/>
            <a:r>
              <a:rPr lang="en-US" sz="1600" dirty="0">
                <a:effectLst/>
                <a:latin typeface="Helvetica" pitchFamily="2" charset="0"/>
                <a:ea typeface="Times New Roman" panose="02020603050405020304" pitchFamily="18" charset="0"/>
                <a:cs typeface="Times New Roman" panose="02020603050405020304" pitchFamily="18" charset="0"/>
              </a:rPr>
              <a:t>NM3 Target Cave</a:t>
            </a:r>
          </a:p>
          <a:p>
            <a:pPr lvl="2"/>
            <a:r>
              <a:rPr lang="en-US" sz="1400" dirty="0">
                <a:effectLst/>
                <a:latin typeface="Helvetica" pitchFamily="2" charset="0"/>
                <a:ea typeface="Times New Roman" panose="02020603050405020304" pitchFamily="18" charset="0"/>
                <a:cs typeface="Times New Roman" panose="02020603050405020304" pitchFamily="18" charset="0"/>
              </a:rPr>
              <a:t>An active ventilation system in NM3 target cave comprising a 1,800 CFM curtain fan blowing air into the target cave and a 5,000 SCFM explosion proof, ducted fan draws any ammonia away from the target cave and dilutes the gas in the NM3 enclosure</a:t>
            </a:r>
            <a:r>
              <a:rPr lang="en-US" sz="1400" dirty="0">
                <a:effectLst/>
                <a:latin typeface="Helvetica" pitchFamily="2" charset="0"/>
              </a:rPr>
              <a:t> </a:t>
            </a:r>
          </a:p>
          <a:p>
            <a:pPr lvl="2"/>
            <a:r>
              <a:rPr lang="en-US" sz="1400" dirty="0">
                <a:effectLst/>
                <a:latin typeface="Helvetica" pitchFamily="2" charset="0"/>
                <a:ea typeface="Times New Roman" panose="02020603050405020304" pitchFamily="18" charset="0"/>
                <a:cs typeface="Times New Roman" panose="02020603050405020304" pitchFamily="18" charset="0"/>
              </a:rPr>
              <a:t>Automatic activation of the ventilation system, warning lights and sounding of an audio alarm, occurs should either of two sensors located in the target cave detect ammonia concentrations above 25 ppm</a:t>
            </a:r>
            <a:r>
              <a:rPr lang="en-US" sz="1400" dirty="0">
                <a:effectLst/>
                <a:latin typeface="Helvetica" pitchFamily="2" charset="0"/>
              </a:rPr>
              <a:t> </a:t>
            </a:r>
          </a:p>
          <a:p>
            <a:pPr lvl="2"/>
            <a:r>
              <a:rPr lang="en-US" sz="1400" dirty="0">
                <a:effectLst/>
                <a:latin typeface="Helvetica" pitchFamily="2" charset="0"/>
              </a:rPr>
              <a:t>FIRUS alarm</a:t>
            </a:r>
          </a:p>
          <a:p>
            <a:pPr lvl="2"/>
            <a:r>
              <a:rPr lang="en-US" sz="1400" dirty="0">
                <a:latin typeface="Helvetica" pitchFamily="2" charset="0"/>
              </a:rPr>
              <a:t>Key control to ensure only trained personnel present during a target changeout</a:t>
            </a:r>
          </a:p>
          <a:p>
            <a:pPr lvl="2"/>
            <a:r>
              <a:rPr lang="en-US" sz="1400" dirty="0">
                <a:effectLst/>
                <a:latin typeface="Helvetica" pitchFamily="2" charset="0"/>
              </a:rPr>
              <a:t>Ventilation system locked ON during target changeouts</a:t>
            </a:r>
          </a:p>
          <a:p>
            <a:pPr lvl="1"/>
            <a:r>
              <a:rPr lang="en-US" sz="1600" dirty="0">
                <a:latin typeface="Helvetica" pitchFamily="2" charset="0"/>
              </a:rPr>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0EC1F4F0-552F-32D9-B041-92544B4DA234}"/>
              </a:ext>
            </a:extLst>
          </p:cNvPr>
          <p:cNvSpPr>
            <a:spLocks noGrp="1"/>
          </p:cNvSpPr>
          <p:nvPr>
            <p:ph type="title"/>
          </p:nvPr>
        </p:nvSpPr>
        <p:spPr/>
        <p:txBody>
          <a:bodyPr/>
          <a:lstStyle/>
          <a:p>
            <a:r>
              <a:rPr lang="en-US" dirty="0"/>
              <a:t>Non-Accelerator Specific Hazards – Toxic Materials</a:t>
            </a:r>
          </a:p>
        </p:txBody>
      </p:sp>
      <p:sp>
        <p:nvSpPr>
          <p:cNvPr id="4" name="Date Placeholder 3">
            <a:extLst>
              <a:ext uri="{FF2B5EF4-FFF2-40B4-BE49-F238E27FC236}">
                <a16:creationId xmlns:a16="http://schemas.microsoft.com/office/drawing/2014/main" id="{1DD093FB-14DB-39C3-504D-060C980CA433}"/>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B1C4BAD9-73B5-8714-DFB5-96BD76E1D904}"/>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5C5FD924-F357-74DB-C04F-DA3E8E6A854A}"/>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graphicFrame>
        <p:nvGraphicFramePr>
          <p:cNvPr id="10" name="Table 9">
            <a:extLst>
              <a:ext uri="{FF2B5EF4-FFF2-40B4-BE49-F238E27FC236}">
                <a16:creationId xmlns:a16="http://schemas.microsoft.com/office/drawing/2014/main" id="{B13334F7-1FFA-7406-2147-859F7C09C860}"/>
              </a:ext>
            </a:extLst>
          </p:cNvPr>
          <p:cNvGraphicFramePr>
            <a:graphicFrameLocks noGrp="1"/>
          </p:cNvGraphicFramePr>
          <p:nvPr>
            <p:extLst>
              <p:ext uri="{D42A27DB-BD31-4B8C-83A1-F6EECF244321}">
                <p14:modId xmlns:p14="http://schemas.microsoft.com/office/powerpoint/2010/main" val="2655436786"/>
              </p:ext>
            </p:extLst>
          </p:nvPr>
        </p:nvGraphicFramePr>
        <p:xfrm>
          <a:off x="170730" y="4371964"/>
          <a:ext cx="8573940" cy="1709611"/>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524700">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008197">
                <a:tc>
                  <a:txBody>
                    <a:bodyPr/>
                    <a:lstStyle/>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NM3 Target Cave</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L: A </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C: M </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R: II </a:t>
                      </a:r>
                      <a:endParaRPr lang="en-US" sz="1200" b="1"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NM3 Target Cave</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P: Standard Operating Procedures for handling  </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P: Training</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M: PPE (dermal) </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161290" marR="0" indent="-16129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M: Engineering control (Room ventilation) </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161290" marR="0" indent="-16129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M: Ammonia kept in solid form in cryogens</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161290" marR="0" indent="-16129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NM3 Target Cave</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L: EU </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C: N</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R: IV </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477781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F196D-F46E-F467-4CC4-1B15ED1F63A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FF20EC-6D21-F89F-4E62-66DE71643188}"/>
              </a:ext>
            </a:extLst>
          </p:cNvPr>
          <p:cNvSpPr>
            <a:spLocks noGrp="1"/>
          </p:cNvSpPr>
          <p:nvPr>
            <p:ph idx="1"/>
          </p:nvPr>
        </p:nvSpPr>
        <p:spPr>
          <a:xfrm>
            <a:off x="0" y="679629"/>
            <a:ext cx="8915400" cy="3276048"/>
          </a:xfrm>
        </p:spPr>
        <p:txBody>
          <a:bodyPr/>
          <a:lstStyle/>
          <a:p>
            <a:r>
              <a:rPr lang="en-US" sz="2000" dirty="0"/>
              <a:t>Ammonia</a:t>
            </a:r>
          </a:p>
          <a:p>
            <a:pPr lvl="1"/>
            <a:r>
              <a:rPr lang="en-US" sz="1600" dirty="0">
                <a:effectLst/>
                <a:latin typeface="Helvetica" pitchFamily="2" charset="0"/>
                <a:ea typeface="Times New Roman" panose="02020603050405020304" pitchFamily="18" charset="0"/>
                <a:cs typeface="Times New Roman" panose="02020603050405020304" pitchFamily="18" charset="0"/>
              </a:rPr>
              <a:t>NM4 handling areas</a:t>
            </a:r>
          </a:p>
          <a:p>
            <a:pPr lvl="2"/>
            <a:r>
              <a:rPr lang="en-US" sz="1400" dirty="0">
                <a:effectLst/>
                <a:latin typeface="Helvetica" pitchFamily="2" charset="0"/>
                <a:ea typeface="Times New Roman" panose="02020603050405020304" pitchFamily="18" charset="0"/>
                <a:cs typeface="Times New Roman" panose="02020603050405020304" pitchFamily="18" charset="0"/>
              </a:rPr>
              <a:t>An area in the back of NM4 setup for loading and unloading ammonia from the target insert next to the enclosure air intake</a:t>
            </a:r>
          </a:p>
          <a:p>
            <a:pPr lvl="2"/>
            <a:r>
              <a:rPr lang="en-US" sz="1400" dirty="0">
                <a:latin typeface="Helvetica" pitchFamily="2" charset="0"/>
                <a:cs typeface="Times New Roman" panose="02020603050405020304" pitchFamily="18" charset="0"/>
              </a:rPr>
              <a:t>Trained individuals following SOPs</a:t>
            </a:r>
          </a:p>
          <a:p>
            <a:pPr lvl="2"/>
            <a:r>
              <a:rPr lang="en-US" sz="1400" dirty="0">
                <a:effectLst/>
                <a:latin typeface="Helvetica" pitchFamily="2" charset="0"/>
                <a:cs typeface="Times New Roman" panose="02020603050405020304" pitchFamily="18" charset="0"/>
              </a:rPr>
              <a:t>For irradiated material additional coverage from RCTs and HCTT for shipment</a:t>
            </a:r>
            <a:endParaRPr lang="en-US" sz="1400" dirty="0">
              <a:effectLst/>
              <a:latin typeface="Helvetica" pitchFamily="2" charset="0"/>
            </a:endParaRPr>
          </a:p>
          <a:p>
            <a:pPr lvl="1"/>
            <a:r>
              <a:rPr lang="en-US" sz="1600" dirty="0">
                <a:latin typeface="Helvetica" pitchFamily="2" charset="0"/>
              </a:rPr>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0EE76180-CA13-3E8A-F341-D8F0B2961D49}"/>
              </a:ext>
            </a:extLst>
          </p:cNvPr>
          <p:cNvSpPr>
            <a:spLocks noGrp="1"/>
          </p:cNvSpPr>
          <p:nvPr>
            <p:ph type="title"/>
          </p:nvPr>
        </p:nvSpPr>
        <p:spPr/>
        <p:txBody>
          <a:bodyPr/>
          <a:lstStyle/>
          <a:p>
            <a:r>
              <a:rPr lang="en-US" dirty="0"/>
              <a:t>Non-Accelerator Specific Hazards – Toxic Materials</a:t>
            </a:r>
          </a:p>
        </p:txBody>
      </p:sp>
      <p:sp>
        <p:nvSpPr>
          <p:cNvPr id="4" name="Date Placeholder 3">
            <a:extLst>
              <a:ext uri="{FF2B5EF4-FFF2-40B4-BE49-F238E27FC236}">
                <a16:creationId xmlns:a16="http://schemas.microsoft.com/office/drawing/2014/main" id="{824B253C-0356-BFC4-0E75-3B2F5C399471}"/>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666A6DE2-FCB0-2755-6410-A853F29D38D2}"/>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EF431650-6EA5-FE6B-27C6-65F5925BEDA7}"/>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graphicFrame>
        <p:nvGraphicFramePr>
          <p:cNvPr id="10" name="Table 9">
            <a:extLst>
              <a:ext uri="{FF2B5EF4-FFF2-40B4-BE49-F238E27FC236}">
                <a16:creationId xmlns:a16="http://schemas.microsoft.com/office/drawing/2014/main" id="{C8F62EA0-2FF8-44AB-BDD5-CA08BAACC3DB}"/>
              </a:ext>
            </a:extLst>
          </p:cNvPr>
          <p:cNvGraphicFramePr>
            <a:graphicFrameLocks noGrp="1"/>
          </p:cNvGraphicFramePr>
          <p:nvPr>
            <p:extLst>
              <p:ext uri="{D42A27DB-BD31-4B8C-83A1-F6EECF244321}">
                <p14:modId xmlns:p14="http://schemas.microsoft.com/office/powerpoint/2010/main" val="582079208"/>
              </p:ext>
            </p:extLst>
          </p:nvPr>
        </p:nvGraphicFramePr>
        <p:xfrm>
          <a:off x="170730" y="4436286"/>
          <a:ext cx="8573940" cy="1587317"/>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524700">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008197">
                <a:tc>
                  <a:txBody>
                    <a:bodyPr/>
                    <a:lstStyle/>
                    <a:p>
                      <a:pPr marL="0" marR="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NM4 handling areas</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L: A </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C: M</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R: II </a:t>
                      </a:r>
                      <a:endParaRPr lang="en-US" sz="1200" b="1"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NM4 handling areas</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P: Standard Operating Procedures for handling  </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P: Training</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M: PPE (dermal) </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161290" marR="0" indent="-16129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M: Room ventilation</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161290" marR="0" indent="-16129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M: Ammonia kept in solid form in cryogens</a:t>
                      </a:r>
                      <a:endParaRPr lang="en-US" sz="1200" b="1"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NM4 handling areas</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L: EU</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C: N</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R: IV</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3506455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D9074-41AB-C665-C0B0-42A364EA5AF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1697C6-BDA5-C0B9-D624-D7B719DDC512}"/>
              </a:ext>
            </a:extLst>
          </p:cNvPr>
          <p:cNvSpPr>
            <a:spLocks noGrp="1"/>
          </p:cNvSpPr>
          <p:nvPr>
            <p:ph idx="1"/>
          </p:nvPr>
        </p:nvSpPr>
        <p:spPr>
          <a:xfrm>
            <a:off x="0" y="679629"/>
            <a:ext cx="5317588" cy="3276048"/>
          </a:xfrm>
        </p:spPr>
        <p:txBody>
          <a:bodyPr/>
          <a:lstStyle/>
          <a:p>
            <a:r>
              <a:rPr lang="en-US" sz="2000" dirty="0"/>
              <a:t>Ammonia</a:t>
            </a:r>
          </a:p>
          <a:p>
            <a:pPr lvl="1"/>
            <a:r>
              <a:rPr lang="en-US" sz="1600" dirty="0">
                <a:effectLst/>
                <a:latin typeface="Helvetica" pitchFamily="2" charset="0"/>
                <a:ea typeface="Times New Roman" panose="02020603050405020304" pitchFamily="18" charset="0"/>
                <a:cs typeface="Times New Roman" panose="02020603050405020304" pitchFamily="18" charset="0"/>
              </a:rPr>
              <a:t>External storage shed</a:t>
            </a:r>
          </a:p>
          <a:p>
            <a:pPr lvl="2"/>
            <a:r>
              <a:rPr lang="en-US" sz="1400" dirty="0">
                <a:effectLst/>
                <a:latin typeface="Helvetica" pitchFamily="2" charset="0"/>
                <a:ea typeface="Times New Roman" panose="02020603050405020304" pitchFamily="18" charset="0"/>
                <a:cs typeface="Times New Roman" panose="02020603050405020304" pitchFamily="18" charset="0"/>
              </a:rPr>
              <a:t>Explosion-proof storage shed located outside NM4 hall, storing up to 196 grams of ammonia (both fresh and irradiated material awaiting shipment)</a:t>
            </a:r>
          </a:p>
          <a:p>
            <a:pPr lvl="2"/>
            <a:r>
              <a:rPr lang="en-US" sz="1400" dirty="0">
                <a:latin typeface="Helvetica" pitchFamily="2" charset="0"/>
                <a:cs typeface="Times New Roman" panose="02020603050405020304" pitchFamily="18" charset="0"/>
              </a:rPr>
              <a:t>Vents in shed allow air sampling before entry</a:t>
            </a:r>
          </a:p>
          <a:p>
            <a:pPr lvl="2"/>
            <a:r>
              <a:rPr lang="en-US" sz="1400" dirty="0">
                <a:effectLst/>
                <a:latin typeface="Helvetica" pitchFamily="2" charset="0"/>
                <a:cs typeface="Times New Roman" panose="02020603050405020304" pitchFamily="18" charset="0"/>
              </a:rPr>
              <a:t>Standard operating procedure (being drafted)</a:t>
            </a:r>
            <a:endParaRPr lang="en-US" sz="1400" dirty="0">
              <a:effectLst/>
              <a:latin typeface="Helvetica" pitchFamily="2" charset="0"/>
            </a:endParaRPr>
          </a:p>
          <a:p>
            <a:pPr lvl="1"/>
            <a:r>
              <a:rPr lang="en-US" sz="1600" dirty="0">
                <a:latin typeface="Helvetica" pitchFamily="2" charset="0"/>
              </a:rPr>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23246DF2-7398-D55D-457C-0938F11A9C76}"/>
              </a:ext>
            </a:extLst>
          </p:cNvPr>
          <p:cNvSpPr>
            <a:spLocks noGrp="1"/>
          </p:cNvSpPr>
          <p:nvPr>
            <p:ph type="title"/>
          </p:nvPr>
        </p:nvSpPr>
        <p:spPr/>
        <p:txBody>
          <a:bodyPr/>
          <a:lstStyle/>
          <a:p>
            <a:r>
              <a:rPr lang="en-US" dirty="0"/>
              <a:t>Non-Accelerator Specific Hazards – Toxic Materials</a:t>
            </a:r>
          </a:p>
        </p:txBody>
      </p:sp>
      <p:sp>
        <p:nvSpPr>
          <p:cNvPr id="4" name="Date Placeholder 3">
            <a:extLst>
              <a:ext uri="{FF2B5EF4-FFF2-40B4-BE49-F238E27FC236}">
                <a16:creationId xmlns:a16="http://schemas.microsoft.com/office/drawing/2014/main" id="{8B4C33A1-B458-857A-1939-F69A47D9797F}"/>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3CEA13CF-7E6A-9076-8A30-DFB652EB6425}"/>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6AACF807-A58D-830E-8AEA-2327F565277A}"/>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graphicFrame>
        <p:nvGraphicFramePr>
          <p:cNvPr id="10" name="Table 9">
            <a:extLst>
              <a:ext uri="{FF2B5EF4-FFF2-40B4-BE49-F238E27FC236}">
                <a16:creationId xmlns:a16="http://schemas.microsoft.com/office/drawing/2014/main" id="{45200272-993A-0B8A-42B6-7DCD90327372}"/>
              </a:ext>
            </a:extLst>
          </p:cNvPr>
          <p:cNvGraphicFramePr>
            <a:graphicFrameLocks noGrp="1"/>
          </p:cNvGraphicFramePr>
          <p:nvPr>
            <p:extLst>
              <p:ext uri="{D42A27DB-BD31-4B8C-83A1-F6EECF244321}">
                <p14:modId xmlns:p14="http://schemas.microsoft.com/office/powerpoint/2010/main" val="799645263"/>
              </p:ext>
            </p:extLst>
          </p:nvPr>
        </p:nvGraphicFramePr>
        <p:xfrm>
          <a:off x="222250" y="4618582"/>
          <a:ext cx="8573940" cy="1709611"/>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524700">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008197">
                <a:tc>
                  <a:txBody>
                    <a:bodyPr/>
                    <a:lstStyle/>
                    <a:p>
                      <a:pPr marL="0" marR="0">
                        <a:lnSpc>
                          <a:spcPct val="107000"/>
                        </a:lnSpc>
                        <a:spcBef>
                          <a:spcPts val="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External storage shed</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L: A</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C: M</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R: II</a:t>
                      </a:r>
                      <a:endParaRPr lang="en-US" sz="1200" b="1"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External Storage shed</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P: Standard Operating Procedures for handling  </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P: Training</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M: PPE (dermal) </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M: Air sampling before entry</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161290" marR="0" indent="-16129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M: Room ventilation</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161290" marR="0" indent="-16129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M: Ammonia kept in solid form in cryogens</a:t>
                      </a:r>
                      <a:endParaRPr lang="en-US" sz="1200" b="1"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External storage shed</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L: EU</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C: N</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R: IV</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79469076"/>
                  </a:ext>
                </a:extLst>
              </a:tr>
            </a:tbl>
          </a:graphicData>
        </a:graphic>
      </p:graphicFrame>
      <p:pic>
        <p:nvPicPr>
          <p:cNvPr id="9" name="Picture 8" descr="A white box in the dirt&#10;&#10;Description automatically generated">
            <a:extLst>
              <a:ext uri="{FF2B5EF4-FFF2-40B4-BE49-F238E27FC236}">
                <a16:creationId xmlns:a16="http://schemas.microsoft.com/office/drawing/2014/main" id="{79B1B74F-5D2C-693B-8217-7B766A559EF2}"/>
              </a:ext>
            </a:extLst>
          </p:cNvPr>
          <p:cNvPicPr>
            <a:picLocks noChangeAspect="1"/>
          </p:cNvPicPr>
          <p:nvPr/>
        </p:nvPicPr>
        <p:blipFill>
          <a:blip r:embed="rId2"/>
          <a:stretch>
            <a:fillRect/>
          </a:stretch>
        </p:blipFill>
        <p:spPr>
          <a:xfrm>
            <a:off x="5317588" y="633441"/>
            <a:ext cx="2968283" cy="3957711"/>
          </a:xfrm>
          <a:prstGeom prst="rect">
            <a:avLst/>
          </a:prstGeom>
        </p:spPr>
      </p:pic>
    </p:spTree>
    <p:extLst>
      <p:ext uri="{BB962C8B-B14F-4D97-AF65-F5344CB8AC3E}">
        <p14:creationId xmlns:p14="http://schemas.microsoft.com/office/powerpoint/2010/main" val="3804053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C1321-19E8-4F98-466D-941E4768FCD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1652E1-B79F-37B9-9C41-D156682AB098}"/>
              </a:ext>
            </a:extLst>
          </p:cNvPr>
          <p:cNvSpPr>
            <a:spLocks noGrp="1"/>
          </p:cNvSpPr>
          <p:nvPr>
            <p:ph idx="1"/>
          </p:nvPr>
        </p:nvSpPr>
        <p:spPr>
          <a:xfrm>
            <a:off x="0" y="679629"/>
            <a:ext cx="8915400" cy="3681356"/>
          </a:xfrm>
        </p:spPr>
        <p:txBody>
          <a:bodyPr/>
          <a:lstStyle/>
          <a:p>
            <a:r>
              <a:rPr lang="en-US" sz="2000" dirty="0"/>
              <a:t>Ammonia</a:t>
            </a:r>
          </a:p>
          <a:p>
            <a:pPr lvl="1"/>
            <a:r>
              <a:rPr lang="en-US" sz="1600" dirty="0">
                <a:effectLst/>
                <a:latin typeface="Helvetica" pitchFamily="2" charset="0"/>
                <a:ea typeface="Times New Roman" panose="02020603050405020304" pitchFamily="18" charset="0"/>
                <a:cs typeface="Times New Roman" panose="02020603050405020304" pitchFamily="18" charset="0"/>
              </a:rPr>
              <a:t>Transportation</a:t>
            </a:r>
          </a:p>
          <a:p>
            <a:pPr lvl="2"/>
            <a:r>
              <a:rPr lang="en-US" sz="1400" dirty="0">
                <a:effectLst/>
                <a:latin typeface="Helvetica" pitchFamily="2" charset="0"/>
                <a:ea typeface="Times New Roman" panose="02020603050405020304" pitchFamily="18" charset="0"/>
                <a:cs typeface="Times New Roman" panose="02020603050405020304" pitchFamily="18" charset="0"/>
              </a:rPr>
              <a:t>Involves Shipping and Receiving, Dispatch, and Hazard Control Technology Team (HCTT)</a:t>
            </a:r>
          </a:p>
          <a:p>
            <a:pPr lvl="2"/>
            <a:r>
              <a:rPr lang="en-US" sz="1400" dirty="0">
                <a:effectLst/>
                <a:latin typeface="Helvetica" pitchFamily="2" charset="0"/>
                <a:cs typeface="Times New Roman" panose="02020603050405020304" pitchFamily="18" charset="0"/>
              </a:rPr>
              <a:t>Fresh ammonia received from University of Virginia and shipped back</a:t>
            </a:r>
          </a:p>
          <a:p>
            <a:pPr lvl="2"/>
            <a:r>
              <a:rPr lang="en-US" sz="1400" dirty="0">
                <a:latin typeface="Helvetica" pitchFamily="2" charset="0"/>
                <a:cs typeface="Times New Roman" panose="02020603050405020304" pitchFamily="18" charset="0"/>
              </a:rPr>
              <a:t>SOPs for receiving ammonia at FNAL (in use) and shipping irradiated ammonia back (drafting)</a:t>
            </a:r>
          </a:p>
          <a:p>
            <a:pPr lvl="2"/>
            <a:r>
              <a:rPr lang="en-US" sz="1400" dirty="0">
                <a:effectLst/>
                <a:latin typeface="Helvetica" pitchFamily="2" charset="0"/>
                <a:cs typeface="Times New Roman" panose="02020603050405020304" pitchFamily="18" charset="0"/>
              </a:rPr>
              <a:t>Transportation in a dry shipper with an absorbent material soaked in LN2 to sustain proper temperature for 18 days</a:t>
            </a:r>
          </a:p>
          <a:p>
            <a:pPr lvl="2"/>
            <a:r>
              <a:rPr lang="en-US" sz="1400" dirty="0">
                <a:effectLst/>
                <a:latin typeface="Helvetica" pitchFamily="2" charset="0"/>
              </a:rPr>
              <a:t>Anticipate weeks shipments of irradiated material offsite as soon as a target is changed out</a:t>
            </a:r>
          </a:p>
          <a:p>
            <a:pPr lvl="1"/>
            <a:r>
              <a:rPr lang="en-US" sz="1600" dirty="0">
                <a:latin typeface="Helvetica" pitchFamily="2" charset="0"/>
              </a:rPr>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A56C1CBB-2433-58C1-6E88-6E992C0FE6E8}"/>
              </a:ext>
            </a:extLst>
          </p:cNvPr>
          <p:cNvSpPr>
            <a:spLocks noGrp="1"/>
          </p:cNvSpPr>
          <p:nvPr>
            <p:ph type="title"/>
          </p:nvPr>
        </p:nvSpPr>
        <p:spPr/>
        <p:txBody>
          <a:bodyPr/>
          <a:lstStyle/>
          <a:p>
            <a:r>
              <a:rPr lang="en-US" dirty="0"/>
              <a:t>Non-Accelerator Specific Hazards – Toxic Materials</a:t>
            </a:r>
          </a:p>
        </p:txBody>
      </p:sp>
      <p:sp>
        <p:nvSpPr>
          <p:cNvPr id="4" name="Date Placeholder 3">
            <a:extLst>
              <a:ext uri="{FF2B5EF4-FFF2-40B4-BE49-F238E27FC236}">
                <a16:creationId xmlns:a16="http://schemas.microsoft.com/office/drawing/2014/main" id="{D7D29E9C-0F04-FDE9-5C5C-117641965106}"/>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0131C5E3-5BC2-EA77-6212-E87CC46E2FF3}"/>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9F36B314-B045-F505-9B92-903FDF15470E}"/>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graphicFrame>
        <p:nvGraphicFramePr>
          <p:cNvPr id="10" name="Table 9">
            <a:extLst>
              <a:ext uri="{FF2B5EF4-FFF2-40B4-BE49-F238E27FC236}">
                <a16:creationId xmlns:a16="http://schemas.microsoft.com/office/drawing/2014/main" id="{E02DF1E3-28DE-E050-B75A-5CD247B38FA1}"/>
              </a:ext>
            </a:extLst>
          </p:cNvPr>
          <p:cNvGraphicFramePr>
            <a:graphicFrameLocks noGrp="1"/>
          </p:cNvGraphicFramePr>
          <p:nvPr>
            <p:extLst>
              <p:ext uri="{D42A27DB-BD31-4B8C-83A1-F6EECF244321}">
                <p14:modId xmlns:p14="http://schemas.microsoft.com/office/powerpoint/2010/main" val="2663508487"/>
              </p:ext>
            </p:extLst>
          </p:nvPr>
        </p:nvGraphicFramePr>
        <p:xfrm>
          <a:off x="170730" y="4549278"/>
          <a:ext cx="8573940" cy="1622743"/>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524700">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008197">
                <a:tc>
                  <a:txBody>
                    <a:bodyPr/>
                    <a:lstStyle/>
                    <a:p>
                      <a:pPr marL="0" marR="0">
                        <a:lnSpc>
                          <a:spcPct val="107000"/>
                        </a:lnSpc>
                        <a:spcBef>
                          <a:spcPts val="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Transportation</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L: A</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C: L</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R: III</a:t>
                      </a:r>
                      <a:endParaRPr lang="en-US" sz="1200" b="1"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Transportation</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P: Standard Operating Procedures for transportation before and after beam exposure </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P: Training</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fontAlgn="base">
                        <a:lnSpc>
                          <a:spcPct val="107000"/>
                        </a:lnSpc>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M: Certified packaging, labeling, and tamper proof seals</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nSpc>
                          <a:spcPct val="107000"/>
                        </a:lnSpc>
                        <a:spcBef>
                          <a:spcPts val="60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M: Ammonia kept in solid form in cryogens</a:t>
                      </a:r>
                      <a:endParaRPr lang="en-US" sz="1200" b="1"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Transportation</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L: EU</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C: N</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000" b="0" dirty="0">
                          <a:effectLst/>
                          <a:latin typeface="Times New Roman" panose="02020603050405020304" pitchFamily="18" charset="0"/>
                          <a:ea typeface="Times New Roman" panose="02020603050405020304" pitchFamily="18" charset="0"/>
                          <a:cs typeface="Times New Roman" panose="02020603050405020304" pitchFamily="18" charset="0"/>
                        </a:rPr>
                        <a:t>R: IV</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2064000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3276048"/>
          </a:xfrm>
        </p:spPr>
        <p:txBody>
          <a:bodyPr/>
          <a:lstStyle/>
          <a:p>
            <a:r>
              <a:rPr lang="en-US" sz="2000" dirty="0"/>
              <a:t>Compressed gases</a:t>
            </a:r>
          </a:p>
          <a:p>
            <a:pPr lvl="1"/>
            <a:r>
              <a:rPr lang="en-US" sz="1800" dirty="0" err="1"/>
              <a:t>SpinQuest</a:t>
            </a:r>
            <a:r>
              <a:rPr lang="en-US" sz="1800" dirty="0"/>
              <a:t> uses nitrogen, helium, and argon/CO2 gas sources</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162340" y="251752"/>
            <a:ext cx="9246704" cy="427877"/>
          </a:xfrm>
        </p:spPr>
        <p:txBody>
          <a:bodyPr/>
          <a:lstStyle/>
          <a:p>
            <a:r>
              <a:rPr lang="en-US" dirty="0"/>
              <a:t>Non-Accelerator Specific Hazards – Potential Energy</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dirty="0"/>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4255767628"/>
              </p:ext>
            </p:extLst>
          </p:nvPr>
        </p:nvGraphicFramePr>
        <p:xfrm>
          <a:off x="242887" y="2046950"/>
          <a:ext cx="8573940" cy="4138176"/>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en-US" sz="1400" b="0" kern="1200" dirty="0">
                          <a:solidFill>
                            <a:schemeClr val="dk1"/>
                          </a:solidFill>
                          <a:effectLst/>
                          <a:latin typeface="+mn-lt"/>
                          <a:ea typeface="+mn-ea"/>
                          <a:cs typeface="+mn-cs"/>
                        </a:rPr>
                        <a:t>L: A</a:t>
                      </a:r>
                      <a:endParaRPr lang="en-US" sz="1400" b="1" kern="1200" dirty="0">
                        <a:solidFill>
                          <a:schemeClr val="dk1"/>
                        </a:solidFill>
                        <a:effectLst/>
                        <a:latin typeface="+mn-lt"/>
                        <a:ea typeface="+mn-ea"/>
                        <a:cs typeface="+mn-cs"/>
                      </a:endParaRPr>
                    </a:p>
                    <a:p>
                      <a:r>
                        <a:rPr lang="en-US" sz="1400" b="0" kern="1200" dirty="0">
                          <a:solidFill>
                            <a:schemeClr val="dk1"/>
                          </a:solidFill>
                          <a:effectLst/>
                          <a:latin typeface="+mn-lt"/>
                          <a:ea typeface="+mn-ea"/>
                          <a:cs typeface="+mn-cs"/>
                        </a:rPr>
                        <a:t>C: H</a:t>
                      </a:r>
                      <a:endParaRPr lang="en-US" sz="1400" b="1" kern="1200" dirty="0">
                        <a:solidFill>
                          <a:schemeClr val="dk1"/>
                        </a:solidFill>
                        <a:effectLst/>
                        <a:latin typeface="+mn-lt"/>
                        <a:ea typeface="+mn-ea"/>
                        <a:cs typeface="+mn-cs"/>
                      </a:endParaRPr>
                    </a:p>
                    <a:p>
                      <a:r>
                        <a:rPr lang="en-US" sz="1400" b="0" kern="1200" dirty="0">
                          <a:solidFill>
                            <a:schemeClr val="dk1"/>
                          </a:solidFill>
                          <a:effectLst/>
                          <a:latin typeface="+mn-lt"/>
                          <a:ea typeface="+mn-ea"/>
                          <a:cs typeface="+mn-cs"/>
                        </a:rPr>
                        <a:t>R: I</a:t>
                      </a:r>
                      <a:endParaRPr lang="en-US" sz="1400" b="1" kern="1200" dirty="0">
                        <a:solidFill>
                          <a:schemeClr val="dk1"/>
                        </a:solidFill>
                        <a:effectLst/>
                        <a:latin typeface="+mn-lt"/>
                        <a:ea typeface="+mn-ea"/>
                        <a:cs typeface="+mn-cs"/>
                      </a:endParaRPr>
                    </a:p>
                  </a:txBody>
                  <a:tcPr/>
                </a:tc>
                <a:tc>
                  <a:txBody>
                    <a:bodyPr/>
                    <a:lstStyle/>
                    <a:p>
                      <a:r>
                        <a:rPr lang="en-US" sz="1400" b="0" kern="1200" dirty="0">
                          <a:solidFill>
                            <a:schemeClr val="dk1"/>
                          </a:solidFill>
                          <a:effectLst/>
                          <a:latin typeface="+mn-lt"/>
                          <a:ea typeface="+mn-ea"/>
                          <a:cs typeface="+mn-cs"/>
                        </a:rPr>
                        <a:t>P – Engineering notes to evaluate ODH for gases brought to facility.  New or modified piping/manifolds similarly evaluated.</a:t>
                      </a:r>
                      <a:endParaRPr lang="en-US" sz="1400" b="1" kern="1200" dirty="0">
                        <a:solidFill>
                          <a:schemeClr val="dk1"/>
                        </a:solidFill>
                        <a:effectLst/>
                        <a:latin typeface="+mn-lt"/>
                        <a:ea typeface="+mn-ea"/>
                        <a:cs typeface="+mn-cs"/>
                      </a:endParaRPr>
                    </a:p>
                    <a:p>
                      <a:r>
                        <a:rPr lang="en-US" sz="1400" b="0" kern="1200" dirty="0">
                          <a:solidFill>
                            <a:schemeClr val="dk1"/>
                          </a:solidFill>
                          <a:effectLst/>
                          <a:latin typeface="+mn-lt"/>
                          <a:ea typeface="+mn-ea"/>
                          <a:cs typeface="+mn-cs"/>
                        </a:rPr>
                        <a:t>P – NM4 is an engineered ODH 0 space with monitoring/alarms/ventilation discussed further under cryogenic liquid hazards</a:t>
                      </a:r>
                      <a:endParaRPr lang="en-US" sz="1400" b="1" kern="1200" dirty="0">
                        <a:solidFill>
                          <a:schemeClr val="dk1"/>
                        </a:solidFill>
                        <a:effectLst/>
                        <a:latin typeface="+mn-lt"/>
                        <a:ea typeface="+mn-ea"/>
                        <a:cs typeface="+mn-cs"/>
                      </a:endParaRPr>
                    </a:p>
                    <a:p>
                      <a:pPr fontAlgn="base"/>
                      <a:r>
                        <a:rPr lang="en-US" sz="1400" kern="1200" dirty="0">
                          <a:solidFill>
                            <a:schemeClr val="dk1"/>
                          </a:solidFill>
                          <a:effectLst/>
                          <a:latin typeface="+mn-lt"/>
                          <a:ea typeface="+mn-ea"/>
                          <a:cs typeface="+mn-cs"/>
                        </a:rPr>
                        <a:t>P: All personnel handling compressed gasses have to take Pressure Safety orientation training. </a:t>
                      </a:r>
                      <a:r>
                        <a:rPr lang="en-US" sz="1400" b="1" kern="1200" dirty="0">
                          <a:solidFill>
                            <a:schemeClr val="dk1"/>
                          </a:solidFill>
                          <a:effectLst/>
                          <a:latin typeface="+mn-lt"/>
                          <a:ea typeface="+mn-ea"/>
                          <a:cs typeface="+mn-cs"/>
                        </a:rPr>
                        <a:t> </a:t>
                      </a:r>
                      <a:endParaRPr lang="en-US" sz="1400" kern="1200" dirty="0">
                        <a:solidFill>
                          <a:schemeClr val="dk1"/>
                        </a:solidFill>
                        <a:effectLst/>
                        <a:latin typeface="+mn-lt"/>
                        <a:ea typeface="+mn-ea"/>
                        <a:cs typeface="+mn-cs"/>
                      </a:endParaRPr>
                    </a:p>
                    <a:p>
                      <a:pPr fontAlgn="base"/>
                      <a:r>
                        <a:rPr lang="en-US" sz="1400" kern="1200" dirty="0">
                          <a:solidFill>
                            <a:schemeClr val="dk1"/>
                          </a:solidFill>
                          <a:effectLst/>
                          <a:latin typeface="+mn-lt"/>
                          <a:ea typeface="+mn-ea"/>
                          <a:cs typeface="+mn-cs"/>
                        </a:rPr>
                        <a:t>P: All personnel handling compressed gasses have to take compressed gas cylinder safety training</a:t>
                      </a:r>
                    </a:p>
                    <a:p>
                      <a:pPr fontAlgn="base"/>
                      <a:r>
                        <a:rPr lang="en-US" sz="1400" kern="1200" dirty="0">
                          <a:solidFill>
                            <a:schemeClr val="dk1"/>
                          </a:solidFill>
                          <a:effectLst/>
                          <a:latin typeface="+mn-lt"/>
                          <a:ea typeface="+mn-ea"/>
                          <a:cs typeface="+mn-cs"/>
                        </a:rPr>
                        <a:t>P: All personnel have to be familiar with FESHM 5000 series and apply requirements. </a:t>
                      </a:r>
                      <a:r>
                        <a:rPr lang="en-US" sz="1400" b="1" kern="1200" dirty="0">
                          <a:solidFill>
                            <a:schemeClr val="dk1"/>
                          </a:solidFill>
                          <a:effectLst/>
                          <a:latin typeface="+mn-lt"/>
                          <a:ea typeface="+mn-ea"/>
                          <a:cs typeface="+mn-cs"/>
                        </a:rPr>
                        <a:t> </a:t>
                      </a:r>
                      <a:endParaRPr lang="en-US" sz="1400" kern="1200" dirty="0">
                        <a:solidFill>
                          <a:schemeClr val="dk1"/>
                        </a:solidFill>
                        <a:effectLst/>
                        <a:latin typeface="+mn-lt"/>
                        <a:ea typeface="+mn-ea"/>
                        <a:cs typeface="+mn-cs"/>
                      </a:endParaRPr>
                    </a:p>
                    <a:p>
                      <a:pPr fontAlgn="base"/>
                      <a:r>
                        <a:rPr lang="en-US" sz="1400" kern="1200" dirty="0">
                          <a:solidFill>
                            <a:schemeClr val="dk1"/>
                          </a:solidFill>
                          <a:effectLst/>
                          <a:latin typeface="+mn-lt"/>
                          <a:ea typeface="+mn-ea"/>
                          <a:cs typeface="+mn-cs"/>
                        </a:rPr>
                        <a:t>P: Gas cylinders are secured and capped when not in use. </a:t>
                      </a:r>
                      <a:r>
                        <a:rPr lang="en-US" sz="1400" b="1" kern="1200" dirty="0">
                          <a:solidFill>
                            <a:schemeClr val="dk1"/>
                          </a:solidFill>
                          <a:effectLst/>
                          <a:latin typeface="+mn-lt"/>
                          <a:ea typeface="+mn-ea"/>
                          <a:cs typeface="+mn-cs"/>
                        </a:rPr>
                        <a:t> </a:t>
                      </a:r>
                      <a:endParaRPr lang="en-US" sz="1400" kern="1200" dirty="0">
                        <a:solidFill>
                          <a:schemeClr val="dk1"/>
                        </a:solidFill>
                        <a:effectLst/>
                        <a:latin typeface="+mn-lt"/>
                        <a:ea typeface="+mn-ea"/>
                        <a:cs typeface="+mn-cs"/>
                      </a:endParaRPr>
                    </a:p>
                    <a:p>
                      <a:pPr fontAlgn="base"/>
                      <a:r>
                        <a:rPr lang="en-US" sz="1400" kern="1200" dirty="0">
                          <a:solidFill>
                            <a:schemeClr val="dk1"/>
                          </a:solidFill>
                          <a:effectLst/>
                          <a:latin typeface="+mn-lt"/>
                          <a:ea typeface="+mn-ea"/>
                          <a:cs typeface="+mn-cs"/>
                        </a:rPr>
                        <a:t>M: Personal Protective Equipment mitigates severity of injury.</a:t>
                      </a:r>
                      <a:r>
                        <a:rPr lang="en-US" sz="1400" b="1" kern="1200" dirty="0">
                          <a:solidFill>
                            <a:schemeClr val="dk1"/>
                          </a:solidFill>
                          <a:effectLst/>
                          <a:latin typeface="+mn-lt"/>
                          <a:ea typeface="+mn-ea"/>
                          <a:cs typeface="+mn-cs"/>
                        </a:rPr>
                        <a:t> </a:t>
                      </a:r>
                      <a:endParaRPr lang="en-US" sz="1400" kern="1200" dirty="0">
                        <a:solidFill>
                          <a:schemeClr val="dk1"/>
                        </a:solidFill>
                        <a:effectLst/>
                        <a:latin typeface="+mn-lt"/>
                        <a:ea typeface="+mn-ea"/>
                        <a:cs typeface="+mn-cs"/>
                      </a:endParaRPr>
                    </a:p>
                  </a:txBody>
                  <a:tcPr/>
                </a:tc>
                <a:tc>
                  <a:txBody>
                    <a:bodyPr/>
                    <a:lstStyle/>
                    <a:p>
                      <a:r>
                        <a:rPr lang="en-US" sz="1400" b="0" kern="1200" dirty="0">
                          <a:solidFill>
                            <a:schemeClr val="dk1"/>
                          </a:solidFill>
                          <a:effectLst/>
                          <a:latin typeface="+mn-lt"/>
                          <a:ea typeface="+mn-ea"/>
                          <a:cs typeface="+mn-cs"/>
                        </a:rPr>
                        <a:t>L: BEU</a:t>
                      </a:r>
                      <a:endParaRPr lang="en-US" sz="1400" b="1" kern="1200" dirty="0">
                        <a:solidFill>
                          <a:schemeClr val="dk1"/>
                        </a:solidFill>
                        <a:effectLst/>
                        <a:latin typeface="+mn-lt"/>
                        <a:ea typeface="+mn-ea"/>
                        <a:cs typeface="+mn-cs"/>
                      </a:endParaRPr>
                    </a:p>
                    <a:p>
                      <a:r>
                        <a:rPr lang="en-US" sz="1400" b="0" kern="1200" dirty="0">
                          <a:solidFill>
                            <a:schemeClr val="dk1"/>
                          </a:solidFill>
                          <a:effectLst/>
                          <a:latin typeface="+mn-lt"/>
                          <a:ea typeface="+mn-ea"/>
                          <a:cs typeface="+mn-cs"/>
                        </a:rPr>
                        <a:t>C: M</a:t>
                      </a:r>
                      <a:endParaRPr lang="en-US" sz="1400" b="1" kern="1200" dirty="0">
                        <a:solidFill>
                          <a:schemeClr val="dk1"/>
                        </a:solidFill>
                        <a:effectLst/>
                        <a:latin typeface="+mn-lt"/>
                        <a:ea typeface="+mn-ea"/>
                        <a:cs typeface="+mn-cs"/>
                      </a:endParaRPr>
                    </a:p>
                    <a:p>
                      <a:r>
                        <a:rPr lang="en-US" sz="1400" b="0" kern="1200" dirty="0">
                          <a:solidFill>
                            <a:schemeClr val="dk1"/>
                          </a:solidFill>
                          <a:effectLst/>
                          <a:latin typeface="+mn-lt"/>
                          <a:ea typeface="+mn-ea"/>
                          <a:cs typeface="+mn-cs"/>
                        </a:rPr>
                        <a:t>R: IV</a:t>
                      </a:r>
                      <a:endParaRPr lang="en-US" sz="1400" b="1" kern="1200" dirty="0">
                        <a:solidFill>
                          <a:schemeClr val="dk1"/>
                        </a:solidFill>
                        <a:effectLst/>
                        <a:latin typeface="+mn-lt"/>
                        <a:ea typeface="+mn-ea"/>
                        <a:cs typeface="+mn-cs"/>
                      </a:endParaRPr>
                    </a:p>
                    <a:p>
                      <a:endParaRPr lang="en-US" sz="14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3141186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193601" y="540412"/>
            <a:ext cx="8950399" cy="3276048"/>
          </a:xfrm>
        </p:spPr>
        <p:txBody>
          <a:bodyPr/>
          <a:lstStyle/>
          <a:p>
            <a:r>
              <a:rPr lang="en-US" sz="2000" dirty="0"/>
              <a:t>Fringe Fields</a:t>
            </a:r>
          </a:p>
          <a:p>
            <a:pPr lvl="1"/>
            <a:r>
              <a:rPr lang="en-US" sz="1800" dirty="0" err="1"/>
              <a:t>KMag</a:t>
            </a:r>
            <a:r>
              <a:rPr lang="en-US" sz="1800" dirty="0"/>
              <a:t>, </a:t>
            </a:r>
            <a:r>
              <a:rPr lang="en-US" sz="1800" dirty="0" err="1"/>
              <a:t>FMag</a:t>
            </a:r>
            <a:r>
              <a:rPr lang="en-US" sz="1800" dirty="0"/>
              <a:t>, target system magnet</a:t>
            </a:r>
          </a:p>
          <a:p>
            <a:pPr lvl="1"/>
            <a:r>
              <a:rPr lang="en-US" sz="1800" dirty="0"/>
              <a:t>In supervised access power supplies are config controlled off for </a:t>
            </a:r>
            <a:r>
              <a:rPr lang="en-US" sz="1800" dirty="0" err="1"/>
              <a:t>KMag</a:t>
            </a:r>
            <a:r>
              <a:rPr lang="en-US" sz="1800" dirty="0"/>
              <a:t> and </a:t>
            </a:r>
            <a:r>
              <a:rPr lang="en-US" sz="1800" dirty="0" err="1"/>
              <a:t>FMag</a:t>
            </a:r>
            <a:endParaRPr lang="en-US" sz="1800" dirty="0"/>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222250" y="-23928"/>
            <a:ext cx="9100930" cy="427877"/>
          </a:xfrm>
        </p:spPr>
        <p:txBody>
          <a:bodyPr/>
          <a:lstStyle/>
          <a:p>
            <a:r>
              <a:rPr lang="en-US" dirty="0"/>
              <a:t>Non-Accelerator Specific Hazards – Magnetic Fields</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1184603061"/>
              </p:ext>
            </p:extLst>
          </p:nvPr>
        </p:nvGraphicFramePr>
        <p:xfrm>
          <a:off x="285030" y="2174268"/>
          <a:ext cx="8573940" cy="4143383"/>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pPr marL="0" marR="0" lvl="0" indent="0" algn="l" defTabSz="457200" rtl="0" eaLnBrk="1" fontAlgn="base" latinLnBrk="0" hangingPunct="1">
                        <a:lnSpc>
                          <a:spcPct val="107000"/>
                        </a:lnSpc>
                        <a:spcBef>
                          <a:spcPts val="0"/>
                        </a:spcBef>
                        <a:spcAft>
                          <a:spcPts val="0"/>
                        </a:spcAft>
                        <a:buClrTx/>
                        <a:buSzTx/>
                        <a:buFontTx/>
                        <a:buNone/>
                        <a:tabLst/>
                        <a:defRPr/>
                      </a:pPr>
                      <a:r>
                        <a:rPr lang="fr-FR"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i="1" kern="1200" dirty="0">
                          <a:solidFill>
                            <a:srgbClr val="003087"/>
                          </a:solidFill>
                          <a:effectLst/>
                          <a:latin typeface="+mn-lt"/>
                          <a:ea typeface="+mn-ea"/>
                          <a:cs typeface="+mn-cs"/>
                        </a:rPr>
                        <a:t>Exposure to fringe fields beyond allowable limits (worker </a:t>
                      </a:r>
                      <a:r>
                        <a:rPr lang="en-US" sz="1100" b="1" i="1" kern="1200" dirty="0">
                          <a:solidFill>
                            <a:srgbClr val="003087"/>
                          </a:solidFill>
                          <a:effectLst/>
                          <a:latin typeface="+mn-lt"/>
                          <a:ea typeface="+mn-ea"/>
                          <a:cs typeface="+mn-cs"/>
                        </a:rPr>
                        <a:t>with</a:t>
                      </a:r>
                      <a:r>
                        <a:rPr lang="en-US" sz="1100" i="1" kern="1200" dirty="0">
                          <a:solidFill>
                            <a:srgbClr val="003087"/>
                          </a:solidFill>
                          <a:effectLst/>
                          <a:latin typeface="+mn-lt"/>
                          <a:ea typeface="+mn-ea"/>
                          <a:cs typeface="+mn-cs"/>
                        </a:rPr>
                        <a:t> ferromagnetic or electronic medical device(s))</a:t>
                      </a:r>
                      <a:r>
                        <a:rPr lang="en-US" sz="1100" kern="1200" dirty="0">
                          <a:solidFill>
                            <a:srgbClr val="003087"/>
                          </a:solidFill>
                          <a:effectLst/>
                          <a:latin typeface="+mn-lt"/>
                          <a:ea typeface="+mn-ea"/>
                          <a:cs typeface="+mn-cs"/>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L: A</a:t>
                      </a: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C: H</a:t>
                      </a: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R: I</a:t>
                      </a: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200" rtl="0" eaLnBrk="1" fontAlgn="base" latinLnBrk="0" hangingPunct="1">
                        <a:lnSpc>
                          <a:spcPct val="107000"/>
                        </a:lnSpc>
                        <a:spcBef>
                          <a:spcPts val="0"/>
                        </a:spcBef>
                        <a:spcAft>
                          <a:spcPts val="0"/>
                        </a:spcAft>
                        <a:buClrTx/>
                        <a:buSzTx/>
                        <a:buFontTx/>
                        <a:buNone/>
                        <a:tabLst/>
                        <a:defRPr/>
                      </a:pPr>
                      <a:r>
                        <a:rPr lang="en-US" sz="10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kern="1200" dirty="0">
                          <a:solidFill>
                            <a:srgbClr val="003087"/>
                          </a:solidFill>
                          <a:effectLst/>
                          <a:latin typeface="+mn-lt"/>
                          <a:ea typeface="+mn-ea"/>
                          <a:cs typeface="+mn-cs"/>
                        </a:rPr>
                        <a:t>Exposure to fringe fields beyond allowable limits (worker </a:t>
                      </a:r>
                      <a:r>
                        <a:rPr lang="en-US" sz="1000" b="1" i="1" kern="1200" dirty="0">
                          <a:solidFill>
                            <a:srgbClr val="003087"/>
                          </a:solidFill>
                          <a:effectLst/>
                          <a:latin typeface="+mn-lt"/>
                          <a:ea typeface="+mn-ea"/>
                          <a:cs typeface="+mn-cs"/>
                        </a:rPr>
                        <a:t>without</a:t>
                      </a:r>
                      <a:r>
                        <a:rPr lang="en-US" sz="1000" i="1" kern="1200" dirty="0">
                          <a:solidFill>
                            <a:srgbClr val="003087"/>
                          </a:solidFill>
                          <a:effectLst/>
                          <a:latin typeface="+mn-lt"/>
                          <a:ea typeface="+mn-ea"/>
                          <a:cs typeface="+mn-cs"/>
                        </a:rPr>
                        <a:t> ferromagnetic or electronic medical device(s))</a:t>
                      </a:r>
                      <a:r>
                        <a:rPr lang="en-US" sz="1000" kern="1200" dirty="0">
                          <a:solidFill>
                            <a:srgbClr val="003087"/>
                          </a:solidFill>
                          <a:effectLst/>
                          <a:latin typeface="+mn-lt"/>
                          <a:ea typeface="+mn-ea"/>
                          <a:cs typeface="+mn-cs"/>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L: A</a:t>
                      </a: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C: L</a:t>
                      </a: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R: III</a:t>
                      </a: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kern="1200" dirty="0">
                          <a:solidFill>
                            <a:srgbClr val="003087"/>
                          </a:solidFill>
                          <a:effectLst/>
                          <a:latin typeface="+mn-lt"/>
                          <a:ea typeface="+mn-ea"/>
                          <a:cs typeface="+mn-cs"/>
                        </a:rPr>
                        <a:t>Exposure to flying metallic objects </a:t>
                      </a:r>
                      <a:endPar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L: A</a:t>
                      </a: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C: M</a:t>
                      </a:r>
                      <a:r>
                        <a:rPr lang="en-US" sz="11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1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R: II</a:t>
                      </a:r>
                      <a:endParaRPr lang="en-US" sz="12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P- Industrial hygiene conducts field surveys to establish safe field boundaries for workers.</a:t>
                      </a:r>
                    </a:p>
                    <a:p>
                      <a:pPr marL="0" marR="0"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P- Access control points and individual components of concern (e.g., experiment permanent magnet) have postings to notify workers of magnetic hazard.</a:t>
                      </a:r>
                    </a:p>
                    <a:p>
                      <a:pPr marL="0" marR="0"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P – Facility specific hazard awareness training alerting to fringe fields</a:t>
                      </a:r>
                    </a:p>
                    <a:p>
                      <a:pPr marL="0" marR="0"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P- Industrial hygiene conducts field surveys to establish safe field boundaries for workers.</a:t>
                      </a:r>
                    </a:p>
                    <a:p>
                      <a:pPr marL="0" marR="0"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P- Access control points and individual components of concern (e.g., experiment permanent magnet) have postings to notify workers of magnetic hazard.</a:t>
                      </a:r>
                    </a:p>
                    <a:p>
                      <a:pPr marL="0" marR="0"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P – Facility specific hazard awareness training alerting to fringe fields</a:t>
                      </a:r>
                    </a:p>
                    <a:p>
                      <a:pPr marL="104775" marR="0" indent="-104775" fontAlgn="base">
                        <a:lnSpc>
                          <a:spcPct val="107000"/>
                        </a:lnSpc>
                      </a:pPr>
                      <a:r>
                        <a:rPr lang="en-US" sz="10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04775" marR="0" indent="-104775"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P- Brass tools are used to prevent flying metallic objects from occurring, thereby preventing worker injury as prescribed by relevant magnet SOP</a:t>
                      </a:r>
                    </a:p>
                    <a:p>
                      <a:pPr marL="104775" marR="0" indent="-104775"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P-Work Control procedure/SOP (ferromagnetic object control) requires that all ferromagnetic objects are removed prior to entry into a fringe field area (30G administrative limit).</a:t>
                      </a:r>
                      <a:r>
                        <a:rPr lang="en-US" sz="10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fontAlgn="base">
                        <a:lnSpc>
                          <a:spcPct val="107000"/>
                        </a:lnSpc>
                      </a:pPr>
                      <a:r>
                        <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P-Work Control procedure/SOP requires worker training while in areas possessing fringe fields (300 G administrative limit).</a:t>
                      </a:r>
                      <a:r>
                        <a:rPr lang="en-US" sz="1000" b="1"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L: BEU</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C: H</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R: III</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L: BEU</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C: L</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R: IV</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L: BEU</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C: M</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solidFill>
                            <a:srgbClr val="003087"/>
                          </a:solidFill>
                          <a:effectLst/>
                          <a:latin typeface="Times New Roman" panose="02020603050405020304" pitchFamily="18" charset="0"/>
                          <a:ea typeface="Times New Roman" panose="02020603050405020304" pitchFamily="18" charset="0"/>
                          <a:cs typeface="Times New Roman" panose="02020603050405020304" pitchFamily="18" charset="0"/>
                        </a:rPr>
                        <a:t>R: IV</a:t>
                      </a:r>
                      <a:endParaRPr lang="en-US" sz="1200" b="1" dirty="0">
                        <a:solidFill>
                          <a:srgbClr val="003087"/>
                        </a:solidFill>
                        <a:effectLst/>
                        <a:latin typeface="Times" pitchFamily="2"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330137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3276048"/>
          </a:xfrm>
        </p:spPr>
        <p:txBody>
          <a:bodyPr/>
          <a:lstStyle/>
          <a:p>
            <a:r>
              <a:rPr lang="en-US" sz="2000" dirty="0"/>
              <a:t>Noise</a:t>
            </a:r>
          </a:p>
          <a:p>
            <a:pPr lvl="1"/>
            <a:r>
              <a:rPr lang="en-US" sz="1800" dirty="0"/>
              <a:t>Localized spots in the NM3 target cave and NM4 </a:t>
            </a:r>
            <a:r>
              <a:rPr lang="en-US" sz="1800" dirty="0" err="1"/>
              <a:t>cryoplatform</a:t>
            </a:r>
            <a:r>
              <a:rPr lang="en-US" sz="1800" dirty="0"/>
              <a:t> with noise above 85 dB when some pieces of equipment such as fans and compressors are operational</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a:xfrm>
            <a:off x="162340" y="251752"/>
            <a:ext cx="9246704" cy="427877"/>
          </a:xfrm>
        </p:spPr>
        <p:txBody>
          <a:bodyPr/>
          <a:lstStyle/>
          <a:p>
            <a:r>
              <a:rPr lang="en-US" dirty="0"/>
              <a:t>Non-Accelerator Specific Hazards – Other</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Evan Niner | Meson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1598182742"/>
              </p:ext>
            </p:extLst>
          </p:nvPr>
        </p:nvGraphicFramePr>
        <p:xfrm>
          <a:off x="327173" y="2778470"/>
          <a:ext cx="8573940" cy="1761049"/>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pPr marL="0" marR="0">
                        <a:lnSpc>
                          <a:spcPct val="107000"/>
                        </a:lnSpc>
                        <a:spcBef>
                          <a:spcPts val="0"/>
                        </a:spcBef>
                        <a:spcAft>
                          <a:spcPts val="0"/>
                        </a:spcAft>
                      </a:pPr>
                      <a:r>
                        <a:rPr lang="en-US" sz="1100" b="0">
                          <a:effectLst/>
                          <a:latin typeface="Times New Roman" panose="02020603050405020304" pitchFamily="18" charset="0"/>
                          <a:ea typeface="Times New Roman" panose="02020603050405020304" pitchFamily="18" charset="0"/>
                          <a:cs typeface="Times New Roman" panose="02020603050405020304" pitchFamily="18" charset="0"/>
                        </a:rPr>
                        <a:t>L: A</a:t>
                      </a:r>
                      <a:endParaRPr lang="en-US" sz="1200" b="1">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a:effectLst/>
                          <a:latin typeface="Times New Roman" panose="02020603050405020304" pitchFamily="18" charset="0"/>
                          <a:ea typeface="Times New Roman" panose="02020603050405020304" pitchFamily="18" charset="0"/>
                          <a:cs typeface="Times New Roman" panose="02020603050405020304" pitchFamily="18" charset="0"/>
                        </a:rPr>
                        <a:t>C: L</a:t>
                      </a:r>
                      <a:endParaRPr lang="en-US" sz="1200" b="1">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a:effectLst/>
                          <a:latin typeface="Times New Roman" panose="02020603050405020304" pitchFamily="18" charset="0"/>
                          <a:ea typeface="Times New Roman" panose="02020603050405020304" pitchFamily="18" charset="0"/>
                          <a:cs typeface="Times New Roman" panose="02020603050405020304" pitchFamily="18" charset="0"/>
                        </a:rPr>
                        <a:t>R: III</a:t>
                      </a:r>
                      <a:endParaRPr lang="en-US" sz="1200" b="1">
                        <a:effectLst/>
                        <a:latin typeface="Times" pitchFamily="2"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0">
                          <a:effectLst/>
                          <a:latin typeface="Times New Roman" panose="02020603050405020304" pitchFamily="18" charset="0"/>
                          <a:ea typeface="Times New Roman" panose="02020603050405020304" pitchFamily="18" charset="0"/>
                          <a:cs typeface="Times New Roman" panose="02020603050405020304" pitchFamily="18" charset="0"/>
                        </a:rPr>
                        <a:t>M – IH surveys and follow up w/ workers- administrative controls</a:t>
                      </a:r>
                      <a:endParaRPr lang="en-US" sz="1200" b="1">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a:effectLst/>
                          <a:latin typeface="Times New Roman" panose="02020603050405020304" pitchFamily="18" charset="0"/>
                          <a:ea typeface="Times New Roman" panose="02020603050405020304" pitchFamily="18" charset="0"/>
                          <a:cs typeface="Times New Roman" panose="02020603050405020304" pitchFamily="18" charset="0"/>
                        </a:rPr>
                        <a:t>M – Hearing conservation program</a:t>
                      </a:r>
                      <a:endParaRPr lang="en-US" sz="1200" b="1">
                        <a:effectLst/>
                        <a:latin typeface="Times" pitchFamily="2"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L: A</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C: N</a:t>
                      </a:r>
                      <a:endParaRPr lang="en-US" sz="1200" b="1" dirty="0">
                        <a:effectLst/>
                        <a:latin typeface="Times"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100" b="0" dirty="0">
                          <a:effectLst/>
                          <a:latin typeface="Times New Roman" panose="02020603050405020304" pitchFamily="18" charset="0"/>
                          <a:ea typeface="Times New Roman" panose="02020603050405020304" pitchFamily="18" charset="0"/>
                          <a:cs typeface="Times New Roman" panose="02020603050405020304" pitchFamily="18" charset="0"/>
                        </a:rPr>
                        <a:t>R: IV</a:t>
                      </a:r>
                      <a:endParaRPr lang="en-US" sz="1200" b="1" dirty="0">
                        <a:effectLst/>
                        <a:latin typeface="Times" pitchFamily="2"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1526207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t>Neutrino Switchyard 120 Experimental Areas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3/19/24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2014912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Neutrino Switchyard 120 Experimental Areas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3/19/24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Tree>
    <p:extLst>
      <p:ext uri="{BB962C8B-B14F-4D97-AF65-F5344CB8AC3E}">
        <p14:creationId xmlns:p14="http://schemas.microsoft.com/office/powerpoint/2010/main" val="1393105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5575788"/>
          </a:xfrm>
        </p:spPr>
        <p:txBody>
          <a:bodyPr/>
          <a:lstStyle/>
          <a:p>
            <a:r>
              <a:rPr lang="en-US" sz="2000" dirty="0"/>
              <a:t>Prompt Ionizing Radiation – Beam Loss</a:t>
            </a:r>
          </a:p>
          <a:p>
            <a:pPr lvl="1"/>
            <a:r>
              <a:rPr lang="en-US" sz="1800" dirty="0"/>
              <a:t>Ionizing radiation due to beam loss in the Neutrino Switchyard 120 Experimental Area spaces</a:t>
            </a:r>
          </a:p>
          <a:p>
            <a:pPr lvl="1"/>
            <a:r>
              <a:rPr lang="en-US" sz="1800" dirty="0"/>
              <a:t>Analyzed maximum credible incident (MCI) to determine credited controls</a:t>
            </a:r>
          </a:p>
          <a:p>
            <a:pPr lvl="1"/>
            <a:r>
              <a:rPr lang="en-US" sz="1800" dirty="0"/>
              <a:t>Hazard applies to onsite facility workers, onsite co-located workers</a:t>
            </a:r>
          </a:p>
          <a:p>
            <a:pPr lvl="1"/>
            <a:r>
              <a:rPr lang="en-US" sz="1800" b="1" dirty="0"/>
              <a:t>Credited Controls are needed</a:t>
            </a:r>
          </a:p>
          <a:p>
            <a:pPr lvl="1"/>
            <a:endParaRPr lang="en-US" sz="1800" dirty="0"/>
          </a:p>
          <a:p>
            <a:pPr marL="0" indent="0">
              <a:buNone/>
            </a:pPr>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Accelerator Specific Hazards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Tree>
    <p:extLst>
      <p:ext uri="{BB962C8B-B14F-4D97-AF65-F5344CB8AC3E}">
        <p14:creationId xmlns:p14="http://schemas.microsoft.com/office/powerpoint/2010/main" val="3411111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F16C8-31FE-9BBC-8D12-D29901B064A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8119AA-D66A-37EF-7C06-E62DC601ECCC}"/>
              </a:ext>
            </a:extLst>
          </p:cNvPr>
          <p:cNvSpPr>
            <a:spLocks noGrp="1"/>
          </p:cNvSpPr>
          <p:nvPr>
            <p:ph idx="1"/>
          </p:nvPr>
        </p:nvSpPr>
        <p:spPr>
          <a:xfrm>
            <a:off x="228600" y="971550"/>
            <a:ext cx="8672513" cy="5575788"/>
          </a:xfrm>
        </p:spPr>
        <p:txBody>
          <a:bodyPr/>
          <a:lstStyle/>
          <a:p>
            <a:r>
              <a:rPr lang="en-US" dirty="0"/>
              <a:t>Cryogenics</a:t>
            </a:r>
          </a:p>
          <a:p>
            <a:pPr lvl="1"/>
            <a:r>
              <a:rPr lang="en-US" dirty="0"/>
              <a:t>NM4 cryogenics plant takes in liquid nitrogen and gaseous helium from external sources to produce liquid helium</a:t>
            </a:r>
          </a:p>
          <a:p>
            <a:pPr lvl="1"/>
            <a:r>
              <a:rPr lang="en-US" dirty="0"/>
              <a:t>Liquid nitrogen from external </a:t>
            </a:r>
            <a:r>
              <a:rPr lang="en-US" dirty="0" err="1"/>
              <a:t>dewar</a:t>
            </a:r>
            <a:r>
              <a:rPr lang="en-US" dirty="0"/>
              <a:t> and liquid helium circulated from </a:t>
            </a:r>
            <a:r>
              <a:rPr lang="en-US" dirty="0" err="1"/>
              <a:t>cryoplant</a:t>
            </a:r>
            <a:r>
              <a:rPr lang="en-US" dirty="0"/>
              <a:t> into NM3 target cave cryostat for ammonia cooling and superconducting magnet operations</a:t>
            </a:r>
          </a:p>
          <a:p>
            <a:pPr lvl="1"/>
            <a:r>
              <a:rPr lang="en-US" dirty="0"/>
              <a:t>NM3 target cave air ventilation system described with ammonia hazard.  NM4 around </a:t>
            </a:r>
            <a:r>
              <a:rPr lang="en-US" dirty="0" err="1"/>
              <a:t>cryo</a:t>
            </a:r>
            <a:r>
              <a:rPr lang="en-US" dirty="0"/>
              <a:t> platform area has two 20,000 CFM fans for air mixing</a:t>
            </a:r>
          </a:p>
          <a:p>
            <a:pPr lvl="1"/>
            <a:r>
              <a:rPr lang="en-US" dirty="0"/>
              <a:t>Both spaces are engineered ODH 0 areas</a:t>
            </a:r>
          </a:p>
          <a:p>
            <a:pPr lvl="1"/>
            <a:r>
              <a:rPr lang="en-US" dirty="0"/>
              <a:t>Oxygen sensors and alarms present to trigger ventilation system in both the NM3 target cave and NM4 independently </a:t>
            </a:r>
          </a:p>
          <a:p>
            <a:pPr lvl="1"/>
            <a:r>
              <a:rPr lang="en-US" b="1" dirty="0"/>
              <a:t>Credited Controls Required</a:t>
            </a:r>
          </a:p>
          <a:p>
            <a:endParaRPr lang="en-US" dirty="0"/>
          </a:p>
        </p:txBody>
      </p:sp>
      <p:sp>
        <p:nvSpPr>
          <p:cNvPr id="3" name="Title 2">
            <a:extLst>
              <a:ext uri="{FF2B5EF4-FFF2-40B4-BE49-F238E27FC236}">
                <a16:creationId xmlns:a16="http://schemas.microsoft.com/office/drawing/2014/main" id="{A7DBFEF4-923D-5475-21D1-2A390488D701}"/>
              </a:ext>
            </a:extLst>
          </p:cNvPr>
          <p:cNvSpPr>
            <a:spLocks noGrp="1"/>
          </p:cNvSpPr>
          <p:nvPr>
            <p:ph type="title"/>
          </p:nvPr>
        </p:nvSpPr>
        <p:spPr/>
        <p:txBody>
          <a:bodyPr/>
          <a:lstStyle/>
          <a:p>
            <a:r>
              <a:rPr lang="en-US" dirty="0"/>
              <a:t>Accelerator Specific Hazards - ODH</a:t>
            </a:r>
          </a:p>
        </p:txBody>
      </p:sp>
      <p:sp>
        <p:nvSpPr>
          <p:cNvPr id="4" name="Date Placeholder 3">
            <a:extLst>
              <a:ext uri="{FF2B5EF4-FFF2-40B4-BE49-F238E27FC236}">
                <a16:creationId xmlns:a16="http://schemas.microsoft.com/office/drawing/2014/main" id="{B0A41418-160E-CBE1-D77A-54FF4877C5FD}"/>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C116FC58-9F28-C401-CBA8-9AA0AC9CFD49}"/>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F700D59D-67E2-A816-5C07-F21844C41065}"/>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Tree>
    <p:extLst>
      <p:ext uri="{BB962C8B-B14F-4D97-AF65-F5344CB8AC3E}">
        <p14:creationId xmlns:p14="http://schemas.microsoft.com/office/powerpoint/2010/main" val="851504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Neutrino Switchyard 120 Experimental Areas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t>Maximum Credible Incident (MCI) Discussion</a:t>
            </a:r>
          </a:p>
          <a:p>
            <a:r>
              <a:rPr lang="en-US" sz="2800" dirty="0">
                <a:solidFill>
                  <a:schemeClr val="bg1">
                    <a:lumMod val="75000"/>
                  </a:schemeClr>
                </a:solidFill>
              </a:rPr>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3/19/24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Tree>
    <p:extLst>
      <p:ext uri="{BB962C8B-B14F-4D97-AF65-F5344CB8AC3E}">
        <p14:creationId xmlns:p14="http://schemas.microsoft.com/office/powerpoint/2010/main" val="892989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D1C53B-4E88-FC65-7E9D-2141F7E75E00}"/>
              </a:ext>
            </a:extLst>
          </p:cNvPr>
          <p:cNvSpPr>
            <a:spLocks noGrp="1"/>
          </p:cNvSpPr>
          <p:nvPr>
            <p:ph idx="1"/>
          </p:nvPr>
        </p:nvSpPr>
        <p:spPr/>
        <p:txBody>
          <a:bodyPr/>
          <a:lstStyle/>
          <a:p>
            <a:r>
              <a:rPr lang="en-US" sz="18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Although the experiments are installed in the Neutrino beamline areas, the experiments themselves do not affect the Maximum Credible Incident (MCI) as presented in Section III Chapter 14 for the Neutrino Area beamlines. The MCI for the experimental area is covered by the MCI analysis for the beamlines which pass through the experimental enclosures. The Neutrino area experiments do not require any additional credited controls.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000" dirty="0"/>
          </a:p>
          <a:p>
            <a:r>
              <a:rPr lang="en-US" sz="18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New experiments for the Neutrino Switchyard 120 Experimental Areas are proposed through a Technical Scope of Work (TSW).  If an experiment introduces new hazards or requires changes to beamline configuration or operations the USI screening process would evaluate any necessary changes to shielding assessments, the SAD chapter, or ASE for III-14 or IV-09.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000" dirty="0"/>
          </a:p>
        </p:txBody>
      </p:sp>
      <p:sp>
        <p:nvSpPr>
          <p:cNvPr id="3" name="Title 2">
            <a:extLst>
              <a:ext uri="{FF2B5EF4-FFF2-40B4-BE49-F238E27FC236}">
                <a16:creationId xmlns:a16="http://schemas.microsoft.com/office/drawing/2014/main" id="{612125F4-2B3B-6699-61A1-8805F6355241}"/>
              </a:ext>
            </a:extLst>
          </p:cNvPr>
          <p:cNvSpPr>
            <a:spLocks noGrp="1"/>
          </p:cNvSpPr>
          <p:nvPr>
            <p:ph type="title"/>
          </p:nvPr>
        </p:nvSpPr>
        <p:spPr/>
        <p:txBody>
          <a:bodyPr/>
          <a:lstStyle/>
          <a:p>
            <a:r>
              <a:rPr lang="en-US" dirty="0"/>
              <a:t>Maximum Credible Incident (MCI) – Radiological</a:t>
            </a:r>
          </a:p>
        </p:txBody>
      </p:sp>
      <p:sp>
        <p:nvSpPr>
          <p:cNvPr id="4" name="Date Placeholder 3">
            <a:extLst>
              <a:ext uri="{FF2B5EF4-FFF2-40B4-BE49-F238E27FC236}">
                <a16:creationId xmlns:a16="http://schemas.microsoft.com/office/drawing/2014/main" id="{03298D57-C7FF-AA6D-6D61-E65B6775C7EE}"/>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4227176B-28A4-EA31-AB8A-0BBF7B431766}"/>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3B6B3181-E340-9407-BA6E-0B418F03A5DC}"/>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spTree>
    <p:extLst>
      <p:ext uri="{BB962C8B-B14F-4D97-AF65-F5344CB8AC3E}">
        <p14:creationId xmlns:p14="http://schemas.microsoft.com/office/powerpoint/2010/main" val="3873790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Neutrino Switchyard 120 Experimental Areas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3/19/24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spTree>
    <p:extLst>
      <p:ext uri="{BB962C8B-B14F-4D97-AF65-F5344CB8AC3E}">
        <p14:creationId xmlns:p14="http://schemas.microsoft.com/office/powerpoint/2010/main" val="3107988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429418" y="891249"/>
            <a:ext cx="8118233" cy="2302525"/>
          </a:xfrm>
        </p:spPr>
        <p:txBody>
          <a:bodyPr/>
          <a:lstStyle/>
          <a:p>
            <a:pPr marL="457200" lvl="1" indent="0">
              <a:buNone/>
            </a:pPr>
            <a:endParaRPr lang="en-US" sz="1800" dirty="0"/>
          </a:p>
          <a:p>
            <a:pPr marL="0" marR="0" indent="0">
              <a:lnSpc>
                <a:spcPct val="107000"/>
              </a:lnSpc>
              <a:spcBef>
                <a:spcPts val="0"/>
              </a:spcBef>
              <a:spcAft>
                <a:spcPts val="800"/>
              </a:spcAft>
              <a:buNone/>
            </a:pPr>
            <a:r>
              <a:rPr lang="en-US" dirty="0">
                <a:effectLst/>
                <a:latin typeface="Helvetica" pitchFamily="2" charset="0"/>
                <a:ea typeface="Times New Roman" panose="02020603050405020304" pitchFamily="18" charset="0"/>
                <a:cs typeface="Times New Roman" panose="02020603050405020304" pitchFamily="18" charset="0"/>
              </a:rPr>
              <a:t>All radiological credited controls are described in the Neutrino Area SAD chapter III-14 for the entire beamline including the experimental area.</a:t>
            </a: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indent="0">
              <a:buNone/>
            </a:pPr>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Credited Controls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Tree>
    <p:extLst>
      <p:ext uri="{BB962C8B-B14F-4D97-AF65-F5344CB8AC3E}">
        <p14:creationId xmlns:p14="http://schemas.microsoft.com/office/powerpoint/2010/main" val="3297417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6F7B8-31D9-D282-07D2-6FEA22B7CE4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400525-D087-9DF7-D80A-0E14770EC76D}"/>
              </a:ext>
            </a:extLst>
          </p:cNvPr>
          <p:cNvSpPr>
            <a:spLocks noGrp="1"/>
          </p:cNvSpPr>
          <p:nvPr>
            <p:ph idx="1"/>
          </p:nvPr>
        </p:nvSpPr>
        <p:spPr>
          <a:xfrm>
            <a:off x="222250" y="709823"/>
            <a:ext cx="8809208" cy="5283014"/>
          </a:xfrm>
        </p:spPr>
        <p:txBody>
          <a:bodyPr/>
          <a:lstStyle/>
          <a:p>
            <a:pPr marL="0" indent="0">
              <a:buNone/>
            </a:pPr>
            <a:r>
              <a:rPr lang="en-US" sz="2000" b="1" dirty="0"/>
              <a:t>ODH Safety System</a:t>
            </a:r>
          </a:p>
          <a:p>
            <a:pPr marL="457200" lvl="1" indent="0">
              <a:buNone/>
            </a:pPr>
            <a:endParaRPr lang="en-US" sz="1800" dirty="0"/>
          </a:p>
          <a:p>
            <a:pPr>
              <a:lnSpc>
                <a:spcPct val="107000"/>
              </a:lnSpc>
              <a:spcBef>
                <a:spcPts val="0"/>
              </a:spcBef>
              <a:spcAft>
                <a:spcPts val="800"/>
              </a:spcAft>
            </a:pPr>
            <a:r>
              <a:rPr lang="en-US" sz="2000" dirty="0">
                <a:effectLst/>
                <a:latin typeface="Helvetica" pitchFamily="2" charset="0"/>
                <a:ea typeface="Times New Roman" panose="02020603050405020304" pitchFamily="18" charset="0"/>
                <a:cs typeface="Times New Roman" panose="02020603050405020304" pitchFamily="18" charset="0"/>
              </a:rPr>
              <a:t>NM4 (</a:t>
            </a:r>
            <a:r>
              <a:rPr lang="en-US" sz="2000" dirty="0" err="1">
                <a:effectLst/>
                <a:latin typeface="Helvetica" pitchFamily="2" charset="0"/>
                <a:ea typeface="Times New Roman" panose="02020603050405020304" pitchFamily="18" charset="0"/>
                <a:cs typeface="Times New Roman" panose="02020603050405020304" pitchFamily="18" charset="0"/>
              </a:rPr>
              <a:t>Cryo</a:t>
            </a:r>
            <a:r>
              <a:rPr lang="en-US" sz="2000" dirty="0">
                <a:effectLst/>
                <a:latin typeface="Helvetica" pitchFamily="2" charset="0"/>
                <a:ea typeface="Times New Roman" panose="02020603050405020304" pitchFamily="18" charset="0"/>
                <a:cs typeface="Times New Roman" panose="02020603050405020304" pitchFamily="18" charset="0"/>
              </a:rPr>
              <a:t> platform)</a:t>
            </a:r>
          </a:p>
          <a:p>
            <a:pPr lvl="1">
              <a:lnSpc>
                <a:spcPct val="107000"/>
              </a:lnSpc>
              <a:spcBef>
                <a:spcPts val="0"/>
              </a:spcBef>
              <a:spcAft>
                <a:spcPts val="800"/>
              </a:spcAft>
            </a:pPr>
            <a:r>
              <a:rPr lang="en-US" sz="1800" dirty="0">
                <a:effectLst/>
                <a:latin typeface="Helvetica" pitchFamily="2" charset="0"/>
                <a:ea typeface="Times New Roman" panose="02020603050405020304" pitchFamily="18" charset="0"/>
                <a:cs typeface="Times New Roman" panose="02020603050405020304" pitchFamily="18" charset="0"/>
              </a:rPr>
              <a:t>During personnel access into NM4, the following components of the Oxygen Deficiency Hazard (ODH) Safety System shall be in place, with no known loss of safety function, during personnel access into applicable areas:</a:t>
            </a:r>
          </a:p>
          <a:p>
            <a:pPr lvl="2">
              <a:lnSpc>
                <a:spcPct val="107000"/>
              </a:lnSpc>
              <a:spcBef>
                <a:spcPts val="0"/>
              </a:spcBef>
              <a:spcAft>
                <a:spcPts val="800"/>
              </a:spcAft>
            </a:pPr>
            <a:r>
              <a:rPr lang="en-US" sz="1600" dirty="0">
                <a:effectLst/>
                <a:latin typeface="Helvetica" pitchFamily="2" charset="0"/>
                <a:ea typeface="Times New Roman" panose="02020603050405020304" pitchFamily="18" charset="0"/>
                <a:cs typeface="Times New Roman" panose="02020603050405020304" pitchFamily="18" charset="0"/>
              </a:rPr>
              <a:t>Two (2) area/fixed oxygen monitors (one high, one low)</a:t>
            </a:r>
          </a:p>
          <a:p>
            <a:pPr lvl="2">
              <a:lnSpc>
                <a:spcPct val="107000"/>
              </a:lnSpc>
              <a:spcBef>
                <a:spcPts val="0"/>
              </a:spcBef>
              <a:spcAft>
                <a:spcPts val="800"/>
              </a:spcAft>
            </a:pPr>
            <a:r>
              <a:rPr lang="en-US" sz="1600" dirty="0">
                <a:effectLst/>
                <a:latin typeface="Helvetica" pitchFamily="2" charset="0"/>
              </a:rPr>
              <a:t> </a:t>
            </a:r>
            <a:r>
              <a:rPr lang="en-US" sz="1600" dirty="0">
                <a:effectLst/>
                <a:latin typeface="Helvetica" panose="020B0604020202020204" pitchFamily="34" charset="0"/>
                <a:ea typeface="Calibri" panose="020F0502020204030204" pitchFamily="34" charset="0"/>
                <a:cs typeface="Helvetica" panose="020B0604020202020204" pitchFamily="34" charset="0"/>
              </a:rPr>
              <a:t>One (1) horn and one (1) strobe.</a:t>
            </a:r>
          </a:p>
          <a:p>
            <a:pPr>
              <a:lnSpc>
                <a:spcPct val="107000"/>
              </a:lnSpc>
              <a:spcBef>
                <a:spcPts val="0"/>
              </a:spcBef>
              <a:spcAft>
                <a:spcPts val="800"/>
              </a:spcAft>
            </a:pPr>
            <a:r>
              <a:rPr lang="en-US" sz="2000" dirty="0">
                <a:latin typeface="Helvetica" panose="020B0604020202020204" pitchFamily="34" charset="0"/>
                <a:ea typeface="Calibri" panose="020F0502020204030204" pitchFamily="34" charset="0"/>
                <a:cs typeface="Helvetica" panose="020B0604020202020204" pitchFamily="34" charset="0"/>
              </a:rPr>
              <a:t>NM3 (Target Cave)</a:t>
            </a:r>
          </a:p>
          <a:p>
            <a:pPr lvl="1">
              <a:lnSpc>
                <a:spcPct val="107000"/>
              </a:lnSpc>
              <a:spcBef>
                <a:spcPts val="0"/>
              </a:spcBef>
              <a:spcAft>
                <a:spcPts val="800"/>
              </a:spcAft>
            </a:pPr>
            <a:r>
              <a:rPr lang="en-US" sz="1800" dirty="0">
                <a:effectLst/>
                <a:latin typeface="Helvetica" pitchFamily="2" charset="0"/>
                <a:ea typeface="Times New Roman" panose="02020603050405020304" pitchFamily="18" charset="0"/>
                <a:cs typeface="Times New Roman" panose="02020603050405020304" pitchFamily="18" charset="0"/>
              </a:rPr>
              <a:t>During personnel access into NM3, the following components of the Oxygen Deficiency Hazard (ODH) Safety System shall be in place, with no known loss of safety function, during personnel access into applicable areas:</a:t>
            </a:r>
          </a:p>
          <a:p>
            <a:pPr lvl="2">
              <a:lnSpc>
                <a:spcPct val="107000"/>
              </a:lnSpc>
              <a:spcBef>
                <a:spcPts val="0"/>
              </a:spcBef>
              <a:spcAft>
                <a:spcPts val="800"/>
              </a:spcAft>
            </a:pPr>
            <a:r>
              <a:rPr lang="en-US" sz="1600" dirty="0">
                <a:effectLst/>
                <a:latin typeface="Helvetica" pitchFamily="2" charset="0"/>
                <a:ea typeface="Times New Roman" panose="02020603050405020304" pitchFamily="18" charset="0"/>
                <a:cs typeface="Times New Roman" panose="02020603050405020304" pitchFamily="18" charset="0"/>
              </a:rPr>
              <a:t>Two (2) area/fixed oxygen monitors (one high, one low)</a:t>
            </a:r>
          </a:p>
          <a:p>
            <a:pPr lvl="2">
              <a:lnSpc>
                <a:spcPct val="107000"/>
              </a:lnSpc>
              <a:spcBef>
                <a:spcPts val="0"/>
              </a:spcBef>
              <a:spcAft>
                <a:spcPts val="800"/>
              </a:spcAft>
            </a:pPr>
            <a:r>
              <a:rPr lang="en-US" sz="1600" dirty="0">
                <a:effectLst/>
                <a:latin typeface="Helvetica" pitchFamily="2" charset="0"/>
              </a:rPr>
              <a:t> </a:t>
            </a:r>
            <a:r>
              <a:rPr lang="en-US" sz="1600" dirty="0">
                <a:effectLst/>
                <a:latin typeface="Helvetica" panose="020B0604020202020204" pitchFamily="34" charset="0"/>
                <a:ea typeface="Calibri" panose="020F0502020204030204" pitchFamily="34" charset="0"/>
                <a:cs typeface="Helvetica" panose="020B0604020202020204" pitchFamily="34" charset="0"/>
              </a:rPr>
              <a:t>One (1) horn and one (1</a:t>
            </a:r>
            <a:r>
              <a:rPr lang="en-US" sz="1600">
                <a:effectLst/>
                <a:latin typeface="Helvetica" panose="020B0604020202020204" pitchFamily="34" charset="0"/>
                <a:ea typeface="Calibri" panose="020F0502020204030204" pitchFamily="34" charset="0"/>
                <a:cs typeface="Helvetica" panose="020B0604020202020204" pitchFamily="34" charset="0"/>
              </a:rPr>
              <a:t>) strobe.</a:t>
            </a:r>
            <a:endParaRPr lang="en-US" sz="1600" dirty="0">
              <a:effectLst/>
              <a:latin typeface="Helvetica" panose="020B0604020202020204" pitchFamily="34" charset="0"/>
              <a:ea typeface="Calibri" panose="020F0502020204030204" pitchFamily="34" charset="0"/>
              <a:cs typeface="Helvetica" panose="020B0604020202020204" pitchFamily="34" charset="0"/>
            </a:endParaRPr>
          </a:p>
          <a:p>
            <a:pPr>
              <a:lnSpc>
                <a:spcPct val="107000"/>
              </a:lnSpc>
              <a:spcBef>
                <a:spcPts val="0"/>
              </a:spcBef>
              <a:spcAft>
                <a:spcPts val="800"/>
              </a:spcAft>
            </a:pP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indent="0">
              <a:buNone/>
            </a:pPr>
            <a:endParaRPr lang="en-US" dirty="0"/>
          </a:p>
          <a:p>
            <a:endParaRPr lang="en-US" dirty="0"/>
          </a:p>
          <a:p>
            <a:endParaRPr lang="en-US" dirty="0"/>
          </a:p>
        </p:txBody>
      </p:sp>
      <p:sp>
        <p:nvSpPr>
          <p:cNvPr id="3" name="Title 2">
            <a:extLst>
              <a:ext uri="{FF2B5EF4-FFF2-40B4-BE49-F238E27FC236}">
                <a16:creationId xmlns:a16="http://schemas.microsoft.com/office/drawing/2014/main" id="{CF9D9D48-9294-97B0-7FD8-B296B7D678D3}"/>
              </a:ext>
            </a:extLst>
          </p:cNvPr>
          <p:cNvSpPr>
            <a:spLocks noGrp="1"/>
          </p:cNvSpPr>
          <p:nvPr>
            <p:ph type="title"/>
          </p:nvPr>
        </p:nvSpPr>
        <p:spPr/>
        <p:txBody>
          <a:bodyPr/>
          <a:lstStyle/>
          <a:p>
            <a:r>
              <a:rPr lang="en-US" dirty="0"/>
              <a:t>Credited Controls – Active Engineering</a:t>
            </a:r>
          </a:p>
        </p:txBody>
      </p:sp>
      <p:sp>
        <p:nvSpPr>
          <p:cNvPr id="4" name="Date Placeholder 3">
            <a:extLst>
              <a:ext uri="{FF2B5EF4-FFF2-40B4-BE49-F238E27FC236}">
                <a16:creationId xmlns:a16="http://schemas.microsoft.com/office/drawing/2014/main" id="{25E124F9-8016-A525-8A74-DCAABAA22E67}"/>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4E6AD279-CC14-DBA1-7B65-D81598A17229}"/>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AC1D4B7E-508F-41D8-9601-8818556E1506}"/>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spTree>
    <p:extLst>
      <p:ext uri="{BB962C8B-B14F-4D97-AF65-F5344CB8AC3E}">
        <p14:creationId xmlns:p14="http://schemas.microsoft.com/office/powerpoint/2010/main" val="849821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t>Neutrino Switchyard 120 Experimental Areas Overview</a:t>
            </a:r>
          </a:p>
          <a:p>
            <a:r>
              <a:rPr lang="en-US" sz="2800" dirty="0"/>
              <a:t>Hazard Inventory </a:t>
            </a:r>
          </a:p>
          <a:p>
            <a:r>
              <a:rPr lang="en-US" sz="2800" dirty="0"/>
              <a:t>Non-Accelerator Specific Hazards </a:t>
            </a:r>
          </a:p>
          <a:p>
            <a:r>
              <a:rPr lang="en-US" sz="2800" dirty="0"/>
              <a:t>Accelerator Specific Hazards </a:t>
            </a:r>
          </a:p>
          <a:p>
            <a:r>
              <a:rPr lang="en-US" sz="2800" dirty="0"/>
              <a:t>Maximum Credible Incident (MCI) Discussion</a:t>
            </a:r>
          </a:p>
          <a:p>
            <a:r>
              <a:rPr lang="en-US" sz="2800" dirty="0"/>
              <a:t>Summary of Credited Controls </a:t>
            </a:r>
          </a:p>
          <a:p>
            <a:pPr marL="1828800" lvl="4" indent="0">
              <a:buNone/>
            </a:pPr>
            <a:endParaRPr lang="en-US" dirty="0"/>
          </a:p>
        </p:txBody>
      </p:sp>
      <p:sp>
        <p:nvSpPr>
          <p:cNvPr id="7" name="Title 6"/>
          <p:cNvSpPr>
            <a:spLocks noGrp="1"/>
          </p:cNvSpPr>
          <p:nvPr>
            <p:ph type="title"/>
          </p:nvPr>
        </p:nvSpPr>
        <p:spPr/>
        <p:txBody>
          <a:bodyPr/>
          <a:lstStyle/>
          <a:p>
            <a:r>
              <a:rPr lang="en-US" dirty="0"/>
              <a:t>Summary</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3/19/24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spTree>
    <p:extLst>
      <p:ext uri="{BB962C8B-B14F-4D97-AF65-F5344CB8AC3E}">
        <p14:creationId xmlns:p14="http://schemas.microsoft.com/office/powerpoint/2010/main" val="4221810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4D6D3B-5A42-1977-CE14-30FC8D254B23}"/>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dirty="0">
                <a:solidFill>
                  <a:srgbClr val="004C97"/>
                </a:solidFill>
              </a:rPr>
              <a:t>Thank you for your attention </a:t>
            </a:r>
          </a:p>
        </p:txBody>
      </p:sp>
      <p:sp>
        <p:nvSpPr>
          <p:cNvPr id="6" name="Slide Number Placeholder 5">
            <a:extLst>
              <a:ext uri="{FF2B5EF4-FFF2-40B4-BE49-F238E27FC236}">
                <a16:creationId xmlns:a16="http://schemas.microsoft.com/office/drawing/2014/main" id="{B0313A6D-81BA-4DFB-6BC4-61878F856D0B}"/>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sp>
        <p:nvSpPr>
          <p:cNvPr id="3" name="Date Placeholder 3">
            <a:extLst>
              <a:ext uri="{FF2B5EF4-FFF2-40B4-BE49-F238E27FC236}">
                <a16:creationId xmlns:a16="http://schemas.microsoft.com/office/drawing/2014/main" id="{CEFE1FE3-6A66-FBCE-FCF8-58EA167C8C30}"/>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7" name="Footer Placeholder 4">
            <a:extLst>
              <a:ext uri="{FF2B5EF4-FFF2-40B4-BE49-F238E27FC236}">
                <a16:creationId xmlns:a16="http://schemas.microsoft.com/office/drawing/2014/main" id="{2156C9A7-7787-00B1-4828-AE75CCB921B4}"/>
              </a:ext>
            </a:extLst>
          </p:cNvPr>
          <p:cNvSpPr>
            <a:spLocks noGrp="1"/>
          </p:cNvSpPr>
          <p:nvPr>
            <p:ph type="ftr" sz="quarter" idx="3"/>
          </p:nvPr>
        </p:nvSpPr>
        <p:spPr>
          <a:xfrm>
            <a:off x="1530603" y="6504213"/>
            <a:ext cx="6262118" cy="242873"/>
          </a:xfrm>
        </p:spPr>
        <p:txBody>
          <a:bodyPr/>
          <a:lstStyle/>
          <a:p>
            <a:pPr>
              <a:defRPr/>
            </a:pPr>
            <a:r>
              <a:rPr lang="en-US"/>
              <a:t>Evan Niner | Neutrino Switchyard 120 Experimental Area Accelerator Readiness Review</a:t>
            </a:r>
            <a:endParaRPr lang="en-US" b="1" dirty="0"/>
          </a:p>
        </p:txBody>
      </p:sp>
    </p:spTree>
    <p:extLst>
      <p:ext uri="{BB962C8B-B14F-4D97-AF65-F5344CB8AC3E}">
        <p14:creationId xmlns:p14="http://schemas.microsoft.com/office/powerpoint/2010/main" val="2753493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a:xfrm>
            <a:off x="228600" y="449327"/>
            <a:ext cx="8686800" cy="427877"/>
          </a:xfrm>
        </p:spPr>
        <p:txBody>
          <a:bodyPr/>
          <a:lstStyle/>
          <a:p>
            <a:r>
              <a:rPr lang="en-US" dirty="0"/>
              <a:t>Neutrino Switchyard 120 Experimental Areas Overview</a:t>
            </a:r>
          </a:p>
        </p:txBody>
      </p:sp>
      <p:sp>
        <p:nvSpPr>
          <p:cNvPr id="4" name="Date Placeholder 3">
            <a:extLst>
              <a:ext uri="{FF2B5EF4-FFF2-40B4-BE49-F238E27FC236}">
                <a16:creationId xmlns:a16="http://schemas.microsoft.com/office/drawing/2014/main" id="{A25E78C5-EEAB-4C94-89C3-2C9E389F0027}"/>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09A872DA-9201-428E-7E2C-E42FC8DB3661}"/>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C1C2A9C4-3875-6605-71ED-DBC88B45631D}"/>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0" name="TextBox 9">
            <a:extLst>
              <a:ext uri="{FF2B5EF4-FFF2-40B4-BE49-F238E27FC236}">
                <a16:creationId xmlns:a16="http://schemas.microsoft.com/office/drawing/2014/main" id="{35F69EC3-1940-CF7D-D0D8-B0246B3D0E7A}"/>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DEE29A6B-CECE-6DE6-C54B-E2AFB2A7FA64}"/>
              </a:ext>
            </a:extLst>
          </p:cNvPr>
          <p:cNvSpPr>
            <a:spLocks noGrp="1"/>
          </p:cNvSpPr>
          <p:nvPr>
            <p:ph idx="1"/>
          </p:nvPr>
        </p:nvSpPr>
        <p:spPr>
          <a:xfrm>
            <a:off x="-4396" y="956193"/>
            <a:ext cx="8672513" cy="3796719"/>
          </a:xfrm>
        </p:spPr>
        <p:txBody>
          <a:bodyPr/>
          <a:lstStyle/>
          <a:p>
            <a:pPr marL="0" indent="0">
              <a:buNone/>
            </a:pPr>
            <a:endParaRPr lang="en-US" sz="1800" dirty="0"/>
          </a:p>
          <a:p>
            <a:pPr marL="0" indent="0">
              <a:buNone/>
            </a:pPr>
            <a:endParaRPr lang="en-US" sz="2000" dirty="0"/>
          </a:p>
        </p:txBody>
      </p:sp>
      <p:sp>
        <p:nvSpPr>
          <p:cNvPr id="17" name="Rectangle 16">
            <a:extLst>
              <a:ext uri="{FF2B5EF4-FFF2-40B4-BE49-F238E27FC236}">
                <a16:creationId xmlns:a16="http://schemas.microsoft.com/office/drawing/2014/main" id="{53C40B8D-E8BE-AC05-2CBD-62AE6D53A361}"/>
              </a:ext>
            </a:extLst>
          </p:cNvPr>
          <p:cNvSpPr/>
          <p:nvPr/>
        </p:nvSpPr>
        <p:spPr>
          <a:xfrm>
            <a:off x="1207477" y="3985846"/>
            <a:ext cx="216877" cy="1699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FDDDD80-1056-7068-B6BB-703A71468106}"/>
              </a:ext>
            </a:extLst>
          </p:cNvPr>
          <p:cNvSpPr/>
          <p:nvPr/>
        </p:nvSpPr>
        <p:spPr>
          <a:xfrm>
            <a:off x="2471078" y="1547446"/>
            <a:ext cx="2080846" cy="4337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53AE01-D291-FE03-7FDE-4D83578835C6}"/>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835903A-7F89-9316-1506-BA1E48B0C410}"/>
              </a:ext>
            </a:extLst>
          </p:cNvPr>
          <p:cNvCxnSpPr/>
          <p:nvPr/>
        </p:nvCxnSpPr>
        <p:spPr>
          <a:xfrm>
            <a:off x="2419350" y="1569720"/>
            <a:ext cx="0" cy="93345"/>
          </a:xfrm>
          <a:prstGeom prst="line">
            <a:avLst/>
          </a:prstGeom>
          <a:ln w="15875">
            <a:solidFill>
              <a:srgbClr val="020202"/>
            </a:solidFill>
          </a:ln>
          <a:effectLst>
            <a:outerShdw blurRad="698500" dist="1651000" dir="18900000" sx="150000" sy="150000" algn="ctr" rotWithShape="0">
              <a:srgbClr val="020202"/>
            </a:outerShdw>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ED69ADE5-F925-22CE-50B0-9B8AE7CD6007}"/>
              </a:ext>
            </a:extLst>
          </p:cNvPr>
          <p:cNvSpPr txBox="1"/>
          <p:nvPr/>
        </p:nvSpPr>
        <p:spPr>
          <a:xfrm>
            <a:off x="5611367" y="877204"/>
            <a:ext cx="3551937" cy="5016758"/>
          </a:xfrm>
          <a:prstGeom prst="rect">
            <a:avLst/>
          </a:prstGeom>
          <a:noFill/>
        </p:spPr>
        <p:txBody>
          <a:bodyPr wrap="square">
            <a:spAutoFit/>
          </a:bodyPr>
          <a:lstStyle/>
          <a:p>
            <a:pPr marL="342900" indent="-342900">
              <a:buFont typeface="Arial" panose="020B0604020202020204" pitchFamily="34" charset="0"/>
              <a:buChar char="•"/>
            </a:pPr>
            <a:r>
              <a:rPr lang="en-US" sz="1600" dirty="0"/>
              <a:t>NM4 beam enclosure and service building</a:t>
            </a:r>
          </a:p>
          <a:p>
            <a:pPr marL="800100" lvl="1" indent="-342900">
              <a:buFont typeface="Arial" panose="020B0604020202020204" pitchFamily="34" charset="0"/>
              <a:buChar char="•"/>
            </a:pPr>
            <a:r>
              <a:rPr lang="en-US" sz="1600" dirty="0"/>
              <a:t>120 GeV proton beam from Neutrino beamline (III-14)</a:t>
            </a:r>
          </a:p>
          <a:p>
            <a:pPr marL="800100" lvl="1" indent="-342900">
              <a:buFont typeface="Arial" panose="020B0604020202020204" pitchFamily="34" charset="0"/>
              <a:buChar char="•"/>
            </a:pPr>
            <a:r>
              <a:rPr lang="en-US" sz="1600" dirty="0"/>
              <a:t>4.2 second slow spill extracted once every 55 seconds from Main Injector (same extraction as to Meson Experimental Area)</a:t>
            </a:r>
          </a:p>
          <a:p>
            <a:pPr marL="342900" indent="-342900">
              <a:buFont typeface="Arial" panose="020B0604020202020204" pitchFamily="34" charset="0"/>
              <a:buChar char="•"/>
            </a:pPr>
            <a:r>
              <a:rPr lang="en-US" sz="1600" dirty="0"/>
              <a:t>Currently occupied by E1039 </a:t>
            </a:r>
            <a:r>
              <a:rPr lang="en-US" sz="1600" dirty="0" err="1"/>
              <a:t>SpinQuest</a:t>
            </a:r>
            <a:r>
              <a:rPr lang="en-US" sz="1600" dirty="0"/>
              <a:t> experiment</a:t>
            </a:r>
          </a:p>
          <a:p>
            <a:pPr marL="800100" lvl="1" indent="-342900">
              <a:buFont typeface="Arial" panose="020B0604020202020204" pitchFamily="34" charset="0"/>
              <a:buChar char="•"/>
            </a:pPr>
            <a:r>
              <a:rPr lang="en-US" sz="1600" dirty="0"/>
              <a:t>Many systems repurposed from previous </a:t>
            </a:r>
            <a:r>
              <a:rPr lang="en-US" sz="1600" dirty="0" err="1"/>
              <a:t>SeaQuest</a:t>
            </a:r>
            <a:r>
              <a:rPr lang="en-US" sz="1600" dirty="0"/>
              <a:t> experiment last operated in 2017</a:t>
            </a:r>
          </a:p>
          <a:p>
            <a:pPr marL="800100" lvl="1" indent="-342900">
              <a:buFont typeface="Arial" panose="020B0604020202020204" pitchFamily="34" charset="0"/>
              <a:buChar char="•"/>
            </a:pPr>
            <a:r>
              <a:rPr lang="en-US" sz="1600" dirty="0"/>
              <a:t>Introduction of cryogenics platform and solid ammonia target</a:t>
            </a:r>
          </a:p>
          <a:p>
            <a:pPr marL="800100" lvl="1" indent="-342900">
              <a:buFont typeface="Arial" panose="020B0604020202020204" pitchFamily="34" charset="0"/>
              <a:buChar char="•"/>
            </a:pPr>
            <a:r>
              <a:rPr lang="en-US" sz="1600" dirty="0"/>
              <a:t>Ready to begin beam operations following ARR</a:t>
            </a:r>
          </a:p>
        </p:txBody>
      </p:sp>
      <p:pic>
        <p:nvPicPr>
          <p:cNvPr id="13" name="Picture 12" descr="A aerial view of a city&#10;&#10;Description automatically generated with medium confidence">
            <a:extLst>
              <a:ext uri="{FF2B5EF4-FFF2-40B4-BE49-F238E27FC236}">
                <a16:creationId xmlns:a16="http://schemas.microsoft.com/office/drawing/2014/main" id="{F19F3FD0-D293-91DD-FB6D-74BB2DA52540}"/>
              </a:ext>
            </a:extLst>
          </p:cNvPr>
          <p:cNvPicPr>
            <a:picLocks noChangeAspect="1"/>
          </p:cNvPicPr>
          <p:nvPr/>
        </p:nvPicPr>
        <p:blipFill>
          <a:blip r:embed="rId2"/>
          <a:stretch>
            <a:fillRect/>
          </a:stretch>
        </p:blipFill>
        <p:spPr>
          <a:xfrm>
            <a:off x="0" y="1380794"/>
            <a:ext cx="5922892" cy="4048359"/>
          </a:xfrm>
          <a:prstGeom prst="rect">
            <a:avLst/>
          </a:prstGeom>
        </p:spPr>
      </p:pic>
    </p:spTree>
    <p:extLst>
      <p:ext uri="{BB962C8B-B14F-4D97-AF65-F5344CB8AC3E}">
        <p14:creationId xmlns:p14="http://schemas.microsoft.com/office/powerpoint/2010/main" val="340559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71550"/>
            <a:ext cx="8672513" cy="4663440"/>
          </a:xfrm>
        </p:spPr>
        <p:txBody>
          <a:bodyPr/>
          <a:lstStyle/>
          <a:p>
            <a:r>
              <a:rPr lang="en-US" sz="2800" dirty="0">
                <a:solidFill>
                  <a:schemeClr val="bg1">
                    <a:lumMod val="75000"/>
                  </a:schemeClr>
                </a:solidFill>
              </a:rPr>
              <a:t>Neutrino Switchyard 120 Experimental Areas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r>
              <a:rPr lang="en-US" sz="2800"/>
              <a:t>Backup </a:t>
            </a:r>
            <a:r>
              <a:rPr lang="en-US" sz="2800" dirty="0"/>
              <a:t>Slide(s)</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a:xfrm>
            <a:off x="736826" y="6504213"/>
            <a:ext cx="1453123" cy="237285"/>
          </a:xfrm>
        </p:spPr>
        <p:txBody>
          <a:bodyPr/>
          <a:lstStyle/>
          <a:p>
            <a:pPr>
              <a:defRPr/>
            </a:pPr>
            <a:r>
              <a:rPr lang="en-US"/>
              <a:t>3/19/24</a:t>
            </a:r>
            <a:endParaRPr lang="en-US" dirty="0"/>
          </a:p>
        </p:txBody>
      </p:sp>
      <p:sp>
        <p:nvSpPr>
          <p:cNvPr id="4" name="Footer Placeholder 3"/>
          <p:cNvSpPr>
            <a:spLocks noGrp="1"/>
          </p:cNvSpPr>
          <p:nvPr>
            <p:ph type="ftr" sz="quarter" idx="3"/>
          </p:nvPr>
        </p:nvSpPr>
        <p:spPr>
          <a:xfrm>
            <a:off x="1987230" y="6504213"/>
            <a:ext cx="6091874" cy="220677"/>
          </a:xfrm>
        </p:spPr>
        <p:txBody>
          <a:bodyPr/>
          <a:lstStyle/>
          <a:p>
            <a:pPr>
              <a:defRPr/>
            </a:pPr>
            <a:r>
              <a:rPr lang="en-US"/>
              <a:t>Evan Niner | Neutrino Switchyard 120 Experimental Area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spTree>
    <p:extLst>
      <p:ext uri="{BB962C8B-B14F-4D97-AF65-F5344CB8AC3E}">
        <p14:creationId xmlns:p14="http://schemas.microsoft.com/office/powerpoint/2010/main" val="8878815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E522AC-F6AC-2653-CE5B-05C1340CD0CC}"/>
              </a:ext>
            </a:extLst>
          </p:cNvPr>
          <p:cNvSpPr>
            <a:spLocks noGrp="1"/>
          </p:cNvSpPr>
          <p:nvPr>
            <p:ph type="title"/>
          </p:nvPr>
        </p:nvSpPr>
        <p:spPr/>
        <p:txBody>
          <a:bodyPr/>
          <a:lstStyle/>
          <a:p>
            <a:r>
              <a:rPr lang="en-US" dirty="0" err="1"/>
              <a:t>SpinQuest</a:t>
            </a:r>
            <a:r>
              <a:rPr lang="en-US" dirty="0"/>
              <a:t> Engineering Notes</a:t>
            </a:r>
          </a:p>
        </p:txBody>
      </p:sp>
      <p:sp>
        <p:nvSpPr>
          <p:cNvPr id="4" name="Date Placeholder 3">
            <a:extLst>
              <a:ext uri="{FF2B5EF4-FFF2-40B4-BE49-F238E27FC236}">
                <a16:creationId xmlns:a16="http://schemas.microsoft.com/office/drawing/2014/main" id="{52E32D0F-BBE0-1DB9-A801-B887FC3054FE}"/>
              </a:ext>
            </a:extLst>
          </p:cNvPr>
          <p:cNvSpPr>
            <a:spLocks noGrp="1"/>
          </p:cNvSpPr>
          <p:nvPr>
            <p:ph type="dt" sz="half" idx="2"/>
          </p:nvPr>
        </p:nvSpPr>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48510761-4102-E435-E68D-80BDEA86224F}"/>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36C15E09-4926-76BE-7CDD-7FCF89D9866E}"/>
              </a:ext>
            </a:extLst>
          </p:cNvPr>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graphicFrame>
        <p:nvGraphicFramePr>
          <p:cNvPr id="10" name="Content Placeholder 9">
            <a:extLst>
              <a:ext uri="{FF2B5EF4-FFF2-40B4-BE49-F238E27FC236}">
                <a16:creationId xmlns:a16="http://schemas.microsoft.com/office/drawing/2014/main" id="{FCB2D2E0-C6D2-3398-D47F-E8AD8F9619B0}"/>
              </a:ext>
            </a:extLst>
          </p:cNvPr>
          <p:cNvGraphicFramePr>
            <a:graphicFrameLocks noGrp="1"/>
          </p:cNvGraphicFramePr>
          <p:nvPr>
            <p:ph idx="1"/>
            <p:extLst>
              <p:ext uri="{D42A27DB-BD31-4B8C-83A1-F6EECF244321}">
                <p14:modId xmlns:p14="http://schemas.microsoft.com/office/powerpoint/2010/main" val="3272415766"/>
              </p:ext>
            </p:extLst>
          </p:nvPr>
        </p:nvGraphicFramePr>
        <p:xfrm>
          <a:off x="0" y="948944"/>
          <a:ext cx="4572000" cy="4483100"/>
        </p:xfrm>
        <a:graphic>
          <a:graphicData uri="http://schemas.openxmlformats.org/drawingml/2006/table">
            <a:tbl>
              <a:tblPr>
                <a:tableStyleId>{5C22544A-7EE6-4342-B048-85BDC9FD1C3A}</a:tableStyleId>
              </a:tblPr>
              <a:tblGrid>
                <a:gridCol w="756206">
                  <a:extLst>
                    <a:ext uri="{9D8B030D-6E8A-4147-A177-3AD203B41FA5}">
                      <a16:colId xmlns:a16="http://schemas.microsoft.com/office/drawing/2014/main" val="2577461480"/>
                    </a:ext>
                  </a:extLst>
                </a:gridCol>
                <a:gridCol w="3815794">
                  <a:extLst>
                    <a:ext uri="{9D8B030D-6E8A-4147-A177-3AD203B41FA5}">
                      <a16:colId xmlns:a16="http://schemas.microsoft.com/office/drawing/2014/main" val="1692957934"/>
                    </a:ext>
                  </a:extLst>
                </a:gridCol>
              </a:tblGrid>
              <a:tr h="203200">
                <a:tc>
                  <a:txBody>
                    <a:bodyPr/>
                    <a:lstStyle/>
                    <a:p>
                      <a:pPr algn="l" fontAlgn="b"/>
                      <a:r>
                        <a:rPr lang="en-US" sz="1200" u="none" strike="noStrike">
                          <a:effectLst/>
                        </a:rPr>
                        <a:t>EN03917</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LN2 outdoor dewar</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11870830"/>
                  </a:ext>
                </a:extLst>
              </a:tr>
              <a:tr h="215900">
                <a:tc>
                  <a:txBody>
                    <a:bodyPr/>
                    <a:lstStyle/>
                    <a:p>
                      <a:pPr algn="l" fontAlgn="b"/>
                      <a:r>
                        <a:rPr lang="en-US" sz="1200" u="none" strike="noStrike">
                          <a:effectLst/>
                        </a:rPr>
                        <a:t>EN04120-B</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LN2 supply and vent lines Rev-B</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57963759"/>
                  </a:ext>
                </a:extLst>
              </a:tr>
              <a:tr h="203200">
                <a:tc>
                  <a:txBody>
                    <a:bodyPr/>
                    <a:lstStyle/>
                    <a:p>
                      <a:pPr algn="l" fontAlgn="b"/>
                      <a:r>
                        <a:rPr lang="en-US" sz="1200" u="none" strike="noStrike">
                          <a:effectLst/>
                        </a:rPr>
                        <a:t>EN04121</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QT-QT cool down line</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23732367"/>
                  </a:ext>
                </a:extLst>
              </a:tr>
              <a:tr h="203200">
                <a:tc>
                  <a:txBody>
                    <a:bodyPr/>
                    <a:lstStyle/>
                    <a:p>
                      <a:pPr algn="l" fontAlgn="b"/>
                      <a:r>
                        <a:rPr lang="en-US" sz="1200" u="none" strike="noStrike">
                          <a:effectLst/>
                        </a:rPr>
                        <a:t>EN04140</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gHe supply/return buffer tank to liquefaction plant</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8273646"/>
                  </a:ext>
                </a:extLst>
              </a:tr>
              <a:tr h="203200">
                <a:tc>
                  <a:txBody>
                    <a:bodyPr/>
                    <a:lstStyle/>
                    <a:p>
                      <a:pPr algn="l" fontAlgn="b"/>
                      <a:r>
                        <a:rPr lang="en-US" sz="1200" u="none" strike="noStrike">
                          <a:effectLst/>
                        </a:rPr>
                        <a:t>EN04630</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LCW cooling water system for cryo-plant &amp; roots.</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40145638"/>
                  </a:ext>
                </a:extLst>
              </a:tr>
              <a:tr h="203200">
                <a:tc>
                  <a:txBody>
                    <a:bodyPr/>
                    <a:lstStyle/>
                    <a:p>
                      <a:pPr algn="l" fontAlgn="b"/>
                      <a:r>
                        <a:rPr lang="en-US" sz="1200" u="none" strike="noStrike">
                          <a:effectLst/>
                        </a:rPr>
                        <a:t>EN04678</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(QT) LHe dewar A, (250 liter)</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9464626"/>
                  </a:ext>
                </a:extLst>
              </a:tr>
              <a:tr h="203200">
                <a:tc>
                  <a:txBody>
                    <a:bodyPr/>
                    <a:lstStyle/>
                    <a:p>
                      <a:pPr algn="l" fontAlgn="b"/>
                      <a:r>
                        <a:rPr lang="en-US" sz="1200" u="none" strike="noStrike">
                          <a:effectLst/>
                        </a:rPr>
                        <a:t>EN04679</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(QT) LHe dewar B, (250 liter)</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33931683"/>
                  </a:ext>
                </a:extLst>
              </a:tr>
              <a:tr h="203200">
                <a:tc>
                  <a:txBody>
                    <a:bodyPr/>
                    <a:lstStyle/>
                    <a:p>
                      <a:pPr algn="l" fontAlgn="b"/>
                      <a:r>
                        <a:rPr lang="en-US" sz="1200" u="none" strike="noStrike">
                          <a:effectLst/>
                        </a:rPr>
                        <a:t>EN04748</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(QT) He purifier catalina cylinders (DOT cylinders)</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19719304"/>
                  </a:ext>
                </a:extLst>
              </a:tr>
              <a:tr h="203200">
                <a:tc>
                  <a:txBody>
                    <a:bodyPr/>
                    <a:lstStyle/>
                    <a:p>
                      <a:pPr algn="l" fontAlgn="b"/>
                      <a:r>
                        <a:rPr lang="en-US" sz="1200" u="none" strike="noStrike">
                          <a:effectLst/>
                        </a:rPr>
                        <a:t>EN04749</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Pneumatic air supply (supports QT system)</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29355147"/>
                  </a:ext>
                </a:extLst>
              </a:tr>
              <a:tr h="203200">
                <a:tc>
                  <a:txBody>
                    <a:bodyPr/>
                    <a:lstStyle/>
                    <a:p>
                      <a:pPr algn="l" fontAlgn="b"/>
                      <a:r>
                        <a:rPr lang="en-US" sz="1200" u="none" strike="noStrike">
                          <a:effectLst/>
                        </a:rPr>
                        <a:t>EN04752</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Pneumatic system receiver tank pressure vessel note</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27401098"/>
                  </a:ext>
                </a:extLst>
              </a:tr>
              <a:tr h="203200">
                <a:tc>
                  <a:txBody>
                    <a:bodyPr/>
                    <a:lstStyle/>
                    <a:p>
                      <a:pPr algn="l" fontAlgn="b"/>
                      <a:r>
                        <a:rPr lang="en-US" sz="1200" u="none" strike="noStrike">
                          <a:effectLst/>
                        </a:rPr>
                        <a:t>EN04753-A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gHe outdoor buffer tank (RD-1047) Rev-A</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55559303"/>
                  </a:ext>
                </a:extLst>
              </a:tr>
              <a:tr h="203200">
                <a:tc>
                  <a:txBody>
                    <a:bodyPr/>
                    <a:lstStyle/>
                    <a:p>
                      <a:pPr algn="l" fontAlgn="b"/>
                      <a:r>
                        <a:rPr lang="en-US" sz="1200" u="none" strike="noStrike">
                          <a:effectLst/>
                        </a:rPr>
                        <a:t>EN04755-A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gHe outdoor buffer tank (RD-1048) Rev-A</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80002936"/>
                  </a:ext>
                </a:extLst>
              </a:tr>
              <a:tr h="203200">
                <a:tc>
                  <a:txBody>
                    <a:bodyPr/>
                    <a:lstStyle/>
                    <a:p>
                      <a:pPr algn="l" fontAlgn="b"/>
                      <a:r>
                        <a:rPr lang="en-US" sz="1200" u="none" strike="noStrike">
                          <a:effectLst/>
                        </a:rPr>
                        <a:t>EN04772</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(QT) He recovery compressor</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01716248"/>
                  </a:ext>
                </a:extLst>
              </a:tr>
              <a:tr h="203200">
                <a:tc>
                  <a:txBody>
                    <a:bodyPr/>
                    <a:lstStyle/>
                    <a:p>
                      <a:pPr algn="l" fontAlgn="b"/>
                      <a:r>
                        <a:rPr lang="en-US" sz="1200" u="none" strike="noStrike">
                          <a:effectLst/>
                        </a:rPr>
                        <a:t>EN04773-A</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(QT) He purifier dewar, Rev-A</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41336636"/>
                  </a:ext>
                </a:extLst>
              </a:tr>
              <a:tr h="203200">
                <a:tc>
                  <a:txBody>
                    <a:bodyPr/>
                    <a:lstStyle/>
                    <a:p>
                      <a:pPr algn="l" fontAlgn="b"/>
                      <a:r>
                        <a:rPr lang="en-US" sz="1200" u="none" strike="noStrike">
                          <a:effectLst/>
                        </a:rPr>
                        <a:t>EN04777</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(QT) LHe transfer line</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3545056"/>
                  </a:ext>
                </a:extLst>
              </a:tr>
              <a:tr h="203200">
                <a:tc>
                  <a:txBody>
                    <a:bodyPr/>
                    <a:lstStyle/>
                    <a:p>
                      <a:pPr algn="l" fontAlgn="b"/>
                      <a:r>
                        <a:rPr lang="en-US" sz="1200" u="none" strike="noStrike">
                          <a:effectLst/>
                        </a:rPr>
                        <a:t>EN04787</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(UVa) Target LN2 volume</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728664"/>
                  </a:ext>
                </a:extLst>
              </a:tr>
              <a:tr h="203200">
                <a:tc>
                  <a:txBody>
                    <a:bodyPr/>
                    <a:lstStyle/>
                    <a:p>
                      <a:pPr algn="l" fontAlgn="b"/>
                      <a:r>
                        <a:rPr lang="en-US" sz="1200" u="none" strike="noStrike">
                          <a:effectLst/>
                        </a:rPr>
                        <a:t>EN04847-A</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NM3 &amp; Target Cave ODH Analysis Rev-A</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15550956"/>
                  </a:ext>
                </a:extLst>
              </a:tr>
              <a:tr h="203200">
                <a:tc>
                  <a:txBody>
                    <a:bodyPr/>
                    <a:lstStyle/>
                    <a:p>
                      <a:pPr algn="l" fontAlgn="b"/>
                      <a:r>
                        <a:rPr lang="en-US" sz="1200" u="none" strike="noStrike">
                          <a:effectLst/>
                        </a:rPr>
                        <a:t>EN04867</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(QT) Helium Liquefier, Low pressure gas</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33111846"/>
                  </a:ext>
                </a:extLst>
              </a:tr>
              <a:tr h="203200">
                <a:tc>
                  <a:txBody>
                    <a:bodyPr/>
                    <a:lstStyle/>
                    <a:p>
                      <a:pPr algn="l" fontAlgn="b"/>
                      <a:r>
                        <a:rPr lang="en-US" sz="1200" u="none" strike="noStrike">
                          <a:effectLst/>
                        </a:rPr>
                        <a:t>EN04894</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 Beam pipe vacuum windows</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9779440"/>
                  </a:ext>
                </a:extLst>
              </a:tr>
              <a:tr h="203200">
                <a:tc>
                  <a:txBody>
                    <a:bodyPr/>
                    <a:lstStyle/>
                    <a:p>
                      <a:pPr algn="l" fontAlgn="b"/>
                      <a:r>
                        <a:rPr lang="en-US" sz="1200" u="none" strike="noStrike">
                          <a:effectLst/>
                        </a:rPr>
                        <a:t>EN04911-A</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(QT) Purifier manifold, Rev-A</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07908338"/>
                  </a:ext>
                </a:extLst>
              </a:tr>
              <a:tr h="203200">
                <a:tc>
                  <a:txBody>
                    <a:bodyPr/>
                    <a:lstStyle/>
                    <a:p>
                      <a:pPr algn="l" fontAlgn="b"/>
                      <a:r>
                        <a:rPr lang="en-US" sz="1200" u="none" strike="noStrike">
                          <a:effectLst/>
                        </a:rPr>
                        <a:t>EN04935</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(QT) Dewar Pressure control line</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6253367"/>
                  </a:ext>
                </a:extLst>
              </a:tr>
              <a:tr h="203200">
                <a:tc>
                  <a:txBody>
                    <a:bodyPr/>
                    <a:lstStyle/>
                    <a:p>
                      <a:pPr algn="l" fontAlgn="b"/>
                      <a:r>
                        <a:rPr lang="en-US" sz="1200" u="none" strike="noStrike">
                          <a:effectLst/>
                        </a:rPr>
                        <a:t>EN05027</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(FNAL) NM4 ODH Analysis</a:t>
                      </a:r>
                      <a:endParaRPr lang="en-US" sz="1200" b="0" i="0" u="none" strike="noStrike" dirty="0">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33435825"/>
                  </a:ext>
                </a:extLst>
              </a:tr>
            </a:tbl>
          </a:graphicData>
        </a:graphic>
      </p:graphicFrame>
      <p:graphicFrame>
        <p:nvGraphicFramePr>
          <p:cNvPr id="11" name="Table 10">
            <a:extLst>
              <a:ext uri="{FF2B5EF4-FFF2-40B4-BE49-F238E27FC236}">
                <a16:creationId xmlns:a16="http://schemas.microsoft.com/office/drawing/2014/main" id="{25B7F3A9-0955-DB0D-0D84-CFEEAB7883FB}"/>
              </a:ext>
            </a:extLst>
          </p:cNvPr>
          <p:cNvGraphicFramePr>
            <a:graphicFrameLocks noGrp="1"/>
          </p:cNvGraphicFramePr>
          <p:nvPr>
            <p:extLst>
              <p:ext uri="{D42A27DB-BD31-4B8C-83A1-F6EECF244321}">
                <p14:modId xmlns:p14="http://schemas.microsoft.com/office/powerpoint/2010/main" val="2380934409"/>
              </p:ext>
            </p:extLst>
          </p:nvPr>
        </p:nvGraphicFramePr>
        <p:xfrm>
          <a:off x="4650678" y="941668"/>
          <a:ext cx="4493322" cy="4351896"/>
        </p:xfrm>
        <a:graphic>
          <a:graphicData uri="http://schemas.openxmlformats.org/drawingml/2006/table">
            <a:tbl>
              <a:tblPr>
                <a:tableStyleId>{5C22544A-7EE6-4342-B048-85BDC9FD1C3A}</a:tableStyleId>
              </a:tblPr>
              <a:tblGrid>
                <a:gridCol w="743192">
                  <a:extLst>
                    <a:ext uri="{9D8B030D-6E8A-4147-A177-3AD203B41FA5}">
                      <a16:colId xmlns:a16="http://schemas.microsoft.com/office/drawing/2014/main" val="1876640715"/>
                    </a:ext>
                  </a:extLst>
                </a:gridCol>
                <a:gridCol w="3750130">
                  <a:extLst>
                    <a:ext uri="{9D8B030D-6E8A-4147-A177-3AD203B41FA5}">
                      <a16:colId xmlns:a16="http://schemas.microsoft.com/office/drawing/2014/main" val="3714701335"/>
                    </a:ext>
                  </a:extLst>
                </a:gridCol>
              </a:tblGrid>
              <a:tr h="182470">
                <a:tc>
                  <a:txBody>
                    <a:bodyPr/>
                    <a:lstStyle/>
                    <a:p>
                      <a:pPr algn="l" fontAlgn="b"/>
                      <a:r>
                        <a:rPr lang="en-US" sz="1100" u="none" strike="noStrike">
                          <a:effectLst/>
                        </a:rPr>
                        <a:t>EN05273-A</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Magnet Helium volume, Rev-A</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127807958"/>
                  </a:ext>
                </a:extLst>
              </a:tr>
              <a:tr h="182470">
                <a:tc>
                  <a:txBody>
                    <a:bodyPr/>
                    <a:lstStyle/>
                    <a:p>
                      <a:pPr algn="l" fontAlgn="b"/>
                      <a:r>
                        <a:rPr lang="en-US" sz="1100" u="none" strike="noStrike">
                          <a:effectLst/>
                        </a:rPr>
                        <a:t>EN05275</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(FNAL)Target Cave ODH system controls</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849735325"/>
                  </a:ext>
                </a:extLst>
              </a:tr>
              <a:tr h="182470">
                <a:tc>
                  <a:txBody>
                    <a:bodyPr/>
                    <a:lstStyle/>
                    <a:p>
                      <a:pPr algn="l" fontAlgn="b"/>
                      <a:r>
                        <a:rPr lang="en-US" sz="1100" u="none" strike="noStrike">
                          <a:effectLst/>
                        </a:rPr>
                        <a:t>EN05332</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Target magnet gHe return line (Quench Line)</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1014682714"/>
                  </a:ext>
                </a:extLst>
              </a:tr>
              <a:tr h="182470">
                <a:tc>
                  <a:txBody>
                    <a:bodyPr/>
                    <a:lstStyle/>
                    <a:p>
                      <a:pPr algn="l" fontAlgn="b"/>
                      <a:r>
                        <a:rPr lang="en-US" sz="1100" u="none" strike="noStrike">
                          <a:effectLst/>
                        </a:rPr>
                        <a:t>ED0016616</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(FNAL) Target cave ammonia spill mitigation</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251784890"/>
                  </a:ext>
                </a:extLst>
              </a:tr>
              <a:tr h="0">
                <a:tc>
                  <a:txBody>
                    <a:bodyPr/>
                    <a:lstStyle/>
                    <a:p>
                      <a:pPr algn="l" fontAlgn="b"/>
                      <a:r>
                        <a:rPr lang="en-US" sz="1100" u="none" strike="noStrike">
                          <a:effectLst/>
                        </a:rPr>
                        <a:t>EN06273</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Target Phase Separator vessel</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733532384"/>
                  </a:ext>
                </a:extLst>
              </a:tr>
              <a:tr h="182470">
                <a:tc>
                  <a:txBody>
                    <a:bodyPr/>
                    <a:lstStyle/>
                    <a:p>
                      <a:pPr algn="l" fontAlgn="b"/>
                      <a:r>
                        <a:rPr lang="en-US" sz="1100" u="none" strike="noStrike">
                          <a:effectLst/>
                        </a:rPr>
                        <a:t>EN06375</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UVa Refrigerator Piping</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3554109398"/>
                  </a:ext>
                </a:extLst>
              </a:tr>
              <a:tr h="182470">
                <a:tc>
                  <a:txBody>
                    <a:bodyPr/>
                    <a:lstStyle/>
                    <a:p>
                      <a:pPr algn="l" fontAlgn="b"/>
                      <a:r>
                        <a:rPr lang="en-US" sz="1100" u="none" strike="noStrike">
                          <a:effectLst/>
                        </a:rPr>
                        <a:t>EN07072</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(FNAL) E1039 NM4 ODH controls</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3906833746"/>
                  </a:ext>
                </a:extLst>
              </a:tr>
              <a:tr h="182470">
                <a:tc>
                  <a:txBody>
                    <a:bodyPr/>
                    <a:lstStyle/>
                    <a:p>
                      <a:pPr algn="l" fontAlgn="b"/>
                      <a:r>
                        <a:rPr lang="en-US" sz="1100" u="none" strike="noStrike">
                          <a:effectLst/>
                        </a:rPr>
                        <a:t>EN07073</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(FNAL) E1039 NM4 ODH Calculations</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491496939"/>
                  </a:ext>
                </a:extLst>
              </a:tr>
              <a:tr h="182470">
                <a:tc>
                  <a:txBody>
                    <a:bodyPr/>
                    <a:lstStyle/>
                    <a:p>
                      <a:pPr algn="l" fontAlgn="b"/>
                      <a:r>
                        <a:rPr lang="en-US" sz="1100" u="none" strike="noStrike">
                          <a:effectLst/>
                        </a:rPr>
                        <a:t>EN07152</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(FNAL) Helium safety vent line</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605250294"/>
                  </a:ext>
                </a:extLst>
              </a:tr>
              <a:tr h="182470">
                <a:tc>
                  <a:txBody>
                    <a:bodyPr/>
                    <a:lstStyle/>
                    <a:p>
                      <a:pPr algn="l" fontAlgn="b"/>
                      <a:r>
                        <a:rPr lang="en-US" sz="1100" u="none" strike="noStrike">
                          <a:effectLst/>
                        </a:rPr>
                        <a:t>EN07172</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Target fridge vessel</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4160771724"/>
                  </a:ext>
                </a:extLst>
              </a:tr>
              <a:tr h="182470">
                <a:tc>
                  <a:txBody>
                    <a:bodyPr/>
                    <a:lstStyle/>
                    <a:p>
                      <a:pPr algn="l" fontAlgn="b"/>
                      <a:r>
                        <a:rPr lang="en-US" sz="1100" u="none" strike="noStrike">
                          <a:effectLst/>
                        </a:rPr>
                        <a:t>EN07252</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Helium "U" tube</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3628874588"/>
                  </a:ext>
                </a:extLst>
              </a:tr>
              <a:tr h="182470">
                <a:tc>
                  <a:txBody>
                    <a:bodyPr/>
                    <a:lstStyle/>
                    <a:p>
                      <a:pPr algn="l" fontAlgn="b"/>
                      <a:r>
                        <a:rPr lang="en-US" sz="1100" u="none" strike="noStrike">
                          <a:effectLst/>
                        </a:rPr>
                        <a:t>EN07455</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Liquid Nitrogen delivery to target cryostat (in target cave)</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3104785690"/>
                  </a:ext>
                </a:extLst>
              </a:tr>
              <a:tr h="182470">
                <a:tc>
                  <a:txBody>
                    <a:bodyPr/>
                    <a:lstStyle/>
                    <a:p>
                      <a:pPr algn="l" fontAlgn="b"/>
                      <a:r>
                        <a:rPr lang="en-US" sz="1100" u="none" strike="noStrike">
                          <a:effectLst/>
                        </a:rPr>
                        <a:t>EN07475</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N2 vent pipe in target cave</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1303155317"/>
                  </a:ext>
                </a:extLst>
              </a:tr>
              <a:tr h="182470">
                <a:tc>
                  <a:txBody>
                    <a:bodyPr/>
                    <a:lstStyle/>
                    <a:p>
                      <a:pPr algn="l" fontAlgn="b"/>
                      <a:r>
                        <a:rPr lang="en-US" sz="1100" u="none" strike="noStrike">
                          <a:effectLst/>
                        </a:rPr>
                        <a:t>EN09055</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Cryofab portable dewar stinger &amp; xfer line</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4238019508"/>
                  </a:ext>
                </a:extLst>
              </a:tr>
              <a:tr h="182470">
                <a:tc>
                  <a:txBody>
                    <a:bodyPr/>
                    <a:lstStyle/>
                    <a:p>
                      <a:pPr algn="l" fontAlgn="b"/>
                      <a:r>
                        <a:rPr lang="en-US" sz="1100" u="none" strike="noStrike">
                          <a:effectLst/>
                        </a:rPr>
                        <a:t>EN09748</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(FNAL) Ammonia spill in NM4 (calculations)</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4250660066"/>
                  </a:ext>
                </a:extLst>
              </a:tr>
              <a:tr h="182470">
                <a:tc>
                  <a:txBody>
                    <a:bodyPr/>
                    <a:lstStyle/>
                    <a:p>
                      <a:pPr algn="l" fontAlgn="b"/>
                      <a:r>
                        <a:rPr lang="en-US" sz="1100" u="none" strike="noStrike">
                          <a:effectLst/>
                        </a:rPr>
                        <a:t>EN10247</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(UVa) short gHe transfer line </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4014206653"/>
                  </a:ext>
                </a:extLst>
              </a:tr>
              <a:tr h="336999">
                <a:tc>
                  <a:txBody>
                    <a:bodyPr/>
                    <a:lstStyle/>
                    <a:p>
                      <a:pPr algn="l" fontAlgn="b"/>
                      <a:r>
                        <a:rPr lang="en-US" sz="1100" u="none" strike="noStrike">
                          <a:effectLst/>
                        </a:rPr>
                        <a:t>ED0028948-B</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(FNAL) Target insert jib crane and pulley, Rev B</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1578141049"/>
                  </a:ext>
                </a:extLst>
              </a:tr>
              <a:tr h="182470">
                <a:tc>
                  <a:txBody>
                    <a:bodyPr/>
                    <a:lstStyle/>
                    <a:p>
                      <a:pPr algn="l" fontAlgn="b"/>
                      <a:r>
                        <a:rPr lang="en-US" sz="1100" u="none" strike="noStrike">
                          <a:effectLst/>
                        </a:rPr>
                        <a:t>EN11467</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(FNAL) Microwave water cooling system</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1714152604"/>
                  </a:ext>
                </a:extLst>
              </a:tr>
              <a:tr h="182470">
                <a:tc>
                  <a:txBody>
                    <a:bodyPr/>
                    <a:lstStyle/>
                    <a:p>
                      <a:pPr algn="l" fontAlgn="b"/>
                      <a:r>
                        <a:rPr lang="en-US" sz="1100" u="none" strike="noStrike">
                          <a:effectLst/>
                        </a:rPr>
                        <a:t>EN06573</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KMAG LCW regulator</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4177157885"/>
                  </a:ext>
                </a:extLst>
              </a:tr>
              <a:tr h="182470">
                <a:tc>
                  <a:txBody>
                    <a:bodyPr/>
                    <a:lstStyle/>
                    <a:p>
                      <a:pPr algn="l" fontAlgn="b"/>
                      <a:r>
                        <a:rPr lang="en-US" sz="1100" u="none" strike="noStrike">
                          <a:effectLst/>
                        </a:rPr>
                        <a:t>EN08675</a:t>
                      </a:r>
                      <a:endParaRPr lang="en-US" sz="1100" b="0" i="0" u="none" strike="noStrike">
                        <a:solidFill>
                          <a:srgbClr val="548235"/>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NS2 regulators in deionization loop</a:t>
                      </a:r>
                      <a:endParaRPr lang="en-US" sz="1100" b="0" i="0" u="none" strike="noStrike">
                        <a:solidFill>
                          <a:srgbClr val="548235"/>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1566206517"/>
                  </a:ext>
                </a:extLst>
              </a:tr>
              <a:tr h="182470">
                <a:tc>
                  <a:txBody>
                    <a:bodyPr/>
                    <a:lstStyle/>
                    <a:p>
                      <a:pPr algn="l" fontAlgn="b"/>
                      <a:r>
                        <a:rPr lang="en-US" sz="1100" u="none" strike="noStrike">
                          <a:effectLst/>
                        </a:rPr>
                        <a:t>ED0013882</a:t>
                      </a:r>
                      <a:endParaRPr lang="en-US" sz="1100" b="0" i="0" u="none" strike="noStrike">
                        <a:solidFill>
                          <a:srgbClr val="000000"/>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(QT) Liquefaction System "What If" (V&amp;I list)</a:t>
                      </a:r>
                      <a:endParaRPr lang="en-US" sz="1100" b="0" i="0" u="none" strike="noStrike">
                        <a:solidFill>
                          <a:srgbClr val="000000"/>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1920932886"/>
                  </a:ext>
                </a:extLst>
              </a:tr>
              <a:tr h="182470">
                <a:tc>
                  <a:txBody>
                    <a:bodyPr/>
                    <a:lstStyle/>
                    <a:p>
                      <a:pPr algn="l" fontAlgn="b"/>
                      <a:r>
                        <a:rPr lang="en-US" sz="1100" u="none" strike="noStrike">
                          <a:effectLst/>
                        </a:rPr>
                        <a:t>ED0013883</a:t>
                      </a:r>
                      <a:endParaRPr lang="en-US" sz="1100" b="0" i="0" u="none" strike="noStrike">
                        <a:solidFill>
                          <a:srgbClr val="000000"/>
                        </a:solidFill>
                        <a:effectLst/>
                        <a:latin typeface="Calibri" panose="020F0502020204030204" pitchFamily="34" charset="0"/>
                      </a:endParaRPr>
                    </a:p>
                  </a:txBody>
                  <a:tcPr marL="8553" marR="8553" marT="8553" marB="0" anchor="b"/>
                </a:tc>
                <a:tc>
                  <a:txBody>
                    <a:bodyPr/>
                    <a:lstStyle/>
                    <a:p>
                      <a:pPr algn="l" fontAlgn="b"/>
                      <a:r>
                        <a:rPr lang="en-US" sz="1100" u="none" strike="noStrike">
                          <a:effectLst/>
                        </a:rPr>
                        <a:t>(QT/FNAL) Overall QT engineering document (from QT notes)</a:t>
                      </a:r>
                      <a:endParaRPr lang="en-US" sz="1100" b="0" i="0" u="none" strike="noStrike">
                        <a:solidFill>
                          <a:srgbClr val="000000"/>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1065772568"/>
                  </a:ext>
                </a:extLst>
              </a:tr>
              <a:tr h="182470">
                <a:tc>
                  <a:txBody>
                    <a:bodyPr/>
                    <a:lstStyle/>
                    <a:p>
                      <a:pPr algn="l" fontAlgn="b"/>
                      <a:r>
                        <a:rPr lang="en-US" sz="1100" u="none" strike="noStrike">
                          <a:effectLst/>
                        </a:rPr>
                        <a:t>ED0030446</a:t>
                      </a:r>
                      <a:endParaRPr lang="en-US" sz="1100" b="0" i="0" u="none" strike="noStrike">
                        <a:solidFill>
                          <a:srgbClr val="000000"/>
                        </a:solidFill>
                        <a:effectLst/>
                        <a:latin typeface="Calibri" panose="020F0502020204030204" pitchFamily="34" charset="0"/>
                      </a:endParaRPr>
                    </a:p>
                  </a:txBody>
                  <a:tcPr marL="8553" marR="8553" marT="8553" marB="0" anchor="b"/>
                </a:tc>
                <a:tc>
                  <a:txBody>
                    <a:bodyPr/>
                    <a:lstStyle/>
                    <a:p>
                      <a:pPr algn="l" fontAlgn="b"/>
                      <a:r>
                        <a:rPr lang="en-US" sz="1100" u="none" strike="noStrike" dirty="0">
                          <a:effectLst/>
                        </a:rPr>
                        <a:t>NS2 cooling tower sprayers</a:t>
                      </a:r>
                      <a:endParaRPr lang="en-US" sz="1100" b="0" i="0" u="none" strike="noStrike" dirty="0">
                        <a:solidFill>
                          <a:srgbClr val="000000"/>
                        </a:solidFill>
                        <a:effectLst/>
                        <a:latin typeface="Calibri" panose="020F0502020204030204" pitchFamily="34" charset="0"/>
                      </a:endParaRPr>
                    </a:p>
                  </a:txBody>
                  <a:tcPr marL="8553" marR="8553" marT="8553" marB="0" anchor="b"/>
                </a:tc>
                <a:extLst>
                  <a:ext uri="{0D108BD9-81ED-4DB2-BD59-A6C34878D82A}">
                    <a16:rowId xmlns:a16="http://schemas.microsoft.com/office/drawing/2014/main" val="179770416"/>
                  </a:ext>
                </a:extLst>
              </a:tr>
            </a:tbl>
          </a:graphicData>
        </a:graphic>
      </p:graphicFrame>
    </p:spTree>
    <p:extLst>
      <p:ext uri="{BB962C8B-B14F-4D97-AF65-F5344CB8AC3E}">
        <p14:creationId xmlns:p14="http://schemas.microsoft.com/office/powerpoint/2010/main" val="608109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ABE6E-7C14-61EA-26CB-6AD8FF7440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8BB131-B695-7B47-CA28-8C75A7E70A90}"/>
              </a:ext>
            </a:extLst>
          </p:cNvPr>
          <p:cNvSpPr>
            <a:spLocks noGrp="1"/>
          </p:cNvSpPr>
          <p:nvPr>
            <p:ph type="title"/>
          </p:nvPr>
        </p:nvSpPr>
        <p:spPr/>
        <p:txBody>
          <a:bodyPr/>
          <a:lstStyle/>
          <a:p>
            <a:r>
              <a:rPr lang="en-US" dirty="0" err="1"/>
              <a:t>SpinQuest</a:t>
            </a:r>
            <a:r>
              <a:rPr lang="en-US" dirty="0"/>
              <a:t> ORCs – Target/cryogenic systems</a:t>
            </a:r>
          </a:p>
        </p:txBody>
      </p:sp>
      <p:sp>
        <p:nvSpPr>
          <p:cNvPr id="4" name="Date Placeholder 3">
            <a:extLst>
              <a:ext uri="{FF2B5EF4-FFF2-40B4-BE49-F238E27FC236}">
                <a16:creationId xmlns:a16="http://schemas.microsoft.com/office/drawing/2014/main" id="{232DF43D-BB74-6992-8440-4D056787AB07}"/>
              </a:ext>
            </a:extLst>
          </p:cNvPr>
          <p:cNvSpPr>
            <a:spLocks noGrp="1"/>
          </p:cNvSpPr>
          <p:nvPr>
            <p:ph type="dt" sz="half" idx="2"/>
          </p:nvPr>
        </p:nvSpPr>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DBFF8B86-4CCD-6BF4-2899-D2DA17F4B4D3}"/>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E35C5DE8-FBEA-297F-55D7-3FCC0DBC29EE}"/>
              </a:ext>
            </a:extLst>
          </p:cNvPr>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graphicFrame>
        <p:nvGraphicFramePr>
          <p:cNvPr id="8" name="Content Placeholder 7">
            <a:extLst>
              <a:ext uri="{FF2B5EF4-FFF2-40B4-BE49-F238E27FC236}">
                <a16:creationId xmlns:a16="http://schemas.microsoft.com/office/drawing/2014/main" id="{8500F363-257B-62FF-B2AC-9813D7DF543A}"/>
              </a:ext>
            </a:extLst>
          </p:cNvPr>
          <p:cNvGraphicFramePr>
            <a:graphicFrameLocks noGrp="1"/>
          </p:cNvGraphicFramePr>
          <p:nvPr>
            <p:ph idx="1"/>
            <p:extLst>
              <p:ext uri="{D42A27DB-BD31-4B8C-83A1-F6EECF244321}">
                <p14:modId xmlns:p14="http://schemas.microsoft.com/office/powerpoint/2010/main" val="2097290998"/>
              </p:ext>
            </p:extLst>
          </p:nvPr>
        </p:nvGraphicFramePr>
        <p:xfrm>
          <a:off x="0" y="796732"/>
          <a:ext cx="4477536" cy="5065452"/>
        </p:xfrm>
        <a:graphic>
          <a:graphicData uri="http://schemas.openxmlformats.org/drawingml/2006/table">
            <a:tbl>
              <a:tblPr>
                <a:tableStyleId>{5C22544A-7EE6-4342-B048-85BDC9FD1C3A}</a:tableStyleId>
              </a:tblPr>
              <a:tblGrid>
                <a:gridCol w="824726">
                  <a:extLst>
                    <a:ext uri="{9D8B030D-6E8A-4147-A177-3AD203B41FA5}">
                      <a16:colId xmlns:a16="http://schemas.microsoft.com/office/drawing/2014/main" val="1203588634"/>
                    </a:ext>
                  </a:extLst>
                </a:gridCol>
                <a:gridCol w="3652810">
                  <a:extLst>
                    <a:ext uri="{9D8B030D-6E8A-4147-A177-3AD203B41FA5}">
                      <a16:colId xmlns:a16="http://schemas.microsoft.com/office/drawing/2014/main" val="3321780825"/>
                    </a:ext>
                  </a:extLst>
                </a:gridCol>
              </a:tblGrid>
              <a:tr h="202375">
                <a:tc>
                  <a:txBody>
                    <a:bodyPr/>
                    <a:lstStyle/>
                    <a:p>
                      <a:pPr algn="r" fontAlgn="b"/>
                      <a:r>
                        <a:rPr lang="en-US" sz="1200" u="none" strike="noStrike">
                          <a:effectLst/>
                        </a:rPr>
                        <a:t>1834</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Microwave Test Stand</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3766453288"/>
                  </a:ext>
                </a:extLst>
              </a:tr>
              <a:tr h="202375">
                <a:tc>
                  <a:txBody>
                    <a:bodyPr/>
                    <a:lstStyle/>
                    <a:p>
                      <a:pPr algn="r" fontAlgn="b"/>
                      <a:r>
                        <a:rPr lang="en-US" sz="1200" u="none" strike="noStrike">
                          <a:effectLst/>
                        </a:rPr>
                        <a:t>1837</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Target Lifter System</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1124815628"/>
                  </a:ext>
                </a:extLst>
              </a:tr>
              <a:tr h="202375">
                <a:tc>
                  <a:txBody>
                    <a:bodyPr/>
                    <a:lstStyle/>
                    <a:p>
                      <a:pPr algn="r" fontAlgn="b"/>
                      <a:r>
                        <a:rPr lang="en-US" sz="1200" u="none" strike="noStrike">
                          <a:effectLst/>
                        </a:rPr>
                        <a:t>1837.01</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Target Lifter Addendum (re-installation)</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393365194"/>
                  </a:ext>
                </a:extLst>
              </a:tr>
              <a:tr h="202375">
                <a:tc>
                  <a:txBody>
                    <a:bodyPr/>
                    <a:lstStyle/>
                    <a:p>
                      <a:pPr algn="r" fontAlgn="b"/>
                      <a:r>
                        <a:rPr lang="en-US" sz="1200" u="none" strike="noStrike">
                          <a:effectLst/>
                        </a:rPr>
                        <a:t>1847</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Roots Vacuum</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1450203170"/>
                  </a:ext>
                </a:extLst>
              </a:tr>
              <a:tr h="202375">
                <a:tc>
                  <a:txBody>
                    <a:bodyPr/>
                    <a:lstStyle/>
                    <a:p>
                      <a:pPr algn="r" fontAlgn="b"/>
                      <a:r>
                        <a:rPr lang="en-US" sz="1200" u="none" strike="noStrike">
                          <a:effectLst/>
                        </a:rPr>
                        <a:t>1847.03</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addendum to ORC-1847 for gHe recovery piping</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478689365"/>
                  </a:ext>
                </a:extLst>
              </a:tr>
              <a:tr h="208452">
                <a:tc>
                  <a:txBody>
                    <a:bodyPr/>
                    <a:lstStyle/>
                    <a:p>
                      <a:pPr algn="r" fontAlgn="b"/>
                      <a:r>
                        <a:rPr lang="en-US" sz="1200" u="none" strike="noStrike">
                          <a:effectLst/>
                        </a:rPr>
                        <a:t>1853</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Magnet Power Supply Rack</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1926855618"/>
                  </a:ext>
                </a:extLst>
              </a:tr>
              <a:tr h="202375">
                <a:tc>
                  <a:txBody>
                    <a:bodyPr/>
                    <a:lstStyle/>
                    <a:p>
                      <a:pPr algn="r" fontAlgn="b"/>
                      <a:r>
                        <a:rPr lang="en-US" sz="1200" u="none" strike="noStrike">
                          <a:effectLst/>
                        </a:rPr>
                        <a:t>1854</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NMR system part 1 (custom electronics)</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1621114672"/>
                  </a:ext>
                </a:extLst>
              </a:tr>
              <a:tr h="202375">
                <a:tc>
                  <a:txBody>
                    <a:bodyPr/>
                    <a:lstStyle/>
                    <a:p>
                      <a:pPr algn="r" fontAlgn="b"/>
                      <a:r>
                        <a:rPr lang="en-US" sz="1200" u="none" strike="noStrike">
                          <a:effectLst/>
                        </a:rPr>
                        <a:t>1857</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Liquefaction Electrical System</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1553988687"/>
                  </a:ext>
                </a:extLst>
              </a:tr>
              <a:tr h="202375">
                <a:tc>
                  <a:txBody>
                    <a:bodyPr/>
                    <a:lstStyle/>
                    <a:p>
                      <a:pPr algn="r" fontAlgn="b"/>
                      <a:r>
                        <a:rPr lang="en-US" sz="1200" u="none" strike="noStrike">
                          <a:effectLst/>
                        </a:rPr>
                        <a:t>1857.01</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Liquefaction Electrical System</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3948314950"/>
                  </a:ext>
                </a:extLst>
              </a:tr>
              <a:tr h="202375">
                <a:tc>
                  <a:txBody>
                    <a:bodyPr/>
                    <a:lstStyle/>
                    <a:p>
                      <a:pPr algn="r" fontAlgn="b"/>
                      <a:r>
                        <a:rPr lang="en-US" sz="1200" u="none" strike="noStrike">
                          <a:effectLst/>
                        </a:rPr>
                        <a:t>1865</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Target Lifter Control System</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303123273"/>
                  </a:ext>
                </a:extLst>
              </a:tr>
              <a:tr h="202375">
                <a:tc>
                  <a:txBody>
                    <a:bodyPr/>
                    <a:lstStyle/>
                    <a:p>
                      <a:pPr algn="r" fontAlgn="b"/>
                      <a:r>
                        <a:rPr lang="en-US" sz="1200" u="none" strike="noStrike">
                          <a:effectLst/>
                        </a:rPr>
                        <a:t>1866</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Target Lifter ADC System</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881774180"/>
                  </a:ext>
                </a:extLst>
              </a:tr>
              <a:tr h="202375">
                <a:tc>
                  <a:txBody>
                    <a:bodyPr/>
                    <a:lstStyle/>
                    <a:p>
                      <a:pPr algn="r" fontAlgn="b"/>
                      <a:r>
                        <a:rPr lang="en-US" sz="1200" u="none" strike="noStrike">
                          <a:effectLst/>
                        </a:rPr>
                        <a:t>1867</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AC power dist for slow controls rack</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146963360"/>
                  </a:ext>
                </a:extLst>
              </a:tr>
              <a:tr h="202375">
                <a:tc>
                  <a:txBody>
                    <a:bodyPr/>
                    <a:lstStyle/>
                    <a:p>
                      <a:pPr algn="r" fontAlgn="b"/>
                      <a:r>
                        <a:rPr lang="en-US" sz="1200" u="none" strike="noStrike">
                          <a:effectLst/>
                        </a:rPr>
                        <a:t>1877</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Target lifter monitor</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3623081319"/>
                  </a:ext>
                </a:extLst>
              </a:tr>
              <a:tr h="202375">
                <a:tc>
                  <a:txBody>
                    <a:bodyPr/>
                    <a:lstStyle/>
                    <a:p>
                      <a:pPr algn="r" fontAlgn="b"/>
                      <a:r>
                        <a:rPr lang="en-US" sz="1200" u="none" strike="noStrike">
                          <a:effectLst/>
                        </a:rPr>
                        <a:t>1888</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NMR system part 2 (commercial components)</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3560460872"/>
                  </a:ext>
                </a:extLst>
              </a:tr>
              <a:tr h="202375">
                <a:tc>
                  <a:txBody>
                    <a:bodyPr/>
                    <a:lstStyle/>
                    <a:p>
                      <a:pPr algn="r" fontAlgn="b"/>
                      <a:r>
                        <a:rPr lang="en-US" sz="1200" u="none" strike="noStrike">
                          <a:effectLst/>
                        </a:rPr>
                        <a:t>1888.01</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NMR addendum</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3368139236"/>
                  </a:ext>
                </a:extLst>
              </a:tr>
              <a:tr h="202375">
                <a:tc>
                  <a:txBody>
                    <a:bodyPr/>
                    <a:lstStyle/>
                    <a:p>
                      <a:pPr algn="r" fontAlgn="b"/>
                      <a:r>
                        <a:rPr lang="en-US" sz="1200" u="none" strike="noStrike">
                          <a:effectLst/>
                        </a:rPr>
                        <a:t>1895</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Slow controls rack for the SpinQuest experiment</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280409036"/>
                  </a:ext>
                </a:extLst>
              </a:tr>
              <a:tr h="202375">
                <a:tc>
                  <a:txBody>
                    <a:bodyPr/>
                    <a:lstStyle/>
                    <a:p>
                      <a:pPr algn="r" fontAlgn="b"/>
                      <a:r>
                        <a:rPr lang="en-US" sz="1200" u="none" strike="noStrike">
                          <a:effectLst/>
                        </a:rPr>
                        <a:t>1933</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NMR rack quiet AC power</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2270931969"/>
                  </a:ext>
                </a:extLst>
              </a:tr>
              <a:tr h="202375">
                <a:tc>
                  <a:txBody>
                    <a:bodyPr/>
                    <a:lstStyle/>
                    <a:p>
                      <a:pPr algn="r" fontAlgn="b"/>
                      <a:r>
                        <a:rPr lang="en-US" sz="1200" u="none" strike="noStrike">
                          <a:effectLst/>
                        </a:rPr>
                        <a:t>1934</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Microwave motor controlling system (exp. Hall)</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2359190716"/>
                  </a:ext>
                </a:extLst>
              </a:tr>
              <a:tr h="202375">
                <a:tc>
                  <a:txBody>
                    <a:bodyPr/>
                    <a:lstStyle/>
                    <a:p>
                      <a:pPr algn="r" fontAlgn="b"/>
                      <a:r>
                        <a:rPr lang="en-US" sz="1200" u="none" strike="noStrike">
                          <a:effectLst/>
                        </a:rPr>
                        <a:t>1938</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Helium Liquefaction plant</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2392570000"/>
                  </a:ext>
                </a:extLst>
              </a:tr>
              <a:tr h="202375">
                <a:tc>
                  <a:txBody>
                    <a:bodyPr/>
                    <a:lstStyle/>
                    <a:p>
                      <a:pPr algn="r" fontAlgn="b"/>
                      <a:r>
                        <a:rPr lang="en-US" sz="1200" u="none" strike="noStrike">
                          <a:effectLst/>
                        </a:rPr>
                        <a:t>1941</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ODH &amp; Hazardous Gas Controls</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4003527603"/>
                  </a:ext>
                </a:extLst>
              </a:tr>
              <a:tr h="202375">
                <a:tc>
                  <a:txBody>
                    <a:bodyPr/>
                    <a:lstStyle/>
                    <a:p>
                      <a:pPr algn="r" fontAlgn="b"/>
                      <a:r>
                        <a:rPr lang="en-US" sz="1200" u="none" strike="noStrike">
                          <a:effectLst/>
                        </a:rPr>
                        <a:t>1954</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Spinquest (E1039) Fridge valve controlling system</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694811059"/>
                  </a:ext>
                </a:extLst>
              </a:tr>
              <a:tr h="202375">
                <a:tc>
                  <a:txBody>
                    <a:bodyPr/>
                    <a:lstStyle/>
                    <a:p>
                      <a:pPr algn="r" fontAlgn="b"/>
                      <a:r>
                        <a:rPr lang="en-US" sz="1200" u="none" strike="noStrike">
                          <a:effectLst/>
                        </a:rPr>
                        <a:t>1968</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Microwave test setup at counting hall</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2718870051"/>
                  </a:ext>
                </a:extLst>
              </a:tr>
              <a:tr h="202375">
                <a:tc>
                  <a:txBody>
                    <a:bodyPr/>
                    <a:lstStyle/>
                    <a:p>
                      <a:pPr algn="r" fontAlgn="b"/>
                      <a:r>
                        <a:rPr lang="en-US" sz="1200" u="none" strike="noStrike">
                          <a:effectLst/>
                        </a:rPr>
                        <a:t>1969</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Microwave setup in Hall</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557526922"/>
                  </a:ext>
                </a:extLst>
              </a:tr>
              <a:tr h="202375">
                <a:tc>
                  <a:txBody>
                    <a:bodyPr/>
                    <a:lstStyle/>
                    <a:p>
                      <a:pPr algn="r" fontAlgn="b"/>
                      <a:r>
                        <a:rPr lang="en-US" sz="1200" u="none" strike="noStrike">
                          <a:effectLst/>
                        </a:rPr>
                        <a:t>1969.01</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a:effectLst/>
                        </a:rPr>
                        <a:t>E1039 Microwave setup in Hall (reinstall)</a:t>
                      </a:r>
                      <a:endParaRPr lang="en-US" sz="1200" b="0" i="0" u="none" strike="noStrike">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3155813919"/>
                  </a:ext>
                </a:extLst>
              </a:tr>
              <a:tr h="202375">
                <a:tc>
                  <a:txBody>
                    <a:bodyPr/>
                    <a:lstStyle/>
                    <a:p>
                      <a:pPr algn="r" fontAlgn="b"/>
                      <a:r>
                        <a:rPr lang="en-US" sz="1200" u="none" strike="noStrike">
                          <a:effectLst/>
                        </a:rPr>
                        <a:t>1970</a:t>
                      </a:r>
                      <a:endParaRPr lang="en-US" sz="1200" b="0" i="0" u="none" strike="noStrike">
                        <a:solidFill>
                          <a:srgbClr val="548235"/>
                        </a:solidFill>
                        <a:effectLst/>
                        <a:latin typeface="Calibri" panose="020F0502020204030204" pitchFamily="34" charset="0"/>
                      </a:endParaRPr>
                    </a:p>
                  </a:txBody>
                  <a:tcPr marL="9486" marR="9486" marT="9486" marB="0" anchor="b"/>
                </a:tc>
                <a:tc>
                  <a:txBody>
                    <a:bodyPr/>
                    <a:lstStyle/>
                    <a:p>
                      <a:pPr algn="l" fontAlgn="b"/>
                      <a:r>
                        <a:rPr lang="en-US" sz="1200" u="none" strike="noStrike" dirty="0">
                          <a:effectLst/>
                        </a:rPr>
                        <a:t>E1039 Annealing system at Hall (slow controls rack)</a:t>
                      </a:r>
                      <a:endParaRPr lang="en-US" sz="1200" b="0" i="0" u="none" strike="noStrike" dirty="0">
                        <a:solidFill>
                          <a:srgbClr val="548235"/>
                        </a:solidFill>
                        <a:effectLst/>
                        <a:latin typeface="Calibri" panose="020F0502020204030204" pitchFamily="34" charset="0"/>
                      </a:endParaRPr>
                    </a:p>
                  </a:txBody>
                  <a:tcPr marL="9486" marR="9486" marT="9486" marB="0" anchor="b"/>
                </a:tc>
                <a:extLst>
                  <a:ext uri="{0D108BD9-81ED-4DB2-BD59-A6C34878D82A}">
                    <a16:rowId xmlns:a16="http://schemas.microsoft.com/office/drawing/2014/main" val="3838538245"/>
                  </a:ext>
                </a:extLst>
              </a:tr>
            </a:tbl>
          </a:graphicData>
        </a:graphic>
      </p:graphicFrame>
      <p:graphicFrame>
        <p:nvGraphicFramePr>
          <p:cNvPr id="12" name="Table 11">
            <a:extLst>
              <a:ext uri="{FF2B5EF4-FFF2-40B4-BE49-F238E27FC236}">
                <a16:creationId xmlns:a16="http://schemas.microsoft.com/office/drawing/2014/main" id="{7199BEAD-AF70-6389-197F-2EAF3C57DC8D}"/>
              </a:ext>
            </a:extLst>
          </p:cNvPr>
          <p:cNvGraphicFramePr>
            <a:graphicFrameLocks noGrp="1"/>
          </p:cNvGraphicFramePr>
          <p:nvPr>
            <p:extLst>
              <p:ext uri="{D42A27DB-BD31-4B8C-83A1-F6EECF244321}">
                <p14:modId xmlns:p14="http://schemas.microsoft.com/office/powerpoint/2010/main" val="1800550393"/>
              </p:ext>
            </p:extLst>
          </p:nvPr>
        </p:nvGraphicFramePr>
        <p:xfrm>
          <a:off x="4477536" y="796730"/>
          <a:ext cx="4209264" cy="4837584"/>
        </p:xfrm>
        <a:graphic>
          <a:graphicData uri="http://schemas.openxmlformats.org/drawingml/2006/table">
            <a:tbl>
              <a:tblPr>
                <a:tableStyleId>{5C22544A-7EE6-4342-B048-85BDC9FD1C3A}</a:tableStyleId>
              </a:tblPr>
              <a:tblGrid>
                <a:gridCol w="775312">
                  <a:extLst>
                    <a:ext uri="{9D8B030D-6E8A-4147-A177-3AD203B41FA5}">
                      <a16:colId xmlns:a16="http://schemas.microsoft.com/office/drawing/2014/main" val="1422140145"/>
                    </a:ext>
                  </a:extLst>
                </a:gridCol>
                <a:gridCol w="3433952">
                  <a:extLst>
                    <a:ext uri="{9D8B030D-6E8A-4147-A177-3AD203B41FA5}">
                      <a16:colId xmlns:a16="http://schemas.microsoft.com/office/drawing/2014/main" val="68949217"/>
                    </a:ext>
                  </a:extLst>
                </a:gridCol>
              </a:tblGrid>
              <a:tr h="201566">
                <a:tc>
                  <a:txBody>
                    <a:bodyPr/>
                    <a:lstStyle/>
                    <a:p>
                      <a:pPr algn="r" fontAlgn="b"/>
                      <a:r>
                        <a:rPr lang="en-US" sz="1100" u="none" strike="noStrike">
                          <a:effectLst/>
                        </a:rPr>
                        <a:t>1970.01</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Annealing system (Roots gate valve control box)</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933011174"/>
                  </a:ext>
                </a:extLst>
              </a:tr>
              <a:tr h="201566">
                <a:tc>
                  <a:txBody>
                    <a:bodyPr/>
                    <a:lstStyle/>
                    <a:p>
                      <a:pPr algn="r" fontAlgn="b"/>
                      <a:r>
                        <a:rPr lang="en-US" sz="1100" u="none" strike="noStrike">
                          <a:effectLst/>
                        </a:rPr>
                        <a:t>1982</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Magnet Power supply rack update</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1200594765"/>
                  </a:ext>
                </a:extLst>
              </a:tr>
              <a:tr h="201566">
                <a:tc>
                  <a:txBody>
                    <a:bodyPr/>
                    <a:lstStyle/>
                    <a:p>
                      <a:pPr algn="r" fontAlgn="b"/>
                      <a:r>
                        <a:rPr lang="en-US" sz="1100" u="none" strike="noStrike">
                          <a:effectLst/>
                        </a:rPr>
                        <a:t>1982.01</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Helium level addendum to ORC-1982</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621481110"/>
                  </a:ext>
                </a:extLst>
              </a:tr>
              <a:tr h="201566">
                <a:tc>
                  <a:txBody>
                    <a:bodyPr/>
                    <a:lstStyle/>
                    <a:p>
                      <a:pPr algn="r" fontAlgn="b"/>
                      <a:r>
                        <a:rPr lang="en-US" sz="1100" u="none" strike="noStrike">
                          <a:effectLst/>
                        </a:rPr>
                        <a:t>1983</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Update Roots vacuum</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4044902665"/>
                  </a:ext>
                </a:extLst>
              </a:tr>
              <a:tr h="201566">
                <a:tc>
                  <a:txBody>
                    <a:bodyPr/>
                    <a:lstStyle/>
                    <a:p>
                      <a:pPr algn="r" fontAlgn="b"/>
                      <a:r>
                        <a:rPr lang="en-US" sz="1100" u="none" strike="noStrike">
                          <a:effectLst/>
                        </a:rPr>
                        <a:t>1984</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VME based NMR system (LANL)</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910576695"/>
                  </a:ext>
                </a:extLst>
              </a:tr>
              <a:tr h="201566">
                <a:tc>
                  <a:txBody>
                    <a:bodyPr/>
                    <a:lstStyle/>
                    <a:p>
                      <a:pPr algn="r" fontAlgn="b"/>
                      <a:r>
                        <a:rPr lang="en-US" sz="1100" u="none" strike="noStrike">
                          <a:effectLst/>
                        </a:rPr>
                        <a:t>1984.01</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VME based NMR system Addendum (LANL)</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3138660916"/>
                  </a:ext>
                </a:extLst>
              </a:tr>
              <a:tr h="201566">
                <a:tc>
                  <a:txBody>
                    <a:bodyPr/>
                    <a:lstStyle/>
                    <a:p>
                      <a:pPr algn="r" fontAlgn="b"/>
                      <a:r>
                        <a:rPr lang="en-US" sz="1100" u="none" strike="noStrike">
                          <a:effectLst/>
                        </a:rPr>
                        <a:t>2002</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LN2 delivery and gN2 vent piping</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1226358366"/>
                  </a:ext>
                </a:extLst>
              </a:tr>
              <a:tr h="201566">
                <a:tc>
                  <a:txBody>
                    <a:bodyPr/>
                    <a:lstStyle/>
                    <a:p>
                      <a:pPr algn="r" fontAlgn="b"/>
                      <a:r>
                        <a:rPr lang="en-US" sz="1100" u="none" strike="noStrike">
                          <a:effectLst/>
                        </a:rPr>
                        <a:t>2008</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Liquid Helium transfer and cooldown piping</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984093950"/>
                  </a:ext>
                </a:extLst>
              </a:tr>
              <a:tr h="201566">
                <a:tc>
                  <a:txBody>
                    <a:bodyPr/>
                    <a:lstStyle/>
                    <a:p>
                      <a:pPr algn="r" fontAlgn="b"/>
                      <a:r>
                        <a:rPr lang="en-US" sz="1100" u="none" strike="noStrike">
                          <a:effectLst/>
                        </a:rPr>
                        <a:t>2046</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NM4 ODH Controls</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1312043675"/>
                  </a:ext>
                </a:extLst>
              </a:tr>
              <a:tr h="201566">
                <a:tc>
                  <a:txBody>
                    <a:bodyPr/>
                    <a:lstStyle/>
                    <a:p>
                      <a:pPr algn="r" fontAlgn="b"/>
                      <a:r>
                        <a:rPr lang="en-US" sz="1100" u="none" strike="noStrike">
                          <a:effectLst/>
                        </a:rPr>
                        <a:t>2049</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Target Magnet  (electronics)</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087951510"/>
                  </a:ext>
                </a:extLst>
              </a:tr>
              <a:tr h="201566">
                <a:tc>
                  <a:txBody>
                    <a:bodyPr/>
                    <a:lstStyle/>
                    <a:p>
                      <a:pPr algn="r" fontAlgn="b"/>
                      <a:r>
                        <a:rPr lang="en-US" sz="1100" u="none" strike="noStrike">
                          <a:effectLst/>
                        </a:rPr>
                        <a:t>2050</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Target Fridge (electronics)</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4259997945"/>
                  </a:ext>
                </a:extLst>
              </a:tr>
              <a:tr h="201566">
                <a:tc>
                  <a:txBody>
                    <a:bodyPr/>
                    <a:lstStyle/>
                    <a:p>
                      <a:pPr algn="r" fontAlgn="b"/>
                      <a:r>
                        <a:rPr lang="en-US" sz="1100" u="none" strike="noStrike">
                          <a:effectLst/>
                        </a:rPr>
                        <a:t>2053</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Target cave Helium, nitrogen piping</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4158813701"/>
                  </a:ext>
                </a:extLst>
              </a:tr>
              <a:tr h="201566">
                <a:tc>
                  <a:txBody>
                    <a:bodyPr/>
                    <a:lstStyle/>
                    <a:p>
                      <a:pPr algn="r" fontAlgn="b"/>
                      <a:r>
                        <a:rPr lang="en-US" sz="1100" u="none" strike="noStrike">
                          <a:effectLst/>
                        </a:rPr>
                        <a:t>2056</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Target Magnet (cooldown cryogenics/mechanical)</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06736838"/>
                  </a:ext>
                </a:extLst>
              </a:tr>
              <a:tr h="201566">
                <a:tc>
                  <a:txBody>
                    <a:bodyPr/>
                    <a:lstStyle/>
                    <a:p>
                      <a:pPr algn="r" fontAlgn="b"/>
                      <a:r>
                        <a:rPr lang="en-US" sz="1100" u="none" strike="noStrike">
                          <a:effectLst/>
                        </a:rPr>
                        <a:t>2056.01</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Target magnet (Fridge addendum)</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3579157355"/>
                  </a:ext>
                </a:extLst>
              </a:tr>
              <a:tr h="201566">
                <a:tc>
                  <a:txBody>
                    <a:bodyPr/>
                    <a:lstStyle/>
                    <a:p>
                      <a:pPr algn="r" fontAlgn="b"/>
                      <a:r>
                        <a:rPr lang="en-US" sz="1100" u="none" strike="noStrike">
                          <a:effectLst/>
                        </a:rPr>
                        <a:t>2071</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Target Magnet Powerup</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739065833"/>
                  </a:ext>
                </a:extLst>
              </a:tr>
              <a:tr h="201566">
                <a:tc>
                  <a:txBody>
                    <a:bodyPr/>
                    <a:lstStyle/>
                    <a:p>
                      <a:pPr algn="r" fontAlgn="b"/>
                      <a:r>
                        <a:rPr lang="en-US" sz="1100" u="none" strike="noStrike">
                          <a:effectLst/>
                        </a:rPr>
                        <a:t>2137</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E1039 Target Gate Valve bypass valve control box</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3001335694"/>
                  </a:ext>
                </a:extLst>
              </a:tr>
              <a:tr h="201566">
                <a:tc>
                  <a:txBody>
                    <a:bodyPr/>
                    <a:lstStyle/>
                    <a:p>
                      <a:pPr algn="r" fontAlgn="b"/>
                      <a:r>
                        <a:rPr lang="en-US" sz="1100" u="none" strike="noStrike">
                          <a:effectLst/>
                        </a:rPr>
                        <a:t>2162</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Polarized target insert (electronics &amp; microwave)</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1828123911"/>
                  </a:ext>
                </a:extLst>
              </a:tr>
              <a:tr h="201566">
                <a:tc>
                  <a:txBody>
                    <a:bodyPr/>
                    <a:lstStyle/>
                    <a:p>
                      <a:pPr algn="r" fontAlgn="b"/>
                      <a:r>
                        <a:rPr lang="en-US" sz="1100" u="none" strike="noStrike">
                          <a:effectLst/>
                        </a:rPr>
                        <a:t>2167</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2nd Microwave control box (for test stand)</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4207225074"/>
                  </a:ext>
                </a:extLst>
              </a:tr>
              <a:tr h="201566">
                <a:tc>
                  <a:txBody>
                    <a:bodyPr/>
                    <a:lstStyle/>
                    <a:p>
                      <a:pPr algn="r" fontAlgn="b"/>
                      <a:r>
                        <a:rPr lang="en-US" sz="1100" u="none" strike="noStrike">
                          <a:effectLst/>
                        </a:rPr>
                        <a:t>2171</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Heat Tape for target cryostat</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2203396550"/>
                  </a:ext>
                </a:extLst>
              </a:tr>
              <a:tr h="201566">
                <a:tc>
                  <a:txBody>
                    <a:bodyPr/>
                    <a:lstStyle/>
                    <a:p>
                      <a:pPr algn="r" fontAlgn="b"/>
                      <a:r>
                        <a:rPr lang="en-US" sz="1100" u="none" strike="noStrike">
                          <a:effectLst/>
                        </a:rPr>
                        <a:t>2186</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NMR Test Stand</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3853044867"/>
                  </a:ext>
                </a:extLst>
              </a:tr>
              <a:tr h="201566">
                <a:tc>
                  <a:txBody>
                    <a:bodyPr/>
                    <a:lstStyle/>
                    <a:p>
                      <a:pPr algn="r" fontAlgn="b"/>
                      <a:r>
                        <a:rPr lang="en-US" sz="1100" u="none" strike="noStrike">
                          <a:effectLst/>
                        </a:rPr>
                        <a:t>2199</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Outdoor gHe tank pressure/temp sensors &amp; readout</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3992810944"/>
                  </a:ext>
                </a:extLst>
              </a:tr>
              <a:tr h="201566">
                <a:tc>
                  <a:txBody>
                    <a:bodyPr/>
                    <a:lstStyle/>
                    <a:p>
                      <a:pPr algn="r" fontAlgn="b"/>
                      <a:r>
                        <a:rPr lang="en-US" sz="1100" u="none" strike="noStrike">
                          <a:effectLst/>
                        </a:rPr>
                        <a:t>2201</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Magnet gHe flow controller bypass control electronics</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4277615098"/>
                  </a:ext>
                </a:extLst>
              </a:tr>
              <a:tr h="201566">
                <a:tc>
                  <a:txBody>
                    <a:bodyPr/>
                    <a:lstStyle/>
                    <a:p>
                      <a:pPr algn="r" fontAlgn="b"/>
                      <a:r>
                        <a:rPr lang="en-US" sz="1100" u="none" strike="noStrike">
                          <a:effectLst/>
                        </a:rPr>
                        <a:t>2209</a:t>
                      </a:r>
                      <a:endParaRPr lang="en-US" sz="1100" b="0" i="0" u="none" strike="noStrike">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a:effectLst/>
                        </a:rPr>
                        <a:t>Temperature sensors for cryo-compressor water system</a:t>
                      </a:r>
                      <a:endParaRPr lang="en-US" sz="1100" b="0" i="0" u="none" strike="noStrike">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4284422164"/>
                  </a:ext>
                </a:extLst>
              </a:tr>
              <a:tr h="201566">
                <a:tc>
                  <a:txBody>
                    <a:bodyPr/>
                    <a:lstStyle/>
                    <a:p>
                      <a:pPr algn="r" fontAlgn="b"/>
                      <a:r>
                        <a:rPr lang="en-US" sz="1100" u="none" strike="noStrike" dirty="0">
                          <a:effectLst/>
                        </a:rPr>
                        <a:t>2213</a:t>
                      </a:r>
                      <a:endParaRPr lang="en-US" sz="1100" b="0" i="0" u="none" strike="noStrike" dirty="0">
                        <a:solidFill>
                          <a:srgbClr val="548235"/>
                        </a:solidFill>
                        <a:effectLst/>
                        <a:latin typeface="Calibri" panose="020F0502020204030204" pitchFamily="34" charset="0"/>
                      </a:endParaRPr>
                    </a:p>
                  </a:txBody>
                  <a:tcPr marL="8499" marR="8499" marT="8499" marB="0" anchor="b"/>
                </a:tc>
                <a:tc>
                  <a:txBody>
                    <a:bodyPr/>
                    <a:lstStyle/>
                    <a:p>
                      <a:pPr algn="l" fontAlgn="b"/>
                      <a:r>
                        <a:rPr lang="en-US" sz="1100" u="none" strike="noStrike" dirty="0">
                          <a:effectLst/>
                        </a:rPr>
                        <a:t>UVa NMR 3 channel box (test stand)</a:t>
                      </a:r>
                      <a:endParaRPr lang="en-US" sz="1100" b="0" i="0" u="none" strike="noStrike" dirty="0">
                        <a:solidFill>
                          <a:srgbClr val="548235"/>
                        </a:solidFill>
                        <a:effectLst/>
                        <a:latin typeface="Calibri" panose="020F0502020204030204" pitchFamily="34" charset="0"/>
                      </a:endParaRPr>
                    </a:p>
                  </a:txBody>
                  <a:tcPr marL="8499" marR="8499" marT="8499" marB="0" anchor="b"/>
                </a:tc>
                <a:extLst>
                  <a:ext uri="{0D108BD9-81ED-4DB2-BD59-A6C34878D82A}">
                    <a16:rowId xmlns:a16="http://schemas.microsoft.com/office/drawing/2014/main" val="3333947973"/>
                  </a:ext>
                </a:extLst>
              </a:tr>
            </a:tbl>
          </a:graphicData>
        </a:graphic>
      </p:graphicFrame>
    </p:spTree>
    <p:extLst>
      <p:ext uri="{BB962C8B-B14F-4D97-AF65-F5344CB8AC3E}">
        <p14:creationId xmlns:p14="http://schemas.microsoft.com/office/powerpoint/2010/main" val="4290904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5660D-C787-4207-3318-E7DAC3F130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6B633E-B3E6-927B-3D82-C04B5F0DF4E7}"/>
              </a:ext>
            </a:extLst>
          </p:cNvPr>
          <p:cNvSpPr>
            <a:spLocks noGrp="1"/>
          </p:cNvSpPr>
          <p:nvPr>
            <p:ph type="title"/>
          </p:nvPr>
        </p:nvSpPr>
        <p:spPr/>
        <p:txBody>
          <a:bodyPr/>
          <a:lstStyle/>
          <a:p>
            <a:r>
              <a:rPr lang="en-US" dirty="0" err="1"/>
              <a:t>SpinQuest</a:t>
            </a:r>
            <a:r>
              <a:rPr lang="en-US" dirty="0"/>
              <a:t> ORCs - Spectrometer</a:t>
            </a:r>
          </a:p>
        </p:txBody>
      </p:sp>
      <p:sp>
        <p:nvSpPr>
          <p:cNvPr id="4" name="Date Placeholder 3">
            <a:extLst>
              <a:ext uri="{FF2B5EF4-FFF2-40B4-BE49-F238E27FC236}">
                <a16:creationId xmlns:a16="http://schemas.microsoft.com/office/drawing/2014/main" id="{EE1314BB-F3B3-7B65-B664-323CAE8E659D}"/>
              </a:ext>
            </a:extLst>
          </p:cNvPr>
          <p:cNvSpPr>
            <a:spLocks noGrp="1"/>
          </p:cNvSpPr>
          <p:nvPr>
            <p:ph type="dt" sz="half" idx="2"/>
          </p:nvPr>
        </p:nvSpPr>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32ECF939-92FA-2AAA-8E54-48709298F587}"/>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527B1205-BFE1-36FA-8C06-BA78743BB779}"/>
              </a:ext>
            </a:extLst>
          </p:cNvPr>
          <p:cNvSpPr>
            <a:spLocks noGrp="1"/>
          </p:cNvSpPr>
          <p:nvPr>
            <p:ph type="sldNum" sz="quarter" idx="4"/>
          </p:nvPr>
        </p:nvSpPr>
        <p:spPr/>
        <p:txBody>
          <a:bodyPr/>
          <a:lstStyle/>
          <a:p>
            <a:pPr>
              <a:defRPr/>
            </a:pPr>
            <a:fld id="{148C009B-CB69-E04A-B9B3-34B26D69E9CF}" type="slidenum">
              <a:rPr lang="en-US" smtClean="0"/>
              <a:pPr>
                <a:defRPr/>
              </a:pPr>
              <a:t>43</a:t>
            </a:fld>
            <a:endParaRPr lang="en-US" dirty="0"/>
          </a:p>
        </p:txBody>
      </p:sp>
      <p:graphicFrame>
        <p:nvGraphicFramePr>
          <p:cNvPr id="13" name="Table 12">
            <a:extLst>
              <a:ext uri="{FF2B5EF4-FFF2-40B4-BE49-F238E27FC236}">
                <a16:creationId xmlns:a16="http://schemas.microsoft.com/office/drawing/2014/main" id="{AB8C8D2E-5543-4460-7532-3E88ADB2CBEE}"/>
              </a:ext>
            </a:extLst>
          </p:cNvPr>
          <p:cNvGraphicFramePr>
            <a:graphicFrameLocks noGrp="1"/>
          </p:cNvGraphicFramePr>
          <p:nvPr>
            <p:extLst>
              <p:ext uri="{D42A27DB-BD31-4B8C-83A1-F6EECF244321}">
                <p14:modId xmlns:p14="http://schemas.microsoft.com/office/powerpoint/2010/main" val="4219691022"/>
              </p:ext>
            </p:extLst>
          </p:nvPr>
        </p:nvGraphicFramePr>
        <p:xfrm>
          <a:off x="429419" y="1322294"/>
          <a:ext cx="3200400" cy="2438400"/>
        </p:xfrm>
        <a:graphic>
          <a:graphicData uri="http://schemas.openxmlformats.org/drawingml/2006/table">
            <a:tbl>
              <a:tblPr>
                <a:tableStyleId>{5C22544A-7EE6-4342-B048-85BDC9FD1C3A}</a:tableStyleId>
              </a:tblPr>
              <a:tblGrid>
                <a:gridCol w="827854">
                  <a:extLst>
                    <a:ext uri="{9D8B030D-6E8A-4147-A177-3AD203B41FA5}">
                      <a16:colId xmlns:a16="http://schemas.microsoft.com/office/drawing/2014/main" val="3494159125"/>
                    </a:ext>
                  </a:extLst>
                </a:gridCol>
                <a:gridCol w="2372546">
                  <a:extLst>
                    <a:ext uri="{9D8B030D-6E8A-4147-A177-3AD203B41FA5}">
                      <a16:colId xmlns:a16="http://schemas.microsoft.com/office/drawing/2014/main" val="3731901438"/>
                    </a:ext>
                  </a:extLst>
                </a:gridCol>
              </a:tblGrid>
              <a:tr h="203200">
                <a:tc>
                  <a:txBody>
                    <a:bodyPr/>
                    <a:lstStyle/>
                    <a:p>
                      <a:pPr algn="r" fontAlgn="b"/>
                      <a:r>
                        <a:rPr lang="en-US" sz="1200" u="none" strike="noStrike">
                          <a:effectLst/>
                        </a:rPr>
                        <a:t>1521</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Dark Photon Hodoscope</a:t>
                      </a:r>
                      <a:endParaRPr lang="en-US" sz="1200" b="0" i="0" u="none" strike="noStrike" dirty="0">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15860677"/>
                  </a:ext>
                </a:extLst>
              </a:tr>
              <a:tr h="203200">
                <a:tc>
                  <a:txBody>
                    <a:bodyPr/>
                    <a:lstStyle/>
                    <a:p>
                      <a:pPr algn="r" fontAlgn="b"/>
                      <a:r>
                        <a:rPr lang="en-US" sz="1200" u="none" strike="noStrike">
                          <a:effectLst/>
                        </a:rPr>
                        <a:t>1522</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Proportional Tube Test Stand</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46942165"/>
                  </a:ext>
                </a:extLst>
              </a:tr>
              <a:tr h="203200">
                <a:tc>
                  <a:txBody>
                    <a:bodyPr/>
                    <a:lstStyle/>
                    <a:p>
                      <a:pPr algn="r" fontAlgn="b"/>
                      <a:r>
                        <a:rPr lang="en-US" sz="1200" u="none" strike="noStrike">
                          <a:effectLst/>
                        </a:rPr>
                        <a:t>1529</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Tiawan TDC (&amp; test stand)</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27713906"/>
                  </a:ext>
                </a:extLst>
              </a:tr>
              <a:tr h="203200">
                <a:tc>
                  <a:txBody>
                    <a:bodyPr/>
                    <a:lstStyle/>
                    <a:p>
                      <a:pPr algn="r" fontAlgn="b"/>
                      <a:r>
                        <a:rPr lang="en-US" sz="1200" u="none" strike="noStrike">
                          <a:effectLst/>
                        </a:rPr>
                        <a:t>1530</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Chamber electronics</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84962600"/>
                  </a:ext>
                </a:extLst>
              </a:tr>
              <a:tr h="203200">
                <a:tc>
                  <a:txBody>
                    <a:bodyPr/>
                    <a:lstStyle/>
                    <a:p>
                      <a:pPr algn="r" fontAlgn="b"/>
                      <a:r>
                        <a:rPr lang="en-US" sz="1200" u="none" strike="noStrike">
                          <a:effectLst/>
                        </a:rPr>
                        <a:t>1550</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Hodoscopes</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68973791"/>
                  </a:ext>
                </a:extLst>
              </a:tr>
              <a:tr h="203200">
                <a:tc>
                  <a:txBody>
                    <a:bodyPr/>
                    <a:lstStyle/>
                    <a:p>
                      <a:pPr algn="r" fontAlgn="b"/>
                      <a:r>
                        <a:rPr lang="en-US" sz="1200" u="none" strike="noStrike">
                          <a:effectLst/>
                        </a:rPr>
                        <a:t>1574</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Chambers (St 3)</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66057002"/>
                  </a:ext>
                </a:extLst>
              </a:tr>
              <a:tr h="203200">
                <a:tc>
                  <a:txBody>
                    <a:bodyPr/>
                    <a:lstStyle/>
                    <a:p>
                      <a:pPr algn="r" fontAlgn="b"/>
                      <a:r>
                        <a:rPr lang="en-US" sz="1200" u="none" strike="noStrike">
                          <a:effectLst/>
                        </a:rPr>
                        <a:t>1594</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Trigger Supervisor</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6019262"/>
                  </a:ext>
                </a:extLst>
              </a:tr>
              <a:tr h="203200">
                <a:tc>
                  <a:txBody>
                    <a:bodyPr/>
                    <a:lstStyle/>
                    <a:p>
                      <a:pPr algn="r" fontAlgn="b"/>
                      <a:r>
                        <a:rPr lang="en-US" sz="1200" u="none" strike="noStrike">
                          <a:effectLst/>
                        </a:rPr>
                        <a:t>1628</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Chambers (St0, St 2)</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0189235"/>
                  </a:ext>
                </a:extLst>
              </a:tr>
              <a:tr h="203200">
                <a:tc>
                  <a:txBody>
                    <a:bodyPr/>
                    <a:lstStyle/>
                    <a:p>
                      <a:pPr algn="r" fontAlgn="b"/>
                      <a:r>
                        <a:rPr lang="en-US" sz="1200" u="none" strike="noStrike">
                          <a:effectLst/>
                        </a:rPr>
                        <a:t>1673</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Dark Photon Hodoscope</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11572286"/>
                  </a:ext>
                </a:extLst>
              </a:tr>
              <a:tr h="203200">
                <a:tc>
                  <a:txBody>
                    <a:bodyPr/>
                    <a:lstStyle/>
                    <a:p>
                      <a:pPr algn="r" fontAlgn="b"/>
                      <a:r>
                        <a:rPr lang="en-US" sz="1200" u="none" strike="noStrike">
                          <a:effectLst/>
                        </a:rPr>
                        <a:t>1673.01</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ACPower for DP Hodoscope Readout</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62623008"/>
                  </a:ext>
                </a:extLst>
              </a:tr>
              <a:tr h="203200">
                <a:tc>
                  <a:txBody>
                    <a:bodyPr/>
                    <a:lstStyle/>
                    <a:p>
                      <a:pPr algn="r" fontAlgn="b"/>
                      <a:r>
                        <a:rPr lang="en-US" sz="1200" u="none" strike="noStrike">
                          <a:effectLst/>
                        </a:rPr>
                        <a:t>2074</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Proportional Tubes </a:t>
                      </a:r>
                      <a:endParaRPr lang="en-US" sz="1200" b="0" i="0" u="none" strike="noStrike">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41435327"/>
                  </a:ext>
                </a:extLst>
              </a:tr>
              <a:tr h="203200">
                <a:tc>
                  <a:txBody>
                    <a:bodyPr/>
                    <a:lstStyle/>
                    <a:p>
                      <a:pPr algn="r" fontAlgn="b"/>
                      <a:r>
                        <a:rPr lang="en-US" sz="1200" u="none" strike="noStrike">
                          <a:effectLst/>
                        </a:rPr>
                        <a:t>2089</a:t>
                      </a:r>
                      <a:endParaRPr lang="en-US" sz="1200" b="0" i="0" u="none" strike="noStrike">
                        <a:solidFill>
                          <a:srgbClr val="548235"/>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KMAG/FMAG Operation</a:t>
                      </a:r>
                      <a:endParaRPr lang="en-US" sz="1200" b="0" i="0" u="none" strike="noStrike" dirty="0">
                        <a:solidFill>
                          <a:srgbClr val="54823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19220845"/>
                  </a:ext>
                </a:extLst>
              </a:tr>
            </a:tbl>
          </a:graphicData>
        </a:graphic>
      </p:graphicFrame>
    </p:spTree>
    <p:extLst>
      <p:ext uri="{BB962C8B-B14F-4D97-AF65-F5344CB8AC3E}">
        <p14:creationId xmlns:p14="http://schemas.microsoft.com/office/powerpoint/2010/main" val="763766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5C6668-BBF7-A03F-F0F4-8901ED3CB4B0}"/>
              </a:ext>
            </a:extLst>
          </p:cNvPr>
          <p:cNvSpPr>
            <a:spLocks noGrp="1"/>
          </p:cNvSpPr>
          <p:nvPr>
            <p:ph type="title"/>
          </p:nvPr>
        </p:nvSpPr>
        <p:spPr/>
        <p:txBody>
          <a:bodyPr/>
          <a:lstStyle/>
          <a:p>
            <a:r>
              <a:rPr lang="en-US" dirty="0"/>
              <a:t>Procedures – Part 1</a:t>
            </a:r>
          </a:p>
        </p:txBody>
      </p:sp>
      <p:sp>
        <p:nvSpPr>
          <p:cNvPr id="4" name="Date Placeholder 3">
            <a:extLst>
              <a:ext uri="{FF2B5EF4-FFF2-40B4-BE49-F238E27FC236}">
                <a16:creationId xmlns:a16="http://schemas.microsoft.com/office/drawing/2014/main" id="{3408C976-B963-B9EF-961E-D2F94E0386B0}"/>
              </a:ext>
            </a:extLst>
          </p:cNvPr>
          <p:cNvSpPr>
            <a:spLocks noGrp="1"/>
          </p:cNvSpPr>
          <p:nvPr>
            <p:ph type="dt" sz="half" idx="2"/>
          </p:nvPr>
        </p:nvSpPr>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9530053D-9DFD-40C7-BC10-0852A96F6C06}"/>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14B2877F-630C-AC30-47A7-0B2B0E26250A}"/>
              </a:ext>
            </a:extLst>
          </p:cNvPr>
          <p:cNvSpPr>
            <a:spLocks noGrp="1"/>
          </p:cNvSpPr>
          <p:nvPr>
            <p:ph type="sldNum" sz="quarter" idx="4"/>
          </p:nvPr>
        </p:nvSpPr>
        <p:spPr/>
        <p:txBody>
          <a:bodyPr/>
          <a:lstStyle/>
          <a:p>
            <a:pPr>
              <a:defRPr/>
            </a:pPr>
            <a:fld id="{148C009B-CB69-E04A-B9B3-34B26D69E9CF}" type="slidenum">
              <a:rPr lang="en-US" smtClean="0"/>
              <a:pPr>
                <a:defRPr/>
              </a:pPr>
              <a:t>44</a:t>
            </a:fld>
            <a:endParaRPr lang="en-US" dirty="0"/>
          </a:p>
        </p:txBody>
      </p:sp>
      <p:graphicFrame>
        <p:nvGraphicFramePr>
          <p:cNvPr id="8" name="Table 7">
            <a:extLst>
              <a:ext uri="{FF2B5EF4-FFF2-40B4-BE49-F238E27FC236}">
                <a16:creationId xmlns:a16="http://schemas.microsoft.com/office/drawing/2014/main" id="{F65DC904-5754-752A-906D-D595482CCE8A}"/>
              </a:ext>
            </a:extLst>
          </p:cNvPr>
          <p:cNvGraphicFramePr>
            <a:graphicFrameLocks noGrp="1"/>
          </p:cNvGraphicFramePr>
          <p:nvPr>
            <p:extLst>
              <p:ext uri="{D42A27DB-BD31-4B8C-83A1-F6EECF244321}">
                <p14:modId xmlns:p14="http://schemas.microsoft.com/office/powerpoint/2010/main" val="10752154"/>
              </p:ext>
            </p:extLst>
          </p:nvPr>
        </p:nvGraphicFramePr>
        <p:xfrm>
          <a:off x="147029" y="877608"/>
          <a:ext cx="4424971" cy="5200463"/>
        </p:xfrm>
        <a:graphic>
          <a:graphicData uri="http://schemas.openxmlformats.org/drawingml/2006/table">
            <a:tbl>
              <a:tblPr>
                <a:tableStyleId>{5C22544A-7EE6-4342-B048-85BDC9FD1C3A}</a:tableStyleId>
              </a:tblPr>
              <a:tblGrid>
                <a:gridCol w="3878910">
                  <a:extLst>
                    <a:ext uri="{9D8B030D-6E8A-4147-A177-3AD203B41FA5}">
                      <a16:colId xmlns:a16="http://schemas.microsoft.com/office/drawing/2014/main" val="3968940127"/>
                    </a:ext>
                  </a:extLst>
                </a:gridCol>
                <a:gridCol w="546061">
                  <a:extLst>
                    <a:ext uri="{9D8B030D-6E8A-4147-A177-3AD203B41FA5}">
                      <a16:colId xmlns:a16="http://schemas.microsoft.com/office/drawing/2014/main" val="4094966695"/>
                    </a:ext>
                  </a:extLst>
                </a:gridCol>
              </a:tblGrid>
              <a:tr h="195160">
                <a:tc>
                  <a:txBody>
                    <a:bodyPr/>
                    <a:lstStyle/>
                    <a:p>
                      <a:pPr algn="ctr" fontAlgn="b"/>
                      <a:r>
                        <a:rPr lang="en-US" sz="900" u="none" strike="noStrike">
                          <a:effectLst/>
                        </a:rPr>
                        <a:t>Procedure</a:t>
                      </a:r>
                      <a:endParaRPr lang="en-US" sz="900" b="1"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Docdb ID</a:t>
                      </a:r>
                      <a:endParaRPr lang="en-US" sz="900" b="1"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3312514431"/>
                  </a:ext>
                </a:extLst>
              </a:tr>
              <a:tr h="195160">
                <a:tc>
                  <a:txBody>
                    <a:bodyPr/>
                    <a:lstStyle/>
                    <a:p>
                      <a:pPr algn="l" fontAlgn="b"/>
                      <a:r>
                        <a:rPr lang="en-US" sz="900" b="1" u="none" strike="noStrike" dirty="0">
                          <a:effectLst/>
                        </a:rPr>
                        <a:t>Cryogenics on the </a:t>
                      </a:r>
                      <a:r>
                        <a:rPr lang="en-US" sz="900" b="1" u="none" strike="noStrike" dirty="0" err="1">
                          <a:effectLst/>
                        </a:rPr>
                        <a:t>cryoplatform</a:t>
                      </a:r>
                      <a:endParaRPr lang="en-US" sz="900" b="1" i="0" u="none" strike="noStrike" dirty="0">
                        <a:solidFill>
                          <a:srgbClr val="000000"/>
                        </a:solidFill>
                        <a:effectLst/>
                        <a:latin typeface="Times New Roman" panose="02020603050405020304" pitchFamily="18" charset="0"/>
                      </a:endParaRPr>
                    </a:p>
                  </a:txBody>
                  <a:tcPr marL="7204" marR="7204" marT="7204" marB="0" anchor="b"/>
                </a:tc>
                <a:tc>
                  <a:txBody>
                    <a:bodyPr/>
                    <a:lstStyle/>
                    <a:p>
                      <a:pPr algn="l" fontAlgn="b"/>
                      <a:endParaRPr lang="en-US" sz="900" b="0" i="0" u="none" strike="noStrike" dirty="0">
                        <a:solidFill>
                          <a:srgbClr val="000000"/>
                        </a:solidFill>
                        <a:effectLst/>
                        <a:highlight>
                          <a:srgbClr val="FFFF00"/>
                        </a:highlight>
                        <a:latin typeface="Calibri" panose="020F0502020204030204" pitchFamily="34" charset="0"/>
                      </a:endParaRPr>
                    </a:p>
                  </a:txBody>
                  <a:tcPr marL="7204" marR="7204" marT="7204" marB="0" anchor="b"/>
                </a:tc>
                <a:extLst>
                  <a:ext uri="{0D108BD9-81ED-4DB2-BD59-A6C34878D82A}">
                    <a16:rowId xmlns:a16="http://schemas.microsoft.com/office/drawing/2014/main" val="211988781"/>
                  </a:ext>
                </a:extLst>
              </a:tr>
              <a:tr h="183681">
                <a:tc>
                  <a:txBody>
                    <a:bodyPr/>
                    <a:lstStyle/>
                    <a:p>
                      <a:pPr algn="l" fontAlgn="b"/>
                      <a:r>
                        <a:rPr lang="en-US" sz="900" u="none" strike="noStrike">
                          <a:effectLst/>
                        </a:rPr>
                        <a:t>QT Purifier LN2 fill </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10337</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3479048786"/>
                  </a:ext>
                </a:extLst>
              </a:tr>
              <a:tr h="183681">
                <a:tc>
                  <a:txBody>
                    <a:bodyPr/>
                    <a:lstStyle/>
                    <a:p>
                      <a:pPr algn="l" fontAlgn="b"/>
                      <a:r>
                        <a:rPr lang="en-US" sz="900" u="none" strike="noStrike">
                          <a:effectLst/>
                        </a:rPr>
                        <a:t>Warm Purifier LN2 fill</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10528</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1234651473"/>
                  </a:ext>
                </a:extLst>
              </a:tr>
              <a:tr h="183681">
                <a:tc>
                  <a:txBody>
                    <a:bodyPr/>
                    <a:lstStyle/>
                    <a:p>
                      <a:pPr algn="l" fontAlgn="b"/>
                      <a:r>
                        <a:rPr lang="en-US" sz="900" u="none" strike="noStrike">
                          <a:effectLst/>
                        </a:rPr>
                        <a:t>QT Liquefier Dewar level cleaning and Dewar cleaning</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10401</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647803968"/>
                  </a:ext>
                </a:extLst>
              </a:tr>
              <a:tr h="183681">
                <a:tc>
                  <a:txBody>
                    <a:bodyPr/>
                    <a:lstStyle/>
                    <a:p>
                      <a:pPr algn="l" fontAlgn="b"/>
                      <a:r>
                        <a:rPr lang="en-US" sz="900" u="none" strike="noStrike">
                          <a:effectLst/>
                        </a:rPr>
                        <a:t>Dewar evacuation</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10178</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3640341426"/>
                  </a:ext>
                </a:extLst>
              </a:tr>
              <a:tr h="183681">
                <a:tc>
                  <a:txBody>
                    <a:bodyPr/>
                    <a:lstStyle/>
                    <a:p>
                      <a:pPr algn="l" fontAlgn="b"/>
                      <a:r>
                        <a:rPr lang="en-US" sz="900" u="none" strike="noStrike">
                          <a:effectLst/>
                        </a:rPr>
                        <a:t>UVA-QT Purifier Helium Space Cleaning Procedure</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10404</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2446695368"/>
                  </a:ext>
                </a:extLst>
              </a:tr>
              <a:tr h="183681">
                <a:tc>
                  <a:txBody>
                    <a:bodyPr/>
                    <a:lstStyle/>
                    <a:p>
                      <a:pPr algn="l" fontAlgn="b"/>
                      <a:r>
                        <a:rPr lang="en-US" sz="900" u="none" strike="noStrike">
                          <a:effectLst/>
                        </a:rPr>
                        <a:t>UVA-QT Purifier LN2 Space Cleaning Procedure </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10407</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1741664489"/>
                  </a:ext>
                </a:extLst>
              </a:tr>
              <a:tr h="183681">
                <a:tc>
                  <a:txBody>
                    <a:bodyPr/>
                    <a:lstStyle/>
                    <a:p>
                      <a:pPr algn="l" fontAlgn="b"/>
                      <a:r>
                        <a:rPr lang="en-US" sz="900" u="none" strike="noStrike">
                          <a:effectLst/>
                        </a:rPr>
                        <a:t>Helium boiloff capture procedure </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10282</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3628383422"/>
                  </a:ext>
                </a:extLst>
              </a:tr>
              <a:tr h="183681">
                <a:tc>
                  <a:txBody>
                    <a:bodyPr/>
                    <a:lstStyle/>
                    <a:p>
                      <a:pPr algn="l" fontAlgn="b"/>
                      <a:r>
                        <a:rPr lang="en-US" sz="900" u="none" strike="noStrike">
                          <a:effectLst/>
                        </a:rPr>
                        <a:t>LHe transfer using commercial LHe Dewar in the cave</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9670</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1893665750"/>
                  </a:ext>
                </a:extLst>
              </a:tr>
              <a:tr h="183681">
                <a:tc>
                  <a:txBody>
                    <a:bodyPr/>
                    <a:lstStyle/>
                    <a:p>
                      <a:pPr algn="l" fontAlgn="b"/>
                      <a:r>
                        <a:rPr lang="en-US" sz="900" u="none" strike="noStrike">
                          <a:effectLst/>
                        </a:rPr>
                        <a:t>Stinging/Unstinging QT transfer line to/from QT Dewars</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10624</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501451829"/>
                  </a:ext>
                </a:extLst>
              </a:tr>
              <a:tr h="183681">
                <a:tc>
                  <a:txBody>
                    <a:bodyPr/>
                    <a:lstStyle/>
                    <a:p>
                      <a:pPr algn="l" fontAlgn="b"/>
                      <a:r>
                        <a:rPr lang="en-US" sz="900" u="none" strike="noStrike">
                          <a:effectLst/>
                        </a:rPr>
                        <a:t>Observation of a LHe jet through QT transfer line</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10395</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1909845402"/>
                  </a:ext>
                </a:extLst>
              </a:tr>
              <a:tr h="183681">
                <a:tc>
                  <a:txBody>
                    <a:bodyPr/>
                    <a:lstStyle/>
                    <a:p>
                      <a:pPr algn="l" fontAlgn="b"/>
                      <a:r>
                        <a:rPr lang="en-US" sz="900" u="none" strike="noStrike">
                          <a:effectLst/>
                        </a:rPr>
                        <a:t>Liquid helium transfer between QT dewars A and B</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10543</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3351411744"/>
                  </a:ext>
                </a:extLst>
              </a:tr>
              <a:tr h="183681">
                <a:tc>
                  <a:txBody>
                    <a:bodyPr/>
                    <a:lstStyle/>
                    <a:p>
                      <a:pPr algn="l" fontAlgn="b"/>
                      <a:r>
                        <a:rPr lang="en-US" sz="900" u="none" strike="noStrike">
                          <a:effectLst/>
                        </a:rPr>
                        <a:t>Liquid helium transfer between commercial dewar and QT dewars A/B</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10546</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2815554760"/>
                  </a:ext>
                </a:extLst>
              </a:tr>
              <a:tr h="183681">
                <a:tc>
                  <a:txBody>
                    <a:bodyPr/>
                    <a:lstStyle/>
                    <a:p>
                      <a:pPr algn="l" fontAlgn="b"/>
                      <a:r>
                        <a:rPr lang="en-US" sz="900" u="none" strike="noStrike">
                          <a:effectLst/>
                        </a:rPr>
                        <a:t>Liquid helium transfer from commercial dewar to target magnet w/ UVa xfer line</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10547</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1165161023"/>
                  </a:ext>
                </a:extLst>
              </a:tr>
              <a:tr h="183681">
                <a:tc>
                  <a:txBody>
                    <a:bodyPr/>
                    <a:lstStyle/>
                    <a:p>
                      <a:pPr algn="l" fontAlgn="b"/>
                      <a:r>
                        <a:rPr lang="en-US" sz="900" u="none" strike="noStrike">
                          <a:effectLst/>
                        </a:rPr>
                        <a:t>Liquid helium transfer between QT dewars A and B w/ UVa xfer line</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10550</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3901323002"/>
                  </a:ext>
                </a:extLst>
              </a:tr>
              <a:tr h="183681">
                <a:tc>
                  <a:txBody>
                    <a:bodyPr/>
                    <a:lstStyle/>
                    <a:p>
                      <a:pPr algn="l" fontAlgn="b"/>
                      <a:r>
                        <a:rPr lang="en-US" sz="900" u="none" strike="noStrike">
                          <a:effectLst/>
                        </a:rPr>
                        <a:t>Liquid helium transfer from commercial dewar to QT dewars A/B w/ UVa xfer line</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10553</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3378639525"/>
                  </a:ext>
                </a:extLst>
              </a:tr>
              <a:tr h="195160">
                <a:tc>
                  <a:txBody>
                    <a:bodyPr/>
                    <a:lstStyle/>
                    <a:p>
                      <a:pPr algn="l" fontAlgn="b"/>
                      <a:r>
                        <a:rPr lang="en-US" sz="900" b="1" u="none" strike="noStrike" dirty="0">
                          <a:effectLst/>
                        </a:rPr>
                        <a:t>QT System Non-Cryogenics</a:t>
                      </a:r>
                      <a:endParaRPr lang="en-US" sz="900" b="1" i="0" u="none" strike="noStrike" dirty="0">
                        <a:solidFill>
                          <a:srgbClr val="000000"/>
                        </a:solidFill>
                        <a:effectLst/>
                        <a:latin typeface="Times New Roman" panose="02020603050405020304" pitchFamily="18" charset="0"/>
                      </a:endParaRPr>
                    </a:p>
                  </a:txBody>
                  <a:tcPr marL="7204" marR="7204" marT="7204" marB="0" anchor="b"/>
                </a:tc>
                <a:tc>
                  <a:txBody>
                    <a:bodyPr/>
                    <a:lstStyle/>
                    <a:p>
                      <a:pPr algn="l" fontAlgn="b"/>
                      <a:endParaRPr lang="en-US" sz="900" b="1" i="0" u="none" strike="noStrike" dirty="0">
                        <a:solidFill>
                          <a:srgbClr val="000000"/>
                        </a:solidFill>
                        <a:effectLst/>
                        <a:highlight>
                          <a:srgbClr val="FFFF00"/>
                        </a:highlight>
                        <a:latin typeface="Calibri" panose="020F0502020204030204" pitchFamily="34" charset="0"/>
                      </a:endParaRPr>
                    </a:p>
                  </a:txBody>
                  <a:tcPr marL="7204" marR="7204" marT="7204" marB="0" anchor="b"/>
                </a:tc>
                <a:extLst>
                  <a:ext uri="{0D108BD9-81ED-4DB2-BD59-A6C34878D82A}">
                    <a16:rowId xmlns:a16="http://schemas.microsoft.com/office/drawing/2014/main" val="3071588515"/>
                  </a:ext>
                </a:extLst>
              </a:tr>
              <a:tr h="183681">
                <a:tc>
                  <a:txBody>
                    <a:bodyPr/>
                    <a:lstStyle/>
                    <a:p>
                      <a:pPr algn="l" fontAlgn="b"/>
                      <a:r>
                        <a:rPr lang="en-US" sz="900" u="none" strike="noStrike">
                          <a:effectLst/>
                        </a:rPr>
                        <a:t>QT system startup and shutdown </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10364</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1387830549"/>
                  </a:ext>
                </a:extLst>
              </a:tr>
              <a:tr h="195160">
                <a:tc>
                  <a:txBody>
                    <a:bodyPr/>
                    <a:lstStyle/>
                    <a:p>
                      <a:pPr algn="l" fontAlgn="b"/>
                      <a:r>
                        <a:rPr lang="en-US" sz="900" u="none" strike="noStrike">
                          <a:effectLst/>
                        </a:rPr>
                        <a:t>HR3 Compressor Oil, Oil filter replacement</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10320</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2635412903"/>
                  </a:ext>
                </a:extLst>
              </a:tr>
              <a:tr h="195160">
                <a:tc>
                  <a:txBody>
                    <a:bodyPr/>
                    <a:lstStyle/>
                    <a:p>
                      <a:pPr algn="l" fontAlgn="b"/>
                      <a:r>
                        <a:rPr lang="en-US" sz="900" b="1" u="none" strike="noStrike" dirty="0">
                          <a:effectLst/>
                        </a:rPr>
                        <a:t>In-cave Cryogenics</a:t>
                      </a:r>
                      <a:endParaRPr lang="en-US" sz="900" b="1" i="0" u="none" strike="noStrike" dirty="0">
                        <a:solidFill>
                          <a:srgbClr val="000000"/>
                        </a:solidFill>
                        <a:effectLst/>
                        <a:latin typeface="Times New Roman" panose="02020603050405020304" pitchFamily="18" charset="0"/>
                      </a:endParaRPr>
                    </a:p>
                  </a:txBody>
                  <a:tcPr marL="7204" marR="7204" marT="7204" marB="0" anchor="b"/>
                </a:tc>
                <a:tc>
                  <a:txBody>
                    <a:bodyPr/>
                    <a:lstStyle/>
                    <a:p>
                      <a:pPr algn="l" fontAlgn="b"/>
                      <a:endParaRPr lang="en-US" sz="900" b="1" i="0" u="none" strike="noStrike" dirty="0">
                        <a:solidFill>
                          <a:srgbClr val="000000"/>
                        </a:solidFill>
                        <a:effectLst/>
                        <a:highlight>
                          <a:srgbClr val="FFFF00"/>
                        </a:highlight>
                        <a:latin typeface="Calibri" panose="020F0502020204030204" pitchFamily="34" charset="0"/>
                      </a:endParaRPr>
                    </a:p>
                  </a:txBody>
                  <a:tcPr marL="7204" marR="7204" marT="7204" marB="0" anchor="b"/>
                </a:tc>
                <a:extLst>
                  <a:ext uri="{0D108BD9-81ED-4DB2-BD59-A6C34878D82A}">
                    <a16:rowId xmlns:a16="http://schemas.microsoft.com/office/drawing/2014/main" val="1158347815"/>
                  </a:ext>
                </a:extLst>
              </a:tr>
              <a:tr h="183681">
                <a:tc>
                  <a:txBody>
                    <a:bodyPr/>
                    <a:lstStyle/>
                    <a:p>
                      <a:pPr algn="l" fontAlgn="b"/>
                      <a:r>
                        <a:rPr lang="en-US" sz="900" u="none" strike="noStrike">
                          <a:effectLst/>
                        </a:rPr>
                        <a:t>Magnet LHe fill</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9670</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904482131"/>
                  </a:ext>
                </a:extLst>
              </a:tr>
              <a:tr h="183681">
                <a:tc>
                  <a:txBody>
                    <a:bodyPr/>
                    <a:lstStyle/>
                    <a:p>
                      <a:pPr algn="l" fontAlgn="b"/>
                      <a:r>
                        <a:rPr lang="en-US" sz="900" u="none" strike="noStrike">
                          <a:effectLst/>
                        </a:rPr>
                        <a:t>Magnet shield LN2 fill </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10337</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2242336497"/>
                  </a:ext>
                </a:extLst>
              </a:tr>
              <a:tr h="183681">
                <a:tc>
                  <a:txBody>
                    <a:bodyPr/>
                    <a:lstStyle/>
                    <a:p>
                      <a:pPr algn="l" fontAlgn="b"/>
                      <a:r>
                        <a:rPr lang="en-US" sz="900" u="none" strike="noStrike">
                          <a:effectLst/>
                        </a:rPr>
                        <a:t>Fridge LHe fill </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10375</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1289227902"/>
                  </a:ext>
                </a:extLst>
              </a:tr>
              <a:tr h="183681">
                <a:tc>
                  <a:txBody>
                    <a:bodyPr/>
                    <a:lstStyle/>
                    <a:p>
                      <a:pPr algn="l" fontAlgn="b"/>
                      <a:r>
                        <a:rPr lang="en-US" sz="900" u="none" strike="noStrike">
                          <a:effectLst/>
                        </a:rPr>
                        <a:t>Magnet cooldown</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9651</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1586657931"/>
                  </a:ext>
                </a:extLst>
              </a:tr>
              <a:tr h="183681">
                <a:tc>
                  <a:txBody>
                    <a:bodyPr/>
                    <a:lstStyle/>
                    <a:p>
                      <a:pPr algn="l" fontAlgn="b"/>
                      <a:r>
                        <a:rPr lang="en-US" sz="900" u="none" strike="noStrike">
                          <a:effectLst/>
                        </a:rPr>
                        <a:t>LOTO procedure for fast magnet cooldown</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10571</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138005087"/>
                  </a:ext>
                </a:extLst>
              </a:tr>
              <a:tr h="183681">
                <a:tc>
                  <a:txBody>
                    <a:bodyPr/>
                    <a:lstStyle/>
                    <a:p>
                      <a:pPr algn="l" fontAlgn="b"/>
                      <a:r>
                        <a:rPr lang="en-US" sz="900" u="none" strike="noStrike">
                          <a:effectLst/>
                        </a:rPr>
                        <a:t>Magnet operations </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a:effectLst/>
                        </a:rPr>
                        <a:t>10062</a:t>
                      </a:r>
                      <a:endParaRPr lang="en-US" sz="900" b="0" i="0" u="none" strike="noStrike">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3396727035"/>
                  </a:ext>
                </a:extLst>
              </a:tr>
              <a:tr h="183681">
                <a:tc>
                  <a:txBody>
                    <a:bodyPr/>
                    <a:lstStyle/>
                    <a:p>
                      <a:pPr algn="l" fontAlgn="b"/>
                      <a:r>
                        <a:rPr lang="en-US" sz="900" u="none" strike="noStrike">
                          <a:effectLst/>
                        </a:rPr>
                        <a:t>Magnet fill from commercial LHe Dewar </a:t>
                      </a:r>
                      <a:endParaRPr lang="en-US" sz="900" b="0" i="0" u="none" strike="noStrike">
                        <a:solidFill>
                          <a:srgbClr val="000000"/>
                        </a:solidFill>
                        <a:effectLst/>
                        <a:latin typeface="Times New Roman" panose="02020603050405020304" pitchFamily="18" charset="0"/>
                      </a:endParaRPr>
                    </a:p>
                  </a:txBody>
                  <a:tcPr marL="7204" marR="7204" marT="7204" marB="0" anchor="b"/>
                </a:tc>
                <a:tc>
                  <a:txBody>
                    <a:bodyPr/>
                    <a:lstStyle/>
                    <a:p>
                      <a:pPr algn="ctr" fontAlgn="b"/>
                      <a:r>
                        <a:rPr lang="en-US" sz="900" u="none" strike="noStrike" dirty="0">
                          <a:effectLst/>
                        </a:rPr>
                        <a:t>10056</a:t>
                      </a:r>
                      <a:endParaRPr lang="en-US" sz="900" b="0" i="0" u="none" strike="noStrike" dirty="0">
                        <a:solidFill>
                          <a:srgbClr val="000000"/>
                        </a:solidFill>
                        <a:effectLst/>
                        <a:latin typeface="Times New Roman" panose="02020603050405020304" pitchFamily="18" charset="0"/>
                      </a:endParaRPr>
                    </a:p>
                  </a:txBody>
                  <a:tcPr marL="7204" marR="7204" marT="7204" marB="0" anchor="b"/>
                </a:tc>
                <a:extLst>
                  <a:ext uri="{0D108BD9-81ED-4DB2-BD59-A6C34878D82A}">
                    <a16:rowId xmlns:a16="http://schemas.microsoft.com/office/drawing/2014/main" val="3487700798"/>
                  </a:ext>
                </a:extLst>
              </a:tr>
            </a:tbl>
          </a:graphicData>
        </a:graphic>
      </p:graphicFrame>
    </p:spTree>
    <p:extLst>
      <p:ext uri="{BB962C8B-B14F-4D97-AF65-F5344CB8AC3E}">
        <p14:creationId xmlns:p14="http://schemas.microsoft.com/office/powerpoint/2010/main" val="2299890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768CC-30F8-5483-9AFA-FE4A87A7A0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953D88-AFEF-7240-6406-DC9E2830488C}"/>
              </a:ext>
            </a:extLst>
          </p:cNvPr>
          <p:cNvSpPr>
            <a:spLocks noGrp="1"/>
          </p:cNvSpPr>
          <p:nvPr>
            <p:ph type="title"/>
          </p:nvPr>
        </p:nvSpPr>
        <p:spPr/>
        <p:txBody>
          <a:bodyPr/>
          <a:lstStyle/>
          <a:p>
            <a:r>
              <a:rPr lang="en-US" dirty="0"/>
              <a:t>Procedures – Part 2</a:t>
            </a:r>
          </a:p>
        </p:txBody>
      </p:sp>
      <p:sp>
        <p:nvSpPr>
          <p:cNvPr id="4" name="Date Placeholder 3">
            <a:extLst>
              <a:ext uri="{FF2B5EF4-FFF2-40B4-BE49-F238E27FC236}">
                <a16:creationId xmlns:a16="http://schemas.microsoft.com/office/drawing/2014/main" id="{D4A3287A-B2A3-BCA5-A3EB-EA0A4673E777}"/>
              </a:ext>
            </a:extLst>
          </p:cNvPr>
          <p:cNvSpPr>
            <a:spLocks noGrp="1"/>
          </p:cNvSpPr>
          <p:nvPr>
            <p:ph type="dt" sz="half" idx="2"/>
          </p:nvPr>
        </p:nvSpPr>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1C6CBF40-D948-D520-2E1C-1AB1E910675C}"/>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0D07E4C6-E14A-D829-B1E3-94C754A7B2E0}"/>
              </a:ext>
            </a:extLst>
          </p:cNvPr>
          <p:cNvSpPr>
            <a:spLocks noGrp="1"/>
          </p:cNvSpPr>
          <p:nvPr>
            <p:ph type="sldNum" sz="quarter" idx="4"/>
          </p:nvPr>
        </p:nvSpPr>
        <p:spPr/>
        <p:txBody>
          <a:bodyPr/>
          <a:lstStyle/>
          <a:p>
            <a:pPr>
              <a:defRPr/>
            </a:pPr>
            <a:fld id="{148C009B-CB69-E04A-B9B3-34B26D69E9CF}" type="slidenum">
              <a:rPr lang="en-US" smtClean="0"/>
              <a:pPr>
                <a:defRPr/>
              </a:pPr>
              <a:t>45</a:t>
            </a:fld>
            <a:endParaRPr lang="en-US" dirty="0"/>
          </a:p>
        </p:txBody>
      </p:sp>
      <p:graphicFrame>
        <p:nvGraphicFramePr>
          <p:cNvPr id="9" name="Table 8">
            <a:extLst>
              <a:ext uri="{FF2B5EF4-FFF2-40B4-BE49-F238E27FC236}">
                <a16:creationId xmlns:a16="http://schemas.microsoft.com/office/drawing/2014/main" id="{3C3A3137-FE68-5841-4FCA-05F657E4FB77}"/>
              </a:ext>
            </a:extLst>
          </p:cNvPr>
          <p:cNvGraphicFramePr>
            <a:graphicFrameLocks noGrp="1"/>
          </p:cNvGraphicFramePr>
          <p:nvPr>
            <p:extLst>
              <p:ext uri="{D42A27DB-BD31-4B8C-83A1-F6EECF244321}">
                <p14:modId xmlns:p14="http://schemas.microsoft.com/office/powerpoint/2010/main" val="1039772761"/>
              </p:ext>
            </p:extLst>
          </p:nvPr>
        </p:nvGraphicFramePr>
        <p:xfrm>
          <a:off x="1927533" y="1416256"/>
          <a:ext cx="5468258" cy="4351329"/>
        </p:xfrm>
        <a:graphic>
          <a:graphicData uri="http://schemas.openxmlformats.org/drawingml/2006/table">
            <a:tbl>
              <a:tblPr>
                <a:tableStyleId>{5C22544A-7EE6-4342-B048-85BDC9FD1C3A}</a:tableStyleId>
              </a:tblPr>
              <a:tblGrid>
                <a:gridCol w="4793452">
                  <a:extLst>
                    <a:ext uri="{9D8B030D-6E8A-4147-A177-3AD203B41FA5}">
                      <a16:colId xmlns:a16="http://schemas.microsoft.com/office/drawing/2014/main" val="1860403516"/>
                    </a:ext>
                  </a:extLst>
                </a:gridCol>
                <a:gridCol w="674806">
                  <a:extLst>
                    <a:ext uri="{9D8B030D-6E8A-4147-A177-3AD203B41FA5}">
                      <a16:colId xmlns:a16="http://schemas.microsoft.com/office/drawing/2014/main" val="1489110192"/>
                    </a:ext>
                  </a:extLst>
                </a:gridCol>
              </a:tblGrid>
              <a:tr h="197788">
                <a:tc>
                  <a:txBody>
                    <a:bodyPr/>
                    <a:lstStyle/>
                    <a:p>
                      <a:pPr algn="ctr" fontAlgn="b"/>
                      <a:r>
                        <a:rPr lang="en-US" sz="1100" u="none" strike="noStrike">
                          <a:effectLst/>
                        </a:rPr>
                        <a:t>Procedure</a:t>
                      </a:r>
                      <a:endParaRPr lang="en-US" sz="1100" b="1"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Docdb ID</a:t>
                      </a:r>
                      <a:endParaRPr lang="en-US" sz="1100" b="1"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2069800021"/>
                  </a:ext>
                </a:extLst>
              </a:tr>
              <a:tr h="197788">
                <a:tc>
                  <a:txBody>
                    <a:bodyPr/>
                    <a:lstStyle/>
                    <a:p>
                      <a:pPr algn="l" fontAlgn="b"/>
                      <a:r>
                        <a:rPr lang="en-US" sz="1100" b="1" u="none" strike="noStrike" dirty="0">
                          <a:effectLst/>
                        </a:rPr>
                        <a:t>Procedures related to gases</a:t>
                      </a:r>
                      <a:endParaRPr lang="en-US" sz="1100" b="1" i="0" u="none" strike="noStrike" dirty="0">
                        <a:solidFill>
                          <a:srgbClr val="000000"/>
                        </a:solidFill>
                        <a:effectLst/>
                        <a:latin typeface="Times New Roman" panose="02020603050405020304" pitchFamily="18" charset="0"/>
                      </a:endParaRPr>
                    </a:p>
                  </a:txBody>
                  <a:tcPr marL="8726" marR="8726" marT="8726"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8726" marR="8726" marT="8726" marB="0" anchor="b"/>
                </a:tc>
                <a:extLst>
                  <a:ext uri="{0D108BD9-81ED-4DB2-BD59-A6C34878D82A}">
                    <a16:rowId xmlns:a16="http://schemas.microsoft.com/office/drawing/2014/main" val="2341905923"/>
                  </a:ext>
                </a:extLst>
              </a:tr>
              <a:tr h="186153">
                <a:tc>
                  <a:txBody>
                    <a:bodyPr/>
                    <a:lstStyle/>
                    <a:p>
                      <a:pPr algn="l" fontAlgn="b"/>
                      <a:r>
                        <a:rPr lang="en-US" sz="1100" u="none" strike="noStrike">
                          <a:effectLst/>
                        </a:rPr>
                        <a:t>Pumping and purging (generic)</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10184</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2231090730"/>
                  </a:ext>
                </a:extLst>
              </a:tr>
              <a:tr h="186153">
                <a:tc>
                  <a:txBody>
                    <a:bodyPr/>
                    <a:lstStyle/>
                    <a:p>
                      <a:pPr algn="l" fontAlgn="b"/>
                      <a:r>
                        <a:rPr lang="en-US" sz="1100" u="none" strike="noStrike">
                          <a:effectLst/>
                        </a:rPr>
                        <a:t>Leak checking (generic) </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10188</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250784400"/>
                  </a:ext>
                </a:extLst>
              </a:tr>
              <a:tr h="186153">
                <a:tc>
                  <a:txBody>
                    <a:bodyPr/>
                    <a:lstStyle/>
                    <a:p>
                      <a:pPr algn="l" fontAlgn="b"/>
                      <a:r>
                        <a:rPr lang="en-US" sz="1100" u="none" strike="noStrike">
                          <a:effectLst/>
                        </a:rPr>
                        <a:t>Outside gHe tank refill </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10198</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2364592844"/>
                  </a:ext>
                </a:extLst>
              </a:tr>
              <a:tr h="186153">
                <a:tc>
                  <a:txBody>
                    <a:bodyPr/>
                    <a:lstStyle/>
                    <a:p>
                      <a:pPr algn="l" fontAlgn="b"/>
                      <a:r>
                        <a:rPr lang="en-US" sz="1100" u="none" strike="noStrike">
                          <a:effectLst/>
                        </a:rPr>
                        <a:t>Manually vented He Gas Storage Tank to the Atmosphere</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10285</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2314241321"/>
                  </a:ext>
                </a:extLst>
              </a:tr>
              <a:tr h="186153">
                <a:tc>
                  <a:txBody>
                    <a:bodyPr/>
                    <a:lstStyle/>
                    <a:p>
                      <a:pPr algn="l" fontAlgn="b"/>
                      <a:r>
                        <a:rPr lang="en-US" sz="1100" u="none" strike="noStrike">
                          <a:effectLst/>
                        </a:rPr>
                        <a:t>Load gHe bottle into the system</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10525</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4192123257"/>
                  </a:ext>
                </a:extLst>
              </a:tr>
              <a:tr h="186153">
                <a:tc>
                  <a:txBody>
                    <a:bodyPr/>
                    <a:lstStyle/>
                    <a:p>
                      <a:pPr algn="l" fontAlgn="b"/>
                      <a:r>
                        <a:rPr lang="en-US" sz="1100" u="none" strike="noStrike">
                          <a:effectLst/>
                        </a:rPr>
                        <a:t>Cleaning outside gHe tank using the UVA-QT purifier</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10523</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4054074408"/>
                  </a:ext>
                </a:extLst>
              </a:tr>
              <a:tr h="197788">
                <a:tc>
                  <a:txBody>
                    <a:bodyPr/>
                    <a:lstStyle/>
                    <a:p>
                      <a:pPr algn="l" fontAlgn="b"/>
                      <a:r>
                        <a:rPr lang="en-US" sz="1100" b="1" u="none" strike="noStrike" dirty="0">
                          <a:effectLst/>
                        </a:rPr>
                        <a:t>Turning ON/OFF procedures</a:t>
                      </a:r>
                      <a:endParaRPr lang="en-US" sz="1100" b="1" i="0" u="none" strike="noStrike" dirty="0">
                        <a:solidFill>
                          <a:srgbClr val="000000"/>
                        </a:solidFill>
                        <a:effectLst/>
                        <a:latin typeface="Times New Roman" panose="02020603050405020304" pitchFamily="18" charset="0"/>
                      </a:endParaRPr>
                    </a:p>
                  </a:txBody>
                  <a:tcPr marL="8726" marR="8726" marT="8726"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8726" marR="8726" marT="8726" marB="0" anchor="b"/>
                </a:tc>
                <a:extLst>
                  <a:ext uri="{0D108BD9-81ED-4DB2-BD59-A6C34878D82A}">
                    <a16:rowId xmlns:a16="http://schemas.microsoft.com/office/drawing/2014/main" val="3240030312"/>
                  </a:ext>
                </a:extLst>
              </a:tr>
              <a:tr h="186153">
                <a:tc>
                  <a:txBody>
                    <a:bodyPr/>
                    <a:lstStyle/>
                    <a:p>
                      <a:pPr algn="l" fontAlgn="b"/>
                      <a:r>
                        <a:rPr lang="en-US" sz="1100" u="none" strike="noStrike">
                          <a:effectLst/>
                        </a:rPr>
                        <a:t>UVA-NMR system shutdown,startup,tuning, data-taking</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10367</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2640207267"/>
                  </a:ext>
                </a:extLst>
              </a:tr>
              <a:tr h="186153">
                <a:tc>
                  <a:txBody>
                    <a:bodyPr/>
                    <a:lstStyle/>
                    <a:p>
                      <a:pPr algn="l" fontAlgn="b"/>
                      <a:r>
                        <a:rPr lang="en-US" sz="1100" u="none" strike="noStrike">
                          <a:effectLst/>
                        </a:rPr>
                        <a:t>Target Slow Control System turn on/off</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10369</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1157177932"/>
                  </a:ext>
                </a:extLst>
              </a:tr>
              <a:tr h="186153">
                <a:tc>
                  <a:txBody>
                    <a:bodyPr/>
                    <a:lstStyle/>
                    <a:p>
                      <a:pPr algn="l" fontAlgn="b"/>
                      <a:r>
                        <a:rPr lang="en-US" sz="1100" u="none" strike="noStrike" dirty="0">
                          <a:effectLst/>
                        </a:rPr>
                        <a:t>Annealing System turning on/off</a:t>
                      </a:r>
                      <a:endParaRPr lang="en-US" sz="1100" b="0" i="0" u="none" strike="noStrike" dirty="0">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10372</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198416038"/>
                  </a:ext>
                </a:extLst>
              </a:tr>
              <a:tr h="186153">
                <a:tc>
                  <a:txBody>
                    <a:bodyPr/>
                    <a:lstStyle/>
                    <a:p>
                      <a:pPr algn="l" fontAlgn="b"/>
                      <a:r>
                        <a:rPr lang="en-US" sz="1100" u="none" strike="noStrike">
                          <a:effectLst/>
                        </a:rPr>
                        <a:t>Microwave system powering up, Operation, and shutting down</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10387</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192608681"/>
                  </a:ext>
                </a:extLst>
              </a:tr>
              <a:tr h="197788">
                <a:tc>
                  <a:txBody>
                    <a:bodyPr/>
                    <a:lstStyle/>
                    <a:p>
                      <a:pPr algn="l" fontAlgn="b"/>
                      <a:r>
                        <a:rPr lang="en-US" sz="1100" u="none" strike="noStrike">
                          <a:effectLst/>
                        </a:rPr>
                        <a:t>Target lifter system powering up and shutting down procedure </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10381</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530806783"/>
                  </a:ext>
                </a:extLst>
              </a:tr>
              <a:tr h="197788">
                <a:tc>
                  <a:txBody>
                    <a:bodyPr/>
                    <a:lstStyle/>
                    <a:p>
                      <a:pPr algn="l" fontAlgn="b"/>
                      <a:r>
                        <a:rPr lang="en-US" sz="1100" b="1" u="none" strike="noStrike" dirty="0">
                          <a:effectLst/>
                        </a:rPr>
                        <a:t>HDPE Target Material Handling Related (Include Cryogenics)</a:t>
                      </a:r>
                      <a:endParaRPr lang="en-US" sz="1100" b="1" i="0" u="none" strike="noStrike" dirty="0">
                        <a:solidFill>
                          <a:srgbClr val="000000"/>
                        </a:solidFill>
                        <a:effectLst/>
                        <a:latin typeface="Times New Roman" panose="02020603050405020304" pitchFamily="18" charset="0"/>
                      </a:endParaRPr>
                    </a:p>
                  </a:txBody>
                  <a:tcPr marL="8726" marR="8726" marT="8726"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8726" marR="8726" marT="8726" marB="0" anchor="b"/>
                </a:tc>
                <a:extLst>
                  <a:ext uri="{0D108BD9-81ED-4DB2-BD59-A6C34878D82A}">
                    <a16:rowId xmlns:a16="http://schemas.microsoft.com/office/drawing/2014/main" val="2612599643"/>
                  </a:ext>
                </a:extLst>
              </a:tr>
              <a:tr h="186153">
                <a:tc>
                  <a:txBody>
                    <a:bodyPr/>
                    <a:lstStyle/>
                    <a:p>
                      <a:pPr algn="l" fontAlgn="b"/>
                      <a:r>
                        <a:rPr lang="en-US" sz="1100" u="none" strike="noStrike" dirty="0">
                          <a:effectLst/>
                        </a:rPr>
                        <a:t>Handling Target material CH2/CD2 (HDPE) </a:t>
                      </a:r>
                      <a:endParaRPr lang="en-US" sz="1100" b="0" i="0" u="none" strike="noStrike" dirty="0">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10411</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2152509893"/>
                  </a:ext>
                </a:extLst>
              </a:tr>
              <a:tr h="186153">
                <a:tc>
                  <a:txBody>
                    <a:bodyPr/>
                    <a:lstStyle/>
                    <a:p>
                      <a:pPr algn="l" fontAlgn="b"/>
                      <a:r>
                        <a:rPr lang="en-US" sz="1100" u="none" strike="noStrike">
                          <a:effectLst/>
                        </a:rPr>
                        <a:t>Filling the portable handheld dewar</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10358</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2928372910"/>
                  </a:ext>
                </a:extLst>
              </a:tr>
              <a:tr h="186153">
                <a:tc>
                  <a:txBody>
                    <a:bodyPr/>
                    <a:lstStyle/>
                    <a:p>
                      <a:pPr algn="l" fontAlgn="b"/>
                      <a:r>
                        <a:rPr lang="en-US" sz="1100" u="none" strike="noStrike">
                          <a:effectLst/>
                        </a:rPr>
                        <a:t>Target material dewar filling from the portable handheld dewar</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10427</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1121760573"/>
                  </a:ext>
                </a:extLst>
              </a:tr>
              <a:tr h="186153">
                <a:tc>
                  <a:txBody>
                    <a:bodyPr/>
                    <a:lstStyle/>
                    <a:p>
                      <a:pPr algn="l" fontAlgn="b"/>
                      <a:r>
                        <a:rPr lang="en-US" sz="1100" u="none" strike="noStrike">
                          <a:effectLst/>
                        </a:rPr>
                        <a:t>Target insert loading/unloading procedure (magnet cryostat)</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10355</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689315119"/>
                  </a:ext>
                </a:extLst>
              </a:tr>
              <a:tr h="197788">
                <a:tc>
                  <a:txBody>
                    <a:bodyPr/>
                    <a:lstStyle/>
                    <a:p>
                      <a:pPr algn="l" fontAlgn="b"/>
                      <a:r>
                        <a:rPr lang="en-US" sz="1100" u="none" strike="noStrike">
                          <a:effectLst/>
                        </a:rPr>
                        <a:t>Target material shipping procedure</a:t>
                      </a:r>
                      <a:endParaRPr lang="en-US" sz="1100" b="0" i="0" u="none" strike="noStrike">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10498</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291702007"/>
                  </a:ext>
                </a:extLst>
              </a:tr>
              <a:tr h="186153">
                <a:tc>
                  <a:txBody>
                    <a:bodyPr/>
                    <a:lstStyle/>
                    <a:p>
                      <a:pPr algn="l" fontAlgn="b"/>
                      <a:r>
                        <a:rPr lang="en-US" sz="1100" b="1" u="none" strike="noStrike" dirty="0">
                          <a:effectLst/>
                        </a:rPr>
                        <a:t>NH3/ND3 Target Material Handling (Include Cryogenics)</a:t>
                      </a:r>
                      <a:endParaRPr lang="en-US" sz="1100" b="1" i="0" u="none" strike="noStrike" dirty="0">
                        <a:solidFill>
                          <a:srgbClr val="000000"/>
                        </a:solidFill>
                        <a:effectLst/>
                        <a:latin typeface="Times New Roman" panose="02020603050405020304" pitchFamily="18" charset="0"/>
                      </a:endParaRPr>
                    </a:p>
                  </a:txBody>
                  <a:tcPr marL="8726" marR="8726" marT="8726"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8726" marR="8726" marT="8726" marB="0" anchor="b"/>
                </a:tc>
                <a:extLst>
                  <a:ext uri="{0D108BD9-81ED-4DB2-BD59-A6C34878D82A}">
                    <a16:rowId xmlns:a16="http://schemas.microsoft.com/office/drawing/2014/main" val="150447063"/>
                  </a:ext>
                </a:extLst>
              </a:tr>
              <a:tr h="186153">
                <a:tc>
                  <a:txBody>
                    <a:bodyPr/>
                    <a:lstStyle/>
                    <a:p>
                      <a:pPr algn="l" fontAlgn="b"/>
                      <a:r>
                        <a:rPr lang="en-US" sz="1100" u="none" strike="noStrike" dirty="0">
                          <a:effectLst/>
                        </a:rPr>
                        <a:t>Handling Target material NH3/ND3</a:t>
                      </a:r>
                      <a:endParaRPr lang="en-US" sz="1100" b="0" i="0" u="none" strike="noStrike" dirty="0">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a:effectLst/>
                        </a:rPr>
                        <a:t>10360</a:t>
                      </a:r>
                      <a:endParaRPr lang="en-US" sz="1100" b="0" i="0" u="none" strike="noStrike">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3950406587"/>
                  </a:ext>
                </a:extLst>
              </a:tr>
              <a:tr h="186153">
                <a:tc>
                  <a:txBody>
                    <a:bodyPr/>
                    <a:lstStyle/>
                    <a:p>
                      <a:pPr algn="l" fontAlgn="b"/>
                      <a:r>
                        <a:rPr lang="en-US" sz="1100" u="none" strike="noStrike" dirty="0" err="1">
                          <a:effectLst/>
                        </a:rPr>
                        <a:t>SpinQuest</a:t>
                      </a:r>
                      <a:r>
                        <a:rPr lang="en-US" sz="1100" u="none" strike="noStrike" dirty="0">
                          <a:effectLst/>
                        </a:rPr>
                        <a:t> Target Pre-Irradiation Target Material storage 10g</a:t>
                      </a:r>
                      <a:endParaRPr lang="en-US" sz="1100" b="0" i="0" u="none" strike="noStrike" dirty="0">
                        <a:solidFill>
                          <a:srgbClr val="000000"/>
                        </a:solidFill>
                        <a:effectLst/>
                        <a:latin typeface="Times New Roman" panose="02020603050405020304" pitchFamily="18" charset="0"/>
                      </a:endParaRPr>
                    </a:p>
                  </a:txBody>
                  <a:tcPr marL="8726" marR="8726" marT="8726" marB="0" anchor="b"/>
                </a:tc>
                <a:tc>
                  <a:txBody>
                    <a:bodyPr/>
                    <a:lstStyle/>
                    <a:p>
                      <a:pPr algn="ctr" fontAlgn="b"/>
                      <a:r>
                        <a:rPr lang="en-US" sz="1100" u="none" strike="noStrike" dirty="0">
                          <a:effectLst/>
                        </a:rPr>
                        <a:t>10696</a:t>
                      </a:r>
                      <a:endParaRPr lang="en-US" sz="1100" b="0" i="0" u="none" strike="noStrike" dirty="0">
                        <a:solidFill>
                          <a:srgbClr val="000000"/>
                        </a:solidFill>
                        <a:effectLst/>
                        <a:latin typeface="Times New Roman" panose="02020603050405020304" pitchFamily="18" charset="0"/>
                      </a:endParaRPr>
                    </a:p>
                  </a:txBody>
                  <a:tcPr marL="8726" marR="8726" marT="8726" marB="0" anchor="b"/>
                </a:tc>
                <a:extLst>
                  <a:ext uri="{0D108BD9-81ED-4DB2-BD59-A6C34878D82A}">
                    <a16:rowId xmlns:a16="http://schemas.microsoft.com/office/drawing/2014/main" val="3658090116"/>
                  </a:ext>
                </a:extLst>
              </a:tr>
            </a:tbl>
          </a:graphicData>
        </a:graphic>
      </p:graphicFrame>
    </p:spTree>
    <p:extLst>
      <p:ext uri="{BB962C8B-B14F-4D97-AF65-F5344CB8AC3E}">
        <p14:creationId xmlns:p14="http://schemas.microsoft.com/office/powerpoint/2010/main" val="36165263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0DBEC-41E3-45CF-6E4A-8B0BD1CB37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C459A4-F4E3-7265-C9E2-316FEC0451BB}"/>
              </a:ext>
            </a:extLst>
          </p:cNvPr>
          <p:cNvSpPr>
            <a:spLocks noGrp="1"/>
          </p:cNvSpPr>
          <p:nvPr>
            <p:ph type="title"/>
          </p:nvPr>
        </p:nvSpPr>
        <p:spPr>
          <a:xfrm>
            <a:off x="228600" y="78703"/>
            <a:ext cx="8686800" cy="427877"/>
          </a:xfrm>
        </p:spPr>
        <p:txBody>
          <a:bodyPr/>
          <a:lstStyle/>
          <a:p>
            <a:r>
              <a:rPr lang="en-US" dirty="0" err="1"/>
              <a:t>SpinQuest</a:t>
            </a:r>
            <a:r>
              <a:rPr lang="en-US" dirty="0"/>
              <a:t> Systems</a:t>
            </a:r>
          </a:p>
        </p:txBody>
      </p:sp>
      <p:sp>
        <p:nvSpPr>
          <p:cNvPr id="4" name="Date Placeholder 3">
            <a:extLst>
              <a:ext uri="{FF2B5EF4-FFF2-40B4-BE49-F238E27FC236}">
                <a16:creationId xmlns:a16="http://schemas.microsoft.com/office/drawing/2014/main" id="{BE5BE8D8-EAD7-226C-E987-FBB5EAFDF3FB}"/>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45CF7341-46E7-F1B0-5708-957B9A861EB5}"/>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29FBD57C-A613-A87E-D07F-F72A2E63334C}"/>
              </a:ext>
            </a:extLst>
          </p:cNvPr>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sp>
        <p:nvSpPr>
          <p:cNvPr id="10" name="TextBox 9">
            <a:extLst>
              <a:ext uri="{FF2B5EF4-FFF2-40B4-BE49-F238E27FC236}">
                <a16:creationId xmlns:a16="http://schemas.microsoft.com/office/drawing/2014/main" id="{1CD2551F-1028-B3D2-92A3-396E6F56E200}"/>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0F6C3214-3F9D-EB26-374D-FCA309AF5059}"/>
              </a:ext>
            </a:extLst>
          </p:cNvPr>
          <p:cNvSpPr>
            <a:spLocks noGrp="1"/>
          </p:cNvSpPr>
          <p:nvPr>
            <p:ph idx="1"/>
          </p:nvPr>
        </p:nvSpPr>
        <p:spPr>
          <a:xfrm>
            <a:off x="109708" y="631108"/>
            <a:ext cx="4195007" cy="5094443"/>
          </a:xfrm>
        </p:spPr>
        <p:txBody>
          <a:bodyPr/>
          <a:lstStyle/>
          <a:p>
            <a:pPr>
              <a:buFont typeface="+mj-lt"/>
              <a:buAutoNum type="arabicPeriod"/>
            </a:pPr>
            <a:r>
              <a:rPr lang="en-US" sz="1800" b="1" dirty="0">
                <a:effectLst/>
                <a:latin typeface="Times" pitchFamily="2" charset="0"/>
              </a:rPr>
              <a:t>Polarized NH3/ND3 Target</a:t>
            </a:r>
          </a:p>
          <a:p>
            <a:pPr lvl="1">
              <a:buFont typeface="+mj-lt"/>
              <a:buAutoNum type="arabicPeriod"/>
            </a:pPr>
            <a:r>
              <a:rPr lang="en-US" sz="1600" b="1" dirty="0">
                <a:effectLst/>
                <a:latin typeface="Times" pitchFamily="2" charset="0"/>
              </a:rPr>
              <a:t>Quantum Technology (QT) Liquefiers System </a:t>
            </a:r>
          </a:p>
          <a:p>
            <a:pPr lvl="1">
              <a:buFont typeface="+mj-lt"/>
              <a:buAutoNum type="arabicPeriod"/>
            </a:pPr>
            <a:r>
              <a:rPr lang="en-US" sz="1600" dirty="0">
                <a:solidFill>
                  <a:schemeClr val="accent6">
                    <a:lumMod val="20000"/>
                    <a:lumOff val="80000"/>
                  </a:schemeClr>
                </a:solidFill>
                <a:effectLst/>
                <a:latin typeface="Times" pitchFamily="2" charset="0"/>
              </a:rPr>
              <a:t>University of Virginia Microwave System </a:t>
            </a:r>
          </a:p>
          <a:p>
            <a:pPr lvl="1">
              <a:buFont typeface="+mj-lt"/>
              <a:buAutoNum type="arabicPeriod"/>
            </a:pPr>
            <a:r>
              <a:rPr lang="en-US" sz="1600" dirty="0">
                <a:solidFill>
                  <a:schemeClr val="accent6">
                    <a:lumMod val="20000"/>
                    <a:lumOff val="80000"/>
                  </a:schemeClr>
                </a:solidFill>
                <a:effectLst/>
                <a:latin typeface="Times" pitchFamily="2" charset="0"/>
              </a:rPr>
              <a:t>Liverpool NMR System </a:t>
            </a:r>
          </a:p>
          <a:p>
            <a:pPr lvl="1">
              <a:buFont typeface="+mj-lt"/>
              <a:buAutoNum type="arabicPeriod"/>
            </a:pPr>
            <a:r>
              <a:rPr lang="en-US" sz="1600" dirty="0">
                <a:solidFill>
                  <a:schemeClr val="accent6">
                    <a:lumMod val="20000"/>
                    <a:lumOff val="80000"/>
                  </a:schemeClr>
                </a:solidFill>
                <a:effectLst/>
                <a:latin typeface="Times" pitchFamily="2" charset="0"/>
              </a:rPr>
              <a:t>Oerlikon stacked Root pumps </a:t>
            </a:r>
          </a:p>
          <a:p>
            <a:pPr lvl="1">
              <a:buFont typeface="+mj-lt"/>
              <a:buAutoNum type="arabicPeriod"/>
            </a:pPr>
            <a:r>
              <a:rPr lang="en-US" sz="1600" dirty="0">
                <a:solidFill>
                  <a:schemeClr val="accent6">
                    <a:lumMod val="20000"/>
                    <a:lumOff val="80000"/>
                  </a:schemeClr>
                </a:solidFill>
                <a:effectLst/>
                <a:latin typeface="Times" pitchFamily="2" charset="0"/>
              </a:rPr>
              <a:t>Evaporation Refrigerator </a:t>
            </a:r>
          </a:p>
          <a:p>
            <a:pPr lvl="1">
              <a:buFont typeface="+mj-lt"/>
              <a:buAutoNum type="arabicPeriod"/>
            </a:pPr>
            <a:r>
              <a:rPr lang="en-US" sz="1600" dirty="0">
                <a:solidFill>
                  <a:schemeClr val="accent6">
                    <a:lumMod val="20000"/>
                    <a:lumOff val="80000"/>
                  </a:schemeClr>
                </a:solidFill>
                <a:effectLst/>
                <a:latin typeface="Times" pitchFamily="2" charset="0"/>
              </a:rPr>
              <a:t>Superconducting Magnet </a:t>
            </a:r>
          </a:p>
          <a:p>
            <a:pPr lvl="1">
              <a:buFont typeface="+mj-lt"/>
              <a:buAutoNum type="arabicPeriod"/>
            </a:pPr>
            <a:r>
              <a:rPr lang="en-US" sz="1600" dirty="0">
                <a:solidFill>
                  <a:schemeClr val="accent6">
                    <a:lumMod val="20000"/>
                    <a:lumOff val="80000"/>
                  </a:schemeClr>
                </a:solidFill>
                <a:effectLst/>
                <a:latin typeface="Times" pitchFamily="2" charset="0"/>
              </a:rPr>
              <a:t>Target Lifter or Target Actuator </a:t>
            </a:r>
          </a:p>
          <a:p>
            <a:pPr lvl="1">
              <a:buFont typeface="+mj-lt"/>
              <a:buAutoNum type="arabicPeriod"/>
            </a:pPr>
            <a:r>
              <a:rPr lang="en-US" sz="1600" dirty="0">
                <a:solidFill>
                  <a:schemeClr val="accent6">
                    <a:lumMod val="20000"/>
                    <a:lumOff val="80000"/>
                  </a:schemeClr>
                </a:solidFill>
                <a:effectLst/>
                <a:latin typeface="Times" pitchFamily="2" charset="0"/>
              </a:rPr>
              <a:t>Slow Control &amp; Magnet power supply Rack</a:t>
            </a:r>
          </a:p>
          <a:p>
            <a:pPr>
              <a:buFont typeface="+mj-lt"/>
              <a:buAutoNum type="arabicPeriod"/>
            </a:pPr>
            <a:r>
              <a:rPr lang="en-US" sz="1800" dirty="0">
                <a:solidFill>
                  <a:schemeClr val="accent6">
                    <a:lumMod val="20000"/>
                    <a:lumOff val="80000"/>
                  </a:schemeClr>
                </a:solidFill>
                <a:latin typeface="Times" pitchFamily="2" charset="0"/>
              </a:rPr>
              <a:t>Spectrometer</a:t>
            </a:r>
          </a:p>
          <a:p>
            <a:pPr lvl="1">
              <a:buFont typeface="+mj-lt"/>
              <a:buAutoNum type="arabicPeriod"/>
            </a:pPr>
            <a:r>
              <a:rPr lang="en-US" sz="1600" dirty="0">
                <a:solidFill>
                  <a:schemeClr val="accent6">
                    <a:lumMod val="20000"/>
                    <a:lumOff val="80000"/>
                  </a:schemeClr>
                </a:solidFill>
                <a:effectLst/>
                <a:latin typeface="Times" pitchFamily="2" charset="0"/>
              </a:rPr>
              <a:t>Drift chambers </a:t>
            </a:r>
          </a:p>
          <a:p>
            <a:pPr lvl="1">
              <a:buFont typeface="+mj-lt"/>
              <a:buAutoNum type="arabicPeriod"/>
            </a:pPr>
            <a:r>
              <a:rPr lang="en-US" sz="1600" dirty="0">
                <a:solidFill>
                  <a:schemeClr val="accent6">
                    <a:lumMod val="20000"/>
                    <a:lumOff val="80000"/>
                  </a:schemeClr>
                </a:solidFill>
                <a:effectLst/>
                <a:latin typeface="Times" pitchFamily="2" charset="0"/>
              </a:rPr>
              <a:t>Scintillator hodoscopes </a:t>
            </a:r>
          </a:p>
          <a:p>
            <a:pPr lvl="1">
              <a:buFont typeface="+mj-lt"/>
              <a:buAutoNum type="arabicPeriod"/>
            </a:pPr>
            <a:r>
              <a:rPr lang="en-US" sz="1600" dirty="0">
                <a:solidFill>
                  <a:schemeClr val="accent6">
                    <a:lumMod val="20000"/>
                    <a:lumOff val="80000"/>
                  </a:schemeClr>
                </a:solidFill>
                <a:effectLst/>
                <a:latin typeface="Times" pitchFamily="2" charset="0"/>
              </a:rPr>
              <a:t>Fiber hodoscopes </a:t>
            </a:r>
          </a:p>
          <a:p>
            <a:pPr lvl="1">
              <a:buFont typeface="+mj-lt"/>
              <a:buAutoNum type="arabicPeriod"/>
            </a:pPr>
            <a:r>
              <a:rPr lang="en-US" sz="1600" dirty="0">
                <a:solidFill>
                  <a:schemeClr val="accent6">
                    <a:lumMod val="20000"/>
                    <a:lumOff val="80000"/>
                  </a:schemeClr>
                </a:solidFill>
                <a:effectLst/>
                <a:latin typeface="Times" pitchFamily="2" charset="0"/>
              </a:rPr>
              <a:t>Proportional tubes </a:t>
            </a:r>
          </a:p>
          <a:p>
            <a:pPr lvl="1">
              <a:buFont typeface="+mj-lt"/>
              <a:buAutoNum type="arabicPeriod"/>
            </a:pPr>
            <a:r>
              <a:rPr lang="en-US" sz="1600" dirty="0">
                <a:solidFill>
                  <a:schemeClr val="accent6">
                    <a:lumMod val="20000"/>
                    <a:lumOff val="80000"/>
                  </a:schemeClr>
                </a:solidFill>
                <a:effectLst/>
                <a:latin typeface="Times" pitchFamily="2" charset="0"/>
              </a:rPr>
              <a:t>Cerenkov beam monitor </a:t>
            </a:r>
          </a:p>
          <a:p>
            <a:pPr lvl="1">
              <a:buFont typeface="+mj-lt"/>
              <a:buAutoNum type="arabicPeriod"/>
            </a:pPr>
            <a:r>
              <a:rPr lang="en-US" sz="1600" dirty="0">
                <a:solidFill>
                  <a:schemeClr val="accent6">
                    <a:lumMod val="20000"/>
                    <a:lumOff val="80000"/>
                  </a:schemeClr>
                </a:solidFill>
                <a:effectLst/>
                <a:latin typeface="Times" pitchFamily="2" charset="0"/>
              </a:rPr>
              <a:t>Data acquisition and trigger </a:t>
            </a:r>
          </a:p>
          <a:p>
            <a:pPr lvl="1">
              <a:buFont typeface="+mj-lt"/>
              <a:buAutoNum type="arabicPeriod"/>
            </a:pPr>
            <a:r>
              <a:rPr lang="en-US" sz="1600" dirty="0">
                <a:solidFill>
                  <a:schemeClr val="accent6">
                    <a:lumMod val="20000"/>
                    <a:lumOff val="80000"/>
                  </a:schemeClr>
                </a:solidFill>
                <a:effectLst/>
                <a:latin typeface="Times" pitchFamily="2" charset="0"/>
              </a:rPr>
              <a:t>Beam dump (</a:t>
            </a:r>
            <a:r>
              <a:rPr lang="en-US" sz="1600" dirty="0" err="1">
                <a:solidFill>
                  <a:schemeClr val="accent6">
                    <a:lumMod val="20000"/>
                    <a:lumOff val="80000"/>
                  </a:schemeClr>
                </a:solidFill>
                <a:effectLst/>
                <a:latin typeface="Times" pitchFamily="2" charset="0"/>
              </a:rPr>
              <a:t>FMag</a:t>
            </a:r>
            <a:r>
              <a:rPr lang="en-US" sz="1600" dirty="0">
                <a:solidFill>
                  <a:schemeClr val="accent6">
                    <a:lumMod val="20000"/>
                    <a:lumOff val="80000"/>
                  </a:schemeClr>
                </a:solidFill>
                <a:effectLst/>
                <a:latin typeface="Times" pitchFamily="2" charset="0"/>
              </a:rPr>
              <a:t>) and analysis (</a:t>
            </a:r>
            <a:r>
              <a:rPr lang="en-US" sz="1600" dirty="0" err="1">
                <a:solidFill>
                  <a:schemeClr val="accent6">
                    <a:lumMod val="20000"/>
                    <a:lumOff val="80000"/>
                  </a:schemeClr>
                </a:solidFill>
                <a:effectLst/>
                <a:latin typeface="Times" pitchFamily="2" charset="0"/>
              </a:rPr>
              <a:t>KMag</a:t>
            </a:r>
            <a:r>
              <a:rPr lang="en-US" sz="1600" dirty="0">
                <a:solidFill>
                  <a:schemeClr val="accent6">
                    <a:lumMod val="20000"/>
                    <a:lumOff val="80000"/>
                  </a:schemeClr>
                </a:solidFill>
                <a:effectLst/>
                <a:latin typeface="Times" pitchFamily="2" charset="0"/>
              </a:rPr>
              <a:t>) magnets </a:t>
            </a:r>
          </a:p>
          <a:p>
            <a:pPr marL="1257300" lvl="2" indent="-342900">
              <a:buFont typeface="+mj-lt"/>
              <a:buAutoNum type="arabicPeriod"/>
            </a:pPr>
            <a:endParaRPr lang="en-US" sz="1400" dirty="0"/>
          </a:p>
        </p:txBody>
      </p:sp>
      <p:sp>
        <p:nvSpPr>
          <p:cNvPr id="8" name="TextBox 7">
            <a:extLst>
              <a:ext uri="{FF2B5EF4-FFF2-40B4-BE49-F238E27FC236}">
                <a16:creationId xmlns:a16="http://schemas.microsoft.com/office/drawing/2014/main" id="{37AC36FD-B633-84E7-8A60-F9279020A9C3}"/>
              </a:ext>
            </a:extLst>
          </p:cNvPr>
          <p:cNvSpPr txBox="1"/>
          <p:nvPr/>
        </p:nvSpPr>
        <p:spPr>
          <a:xfrm>
            <a:off x="4572000" y="141455"/>
            <a:ext cx="4462292" cy="6093976"/>
          </a:xfrm>
          <a:prstGeom prst="rect">
            <a:avLst/>
          </a:prstGeom>
          <a:noFill/>
        </p:spPr>
        <p:txBody>
          <a:bodyPr wrap="square">
            <a:spAutoFit/>
          </a:bodyPr>
          <a:lstStyle/>
          <a:p>
            <a:r>
              <a:rPr lang="en-US" sz="2000" dirty="0" err="1">
                <a:effectLst/>
                <a:latin typeface="Times" pitchFamily="2" charset="0"/>
              </a:rPr>
              <a:t>SpinQuest</a:t>
            </a:r>
            <a:r>
              <a:rPr lang="en-US" sz="2000" dirty="0">
                <a:effectLst/>
                <a:latin typeface="Times" pitchFamily="2" charset="0"/>
              </a:rPr>
              <a:t> Experiment has two liquefiers, producing ~4L of liquid helium per hour (each </a:t>
            </a:r>
            <a:r>
              <a:rPr lang="en-US" sz="2000" dirty="0" err="1">
                <a:effectLst/>
                <a:latin typeface="Times" pitchFamily="2" charset="0"/>
              </a:rPr>
              <a:t>dewar</a:t>
            </a:r>
            <a:r>
              <a:rPr lang="en-US" sz="2000" dirty="0">
                <a:effectLst/>
                <a:latin typeface="Times" pitchFamily="2" charset="0"/>
              </a:rPr>
              <a:t>). Each </a:t>
            </a:r>
            <a:r>
              <a:rPr lang="en-US" sz="2000" dirty="0" err="1">
                <a:effectLst/>
                <a:latin typeface="Times" pitchFamily="2" charset="0"/>
              </a:rPr>
              <a:t>dewar</a:t>
            </a:r>
            <a:r>
              <a:rPr lang="en-US" sz="2000" dirty="0">
                <a:effectLst/>
                <a:latin typeface="Times" pitchFamily="2" charset="0"/>
              </a:rPr>
              <a:t> has five cold heads which are connected to five compressors. </a:t>
            </a:r>
            <a:endParaRPr lang="en-US" sz="2000" dirty="0">
              <a:latin typeface="Times" pitchFamily="2" charset="0"/>
            </a:endParaRPr>
          </a:p>
          <a:p>
            <a:pPr marL="285750" indent="-285750">
              <a:buFont typeface="Arial" panose="020B0604020202020204" pitchFamily="34" charset="0"/>
              <a:buChar char="•"/>
            </a:pPr>
            <a:r>
              <a:rPr lang="en-US" sz="1800" dirty="0">
                <a:effectLst/>
                <a:latin typeface="Times" pitchFamily="2" charset="0"/>
              </a:rPr>
              <a:t>E1039 Liquefaction Electrical System (ORC-ID# 1857, 1857.01)</a:t>
            </a:r>
          </a:p>
          <a:p>
            <a:pPr marL="285750" indent="-285750">
              <a:buFont typeface="Arial" panose="020B0604020202020204" pitchFamily="34" charset="0"/>
              <a:buChar char="•"/>
            </a:pPr>
            <a:r>
              <a:rPr lang="en-US" sz="1800" dirty="0">
                <a:effectLst/>
                <a:latin typeface="Times" pitchFamily="2" charset="0"/>
              </a:rPr>
              <a:t> E1039 Helium Liquefaction Plant (ORC-ID# 1938), E1039 ODH &amp; Hazardous Gas Controls (ORC-ID# 1941)</a:t>
            </a:r>
          </a:p>
          <a:p>
            <a:pPr marL="285750" indent="-285750">
              <a:buFont typeface="Arial" panose="020B0604020202020204" pitchFamily="34" charset="0"/>
              <a:buChar char="•"/>
            </a:pPr>
            <a:r>
              <a:rPr lang="en-US" sz="1800" dirty="0">
                <a:effectLst/>
                <a:latin typeface="Times" pitchFamily="2" charset="0"/>
              </a:rPr>
              <a:t>E1039 LN2 delivery and gN2 vent piping (ORC-ID# 2002)</a:t>
            </a:r>
          </a:p>
          <a:p>
            <a:pPr marL="285750" indent="-285750">
              <a:buFont typeface="Arial" panose="020B0604020202020204" pitchFamily="34" charset="0"/>
              <a:buChar char="•"/>
            </a:pPr>
            <a:r>
              <a:rPr lang="en-US" sz="1800" dirty="0">
                <a:effectLst/>
                <a:latin typeface="Times" pitchFamily="2" charset="0"/>
              </a:rPr>
              <a:t> E1039 Liquid Helium transfer and cooldown piping (ORC-ID# 2008)</a:t>
            </a:r>
          </a:p>
          <a:p>
            <a:pPr marL="285750" indent="-285750">
              <a:buFont typeface="Arial" panose="020B0604020202020204" pitchFamily="34" charset="0"/>
              <a:buChar char="•"/>
            </a:pPr>
            <a:r>
              <a:rPr lang="en-US" sz="1800" dirty="0">
                <a:effectLst/>
                <a:latin typeface="Times" pitchFamily="2" charset="0"/>
              </a:rPr>
              <a:t> E1039 NM4 ODH Controls (ORC-ID# 2046)</a:t>
            </a:r>
          </a:p>
          <a:p>
            <a:pPr marL="285750" indent="-285750">
              <a:buFont typeface="Arial" panose="020B0604020202020204" pitchFamily="34" charset="0"/>
              <a:buChar char="•"/>
            </a:pPr>
            <a:r>
              <a:rPr lang="en-US" sz="1800" dirty="0">
                <a:effectLst/>
                <a:latin typeface="Times" pitchFamily="2" charset="0"/>
              </a:rPr>
              <a:t> E1039 Target cave Helium, nitrogen piping (ORC-ID# 2053)</a:t>
            </a:r>
          </a:p>
          <a:p>
            <a:pPr marL="285750" indent="-285750">
              <a:buFont typeface="Arial" panose="020B0604020202020204" pitchFamily="34" charset="0"/>
              <a:buChar char="•"/>
            </a:pPr>
            <a:r>
              <a:rPr lang="en-US" sz="1800" dirty="0">
                <a:effectLst/>
                <a:latin typeface="Times" pitchFamily="2" charset="0"/>
              </a:rPr>
              <a:t> Outdoor </a:t>
            </a:r>
            <a:r>
              <a:rPr lang="en-US" sz="1800" dirty="0" err="1">
                <a:effectLst/>
                <a:latin typeface="Times" pitchFamily="2" charset="0"/>
              </a:rPr>
              <a:t>gHe</a:t>
            </a:r>
            <a:r>
              <a:rPr lang="en-US" sz="1800" dirty="0">
                <a:effectLst/>
                <a:latin typeface="Times" pitchFamily="2" charset="0"/>
              </a:rPr>
              <a:t> tank pressure/temperature sensors &amp; readout (ORC-ID# 2199)</a:t>
            </a:r>
            <a:endParaRPr lang="en-US" sz="1800" dirty="0"/>
          </a:p>
          <a:p>
            <a:endParaRPr lang="en-US" sz="2000" dirty="0"/>
          </a:p>
        </p:txBody>
      </p:sp>
    </p:spTree>
    <p:extLst>
      <p:ext uri="{BB962C8B-B14F-4D97-AF65-F5344CB8AC3E}">
        <p14:creationId xmlns:p14="http://schemas.microsoft.com/office/powerpoint/2010/main" val="1857413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B1708-4043-4DC3-E4C7-D0C12136158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00AD845-8C40-4378-019D-E322D79DD486}"/>
              </a:ext>
            </a:extLst>
          </p:cNvPr>
          <p:cNvSpPr>
            <a:spLocks noGrp="1"/>
          </p:cNvSpPr>
          <p:nvPr>
            <p:ph type="title"/>
          </p:nvPr>
        </p:nvSpPr>
        <p:spPr>
          <a:xfrm>
            <a:off x="228600" y="78703"/>
            <a:ext cx="8686800" cy="427877"/>
          </a:xfrm>
        </p:spPr>
        <p:txBody>
          <a:bodyPr/>
          <a:lstStyle/>
          <a:p>
            <a:r>
              <a:rPr lang="en-US" dirty="0" err="1"/>
              <a:t>SpinQuest</a:t>
            </a:r>
            <a:r>
              <a:rPr lang="en-US" dirty="0"/>
              <a:t> Systems</a:t>
            </a:r>
          </a:p>
        </p:txBody>
      </p:sp>
      <p:sp>
        <p:nvSpPr>
          <p:cNvPr id="4" name="Date Placeholder 3">
            <a:extLst>
              <a:ext uri="{FF2B5EF4-FFF2-40B4-BE49-F238E27FC236}">
                <a16:creationId xmlns:a16="http://schemas.microsoft.com/office/drawing/2014/main" id="{6D46A7E4-C1F5-61D8-A6E2-12C70FF449CE}"/>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C7BBC94A-09E6-5E66-1A66-CF8E1CDBC66C}"/>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D1C226F7-55E3-1A76-D09D-996F5FFA8BE1}"/>
              </a:ext>
            </a:extLst>
          </p:cNvPr>
          <p:cNvSpPr>
            <a:spLocks noGrp="1"/>
          </p:cNvSpPr>
          <p:nvPr>
            <p:ph type="sldNum" sz="quarter" idx="4"/>
          </p:nvPr>
        </p:nvSpPr>
        <p:spPr/>
        <p:txBody>
          <a:bodyPr/>
          <a:lstStyle/>
          <a:p>
            <a:pPr>
              <a:defRPr/>
            </a:pPr>
            <a:fld id="{148C009B-CB69-E04A-B9B3-34B26D69E9CF}" type="slidenum">
              <a:rPr lang="en-US" smtClean="0"/>
              <a:pPr>
                <a:defRPr/>
              </a:pPr>
              <a:t>47</a:t>
            </a:fld>
            <a:endParaRPr lang="en-US" dirty="0"/>
          </a:p>
        </p:txBody>
      </p:sp>
      <p:sp>
        <p:nvSpPr>
          <p:cNvPr id="10" name="TextBox 9">
            <a:extLst>
              <a:ext uri="{FF2B5EF4-FFF2-40B4-BE49-F238E27FC236}">
                <a16:creationId xmlns:a16="http://schemas.microsoft.com/office/drawing/2014/main" id="{DEC810AA-CCE6-3F17-20BB-39299728702B}"/>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AE69739D-21C1-77DE-74BB-F257C5D84958}"/>
              </a:ext>
            </a:extLst>
          </p:cNvPr>
          <p:cNvSpPr>
            <a:spLocks noGrp="1"/>
          </p:cNvSpPr>
          <p:nvPr>
            <p:ph idx="1"/>
          </p:nvPr>
        </p:nvSpPr>
        <p:spPr>
          <a:xfrm>
            <a:off x="109708" y="631108"/>
            <a:ext cx="4349750" cy="5094443"/>
          </a:xfrm>
        </p:spPr>
        <p:txBody>
          <a:bodyPr/>
          <a:lstStyle/>
          <a:p>
            <a:pPr>
              <a:buFont typeface="+mj-lt"/>
              <a:buAutoNum type="arabicPeriod"/>
            </a:pPr>
            <a:r>
              <a:rPr lang="en-US" sz="1800" b="1" dirty="0">
                <a:effectLst/>
                <a:latin typeface="Times" pitchFamily="2" charset="0"/>
              </a:rPr>
              <a:t>Polarized NH3/ND3 Target</a:t>
            </a:r>
          </a:p>
          <a:p>
            <a:pPr lvl="1">
              <a:buFont typeface="+mj-lt"/>
              <a:buAutoNum type="arabicPeriod"/>
            </a:pPr>
            <a:r>
              <a:rPr lang="en-US" sz="1600" dirty="0">
                <a:solidFill>
                  <a:schemeClr val="accent6">
                    <a:lumMod val="20000"/>
                    <a:lumOff val="80000"/>
                  </a:schemeClr>
                </a:solidFill>
                <a:effectLst/>
                <a:latin typeface="Times" pitchFamily="2" charset="0"/>
              </a:rPr>
              <a:t>Quantum Technology (QT) Liquefiers System </a:t>
            </a:r>
          </a:p>
          <a:p>
            <a:pPr lvl="1">
              <a:buFont typeface="+mj-lt"/>
              <a:buAutoNum type="arabicPeriod"/>
            </a:pPr>
            <a:r>
              <a:rPr lang="en-US" sz="1600" b="1" dirty="0">
                <a:solidFill>
                  <a:srgbClr val="020202"/>
                </a:solidFill>
                <a:effectLst/>
                <a:latin typeface="Times" pitchFamily="2" charset="0"/>
              </a:rPr>
              <a:t>University of Virginia Microwave System </a:t>
            </a:r>
          </a:p>
          <a:p>
            <a:pPr lvl="1">
              <a:buFont typeface="+mj-lt"/>
              <a:buAutoNum type="arabicPeriod"/>
            </a:pPr>
            <a:r>
              <a:rPr lang="en-US" sz="1600" dirty="0">
                <a:solidFill>
                  <a:schemeClr val="accent6">
                    <a:lumMod val="20000"/>
                    <a:lumOff val="80000"/>
                  </a:schemeClr>
                </a:solidFill>
                <a:effectLst/>
                <a:latin typeface="Times" pitchFamily="2" charset="0"/>
              </a:rPr>
              <a:t>Liverpool NMR System </a:t>
            </a:r>
          </a:p>
          <a:p>
            <a:pPr lvl="1">
              <a:buFont typeface="+mj-lt"/>
              <a:buAutoNum type="arabicPeriod"/>
            </a:pPr>
            <a:r>
              <a:rPr lang="en-US" sz="1600" dirty="0">
                <a:solidFill>
                  <a:schemeClr val="accent6">
                    <a:lumMod val="20000"/>
                    <a:lumOff val="80000"/>
                  </a:schemeClr>
                </a:solidFill>
                <a:effectLst/>
                <a:latin typeface="Times" pitchFamily="2" charset="0"/>
              </a:rPr>
              <a:t>Oerlikon stacked Root pumps </a:t>
            </a:r>
          </a:p>
          <a:p>
            <a:pPr lvl="1">
              <a:buFont typeface="+mj-lt"/>
              <a:buAutoNum type="arabicPeriod"/>
            </a:pPr>
            <a:r>
              <a:rPr lang="en-US" sz="1600" dirty="0">
                <a:solidFill>
                  <a:schemeClr val="accent6">
                    <a:lumMod val="20000"/>
                    <a:lumOff val="80000"/>
                  </a:schemeClr>
                </a:solidFill>
                <a:effectLst/>
                <a:latin typeface="Times" pitchFamily="2" charset="0"/>
              </a:rPr>
              <a:t>Evaporation Refrigerator </a:t>
            </a:r>
          </a:p>
          <a:p>
            <a:pPr lvl="1">
              <a:buFont typeface="+mj-lt"/>
              <a:buAutoNum type="arabicPeriod"/>
            </a:pPr>
            <a:r>
              <a:rPr lang="en-US" sz="1600" dirty="0">
                <a:solidFill>
                  <a:schemeClr val="accent6">
                    <a:lumMod val="20000"/>
                    <a:lumOff val="80000"/>
                  </a:schemeClr>
                </a:solidFill>
                <a:effectLst/>
                <a:latin typeface="Times" pitchFamily="2" charset="0"/>
              </a:rPr>
              <a:t>Superconducting Magnet </a:t>
            </a:r>
          </a:p>
          <a:p>
            <a:pPr lvl="1">
              <a:buFont typeface="+mj-lt"/>
              <a:buAutoNum type="arabicPeriod"/>
            </a:pPr>
            <a:r>
              <a:rPr lang="en-US" sz="1600" dirty="0">
                <a:solidFill>
                  <a:schemeClr val="accent6">
                    <a:lumMod val="20000"/>
                    <a:lumOff val="80000"/>
                  </a:schemeClr>
                </a:solidFill>
                <a:effectLst/>
                <a:latin typeface="Times" pitchFamily="2" charset="0"/>
              </a:rPr>
              <a:t>Target Lifter or Target Actuator </a:t>
            </a:r>
          </a:p>
          <a:p>
            <a:pPr lvl="1">
              <a:buFont typeface="+mj-lt"/>
              <a:buAutoNum type="arabicPeriod"/>
            </a:pPr>
            <a:r>
              <a:rPr lang="en-US" sz="1600" dirty="0">
                <a:solidFill>
                  <a:schemeClr val="accent6">
                    <a:lumMod val="20000"/>
                    <a:lumOff val="80000"/>
                  </a:schemeClr>
                </a:solidFill>
                <a:effectLst/>
                <a:latin typeface="Times" pitchFamily="2" charset="0"/>
              </a:rPr>
              <a:t>Slow Control &amp; Magnet power supply Rack</a:t>
            </a:r>
          </a:p>
          <a:p>
            <a:pPr>
              <a:buFont typeface="+mj-lt"/>
              <a:buAutoNum type="arabicPeriod"/>
            </a:pPr>
            <a:r>
              <a:rPr lang="en-US" sz="1800" dirty="0">
                <a:solidFill>
                  <a:schemeClr val="accent6">
                    <a:lumMod val="20000"/>
                    <a:lumOff val="80000"/>
                  </a:schemeClr>
                </a:solidFill>
                <a:latin typeface="Times" pitchFamily="2" charset="0"/>
              </a:rPr>
              <a:t>Spectrometer</a:t>
            </a:r>
          </a:p>
          <a:p>
            <a:pPr lvl="1">
              <a:buFont typeface="+mj-lt"/>
              <a:buAutoNum type="arabicPeriod"/>
            </a:pPr>
            <a:r>
              <a:rPr lang="en-US" sz="1600" dirty="0">
                <a:solidFill>
                  <a:schemeClr val="accent6">
                    <a:lumMod val="20000"/>
                    <a:lumOff val="80000"/>
                  </a:schemeClr>
                </a:solidFill>
                <a:effectLst/>
                <a:latin typeface="Times" pitchFamily="2" charset="0"/>
              </a:rPr>
              <a:t>Drift chambers </a:t>
            </a:r>
          </a:p>
          <a:p>
            <a:pPr lvl="1">
              <a:buFont typeface="+mj-lt"/>
              <a:buAutoNum type="arabicPeriod"/>
            </a:pPr>
            <a:r>
              <a:rPr lang="en-US" sz="1600" dirty="0">
                <a:solidFill>
                  <a:schemeClr val="accent6">
                    <a:lumMod val="20000"/>
                    <a:lumOff val="80000"/>
                  </a:schemeClr>
                </a:solidFill>
                <a:effectLst/>
                <a:latin typeface="Times" pitchFamily="2" charset="0"/>
              </a:rPr>
              <a:t>Scintillator hodoscopes </a:t>
            </a:r>
          </a:p>
          <a:p>
            <a:pPr lvl="1">
              <a:buFont typeface="+mj-lt"/>
              <a:buAutoNum type="arabicPeriod"/>
            </a:pPr>
            <a:r>
              <a:rPr lang="en-US" sz="1600" dirty="0">
                <a:solidFill>
                  <a:schemeClr val="accent6">
                    <a:lumMod val="20000"/>
                    <a:lumOff val="80000"/>
                  </a:schemeClr>
                </a:solidFill>
                <a:effectLst/>
                <a:latin typeface="Times" pitchFamily="2" charset="0"/>
              </a:rPr>
              <a:t>Fiber hodoscopes </a:t>
            </a:r>
          </a:p>
          <a:p>
            <a:pPr lvl="1">
              <a:buFont typeface="+mj-lt"/>
              <a:buAutoNum type="arabicPeriod"/>
            </a:pPr>
            <a:r>
              <a:rPr lang="en-US" sz="1600" dirty="0">
                <a:solidFill>
                  <a:schemeClr val="accent6">
                    <a:lumMod val="20000"/>
                    <a:lumOff val="80000"/>
                  </a:schemeClr>
                </a:solidFill>
                <a:effectLst/>
                <a:latin typeface="Times" pitchFamily="2" charset="0"/>
              </a:rPr>
              <a:t>Proportional tubes </a:t>
            </a:r>
          </a:p>
          <a:p>
            <a:pPr lvl="1">
              <a:buFont typeface="+mj-lt"/>
              <a:buAutoNum type="arabicPeriod"/>
            </a:pPr>
            <a:r>
              <a:rPr lang="en-US" sz="1600" dirty="0">
                <a:solidFill>
                  <a:schemeClr val="accent6">
                    <a:lumMod val="20000"/>
                    <a:lumOff val="80000"/>
                  </a:schemeClr>
                </a:solidFill>
                <a:effectLst/>
                <a:latin typeface="Times" pitchFamily="2" charset="0"/>
              </a:rPr>
              <a:t>Cerenkov beam monitor </a:t>
            </a:r>
          </a:p>
          <a:p>
            <a:pPr lvl="1">
              <a:buFont typeface="+mj-lt"/>
              <a:buAutoNum type="arabicPeriod"/>
            </a:pPr>
            <a:r>
              <a:rPr lang="en-US" sz="1600" dirty="0">
                <a:solidFill>
                  <a:schemeClr val="accent6">
                    <a:lumMod val="20000"/>
                    <a:lumOff val="80000"/>
                  </a:schemeClr>
                </a:solidFill>
                <a:effectLst/>
                <a:latin typeface="Times" pitchFamily="2" charset="0"/>
              </a:rPr>
              <a:t>Data acquisition and trigger </a:t>
            </a:r>
          </a:p>
          <a:p>
            <a:pPr lvl="1">
              <a:buFont typeface="+mj-lt"/>
              <a:buAutoNum type="arabicPeriod"/>
            </a:pPr>
            <a:r>
              <a:rPr lang="en-US" sz="1600" dirty="0">
                <a:solidFill>
                  <a:schemeClr val="accent6">
                    <a:lumMod val="20000"/>
                    <a:lumOff val="80000"/>
                  </a:schemeClr>
                </a:solidFill>
                <a:effectLst/>
                <a:latin typeface="Times" pitchFamily="2" charset="0"/>
              </a:rPr>
              <a:t>Beam dump (</a:t>
            </a:r>
            <a:r>
              <a:rPr lang="en-US" sz="1600" dirty="0" err="1">
                <a:solidFill>
                  <a:schemeClr val="accent6">
                    <a:lumMod val="20000"/>
                    <a:lumOff val="80000"/>
                  </a:schemeClr>
                </a:solidFill>
                <a:effectLst/>
                <a:latin typeface="Times" pitchFamily="2" charset="0"/>
              </a:rPr>
              <a:t>FMag</a:t>
            </a:r>
            <a:r>
              <a:rPr lang="en-US" sz="1600" dirty="0">
                <a:solidFill>
                  <a:schemeClr val="accent6">
                    <a:lumMod val="20000"/>
                    <a:lumOff val="80000"/>
                  </a:schemeClr>
                </a:solidFill>
                <a:effectLst/>
                <a:latin typeface="Times" pitchFamily="2" charset="0"/>
              </a:rPr>
              <a:t>) and analysis (</a:t>
            </a:r>
            <a:r>
              <a:rPr lang="en-US" sz="1600" dirty="0" err="1">
                <a:solidFill>
                  <a:schemeClr val="accent6">
                    <a:lumMod val="20000"/>
                    <a:lumOff val="80000"/>
                  </a:schemeClr>
                </a:solidFill>
                <a:effectLst/>
                <a:latin typeface="Times" pitchFamily="2" charset="0"/>
              </a:rPr>
              <a:t>KMag</a:t>
            </a:r>
            <a:r>
              <a:rPr lang="en-US" sz="1600" dirty="0">
                <a:solidFill>
                  <a:schemeClr val="accent6">
                    <a:lumMod val="20000"/>
                    <a:lumOff val="80000"/>
                  </a:schemeClr>
                </a:solidFill>
                <a:effectLst/>
                <a:latin typeface="Times" pitchFamily="2" charset="0"/>
              </a:rPr>
              <a:t>) magnets </a:t>
            </a:r>
          </a:p>
          <a:p>
            <a:pPr marL="1257300" lvl="2" indent="-342900">
              <a:buFont typeface="+mj-lt"/>
              <a:buAutoNum type="arabicPeriod"/>
            </a:pPr>
            <a:endParaRPr lang="en-US" sz="1400" dirty="0"/>
          </a:p>
        </p:txBody>
      </p:sp>
      <p:sp>
        <p:nvSpPr>
          <p:cNvPr id="8" name="TextBox 7">
            <a:extLst>
              <a:ext uri="{FF2B5EF4-FFF2-40B4-BE49-F238E27FC236}">
                <a16:creationId xmlns:a16="http://schemas.microsoft.com/office/drawing/2014/main" id="{59483949-ED5A-85D9-0047-70B98244FE87}"/>
              </a:ext>
            </a:extLst>
          </p:cNvPr>
          <p:cNvSpPr txBox="1"/>
          <p:nvPr/>
        </p:nvSpPr>
        <p:spPr>
          <a:xfrm>
            <a:off x="4572000" y="141455"/>
            <a:ext cx="4462292" cy="4216539"/>
          </a:xfrm>
          <a:prstGeom prst="rect">
            <a:avLst/>
          </a:prstGeom>
          <a:noFill/>
        </p:spPr>
        <p:txBody>
          <a:bodyPr wrap="square">
            <a:spAutoFit/>
          </a:bodyPr>
          <a:lstStyle/>
          <a:p>
            <a:r>
              <a:rPr lang="en-US" sz="2000" dirty="0" err="1">
                <a:effectLst/>
                <a:latin typeface="Times" pitchFamily="2" charset="0"/>
              </a:rPr>
              <a:t>SpinQuest</a:t>
            </a:r>
            <a:r>
              <a:rPr lang="en-US" sz="2000" dirty="0">
                <a:effectLst/>
                <a:latin typeface="Times" pitchFamily="2" charset="0"/>
              </a:rPr>
              <a:t> Experiment has a 140 GHz Microwave system that uses the radio frequency (RF) signal by Extended-Interaction Oscillator (EIO). It transfers spin polarization from electrons to nuclei using RF irradiation in an external magnetic field. </a:t>
            </a:r>
            <a:endParaRPr lang="en-US" sz="2000" dirty="0"/>
          </a:p>
          <a:p>
            <a:pPr marL="285750" indent="-285750">
              <a:buFont typeface="Arial" panose="020B0604020202020204" pitchFamily="34" charset="0"/>
              <a:buChar char="•"/>
            </a:pPr>
            <a:r>
              <a:rPr lang="en-US" sz="1800" dirty="0">
                <a:effectLst/>
                <a:latin typeface="Times" pitchFamily="2" charset="0"/>
              </a:rPr>
              <a:t>E1039 Microwave test Stand (ORC-ID# 1834)</a:t>
            </a:r>
          </a:p>
          <a:p>
            <a:pPr marL="285750" indent="-285750">
              <a:buFont typeface="Arial" panose="020B0604020202020204" pitchFamily="34" charset="0"/>
              <a:buChar char="•"/>
            </a:pPr>
            <a:r>
              <a:rPr lang="en-US" sz="1800" dirty="0">
                <a:effectLst/>
                <a:latin typeface="Times" pitchFamily="2" charset="0"/>
              </a:rPr>
              <a:t> E1039 Microwave motor controlling system (exp. hall) (ORC-ID# 1934)</a:t>
            </a:r>
          </a:p>
          <a:p>
            <a:pPr marL="285750" indent="-285750">
              <a:buFont typeface="Arial" panose="020B0604020202020204" pitchFamily="34" charset="0"/>
              <a:buChar char="•"/>
            </a:pPr>
            <a:r>
              <a:rPr lang="en-US" sz="1800" dirty="0">
                <a:effectLst/>
                <a:latin typeface="Times" pitchFamily="2" charset="0"/>
              </a:rPr>
              <a:t> E1039 Microwave setup in Hall (ORC-ID# 1969, 1969.01). </a:t>
            </a:r>
            <a:endParaRPr lang="en-US" sz="1400" dirty="0"/>
          </a:p>
          <a:p>
            <a:endParaRPr lang="en-US" sz="2000" dirty="0"/>
          </a:p>
        </p:txBody>
      </p:sp>
    </p:spTree>
    <p:extLst>
      <p:ext uri="{BB962C8B-B14F-4D97-AF65-F5344CB8AC3E}">
        <p14:creationId xmlns:p14="http://schemas.microsoft.com/office/powerpoint/2010/main" val="7273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9C93A-B1E9-6A31-EB6F-D62A6836B4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F38BB6-FE20-D13A-BF5F-EB785228463E}"/>
              </a:ext>
            </a:extLst>
          </p:cNvPr>
          <p:cNvSpPr>
            <a:spLocks noGrp="1"/>
          </p:cNvSpPr>
          <p:nvPr>
            <p:ph type="title"/>
          </p:nvPr>
        </p:nvSpPr>
        <p:spPr>
          <a:xfrm>
            <a:off x="228600" y="78703"/>
            <a:ext cx="8686800" cy="427877"/>
          </a:xfrm>
        </p:spPr>
        <p:txBody>
          <a:bodyPr/>
          <a:lstStyle/>
          <a:p>
            <a:r>
              <a:rPr lang="en-US" dirty="0" err="1"/>
              <a:t>SpinQuest</a:t>
            </a:r>
            <a:r>
              <a:rPr lang="en-US" dirty="0"/>
              <a:t> Systems</a:t>
            </a:r>
          </a:p>
        </p:txBody>
      </p:sp>
      <p:sp>
        <p:nvSpPr>
          <p:cNvPr id="4" name="Date Placeholder 3">
            <a:extLst>
              <a:ext uri="{FF2B5EF4-FFF2-40B4-BE49-F238E27FC236}">
                <a16:creationId xmlns:a16="http://schemas.microsoft.com/office/drawing/2014/main" id="{3CD6ABB7-AC23-1E4F-F538-64E47FE79726}"/>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64FAACC4-1A0C-A4CF-A8B8-13A06026B60F}"/>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D89D61ED-984A-C9A9-EF09-9C748050ED68}"/>
              </a:ext>
            </a:extLst>
          </p:cNvPr>
          <p:cNvSpPr>
            <a:spLocks noGrp="1"/>
          </p:cNvSpPr>
          <p:nvPr>
            <p:ph type="sldNum" sz="quarter" idx="4"/>
          </p:nvPr>
        </p:nvSpPr>
        <p:spPr/>
        <p:txBody>
          <a:bodyPr/>
          <a:lstStyle/>
          <a:p>
            <a:pPr>
              <a:defRPr/>
            </a:pPr>
            <a:fld id="{148C009B-CB69-E04A-B9B3-34B26D69E9CF}" type="slidenum">
              <a:rPr lang="en-US" smtClean="0"/>
              <a:pPr>
                <a:defRPr/>
              </a:pPr>
              <a:t>48</a:t>
            </a:fld>
            <a:endParaRPr lang="en-US" dirty="0"/>
          </a:p>
        </p:txBody>
      </p:sp>
      <p:sp>
        <p:nvSpPr>
          <p:cNvPr id="10" name="TextBox 9">
            <a:extLst>
              <a:ext uri="{FF2B5EF4-FFF2-40B4-BE49-F238E27FC236}">
                <a16:creationId xmlns:a16="http://schemas.microsoft.com/office/drawing/2014/main" id="{C63AE21B-7EC3-B96E-3E13-F4980DAFBE6F}"/>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B4CD01EC-E555-A996-5128-30A931716F57}"/>
              </a:ext>
            </a:extLst>
          </p:cNvPr>
          <p:cNvSpPr>
            <a:spLocks noGrp="1"/>
          </p:cNvSpPr>
          <p:nvPr>
            <p:ph idx="1"/>
          </p:nvPr>
        </p:nvSpPr>
        <p:spPr>
          <a:xfrm>
            <a:off x="109708" y="631108"/>
            <a:ext cx="4349750" cy="5094443"/>
          </a:xfrm>
        </p:spPr>
        <p:txBody>
          <a:bodyPr/>
          <a:lstStyle/>
          <a:p>
            <a:pPr>
              <a:buFont typeface="+mj-lt"/>
              <a:buAutoNum type="arabicPeriod"/>
            </a:pPr>
            <a:r>
              <a:rPr lang="en-US" sz="1800" b="1" dirty="0">
                <a:effectLst/>
                <a:latin typeface="Times" pitchFamily="2" charset="0"/>
              </a:rPr>
              <a:t>Polarized NH3/ND3 Target</a:t>
            </a:r>
          </a:p>
          <a:p>
            <a:pPr lvl="1">
              <a:buFont typeface="+mj-lt"/>
              <a:buAutoNum type="arabicPeriod"/>
            </a:pPr>
            <a:r>
              <a:rPr lang="en-US" sz="1600" dirty="0">
                <a:solidFill>
                  <a:schemeClr val="accent6">
                    <a:lumMod val="20000"/>
                    <a:lumOff val="80000"/>
                  </a:schemeClr>
                </a:solidFill>
                <a:effectLst/>
                <a:latin typeface="Times" pitchFamily="2" charset="0"/>
              </a:rPr>
              <a:t>Quantum Technology (QT) Liquefiers System </a:t>
            </a:r>
          </a:p>
          <a:p>
            <a:pPr lvl="1">
              <a:buFont typeface="+mj-lt"/>
              <a:buAutoNum type="arabicPeriod"/>
            </a:pPr>
            <a:r>
              <a:rPr lang="en-US" sz="1600" dirty="0">
                <a:solidFill>
                  <a:schemeClr val="accent6">
                    <a:lumMod val="20000"/>
                    <a:lumOff val="80000"/>
                  </a:schemeClr>
                </a:solidFill>
                <a:effectLst/>
                <a:latin typeface="Times" pitchFamily="2" charset="0"/>
              </a:rPr>
              <a:t>University of Virginia Microwave System </a:t>
            </a:r>
          </a:p>
          <a:p>
            <a:pPr lvl="1">
              <a:buFont typeface="+mj-lt"/>
              <a:buAutoNum type="arabicPeriod"/>
            </a:pPr>
            <a:r>
              <a:rPr lang="en-US" sz="1600" b="1" dirty="0">
                <a:solidFill>
                  <a:srgbClr val="020202"/>
                </a:solidFill>
                <a:effectLst/>
                <a:latin typeface="Times" pitchFamily="2" charset="0"/>
              </a:rPr>
              <a:t>Liverpool NMR System </a:t>
            </a:r>
          </a:p>
          <a:p>
            <a:pPr lvl="1">
              <a:buFont typeface="+mj-lt"/>
              <a:buAutoNum type="arabicPeriod"/>
            </a:pPr>
            <a:r>
              <a:rPr lang="en-US" sz="1600" dirty="0">
                <a:solidFill>
                  <a:schemeClr val="accent6">
                    <a:lumMod val="20000"/>
                    <a:lumOff val="80000"/>
                  </a:schemeClr>
                </a:solidFill>
                <a:effectLst/>
                <a:latin typeface="Times" pitchFamily="2" charset="0"/>
              </a:rPr>
              <a:t>Oerlikon stacked Root pumps </a:t>
            </a:r>
          </a:p>
          <a:p>
            <a:pPr lvl="1">
              <a:buFont typeface="+mj-lt"/>
              <a:buAutoNum type="arabicPeriod"/>
            </a:pPr>
            <a:r>
              <a:rPr lang="en-US" sz="1600" dirty="0">
                <a:solidFill>
                  <a:schemeClr val="accent6">
                    <a:lumMod val="20000"/>
                    <a:lumOff val="80000"/>
                  </a:schemeClr>
                </a:solidFill>
                <a:effectLst/>
                <a:latin typeface="Times" pitchFamily="2" charset="0"/>
              </a:rPr>
              <a:t>Evaporation Refrigerator </a:t>
            </a:r>
          </a:p>
          <a:p>
            <a:pPr lvl="1">
              <a:buFont typeface="+mj-lt"/>
              <a:buAutoNum type="arabicPeriod"/>
            </a:pPr>
            <a:r>
              <a:rPr lang="en-US" sz="1600" dirty="0">
                <a:solidFill>
                  <a:schemeClr val="accent6">
                    <a:lumMod val="20000"/>
                    <a:lumOff val="80000"/>
                  </a:schemeClr>
                </a:solidFill>
                <a:effectLst/>
                <a:latin typeface="Times" pitchFamily="2" charset="0"/>
              </a:rPr>
              <a:t>Superconducting Magnet </a:t>
            </a:r>
          </a:p>
          <a:p>
            <a:pPr lvl="1">
              <a:buFont typeface="+mj-lt"/>
              <a:buAutoNum type="arabicPeriod"/>
            </a:pPr>
            <a:r>
              <a:rPr lang="en-US" sz="1600" dirty="0">
                <a:solidFill>
                  <a:schemeClr val="accent6">
                    <a:lumMod val="20000"/>
                    <a:lumOff val="80000"/>
                  </a:schemeClr>
                </a:solidFill>
                <a:effectLst/>
                <a:latin typeface="Times" pitchFamily="2" charset="0"/>
              </a:rPr>
              <a:t>Target Lifter or Target Actuator </a:t>
            </a:r>
          </a:p>
          <a:p>
            <a:pPr lvl="1">
              <a:buFont typeface="+mj-lt"/>
              <a:buAutoNum type="arabicPeriod"/>
            </a:pPr>
            <a:r>
              <a:rPr lang="en-US" sz="1600" dirty="0">
                <a:solidFill>
                  <a:schemeClr val="accent6">
                    <a:lumMod val="20000"/>
                    <a:lumOff val="80000"/>
                  </a:schemeClr>
                </a:solidFill>
                <a:effectLst/>
                <a:latin typeface="Times" pitchFamily="2" charset="0"/>
              </a:rPr>
              <a:t>Slow Control &amp; Magnet power supply Rack</a:t>
            </a:r>
          </a:p>
          <a:p>
            <a:pPr>
              <a:buFont typeface="+mj-lt"/>
              <a:buAutoNum type="arabicPeriod"/>
            </a:pPr>
            <a:r>
              <a:rPr lang="en-US" sz="1800" dirty="0">
                <a:solidFill>
                  <a:schemeClr val="accent6">
                    <a:lumMod val="20000"/>
                    <a:lumOff val="80000"/>
                  </a:schemeClr>
                </a:solidFill>
                <a:latin typeface="Times" pitchFamily="2" charset="0"/>
              </a:rPr>
              <a:t>Spectrometer</a:t>
            </a:r>
          </a:p>
          <a:p>
            <a:pPr lvl="1">
              <a:buFont typeface="+mj-lt"/>
              <a:buAutoNum type="arabicPeriod"/>
            </a:pPr>
            <a:r>
              <a:rPr lang="en-US" sz="1600" dirty="0">
                <a:solidFill>
                  <a:schemeClr val="accent6">
                    <a:lumMod val="20000"/>
                    <a:lumOff val="80000"/>
                  </a:schemeClr>
                </a:solidFill>
                <a:effectLst/>
                <a:latin typeface="Times" pitchFamily="2" charset="0"/>
              </a:rPr>
              <a:t>Drift chambers </a:t>
            </a:r>
          </a:p>
          <a:p>
            <a:pPr lvl="1">
              <a:buFont typeface="+mj-lt"/>
              <a:buAutoNum type="arabicPeriod"/>
            </a:pPr>
            <a:r>
              <a:rPr lang="en-US" sz="1600" dirty="0">
                <a:solidFill>
                  <a:schemeClr val="accent6">
                    <a:lumMod val="20000"/>
                    <a:lumOff val="80000"/>
                  </a:schemeClr>
                </a:solidFill>
                <a:effectLst/>
                <a:latin typeface="Times" pitchFamily="2" charset="0"/>
              </a:rPr>
              <a:t>Scintillator hodoscopes </a:t>
            </a:r>
          </a:p>
          <a:p>
            <a:pPr lvl="1">
              <a:buFont typeface="+mj-lt"/>
              <a:buAutoNum type="arabicPeriod"/>
            </a:pPr>
            <a:r>
              <a:rPr lang="en-US" sz="1600" dirty="0">
                <a:solidFill>
                  <a:schemeClr val="accent6">
                    <a:lumMod val="20000"/>
                    <a:lumOff val="80000"/>
                  </a:schemeClr>
                </a:solidFill>
                <a:effectLst/>
                <a:latin typeface="Times" pitchFamily="2" charset="0"/>
              </a:rPr>
              <a:t>Fiber hodoscopes </a:t>
            </a:r>
          </a:p>
          <a:p>
            <a:pPr lvl="1">
              <a:buFont typeface="+mj-lt"/>
              <a:buAutoNum type="arabicPeriod"/>
            </a:pPr>
            <a:r>
              <a:rPr lang="en-US" sz="1600" dirty="0">
                <a:solidFill>
                  <a:schemeClr val="accent6">
                    <a:lumMod val="20000"/>
                    <a:lumOff val="80000"/>
                  </a:schemeClr>
                </a:solidFill>
                <a:effectLst/>
                <a:latin typeface="Times" pitchFamily="2" charset="0"/>
              </a:rPr>
              <a:t>Proportional tubes </a:t>
            </a:r>
          </a:p>
          <a:p>
            <a:pPr lvl="1">
              <a:buFont typeface="+mj-lt"/>
              <a:buAutoNum type="arabicPeriod"/>
            </a:pPr>
            <a:r>
              <a:rPr lang="en-US" sz="1600" dirty="0">
                <a:solidFill>
                  <a:schemeClr val="accent6">
                    <a:lumMod val="20000"/>
                    <a:lumOff val="80000"/>
                  </a:schemeClr>
                </a:solidFill>
                <a:effectLst/>
                <a:latin typeface="Times" pitchFamily="2" charset="0"/>
              </a:rPr>
              <a:t>Cerenkov beam monitor </a:t>
            </a:r>
          </a:p>
          <a:p>
            <a:pPr lvl="1">
              <a:buFont typeface="+mj-lt"/>
              <a:buAutoNum type="arabicPeriod"/>
            </a:pPr>
            <a:r>
              <a:rPr lang="en-US" sz="1600" dirty="0">
                <a:solidFill>
                  <a:schemeClr val="accent6">
                    <a:lumMod val="20000"/>
                    <a:lumOff val="80000"/>
                  </a:schemeClr>
                </a:solidFill>
                <a:effectLst/>
                <a:latin typeface="Times" pitchFamily="2" charset="0"/>
              </a:rPr>
              <a:t>Data acquisition and trigger </a:t>
            </a:r>
          </a:p>
          <a:p>
            <a:pPr lvl="1">
              <a:buFont typeface="+mj-lt"/>
              <a:buAutoNum type="arabicPeriod"/>
            </a:pPr>
            <a:r>
              <a:rPr lang="en-US" sz="1600" dirty="0">
                <a:solidFill>
                  <a:schemeClr val="accent6">
                    <a:lumMod val="20000"/>
                    <a:lumOff val="80000"/>
                  </a:schemeClr>
                </a:solidFill>
                <a:effectLst/>
                <a:latin typeface="Times" pitchFamily="2" charset="0"/>
              </a:rPr>
              <a:t>Beam dump (</a:t>
            </a:r>
            <a:r>
              <a:rPr lang="en-US" sz="1600" dirty="0" err="1">
                <a:solidFill>
                  <a:schemeClr val="accent6">
                    <a:lumMod val="20000"/>
                    <a:lumOff val="80000"/>
                  </a:schemeClr>
                </a:solidFill>
                <a:effectLst/>
                <a:latin typeface="Times" pitchFamily="2" charset="0"/>
              </a:rPr>
              <a:t>FMag</a:t>
            </a:r>
            <a:r>
              <a:rPr lang="en-US" sz="1600" dirty="0">
                <a:solidFill>
                  <a:schemeClr val="accent6">
                    <a:lumMod val="20000"/>
                    <a:lumOff val="80000"/>
                  </a:schemeClr>
                </a:solidFill>
                <a:effectLst/>
                <a:latin typeface="Times" pitchFamily="2" charset="0"/>
              </a:rPr>
              <a:t>) and analysis (</a:t>
            </a:r>
            <a:r>
              <a:rPr lang="en-US" sz="1600" dirty="0" err="1">
                <a:solidFill>
                  <a:schemeClr val="accent6">
                    <a:lumMod val="20000"/>
                    <a:lumOff val="80000"/>
                  </a:schemeClr>
                </a:solidFill>
                <a:effectLst/>
                <a:latin typeface="Times" pitchFamily="2" charset="0"/>
              </a:rPr>
              <a:t>KMag</a:t>
            </a:r>
            <a:r>
              <a:rPr lang="en-US" sz="1600" dirty="0">
                <a:solidFill>
                  <a:schemeClr val="accent6">
                    <a:lumMod val="20000"/>
                    <a:lumOff val="80000"/>
                  </a:schemeClr>
                </a:solidFill>
                <a:effectLst/>
                <a:latin typeface="Times" pitchFamily="2" charset="0"/>
              </a:rPr>
              <a:t>) magnets </a:t>
            </a:r>
          </a:p>
          <a:p>
            <a:pPr marL="1257300" lvl="2" indent="-342900">
              <a:buFont typeface="+mj-lt"/>
              <a:buAutoNum type="arabicPeriod"/>
            </a:pPr>
            <a:endParaRPr lang="en-US" sz="1400" dirty="0"/>
          </a:p>
        </p:txBody>
      </p:sp>
      <p:sp>
        <p:nvSpPr>
          <p:cNvPr id="8" name="TextBox 7">
            <a:extLst>
              <a:ext uri="{FF2B5EF4-FFF2-40B4-BE49-F238E27FC236}">
                <a16:creationId xmlns:a16="http://schemas.microsoft.com/office/drawing/2014/main" id="{5AA1848B-9578-D7CF-6177-2A8FB7B044BB}"/>
              </a:ext>
            </a:extLst>
          </p:cNvPr>
          <p:cNvSpPr txBox="1"/>
          <p:nvPr/>
        </p:nvSpPr>
        <p:spPr>
          <a:xfrm>
            <a:off x="4553379" y="-43831"/>
            <a:ext cx="4572000" cy="6555641"/>
          </a:xfrm>
          <a:prstGeom prst="rect">
            <a:avLst/>
          </a:prstGeom>
          <a:noFill/>
        </p:spPr>
        <p:txBody>
          <a:bodyPr wrap="square">
            <a:spAutoFit/>
          </a:bodyPr>
          <a:lstStyle/>
          <a:p>
            <a:r>
              <a:rPr lang="en-US" sz="1600" dirty="0" err="1">
                <a:effectLst/>
                <a:latin typeface="Times" pitchFamily="2" charset="0"/>
              </a:rPr>
              <a:t>SpinQuest</a:t>
            </a:r>
            <a:r>
              <a:rPr lang="en-US" sz="1600" dirty="0">
                <a:effectLst/>
                <a:latin typeface="Times" pitchFamily="2" charset="0"/>
              </a:rPr>
              <a:t> Experiment uses a specialized constant current phase sensitive Q-meter based NMR (Nuclear Magnetic Resonance) system. There are two different systems used, one is UVa constructed, and one is LANL constructed, however both are a version of the original Liverpool design. An RF field at the Larmor frequency of the proton (213 MHz) or deuteron (32.7 MHz) at 5 T is used to measure both absorption and dispersion with the non-destructive continuous wave NMR system. </a:t>
            </a:r>
          </a:p>
          <a:p>
            <a:endParaRPr lang="en-US" sz="1600" dirty="0"/>
          </a:p>
          <a:p>
            <a:r>
              <a:rPr lang="en-US" sz="1600" dirty="0">
                <a:effectLst/>
                <a:latin typeface="Times" pitchFamily="2" charset="0"/>
              </a:rPr>
              <a:t>There are three NMR channels per target cup with one Q-meter connected to each NMR coil with inductance Lc and resistance </a:t>
            </a:r>
            <a:r>
              <a:rPr lang="en-US" sz="1600" dirty="0" err="1">
                <a:effectLst/>
                <a:latin typeface="Times" pitchFamily="2" charset="0"/>
              </a:rPr>
              <a:t>rc</a:t>
            </a:r>
            <a:r>
              <a:rPr lang="en-US" sz="1600" dirty="0">
                <a:effectLst/>
                <a:latin typeface="Times" pitchFamily="2" charset="0"/>
              </a:rPr>
              <a:t> that is embedded in the target material. The RF field is produced at the NMR coils inside the target cup and sweeps across the frequency domain. </a:t>
            </a:r>
            <a:endParaRPr lang="en-US" sz="1600" dirty="0"/>
          </a:p>
          <a:p>
            <a:pPr marL="285750" indent="-285750">
              <a:buFont typeface="Arial" panose="020B0604020202020204" pitchFamily="34" charset="0"/>
              <a:buChar char="•"/>
            </a:pPr>
            <a:r>
              <a:rPr lang="en-US" sz="1600" dirty="0">
                <a:effectLst/>
                <a:latin typeface="Times" pitchFamily="2" charset="0"/>
              </a:rPr>
              <a:t>E1039 NMR System Part 1 (ORC-ID# 1854)</a:t>
            </a:r>
          </a:p>
          <a:p>
            <a:pPr marL="285750" indent="-285750">
              <a:buFont typeface="Arial" panose="020B0604020202020204" pitchFamily="34" charset="0"/>
              <a:buChar char="•"/>
            </a:pPr>
            <a:r>
              <a:rPr lang="en-US" sz="1600" dirty="0">
                <a:effectLst/>
                <a:latin typeface="Times" pitchFamily="2" charset="0"/>
              </a:rPr>
              <a:t> E1039 NMR System Part 2 (ORC-ID# 1888, 1888.01)</a:t>
            </a:r>
          </a:p>
          <a:p>
            <a:pPr marL="285750" indent="-285750">
              <a:buFont typeface="Arial" panose="020B0604020202020204" pitchFamily="34" charset="0"/>
              <a:buChar char="•"/>
            </a:pPr>
            <a:r>
              <a:rPr lang="en-US" sz="1600" dirty="0">
                <a:effectLst/>
                <a:latin typeface="Times" pitchFamily="2" charset="0"/>
              </a:rPr>
              <a:t> E1039 NMR rack quiet AC power (ORC-ID# 1933)</a:t>
            </a:r>
          </a:p>
          <a:p>
            <a:pPr marL="285750" indent="-285750">
              <a:buFont typeface="Arial" panose="020B0604020202020204" pitchFamily="34" charset="0"/>
              <a:buChar char="•"/>
            </a:pPr>
            <a:r>
              <a:rPr lang="en-US" sz="1600" dirty="0">
                <a:effectLst/>
                <a:latin typeface="Times" pitchFamily="2" charset="0"/>
              </a:rPr>
              <a:t> E1039 VME based NMR system (LANL) (ORC-ID# 1984, 1984.01)</a:t>
            </a:r>
          </a:p>
          <a:p>
            <a:pPr marL="285750" indent="-285750">
              <a:buFont typeface="Arial" panose="020B0604020202020204" pitchFamily="34" charset="0"/>
              <a:buChar char="•"/>
            </a:pPr>
            <a:r>
              <a:rPr lang="en-US" sz="1600" dirty="0">
                <a:effectLst/>
                <a:latin typeface="Times" pitchFamily="2" charset="0"/>
              </a:rPr>
              <a:t> UVa NMR 3 channel box (ORC-ID# 2213). </a:t>
            </a:r>
            <a:endParaRPr lang="en-US" sz="1600" dirty="0"/>
          </a:p>
          <a:p>
            <a:endParaRPr lang="en-US" sz="2000" dirty="0"/>
          </a:p>
        </p:txBody>
      </p:sp>
    </p:spTree>
    <p:extLst>
      <p:ext uri="{BB962C8B-B14F-4D97-AF65-F5344CB8AC3E}">
        <p14:creationId xmlns:p14="http://schemas.microsoft.com/office/powerpoint/2010/main" val="1709079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DAE42-D248-3E4A-C242-E173E16306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A8A8ED3-A27D-C995-00E5-D680996F2076}"/>
              </a:ext>
            </a:extLst>
          </p:cNvPr>
          <p:cNvSpPr>
            <a:spLocks noGrp="1"/>
          </p:cNvSpPr>
          <p:nvPr>
            <p:ph type="title"/>
          </p:nvPr>
        </p:nvSpPr>
        <p:spPr>
          <a:xfrm>
            <a:off x="228600" y="78703"/>
            <a:ext cx="8686800" cy="427877"/>
          </a:xfrm>
        </p:spPr>
        <p:txBody>
          <a:bodyPr/>
          <a:lstStyle/>
          <a:p>
            <a:r>
              <a:rPr lang="en-US" dirty="0" err="1"/>
              <a:t>SpinQuest</a:t>
            </a:r>
            <a:r>
              <a:rPr lang="en-US" dirty="0"/>
              <a:t> Systems</a:t>
            </a:r>
          </a:p>
        </p:txBody>
      </p:sp>
      <p:sp>
        <p:nvSpPr>
          <p:cNvPr id="4" name="Date Placeholder 3">
            <a:extLst>
              <a:ext uri="{FF2B5EF4-FFF2-40B4-BE49-F238E27FC236}">
                <a16:creationId xmlns:a16="http://schemas.microsoft.com/office/drawing/2014/main" id="{BFD21F99-F530-D264-CDD8-33FEEBA6CF12}"/>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C2734BD2-4E6C-9746-F6B3-FFFCEEB0DB53}"/>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1BEFF1E7-148B-3311-C64E-947B2E32AD1D}"/>
              </a:ext>
            </a:extLst>
          </p:cNvPr>
          <p:cNvSpPr>
            <a:spLocks noGrp="1"/>
          </p:cNvSpPr>
          <p:nvPr>
            <p:ph type="sldNum" sz="quarter" idx="4"/>
          </p:nvPr>
        </p:nvSpPr>
        <p:spPr/>
        <p:txBody>
          <a:bodyPr/>
          <a:lstStyle/>
          <a:p>
            <a:pPr>
              <a:defRPr/>
            </a:pPr>
            <a:fld id="{148C009B-CB69-E04A-B9B3-34B26D69E9CF}" type="slidenum">
              <a:rPr lang="en-US" smtClean="0"/>
              <a:pPr>
                <a:defRPr/>
              </a:pPr>
              <a:t>49</a:t>
            </a:fld>
            <a:endParaRPr lang="en-US" dirty="0"/>
          </a:p>
        </p:txBody>
      </p:sp>
      <p:sp>
        <p:nvSpPr>
          <p:cNvPr id="10" name="TextBox 9">
            <a:extLst>
              <a:ext uri="{FF2B5EF4-FFF2-40B4-BE49-F238E27FC236}">
                <a16:creationId xmlns:a16="http://schemas.microsoft.com/office/drawing/2014/main" id="{B78A7AAD-862A-ED53-1FD2-22E9DADB88AF}"/>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45CB7202-AB3B-5B06-1A65-56F5E56B0C36}"/>
              </a:ext>
            </a:extLst>
          </p:cNvPr>
          <p:cNvSpPr>
            <a:spLocks noGrp="1"/>
          </p:cNvSpPr>
          <p:nvPr>
            <p:ph idx="1"/>
          </p:nvPr>
        </p:nvSpPr>
        <p:spPr>
          <a:xfrm>
            <a:off x="109708" y="631108"/>
            <a:ext cx="4349750" cy="5094443"/>
          </a:xfrm>
        </p:spPr>
        <p:txBody>
          <a:bodyPr/>
          <a:lstStyle/>
          <a:p>
            <a:pPr>
              <a:buFont typeface="+mj-lt"/>
              <a:buAutoNum type="arabicPeriod"/>
            </a:pPr>
            <a:r>
              <a:rPr lang="en-US" sz="1800" b="1" dirty="0">
                <a:effectLst/>
                <a:latin typeface="Times" pitchFamily="2" charset="0"/>
              </a:rPr>
              <a:t>Polarized NH3/ND3 Target</a:t>
            </a:r>
          </a:p>
          <a:p>
            <a:pPr lvl="1">
              <a:buFont typeface="+mj-lt"/>
              <a:buAutoNum type="arabicPeriod"/>
            </a:pPr>
            <a:r>
              <a:rPr lang="en-US" sz="1600" dirty="0">
                <a:solidFill>
                  <a:schemeClr val="accent6">
                    <a:lumMod val="20000"/>
                    <a:lumOff val="80000"/>
                  </a:schemeClr>
                </a:solidFill>
                <a:effectLst/>
                <a:latin typeface="Times" pitchFamily="2" charset="0"/>
              </a:rPr>
              <a:t>Quantum Technology (QT) Liquefiers System </a:t>
            </a:r>
          </a:p>
          <a:p>
            <a:pPr lvl="1">
              <a:buFont typeface="+mj-lt"/>
              <a:buAutoNum type="arabicPeriod"/>
            </a:pPr>
            <a:r>
              <a:rPr lang="en-US" sz="1600" dirty="0">
                <a:solidFill>
                  <a:schemeClr val="accent6">
                    <a:lumMod val="20000"/>
                    <a:lumOff val="80000"/>
                  </a:schemeClr>
                </a:solidFill>
                <a:effectLst/>
                <a:latin typeface="Times" pitchFamily="2" charset="0"/>
              </a:rPr>
              <a:t>University of Virginia Microwave System </a:t>
            </a:r>
          </a:p>
          <a:p>
            <a:pPr lvl="1">
              <a:buFont typeface="+mj-lt"/>
              <a:buAutoNum type="arabicPeriod"/>
            </a:pPr>
            <a:r>
              <a:rPr lang="en-US" sz="1600" dirty="0">
                <a:solidFill>
                  <a:schemeClr val="accent6">
                    <a:lumMod val="20000"/>
                    <a:lumOff val="80000"/>
                  </a:schemeClr>
                </a:solidFill>
                <a:effectLst/>
                <a:latin typeface="Times" pitchFamily="2" charset="0"/>
              </a:rPr>
              <a:t>Liverpool NMR System </a:t>
            </a:r>
          </a:p>
          <a:p>
            <a:pPr lvl="1">
              <a:buFont typeface="+mj-lt"/>
              <a:buAutoNum type="arabicPeriod"/>
            </a:pPr>
            <a:r>
              <a:rPr lang="en-US" sz="1600" b="1" dirty="0">
                <a:solidFill>
                  <a:srgbClr val="020202"/>
                </a:solidFill>
                <a:effectLst/>
                <a:latin typeface="Times" pitchFamily="2" charset="0"/>
              </a:rPr>
              <a:t>Oerlikon stacked Root pumps </a:t>
            </a:r>
          </a:p>
          <a:p>
            <a:pPr lvl="1">
              <a:buFont typeface="+mj-lt"/>
              <a:buAutoNum type="arabicPeriod"/>
            </a:pPr>
            <a:r>
              <a:rPr lang="en-US" sz="1600" dirty="0">
                <a:solidFill>
                  <a:schemeClr val="accent6">
                    <a:lumMod val="20000"/>
                    <a:lumOff val="80000"/>
                  </a:schemeClr>
                </a:solidFill>
                <a:effectLst/>
                <a:latin typeface="Times" pitchFamily="2" charset="0"/>
              </a:rPr>
              <a:t>Evaporation Refrigerator </a:t>
            </a:r>
          </a:p>
          <a:p>
            <a:pPr lvl="1">
              <a:buFont typeface="+mj-lt"/>
              <a:buAutoNum type="arabicPeriod"/>
            </a:pPr>
            <a:r>
              <a:rPr lang="en-US" sz="1600" dirty="0">
                <a:solidFill>
                  <a:schemeClr val="accent6">
                    <a:lumMod val="20000"/>
                    <a:lumOff val="80000"/>
                  </a:schemeClr>
                </a:solidFill>
                <a:effectLst/>
                <a:latin typeface="Times" pitchFamily="2" charset="0"/>
              </a:rPr>
              <a:t>Superconducting Magnet </a:t>
            </a:r>
          </a:p>
          <a:p>
            <a:pPr lvl="1">
              <a:buFont typeface="+mj-lt"/>
              <a:buAutoNum type="arabicPeriod"/>
            </a:pPr>
            <a:r>
              <a:rPr lang="en-US" sz="1600" dirty="0">
                <a:solidFill>
                  <a:schemeClr val="accent6">
                    <a:lumMod val="20000"/>
                    <a:lumOff val="80000"/>
                  </a:schemeClr>
                </a:solidFill>
                <a:effectLst/>
                <a:latin typeface="Times" pitchFamily="2" charset="0"/>
              </a:rPr>
              <a:t>Target Lifter or Target Actuator </a:t>
            </a:r>
          </a:p>
          <a:p>
            <a:pPr lvl="1">
              <a:buFont typeface="+mj-lt"/>
              <a:buAutoNum type="arabicPeriod"/>
            </a:pPr>
            <a:r>
              <a:rPr lang="en-US" sz="1600" dirty="0">
                <a:solidFill>
                  <a:schemeClr val="accent6">
                    <a:lumMod val="20000"/>
                    <a:lumOff val="80000"/>
                  </a:schemeClr>
                </a:solidFill>
                <a:effectLst/>
                <a:latin typeface="Times" pitchFamily="2" charset="0"/>
              </a:rPr>
              <a:t>Slow Control &amp; Magnet power supply Rack</a:t>
            </a:r>
          </a:p>
          <a:p>
            <a:pPr>
              <a:buFont typeface="+mj-lt"/>
              <a:buAutoNum type="arabicPeriod"/>
            </a:pPr>
            <a:r>
              <a:rPr lang="en-US" sz="1800" dirty="0">
                <a:solidFill>
                  <a:schemeClr val="accent6">
                    <a:lumMod val="20000"/>
                    <a:lumOff val="80000"/>
                  </a:schemeClr>
                </a:solidFill>
                <a:latin typeface="Times" pitchFamily="2" charset="0"/>
              </a:rPr>
              <a:t>Spectrometer</a:t>
            </a:r>
          </a:p>
          <a:p>
            <a:pPr lvl="1">
              <a:buFont typeface="+mj-lt"/>
              <a:buAutoNum type="arabicPeriod"/>
            </a:pPr>
            <a:r>
              <a:rPr lang="en-US" sz="1600" dirty="0">
                <a:solidFill>
                  <a:schemeClr val="accent6">
                    <a:lumMod val="20000"/>
                    <a:lumOff val="80000"/>
                  </a:schemeClr>
                </a:solidFill>
                <a:effectLst/>
                <a:latin typeface="Times" pitchFamily="2" charset="0"/>
              </a:rPr>
              <a:t>Drift chambers </a:t>
            </a:r>
          </a:p>
          <a:p>
            <a:pPr lvl="1">
              <a:buFont typeface="+mj-lt"/>
              <a:buAutoNum type="arabicPeriod"/>
            </a:pPr>
            <a:r>
              <a:rPr lang="en-US" sz="1600" dirty="0">
                <a:solidFill>
                  <a:schemeClr val="accent6">
                    <a:lumMod val="20000"/>
                    <a:lumOff val="80000"/>
                  </a:schemeClr>
                </a:solidFill>
                <a:effectLst/>
                <a:latin typeface="Times" pitchFamily="2" charset="0"/>
              </a:rPr>
              <a:t>Scintillator hodoscopes </a:t>
            </a:r>
          </a:p>
          <a:p>
            <a:pPr lvl="1">
              <a:buFont typeface="+mj-lt"/>
              <a:buAutoNum type="arabicPeriod"/>
            </a:pPr>
            <a:r>
              <a:rPr lang="en-US" sz="1600" dirty="0">
                <a:solidFill>
                  <a:schemeClr val="accent6">
                    <a:lumMod val="20000"/>
                    <a:lumOff val="80000"/>
                  </a:schemeClr>
                </a:solidFill>
                <a:effectLst/>
                <a:latin typeface="Times" pitchFamily="2" charset="0"/>
              </a:rPr>
              <a:t>Fiber hodoscopes </a:t>
            </a:r>
          </a:p>
          <a:p>
            <a:pPr lvl="1">
              <a:buFont typeface="+mj-lt"/>
              <a:buAutoNum type="arabicPeriod"/>
            </a:pPr>
            <a:r>
              <a:rPr lang="en-US" sz="1600" dirty="0">
                <a:solidFill>
                  <a:schemeClr val="accent6">
                    <a:lumMod val="20000"/>
                    <a:lumOff val="80000"/>
                  </a:schemeClr>
                </a:solidFill>
                <a:effectLst/>
                <a:latin typeface="Times" pitchFamily="2" charset="0"/>
              </a:rPr>
              <a:t>Proportional tubes </a:t>
            </a:r>
          </a:p>
          <a:p>
            <a:pPr lvl="1">
              <a:buFont typeface="+mj-lt"/>
              <a:buAutoNum type="arabicPeriod"/>
            </a:pPr>
            <a:r>
              <a:rPr lang="en-US" sz="1600" dirty="0">
                <a:solidFill>
                  <a:schemeClr val="accent6">
                    <a:lumMod val="20000"/>
                    <a:lumOff val="80000"/>
                  </a:schemeClr>
                </a:solidFill>
                <a:effectLst/>
                <a:latin typeface="Times" pitchFamily="2" charset="0"/>
              </a:rPr>
              <a:t>Cerenkov beam monitor </a:t>
            </a:r>
          </a:p>
          <a:p>
            <a:pPr lvl="1">
              <a:buFont typeface="+mj-lt"/>
              <a:buAutoNum type="arabicPeriod"/>
            </a:pPr>
            <a:r>
              <a:rPr lang="en-US" sz="1600" dirty="0">
                <a:solidFill>
                  <a:schemeClr val="accent6">
                    <a:lumMod val="20000"/>
                    <a:lumOff val="80000"/>
                  </a:schemeClr>
                </a:solidFill>
                <a:effectLst/>
                <a:latin typeface="Times" pitchFamily="2" charset="0"/>
              </a:rPr>
              <a:t>Data acquisition and trigger </a:t>
            </a:r>
          </a:p>
          <a:p>
            <a:pPr lvl="1">
              <a:buFont typeface="+mj-lt"/>
              <a:buAutoNum type="arabicPeriod"/>
            </a:pPr>
            <a:r>
              <a:rPr lang="en-US" sz="1600" dirty="0">
                <a:solidFill>
                  <a:schemeClr val="accent6">
                    <a:lumMod val="20000"/>
                    <a:lumOff val="80000"/>
                  </a:schemeClr>
                </a:solidFill>
                <a:effectLst/>
                <a:latin typeface="Times" pitchFamily="2" charset="0"/>
              </a:rPr>
              <a:t>Beam dump (</a:t>
            </a:r>
            <a:r>
              <a:rPr lang="en-US" sz="1600" dirty="0" err="1">
                <a:solidFill>
                  <a:schemeClr val="accent6">
                    <a:lumMod val="20000"/>
                    <a:lumOff val="80000"/>
                  </a:schemeClr>
                </a:solidFill>
                <a:effectLst/>
                <a:latin typeface="Times" pitchFamily="2" charset="0"/>
              </a:rPr>
              <a:t>FMag</a:t>
            </a:r>
            <a:r>
              <a:rPr lang="en-US" sz="1600" dirty="0">
                <a:solidFill>
                  <a:schemeClr val="accent6">
                    <a:lumMod val="20000"/>
                    <a:lumOff val="80000"/>
                  </a:schemeClr>
                </a:solidFill>
                <a:effectLst/>
                <a:latin typeface="Times" pitchFamily="2" charset="0"/>
              </a:rPr>
              <a:t>) and analysis (</a:t>
            </a:r>
            <a:r>
              <a:rPr lang="en-US" sz="1600" dirty="0" err="1">
                <a:solidFill>
                  <a:schemeClr val="accent6">
                    <a:lumMod val="20000"/>
                    <a:lumOff val="80000"/>
                  </a:schemeClr>
                </a:solidFill>
                <a:effectLst/>
                <a:latin typeface="Times" pitchFamily="2" charset="0"/>
              </a:rPr>
              <a:t>KMag</a:t>
            </a:r>
            <a:r>
              <a:rPr lang="en-US" sz="1600" dirty="0">
                <a:solidFill>
                  <a:schemeClr val="accent6">
                    <a:lumMod val="20000"/>
                    <a:lumOff val="80000"/>
                  </a:schemeClr>
                </a:solidFill>
                <a:effectLst/>
                <a:latin typeface="Times" pitchFamily="2" charset="0"/>
              </a:rPr>
              <a:t>) magnets </a:t>
            </a:r>
          </a:p>
          <a:p>
            <a:pPr marL="1257300" lvl="2" indent="-342900">
              <a:buFont typeface="+mj-lt"/>
              <a:buAutoNum type="arabicPeriod"/>
            </a:pPr>
            <a:endParaRPr lang="en-US" sz="1400" dirty="0"/>
          </a:p>
        </p:txBody>
      </p:sp>
      <p:sp>
        <p:nvSpPr>
          <p:cNvPr id="8" name="TextBox 7">
            <a:extLst>
              <a:ext uri="{FF2B5EF4-FFF2-40B4-BE49-F238E27FC236}">
                <a16:creationId xmlns:a16="http://schemas.microsoft.com/office/drawing/2014/main" id="{BBFE9251-D827-FB0D-F750-A99106D814C1}"/>
              </a:ext>
            </a:extLst>
          </p:cNvPr>
          <p:cNvSpPr txBox="1"/>
          <p:nvPr/>
        </p:nvSpPr>
        <p:spPr>
          <a:xfrm>
            <a:off x="4572000" y="141455"/>
            <a:ext cx="4462292" cy="2893100"/>
          </a:xfrm>
          <a:prstGeom prst="rect">
            <a:avLst/>
          </a:prstGeom>
          <a:noFill/>
        </p:spPr>
        <p:txBody>
          <a:bodyPr wrap="square">
            <a:spAutoFit/>
          </a:bodyPr>
          <a:lstStyle/>
          <a:p>
            <a:r>
              <a:rPr lang="en-US" sz="1800" dirty="0">
                <a:effectLst/>
                <a:latin typeface="Times" pitchFamily="2" charset="0"/>
              </a:rPr>
              <a:t>Oerlikon stacked Root pumps can provide the highest cooling power at 17,000 m3/</a:t>
            </a:r>
            <a:r>
              <a:rPr lang="en-US" sz="1800" dirty="0" err="1">
                <a:effectLst/>
                <a:latin typeface="Times" pitchFamily="2" charset="0"/>
              </a:rPr>
              <a:t>hr</a:t>
            </a:r>
            <a:r>
              <a:rPr lang="en-US" sz="1800" dirty="0">
                <a:effectLst/>
                <a:latin typeface="Times" pitchFamily="2" charset="0"/>
              </a:rPr>
              <a:t> for a 1K system. Root pumps are connected to the evaporation refrigerator to keep the nose cool at 1K for the target material. </a:t>
            </a:r>
            <a:endParaRPr lang="en-US" sz="1600" dirty="0"/>
          </a:p>
          <a:p>
            <a:pPr marL="285750" indent="-285750">
              <a:buFont typeface="Arial" panose="020B0604020202020204" pitchFamily="34" charset="0"/>
              <a:buChar char="•"/>
            </a:pPr>
            <a:r>
              <a:rPr lang="en-US" sz="1800" dirty="0">
                <a:effectLst/>
                <a:latin typeface="Times" pitchFamily="2" charset="0"/>
              </a:rPr>
              <a:t>E1039 Roots Vacuum (ORC-ID# 1847, 1847.03)</a:t>
            </a:r>
          </a:p>
          <a:p>
            <a:pPr marL="285750" indent="-285750">
              <a:buFont typeface="Arial" panose="020B0604020202020204" pitchFamily="34" charset="0"/>
              <a:buChar char="•"/>
            </a:pPr>
            <a:r>
              <a:rPr lang="en-US" sz="1800" dirty="0">
                <a:effectLst/>
                <a:latin typeface="Times" pitchFamily="2" charset="0"/>
              </a:rPr>
              <a:t> E1039 Update Roots vacuum (ORC-ID# 1983)</a:t>
            </a:r>
            <a:endParaRPr lang="en-US" sz="1400" dirty="0"/>
          </a:p>
          <a:p>
            <a:endParaRPr lang="en-US" sz="2000" dirty="0"/>
          </a:p>
        </p:txBody>
      </p:sp>
    </p:spTree>
    <p:extLst>
      <p:ext uri="{BB962C8B-B14F-4D97-AF65-F5344CB8AC3E}">
        <p14:creationId xmlns:p14="http://schemas.microsoft.com/office/powerpoint/2010/main" val="1574594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a:xfrm>
            <a:off x="228600" y="449327"/>
            <a:ext cx="8686800" cy="427877"/>
          </a:xfrm>
        </p:spPr>
        <p:txBody>
          <a:bodyPr/>
          <a:lstStyle/>
          <a:p>
            <a:r>
              <a:rPr lang="en-US" dirty="0"/>
              <a:t>Neutrino Switchyard 120 Experimental Areas Overview</a:t>
            </a:r>
          </a:p>
        </p:txBody>
      </p:sp>
      <p:sp>
        <p:nvSpPr>
          <p:cNvPr id="4" name="Date Placeholder 3">
            <a:extLst>
              <a:ext uri="{FF2B5EF4-FFF2-40B4-BE49-F238E27FC236}">
                <a16:creationId xmlns:a16="http://schemas.microsoft.com/office/drawing/2014/main" id="{A25E78C5-EEAB-4C94-89C3-2C9E389F0027}"/>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09A872DA-9201-428E-7E2C-E42FC8DB3661}"/>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C1C2A9C4-3875-6605-71ED-DBC88B45631D}"/>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10" name="TextBox 9">
            <a:extLst>
              <a:ext uri="{FF2B5EF4-FFF2-40B4-BE49-F238E27FC236}">
                <a16:creationId xmlns:a16="http://schemas.microsoft.com/office/drawing/2014/main" id="{35F69EC3-1940-CF7D-D0D8-B0246B3D0E7A}"/>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DEE29A6B-CECE-6DE6-C54B-E2AFB2A7FA64}"/>
              </a:ext>
            </a:extLst>
          </p:cNvPr>
          <p:cNvSpPr>
            <a:spLocks noGrp="1"/>
          </p:cNvSpPr>
          <p:nvPr>
            <p:ph idx="1"/>
          </p:nvPr>
        </p:nvSpPr>
        <p:spPr>
          <a:xfrm>
            <a:off x="-4396" y="956193"/>
            <a:ext cx="8672513" cy="3796719"/>
          </a:xfrm>
        </p:spPr>
        <p:txBody>
          <a:bodyPr/>
          <a:lstStyle/>
          <a:p>
            <a:pPr marL="0" indent="0">
              <a:buNone/>
            </a:pPr>
            <a:endParaRPr lang="en-US" sz="1800" dirty="0"/>
          </a:p>
          <a:p>
            <a:pPr marL="0" indent="0">
              <a:buNone/>
            </a:pPr>
            <a:endParaRPr lang="en-US" sz="2000" dirty="0"/>
          </a:p>
        </p:txBody>
      </p:sp>
      <p:sp>
        <p:nvSpPr>
          <p:cNvPr id="17" name="Rectangle 16">
            <a:extLst>
              <a:ext uri="{FF2B5EF4-FFF2-40B4-BE49-F238E27FC236}">
                <a16:creationId xmlns:a16="http://schemas.microsoft.com/office/drawing/2014/main" id="{53C40B8D-E8BE-AC05-2CBD-62AE6D53A361}"/>
              </a:ext>
            </a:extLst>
          </p:cNvPr>
          <p:cNvSpPr/>
          <p:nvPr/>
        </p:nvSpPr>
        <p:spPr>
          <a:xfrm>
            <a:off x="1207477" y="3985846"/>
            <a:ext cx="216877" cy="1699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FDDDD80-1056-7068-B6BB-703A71468106}"/>
              </a:ext>
            </a:extLst>
          </p:cNvPr>
          <p:cNvSpPr/>
          <p:nvPr/>
        </p:nvSpPr>
        <p:spPr>
          <a:xfrm>
            <a:off x="2471078" y="1547446"/>
            <a:ext cx="2080846" cy="4337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53AE01-D291-FE03-7FDE-4D83578835C6}"/>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835903A-7F89-9316-1506-BA1E48B0C410}"/>
              </a:ext>
            </a:extLst>
          </p:cNvPr>
          <p:cNvCxnSpPr/>
          <p:nvPr/>
        </p:nvCxnSpPr>
        <p:spPr>
          <a:xfrm>
            <a:off x="2419350" y="1569720"/>
            <a:ext cx="0" cy="93345"/>
          </a:xfrm>
          <a:prstGeom prst="line">
            <a:avLst/>
          </a:prstGeom>
          <a:ln w="15875">
            <a:solidFill>
              <a:srgbClr val="020202"/>
            </a:solidFill>
          </a:ln>
          <a:effectLst>
            <a:outerShdw blurRad="698500" dist="1651000" dir="18900000" sx="150000" sy="150000" algn="ctr" rotWithShape="0">
              <a:srgbClr val="020202"/>
            </a:outerShdw>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ED69ADE5-F925-22CE-50B0-9B8AE7CD6007}"/>
              </a:ext>
            </a:extLst>
          </p:cNvPr>
          <p:cNvSpPr txBox="1"/>
          <p:nvPr/>
        </p:nvSpPr>
        <p:spPr>
          <a:xfrm>
            <a:off x="36733" y="1161759"/>
            <a:ext cx="9070534" cy="4493538"/>
          </a:xfrm>
          <a:prstGeom prst="rect">
            <a:avLst/>
          </a:prstGeom>
          <a:noFill/>
        </p:spPr>
        <p:txBody>
          <a:bodyPr wrap="square">
            <a:spAutoFit/>
          </a:bodyPr>
          <a:lstStyle/>
          <a:p>
            <a:pPr marL="342900" indent="-34290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Neutrino Switchyard 120 Experimental Areas are managed by the Particle Physics Directorate (PPD).  The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SpinQuest</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experiment has an assigned Experiment Liaison Officer (ELO) to manage the NM4 facility and provide assistance and oversight to the experiment including coordination of lab resources.  The ELO coordinates with the beamline physicist assigned from the External Beams Delivery Department in the Accelerator Directorate (AD) who maintains any AD owned systems, instrumentation, beamlines, and controls that are present in the experimental space.</a:t>
            </a:r>
          </a:p>
          <a:p>
            <a:pPr marL="342900" indent="-342900">
              <a:buFont typeface="Arial" panose="020B0604020202020204" pitchFamily="34" charset="0"/>
              <a:buChar cha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Radiation safety has been carefully considered in the design of the Fermilab Neutrino Switchyard 120 Experimental Areas.  All radiation hazards relating to beam operations safety are the responsibility of the Accelerator Directorate. The Accelerator Directorate, whose facilities includes all beamlines, their shielding, radiation, interlocks, beam surveys, monitors and impact of radiation on the environment, is addressed in SAD Section III Chapter 14 on the </a:t>
            </a:r>
            <a:r>
              <a:rPr lang="en-US" sz="1800" dirty="0">
                <a:latin typeface="Calibri" panose="020F0502020204030204" pitchFamily="34" charset="0"/>
                <a:ea typeface="Times New Roman" panose="02020603050405020304" pitchFamily="18" charset="0"/>
                <a:cs typeface="Times New Roman" panose="02020603050405020304" pitchFamily="18" charset="0"/>
              </a:rPr>
              <a:t>Neutrino</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Area.</a:t>
            </a:r>
          </a:p>
          <a:p>
            <a:pPr marL="342900" indent="-342900">
              <a:buFont typeface="Arial" panose="020B0604020202020204" pitchFamily="34" charset="0"/>
              <a:buChar char="•"/>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1600" dirty="0"/>
          </a:p>
        </p:txBody>
      </p:sp>
    </p:spTree>
    <p:extLst>
      <p:ext uri="{BB962C8B-B14F-4D97-AF65-F5344CB8AC3E}">
        <p14:creationId xmlns:p14="http://schemas.microsoft.com/office/powerpoint/2010/main" val="13057698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B0816-B0B8-A2C2-EE37-F5C70584E1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1642CE-97DC-26C2-C1BA-E0DC6CC9CF1A}"/>
              </a:ext>
            </a:extLst>
          </p:cNvPr>
          <p:cNvSpPr>
            <a:spLocks noGrp="1"/>
          </p:cNvSpPr>
          <p:nvPr>
            <p:ph type="title"/>
          </p:nvPr>
        </p:nvSpPr>
        <p:spPr>
          <a:xfrm>
            <a:off x="228600" y="78703"/>
            <a:ext cx="8686800" cy="427877"/>
          </a:xfrm>
        </p:spPr>
        <p:txBody>
          <a:bodyPr/>
          <a:lstStyle/>
          <a:p>
            <a:r>
              <a:rPr lang="en-US" dirty="0" err="1"/>
              <a:t>SpinQuest</a:t>
            </a:r>
            <a:r>
              <a:rPr lang="en-US" dirty="0"/>
              <a:t> Systems</a:t>
            </a:r>
          </a:p>
        </p:txBody>
      </p:sp>
      <p:sp>
        <p:nvSpPr>
          <p:cNvPr id="4" name="Date Placeholder 3">
            <a:extLst>
              <a:ext uri="{FF2B5EF4-FFF2-40B4-BE49-F238E27FC236}">
                <a16:creationId xmlns:a16="http://schemas.microsoft.com/office/drawing/2014/main" id="{6379215A-EEEB-F6B3-BB6F-F0ADB8A99BCA}"/>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750E7B01-BB3D-EAEF-38B5-A5FEB3A91A56}"/>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E5C729EA-F315-B9B5-80BA-DA24AF1CF090}"/>
              </a:ext>
            </a:extLst>
          </p:cNvPr>
          <p:cNvSpPr>
            <a:spLocks noGrp="1"/>
          </p:cNvSpPr>
          <p:nvPr>
            <p:ph type="sldNum" sz="quarter" idx="4"/>
          </p:nvPr>
        </p:nvSpPr>
        <p:spPr/>
        <p:txBody>
          <a:bodyPr/>
          <a:lstStyle/>
          <a:p>
            <a:pPr>
              <a:defRPr/>
            </a:pPr>
            <a:fld id="{148C009B-CB69-E04A-B9B3-34B26D69E9CF}" type="slidenum">
              <a:rPr lang="en-US" smtClean="0"/>
              <a:pPr>
                <a:defRPr/>
              </a:pPr>
              <a:t>50</a:t>
            </a:fld>
            <a:endParaRPr lang="en-US" dirty="0"/>
          </a:p>
        </p:txBody>
      </p:sp>
      <p:sp>
        <p:nvSpPr>
          <p:cNvPr id="10" name="TextBox 9">
            <a:extLst>
              <a:ext uri="{FF2B5EF4-FFF2-40B4-BE49-F238E27FC236}">
                <a16:creationId xmlns:a16="http://schemas.microsoft.com/office/drawing/2014/main" id="{4A1F325A-69D7-78ED-AEBA-3A919A694BA6}"/>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F0B90ADE-AE7E-1540-EC7C-EB68665BBBF7}"/>
              </a:ext>
            </a:extLst>
          </p:cNvPr>
          <p:cNvSpPr>
            <a:spLocks noGrp="1"/>
          </p:cNvSpPr>
          <p:nvPr>
            <p:ph idx="1"/>
          </p:nvPr>
        </p:nvSpPr>
        <p:spPr>
          <a:xfrm>
            <a:off x="109708" y="631108"/>
            <a:ext cx="4349750" cy="5094443"/>
          </a:xfrm>
        </p:spPr>
        <p:txBody>
          <a:bodyPr/>
          <a:lstStyle/>
          <a:p>
            <a:pPr>
              <a:buFont typeface="+mj-lt"/>
              <a:buAutoNum type="arabicPeriod"/>
            </a:pPr>
            <a:r>
              <a:rPr lang="en-US" sz="1800" b="1" dirty="0">
                <a:effectLst/>
                <a:latin typeface="Times" pitchFamily="2" charset="0"/>
              </a:rPr>
              <a:t>Polarized NH3/ND3 Target</a:t>
            </a:r>
          </a:p>
          <a:p>
            <a:pPr lvl="1">
              <a:buFont typeface="+mj-lt"/>
              <a:buAutoNum type="arabicPeriod"/>
            </a:pPr>
            <a:r>
              <a:rPr lang="en-US" sz="1600" dirty="0">
                <a:solidFill>
                  <a:schemeClr val="accent6">
                    <a:lumMod val="20000"/>
                    <a:lumOff val="80000"/>
                  </a:schemeClr>
                </a:solidFill>
                <a:effectLst/>
                <a:latin typeface="Times" pitchFamily="2" charset="0"/>
              </a:rPr>
              <a:t>Quantum Technology (QT) Liquefiers System </a:t>
            </a:r>
          </a:p>
          <a:p>
            <a:pPr lvl="1">
              <a:buFont typeface="+mj-lt"/>
              <a:buAutoNum type="arabicPeriod"/>
            </a:pPr>
            <a:r>
              <a:rPr lang="en-US" sz="1600" dirty="0">
                <a:solidFill>
                  <a:schemeClr val="accent6">
                    <a:lumMod val="20000"/>
                    <a:lumOff val="80000"/>
                  </a:schemeClr>
                </a:solidFill>
                <a:effectLst/>
                <a:latin typeface="Times" pitchFamily="2" charset="0"/>
              </a:rPr>
              <a:t>University of Virginia Microwave System </a:t>
            </a:r>
          </a:p>
          <a:p>
            <a:pPr lvl="1">
              <a:buFont typeface="+mj-lt"/>
              <a:buAutoNum type="arabicPeriod"/>
            </a:pPr>
            <a:r>
              <a:rPr lang="en-US" sz="1600" dirty="0">
                <a:solidFill>
                  <a:schemeClr val="accent6">
                    <a:lumMod val="20000"/>
                    <a:lumOff val="80000"/>
                  </a:schemeClr>
                </a:solidFill>
                <a:effectLst/>
                <a:latin typeface="Times" pitchFamily="2" charset="0"/>
              </a:rPr>
              <a:t>Liverpool NMR System </a:t>
            </a:r>
          </a:p>
          <a:p>
            <a:pPr lvl="1">
              <a:buFont typeface="+mj-lt"/>
              <a:buAutoNum type="arabicPeriod"/>
            </a:pPr>
            <a:r>
              <a:rPr lang="en-US" sz="1600" dirty="0">
                <a:solidFill>
                  <a:schemeClr val="accent6">
                    <a:lumMod val="20000"/>
                    <a:lumOff val="80000"/>
                  </a:schemeClr>
                </a:solidFill>
                <a:effectLst/>
                <a:latin typeface="Times" pitchFamily="2" charset="0"/>
              </a:rPr>
              <a:t>Oerlikon stacked Root pumps </a:t>
            </a:r>
          </a:p>
          <a:p>
            <a:pPr lvl="1">
              <a:buFont typeface="+mj-lt"/>
              <a:buAutoNum type="arabicPeriod"/>
            </a:pPr>
            <a:r>
              <a:rPr lang="en-US" sz="1600" b="1" dirty="0">
                <a:solidFill>
                  <a:srgbClr val="020202"/>
                </a:solidFill>
                <a:effectLst/>
                <a:latin typeface="Times" pitchFamily="2" charset="0"/>
              </a:rPr>
              <a:t>Evaporation Refrigerator </a:t>
            </a:r>
          </a:p>
          <a:p>
            <a:pPr lvl="1">
              <a:buFont typeface="+mj-lt"/>
              <a:buAutoNum type="arabicPeriod"/>
            </a:pPr>
            <a:r>
              <a:rPr lang="en-US" sz="1600" dirty="0">
                <a:solidFill>
                  <a:schemeClr val="accent6">
                    <a:lumMod val="20000"/>
                    <a:lumOff val="80000"/>
                  </a:schemeClr>
                </a:solidFill>
                <a:effectLst/>
                <a:latin typeface="Times" pitchFamily="2" charset="0"/>
              </a:rPr>
              <a:t>Superconducting Magnet </a:t>
            </a:r>
          </a:p>
          <a:p>
            <a:pPr lvl="1">
              <a:buFont typeface="+mj-lt"/>
              <a:buAutoNum type="arabicPeriod"/>
            </a:pPr>
            <a:r>
              <a:rPr lang="en-US" sz="1600" dirty="0">
                <a:solidFill>
                  <a:schemeClr val="accent6">
                    <a:lumMod val="20000"/>
                    <a:lumOff val="80000"/>
                  </a:schemeClr>
                </a:solidFill>
                <a:effectLst/>
                <a:latin typeface="Times" pitchFamily="2" charset="0"/>
              </a:rPr>
              <a:t>Target Lifter or Target Actuator </a:t>
            </a:r>
          </a:p>
          <a:p>
            <a:pPr lvl="1">
              <a:buFont typeface="+mj-lt"/>
              <a:buAutoNum type="arabicPeriod"/>
            </a:pPr>
            <a:r>
              <a:rPr lang="en-US" sz="1600" dirty="0">
                <a:solidFill>
                  <a:schemeClr val="accent6">
                    <a:lumMod val="20000"/>
                    <a:lumOff val="80000"/>
                  </a:schemeClr>
                </a:solidFill>
                <a:effectLst/>
                <a:latin typeface="Times" pitchFamily="2" charset="0"/>
              </a:rPr>
              <a:t>Slow Control &amp; Magnet power supply Rack</a:t>
            </a:r>
          </a:p>
          <a:p>
            <a:pPr>
              <a:buFont typeface="+mj-lt"/>
              <a:buAutoNum type="arabicPeriod"/>
            </a:pPr>
            <a:r>
              <a:rPr lang="en-US" sz="1800" dirty="0">
                <a:solidFill>
                  <a:schemeClr val="accent6">
                    <a:lumMod val="20000"/>
                    <a:lumOff val="80000"/>
                  </a:schemeClr>
                </a:solidFill>
                <a:latin typeface="Times" pitchFamily="2" charset="0"/>
              </a:rPr>
              <a:t>Spectrometer</a:t>
            </a:r>
          </a:p>
          <a:p>
            <a:pPr lvl="1">
              <a:buFont typeface="+mj-lt"/>
              <a:buAutoNum type="arabicPeriod"/>
            </a:pPr>
            <a:r>
              <a:rPr lang="en-US" sz="1600" dirty="0">
                <a:solidFill>
                  <a:schemeClr val="accent6">
                    <a:lumMod val="20000"/>
                    <a:lumOff val="80000"/>
                  </a:schemeClr>
                </a:solidFill>
                <a:effectLst/>
                <a:latin typeface="Times" pitchFamily="2" charset="0"/>
              </a:rPr>
              <a:t>Drift chambers </a:t>
            </a:r>
          </a:p>
          <a:p>
            <a:pPr lvl="1">
              <a:buFont typeface="+mj-lt"/>
              <a:buAutoNum type="arabicPeriod"/>
            </a:pPr>
            <a:r>
              <a:rPr lang="en-US" sz="1600" dirty="0">
                <a:solidFill>
                  <a:schemeClr val="accent6">
                    <a:lumMod val="20000"/>
                    <a:lumOff val="80000"/>
                  </a:schemeClr>
                </a:solidFill>
                <a:effectLst/>
                <a:latin typeface="Times" pitchFamily="2" charset="0"/>
              </a:rPr>
              <a:t>Scintillator hodoscopes </a:t>
            </a:r>
          </a:p>
          <a:p>
            <a:pPr lvl="1">
              <a:buFont typeface="+mj-lt"/>
              <a:buAutoNum type="arabicPeriod"/>
            </a:pPr>
            <a:r>
              <a:rPr lang="en-US" sz="1600" dirty="0">
                <a:solidFill>
                  <a:schemeClr val="accent6">
                    <a:lumMod val="20000"/>
                    <a:lumOff val="80000"/>
                  </a:schemeClr>
                </a:solidFill>
                <a:effectLst/>
                <a:latin typeface="Times" pitchFamily="2" charset="0"/>
              </a:rPr>
              <a:t>Fiber hodoscopes </a:t>
            </a:r>
          </a:p>
          <a:p>
            <a:pPr lvl="1">
              <a:buFont typeface="+mj-lt"/>
              <a:buAutoNum type="arabicPeriod"/>
            </a:pPr>
            <a:r>
              <a:rPr lang="en-US" sz="1600" dirty="0">
                <a:solidFill>
                  <a:schemeClr val="accent6">
                    <a:lumMod val="20000"/>
                    <a:lumOff val="80000"/>
                  </a:schemeClr>
                </a:solidFill>
                <a:effectLst/>
                <a:latin typeface="Times" pitchFamily="2" charset="0"/>
              </a:rPr>
              <a:t>Proportional tubes </a:t>
            </a:r>
          </a:p>
          <a:p>
            <a:pPr lvl="1">
              <a:buFont typeface="+mj-lt"/>
              <a:buAutoNum type="arabicPeriod"/>
            </a:pPr>
            <a:r>
              <a:rPr lang="en-US" sz="1600" dirty="0">
                <a:solidFill>
                  <a:schemeClr val="accent6">
                    <a:lumMod val="20000"/>
                    <a:lumOff val="80000"/>
                  </a:schemeClr>
                </a:solidFill>
                <a:effectLst/>
                <a:latin typeface="Times" pitchFamily="2" charset="0"/>
              </a:rPr>
              <a:t>Cerenkov beam monitor </a:t>
            </a:r>
          </a:p>
          <a:p>
            <a:pPr lvl="1">
              <a:buFont typeface="+mj-lt"/>
              <a:buAutoNum type="arabicPeriod"/>
            </a:pPr>
            <a:r>
              <a:rPr lang="en-US" sz="1600" dirty="0">
                <a:solidFill>
                  <a:schemeClr val="accent6">
                    <a:lumMod val="20000"/>
                    <a:lumOff val="80000"/>
                  </a:schemeClr>
                </a:solidFill>
                <a:effectLst/>
                <a:latin typeface="Times" pitchFamily="2" charset="0"/>
              </a:rPr>
              <a:t>Data acquisition and trigger </a:t>
            </a:r>
          </a:p>
          <a:p>
            <a:pPr lvl="1">
              <a:buFont typeface="+mj-lt"/>
              <a:buAutoNum type="arabicPeriod"/>
            </a:pPr>
            <a:r>
              <a:rPr lang="en-US" sz="1600" dirty="0">
                <a:solidFill>
                  <a:schemeClr val="accent6">
                    <a:lumMod val="20000"/>
                    <a:lumOff val="80000"/>
                  </a:schemeClr>
                </a:solidFill>
                <a:effectLst/>
                <a:latin typeface="Times" pitchFamily="2" charset="0"/>
              </a:rPr>
              <a:t>Beam dump (</a:t>
            </a:r>
            <a:r>
              <a:rPr lang="en-US" sz="1600" dirty="0" err="1">
                <a:solidFill>
                  <a:schemeClr val="accent6">
                    <a:lumMod val="20000"/>
                    <a:lumOff val="80000"/>
                  </a:schemeClr>
                </a:solidFill>
                <a:effectLst/>
                <a:latin typeface="Times" pitchFamily="2" charset="0"/>
              </a:rPr>
              <a:t>FMag</a:t>
            </a:r>
            <a:r>
              <a:rPr lang="en-US" sz="1600" dirty="0">
                <a:solidFill>
                  <a:schemeClr val="accent6">
                    <a:lumMod val="20000"/>
                    <a:lumOff val="80000"/>
                  </a:schemeClr>
                </a:solidFill>
                <a:effectLst/>
                <a:latin typeface="Times" pitchFamily="2" charset="0"/>
              </a:rPr>
              <a:t>) and analysis (</a:t>
            </a:r>
            <a:r>
              <a:rPr lang="en-US" sz="1600" dirty="0" err="1">
                <a:solidFill>
                  <a:schemeClr val="accent6">
                    <a:lumMod val="20000"/>
                    <a:lumOff val="80000"/>
                  </a:schemeClr>
                </a:solidFill>
                <a:effectLst/>
                <a:latin typeface="Times" pitchFamily="2" charset="0"/>
              </a:rPr>
              <a:t>KMag</a:t>
            </a:r>
            <a:r>
              <a:rPr lang="en-US" sz="1600" dirty="0">
                <a:solidFill>
                  <a:schemeClr val="accent6">
                    <a:lumMod val="20000"/>
                    <a:lumOff val="80000"/>
                  </a:schemeClr>
                </a:solidFill>
                <a:effectLst/>
                <a:latin typeface="Times" pitchFamily="2" charset="0"/>
              </a:rPr>
              <a:t>) magnets </a:t>
            </a:r>
          </a:p>
          <a:p>
            <a:pPr marL="1257300" lvl="2" indent="-342900">
              <a:buFont typeface="+mj-lt"/>
              <a:buAutoNum type="arabicPeriod"/>
            </a:pPr>
            <a:endParaRPr lang="en-US" sz="1400" dirty="0"/>
          </a:p>
        </p:txBody>
      </p:sp>
      <p:sp>
        <p:nvSpPr>
          <p:cNvPr id="8" name="TextBox 7">
            <a:extLst>
              <a:ext uri="{FF2B5EF4-FFF2-40B4-BE49-F238E27FC236}">
                <a16:creationId xmlns:a16="http://schemas.microsoft.com/office/drawing/2014/main" id="{C3EDC72F-57AD-EE6B-556D-9ED4FD17E029}"/>
              </a:ext>
            </a:extLst>
          </p:cNvPr>
          <p:cNvSpPr txBox="1"/>
          <p:nvPr/>
        </p:nvSpPr>
        <p:spPr>
          <a:xfrm>
            <a:off x="4572000" y="141455"/>
            <a:ext cx="4462292" cy="4555093"/>
          </a:xfrm>
          <a:prstGeom prst="rect">
            <a:avLst/>
          </a:prstGeom>
          <a:noFill/>
        </p:spPr>
        <p:txBody>
          <a:bodyPr wrap="square">
            <a:spAutoFit/>
          </a:bodyPr>
          <a:lstStyle/>
          <a:p>
            <a:r>
              <a:rPr lang="en-US" sz="1800" dirty="0">
                <a:effectLst/>
                <a:latin typeface="Times" pitchFamily="2" charset="0"/>
              </a:rPr>
              <a:t>The evaporation refrigerator consists of heat exchangers, separator tank, annealing plates and the nose. The heat exchangers help to exchange the temperature from 4.2 K to 1 K. Separator tank used to store a chunk of </a:t>
            </a:r>
            <a:r>
              <a:rPr lang="en-US" sz="1800" dirty="0" err="1">
                <a:effectLst/>
                <a:latin typeface="Times" pitchFamily="2" charset="0"/>
              </a:rPr>
              <a:t>LHe</a:t>
            </a:r>
            <a:r>
              <a:rPr lang="en-US" sz="1800" dirty="0">
                <a:effectLst/>
                <a:latin typeface="Times" pitchFamily="2" charset="0"/>
              </a:rPr>
              <a:t> that is used to keep the nose cool and filled with </a:t>
            </a:r>
            <a:r>
              <a:rPr lang="en-US" sz="1800" dirty="0" err="1">
                <a:effectLst/>
                <a:latin typeface="Times" pitchFamily="2" charset="0"/>
              </a:rPr>
              <a:t>LHe</a:t>
            </a:r>
            <a:r>
              <a:rPr lang="en-US" sz="1800" dirty="0">
                <a:effectLst/>
                <a:latin typeface="Times" pitchFamily="2" charset="0"/>
              </a:rPr>
              <a:t> which continuously pumping down from the Root pumps to keep the lowest temperature at 1 K at 0.12 torr. Whereas the annealing plates are used to heat the target material to restore the polarization. </a:t>
            </a:r>
            <a:endParaRPr lang="en-US" sz="1600" dirty="0"/>
          </a:p>
          <a:p>
            <a:pPr marL="285750" indent="-285750">
              <a:buFont typeface="Arial" panose="020B0604020202020204" pitchFamily="34" charset="0"/>
              <a:buChar char="•"/>
            </a:pPr>
            <a:r>
              <a:rPr lang="en-US" sz="1800" dirty="0" err="1">
                <a:effectLst/>
                <a:latin typeface="Times" pitchFamily="2" charset="0"/>
              </a:rPr>
              <a:t>SpinQuest</a:t>
            </a:r>
            <a:r>
              <a:rPr lang="en-US" sz="1800" dirty="0">
                <a:effectLst/>
                <a:latin typeface="Times" pitchFamily="2" charset="0"/>
              </a:rPr>
              <a:t> (E1039) Fridge valve controlling system (ORC-ID# 1954)</a:t>
            </a:r>
          </a:p>
          <a:p>
            <a:pPr marL="285750" indent="-285750">
              <a:buFont typeface="Arial" panose="020B0604020202020204" pitchFamily="34" charset="0"/>
              <a:buChar char="•"/>
            </a:pPr>
            <a:r>
              <a:rPr lang="en-US" sz="1800" dirty="0">
                <a:effectLst/>
                <a:latin typeface="Times" pitchFamily="2" charset="0"/>
              </a:rPr>
              <a:t> E1039 Target fridge (ORC-ID# 2050)</a:t>
            </a:r>
          </a:p>
          <a:p>
            <a:pPr marL="285750" indent="-285750">
              <a:buFont typeface="Arial" panose="020B0604020202020204" pitchFamily="34" charset="0"/>
              <a:buChar char="•"/>
            </a:pPr>
            <a:r>
              <a:rPr lang="en-US" sz="1800" dirty="0">
                <a:effectLst/>
                <a:latin typeface="Times" pitchFamily="2" charset="0"/>
              </a:rPr>
              <a:t> Polarized target insert (ORC-ID# 2162)</a:t>
            </a:r>
            <a:endParaRPr lang="en-US" sz="1400" dirty="0"/>
          </a:p>
          <a:p>
            <a:endParaRPr lang="en-US" sz="2000" dirty="0"/>
          </a:p>
        </p:txBody>
      </p:sp>
    </p:spTree>
    <p:extLst>
      <p:ext uri="{BB962C8B-B14F-4D97-AF65-F5344CB8AC3E}">
        <p14:creationId xmlns:p14="http://schemas.microsoft.com/office/powerpoint/2010/main" val="24399890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8EF14-C1DA-C0FB-D622-664D06D917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3B8E098-D91B-8CA3-D0E2-7BAFC6336877}"/>
              </a:ext>
            </a:extLst>
          </p:cNvPr>
          <p:cNvSpPr>
            <a:spLocks noGrp="1"/>
          </p:cNvSpPr>
          <p:nvPr>
            <p:ph type="title"/>
          </p:nvPr>
        </p:nvSpPr>
        <p:spPr>
          <a:xfrm>
            <a:off x="228600" y="78703"/>
            <a:ext cx="8686800" cy="427877"/>
          </a:xfrm>
        </p:spPr>
        <p:txBody>
          <a:bodyPr/>
          <a:lstStyle/>
          <a:p>
            <a:r>
              <a:rPr lang="en-US" dirty="0" err="1"/>
              <a:t>SpinQuest</a:t>
            </a:r>
            <a:r>
              <a:rPr lang="en-US" dirty="0"/>
              <a:t> Systems</a:t>
            </a:r>
          </a:p>
        </p:txBody>
      </p:sp>
      <p:sp>
        <p:nvSpPr>
          <p:cNvPr id="4" name="Date Placeholder 3">
            <a:extLst>
              <a:ext uri="{FF2B5EF4-FFF2-40B4-BE49-F238E27FC236}">
                <a16:creationId xmlns:a16="http://schemas.microsoft.com/office/drawing/2014/main" id="{D1E5B730-E318-CABA-B106-17A42855951D}"/>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3F7CCD74-190F-DBB7-F360-C964C720FECF}"/>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FE131706-FFA7-BE62-40DD-43FAA2389319}"/>
              </a:ext>
            </a:extLst>
          </p:cNvPr>
          <p:cNvSpPr>
            <a:spLocks noGrp="1"/>
          </p:cNvSpPr>
          <p:nvPr>
            <p:ph type="sldNum" sz="quarter" idx="4"/>
          </p:nvPr>
        </p:nvSpPr>
        <p:spPr/>
        <p:txBody>
          <a:bodyPr/>
          <a:lstStyle/>
          <a:p>
            <a:pPr>
              <a:defRPr/>
            </a:pPr>
            <a:fld id="{148C009B-CB69-E04A-B9B3-34B26D69E9CF}" type="slidenum">
              <a:rPr lang="en-US" smtClean="0"/>
              <a:pPr>
                <a:defRPr/>
              </a:pPr>
              <a:t>51</a:t>
            </a:fld>
            <a:endParaRPr lang="en-US" dirty="0"/>
          </a:p>
        </p:txBody>
      </p:sp>
      <p:sp>
        <p:nvSpPr>
          <p:cNvPr id="10" name="TextBox 9">
            <a:extLst>
              <a:ext uri="{FF2B5EF4-FFF2-40B4-BE49-F238E27FC236}">
                <a16:creationId xmlns:a16="http://schemas.microsoft.com/office/drawing/2014/main" id="{7F175564-BA58-686C-CF7B-0E0D690CE799}"/>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ACE34C1C-FDE0-21AF-E0FD-7D8B11FB5831}"/>
              </a:ext>
            </a:extLst>
          </p:cNvPr>
          <p:cNvSpPr>
            <a:spLocks noGrp="1"/>
          </p:cNvSpPr>
          <p:nvPr>
            <p:ph idx="1"/>
          </p:nvPr>
        </p:nvSpPr>
        <p:spPr>
          <a:xfrm>
            <a:off x="109708" y="631108"/>
            <a:ext cx="4349750" cy="5094443"/>
          </a:xfrm>
        </p:spPr>
        <p:txBody>
          <a:bodyPr/>
          <a:lstStyle/>
          <a:p>
            <a:pPr>
              <a:buFont typeface="+mj-lt"/>
              <a:buAutoNum type="arabicPeriod"/>
            </a:pPr>
            <a:r>
              <a:rPr lang="en-US" sz="1800" b="1" dirty="0">
                <a:effectLst/>
                <a:latin typeface="Times" pitchFamily="2" charset="0"/>
              </a:rPr>
              <a:t>Polarized NH3/ND3 Target</a:t>
            </a:r>
          </a:p>
          <a:p>
            <a:pPr lvl="1">
              <a:buFont typeface="+mj-lt"/>
              <a:buAutoNum type="arabicPeriod"/>
            </a:pPr>
            <a:r>
              <a:rPr lang="en-US" sz="1600" dirty="0">
                <a:solidFill>
                  <a:schemeClr val="accent6">
                    <a:lumMod val="20000"/>
                    <a:lumOff val="80000"/>
                  </a:schemeClr>
                </a:solidFill>
                <a:effectLst/>
                <a:latin typeface="Times" pitchFamily="2" charset="0"/>
              </a:rPr>
              <a:t>Quantum Technology (QT) Liquefiers System </a:t>
            </a:r>
          </a:p>
          <a:p>
            <a:pPr lvl="1">
              <a:buFont typeface="+mj-lt"/>
              <a:buAutoNum type="arabicPeriod"/>
            </a:pPr>
            <a:r>
              <a:rPr lang="en-US" sz="1600" dirty="0">
                <a:solidFill>
                  <a:schemeClr val="accent6">
                    <a:lumMod val="20000"/>
                    <a:lumOff val="80000"/>
                  </a:schemeClr>
                </a:solidFill>
                <a:effectLst/>
                <a:latin typeface="Times" pitchFamily="2" charset="0"/>
              </a:rPr>
              <a:t>University of Virginia Microwave System </a:t>
            </a:r>
          </a:p>
          <a:p>
            <a:pPr lvl="1">
              <a:buFont typeface="+mj-lt"/>
              <a:buAutoNum type="arabicPeriod"/>
            </a:pPr>
            <a:r>
              <a:rPr lang="en-US" sz="1600" dirty="0">
                <a:solidFill>
                  <a:schemeClr val="accent6">
                    <a:lumMod val="20000"/>
                    <a:lumOff val="80000"/>
                  </a:schemeClr>
                </a:solidFill>
                <a:effectLst/>
                <a:latin typeface="Times" pitchFamily="2" charset="0"/>
              </a:rPr>
              <a:t>Liverpool NMR System </a:t>
            </a:r>
          </a:p>
          <a:p>
            <a:pPr lvl="1">
              <a:buFont typeface="+mj-lt"/>
              <a:buAutoNum type="arabicPeriod"/>
            </a:pPr>
            <a:r>
              <a:rPr lang="en-US" sz="1600" dirty="0">
                <a:solidFill>
                  <a:schemeClr val="accent6">
                    <a:lumMod val="20000"/>
                    <a:lumOff val="80000"/>
                  </a:schemeClr>
                </a:solidFill>
                <a:effectLst/>
                <a:latin typeface="Times" pitchFamily="2" charset="0"/>
              </a:rPr>
              <a:t>Oerlikon stacked Root pumps </a:t>
            </a:r>
          </a:p>
          <a:p>
            <a:pPr lvl="1">
              <a:buFont typeface="+mj-lt"/>
              <a:buAutoNum type="arabicPeriod"/>
            </a:pPr>
            <a:r>
              <a:rPr lang="en-US" sz="1600" dirty="0">
                <a:solidFill>
                  <a:schemeClr val="accent6">
                    <a:lumMod val="20000"/>
                    <a:lumOff val="80000"/>
                  </a:schemeClr>
                </a:solidFill>
                <a:effectLst/>
                <a:latin typeface="Times" pitchFamily="2" charset="0"/>
              </a:rPr>
              <a:t>Evaporation Refrigerator </a:t>
            </a:r>
          </a:p>
          <a:p>
            <a:pPr lvl="1">
              <a:buFont typeface="+mj-lt"/>
              <a:buAutoNum type="arabicPeriod"/>
            </a:pPr>
            <a:r>
              <a:rPr lang="en-US" sz="1600" b="1" dirty="0">
                <a:solidFill>
                  <a:srgbClr val="020202"/>
                </a:solidFill>
                <a:effectLst/>
                <a:latin typeface="Times" pitchFamily="2" charset="0"/>
              </a:rPr>
              <a:t>Superconducting Magnet </a:t>
            </a:r>
          </a:p>
          <a:p>
            <a:pPr lvl="1">
              <a:buFont typeface="+mj-lt"/>
              <a:buAutoNum type="arabicPeriod"/>
            </a:pPr>
            <a:r>
              <a:rPr lang="en-US" sz="1600" dirty="0">
                <a:solidFill>
                  <a:schemeClr val="accent6">
                    <a:lumMod val="20000"/>
                    <a:lumOff val="80000"/>
                  </a:schemeClr>
                </a:solidFill>
                <a:effectLst/>
                <a:latin typeface="Times" pitchFamily="2" charset="0"/>
              </a:rPr>
              <a:t>Target Lifter or Target Actuator </a:t>
            </a:r>
          </a:p>
          <a:p>
            <a:pPr lvl="1">
              <a:buFont typeface="+mj-lt"/>
              <a:buAutoNum type="arabicPeriod"/>
            </a:pPr>
            <a:r>
              <a:rPr lang="en-US" sz="1600" dirty="0">
                <a:solidFill>
                  <a:schemeClr val="accent6">
                    <a:lumMod val="20000"/>
                    <a:lumOff val="80000"/>
                  </a:schemeClr>
                </a:solidFill>
                <a:effectLst/>
                <a:latin typeface="Times" pitchFamily="2" charset="0"/>
              </a:rPr>
              <a:t>Slow Control &amp; Magnet power supply Rack</a:t>
            </a:r>
          </a:p>
          <a:p>
            <a:pPr>
              <a:buFont typeface="+mj-lt"/>
              <a:buAutoNum type="arabicPeriod"/>
            </a:pPr>
            <a:r>
              <a:rPr lang="en-US" sz="1800" dirty="0">
                <a:solidFill>
                  <a:schemeClr val="accent6">
                    <a:lumMod val="20000"/>
                    <a:lumOff val="80000"/>
                  </a:schemeClr>
                </a:solidFill>
                <a:latin typeface="Times" pitchFamily="2" charset="0"/>
              </a:rPr>
              <a:t>Spectrometer</a:t>
            </a:r>
          </a:p>
          <a:p>
            <a:pPr lvl="1">
              <a:buFont typeface="+mj-lt"/>
              <a:buAutoNum type="arabicPeriod"/>
            </a:pPr>
            <a:r>
              <a:rPr lang="en-US" sz="1600" dirty="0">
                <a:solidFill>
                  <a:schemeClr val="accent6">
                    <a:lumMod val="20000"/>
                    <a:lumOff val="80000"/>
                  </a:schemeClr>
                </a:solidFill>
                <a:effectLst/>
                <a:latin typeface="Times" pitchFamily="2" charset="0"/>
              </a:rPr>
              <a:t>Drift chambers </a:t>
            </a:r>
          </a:p>
          <a:p>
            <a:pPr lvl="1">
              <a:buFont typeface="+mj-lt"/>
              <a:buAutoNum type="arabicPeriod"/>
            </a:pPr>
            <a:r>
              <a:rPr lang="en-US" sz="1600" dirty="0">
                <a:solidFill>
                  <a:schemeClr val="accent6">
                    <a:lumMod val="20000"/>
                    <a:lumOff val="80000"/>
                  </a:schemeClr>
                </a:solidFill>
                <a:effectLst/>
                <a:latin typeface="Times" pitchFamily="2" charset="0"/>
              </a:rPr>
              <a:t>Scintillator hodoscopes </a:t>
            </a:r>
          </a:p>
          <a:p>
            <a:pPr lvl="1">
              <a:buFont typeface="+mj-lt"/>
              <a:buAutoNum type="arabicPeriod"/>
            </a:pPr>
            <a:r>
              <a:rPr lang="en-US" sz="1600" dirty="0">
                <a:solidFill>
                  <a:schemeClr val="accent6">
                    <a:lumMod val="20000"/>
                    <a:lumOff val="80000"/>
                  </a:schemeClr>
                </a:solidFill>
                <a:effectLst/>
                <a:latin typeface="Times" pitchFamily="2" charset="0"/>
              </a:rPr>
              <a:t>Fiber hodoscopes </a:t>
            </a:r>
          </a:p>
          <a:p>
            <a:pPr lvl="1">
              <a:buFont typeface="+mj-lt"/>
              <a:buAutoNum type="arabicPeriod"/>
            </a:pPr>
            <a:r>
              <a:rPr lang="en-US" sz="1600" dirty="0">
                <a:solidFill>
                  <a:schemeClr val="accent6">
                    <a:lumMod val="20000"/>
                    <a:lumOff val="80000"/>
                  </a:schemeClr>
                </a:solidFill>
                <a:effectLst/>
                <a:latin typeface="Times" pitchFamily="2" charset="0"/>
              </a:rPr>
              <a:t>Proportional tubes </a:t>
            </a:r>
          </a:p>
          <a:p>
            <a:pPr lvl="1">
              <a:buFont typeface="+mj-lt"/>
              <a:buAutoNum type="arabicPeriod"/>
            </a:pPr>
            <a:r>
              <a:rPr lang="en-US" sz="1600" dirty="0">
                <a:solidFill>
                  <a:schemeClr val="accent6">
                    <a:lumMod val="20000"/>
                    <a:lumOff val="80000"/>
                  </a:schemeClr>
                </a:solidFill>
                <a:effectLst/>
                <a:latin typeface="Times" pitchFamily="2" charset="0"/>
              </a:rPr>
              <a:t>Cerenkov beam monitor </a:t>
            </a:r>
          </a:p>
          <a:p>
            <a:pPr lvl="1">
              <a:buFont typeface="+mj-lt"/>
              <a:buAutoNum type="arabicPeriod"/>
            </a:pPr>
            <a:r>
              <a:rPr lang="en-US" sz="1600" dirty="0">
                <a:solidFill>
                  <a:schemeClr val="accent6">
                    <a:lumMod val="20000"/>
                    <a:lumOff val="80000"/>
                  </a:schemeClr>
                </a:solidFill>
                <a:effectLst/>
                <a:latin typeface="Times" pitchFamily="2" charset="0"/>
              </a:rPr>
              <a:t>Data acquisition and trigger </a:t>
            </a:r>
          </a:p>
          <a:p>
            <a:pPr lvl="1">
              <a:buFont typeface="+mj-lt"/>
              <a:buAutoNum type="arabicPeriod"/>
            </a:pPr>
            <a:r>
              <a:rPr lang="en-US" sz="1600" dirty="0">
                <a:solidFill>
                  <a:schemeClr val="accent6">
                    <a:lumMod val="20000"/>
                    <a:lumOff val="80000"/>
                  </a:schemeClr>
                </a:solidFill>
                <a:effectLst/>
                <a:latin typeface="Times" pitchFamily="2" charset="0"/>
              </a:rPr>
              <a:t>Beam dump (</a:t>
            </a:r>
            <a:r>
              <a:rPr lang="en-US" sz="1600" dirty="0" err="1">
                <a:solidFill>
                  <a:schemeClr val="accent6">
                    <a:lumMod val="20000"/>
                    <a:lumOff val="80000"/>
                  </a:schemeClr>
                </a:solidFill>
                <a:effectLst/>
                <a:latin typeface="Times" pitchFamily="2" charset="0"/>
              </a:rPr>
              <a:t>FMag</a:t>
            </a:r>
            <a:r>
              <a:rPr lang="en-US" sz="1600" dirty="0">
                <a:solidFill>
                  <a:schemeClr val="accent6">
                    <a:lumMod val="20000"/>
                    <a:lumOff val="80000"/>
                  </a:schemeClr>
                </a:solidFill>
                <a:effectLst/>
                <a:latin typeface="Times" pitchFamily="2" charset="0"/>
              </a:rPr>
              <a:t>) and analysis (</a:t>
            </a:r>
            <a:r>
              <a:rPr lang="en-US" sz="1600" dirty="0" err="1">
                <a:solidFill>
                  <a:schemeClr val="accent6">
                    <a:lumMod val="20000"/>
                    <a:lumOff val="80000"/>
                  </a:schemeClr>
                </a:solidFill>
                <a:effectLst/>
                <a:latin typeface="Times" pitchFamily="2" charset="0"/>
              </a:rPr>
              <a:t>KMag</a:t>
            </a:r>
            <a:r>
              <a:rPr lang="en-US" sz="1600" dirty="0">
                <a:solidFill>
                  <a:schemeClr val="accent6">
                    <a:lumMod val="20000"/>
                    <a:lumOff val="80000"/>
                  </a:schemeClr>
                </a:solidFill>
                <a:effectLst/>
                <a:latin typeface="Times" pitchFamily="2" charset="0"/>
              </a:rPr>
              <a:t>) magnets </a:t>
            </a:r>
          </a:p>
          <a:p>
            <a:pPr marL="1257300" lvl="2" indent="-342900">
              <a:buFont typeface="+mj-lt"/>
              <a:buAutoNum type="arabicPeriod"/>
            </a:pPr>
            <a:endParaRPr lang="en-US" sz="1400" dirty="0"/>
          </a:p>
        </p:txBody>
      </p:sp>
      <p:sp>
        <p:nvSpPr>
          <p:cNvPr id="8" name="TextBox 7">
            <a:extLst>
              <a:ext uri="{FF2B5EF4-FFF2-40B4-BE49-F238E27FC236}">
                <a16:creationId xmlns:a16="http://schemas.microsoft.com/office/drawing/2014/main" id="{891A423E-B9F7-0169-E876-41870752B3A5}"/>
              </a:ext>
            </a:extLst>
          </p:cNvPr>
          <p:cNvSpPr txBox="1"/>
          <p:nvPr/>
        </p:nvSpPr>
        <p:spPr>
          <a:xfrm>
            <a:off x="4572000" y="141455"/>
            <a:ext cx="4462292" cy="3724096"/>
          </a:xfrm>
          <a:prstGeom prst="rect">
            <a:avLst/>
          </a:prstGeom>
          <a:noFill/>
        </p:spPr>
        <p:txBody>
          <a:bodyPr wrap="square">
            <a:spAutoFit/>
          </a:bodyPr>
          <a:lstStyle/>
          <a:p>
            <a:r>
              <a:rPr lang="en-US" sz="1800" dirty="0">
                <a:effectLst/>
                <a:latin typeface="Times" pitchFamily="2" charset="0"/>
              </a:rPr>
              <a:t>The superconducting magnet coils provide magnetic field (transverse to the beam) at 5T with the uniformity dB/B &lt; 10-4. The magnet consists of </a:t>
            </a:r>
            <a:r>
              <a:rPr lang="en-US" sz="1800" dirty="0" err="1">
                <a:effectLst/>
                <a:latin typeface="Times" pitchFamily="2" charset="0"/>
              </a:rPr>
              <a:t>NbTi</a:t>
            </a:r>
            <a:r>
              <a:rPr lang="en-US" sz="1800" dirty="0">
                <a:effectLst/>
                <a:latin typeface="Times" pitchFamily="2" charset="0"/>
              </a:rPr>
              <a:t> (niobium Tin) coils impregnated in epoxy to prevent them from moving during when the magnet is energized. </a:t>
            </a:r>
            <a:endParaRPr lang="en-US" sz="1600" dirty="0"/>
          </a:p>
          <a:p>
            <a:pPr marL="285750" indent="-285750">
              <a:buFont typeface="Arial" panose="020B0604020202020204" pitchFamily="34" charset="0"/>
              <a:buChar char="•"/>
            </a:pPr>
            <a:r>
              <a:rPr lang="en-US" sz="1800" dirty="0">
                <a:effectLst/>
                <a:latin typeface="Times" pitchFamily="2" charset="0"/>
              </a:rPr>
              <a:t>E1039 Target Magnet (ORC-ID# 2049)</a:t>
            </a:r>
          </a:p>
          <a:p>
            <a:pPr marL="285750" indent="-285750">
              <a:buFont typeface="Arial" panose="020B0604020202020204" pitchFamily="34" charset="0"/>
              <a:buChar char="•"/>
            </a:pPr>
            <a:r>
              <a:rPr lang="en-US" sz="1800" dirty="0">
                <a:effectLst/>
                <a:latin typeface="Times" pitchFamily="2" charset="0"/>
              </a:rPr>
              <a:t> Target magnet and fridge cooldown (ORC-ID# 2056)</a:t>
            </a:r>
          </a:p>
          <a:p>
            <a:pPr marL="285750" indent="-285750">
              <a:buFont typeface="Arial" panose="020B0604020202020204" pitchFamily="34" charset="0"/>
              <a:buChar char="•"/>
            </a:pPr>
            <a:r>
              <a:rPr lang="en-US" sz="1800" dirty="0">
                <a:effectLst/>
                <a:latin typeface="Times" pitchFamily="2" charset="0"/>
              </a:rPr>
              <a:t> Target Magnet Power (ORC-ID# 2071)</a:t>
            </a:r>
          </a:p>
          <a:p>
            <a:pPr marL="285750" indent="-285750">
              <a:buFont typeface="Arial" panose="020B0604020202020204" pitchFamily="34" charset="0"/>
              <a:buChar char="•"/>
            </a:pPr>
            <a:r>
              <a:rPr lang="en-US" sz="1800" dirty="0">
                <a:effectLst/>
                <a:latin typeface="Times" pitchFamily="2" charset="0"/>
              </a:rPr>
              <a:t> Heat Tape for target cryostat (ORC-ID# 2171). </a:t>
            </a:r>
            <a:endParaRPr lang="en-US" sz="1400" dirty="0"/>
          </a:p>
          <a:p>
            <a:endParaRPr lang="en-US" sz="2000" dirty="0"/>
          </a:p>
        </p:txBody>
      </p:sp>
    </p:spTree>
    <p:extLst>
      <p:ext uri="{BB962C8B-B14F-4D97-AF65-F5344CB8AC3E}">
        <p14:creationId xmlns:p14="http://schemas.microsoft.com/office/powerpoint/2010/main" val="30810712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BD556-A5CF-CA18-B171-E89C909EC5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D2F5FC-D555-695B-A697-56100690F915}"/>
              </a:ext>
            </a:extLst>
          </p:cNvPr>
          <p:cNvSpPr>
            <a:spLocks noGrp="1"/>
          </p:cNvSpPr>
          <p:nvPr>
            <p:ph type="title"/>
          </p:nvPr>
        </p:nvSpPr>
        <p:spPr>
          <a:xfrm>
            <a:off x="228600" y="78703"/>
            <a:ext cx="8686800" cy="427877"/>
          </a:xfrm>
        </p:spPr>
        <p:txBody>
          <a:bodyPr/>
          <a:lstStyle/>
          <a:p>
            <a:r>
              <a:rPr lang="en-US" dirty="0" err="1"/>
              <a:t>SpinQuest</a:t>
            </a:r>
            <a:r>
              <a:rPr lang="en-US" dirty="0"/>
              <a:t> Systems</a:t>
            </a:r>
          </a:p>
        </p:txBody>
      </p:sp>
      <p:sp>
        <p:nvSpPr>
          <p:cNvPr id="4" name="Date Placeholder 3">
            <a:extLst>
              <a:ext uri="{FF2B5EF4-FFF2-40B4-BE49-F238E27FC236}">
                <a16:creationId xmlns:a16="http://schemas.microsoft.com/office/drawing/2014/main" id="{36778BA1-B70F-EA85-A53E-AED4DE80B847}"/>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95A492B2-A4E1-AB00-A486-08182D5D29C1}"/>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DF6CBA48-DD1E-A405-7D2A-3502E90B8397}"/>
              </a:ext>
            </a:extLst>
          </p:cNvPr>
          <p:cNvSpPr>
            <a:spLocks noGrp="1"/>
          </p:cNvSpPr>
          <p:nvPr>
            <p:ph type="sldNum" sz="quarter" idx="4"/>
          </p:nvPr>
        </p:nvSpPr>
        <p:spPr/>
        <p:txBody>
          <a:bodyPr/>
          <a:lstStyle/>
          <a:p>
            <a:pPr>
              <a:defRPr/>
            </a:pPr>
            <a:fld id="{148C009B-CB69-E04A-B9B3-34B26D69E9CF}" type="slidenum">
              <a:rPr lang="en-US" smtClean="0"/>
              <a:pPr>
                <a:defRPr/>
              </a:pPr>
              <a:t>52</a:t>
            </a:fld>
            <a:endParaRPr lang="en-US" dirty="0"/>
          </a:p>
        </p:txBody>
      </p:sp>
      <p:sp>
        <p:nvSpPr>
          <p:cNvPr id="10" name="TextBox 9">
            <a:extLst>
              <a:ext uri="{FF2B5EF4-FFF2-40B4-BE49-F238E27FC236}">
                <a16:creationId xmlns:a16="http://schemas.microsoft.com/office/drawing/2014/main" id="{7B523214-F2DD-5CA1-92FF-FA914A2B2E7C}"/>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C44AD78D-559C-5BE7-180C-58F8F929BD0C}"/>
              </a:ext>
            </a:extLst>
          </p:cNvPr>
          <p:cNvSpPr>
            <a:spLocks noGrp="1"/>
          </p:cNvSpPr>
          <p:nvPr>
            <p:ph idx="1"/>
          </p:nvPr>
        </p:nvSpPr>
        <p:spPr>
          <a:xfrm>
            <a:off x="109708" y="631108"/>
            <a:ext cx="4349750" cy="5094443"/>
          </a:xfrm>
        </p:spPr>
        <p:txBody>
          <a:bodyPr/>
          <a:lstStyle/>
          <a:p>
            <a:pPr>
              <a:buFont typeface="+mj-lt"/>
              <a:buAutoNum type="arabicPeriod"/>
            </a:pPr>
            <a:r>
              <a:rPr lang="en-US" sz="1800" b="1" dirty="0">
                <a:effectLst/>
                <a:latin typeface="Times" pitchFamily="2" charset="0"/>
              </a:rPr>
              <a:t>Polarized NH3/ND3 Target</a:t>
            </a:r>
          </a:p>
          <a:p>
            <a:pPr lvl="1">
              <a:buFont typeface="+mj-lt"/>
              <a:buAutoNum type="arabicPeriod"/>
            </a:pPr>
            <a:r>
              <a:rPr lang="en-US" sz="1600" dirty="0">
                <a:solidFill>
                  <a:schemeClr val="accent6">
                    <a:lumMod val="20000"/>
                    <a:lumOff val="80000"/>
                  </a:schemeClr>
                </a:solidFill>
                <a:effectLst/>
                <a:latin typeface="Times" pitchFamily="2" charset="0"/>
              </a:rPr>
              <a:t>Quantum Technology (QT) Liquefiers System </a:t>
            </a:r>
          </a:p>
          <a:p>
            <a:pPr lvl="1">
              <a:buFont typeface="+mj-lt"/>
              <a:buAutoNum type="arabicPeriod"/>
            </a:pPr>
            <a:r>
              <a:rPr lang="en-US" sz="1600" dirty="0">
                <a:solidFill>
                  <a:schemeClr val="accent6">
                    <a:lumMod val="20000"/>
                    <a:lumOff val="80000"/>
                  </a:schemeClr>
                </a:solidFill>
                <a:effectLst/>
                <a:latin typeface="Times" pitchFamily="2" charset="0"/>
              </a:rPr>
              <a:t>University of Virginia Microwave System </a:t>
            </a:r>
          </a:p>
          <a:p>
            <a:pPr lvl="1">
              <a:buFont typeface="+mj-lt"/>
              <a:buAutoNum type="arabicPeriod"/>
            </a:pPr>
            <a:r>
              <a:rPr lang="en-US" sz="1600" dirty="0">
                <a:solidFill>
                  <a:schemeClr val="accent6">
                    <a:lumMod val="20000"/>
                    <a:lumOff val="80000"/>
                  </a:schemeClr>
                </a:solidFill>
                <a:effectLst/>
                <a:latin typeface="Times" pitchFamily="2" charset="0"/>
              </a:rPr>
              <a:t>Liverpool NMR System </a:t>
            </a:r>
          </a:p>
          <a:p>
            <a:pPr lvl="1">
              <a:buFont typeface="+mj-lt"/>
              <a:buAutoNum type="arabicPeriod"/>
            </a:pPr>
            <a:r>
              <a:rPr lang="en-US" sz="1600" dirty="0">
                <a:solidFill>
                  <a:schemeClr val="accent6">
                    <a:lumMod val="20000"/>
                    <a:lumOff val="80000"/>
                  </a:schemeClr>
                </a:solidFill>
                <a:effectLst/>
                <a:latin typeface="Times" pitchFamily="2" charset="0"/>
              </a:rPr>
              <a:t>Oerlikon stacked Root pumps </a:t>
            </a:r>
          </a:p>
          <a:p>
            <a:pPr lvl="1">
              <a:buFont typeface="+mj-lt"/>
              <a:buAutoNum type="arabicPeriod"/>
            </a:pPr>
            <a:r>
              <a:rPr lang="en-US" sz="1600" dirty="0">
                <a:solidFill>
                  <a:schemeClr val="accent6">
                    <a:lumMod val="20000"/>
                    <a:lumOff val="80000"/>
                  </a:schemeClr>
                </a:solidFill>
                <a:effectLst/>
                <a:latin typeface="Times" pitchFamily="2" charset="0"/>
              </a:rPr>
              <a:t>Evaporation Refrigerator </a:t>
            </a:r>
          </a:p>
          <a:p>
            <a:pPr lvl="1">
              <a:buFont typeface="+mj-lt"/>
              <a:buAutoNum type="arabicPeriod"/>
            </a:pPr>
            <a:r>
              <a:rPr lang="en-US" sz="1600" dirty="0">
                <a:solidFill>
                  <a:schemeClr val="accent6">
                    <a:lumMod val="20000"/>
                    <a:lumOff val="80000"/>
                  </a:schemeClr>
                </a:solidFill>
                <a:effectLst/>
                <a:latin typeface="Times" pitchFamily="2" charset="0"/>
              </a:rPr>
              <a:t>Superconducting Magnet </a:t>
            </a:r>
          </a:p>
          <a:p>
            <a:pPr lvl="1">
              <a:buFont typeface="+mj-lt"/>
              <a:buAutoNum type="arabicPeriod"/>
            </a:pPr>
            <a:r>
              <a:rPr lang="en-US" sz="1600" b="1" dirty="0">
                <a:solidFill>
                  <a:srgbClr val="020202"/>
                </a:solidFill>
                <a:effectLst/>
                <a:latin typeface="Times" pitchFamily="2" charset="0"/>
              </a:rPr>
              <a:t>Target Lifter or Target Actuator </a:t>
            </a:r>
          </a:p>
          <a:p>
            <a:pPr lvl="1">
              <a:buFont typeface="+mj-lt"/>
              <a:buAutoNum type="arabicPeriod"/>
            </a:pPr>
            <a:r>
              <a:rPr lang="en-US" sz="1600" dirty="0">
                <a:solidFill>
                  <a:schemeClr val="accent6">
                    <a:lumMod val="20000"/>
                    <a:lumOff val="80000"/>
                  </a:schemeClr>
                </a:solidFill>
                <a:effectLst/>
                <a:latin typeface="Times" pitchFamily="2" charset="0"/>
              </a:rPr>
              <a:t>Slow Control &amp; Magnet power supply Rack</a:t>
            </a:r>
          </a:p>
          <a:p>
            <a:pPr>
              <a:buFont typeface="+mj-lt"/>
              <a:buAutoNum type="arabicPeriod"/>
            </a:pPr>
            <a:r>
              <a:rPr lang="en-US" sz="1800" dirty="0">
                <a:solidFill>
                  <a:schemeClr val="accent6">
                    <a:lumMod val="20000"/>
                    <a:lumOff val="80000"/>
                  </a:schemeClr>
                </a:solidFill>
                <a:latin typeface="Times" pitchFamily="2" charset="0"/>
              </a:rPr>
              <a:t>Spectrometer</a:t>
            </a:r>
          </a:p>
          <a:p>
            <a:pPr lvl="1">
              <a:buFont typeface="+mj-lt"/>
              <a:buAutoNum type="arabicPeriod"/>
            </a:pPr>
            <a:r>
              <a:rPr lang="en-US" sz="1600" dirty="0">
                <a:solidFill>
                  <a:schemeClr val="accent6">
                    <a:lumMod val="20000"/>
                    <a:lumOff val="80000"/>
                  </a:schemeClr>
                </a:solidFill>
                <a:effectLst/>
                <a:latin typeface="Times" pitchFamily="2" charset="0"/>
              </a:rPr>
              <a:t>Drift chambers </a:t>
            </a:r>
          </a:p>
          <a:p>
            <a:pPr lvl="1">
              <a:buFont typeface="+mj-lt"/>
              <a:buAutoNum type="arabicPeriod"/>
            </a:pPr>
            <a:r>
              <a:rPr lang="en-US" sz="1600" dirty="0">
                <a:solidFill>
                  <a:schemeClr val="accent6">
                    <a:lumMod val="20000"/>
                    <a:lumOff val="80000"/>
                  </a:schemeClr>
                </a:solidFill>
                <a:effectLst/>
                <a:latin typeface="Times" pitchFamily="2" charset="0"/>
              </a:rPr>
              <a:t>Scintillator hodoscopes </a:t>
            </a:r>
          </a:p>
          <a:p>
            <a:pPr lvl="1">
              <a:buFont typeface="+mj-lt"/>
              <a:buAutoNum type="arabicPeriod"/>
            </a:pPr>
            <a:r>
              <a:rPr lang="en-US" sz="1600" dirty="0">
                <a:solidFill>
                  <a:schemeClr val="accent6">
                    <a:lumMod val="20000"/>
                    <a:lumOff val="80000"/>
                  </a:schemeClr>
                </a:solidFill>
                <a:effectLst/>
                <a:latin typeface="Times" pitchFamily="2" charset="0"/>
              </a:rPr>
              <a:t>Fiber hodoscopes </a:t>
            </a:r>
          </a:p>
          <a:p>
            <a:pPr lvl="1">
              <a:buFont typeface="+mj-lt"/>
              <a:buAutoNum type="arabicPeriod"/>
            </a:pPr>
            <a:r>
              <a:rPr lang="en-US" sz="1600" dirty="0">
                <a:solidFill>
                  <a:schemeClr val="accent6">
                    <a:lumMod val="20000"/>
                    <a:lumOff val="80000"/>
                  </a:schemeClr>
                </a:solidFill>
                <a:effectLst/>
                <a:latin typeface="Times" pitchFamily="2" charset="0"/>
              </a:rPr>
              <a:t>Proportional tubes </a:t>
            </a:r>
          </a:p>
          <a:p>
            <a:pPr lvl="1">
              <a:buFont typeface="+mj-lt"/>
              <a:buAutoNum type="arabicPeriod"/>
            </a:pPr>
            <a:r>
              <a:rPr lang="en-US" sz="1600" dirty="0">
                <a:solidFill>
                  <a:schemeClr val="accent6">
                    <a:lumMod val="20000"/>
                    <a:lumOff val="80000"/>
                  </a:schemeClr>
                </a:solidFill>
                <a:effectLst/>
                <a:latin typeface="Times" pitchFamily="2" charset="0"/>
              </a:rPr>
              <a:t>Cerenkov beam monitor </a:t>
            </a:r>
          </a:p>
          <a:p>
            <a:pPr lvl="1">
              <a:buFont typeface="+mj-lt"/>
              <a:buAutoNum type="arabicPeriod"/>
            </a:pPr>
            <a:r>
              <a:rPr lang="en-US" sz="1600" dirty="0">
                <a:solidFill>
                  <a:schemeClr val="accent6">
                    <a:lumMod val="20000"/>
                    <a:lumOff val="80000"/>
                  </a:schemeClr>
                </a:solidFill>
                <a:effectLst/>
                <a:latin typeface="Times" pitchFamily="2" charset="0"/>
              </a:rPr>
              <a:t>Data acquisition and trigger </a:t>
            </a:r>
          </a:p>
          <a:p>
            <a:pPr lvl="1">
              <a:buFont typeface="+mj-lt"/>
              <a:buAutoNum type="arabicPeriod"/>
            </a:pPr>
            <a:r>
              <a:rPr lang="en-US" sz="1600" dirty="0">
                <a:solidFill>
                  <a:schemeClr val="accent6">
                    <a:lumMod val="20000"/>
                    <a:lumOff val="80000"/>
                  </a:schemeClr>
                </a:solidFill>
                <a:effectLst/>
                <a:latin typeface="Times" pitchFamily="2" charset="0"/>
              </a:rPr>
              <a:t>Beam dump (</a:t>
            </a:r>
            <a:r>
              <a:rPr lang="en-US" sz="1600" dirty="0" err="1">
                <a:solidFill>
                  <a:schemeClr val="accent6">
                    <a:lumMod val="20000"/>
                    <a:lumOff val="80000"/>
                  </a:schemeClr>
                </a:solidFill>
                <a:effectLst/>
                <a:latin typeface="Times" pitchFamily="2" charset="0"/>
              </a:rPr>
              <a:t>FMag</a:t>
            </a:r>
            <a:r>
              <a:rPr lang="en-US" sz="1600" dirty="0">
                <a:solidFill>
                  <a:schemeClr val="accent6">
                    <a:lumMod val="20000"/>
                    <a:lumOff val="80000"/>
                  </a:schemeClr>
                </a:solidFill>
                <a:effectLst/>
                <a:latin typeface="Times" pitchFamily="2" charset="0"/>
              </a:rPr>
              <a:t>) and analysis (</a:t>
            </a:r>
            <a:r>
              <a:rPr lang="en-US" sz="1600" dirty="0" err="1">
                <a:solidFill>
                  <a:schemeClr val="accent6">
                    <a:lumMod val="20000"/>
                    <a:lumOff val="80000"/>
                  </a:schemeClr>
                </a:solidFill>
                <a:effectLst/>
                <a:latin typeface="Times" pitchFamily="2" charset="0"/>
              </a:rPr>
              <a:t>KMag</a:t>
            </a:r>
            <a:r>
              <a:rPr lang="en-US" sz="1600" dirty="0">
                <a:solidFill>
                  <a:schemeClr val="accent6">
                    <a:lumMod val="20000"/>
                    <a:lumOff val="80000"/>
                  </a:schemeClr>
                </a:solidFill>
                <a:effectLst/>
                <a:latin typeface="Times" pitchFamily="2" charset="0"/>
              </a:rPr>
              <a:t>) magnets </a:t>
            </a:r>
          </a:p>
          <a:p>
            <a:pPr marL="1257300" lvl="2" indent="-342900">
              <a:buFont typeface="+mj-lt"/>
              <a:buAutoNum type="arabicPeriod"/>
            </a:pPr>
            <a:endParaRPr lang="en-US" sz="1400" dirty="0"/>
          </a:p>
        </p:txBody>
      </p:sp>
      <p:sp>
        <p:nvSpPr>
          <p:cNvPr id="8" name="TextBox 7">
            <a:extLst>
              <a:ext uri="{FF2B5EF4-FFF2-40B4-BE49-F238E27FC236}">
                <a16:creationId xmlns:a16="http://schemas.microsoft.com/office/drawing/2014/main" id="{5A2DCC2E-CCF6-10FC-E9C0-C963747506A3}"/>
              </a:ext>
            </a:extLst>
          </p:cNvPr>
          <p:cNvSpPr txBox="1"/>
          <p:nvPr/>
        </p:nvSpPr>
        <p:spPr>
          <a:xfrm>
            <a:off x="4572000" y="141455"/>
            <a:ext cx="4462292" cy="4278094"/>
          </a:xfrm>
          <a:prstGeom prst="rect">
            <a:avLst/>
          </a:prstGeom>
          <a:noFill/>
        </p:spPr>
        <p:txBody>
          <a:bodyPr wrap="square">
            <a:spAutoFit/>
          </a:bodyPr>
          <a:lstStyle/>
          <a:p>
            <a:r>
              <a:rPr lang="en-US" sz="1800" dirty="0">
                <a:effectLst/>
                <a:latin typeface="Times" pitchFamily="2" charset="0"/>
              </a:rPr>
              <a:t>The target lifter or target actuator is used to control the target insert which carries target material and inserted in the evaporation refrigerator to bring up and down during the annealing process to enhance the target polarization. </a:t>
            </a:r>
            <a:endParaRPr lang="en-US" sz="1600" dirty="0"/>
          </a:p>
          <a:p>
            <a:pPr marL="285750" indent="-285750">
              <a:buFont typeface="Arial" panose="020B0604020202020204" pitchFamily="34" charset="0"/>
              <a:buChar char="•"/>
            </a:pPr>
            <a:r>
              <a:rPr lang="en-US" sz="1800" dirty="0">
                <a:effectLst/>
                <a:latin typeface="Times" pitchFamily="2" charset="0"/>
              </a:rPr>
              <a:t>E1039 Target Lifter System (ORC-ID# 1837, 1837.01)</a:t>
            </a:r>
          </a:p>
          <a:p>
            <a:pPr marL="285750" indent="-285750">
              <a:buFont typeface="Arial" panose="020B0604020202020204" pitchFamily="34" charset="0"/>
              <a:buChar char="•"/>
            </a:pPr>
            <a:r>
              <a:rPr lang="en-US" sz="1800" dirty="0">
                <a:effectLst/>
                <a:latin typeface="Times" pitchFamily="2" charset="0"/>
              </a:rPr>
              <a:t> E1039 Target Lifter Control System (ORC-ID# 1865)</a:t>
            </a:r>
          </a:p>
          <a:p>
            <a:pPr marL="285750" indent="-285750">
              <a:buFont typeface="Arial" panose="020B0604020202020204" pitchFamily="34" charset="0"/>
              <a:buChar char="•"/>
            </a:pPr>
            <a:r>
              <a:rPr lang="en-US" sz="1800" dirty="0">
                <a:effectLst/>
                <a:latin typeface="Times" pitchFamily="2" charset="0"/>
              </a:rPr>
              <a:t> E1039 Target Lifter ADC System (ORC-ID# 1866)</a:t>
            </a:r>
          </a:p>
          <a:p>
            <a:pPr marL="285750" indent="-285750">
              <a:buFont typeface="Arial" panose="020B0604020202020204" pitchFamily="34" charset="0"/>
              <a:buChar char="•"/>
            </a:pPr>
            <a:r>
              <a:rPr lang="en-US" sz="1800" dirty="0">
                <a:effectLst/>
                <a:latin typeface="Times" pitchFamily="2" charset="0"/>
              </a:rPr>
              <a:t> E1039 Target Lifter monitor (ORC-ID# 1877) </a:t>
            </a:r>
            <a:endParaRPr lang="en-US" sz="1400" dirty="0"/>
          </a:p>
          <a:p>
            <a:endParaRPr lang="en-US" sz="2000" dirty="0"/>
          </a:p>
        </p:txBody>
      </p:sp>
    </p:spTree>
    <p:extLst>
      <p:ext uri="{BB962C8B-B14F-4D97-AF65-F5344CB8AC3E}">
        <p14:creationId xmlns:p14="http://schemas.microsoft.com/office/powerpoint/2010/main" val="38077576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7D7A2-3B8C-F61D-943D-4F5E3464E0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AFFE6A-5F91-8B92-7D1F-815EF02FA094}"/>
              </a:ext>
            </a:extLst>
          </p:cNvPr>
          <p:cNvSpPr>
            <a:spLocks noGrp="1"/>
          </p:cNvSpPr>
          <p:nvPr>
            <p:ph type="title"/>
          </p:nvPr>
        </p:nvSpPr>
        <p:spPr>
          <a:xfrm>
            <a:off x="228600" y="78703"/>
            <a:ext cx="8686800" cy="427877"/>
          </a:xfrm>
        </p:spPr>
        <p:txBody>
          <a:bodyPr/>
          <a:lstStyle/>
          <a:p>
            <a:r>
              <a:rPr lang="en-US" dirty="0" err="1"/>
              <a:t>SpinQuest</a:t>
            </a:r>
            <a:r>
              <a:rPr lang="en-US" dirty="0"/>
              <a:t> Systems</a:t>
            </a:r>
          </a:p>
        </p:txBody>
      </p:sp>
      <p:sp>
        <p:nvSpPr>
          <p:cNvPr id="4" name="Date Placeholder 3">
            <a:extLst>
              <a:ext uri="{FF2B5EF4-FFF2-40B4-BE49-F238E27FC236}">
                <a16:creationId xmlns:a16="http://schemas.microsoft.com/office/drawing/2014/main" id="{C22B43D3-3E73-FE19-4055-9290B638B186}"/>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49AFAB98-F683-F47B-2286-CADBC77F08AD}"/>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7E5AD34A-A107-45E5-5EB2-CB1DE32FE6F1}"/>
              </a:ext>
            </a:extLst>
          </p:cNvPr>
          <p:cNvSpPr>
            <a:spLocks noGrp="1"/>
          </p:cNvSpPr>
          <p:nvPr>
            <p:ph type="sldNum" sz="quarter" idx="4"/>
          </p:nvPr>
        </p:nvSpPr>
        <p:spPr/>
        <p:txBody>
          <a:bodyPr/>
          <a:lstStyle/>
          <a:p>
            <a:pPr>
              <a:defRPr/>
            </a:pPr>
            <a:fld id="{148C009B-CB69-E04A-B9B3-34B26D69E9CF}" type="slidenum">
              <a:rPr lang="en-US" smtClean="0"/>
              <a:pPr>
                <a:defRPr/>
              </a:pPr>
              <a:t>53</a:t>
            </a:fld>
            <a:endParaRPr lang="en-US" dirty="0"/>
          </a:p>
        </p:txBody>
      </p:sp>
      <p:sp>
        <p:nvSpPr>
          <p:cNvPr id="10" name="TextBox 9">
            <a:extLst>
              <a:ext uri="{FF2B5EF4-FFF2-40B4-BE49-F238E27FC236}">
                <a16:creationId xmlns:a16="http://schemas.microsoft.com/office/drawing/2014/main" id="{55242980-6DA6-B301-4FA9-9B755AA904C9}"/>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B5AF4CA7-5C16-C4D5-2A05-811DEC63D4C6}"/>
              </a:ext>
            </a:extLst>
          </p:cNvPr>
          <p:cNvSpPr>
            <a:spLocks noGrp="1"/>
          </p:cNvSpPr>
          <p:nvPr>
            <p:ph idx="1"/>
          </p:nvPr>
        </p:nvSpPr>
        <p:spPr>
          <a:xfrm>
            <a:off x="109708" y="631108"/>
            <a:ext cx="4349750" cy="5094443"/>
          </a:xfrm>
        </p:spPr>
        <p:txBody>
          <a:bodyPr/>
          <a:lstStyle/>
          <a:p>
            <a:pPr>
              <a:buFont typeface="+mj-lt"/>
              <a:buAutoNum type="arabicPeriod"/>
            </a:pPr>
            <a:r>
              <a:rPr lang="en-US" sz="1800" b="1" dirty="0">
                <a:effectLst/>
                <a:latin typeface="Times" pitchFamily="2" charset="0"/>
              </a:rPr>
              <a:t>Polarized NH3/ND3 Target</a:t>
            </a:r>
          </a:p>
          <a:p>
            <a:pPr lvl="1">
              <a:buFont typeface="+mj-lt"/>
              <a:buAutoNum type="arabicPeriod"/>
            </a:pPr>
            <a:r>
              <a:rPr lang="en-US" sz="1600" dirty="0">
                <a:solidFill>
                  <a:schemeClr val="accent6">
                    <a:lumMod val="20000"/>
                    <a:lumOff val="80000"/>
                  </a:schemeClr>
                </a:solidFill>
                <a:effectLst/>
                <a:latin typeface="Times" pitchFamily="2" charset="0"/>
              </a:rPr>
              <a:t>Quantum Technology (QT) Liquefiers System </a:t>
            </a:r>
          </a:p>
          <a:p>
            <a:pPr lvl="1">
              <a:buFont typeface="+mj-lt"/>
              <a:buAutoNum type="arabicPeriod"/>
            </a:pPr>
            <a:r>
              <a:rPr lang="en-US" sz="1600" dirty="0">
                <a:solidFill>
                  <a:schemeClr val="accent6">
                    <a:lumMod val="20000"/>
                    <a:lumOff val="80000"/>
                  </a:schemeClr>
                </a:solidFill>
                <a:effectLst/>
                <a:latin typeface="Times" pitchFamily="2" charset="0"/>
              </a:rPr>
              <a:t>University of Virginia Microwave System</a:t>
            </a:r>
            <a:r>
              <a:rPr lang="en-US" sz="1600" b="1" dirty="0">
                <a:solidFill>
                  <a:srgbClr val="020202"/>
                </a:solidFill>
                <a:effectLst/>
                <a:latin typeface="Times" pitchFamily="2" charset="0"/>
              </a:rPr>
              <a:t> </a:t>
            </a:r>
          </a:p>
          <a:p>
            <a:pPr lvl="1">
              <a:buFont typeface="+mj-lt"/>
              <a:buAutoNum type="arabicPeriod"/>
            </a:pPr>
            <a:r>
              <a:rPr lang="en-US" sz="1600" dirty="0">
                <a:solidFill>
                  <a:schemeClr val="accent6">
                    <a:lumMod val="20000"/>
                    <a:lumOff val="80000"/>
                  </a:schemeClr>
                </a:solidFill>
                <a:effectLst/>
                <a:latin typeface="Times" pitchFamily="2" charset="0"/>
              </a:rPr>
              <a:t>Liverpool NMR System </a:t>
            </a:r>
          </a:p>
          <a:p>
            <a:pPr lvl="1">
              <a:buFont typeface="+mj-lt"/>
              <a:buAutoNum type="arabicPeriod"/>
            </a:pPr>
            <a:r>
              <a:rPr lang="en-US" sz="1600" dirty="0">
                <a:solidFill>
                  <a:schemeClr val="accent6">
                    <a:lumMod val="20000"/>
                    <a:lumOff val="80000"/>
                  </a:schemeClr>
                </a:solidFill>
                <a:effectLst/>
                <a:latin typeface="Times" pitchFamily="2" charset="0"/>
              </a:rPr>
              <a:t>Oerlikon stacked Root pumps </a:t>
            </a:r>
          </a:p>
          <a:p>
            <a:pPr lvl="1">
              <a:buFont typeface="+mj-lt"/>
              <a:buAutoNum type="arabicPeriod"/>
            </a:pPr>
            <a:r>
              <a:rPr lang="en-US" sz="1600" dirty="0">
                <a:solidFill>
                  <a:schemeClr val="accent6">
                    <a:lumMod val="20000"/>
                    <a:lumOff val="80000"/>
                  </a:schemeClr>
                </a:solidFill>
                <a:effectLst/>
                <a:latin typeface="Times" pitchFamily="2" charset="0"/>
              </a:rPr>
              <a:t>Evaporation Refrigerator </a:t>
            </a:r>
          </a:p>
          <a:p>
            <a:pPr lvl="1">
              <a:buFont typeface="+mj-lt"/>
              <a:buAutoNum type="arabicPeriod"/>
            </a:pPr>
            <a:r>
              <a:rPr lang="en-US" sz="1600" dirty="0">
                <a:solidFill>
                  <a:schemeClr val="accent6">
                    <a:lumMod val="20000"/>
                    <a:lumOff val="80000"/>
                  </a:schemeClr>
                </a:solidFill>
                <a:effectLst/>
                <a:latin typeface="Times" pitchFamily="2" charset="0"/>
              </a:rPr>
              <a:t>Superconducting Magnet </a:t>
            </a:r>
          </a:p>
          <a:p>
            <a:pPr lvl="1">
              <a:buFont typeface="+mj-lt"/>
              <a:buAutoNum type="arabicPeriod"/>
            </a:pPr>
            <a:r>
              <a:rPr lang="en-US" sz="1600" dirty="0">
                <a:solidFill>
                  <a:schemeClr val="accent6">
                    <a:lumMod val="20000"/>
                    <a:lumOff val="80000"/>
                  </a:schemeClr>
                </a:solidFill>
                <a:effectLst/>
                <a:latin typeface="Times" pitchFamily="2" charset="0"/>
              </a:rPr>
              <a:t>Target Lifter or Target Actuator </a:t>
            </a:r>
          </a:p>
          <a:p>
            <a:pPr lvl="1">
              <a:buFont typeface="+mj-lt"/>
              <a:buAutoNum type="arabicPeriod"/>
            </a:pPr>
            <a:r>
              <a:rPr lang="en-US" sz="1600" b="1" dirty="0">
                <a:solidFill>
                  <a:srgbClr val="020202"/>
                </a:solidFill>
                <a:effectLst/>
                <a:latin typeface="Times" pitchFamily="2" charset="0"/>
              </a:rPr>
              <a:t>Slow Control &amp; Magnet power supply Rack</a:t>
            </a:r>
          </a:p>
          <a:p>
            <a:pPr>
              <a:buFont typeface="+mj-lt"/>
              <a:buAutoNum type="arabicPeriod"/>
            </a:pPr>
            <a:r>
              <a:rPr lang="en-US" sz="1800" dirty="0">
                <a:solidFill>
                  <a:schemeClr val="accent6">
                    <a:lumMod val="20000"/>
                    <a:lumOff val="80000"/>
                  </a:schemeClr>
                </a:solidFill>
                <a:latin typeface="Times" pitchFamily="2" charset="0"/>
              </a:rPr>
              <a:t>Spectrometer</a:t>
            </a:r>
          </a:p>
          <a:p>
            <a:pPr lvl="1">
              <a:buFont typeface="+mj-lt"/>
              <a:buAutoNum type="arabicPeriod"/>
            </a:pPr>
            <a:r>
              <a:rPr lang="en-US" sz="1600" dirty="0">
                <a:solidFill>
                  <a:schemeClr val="accent6">
                    <a:lumMod val="20000"/>
                    <a:lumOff val="80000"/>
                  </a:schemeClr>
                </a:solidFill>
                <a:effectLst/>
                <a:latin typeface="Times" pitchFamily="2" charset="0"/>
              </a:rPr>
              <a:t>Drift chambers </a:t>
            </a:r>
          </a:p>
          <a:p>
            <a:pPr lvl="1">
              <a:buFont typeface="+mj-lt"/>
              <a:buAutoNum type="arabicPeriod"/>
            </a:pPr>
            <a:r>
              <a:rPr lang="en-US" sz="1600" dirty="0">
                <a:solidFill>
                  <a:schemeClr val="accent6">
                    <a:lumMod val="20000"/>
                    <a:lumOff val="80000"/>
                  </a:schemeClr>
                </a:solidFill>
                <a:effectLst/>
                <a:latin typeface="Times" pitchFamily="2" charset="0"/>
              </a:rPr>
              <a:t>Scintillator hodoscopes </a:t>
            </a:r>
          </a:p>
          <a:p>
            <a:pPr lvl="1">
              <a:buFont typeface="+mj-lt"/>
              <a:buAutoNum type="arabicPeriod"/>
            </a:pPr>
            <a:r>
              <a:rPr lang="en-US" sz="1600" dirty="0">
                <a:solidFill>
                  <a:schemeClr val="accent6">
                    <a:lumMod val="20000"/>
                    <a:lumOff val="80000"/>
                  </a:schemeClr>
                </a:solidFill>
                <a:effectLst/>
                <a:latin typeface="Times" pitchFamily="2" charset="0"/>
              </a:rPr>
              <a:t>Fiber hodoscopes </a:t>
            </a:r>
          </a:p>
          <a:p>
            <a:pPr lvl="1">
              <a:buFont typeface="+mj-lt"/>
              <a:buAutoNum type="arabicPeriod"/>
            </a:pPr>
            <a:r>
              <a:rPr lang="en-US" sz="1600" dirty="0">
                <a:solidFill>
                  <a:schemeClr val="accent6">
                    <a:lumMod val="20000"/>
                    <a:lumOff val="80000"/>
                  </a:schemeClr>
                </a:solidFill>
                <a:effectLst/>
                <a:latin typeface="Times" pitchFamily="2" charset="0"/>
              </a:rPr>
              <a:t>Proportional tubes </a:t>
            </a:r>
          </a:p>
          <a:p>
            <a:pPr lvl="1">
              <a:buFont typeface="+mj-lt"/>
              <a:buAutoNum type="arabicPeriod"/>
            </a:pPr>
            <a:r>
              <a:rPr lang="en-US" sz="1600" dirty="0">
                <a:solidFill>
                  <a:schemeClr val="accent6">
                    <a:lumMod val="20000"/>
                    <a:lumOff val="80000"/>
                  </a:schemeClr>
                </a:solidFill>
                <a:effectLst/>
                <a:latin typeface="Times" pitchFamily="2" charset="0"/>
              </a:rPr>
              <a:t>Cerenkov beam monitor </a:t>
            </a:r>
          </a:p>
          <a:p>
            <a:pPr lvl="1">
              <a:buFont typeface="+mj-lt"/>
              <a:buAutoNum type="arabicPeriod"/>
            </a:pPr>
            <a:r>
              <a:rPr lang="en-US" sz="1600" dirty="0">
                <a:solidFill>
                  <a:schemeClr val="accent6">
                    <a:lumMod val="20000"/>
                    <a:lumOff val="80000"/>
                  </a:schemeClr>
                </a:solidFill>
                <a:effectLst/>
                <a:latin typeface="Times" pitchFamily="2" charset="0"/>
              </a:rPr>
              <a:t>Data acquisition and trigger </a:t>
            </a:r>
          </a:p>
          <a:p>
            <a:pPr lvl="1">
              <a:buFont typeface="+mj-lt"/>
              <a:buAutoNum type="arabicPeriod"/>
            </a:pPr>
            <a:r>
              <a:rPr lang="en-US" sz="1600" dirty="0">
                <a:solidFill>
                  <a:schemeClr val="accent6">
                    <a:lumMod val="20000"/>
                    <a:lumOff val="80000"/>
                  </a:schemeClr>
                </a:solidFill>
                <a:effectLst/>
                <a:latin typeface="Times" pitchFamily="2" charset="0"/>
              </a:rPr>
              <a:t>Beam dump (</a:t>
            </a:r>
            <a:r>
              <a:rPr lang="en-US" sz="1600" dirty="0" err="1">
                <a:solidFill>
                  <a:schemeClr val="accent6">
                    <a:lumMod val="20000"/>
                    <a:lumOff val="80000"/>
                  </a:schemeClr>
                </a:solidFill>
                <a:effectLst/>
                <a:latin typeface="Times" pitchFamily="2" charset="0"/>
              </a:rPr>
              <a:t>FMag</a:t>
            </a:r>
            <a:r>
              <a:rPr lang="en-US" sz="1600" dirty="0">
                <a:solidFill>
                  <a:schemeClr val="accent6">
                    <a:lumMod val="20000"/>
                    <a:lumOff val="80000"/>
                  </a:schemeClr>
                </a:solidFill>
                <a:effectLst/>
                <a:latin typeface="Times" pitchFamily="2" charset="0"/>
              </a:rPr>
              <a:t>) and analysis (</a:t>
            </a:r>
            <a:r>
              <a:rPr lang="en-US" sz="1600" dirty="0" err="1">
                <a:solidFill>
                  <a:schemeClr val="accent6">
                    <a:lumMod val="20000"/>
                    <a:lumOff val="80000"/>
                  </a:schemeClr>
                </a:solidFill>
                <a:effectLst/>
                <a:latin typeface="Times" pitchFamily="2" charset="0"/>
              </a:rPr>
              <a:t>KMag</a:t>
            </a:r>
            <a:r>
              <a:rPr lang="en-US" sz="1600" dirty="0">
                <a:solidFill>
                  <a:schemeClr val="accent6">
                    <a:lumMod val="20000"/>
                    <a:lumOff val="80000"/>
                  </a:schemeClr>
                </a:solidFill>
                <a:effectLst/>
                <a:latin typeface="Times" pitchFamily="2" charset="0"/>
              </a:rPr>
              <a:t>) magnets </a:t>
            </a:r>
          </a:p>
          <a:p>
            <a:pPr marL="1257300" lvl="2" indent="-342900">
              <a:buFont typeface="+mj-lt"/>
              <a:buAutoNum type="arabicPeriod"/>
            </a:pPr>
            <a:endParaRPr lang="en-US" sz="1400" dirty="0"/>
          </a:p>
        </p:txBody>
      </p:sp>
      <p:sp>
        <p:nvSpPr>
          <p:cNvPr id="8" name="TextBox 7">
            <a:extLst>
              <a:ext uri="{FF2B5EF4-FFF2-40B4-BE49-F238E27FC236}">
                <a16:creationId xmlns:a16="http://schemas.microsoft.com/office/drawing/2014/main" id="{F6734D76-0582-D020-BC01-B9B14ADE37FD}"/>
              </a:ext>
            </a:extLst>
          </p:cNvPr>
          <p:cNvSpPr txBox="1"/>
          <p:nvPr/>
        </p:nvSpPr>
        <p:spPr>
          <a:xfrm>
            <a:off x="4572000" y="141455"/>
            <a:ext cx="4462292" cy="6001643"/>
          </a:xfrm>
          <a:prstGeom prst="rect">
            <a:avLst/>
          </a:prstGeom>
          <a:noFill/>
        </p:spPr>
        <p:txBody>
          <a:bodyPr wrap="square">
            <a:spAutoFit/>
          </a:bodyPr>
          <a:lstStyle/>
          <a:p>
            <a:r>
              <a:rPr lang="en-US" sz="1800" dirty="0">
                <a:effectLst/>
                <a:latin typeface="Times" pitchFamily="2" charset="0"/>
              </a:rPr>
              <a:t>The slow control rack is holding the slow control devices for the NM3 (target cave) operations whereas the magnet power supply rack is holding the power supplies to ramp up or energize or de-energize the superconducting magnet during operations. </a:t>
            </a:r>
            <a:endParaRPr lang="en-US" sz="1600" dirty="0"/>
          </a:p>
          <a:p>
            <a:pPr marL="285750" indent="-285750">
              <a:buFont typeface="Arial" panose="020B0604020202020204" pitchFamily="34" charset="0"/>
              <a:buChar char="•"/>
            </a:pPr>
            <a:r>
              <a:rPr lang="en-US" sz="1600" dirty="0">
                <a:effectLst/>
                <a:latin typeface="Times" pitchFamily="2" charset="0"/>
              </a:rPr>
              <a:t>E1039 Magnet Power Supply Rack (ORC-ID# 1853)</a:t>
            </a:r>
          </a:p>
          <a:p>
            <a:pPr marL="285750" indent="-285750">
              <a:buFont typeface="Arial" panose="020B0604020202020204" pitchFamily="34" charset="0"/>
              <a:buChar char="•"/>
            </a:pPr>
            <a:r>
              <a:rPr lang="en-US" sz="1600" dirty="0">
                <a:effectLst/>
                <a:latin typeface="Times" pitchFamily="2" charset="0"/>
              </a:rPr>
              <a:t> E1039 AC power distribution for slow controls rack (ORC-ID# 1867)</a:t>
            </a:r>
          </a:p>
          <a:p>
            <a:pPr marL="285750" indent="-285750">
              <a:buFont typeface="Arial" panose="020B0604020202020204" pitchFamily="34" charset="0"/>
              <a:buChar char="•"/>
            </a:pPr>
            <a:r>
              <a:rPr lang="en-US" sz="1600" dirty="0">
                <a:effectLst/>
                <a:latin typeface="Times" pitchFamily="2" charset="0"/>
              </a:rPr>
              <a:t> E1039 Slow controls rack for the </a:t>
            </a:r>
            <a:r>
              <a:rPr lang="en-US" sz="1600" dirty="0" err="1">
                <a:effectLst/>
                <a:latin typeface="Times" pitchFamily="2" charset="0"/>
              </a:rPr>
              <a:t>SpinQuest</a:t>
            </a:r>
            <a:r>
              <a:rPr lang="en-US" sz="1600" dirty="0">
                <a:effectLst/>
                <a:latin typeface="Times" pitchFamily="2" charset="0"/>
              </a:rPr>
              <a:t> experiment (ORC- ID# 1895)</a:t>
            </a:r>
          </a:p>
          <a:p>
            <a:pPr marL="285750" indent="-285750">
              <a:buFont typeface="Arial" panose="020B0604020202020204" pitchFamily="34" charset="0"/>
              <a:buChar char="•"/>
            </a:pPr>
            <a:r>
              <a:rPr lang="en-US" sz="1600" dirty="0">
                <a:effectLst/>
                <a:latin typeface="Times" pitchFamily="2" charset="0"/>
              </a:rPr>
              <a:t> E1039 Annealing system at Hall (ORC-ID# 1970, 1970.01)</a:t>
            </a:r>
          </a:p>
          <a:p>
            <a:pPr marL="285750" indent="-285750">
              <a:buFont typeface="Arial" panose="020B0604020202020204" pitchFamily="34" charset="0"/>
              <a:buChar char="•"/>
            </a:pPr>
            <a:r>
              <a:rPr lang="en-US" sz="1600" dirty="0">
                <a:effectLst/>
                <a:latin typeface="Times" pitchFamily="2" charset="0"/>
              </a:rPr>
              <a:t> E1039 Magnet power supply rack (ORC-ID# 1982, 1982.01)</a:t>
            </a:r>
          </a:p>
          <a:p>
            <a:pPr marL="285750" indent="-285750">
              <a:buFont typeface="Arial" panose="020B0604020202020204" pitchFamily="34" charset="0"/>
              <a:buChar char="•"/>
            </a:pPr>
            <a:r>
              <a:rPr lang="en-US" sz="1600" dirty="0">
                <a:effectLst/>
                <a:latin typeface="Times" pitchFamily="2" charset="0"/>
              </a:rPr>
              <a:t> E1039 Target Gate Valve bypass valve control box (ORC-ID# 2137)</a:t>
            </a:r>
          </a:p>
          <a:p>
            <a:pPr marL="285750" indent="-285750">
              <a:buFont typeface="Arial" panose="020B0604020202020204" pitchFamily="34" charset="0"/>
              <a:buChar char="•"/>
            </a:pPr>
            <a:r>
              <a:rPr lang="en-US" sz="1600" dirty="0">
                <a:effectLst/>
                <a:latin typeface="Times" pitchFamily="2" charset="0"/>
              </a:rPr>
              <a:t> Temperature sensors for LCW Outlet of QT Compressor at </a:t>
            </a:r>
            <a:r>
              <a:rPr lang="en-US" sz="1600" dirty="0" err="1">
                <a:effectLst/>
                <a:latin typeface="Times" pitchFamily="2" charset="0"/>
              </a:rPr>
              <a:t>SpinQuest</a:t>
            </a:r>
            <a:r>
              <a:rPr lang="en-US" sz="1600" dirty="0">
                <a:effectLst/>
                <a:latin typeface="Times" pitchFamily="2" charset="0"/>
              </a:rPr>
              <a:t> (ORC- ID# 2205)</a:t>
            </a:r>
          </a:p>
          <a:p>
            <a:pPr marL="285750" indent="-285750">
              <a:buFont typeface="Arial" panose="020B0604020202020204" pitchFamily="34" charset="0"/>
              <a:buChar char="•"/>
            </a:pPr>
            <a:r>
              <a:rPr lang="en-US" sz="1600" dirty="0">
                <a:effectLst/>
                <a:latin typeface="Times" pitchFamily="2" charset="0"/>
              </a:rPr>
              <a:t> Magnet </a:t>
            </a:r>
            <a:r>
              <a:rPr lang="en-US" sz="1600" dirty="0" err="1">
                <a:effectLst/>
                <a:latin typeface="Times" pitchFamily="2" charset="0"/>
              </a:rPr>
              <a:t>gHe</a:t>
            </a:r>
            <a:r>
              <a:rPr lang="en-US" sz="1600" dirty="0">
                <a:effectLst/>
                <a:latin typeface="Times" pitchFamily="2" charset="0"/>
              </a:rPr>
              <a:t> flow controller bypass control electronics (ORC-ID# 2201) </a:t>
            </a:r>
            <a:endParaRPr lang="en-US" sz="1600" dirty="0"/>
          </a:p>
          <a:p>
            <a:endParaRPr lang="en-US" sz="2000" dirty="0"/>
          </a:p>
        </p:txBody>
      </p:sp>
    </p:spTree>
    <p:extLst>
      <p:ext uri="{BB962C8B-B14F-4D97-AF65-F5344CB8AC3E}">
        <p14:creationId xmlns:p14="http://schemas.microsoft.com/office/powerpoint/2010/main" val="29647203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6E8E3-E571-EA08-5E93-BCEDFD37F00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6D12F1-8F62-C6D6-E801-15A48E9FF460}"/>
              </a:ext>
            </a:extLst>
          </p:cNvPr>
          <p:cNvSpPr>
            <a:spLocks noGrp="1"/>
          </p:cNvSpPr>
          <p:nvPr>
            <p:ph type="title"/>
          </p:nvPr>
        </p:nvSpPr>
        <p:spPr>
          <a:xfrm>
            <a:off x="228600" y="78703"/>
            <a:ext cx="8686800" cy="427877"/>
          </a:xfrm>
        </p:spPr>
        <p:txBody>
          <a:bodyPr/>
          <a:lstStyle/>
          <a:p>
            <a:r>
              <a:rPr lang="en-US" dirty="0" err="1"/>
              <a:t>SpinQuest</a:t>
            </a:r>
            <a:r>
              <a:rPr lang="en-US" dirty="0"/>
              <a:t> Systems</a:t>
            </a:r>
          </a:p>
        </p:txBody>
      </p:sp>
      <p:sp>
        <p:nvSpPr>
          <p:cNvPr id="4" name="Date Placeholder 3">
            <a:extLst>
              <a:ext uri="{FF2B5EF4-FFF2-40B4-BE49-F238E27FC236}">
                <a16:creationId xmlns:a16="http://schemas.microsoft.com/office/drawing/2014/main" id="{03877D92-40E8-3BB5-D996-6010CC8F6D89}"/>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024C8B97-355B-38E4-330D-6EBF6290A3D7}"/>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64FBD1B2-B7E6-46DF-F0C8-C8E0F1648B96}"/>
              </a:ext>
            </a:extLst>
          </p:cNvPr>
          <p:cNvSpPr>
            <a:spLocks noGrp="1"/>
          </p:cNvSpPr>
          <p:nvPr>
            <p:ph type="sldNum" sz="quarter" idx="4"/>
          </p:nvPr>
        </p:nvSpPr>
        <p:spPr/>
        <p:txBody>
          <a:bodyPr/>
          <a:lstStyle/>
          <a:p>
            <a:pPr>
              <a:defRPr/>
            </a:pPr>
            <a:fld id="{148C009B-CB69-E04A-B9B3-34B26D69E9CF}" type="slidenum">
              <a:rPr lang="en-US" smtClean="0"/>
              <a:pPr>
                <a:defRPr/>
              </a:pPr>
              <a:t>54</a:t>
            </a:fld>
            <a:endParaRPr lang="en-US" dirty="0"/>
          </a:p>
        </p:txBody>
      </p:sp>
      <p:sp>
        <p:nvSpPr>
          <p:cNvPr id="10" name="TextBox 9">
            <a:extLst>
              <a:ext uri="{FF2B5EF4-FFF2-40B4-BE49-F238E27FC236}">
                <a16:creationId xmlns:a16="http://schemas.microsoft.com/office/drawing/2014/main" id="{EA0BE737-829C-DB22-AC71-0A1761FCC1ED}"/>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5ED2BD27-30B6-5C24-B817-16EAAC0F8ABC}"/>
              </a:ext>
            </a:extLst>
          </p:cNvPr>
          <p:cNvSpPr>
            <a:spLocks noGrp="1"/>
          </p:cNvSpPr>
          <p:nvPr>
            <p:ph idx="1"/>
          </p:nvPr>
        </p:nvSpPr>
        <p:spPr>
          <a:xfrm>
            <a:off x="109708" y="631108"/>
            <a:ext cx="4349750" cy="5094443"/>
          </a:xfrm>
        </p:spPr>
        <p:txBody>
          <a:bodyPr/>
          <a:lstStyle/>
          <a:p>
            <a:pPr>
              <a:buFont typeface="+mj-lt"/>
              <a:buAutoNum type="arabicPeriod"/>
            </a:pPr>
            <a:r>
              <a:rPr lang="en-US" sz="1800" dirty="0">
                <a:solidFill>
                  <a:schemeClr val="accent6">
                    <a:lumMod val="20000"/>
                    <a:lumOff val="80000"/>
                  </a:schemeClr>
                </a:solidFill>
                <a:effectLst/>
                <a:latin typeface="Times" pitchFamily="2" charset="0"/>
              </a:rPr>
              <a:t>Polarized NH3/ND3 Target</a:t>
            </a:r>
          </a:p>
          <a:p>
            <a:pPr lvl="1">
              <a:buFont typeface="+mj-lt"/>
              <a:buAutoNum type="arabicPeriod"/>
            </a:pPr>
            <a:r>
              <a:rPr lang="en-US" sz="1600" dirty="0">
                <a:solidFill>
                  <a:schemeClr val="accent6">
                    <a:lumMod val="20000"/>
                    <a:lumOff val="80000"/>
                  </a:schemeClr>
                </a:solidFill>
                <a:effectLst/>
                <a:latin typeface="Times" pitchFamily="2" charset="0"/>
              </a:rPr>
              <a:t>Quantum Technology (QT) Liquefiers System </a:t>
            </a:r>
          </a:p>
          <a:p>
            <a:pPr lvl="1">
              <a:buFont typeface="+mj-lt"/>
              <a:buAutoNum type="arabicPeriod"/>
            </a:pPr>
            <a:r>
              <a:rPr lang="en-US" sz="1600" dirty="0">
                <a:solidFill>
                  <a:schemeClr val="accent6">
                    <a:lumMod val="20000"/>
                    <a:lumOff val="80000"/>
                  </a:schemeClr>
                </a:solidFill>
                <a:effectLst/>
                <a:latin typeface="Times" pitchFamily="2" charset="0"/>
              </a:rPr>
              <a:t>University of Virginia Microwave System </a:t>
            </a:r>
          </a:p>
          <a:p>
            <a:pPr lvl="1">
              <a:buFont typeface="+mj-lt"/>
              <a:buAutoNum type="arabicPeriod"/>
            </a:pPr>
            <a:r>
              <a:rPr lang="en-US" sz="1600" dirty="0">
                <a:solidFill>
                  <a:schemeClr val="accent6">
                    <a:lumMod val="20000"/>
                    <a:lumOff val="80000"/>
                  </a:schemeClr>
                </a:solidFill>
                <a:effectLst/>
                <a:latin typeface="Times" pitchFamily="2" charset="0"/>
              </a:rPr>
              <a:t>Liverpool NMR System </a:t>
            </a:r>
          </a:p>
          <a:p>
            <a:pPr lvl="1">
              <a:buFont typeface="+mj-lt"/>
              <a:buAutoNum type="arabicPeriod"/>
            </a:pPr>
            <a:r>
              <a:rPr lang="en-US" sz="1600" dirty="0">
                <a:solidFill>
                  <a:schemeClr val="accent6">
                    <a:lumMod val="20000"/>
                    <a:lumOff val="80000"/>
                  </a:schemeClr>
                </a:solidFill>
                <a:effectLst/>
                <a:latin typeface="Times" pitchFamily="2" charset="0"/>
              </a:rPr>
              <a:t>Oerlikon stacked Root pumps </a:t>
            </a:r>
          </a:p>
          <a:p>
            <a:pPr lvl="1">
              <a:buFont typeface="+mj-lt"/>
              <a:buAutoNum type="arabicPeriod"/>
            </a:pPr>
            <a:r>
              <a:rPr lang="en-US" sz="1600" dirty="0">
                <a:solidFill>
                  <a:schemeClr val="accent6">
                    <a:lumMod val="20000"/>
                    <a:lumOff val="80000"/>
                  </a:schemeClr>
                </a:solidFill>
                <a:effectLst/>
                <a:latin typeface="Times" pitchFamily="2" charset="0"/>
              </a:rPr>
              <a:t>Evaporation Refrigerator </a:t>
            </a:r>
          </a:p>
          <a:p>
            <a:pPr lvl="1">
              <a:buFont typeface="+mj-lt"/>
              <a:buAutoNum type="arabicPeriod"/>
            </a:pPr>
            <a:r>
              <a:rPr lang="en-US" sz="1600" dirty="0">
                <a:solidFill>
                  <a:schemeClr val="accent6">
                    <a:lumMod val="20000"/>
                    <a:lumOff val="80000"/>
                  </a:schemeClr>
                </a:solidFill>
                <a:effectLst/>
                <a:latin typeface="Times" pitchFamily="2" charset="0"/>
              </a:rPr>
              <a:t>Superconducting Magnet </a:t>
            </a:r>
          </a:p>
          <a:p>
            <a:pPr lvl="1">
              <a:buFont typeface="+mj-lt"/>
              <a:buAutoNum type="arabicPeriod"/>
            </a:pPr>
            <a:r>
              <a:rPr lang="en-US" sz="1600" dirty="0">
                <a:solidFill>
                  <a:schemeClr val="accent6">
                    <a:lumMod val="20000"/>
                    <a:lumOff val="80000"/>
                  </a:schemeClr>
                </a:solidFill>
                <a:effectLst/>
                <a:latin typeface="Times" pitchFamily="2" charset="0"/>
              </a:rPr>
              <a:t>Target Lifter or Target Actuator </a:t>
            </a:r>
          </a:p>
          <a:p>
            <a:pPr lvl="1">
              <a:buFont typeface="+mj-lt"/>
              <a:buAutoNum type="arabicPeriod"/>
            </a:pPr>
            <a:r>
              <a:rPr lang="en-US" sz="1600" dirty="0">
                <a:solidFill>
                  <a:schemeClr val="accent6">
                    <a:lumMod val="20000"/>
                    <a:lumOff val="80000"/>
                  </a:schemeClr>
                </a:solidFill>
                <a:effectLst/>
                <a:latin typeface="Times" pitchFamily="2" charset="0"/>
              </a:rPr>
              <a:t>Slow Control &amp; Magnet power supply Rack</a:t>
            </a:r>
          </a:p>
          <a:p>
            <a:pPr>
              <a:buFont typeface="+mj-lt"/>
              <a:buAutoNum type="arabicPeriod"/>
            </a:pPr>
            <a:r>
              <a:rPr lang="en-US" sz="1800" b="1" dirty="0">
                <a:solidFill>
                  <a:srgbClr val="020202"/>
                </a:solidFill>
                <a:latin typeface="Times" pitchFamily="2" charset="0"/>
              </a:rPr>
              <a:t>Spectrometer</a:t>
            </a:r>
          </a:p>
          <a:p>
            <a:pPr lvl="1">
              <a:buFont typeface="+mj-lt"/>
              <a:buAutoNum type="arabicPeriod"/>
            </a:pPr>
            <a:r>
              <a:rPr lang="en-US" sz="1600" b="1" dirty="0">
                <a:solidFill>
                  <a:srgbClr val="020202"/>
                </a:solidFill>
                <a:effectLst/>
                <a:latin typeface="Times" pitchFamily="2" charset="0"/>
              </a:rPr>
              <a:t>Drift chambers </a:t>
            </a:r>
          </a:p>
          <a:p>
            <a:pPr lvl="1">
              <a:buFont typeface="+mj-lt"/>
              <a:buAutoNum type="arabicPeriod"/>
            </a:pPr>
            <a:r>
              <a:rPr lang="en-US" sz="1600" dirty="0">
                <a:solidFill>
                  <a:schemeClr val="accent6">
                    <a:lumMod val="20000"/>
                    <a:lumOff val="80000"/>
                  </a:schemeClr>
                </a:solidFill>
                <a:effectLst/>
                <a:latin typeface="Times" pitchFamily="2" charset="0"/>
              </a:rPr>
              <a:t>Scintillator hodoscopes </a:t>
            </a:r>
          </a:p>
          <a:p>
            <a:pPr lvl="1">
              <a:buFont typeface="+mj-lt"/>
              <a:buAutoNum type="arabicPeriod"/>
            </a:pPr>
            <a:r>
              <a:rPr lang="en-US" sz="1600" dirty="0">
                <a:solidFill>
                  <a:schemeClr val="accent6">
                    <a:lumMod val="20000"/>
                    <a:lumOff val="80000"/>
                  </a:schemeClr>
                </a:solidFill>
                <a:effectLst/>
                <a:latin typeface="Times" pitchFamily="2" charset="0"/>
              </a:rPr>
              <a:t>Fiber hodoscopes </a:t>
            </a:r>
          </a:p>
          <a:p>
            <a:pPr lvl="1">
              <a:buFont typeface="+mj-lt"/>
              <a:buAutoNum type="arabicPeriod"/>
            </a:pPr>
            <a:r>
              <a:rPr lang="en-US" sz="1600" dirty="0">
                <a:solidFill>
                  <a:schemeClr val="accent6">
                    <a:lumMod val="20000"/>
                    <a:lumOff val="80000"/>
                  </a:schemeClr>
                </a:solidFill>
                <a:effectLst/>
                <a:latin typeface="Times" pitchFamily="2" charset="0"/>
              </a:rPr>
              <a:t>Proportional tubes </a:t>
            </a:r>
          </a:p>
          <a:p>
            <a:pPr lvl="1">
              <a:buFont typeface="+mj-lt"/>
              <a:buAutoNum type="arabicPeriod"/>
            </a:pPr>
            <a:r>
              <a:rPr lang="en-US" sz="1600" dirty="0">
                <a:solidFill>
                  <a:schemeClr val="accent6">
                    <a:lumMod val="20000"/>
                    <a:lumOff val="80000"/>
                  </a:schemeClr>
                </a:solidFill>
                <a:effectLst/>
                <a:latin typeface="Times" pitchFamily="2" charset="0"/>
              </a:rPr>
              <a:t>Cerenkov beam monitor </a:t>
            </a:r>
          </a:p>
          <a:p>
            <a:pPr lvl="1">
              <a:buFont typeface="+mj-lt"/>
              <a:buAutoNum type="arabicPeriod"/>
            </a:pPr>
            <a:r>
              <a:rPr lang="en-US" sz="1600" dirty="0">
                <a:solidFill>
                  <a:schemeClr val="accent6">
                    <a:lumMod val="20000"/>
                    <a:lumOff val="80000"/>
                  </a:schemeClr>
                </a:solidFill>
                <a:effectLst/>
                <a:latin typeface="Times" pitchFamily="2" charset="0"/>
              </a:rPr>
              <a:t>Data acquisition and trigger </a:t>
            </a:r>
          </a:p>
          <a:p>
            <a:pPr lvl="1">
              <a:buFont typeface="+mj-lt"/>
              <a:buAutoNum type="arabicPeriod"/>
            </a:pPr>
            <a:r>
              <a:rPr lang="en-US" sz="1600" dirty="0">
                <a:solidFill>
                  <a:schemeClr val="accent6">
                    <a:lumMod val="20000"/>
                    <a:lumOff val="80000"/>
                  </a:schemeClr>
                </a:solidFill>
                <a:effectLst/>
                <a:latin typeface="Times" pitchFamily="2" charset="0"/>
              </a:rPr>
              <a:t>Beam dump (</a:t>
            </a:r>
            <a:r>
              <a:rPr lang="en-US" sz="1600" dirty="0" err="1">
                <a:solidFill>
                  <a:schemeClr val="accent6">
                    <a:lumMod val="20000"/>
                    <a:lumOff val="80000"/>
                  </a:schemeClr>
                </a:solidFill>
                <a:effectLst/>
                <a:latin typeface="Times" pitchFamily="2" charset="0"/>
              </a:rPr>
              <a:t>FMag</a:t>
            </a:r>
            <a:r>
              <a:rPr lang="en-US" sz="1600" dirty="0">
                <a:solidFill>
                  <a:schemeClr val="accent6">
                    <a:lumMod val="20000"/>
                    <a:lumOff val="80000"/>
                  </a:schemeClr>
                </a:solidFill>
                <a:effectLst/>
                <a:latin typeface="Times" pitchFamily="2" charset="0"/>
              </a:rPr>
              <a:t>) and analysis (</a:t>
            </a:r>
            <a:r>
              <a:rPr lang="en-US" sz="1600" dirty="0" err="1">
                <a:solidFill>
                  <a:schemeClr val="accent6">
                    <a:lumMod val="20000"/>
                    <a:lumOff val="80000"/>
                  </a:schemeClr>
                </a:solidFill>
                <a:effectLst/>
                <a:latin typeface="Times" pitchFamily="2" charset="0"/>
              </a:rPr>
              <a:t>KMag</a:t>
            </a:r>
            <a:r>
              <a:rPr lang="en-US" sz="1600" dirty="0">
                <a:solidFill>
                  <a:schemeClr val="accent6">
                    <a:lumMod val="20000"/>
                    <a:lumOff val="80000"/>
                  </a:schemeClr>
                </a:solidFill>
                <a:effectLst/>
                <a:latin typeface="Times" pitchFamily="2" charset="0"/>
              </a:rPr>
              <a:t>) magnets </a:t>
            </a:r>
          </a:p>
          <a:p>
            <a:pPr marL="1257300" lvl="2" indent="-342900">
              <a:buFont typeface="+mj-lt"/>
              <a:buAutoNum type="arabicPeriod"/>
            </a:pPr>
            <a:endParaRPr lang="en-US" sz="1400" dirty="0"/>
          </a:p>
        </p:txBody>
      </p:sp>
      <p:sp>
        <p:nvSpPr>
          <p:cNvPr id="8" name="TextBox 7">
            <a:extLst>
              <a:ext uri="{FF2B5EF4-FFF2-40B4-BE49-F238E27FC236}">
                <a16:creationId xmlns:a16="http://schemas.microsoft.com/office/drawing/2014/main" id="{6E165FC3-F9B5-B6EB-B4F1-2C977DFA5C92}"/>
              </a:ext>
            </a:extLst>
          </p:cNvPr>
          <p:cNvSpPr txBox="1"/>
          <p:nvPr/>
        </p:nvSpPr>
        <p:spPr>
          <a:xfrm>
            <a:off x="4572000" y="141455"/>
            <a:ext cx="4462292" cy="4278094"/>
          </a:xfrm>
          <a:prstGeom prst="rect">
            <a:avLst/>
          </a:prstGeom>
          <a:noFill/>
        </p:spPr>
        <p:txBody>
          <a:bodyPr wrap="square">
            <a:spAutoFit/>
          </a:bodyPr>
          <a:lstStyle/>
          <a:p>
            <a:r>
              <a:rPr lang="en-US" sz="1800" dirty="0" err="1">
                <a:effectLst/>
                <a:latin typeface="Times" pitchFamily="2" charset="0"/>
              </a:rPr>
              <a:t>SpinQuest</a:t>
            </a:r>
            <a:r>
              <a:rPr lang="en-US" sz="1800" dirty="0">
                <a:effectLst/>
                <a:latin typeface="Times" pitchFamily="2" charset="0"/>
              </a:rPr>
              <a:t> has three stations of drift chambers. The drift chambers use gas mixtures of either 80% </a:t>
            </a:r>
            <a:r>
              <a:rPr lang="en-US" sz="1800" dirty="0" err="1">
                <a:effectLst/>
                <a:latin typeface="Times" pitchFamily="2" charset="0"/>
              </a:rPr>
              <a:t>Ar</a:t>
            </a:r>
            <a:r>
              <a:rPr lang="en-US" sz="1800" dirty="0">
                <a:effectLst/>
                <a:latin typeface="Times" pitchFamily="2" charset="0"/>
              </a:rPr>
              <a:t> and 20% CO2, or 96% P08 and 4% CF4 as operation gas. Neither gas mixtures are flammable. The drift chambers are readout using FNAL-designed ASDQ cards coupled with level-shifter boards as the front-end electronics. The high voltage of the drift chambers is provided by </a:t>
            </a:r>
            <a:r>
              <a:rPr lang="en-US" sz="1800" dirty="0" err="1">
                <a:effectLst/>
                <a:latin typeface="Times" pitchFamily="2" charset="0"/>
              </a:rPr>
              <a:t>Droege</a:t>
            </a:r>
            <a:r>
              <a:rPr lang="en-US" sz="1800" dirty="0">
                <a:effectLst/>
                <a:latin typeface="Times" pitchFamily="2" charset="0"/>
              </a:rPr>
              <a:t> HV supplies provided by PREP. </a:t>
            </a:r>
            <a:endParaRPr lang="en-US" sz="1600" dirty="0"/>
          </a:p>
          <a:p>
            <a:pPr marL="285750" indent="-285750">
              <a:buFont typeface="Arial" panose="020B0604020202020204" pitchFamily="34" charset="0"/>
              <a:buChar char="•"/>
            </a:pPr>
            <a:r>
              <a:rPr lang="en-US" sz="1800" dirty="0">
                <a:effectLst/>
                <a:latin typeface="Times" pitchFamily="2" charset="0"/>
              </a:rPr>
              <a:t>ORC-1638 (Station-0 and Station-1 drift chambers)</a:t>
            </a:r>
          </a:p>
          <a:p>
            <a:pPr marL="285750" indent="-285750">
              <a:buFont typeface="Arial" panose="020B0604020202020204" pitchFamily="34" charset="0"/>
              <a:buChar char="•"/>
            </a:pPr>
            <a:r>
              <a:rPr lang="en-US" sz="1800" dirty="0">
                <a:effectLst/>
                <a:latin typeface="Times" pitchFamily="2" charset="0"/>
              </a:rPr>
              <a:t> ORC-1574 (Station-3 drift chambers)</a:t>
            </a:r>
          </a:p>
          <a:p>
            <a:pPr marL="285750" indent="-285750">
              <a:buFont typeface="Arial" panose="020B0604020202020204" pitchFamily="34" charset="0"/>
              <a:buChar char="•"/>
            </a:pPr>
            <a:r>
              <a:rPr lang="en-US" sz="1800" dirty="0">
                <a:effectLst/>
                <a:latin typeface="Times" pitchFamily="2" charset="0"/>
              </a:rPr>
              <a:t> ORC-1573 (front-end electronics) </a:t>
            </a:r>
            <a:endParaRPr lang="en-US" sz="1400" dirty="0"/>
          </a:p>
          <a:p>
            <a:endParaRPr lang="en-US" sz="2000" dirty="0"/>
          </a:p>
        </p:txBody>
      </p:sp>
    </p:spTree>
    <p:extLst>
      <p:ext uri="{BB962C8B-B14F-4D97-AF65-F5344CB8AC3E}">
        <p14:creationId xmlns:p14="http://schemas.microsoft.com/office/powerpoint/2010/main" val="36708850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71CA3-16EF-EA6F-77EE-DEB897A9EF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4B9237-DCD8-10CA-A0BB-CD5FFF16AFA8}"/>
              </a:ext>
            </a:extLst>
          </p:cNvPr>
          <p:cNvSpPr>
            <a:spLocks noGrp="1"/>
          </p:cNvSpPr>
          <p:nvPr>
            <p:ph type="title"/>
          </p:nvPr>
        </p:nvSpPr>
        <p:spPr>
          <a:xfrm>
            <a:off x="228600" y="78703"/>
            <a:ext cx="8686800" cy="427877"/>
          </a:xfrm>
        </p:spPr>
        <p:txBody>
          <a:bodyPr/>
          <a:lstStyle/>
          <a:p>
            <a:r>
              <a:rPr lang="en-US" dirty="0" err="1"/>
              <a:t>SpinQuest</a:t>
            </a:r>
            <a:r>
              <a:rPr lang="en-US" dirty="0"/>
              <a:t> Systems</a:t>
            </a:r>
          </a:p>
        </p:txBody>
      </p:sp>
      <p:sp>
        <p:nvSpPr>
          <p:cNvPr id="4" name="Date Placeholder 3">
            <a:extLst>
              <a:ext uri="{FF2B5EF4-FFF2-40B4-BE49-F238E27FC236}">
                <a16:creationId xmlns:a16="http://schemas.microsoft.com/office/drawing/2014/main" id="{4D5AD063-5A31-189D-8DB4-4E0043E45F78}"/>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D1204038-78DB-F975-0A1A-DBA7AE6DA972}"/>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5E6D72D2-A930-42B1-B99E-0AD70A680059}"/>
              </a:ext>
            </a:extLst>
          </p:cNvPr>
          <p:cNvSpPr>
            <a:spLocks noGrp="1"/>
          </p:cNvSpPr>
          <p:nvPr>
            <p:ph type="sldNum" sz="quarter" idx="4"/>
          </p:nvPr>
        </p:nvSpPr>
        <p:spPr/>
        <p:txBody>
          <a:bodyPr/>
          <a:lstStyle/>
          <a:p>
            <a:pPr>
              <a:defRPr/>
            </a:pPr>
            <a:fld id="{148C009B-CB69-E04A-B9B3-34B26D69E9CF}" type="slidenum">
              <a:rPr lang="en-US" smtClean="0"/>
              <a:pPr>
                <a:defRPr/>
              </a:pPr>
              <a:t>55</a:t>
            </a:fld>
            <a:endParaRPr lang="en-US" dirty="0"/>
          </a:p>
        </p:txBody>
      </p:sp>
      <p:sp>
        <p:nvSpPr>
          <p:cNvPr id="10" name="TextBox 9">
            <a:extLst>
              <a:ext uri="{FF2B5EF4-FFF2-40B4-BE49-F238E27FC236}">
                <a16:creationId xmlns:a16="http://schemas.microsoft.com/office/drawing/2014/main" id="{C10A3B5A-7E8E-4B72-56FB-5D9651DFBB8F}"/>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B36B3BAE-C772-9123-9023-F5CB582103FF}"/>
              </a:ext>
            </a:extLst>
          </p:cNvPr>
          <p:cNvSpPr>
            <a:spLocks noGrp="1"/>
          </p:cNvSpPr>
          <p:nvPr>
            <p:ph idx="1"/>
          </p:nvPr>
        </p:nvSpPr>
        <p:spPr>
          <a:xfrm>
            <a:off x="109708" y="631108"/>
            <a:ext cx="4349750" cy="5094443"/>
          </a:xfrm>
        </p:spPr>
        <p:txBody>
          <a:bodyPr/>
          <a:lstStyle/>
          <a:p>
            <a:pPr>
              <a:buFont typeface="+mj-lt"/>
              <a:buAutoNum type="arabicPeriod"/>
            </a:pPr>
            <a:r>
              <a:rPr lang="en-US" sz="1800" dirty="0">
                <a:solidFill>
                  <a:schemeClr val="accent6">
                    <a:lumMod val="20000"/>
                    <a:lumOff val="80000"/>
                  </a:schemeClr>
                </a:solidFill>
                <a:effectLst/>
                <a:latin typeface="Times" pitchFamily="2" charset="0"/>
              </a:rPr>
              <a:t>Polarized NH3/ND3 Target</a:t>
            </a:r>
          </a:p>
          <a:p>
            <a:pPr lvl="1">
              <a:buFont typeface="+mj-lt"/>
              <a:buAutoNum type="arabicPeriod"/>
            </a:pPr>
            <a:r>
              <a:rPr lang="en-US" sz="1600" dirty="0">
                <a:solidFill>
                  <a:schemeClr val="accent6">
                    <a:lumMod val="20000"/>
                    <a:lumOff val="80000"/>
                  </a:schemeClr>
                </a:solidFill>
                <a:effectLst/>
                <a:latin typeface="Times" pitchFamily="2" charset="0"/>
              </a:rPr>
              <a:t>Quantum Technology (QT) Liquefiers System </a:t>
            </a:r>
          </a:p>
          <a:p>
            <a:pPr lvl="1">
              <a:buFont typeface="+mj-lt"/>
              <a:buAutoNum type="arabicPeriod"/>
            </a:pPr>
            <a:r>
              <a:rPr lang="en-US" sz="1600" dirty="0">
                <a:solidFill>
                  <a:schemeClr val="accent6">
                    <a:lumMod val="20000"/>
                    <a:lumOff val="80000"/>
                  </a:schemeClr>
                </a:solidFill>
                <a:effectLst/>
                <a:latin typeface="Times" pitchFamily="2" charset="0"/>
              </a:rPr>
              <a:t>University of Virginia Microwave System </a:t>
            </a:r>
          </a:p>
          <a:p>
            <a:pPr lvl="1">
              <a:buFont typeface="+mj-lt"/>
              <a:buAutoNum type="arabicPeriod"/>
            </a:pPr>
            <a:r>
              <a:rPr lang="en-US" sz="1600" dirty="0">
                <a:solidFill>
                  <a:schemeClr val="accent6">
                    <a:lumMod val="20000"/>
                    <a:lumOff val="80000"/>
                  </a:schemeClr>
                </a:solidFill>
                <a:effectLst/>
                <a:latin typeface="Times" pitchFamily="2" charset="0"/>
              </a:rPr>
              <a:t>Liverpool NMR System </a:t>
            </a:r>
          </a:p>
          <a:p>
            <a:pPr lvl="1">
              <a:buFont typeface="+mj-lt"/>
              <a:buAutoNum type="arabicPeriod"/>
            </a:pPr>
            <a:r>
              <a:rPr lang="en-US" sz="1600" dirty="0">
                <a:solidFill>
                  <a:schemeClr val="accent6">
                    <a:lumMod val="20000"/>
                    <a:lumOff val="80000"/>
                  </a:schemeClr>
                </a:solidFill>
                <a:effectLst/>
                <a:latin typeface="Times" pitchFamily="2" charset="0"/>
              </a:rPr>
              <a:t>Oerlikon stacked Root pumps </a:t>
            </a:r>
          </a:p>
          <a:p>
            <a:pPr lvl="1">
              <a:buFont typeface="+mj-lt"/>
              <a:buAutoNum type="arabicPeriod"/>
            </a:pPr>
            <a:r>
              <a:rPr lang="en-US" sz="1600" dirty="0">
                <a:solidFill>
                  <a:schemeClr val="accent6">
                    <a:lumMod val="20000"/>
                    <a:lumOff val="80000"/>
                  </a:schemeClr>
                </a:solidFill>
                <a:effectLst/>
                <a:latin typeface="Times" pitchFamily="2" charset="0"/>
              </a:rPr>
              <a:t>Evaporation Refrigerator </a:t>
            </a:r>
          </a:p>
          <a:p>
            <a:pPr lvl="1">
              <a:buFont typeface="+mj-lt"/>
              <a:buAutoNum type="arabicPeriod"/>
            </a:pPr>
            <a:r>
              <a:rPr lang="en-US" sz="1600" dirty="0">
                <a:solidFill>
                  <a:schemeClr val="accent6">
                    <a:lumMod val="20000"/>
                    <a:lumOff val="80000"/>
                  </a:schemeClr>
                </a:solidFill>
                <a:effectLst/>
                <a:latin typeface="Times" pitchFamily="2" charset="0"/>
              </a:rPr>
              <a:t>Superconducting Magnet </a:t>
            </a:r>
          </a:p>
          <a:p>
            <a:pPr lvl="1">
              <a:buFont typeface="+mj-lt"/>
              <a:buAutoNum type="arabicPeriod"/>
            </a:pPr>
            <a:r>
              <a:rPr lang="en-US" sz="1600" dirty="0">
                <a:solidFill>
                  <a:schemeClr val="accent6">
                    <a:lumMod val="20000"/>
                    <a:lumOff val="80000"/>
                  </a:schemeClr>
                </a:solidFill>
                <a:effectLst/>
                <a:latin typeface="Times" pitchFamily="2" charset="0"/>
              </a:rPr>
              <a:t>Target Lifter or Target Actuator </a:t>
            </a:r>
          </a:p>
          <a:p>
            <a:pPr lvl="1">
              <a:buFont typeface="+mj-lt"/>
              <a:buAutoNum type="arabicPeriod"/>
            </a:pPr>
            <a:r>
              <a:rPr lang="en-US" sz="1600" dirty="0">
                <a:solidFill>
                  <a:schemeClr val="accent6">
                    <a:lumMod val="20000"/>
                    <a:lumOff val="80000"/>
                  </a:schemeClr>
                </a:solidFill>
                <a:effectLst/>
                <a:latin typeface="Times" pitchFamily="2" charset="0"/>
              </a:rPr>
              <a:t>Slow Control &amp; Magnet power supply Rack</a:t>
            </a:r>
          </a:p>
          <a:p>
            <a:pPr>
              <a:buFont typeface="+mj-lt"/>
              <a:buAutoNum type="arabicPeriod"/>
            </a:pPr>
            <a:r>
              <a:rPr lang="en-US" sz="1800" b="1" dirty="0">
                <a:solidFill>
                  <a:srgbClr val="020202"/>
                </a:solidFill>
                <a:latin typeface="Times" pitchFamily="2" charset="0"/>
              </a:rPr>
              <a:t>Spectrometer</a:t>
            </a:r>
          </a:p>
          <a:p>
            <a:pPr lvl="1">
              <a:buFont typeface="+mj-lt"/>
              <a:buAutoNum type="arabicPeriod"/>
            </a:pPr>
            <a:r>
              <a:rPr lang="en-US" sz="1600" dirty="0">
                <a:solidFill>
                  <a:schemeClr val="accent6">
                    <a:lumMod val="20000"/>
                    <a:lumOff val="80000"/>
                  </a:schemeClr>
                </a:solidFill>
                <a:effectLst/>
                <a:latin typeface="Times" pitchFamily="2" charset="0"/>
              </a:rPr>
              <a:t>Drift chambers </a:t>
            </a:r>
          </a:p>
          <a:p>
            <a:pPr lvl="1">
              <a:buFont typeface="+mj-lt"/>
              <a:buAutoNum type="arabicPeriod"/>
            </a:pPr>
            <a:r>
              <a:rPr lang="en-US" sz="1600" b="1" dirty="0">
                <a:solidFill>
                  <a:srgbClr val="020202"/>
                </a:solidFill>
                <a:effectLst/>
                <a:latin typeface="Times" pitchFamily="2" charset="0"/>
              </a:rPr>
              <a:t>Scintillator hodoscopes </a:t>
            </a:r>
          </a:p>
          <a:p>
            <a:pPr lvl="1">
              <a:buFont typeface="+mj-lt"/>
              <a:buAutoNum type="arabicPeriod"/>
            </a:pPr>
            <a:r>
              <a:rPr lang="en-US" sz="1600" dirty="0">
                <a:solidFill>
                  <a:schemeClr val="accent6">
                    <a:lumMod val="20000"/>
                    <a:lumOff val="80000"/>
                  </a:schemeClr>
                </a:solidFill>
                <a:effectLst/>
                <a:latin typeface="Times" pitchFamily="2" charset="0"/>
              </a:rPr>
              <a:t>Fiber hodoscopes </a:t>
            </a:r>
          </a:p>
          <a:p>
            <a:pPr lvl="1">
              <a:buFont typeface="+mj-lt"/>
              <a:buAutoNum type="arabicPeriod"/>
            </a:pPr>
            <a:r>
              <a:rPr lang="en-US" sz="1600" dirty="0">
                <a:solidFill>
                  <a:schemeClr val="accent6">
                    <a:lumMod val="20000"/>
                    <a:lumOff val="80000"/>
                  </a:schemeClr>
                </a:solidFill>
                <a:effectLst/>
                <a:latin typeface="Times" pitchFamily="2" charset="0"/>
              </a:rPr>
              <a:t>Proportional tubes </a:t>
            </a:r>
          </a:p>
          <a:p>
            <a:pPr lvl="1">
              <a:buFont typeface="+mj-lt"/>
              <a:buAutoNum type="arabicPeriod"/>
            </a:pPr>
            <a:r>
              <a:rPr lang="en-US" sz="1600" dirty="0">
                <a:solidFill>
                  <a:schemeClr val="accent6">
                    <a:lumMod val="20000"/>
                    <a:lumOff val="80000"/>
                  </a:schemeClr>
                </a:solidFill>
                <a:effectLst/>
                <a:latin typeface="Times" pitchFamily="2" charset="0"/>
              </a:rPr>
              <a:t>Cerenkov beam monitor </a:t>
            </a:r>
          </a:p>
          <a:p>
            <a:pPr lvl="1">
              <a:buFont typeface="+mj-lt"/>
              <a:buAutoNum type="arabicPeriod"/>
            </a:pPr>
            <a:r>
              <a:rPr lang="en-US" sz="1600" dirty="0">
                <a:solidFill>
                  <a:schemeClr val="accent6">
                    <a:lumMod val="20000"/>
                    <a:lumOff val="80000"/>
                  </a:schemeClr>
                </a:solidFill>
                <a:effectLst/>
                <a:latin typeface="Times" pitchFamily="2" charset="0"/>
              </a:rPr>
              <a:t>Data acquisition and trigger </a:t>
            </a:r>
          </a:p>
          <a:p>
            <a:pPr lvl="1">
              <a:buFont typeface="+mj-lt"/>
              <a:buAutoNum type="arabicPeriod"/>
            </a:pPr>
            <a:r>
              <a:rPr lang="en-US" sz="1600" dirty="0">
                <a:solidFill>
                  <a:schemeClr val="accent6">
                    <a:lumMod val="20000"/>
                    <a:lumOff val="80000"/>
                  </a:schemeClr>
                </a:solidFill>
                <a:effectLst/>
                <a:latin typeface="Times" pitchFamily="2" charset="0"/>
              </a:rPr>
              <a:t>Beam dump (</a:t>
            </a:r>
            <a:r>
              <a:rPr lang="en-US" sz="1600" dirty="0" err="1">
                <a:solidFill>
                  <a:schemeClr val="accent6">
                    <a:lumMod val="20000"/>
                    <a:lumOff val="80000"/>
                  </a:schemeClr>
                </a:solidFill>
                <a:effectLst/>
                <a:latin typeface="Times" pitchFamily="2" charset="0"/>
              </a:rPr>
              <a:t>FMag</a:t>
            </a:r>
            <a:r>
              <a:rPr lang="en-US" sz="1600" dirty="0">
                <a:solidFill>
                  <a:schemeClr val="accent6">
                    <a:lumMod val="20000"/>
                    <a:lumOff val="80000"/>
                  </a:schemeClr>
                </a:solidFill>
                <a:effectLst/>
                <a:latin typeface="Times" pitchFamily="2" charset="0"/>
              </a:rPr>
              <a:t>) and analysis (</a:t>
            </a:r>
            <a:r>
              <a:rPr lang="en-US" sz="1600" dirty="0" err="1">
                <a:solidFill>
                  <a:schemeClr val="accent6">
                    <a:lumMod val="20000"/>
                    <a:lumOff val="80000"/>
                  </a:schemeClr>
                </a:solidFill>
                <a:effectLst/>
                <a:latin typeface="Times" pitchFamily="2" charset="0"/>
              </a:rPr>
              <a:t>KMag</a:t>
            </a:r>
            <a:r>
              <a:rPr lang="en-US" sz="1600" dirty="0">
                <a:solidFill>
                  <a:schemeClr val="accent6">
                    <a:lumMod val="20000"/>
                    <a:lumOff val="80000"/>
                  </a:schemeClr>
                </a:solidFill>
                <a:effectLst/>
                <a:latin typeface="Times" pitchFamily="2" charset="0"/>
              </a:rPr>
              <a:t>) magnets </a:t>
            </a:r>
          </a:p>
          <a:p>
            <a:pPr marL="1257300" lvl="2" indent="-342900">
              <a:buFont typeface="+mj-lt"/>
              <a:buAutoNum type="arabicPeriod"/>
            </a:pPr>
            <a:endParaRPr lang="en-US" sz="1400" dirty="0"/>
          </a:p>
        </p:txBody>
      </p:sp>
      <p:sp>
        <p:nvSpPr>
          <p:cNvPr id="8" name="TextBox 7">
            <a:extLst>
              <a:ext uri="{FF2B5EF4-FFF2-40B4-BE49-F238E27FC236}">
                <a16:creationId xmlns:a16="http://schemas.microsoft.com/office/drawing/2014/main" id="{CA8940D1-BBA3-D161-5CED-ADE7EE29A1E7}"/>
              </a:ext>
            </a:extLst>
          </p:cNvPr>
          <p:cNvSpPr txBox="1"/>
          <p:nvPr/>
        </p:nvSpPr>
        <p:spPr>
          <a:xfrm>
            <a:off x="4572000" y="141455"/>
            <a:ext cx="4462292" cy="2062103"/>
          </a:xfrm>
          <a:prstGeom prst="rect">
            <a:avLst/>
          </a:prstGeom>
          <a:noFill/>
        </p:spPr>
        <p:txBody>
          <a:bodyPr wrap="square">
            <a:spAutoFit/>
          </a:bodyPr>
          <a:lstStyle/>
          <a:p>
            <a:r>
              <a:rPr lang="en-US" sz="1800" dirty="0" err="1">
                <a:effectLst/>
                <a:latin typeface="Times" pitchFamily="2" charset="0"/>
              </a:rPr>
              <a:t>SpinQuest</a:t>
            </a:r>
            <a:r>
              <a:rPr lang="en-US" sz="1800" dirty="0">
                <a:effectLst/>
                <a:latin typeface="Times" pitchFamily="2" charset="0"/>
              </a:rPr>
              <a:t> has 4 stations of scintillator hodoscopes. The scintillator hodoscopes use the LRS- 1440 systems from PREP as HV supply, and the readout is collected by LRS-4416 discriminator modules. </a:t>
            </a:r>
            <a:endParaRPr lang="en-US" sz="1600" dirty="0"/>
          </a:p>
          <a:p>
            <a:pPr marL="285750" indent="-285750">
              <a:buFont typeface="Arial" panose="020B0604020202020204" pitchFamily="34" charset="0"/>
              <a:buChar char="•"/>
            </a:pPr>
            <a:r>
              <a:rPr lang="en-US" sz="1800" dirty="0">
                <a:effectLst/>
                <a:latin typeface="Times" pitchFamily="2" charset="0"/>
              </a:rPr>
              <a:t>ORC-1550 (All scintillator hodoscopes) </a:t>
            </a:r>
            <a:endParaRPr lang="en-US" sz="1400" dirty="0"/>
          </a:p>
          <a:p>
            <a:endParaRPr lang="en-US" sz="2000" dirty="0"/>
          </a:p>
        </p:txBody>
      </p:sp>
    </p:spTree>
    <p:extLst>
      <p:ext uri="{BB962C8B-B14F-4D97-AF65-F5344CB8AC3E}">
        <p14:creationId xmlns:p14="http://schemas.microsoft.com/office/powerpoint/2010/main" val="14010993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081A2-7B49-D70F-3B3B-658A495C92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40A08F9-9BD2-9BDC-E685-D2213F30AE23}"/>
              </a:ext>
            </a:extLst>
          </p:cNvPr>
          <p:cNvSpPr>
            <a:spLocks noGrp="1"/>
          </p:cNvSpPr>
          <p:nvPr>
            <p:ph type="title"/>
          </p:nvPr>
        </p:nvSpPr>
        <p:spPr>
          <a:xfrm>
            <a:off x="228600" y="78703"/>
            <a:ext cx="8686800" cy="427877"/>
          </a:xfrm>
        </p:spPr>
        <p:txBody>
          <a:bodyPr/>
          <a:lstStyle/>
          <a:p>
            <a:r>
              <a:rPr lang="en-US" dirty="0" err="1"/>
              <a:t>SpinQuest</a:t>
            </a:r>
            <a:r>
              <a:rPr lang="en-US" dirty="0"/>
              <a:t> Systems</a:t>
            </a:r>
          </a:p>
        </p:txBody>
      </p:sp>
      <p:sp>
        <p:nvSpPr>
          <p:cNvPr id="4" name="Date Placeholder 3">
            <a:extLst>
              <a:ext uri="{FF2B5EF4-FFF2-40B4-BE49-F238E27FC236}">
                <a16:creationId xmlns:a16="http://schemas.microsoft.com/office/drawing/2014/main" id="{46C621E7-9164-43B9-FC95-E1B8C973EA1E}"/>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7CE4DDBD-A398-DA38-5EB9-183E58A30054}"/>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2D4CB7FD-4F0B-9DCE-DD8A-6B5D8302EFD0}"/>
              </a:ext>
            </a:extLst>
          </p:cNvPr>
          <p:cNvSpPr>
            <a:spLocks noGrp="1"/>
          </p:cNvSpPr>
          <p:nvPr>
            <p:ph type="sldNum" sz="quarter" idx="4"/>
          </p:nvPr>
        </p:nvSpPr>
        <p:spPr/>
        <p:txBody>
          <a:bodyPr/>
          <a:lstStyle/>
          <a:p>
            <a:pPr>
              <a:defRPr/>
            </a:pPr>
            <a:fld id="{148C009B-CB69-E04A-B9B3-34B26D69E9CF}" type="slidenum">
              <a:rPr lang="en-US" smtClean="0"/>
              <a:pPr>
                <a:defRPr/>
              </a:pPr>
              <a:t>56</a:t>
            </a:fld>
            <a:endParaRPr lang="en-US" dirty="0"/>
          </a:p>
        </p:txBody>
      </p:sp>
      <p:sp>
        <p:nvSpPr>
          <p:cNvPr id="10" name="TextBox 9">
            <a:extLst>
              <a:ext uri="{FF2B5EF4-FFF2-40B4-BE49-F238E27FC236}">
                <a16:creationId xmlns:a16="http://schemas.microsoft.com/office/drawing/2014/main" id="{6B05818F-A6D8-8EB7-9380-90F96B832138}"/>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A5316D11-9D31-59B6-2CA1-A8B7A0C71716}"/>
              </a:ext>
            </a:extLst>
          </p:cNvPr>
          <p:cNvSpPr>
            <a:spLocks noGrp="1"/>
          </p:cNvSpPr>
          <p:nvPr>
            <p:ph idx="1"/>
          </p:nvPr>
        </p:nvSpPr>
        <p:spPr>
          <a:xfrm>
            <a:off x="109708" y="631108"/>
            <a:ext cx="4349750" cy="5094443"/>
          </a:xfrm>
        </p:spPr>
        <p:txBody>
          <a:bodyPr/>
          <a:lstStyle/>
          <a:p>
            <a:pPr>
              <a:buFont typeface="+mj-lt"/>
              <a:buAutoNum type="arabicPeriod"/>
            </a:pPr>
            <a:r>
              <a:rPr lang="en-US" sz="1800" dirty="0">
                <a:solidFill>
                  <a:schemeClr val="accent6">
                    <a:lumMod val="20000"/>
                    <a:lumOff val="80000"/>
                  </a:schemeClr>
                </a:solidFill>
                <a:effectLst/>
                <a:latin typeface="Times" pitchFamily="2" charset="0"/>
              </a:rPr>
              <a:t>Polarized NH3/ND3 Target</a:t>
            </a:r>
          </a:p>
          <a:p>
            <a:pPr lvl="1">
              <a:buFont typeface="+mj-lt"/>
              <a:buAutoNum type="arabicPeriod"/>
            </a:pPr>
            <a:r>
              <a:rPr lang="en-US" sz="1600" dirty="0">
                <a:solidFill>
                  <a:schemeClr val="accent6">
                    <a:lumMod val="20000"/>
                    <a:lumOff val="80000"/>
                  </a:schemeClr>
                </a:solidFill>
                <a:effectLst/>
                <a:latin typeface="Times" pitchFamily="2" charset="0"/>
              </a:rPr>
              <a:t>Quantum Technology (QT) Liquefiers System </a:t>
            </a:r>
          </a:p>
          <a:p>
            <a:pPr lvl="1">
              <a:buFont typeface="+mj-lt"/>
              <a:buAutoNum type="arabicPeriod"/>
            </a:pPr>
            <a:r>
              <a:rPr lang="en-US" sz="1600" dirty="0">
                <a:solidFill>
                  <a:schemeClr val="accent6">
                    <a:lumMod val="20000"/>
                    <a:lumOff val="80000"/>
                  </a:schemeClr>
                </a:solidFill>
                <a:effectLst/>
                <a:latin typeface="Times" pitchFamily="2" charset="0"/>
              </a:rPr>
              <a:t>University of Virginia Microwave System </a:t>
            </a:r>
          </a:p>
          <a:p>
            <a:pPr lvl="1">
              <a:buFont typeface="+mj-lt"/>
              <a:buAutoNum type="arabicPeriod"/>
            </a:pPr>
            <a:r>
              <a:rPr lang="en-US" sz="1600" dirty="0">
                <a:solidFill>
                  <a:schemeClr val="accent6">
                    <a:lumMod val="20000"/>
                    <a:lumOff val="80000"/>
                  </a:schemeClr>
                </a:solidFill>
                <a:effectLst/>
                <a:latin typeface="Times" pitchFamily="2" charset="0"/>
              </a:rPr>
              <a:t>Liverpool NMR System </a:t>
            </a:r>
          </a:p>
          <a:p>
            <a:pPr lvl="1">
              <a:buFont typeface="+mj-lt"/>
              <a:buAutoNum type="arabicPeriod"/>
            </a:pPr>
            <a:r>
              <a:rPr lang="en-US" sz="1600" dirty="0">
                <a:solidFill>
                  <a:schemeClr val="accent6">
                    <a:lumMod val="20000"/>
                    <a:lumOff val="80000"/>
                  </a:schemeClr>
                </a:solidFill>
                <a:effectLst/>
                <a:latin typeface="Times" pitchFamily="2" charset="0"/>
              </a:rPr>
              <a:t>Oerlikon stacked Root pumps </a:t>
            </a:r>
          </a:p>
          <a:p>
            <a:pPr lvl="1">
              <a:buFont typeface="+mj-lt"/>
              <a:buAutoNum type="arabicPeriod"/>
            </a:pPr>
            <a:r>
              <a:rPr lang="en-US" sz="1600" dirty="0">
                <a:solidFill>
                  <a:schemeClr val="accent6">
                    <a:lumMod val="20000"/>
                    <a:lumOff val="80000"/>
                  </a:schemeClr>
                </a:solidFill>
                <a:effectLst/>
                <a:latin typeface="Times" pitchFamily="2" charset="0"/>
              </a:rPr>
              <a:t>Evaporation Refrigerator </a:t>
            </a:r>
          </a:p>
          <a:p>
            <a:pPr lvl="1">
              <a:buFont typeface="+mj-lt"/>
              <a:buAutoNum type="arabicPeriod"/>
            </a:pPr>
            <a:r>
              <a:rPr lang="en-US" sz="1600" dirty="0">
                <a:solidFill>
                  <a:schemeClr val="accent6">
                    <a:lumMod val="20000"/>
                    <a:lumOff val="80000"/>
                  </a:schemeClr>
                </a:solidFill>
                <a:effectLst/>
                <a:latin typeface="Times" pitchFamily="2" charset="0"/>
              </a:rPr>
              <a:t>Superconducting Magnet </a:t>
            </a:r>
          </a:p>
          <a:p>
            <a:pPr lvl="1">
              <a:buFont typeface="+mj-lt"/>
              <a:buAutoNum type="arabicPeriod"/>
            </a:pPr>
            <a:r>
              <a:rPr lang="en-US" sz="1600" dirty="0">
                <a:solidFill>
                  <a:schemeClr val="accent6">
                    <a:lumMod val="20000"/>
                    <a:lumOff val="80000"/>
                  </a:schemeClr>
                </a:solidFill>
                <a:effectLst/>
                <a:latin typeface="Times" pitchFamily="2" charset="0"/>
              </a:rPr>
              <a:t>Target Lifter or Target Actuator </a:t>
            </a:r>
          </a:p>
          <a:p>
            <a:pPr lvl="1">
              <a:buFont typeface="+mj-lt"/>
              <a:buAutoNum type="arabicPeriod"/>
            </a:pPr>
            <a:r>
              <a:rPr lang="en-US" sz="1600" dirty="0">
                <a:solidFill>
                  <a:schemeClr val="accent6">
                    <a:lumMod val="20000"/>
                    <a:lumOff val="80000"/>
                  </a:schemeClr>
                </a:solidFill>
                <a:effectLst/>
                <a:latin typeface="Times" pitchFamily="2" charset="0"/>
              </a:rPr>
              <a:t>Slow Control &amp; Magnet power supply Rack</a:t>
            </a:r>
          </a:p>
          <a:p>
            <a:pPr>
              <a:buFont typeface="+mj-lt"/>
              <a:buAutoNum type="arabicPeriod"/>
            </a:pPr>
            <a:r>
              <a:rPr lang="en-US" sz="1800" b="1" dirty="0">
                <a:solidFill>
                  <a:srgbClr val="020202"/>
                </a:solidFill>
                <a:latin typeface="Times" pitchFamily="2" charset="0"/>
              </a:rPr>
              <a:t>Spectrometer</a:t>
            </a:r>
          </a:p>
          <a:p>
            <a:pPr lvl="1">
              <a:buFont typeface="+mj-lt"/>
              <a:buAutoNum type="arabicPeriod"/>
            </a:pPr>
            <a:r>
              <a:rPr lang="en-US" sz="1600" dirty="0">
                <a:solidFill>
                  <a:schemeClr val="accent6">
                    <a:lumMod val="20000"/>
                    <a:lumOff val="80000"/>
                  </a:schemeClr>
                </a:solidFill>
                <a:effectLst/>
                <a:latin typeface="Times" pitchFamily="2" charset="0"/>
              </a:rPr>
              <a:t>Drift chambers </a:t>
            </a:r>
          </a:p>
          <a:p>
            <a:pPr lvl="1">
              <a:buFont typeface="+mj-lt"/>
              <a:buAutoNum type="arabicPeriod"/>
            </a:pPr>
            <a:r>
              <a:rPr lang="en-US" sz="1600" dirty="0">
                <a:solidFill>
                  <a:schemeClr val="accent6">
                    <a:lumMod val="20000"/>
                    <a:lumOff val="80000"/>
                  </a:schemeClr>
                </a:solidFill>
                <a:effectLst/>
                <a:latin typeface="Times" pitchFamily="2" charset="0"/>
              </a:rPr>
              <a:t>Scintillator hodoscopes </a:t>
            </a:r>
          </a:p>
          <a:p>
            <a:pPr lvl="1">
              <a:buFont typeface="+mj-lt"/>
              <a:buAutoNum type="arabicPeriod"/>
            </a:pPr>
            <a:r>
              <a:rPr lang="en-US" sz="1600" b="1" dirty="0">
                <a:solidFill>
                  <a:srgbClr val="020202"/>
                </a:solidFill>
                <a:effectLst/>
                <a:latin typeface="Times" pitchFamily="2" charset="0"/>
              </a:rPr>
              <a:t>Fiber hodoscopes </a:t>
            </a:r>
          </a:p>
          <a:p>
            <a:pPr lvl="1">
              <a:buFont typeface="+mj-lt"/>
              <a:buAutoNum type="arabicPeriod"/>
            </a:pPr>
            <a:r>
              <a:rPr lang="en-US" sz="1600" dirty="0">
                <a:solidFill>
                  <a:schemeClr val="accent6">
                    <a:lumMod val="20000"/>
                    <a:lumOff val="80000"/>
                  </a:schemeClr>
                </a:solidFill>
                <a:effectLst/>
                <a:latin typeface="Times" pitchFamily="2" charset="0"/>
              </a:rPr>
              <a:t>Proportional tubes </a:t>
            </a:r>
          </a:p>
          <a:p>
            <a:pPr lvl="1">
              <a:buFont typeface="+mj-lt"/>
              <a:buAutoNum type="arabicPeriod"/>
            </a:pPr>
            <a:r>
              <a:rPr lang="en-US" sz="1600" dirty="0">
                <a:solidFill>
                  <a:schemeClr val="accent6">
                    <a:lumMod val="20000"/>
                    <a:lumOff val="80000"/>
                  </a:schemeClr>
                </a:solidFill>
                <a:effectLst/>
                <a:latin typeface="Times" pitchFamily="2" charset="0"/>
              </a:rPr>
              <a:t>Cerenkov beam monitor </a:t>
            </a:r>
          </a:p>
          <a:p>
            <a:pPr lvl="1">
              <a:buFont typeface="+mj-lt"/>
              <a:buAutoNum type="arabicPeriod"/>
            </a:pPr>
            <a:r>
              <a:rPr lang="en-US" sz="1600" dirty="0">
                <a:solidFill>
                  <a:schemeClr val="accent6">
                    <a:lumMod val="20000"/>
                    <a:lumOff val="80000"/>
                  </a:schemeClr>
                </a:solidFill>
                <a:effectLst/>
                <a:latin typeface="Times" pitchFamily="2" charset="0"/>
              </a:rPr>
              <a:t>Data acquisition and trigger </a:t>
            </a:r>
          </a:p>
          <a:p>
            <a:pPr lvl="1">
              <a:buFont typeface="+mj-lt"/>
              <a:buAutoNum type="arabicPeriod"/>
            </a:pPr>
            <a:r>
              <a:rPr lang="en-US" sz="1600" dirty="0">
                <a:solidFill>
                  <a:schemeClr val="accent6">
                    <a:lumMod val="20000"/>
                    <a:lumOff val="80000"/>
                  </a:schemeClr>
                </a:solidFill>
                <a:effectLst/>
                <a:latin typeface="Times" pitchFamily="2" charset="0"/>
              </a:rPr>
              <a:t>Beam dump (</a:t>
            </a:r>
            <a:r>
              <a:rPr lang="en-US" sz="1600" dirty="0" err="1">
                <a:solidFill>
                  <a:schemeClr val="accent6">
                    <a:lumMod val="20000"/>
                    <a:lumOff val="80000"/>
                  </a:schemeClr>
                </a:solidFill>
                <a:effectLst/>
                <a:latin typeface="Times" pitchFamily="2" charset="0"/>
              </a:rPr>
              <a:t>FMag</a:t>
            </a:r>
            <a:r>
              <a:rPr lang="en-US" sz="1600" dirty="0">
                <a:solidFill>
                  <a:schemeClr val="accent6">
                    <a:lumMod val="20000"/>
                    <a:lumOff val="80000"/>
                  </a:schemeClr>
                </a:solidFill>
                <a:effectLst/>
                <a:latin typeface="Times" pitchFamily="2" charset="0"/>
              </a:rPr>
              <a:t>) and analysis (</a:t>
            </a:r>
            <a:r>
              <a:rPr lang="en-US" sz="1600" dirty="0" err="1">
                <a:solidFill>
                  <a:schemeClr val="accent6">
                    <a:lumMod val="20000"/>
                    <a:lumOff val="80000"/>
                  </a:schemeClr>
                </a:solidFill>
                <a:effectLst/>
                <a:latin typeface="Times" pitchFamily="2" charset="0"/>
              </a:rPr>
              <a:t>KMag</a:t>
            </a:r>
            <a:r>
              <a:rPr lang="en-US" sz="1600" dirty="0">
                <a:solidFill>
                  <a:schemeClr val="accent6">
                    <a:lumMod val="20000"/>
                    <a:lumOff val="80000"/>
                  </a:schemeClr>
                </a:solidFill>
                <a:effectLst/>
                <a:latin typeface="Times" pitchFamily="2" charset="0"/>
              </a:rPr>
              <a:t>) magnets </a:t>
            </a:r>
          </a:p>
          <a:p>
            <a:pPr marL="1257300" lvl="2" indent="-342900">
              <a:buFont typeface="+mj-lt"/>
              <a:buAutoNum type="arabicPeriod"/>
            </a:pPr>
            <a:endParaRPr lang="en-US" sz="1400" dirty="0"/>
          </a:p>
        </p:txBody>
      </p:sp>
      <p:sp>
        <p:nvSpPr>
          <p:cNvPr id="8" name="TextBox 7">
            <a:extLst>
              <a:ext uri="{FF2B5EF4-FFF2-40B4-BE49-F238E27FC236}">
                <a16:creationId xmlns:a16="http://schemas.microsoft.com/office/drawing/2014/main" id="{2ECD1177-3293-CC85-93A1-BF5D7EBBA395}"/>
              </a:ext>
            </a:extLst>
          </p:cNvPr>
          <p:cNvSpPr txBox="1"/>
          <p:nvPr/>
        </p:nvSpPr>
        <p:spPr>
          <a:xfrm>
            <a:off x="4572000" y="141455"/>
            <a:ext cx="4462292" cy="3724096"/>
          </a:xfrm>
          <a:prstGeom prst="rect">
            <a:avLst/>
          </a:prstGeom>
          <a:noFill/>
        </p:spPr>
        <p:txBody>
          <a:bodyPr wrap="square">
            <a:spAutoFit/>
          </a:bodyPr>
          <a:lstStyle/>
          <a:p>
            <a:r>
              <a:rPr lang="en-US" sz="1800" dirty="0" err="1">
                <a:effectLst/>
                <a:latin typeface="Times" pitchFamily="2" charset="0"/>
              </a:rPr>
              <a:t>SpinQuest</a:t>
            </a:r>
            <a:r>
              <a:rPr lang="en-US" sz="1800" dirty="0">
                <a:effectLst/>
                <a:latin typeface="Times" pitchFamily="2" charset="0"/>
              </a:rPr>
              <a:t> has two stations of fiber hodoscopes, which were added in the summer of 2017 (during </a:t>
            </a:r>
            <a:r>
              <a:rPr lang="en-US" sz="1800" dirty="0" err="1">
                <a:effectLst/>
                <a:latin typeface="Times" pitchFamily="2" charset="0"/>
              </a:rPr>
              <a:t>SeaQuest</a:t>
            </a:r>
            <a:r>
              <a:rPr lang="en-US" sz="1800" dirty="0">
                <a:effectLst/>
                <a:latin typeface="Times" pitchFamily="2" charset="0"/>
              </a:rPr>
              <a:t> time). Unlike Scintillator hodoscopes covered in previous section, the fiber hodoscopes use Silicon-based Photomultipliers (</a:t>
            </a:r>
            <a:r>
              <a:rPr lang="en-US" sz="1800" dirty="0" err="1">
                <a:effectLst/>
                <a:latin typeface="Times" pitchFamily="2" charset="0"/>
              </a:rPr>
              <a:t>SiPM</a:t>
            </a:r>
            <a:r>
              <a:rPr lang="en-US" sz="1800" dirty="0">
                <a:effectLst/>
                <a:latin typeface="Times" pitchFamily="2" charset="0"/>
              </a:rPr>
              <a:t>) to collect the light signal, thus no HV is needed. A custom-made power supply provides around 70V bias voltage to all </a:t>
            </a:r>
            <a:r>
              <a:rPr lang="en-US" sz="1800" dirty="0" err="1">
                <a:effectLst/>
                <a:latin typeface="Times" pitchFamily="2" charset="0"/>
              </a:rPr>
              <a:t>SiPMs</a:t>
            </a:r>
            <a:r>
              <a:rPr lang="en-US" sz="1800" dirty="0">
                <a:effectLst/>
                <a:latin typeface="Times" pitchFamily="2" charset="0"/>
              </a:rPr>
              <a:t>. The signal is amplified by custom-made preamp, then collected by LRS-4416 discriminator modules. </a:t>
            </a:r>
            <a:endParaRPr lang="en-US" sz="1600" dirty="0"/>
          </a:p>
          <a:p>
            <a:pPr marL="285750" indent="-285750">
              <a:buFont typeface="Arial" panose="020B0604020202020204" pitchFamily="34" charset="0"/>
              <a:buChar char="•"/>
            </a:pPr>
            <a:r>
              <a:rPr lang="en-US" sz="1800" dirty="0">
                <a:effectLst/>
                <a:latin typeface="Times" pitchFamily="2" charset="0"/>
              </a:rPr>
              <a:t>ORC-1673 (all fiber hodoscopes) </a:t>
            </a:r>
            <a:endParaRPr lang="en-US" sz="1400" dirty="0"/>
          </a:p>
          <a:p>
            <a:endParaRPr lang="en-US" sz="2000" dirty="0"/>
          </a:p>
        </p:txBody>
      </p:sp>
    </p:spTree>
    <p:extLst>
      <p:ext uri="{BB962C8B-B14F-4D97-AF65-F5344CB8AC3E}">
        <p14:creationId xmlns:p14="http://schemas.microsoft.com/office/powerpoint/2010/main" val="31739717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7AEDF-52A8-74B5-B6E4-A8399D05FE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81F1EA9-2249-46CA-8CAF-1A82B9118D19}"/>
              </a:ext>
            </a:extLst>
          </p:cNvPr>
          <p:cNvSpPr>
            <a:spLocks noGrp="1"/>
          </p:cNvSpPr>
          <p:nvPr>
            <p:ph type="title"/>
          </p:nvPr>
        </p:nvSpPr>
        <p:spPr>
          <a:xfrm>
            <a:off x="228600" y="78703"/>
            <a:ext cx="8686800" cy="427877"/>
          </a:xfrm>
        </p:spPr>
        <p:txBody>
          <a:bodyPr/>
          <a:lstStyle/>
          <a:p>
            <a:r>
              <a:rPr lang="en-US" dirty="0" err="1"/>
              <a:t>SpinQuest</a:t>
            </a:r>
            <a:r>
              <a:rPr lang="en-US" dirty="0"/>
              <a:t> Systems</a:t>
            </a:r>
          </a:p>
        </p:txBody>
      </p:sp>
      <p:sp>
        <p:nvSpPr>
          <p:cNvPr id="4" name="Date Placeholder 3">
            <a:extLst>
              <a:ext uri="{FF2B5EF4-FFF2-40B4-BE49-F238E27FC236}">
                <a16:creationId xmlns:a16="http://schemas.microsoft.com/office/drawing/2014/main" id="{DD15D65C-D481-B029-48EE-547B7E6C7214}"/>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4CB8DBE4-7075-8D9F-DE2A-0137BD48B799}"/>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0BC3EBA7-32E2-27F9-CEFF-FAC13AF2BF8F}"/>
              </a:ext>
            </a:extLst>
          </p:cNvPr>
          <p:cNvSpPr>
            <a:spLocks noGrp="1"/>
          </p:cNvSpPr>
          <p:nvPr>
            <p:ph type="sldNum" sz="quarter" idx="4"/>
          </p:nvPr>
        </p:nvSpPr>
        <p:spPr/>
        <p:txBody>
          <a:bodyPr/>
          <a:lstStyle/>
          <a:p>
            <a:pPr>
              <a:defRPr/>
            </a:pPr>
            <a:fld id="{148C009B-CB69-E04A-B9B3-34B26D69E9CF}" type="slidenum">
              <a:rPr lang="en-US" smtClean="0"/>
              <a:pPr>
                <a:defRPr/>
              </a:pPr>
              <a:t>57</a:t>
            </a:fld>
            <a:endParaRPr lang="en-US" dirty="0"/>
          </a:p>
        </p:txBody>
      </p:sp>
      <p:sp>
        <p:nvSpPr>
          <p:cNvPr id="10" name="TextBox 9">
            <a:extLst>
              <a:ext uri="{FF2B5EF4-FFF2-40B4-BE49-F238E27FC236}">
                <a16:creationId xmlns:a16="http://schemas.microsoft.com/office/drawing/2014/main" id="{9CEC2B64-5649-C05F-0739-B5FB685DB027}"/>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C3B7792D-365E-0C3C-2A52-C02102985B49}"/>
              </a:ext>
            </a:extLst>
          </p:cNvPr>
          <p:cNvSpPr>
            <a:spLocks noGrp="1"/>
          </p:cNvSpPr>
          <p:nvPr>
            <p:ph idx="1"/>
          </p:nvPr>
        </p:nvSpPr>
        <p:spPr>
          <a:xfrm>
            <a:off x="109708" y="631108"/>
            <a:ext cx="4349750" cy="5094443"/>
          </a:xfrm>
        </p:spPr>
        <p:txBody>
          <a:bodyPr/>
          <a:lstStyle/>
          <a:p>
            <a:pPr>
              <a:buFont typeface="+mj-lt"/>
              <a:buAutoNum type="arabicPeriod"/>
            </a:pPr>
            <a:r>
              <a:rPr lang="en-US" sz="1800" dirty="0">
                <a:solidFill>
                  <a:schemeClr val="accent6">
                    <a:lumMod val="20000"/>
                    <a:lumOff val="80000"/>
                  </a:schemeClr>
                </a:solidFill>
                <a:effectLst/>
                <a:latin typeface="Times" pitchFamily="2" charset="0"/>
              </a:rPr>
              <a:t>Polarized NH3/ND3 Target</a:t>
            </a:r>
          </a:p>
          <a:p>
            <a:pPr lvl="1">
              <a:buFont typeface="+mj-lt"/>
              <a:buAutoNum type="arabicPeriod"/>
            </a:pPr>
            <a:r>
              <a:rPr lang="en-US" sz="1600" dirty="0">
                <a:solidFill>
                  <a:schemeClr val="accent6">
                    <a:lumMod val="20000"/>
                    <a:lumOff val="80000"/>
                  </a:schemeClr>
                </a:solidFill>
                <a:effectLst/>
                <a:latin typeface="Times" pitchFamily="2" charset="0"/>
              </a:rPr>
              <a:t>Quantum Technology (QT) Liquefiers System </a:t>
            </a:r>
          </a:p>
          <a:p>
            <a:pPr lvl="1">
              <a:buFont typeface="+mj-lt"/>
              <a:buAutoNum type="arabicPeriod"/>
            </a:pPr>
            <a:r>
              <a:rPr lang="en-US" sz="1600" dirty="0">
                <a:solidFill>
                  <a:schemeClr val="accent6">
                    <a:lumMod val="20000"/>
                    <a:lumOff val="80000"/>
                  </a:schemeClr>
                </a:solidFill>
                <a:effectLst/>
                <a:latin typeface="Times" pitchFamily="2" charset="0"/>
              </a:rPr>
              <a:t>University of Virginia Microwave System </a:t>
            </a:r>
          </a:p>
          <a:p>
            <a:pPr lvl="1">
              <a:buFont typeface="+mj-lt"/>
              <a:buAutoNum type="arabicPeriod"/>
            </a:pPr>
            <a:r>
              <a:rPr lang="en-US" sz="1600" dirty="0">
                <a:solidFill>
                  <a:schemeClr val="accent6">
                    <a:lumMod val="20000"/>
                    <a:lumOff val="80000"/>
                  </a:schemeClr>
                </a:solidFill>
                <a:effectLst/>
                <a:latin typeface="Times" pitchFamily="2" charset="0"/>
              </a:rPr>
              <a:t>Liverpool NMR System </a:t>
            </a:r>
          </a:p>
          <a:p>
            <a:pPr lvl="1">
              <a:buFont typeface="+mj-lt"/>
              <a:buAutoNum type="arabicPeriod"/>
            </a:pPr>
            <a:r>
              <a:rPr lang="en-US" sz="1600" dirty="0">
                <a:solidFill>
                  <a:schemeClr val="accent6">
                    <a:lumMod val="20000"/>
                    <a:lumOff val="80000"/>
                  </a:schemeClr>
                </a:solidFill>
                <a:effectLst/>
                <a:latin typeface="Times" pitchFamily="2" charset="0"/>
              </a:rPr>
              <a:t>Oerlikon stacked Root pumps </a:t>
            </a:r>
          </a:p>
          <a:p>
            <a:pPr lvl="1">
              <a:buFont typeface="+mj-lt"/>
              <a:buAutoNum type="arabicPeriod"/>
            </a:pPr>
            <a:r>
              <a:rPr lang="en-US" sz="1600" dirty="0">
                <a:solidFill>
                  <a:schemeClr val="accent6">
                    <a:lumMod val="20000"/>
                    <a:lumOff val="80000"/>
                  </a:schemeClr>
                </a:solidFill>
                <a:effectLst/>
                <a:latin typeface="Times" pitchFamily="2" charset="0"/>
              </a:rPr>
              <a:t>Evaporation Refrigerator </a:t>
            </a:r>
          </a:p>
          <a:p>
            <a:pPr lvl="1">
              <a:buFont typeface="+mj-lt"/>
              <a:buAutoNum type="arabicPeriod"/>
            </a:pPr>
            <a:r>
              <a:rPr lang="en-US" sz="1600" dirty="0">
                <a:solidFill>
                  <a:schemeClr val="accent6">
                    <a:lumMod val="20000"/>
                    <a:lumOff val="80000"/>
                  </a:schemeClr>
                </a:solidFill>
                <a:effectLst/>
                <a:latin typeface="Times" pitchFamily="2" charset="0"/>
              </a:rPr>
              <a:t>Superconducting Magnet </a:t>
            </a:r>
          </a:p>
          <a:p>
            <a:pPr lvl="1">
              <a:buFont typeface="+mj-lt"/>
              <a:buAutoNum type="arabicPeriod"/>
            </a:pPr>
            <a:r>
              <a:rPr lang="en-US" sz="1600" dirty="0">
                <a:solidFill>
                  <a:schemeClr val="accent6">
                    <a:lumMod val="20000"/>
                    <a:lumOff val="80000"/>
                  </a:schemeClr>
                </a:solidFill>
                <a:effectLst/>
                <a:latin typeface="Times" pitchFamily="2" charset="0"/>
              </a:rPr>
              <a:t>Target Lifter or Target Actuator </a:t>
            </a:r>
          </a:p>
          <a:p>
            <a:pPr lvl="1">
              <a:buFont typeface="+mj-lt"/>
              <a:buAutoNum type="arabicPeriod"/>
            </a:pPr>
            <a:r>
              <a:rPr lang="en-US" sz="1600" dirty="0">
                <a:solidFill>
                  <a:schemeClr val="accent6">
                    <a:lumMod val="20000"/>
                    <a:lumOff val="80000"/>
                  </a:schemeClr>
                </a:solidFill>
                <a:effectLst/>
                <a:latin typeface="Times" pitchFamily="2" charset="0"/>
              </a:rPr>
              <a:t>Slow Control &amp; Magnet power supply Rack</a:t>
            </a:r>
          </a:p>
          <a:p>
            <a:pPr>
              <a:buFont typeface="+mj-lt"/>
              <a:buAutoNum type="arabicPeriod"/>
            </a:pPr>
            <a:r>
              <a:rPr lang="en-US" sz="1800" b="1" dirty="0">
                <a:solidFill>
                  <a:srgbClr val="020202"/>
                </a:solidFill>
                <a:latin typeface="Times" pitchFamily="2" charset="0"/>
              </a:rPr>
              <a:t>Spectrometer</a:t>
            </a:r>
          </a:p>
          <a:p>
            <a:pPr lvl="1">
              <a:buFont typeface="+mj-lt"/>
              <a:buAutoNum type="arabicPeriod"/>
            </a:pPr>
            <a:r>
              <a:rPr lang="en-US" sz="1600" dirty="0">
                <a:solidFill>
                  <a:schemeClr val="accent6">
                    <a:lumMod val="20000"/>
                    <a:lumOff val="80000"/>
                  </a:schemeClr>
                </a:solidFill>
                <a:effectLst/>
                <a:latin typeface="Times" pitchFamily="2" charset="0"/>
              </a:rPr>
              <a:t>Drift chambers </a:t>
            </a:r>
          </a:p>
          <a:p>
            <a:pPr lvl="1">
              <a:buFont typeface="+mj-lt"/>
              <a:buAutoNum type="arabicPeriod"/>
            </a:pPr>
            <a:r>
              <a:rPr lang="en-US" sz="1600" dirty="0">
                <a:solidFill>
                  <a:schemeClr val="accent6">
                    <a:lumMod val="20000"/>
                    <a:lumOff val="80000"/>
                  </a:schemeClr>
                </a:solidFill>
                <a:effectLst/>
                <a:latin typeface="Times" pitchFamily="2" charset="0"/>
              </a:rPr>
              <a:t>Scintillator hodoscopes </a:t>
            </a:r>
          </a:p>
          <a:p>
            <a:pPr lvl="1">
              <a:buFont typeface="+mj-lt"/>
              <a:buAutoNum type="arabicPeriod"/>
            </a:pPr>
            <a:r>
              <a:rPr lang="en-US" sz="1600" dirty="0">
                <a:solidFill>
                  <a:schemeClr val="accent6">
                    <a:lumMod val="20000"/>
                    <a:lumOff val="80000"/>
                  </a:schemeClr>
                </a:solidFill>
                <a:effectLst/>
                <a:latin typeface="Times" pitchFamily="2" charset="0"/>
              </a:rPr>
              <a:t>Fiber hodoscopes </a:t>
            </a:r>
          </a:p>
          <a:p>
            <a:pPr lvl="1">
              <a:buFont typeface="+mj-lt"/>
              <a:buAutoNum type="arabicPeriod"/>
            </a:pPr>
            <a:r>
              <a:rPr lang="en-US" sz="1600" b="1" dirty="0">
                <a:solidFill>
                  <a:srgbClr val="020202"/>
                </a:solidFill>
                <a:effectLst/>
                <a:latin typeface="Times" pitchFamily="2" charset="0"/>
              </a:rPr>
              <a:t>Proportional tubes </a:t>
            </a:r>
          </a:p>
          <a:p>
            <a:pPr lvl="1">
              <a:buFont typeface="+mj-lt"/>
              <a:buAutoNum type="arabicPeriod"/>
            </a:pPr>
            <a:r>
              <a:rPr lang="en-US" sz="1600" dirty="0">
                <a:solidFill>
                  <a:schemeClr val="accent6">
                    <a:lumMod val="20000"/>
                    <a:lumOff val="80000"/>
                  </a:schemeClr>
                </a:solidFill>
                <a:effectLst/>
                <a:latin typeface="Times" pitchFamily="2" charset="0"/>
              </a:rPr>
              <a:t>Cerenkov beam monitor </a:t>
            </a:r>
          </a:p>
          <a:p>
            <a:pPr lvl="1">
              <a:buFont typeface="+mj-lt"/>
              <a:buAutoNum type="arabicPeriod"/>
            </a:pPr>
            <a:r>
              <a:rPr lang="en-US" sz="1600" dirty="0">
                <a:solidFill>
                  <a:schemeClr val="accent6">
                    <a:lumMod val="20000"/>
                    <a:lumOff val="80000"/>
                  </a:schemeClr>
                </a:solidFill>
                <a:effectLst/>
                <a:latin typeface="Times" pitchFamily="2" charset="0"/>
              </a:rPr>
              <a:t>Data acquisition and trigger </a:t>
            </a:r>
          </a:p>
          <a:p>
            <a:pPr lvl="1">
              <a:buFont typeface="+mj-lt"/>
              <a:buAutoNum type="arabicPeriod"/>
            </a:pPr>
            <a:r>
              <a:rPr lang="en-US" sz="1600" dirty="0">
                <a:solidFill>
                  <a:schemeClr val="accent6">
                    <a:lumMod val="20000"/>
                    <a:lumOff val="80000"/>
                  </a:schemeClr>
                </a:solidFill>
                <a:effectLst/>
                <a:latin typeface="Times" pitchFamily="2" charset="0"/>
              </a:rPr>
              <a:t>Beam dump (</a:t>
            </a:r>
            <a:r>
              <a:rPr lang="en-US" sz="1600" dirty="0" err="1">
                <a:solidFill>
                  <a:schemeClr val="accent6">
                    <a:lumMod val="20000"/>
                    <a:lumOff val="80000"/>
                  </a:schemeClr>
                </a:solidFill>
                <a:effectLst/>
                <a:latin typeface="Times" pitchFamily="2" charset="0"/>
              </a:rPr>
              <a:t>FMag</a:t>
            </a:r>
            <a:r>
              <a:rPr lang="en-US" sz="1600" dirty="0">
                <a:solidFill>
                  <a:schemeClr val="accent6">
                    <a:lumMod val="20000"/>
                    <a:lumOff val="80000"/>
                  </a:schemeClr>
                </a:solidFill>
                <a:effectLst/>
                <a:latin typeface="Times" pitchFamily="2" charset="0"/>
              </a:rPr>
              <a:t>) and analysis (</a:t>
            </a:r>
            <a:r>
              <a:rPr lang="en-US" sz="1600" dirty="0" err="1">
                <a:solidFill>
                  <a:schemeClr val="accent6">
                    <a:lumMod val="20000"/>
                    <a:lumOff val="80000"/>
                  </a:schemeClr>
                </a:solidFill>
                <a:effectLst/>
                <a:latin typeface="Times" pitchFamily="2" charset="0"/>
              </a:rPr>
              <a:t>KMag</a:t>
            </a:r>
            <a:r>
              <a:rPr lang="en-US" sz="1600" dirty="0">
                <a:solidFill>
                  <a:schemeClr val="accent6">
                    <a:lumMod val="20000"/>
                    <a:lumOff val="80000"/>
                  </a:schemeClr>
                </a:solidFill>
                <a:effectLst/>
                <a:latin typeface="Times" pitchFamily="2" charset="0"/>
              </a:rPr>
              <a:t>) magnets </a:t>
            </a:r>
          </a:p>
          <a:p>
            <a:pPr marL="1257300" lvl="2" indent="-342900">
              <a:buFont typeface="+mj-lt"/>
              <a:buAutoNum type="arabicPeriod"/>
            </a:pPr>
            <a:endParaRPr lang="en-US" sz="1400" dirty="0"/>
          </a:p>
        </p:txBody>
      </p:sp>
      <p:sp>
        <p:nvSpPr>
          <p:cNvPr id="8" name="TextBox 7">
            <a:extLst>
              <a:ext uri="{FF2B5EF4-FFF2-40B4-BE49-F238E27FC236}">
                <a16:creationId xmlns:a16="http://schemas.microsoft.com/office/drawing/2014/main" id="{53D5D004-A5EB-965B-CCDE-07B2BF76DF91}"/>
              </a:ext>
            </a:extLst>
          </p:cNvPr>
          <p:cNvSpPr txBox="1"/>
          <p:nvPr/>
        </p:nvSpPr>
        <p:spPr>
          <a:xfrm>
            <a:off x="4572000" y="141455"/>
            <a:ext cx="4462292" cy="2339102"/>
          </a:xfrm>
          <a:prstGeom prst="rect">
            <a:avLst/>
          </a:prstGeom>
          <a:noFill/>
        </p:spPr>
        <p:txBody>
          <a:bodyPr wrap="square">
            <a:spAutoFit/>
          </a:bodyPr>
          <a:lstStyle/>
          <a:p>
            <a:r>
              <a:rPr lang="en-US" sz="1800" dirty="0" err="1">
                <a:effectLst/>
                <a:latin typeface="Times" pitchFamily="2" charset="0"/>
              </a:rPr>
              <a:t>SpinQuest</a:t>
            </a:r>
            <a:r>
              <a:rPr lang="en-US" sz="1800" dirty="0">
                <a:effectLst/>
                <a:latin typeface="Times" pitchFamily="2" charset="0"/>
              </a:rPr>
              <a:t> has 4 planes of proportional tubes located downstream of the hadron absorber. The proportional tubes use the same gas mixture and HV supply as drift chambers. The signal is amplified by commercial N-277 amplifier cards. </a:t>
            </a:r>
            <a:endParaRPr lang="en-US" sz="1600" dirty="0"/>
          </a:p>
          <a:p>
            <a:pPr marL="285750" indent="-285750">
              <a:buFont typeface="Arial" panose="020B0604020202020204" pitchFamily="34" charset="0"/>
              <a:buChar char="•"/>
            </a:pPr>
            <a:r>
              <a:rPr lang="en-US" sz="1800" dirty="0">
                <a:effectLst/>
                <a:latin typeface="Times" pitchFamily="2" charset="0"/>
              </a:rPr>
              <a:t>ORC-2074 (proportional tubes) </a:t>
            </a:r>
            <a:endParaRPr lang="en-US" sz="1400" dirty="0"/>
          </a:p>
          <a:p>
            <a:endParaRPr lang="en-US" sz="2000" dirty="0"/>
          </a:p>
        </p:txBody>
      </p:sp>
    </p:spTree>
    <p:extLst>
      <p:ext uri="{BB962C8B-B14F-4D97-AF65-F5344CB8AC3E}">
        <p14:creationId xmlns:p14="http://schemas.microsoft.com/office/powerpoint/2010/main" val="3432689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3EAD6-6A53-805D-F5D3-62A8435225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BCF2F5-DC98-A03E-6AD6-B500908C898D}"/>
              </a:ext>
            </a:extLst>
          </p:cNvPr>
          <p:cNvSpPr>
            <a:spLocks noGrp="1"/>
          </p:cNvSpPr>
          <p:nvPr>
            <p:ph type="title"/>
          </p:nvPr>
        </p:nvSpPr>
        <p:spPr>
          <a:xfrm>
            <a:off x="228600" y="78703"/>
            <a:ext cx="8686800" cy="427877"/>
          </a:xfrm>
        </p:spPr>
        <p:txBody>
          <a:bodyPr/>
          <a:lstStyle/>
          <a:p>
            <a:r>
              <a:rPr lang="en-US" dirty="0" err="1"/>
              <a:t>SpinQuest</a:t>
            </a:r>
            <a:r>
              <a:rPr lang="en-US" dirty="0"/>
              <a:t> Systems</a:t>
            </a:r>
          </a:p>
        </p:txBody>
      </p:sp>
      <p:sp>
        <p:nvSpPr>
          <p:cNvPr id="4" name="Date Placeholder 3">
            <a:extLst>
              <a:ext uri="{FF2B5EF4-FFF2-40B4-BE49-F238E27FC236}">
                <a16:creationId xmlns:a16="http://schemas.microsoft.com/office/drawing/2014/main" id="{E8E2132F-7FF3-4E8D-A0EF-E92805B2AFF8}"/>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A43AF3BD-80C8-4899-D440-81A26EB99A9D}"/>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2BF42D6C-F9CF-0C14-F33D-17E02DFB7E02}"/>
              </a:ext>
            </a:extLst>
          </p:cNvPr>
          <p:cNvSpPr>
            <a:spLocks noGrp="1"/>
          </p:cNvSpPr>
          <p:nvPr>
            <p:ph type="sldNum" sz="quarter" idx="4"/>
          </p:nvPr>
        </p:nvSpPr>
        <p:spPr/>
        <p:txBody>
          <a:bodyPr/>
          <a:lstStyle/>
          <a:p>
            <a:pPr>
              <a:defRPr/>
            </a:pPr>
            <a:fld id="{148C009B-CB69-E04A-B9B3-34B26D69E9CF}" type="slidenum">
              <a:rPr lang="en-US" smtClean="0"/>
              <a:pPr>
                <a:defRPr/>
              </a:pPr>
              <a:t>58</a:t>
            </a:fld>
            <a:endParaRPr lang="en-US" dirty="0"/>
          </a:p>
        </p:txBody>
      </p:sp>
      <p:sp>
        <p:nvSpPr>
          <p:cNvPr id="10" name="TextBox 9">
            <a:extLst>
              <a:ext uri="{FF2B5EF4-FFF2-40B4-BE49-F238E27FC236}">
                <a16:creationId xmlns:a16="http://schemas.microsoft.com/office/drawing/2014/main" id="{05E5B78D-358B-2331-F9FC-E2DCB2FFA6E3}"/>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C1C10586-2DAC-ADF7-0A35-A1B77D09C3EA}"/>
              </a:ext>
            </a:extLst>
          </p:cNvPr>
          <p:cNvSpPr>
            <a:spLocks noGrp="1"/>
          </p:cNvSpPr>
          <p:nvPr>
            <p:ph idx="1"/>
          </p:nvPr>
        </p:nvSpPr>
        <p:spPr>
          <a:xfrm>
            <a:off x="109708" y="631108"/>
            <a:ext cx="4349750" cy="5094443"/>
          </a:xfrm>
        </p:spPr>
        <p:txBody>
          <a:bodyPr/>
          <a:lstStyle/>
          <a:p>
            <a:pPr>
              <a:buFont typeface="+mj-lt"/>
              <a:buAutoNum type="arabicPeriod"/>
            </a:pPr>
            <a:r>
              <a:rPr lang="en-US" sz="1800" dirty="0">
                <a:solidFill>
                  <a:schemeClr val="accent6">
                    <a:lumMod val="20000"/>
                    <a:lumOff val="80000"/>
                  </a:schemeClr>
                </a:solidFill>
                <a:effectLst/>
                <a:latin typeface="Times" pitchFamily="2" charset="0"/>
              </a:rPr>
              <a:t>Polarized NH3/ND3 Target</a:t>
            </a:r>
          </a:p>
          <a:p>
            <a:pPr lvl="1">
              <a:buFont typeface="+mj-lt"/>
              <a:buAutoNum type="arabicPeriod"/>
            </a:pPr>
            <a:r>
              <a:rPr lang="en-US" sz="1600" dirty="0">
                <a:solidFill>
                  <a:schemeClr val="accent6">
                    <a:lumMod val="20000"/>
                    <a:lumOff val="80000"/>
                  </a:schemeClr>
                </a:solidFill>
                <a:effectLst/>
                <a:latin typeface="Times" pitchFamily="2" charset="0"/>
              </a:rPr>
              <a:t>Quantum Technology (QT) Liquefiers System </a:t>
            </a:r>
          </a:p>
          <a:p>
            <a:pPr lvl="1">
              <a:buFont typeface="+mj-lt"/>
              <a:buAutoNum type="arabicPeriod"/>
            </a:pPr>
            <a:r>
              <a:rPr lang="en-US" sz="1600" dirty="0">
                <a:solidFill>
                  <a:schemeClr val="accent6">
                    <a:lumMod val="20000"/>
                    <a:lumOff val="80000"/>
                  </a:schemeClr>
                </a:solidFill>
                <a:effectLst/>
                <a:latin typeface="Times" pitchFamily="2" charset="0"/>
              </a:rPr>
              <a:t>University of Virginia Microwave System </a:t>
            </a:r>
          </a:p>
          <a:p>
            <a:pPr lvl="1">
              <a:buFont typeface="+mj-lt"/>
              <a:buAutoNum type="arabicPeriod"/>
            </a:pPr>
            <a:r>
              <a:rPr lang="en-US" sz="1600" dirty="0">
                <a:solidFill>
                  <a:schemeClr val="accent6">
                    <a:lumMod val="20000"/>
                    <a:lumOff val="80000"/>
                  </a:schemeClr>
                </a:solidFill>
                <a:effectLst/>
                <a:latin typeface="Times" pitchFamily="2" charset="0"/>
              </a:rPr>
              <a:t>Liverpool NMR System </a:t>
            </a:r>
          </a:p>
          <a:p>
            <a:pPr lvl="1">
              <a:buFont typeface="+mj-lt"/>
              <a:buAutoNum type="arabicPeriod"/>
            </a:pPr>
            <a:r>
              <a:rPr lang="en-US" sz="1600" dirty="0">
                <a:solidFill>
                  <a:schemeClr val="accent6">
                    <a:lumMod val="20000"/>
                    <a:lumOff val="80000"/>
                  </a:schemeClr>
                </a:solidFill>
                <a:effectLst/>
                <a:latin typeface="Times" pitchFamily="2" charset="0"/>
              </a:rPr>
              <a:t>Oerlikon stacked Root pumps </a:t>
            </a:r>
          </a:p>
          <a:p>
            <a:pPr lvl="1">
              <a:buFont typeface="+mj-lt"/>
              <a:buAutoNum type="arabicPeriod"/>
            </a:pPr>
            <a:r>
              <a:rPr lang="en-US" sz="1600" dirty="0">
                <a:solidFill>
                  <a:schemeClr val="accent6">
                    <a:lumMod val="20000"/>
                    <a:lumOff val="80000"/>
                  </a:schemeClr>
                </a:solidFill>
                <a:effectLst/>
                <a:latin typeface="Times" pitchFamily="2" charset="0"/>
              </a:rPr>
              <a:t>Evaporation Refrigerator </a:t>
            </a:r>
          </a:p>
          <a:p>
            <a:pPr lvl="1">
              <a:buFont typeface="+mj-lt"/>
              <a:buAutoNum type="arabicPeriod"/>
            </a:pPr>
            <a:r>
              <a:rPr lang="en-US" sz="1600" dirty="0">
                <a:solidFill>
                  <a:schemeClr val="accent6">
                    <a:lumMod val="20000"/>
                    <a:lumOff val="80000"/>
                  </a:schemeClr>
                </a:solidFill>
                <a:effectLst/>
                <a:latin typeface="Times" pitchFamily="2" charset="0"/>
              </a:rPr>
              <a:t>Superconducting Magnet </a:t>
            </a:r>
          </a:p>
          <a:p>
            <a:pPr lvl="1">
              <a:buFont typeface="+mj-lt"/>
              <a:buAutoNum type="arabicPeriod"/>
            </a:pPr>
            <a:r>
              <a:rPr lang="en-US" sz="1600" dirty="0">
                <a:solidFill>
                  <a:schemeClr val="accent6">
                    <a:lumMod val="20000"/>
                    <a:lumOff val="80000"/>
                  </a:schemeClr>
                </a:solidFill>
                <a:effectLst/>
                <a:latin typeface="Times" pitchFamily="2" charset="0"/>
              </a:rPr>
              <a:t>Target Lifter or Target Actuator </a:t>
            </a:r>
          </a:p>
          <a:p>
            <a:pPr lvl="1">
              <a:buFont typeface="+mj-lt"/>
              <a:buAutoNum type="arabicPeriod"/>
            </a:pPr>
            <a:r>
              <a:rPr lang="en-US" sz="1600" dirty="0">
                <a:solidFill>
                  <a:schemeClr val="accent6">
                    <a:lumMod val="20000"/>
                    <a:lumOff val="80000"/>
                  </a:schemeClr>
                </a:solidFill>
                <a:effectLst/>
                <a:latin typeface="Times" pitchFamily="2" charset="0"/>
              </a:rPr>
              <a:t>Slow Control &amp; Magnet power supply Rack</a:t>
            </a:r>
          </a:p>
          <a:p>
            <a:pPr>
              <a:buFont typeface="+mj-lt"/>
              <a:buAutoNum type="arabicPeriod"/>
            </a:pPr>
            <a:r>
              <a:rPr lang="en-US" sz="1800" b="1" dirty="0">
                <a:solidFill>
                  <a:srgbClr val="020202"/>
                </a:solidFill>
                <a:latin typeface="Times" pitchFamily="2" charset="0"/>
              </a:rPr>
              <a:t>Spectrometer</a:t>
            </a:r>
          </a:p>
          <a:p>
            <a:pPr lvl="1">
              <a:buFont typeface="+mj-lt"/>
              <a:buAutoNum type="arabicPeriod"/>
            </a:pPr>
            <a:r>
              <a:rPr lang="en-US" sz="1600" dirty="0">
                <a:solidFill>
                  <a:schemeClr val="accent6">
                    <a:lumMod val="20000"/>
                    <a:lumOff val="80000"/>
                  </a:schemeClr>
                </a:solidFill>
                <a:effectLst/>
                <a:latin typeface="Times" pitchFamily="2" charset="0"/>
              </a:rPr>
              <a:t>Drift chambers </a:t>
            </a:r>
          </a:p>
          <a:p>
            <a:pPr lvl="1">
              <a:buFont typeface="+mj-lt"/>
              <a:buAutoNum type="arabicPeriod"/>
            </a:pPr>
            <a:r>
              <a:rPr lang="en-US" sz="1600" dirty="0">
                <a:solidFill>
                  <a:schemeClr val="accent6">
                    <a:lumMod val="20000"/>
                    <a:lumOff val="80000"/>
                  </a:schemeClr>
                </a:solidFill>
                <a:effectLst/>
                <a:latin typeface="Times" pitchFamily="2" charset="0"/>
              </a:rPr>
              <a:t>Scintillator hodoscopes </a:t>
            </a:r>
          </a:p>
          <a:p>
            <a:pPr lvl="1">
              <a:buFont typeface="+mj-lt"/>
              <a:buAutoNum type="arabicPeriod"/>
            </a:pPr>
            <a:r>
              <a:rPr lang="en-US" sz="1600" dirty="0">
                <a:solidFill>
                  <a:schemeClr val="accent6">
                    <a:lumMod val="20000"/>
                    <a:lumOff val="80000"/>
                  </a:schemeClr>
                </a:solidFill>
                <a:effectLst/>
                <a:latin typeface="Times" pitchFamily="2" charset="0"/>
              </a:rPr>
              <a:t>Fiber hodoscopes </a:t>
            </a:r>
          </a:p>
          <a:p>
            <a:pPr lvl="1">
              <a:buFont typeface="+mj-lt"/>
              <a:buAutoNum type="arabicPeriod"/>
            </a:pPr>
            <a:r>
              <a:rPr lang="en-US" sz="1600" dirty="0">
                <a:solidFill>
                  <a:schemeClr val="accent6">
                    <a:lumMod val="20000"/>
                    <a:lumOff val="80000"/>
                  </a:schemeClr>
                </a:solidFill>
                <a:effectLst/>
                <a:latin typeface="Times" pitchFamily="2" charset="0"/>
              </a:rPr>
              <a:t>Proportional tubes </a:t>
            </a:r>
          </a:p>
          <a:p>
            <a:pPr lvl="1">
              <a:buFont typeface="+mj-lt"/>
              <a:buAutoNum type="arabicPeriod"/>
            </a:pPr>
            <a:r>
              <a:rPr lang="en-US" sz="1600" b="1" dirty="0">
                <a:solidFill>
                  <a:srgbClr val="020202"/>
                </a:solidFill>
                <a:effectLst/>
                <a:latin typeface="Times" pitchFamily="2" charset="0"/>
              </a:rPr>
              <a:t>Cerenkov beam monitor </a:t>
            </a:r>
          </a:p>
          <a:p>
            <a:pPr lvl="1">
              <a:buFont typeface="+mj-lt"/>
              <a:buAutoNum type="arabicPeriod"/>
            </a:pPr>
            <a:r>
              <a:rPr lang="en-US" sz="1600" dirty="0">
                <a:solidFill>
                  <a:schemeClr val="accent6">
                    <a:lumMod val="20000"/>
                    <a:lumOff val="80000"/>
                  </a:schemeClr>
                </a:solidFill>
                <a:effectLst/>
                <a:latin typeface="Times" pitchFamily="2" charset="0"/>
              </a:rPr>
              <a:t>Data acquisition and trigger </a:t>
            </a:r>
          </a:p>
          <a:p>
            <a:pPr lvl="1">
              <a:buFont typeface="+mj-lt"/>
              <a:buAutoNum type="arabicPeriod"/>
            </a:pPr>
            <a:r>
              <a:rPr lang="en-US" sz="1600" dirty="0">
                <a:solidFill>
                  <a:schemeClr val="accent6">
                    <a:lumMod val="20000"/>
                    <a:lumOff val="80000"/>
                  </a:schemeClr>
                </a:solidFill>
                <a:effectLst/>
                <a:latin typeface="Times" pitchFamily="2" charset="0"/>
              </a:rPr>
              <a:t>Beam dump (</a:t>
            </a:r>
            <a:r>
              <a:rPr lang="en-US" sz="1600" dirty="0" err="1">
                <a:solidFill>
                  <a:schemeClr val="accent6">
                    <a:lumMod val="20000"/>
                    <a:lumOff val="80000"/>
                  </a:schemeClr>
                </a:solidFill>
                <a:effectLst/>
                <a:latin typeface="Times" pitchFamily="2" charset="0"/>
              </a:rPr>
              <a:t>FMag</a:t>
            </a:r>
            <a:r>
              <a:rPr lang="en-US" sz="1600" dirty="0">
                <a:solidFill>
                  <a:schemeClr val="accent6">
                    <a:lumMod val="20000"/>
                    <a:lumOff val="80000"/>
                  </a:schemeClr>
                </a:solidFill>
                <a:effectLst/>
                <a:latin typeface="Times" pitchFamily="2" charset="0"/>
              </a:rPr>
              <a:t>) and analysis (</a:t>
            </a:r>
            <a:r>
              <a:rPr lang="en-US" sz="1600" dirty="0" err="1">
                <a:solidFill>
                  <a:schemeClr val="accent6">
                    <a:lumMod val="20000"/>
                    <a:lumOff val="80000"/>
                  </a:schemeClr>
                </a:solidFill>
                <a:effectLst/>
                <a:latin typeface="Times" pitchFamily="2" charset="0"/>
              </a:rPr>
              <a:t>KMag</a:t>
            </a:r>
            <a:r>
              <a:rPr lang="en-US" sz="1600" dirty="0">
                <a:solidFill>
                  <a:schemeClr val="accent6">
                    <a:lumMod val="20000"/>
                    <a:lumOff val="80000"/>
                  </a:schemeClr>
                </a:solidFill>
                <a:effectLst/>
                <a:latin typeface="Times" pitchFamily="2" charset="0"/>
              </a:rPr>
              <a:t>) magnets </a:t>
            </a:r>
          </a:p>
          <a:p>
            <a:pPr marL="1257300" lvl="2" indent="-342900">
              <a:buFont typeface="+mj-lt"/>
              <a:buAutoNum type="arabicPeriod"/>
            </a:pPr>
            <a:endParaRPr lang="en-US" sz="1400" dirty="0"/>
          </a:p>
        </p:txBody>
      </p:sp>
      <p:sp>
        <p:nvSpPr>
          <p:cNvPr id="8" name="TextBox 7">
            <a:extLst>
              <a:ext uri="{FF2B5EF4-FFF2-40B4-BE49-F238E27FC236}">
                <a16:creationId xmlns:a16="http://schemas.microsoft.com/office/drawing/2014/main" id="{E93B9FEB-C522-2FD9-9E7C-FDA5C9050821}"/>
              </a:ext>
            </a:extLst>
          </p:cNvPr>
          <p:cNvSpPr txBox="1"/>
          <p:nvPr/>
        </p:nvSpPr>
        <p:spPr>
          <a:xfrm>
            <a:off x="4572000" y="141455"/>
            <a:ext cx="4462292" cy="3724096"/>
          </a:xfrm>
          <a:prstGeom prst="rect">
            <a:avLst/>
          </a:prstGeom>
          <a:noFill/>
        </p:spPr>
        <p:txBody>
          <a:bodyPr wrap="square">
            <a:spAutoFit/>
          </a:bodyPr>
          <a:lstStyle/>
          <a:p>
            <a:r>
              <a:rPr lang="en-US" sz="1800" dirty="0">
                <a:effectLst/>
                <a:latin typeface="Times" pitchFamily="2" charset="0"/>
              </a:rPr>
              <a:t>The Cerenkov beam monitor is installed in the beam pipe upstream of the target in NM3. It detects the Cerenkov light emitted by the beam proton as a means to measure the instantaneous beam intensity. The Cerenkov detector uses pure </a:t>
            </a:r>
            <a:r>
              <a:rPr lang="en-US" sz="1800" dirty="0" err="1">
                <a:effectLst/>
                <a:latin typeface="Times" pitchFamily="2" charset="0"/>
              </a:rPr>
              <a:t>Ar</a:t>
            </a:r>
            <a:r>
              <a:rPr lang="en-US" sz="1800" dirty="0">
                <a:effectLst/>
                <a:latin typeface="Times" pitchFamily="2" charset="0"/>
              </a:rPr>
              <a:t> gas, the Cerenkov light is amplified by a photomultiplier and the measured by a FNAL-made QIE module for digitization and data collection, which is located in NM4. </a:t>
            </a:r>
            <a:endParaRPr lang="en-US" sz="1600" dirty="0"/>
          </a:p>
          <a:p>
            <a:pPr marL="285750" indent="-285750">
              <a:buFont typeface="Arial" panose="020B0604020202020204" pitchFamily="34" charset="0"/>
              <a:buChar char="•"/>
            </a:pPr>
            <a:r>
              <a:rPr lang="en-US" sz="1800" dirty="0">
                <a:effectLst/>
                <a:latin typeface="Times" pitchFamily="2" charset="0"/>
              </a:rPr>
              <a:t>ORC-2239 (</a:t>
            </a:r>
            <a:r>
              <a:rPr lang="en-US" sz="1800" dirty="0" err="1">
                <a:effectLst/>
                <a:latin typeface="Times" pitchFamily="2" charset="0"/>
              </a:rPr>
              <a:t>cerenkov</a:t>
            </a:r>
            <a:r>
              <a:rPr lang="en-US" sz="1800" dirty="0">
                <a:effectLst/>
                <a:latin typeface="Times" pitchFamily="2" charset="0"/>
              </a:rPr>
              <a:t> beam monitor and its readout electronics) </a:t>
            </a:r>
            <a:endParaRPr lang="en-US" sz="1400" dirty="0"/>
          </a:p>
          <a:p>
            <a:endParaRPr lang="en-US" sz="2000" dirty="0"/>
          </a:p>
        </p:txBody>
      </p:sp>
    </p:spTree>
    <p:extLst>
      <p:ext uri="{BB962C8B-B14F-4D97-AF65-F5344CB8AC3E}">
        <p14:creationId xmlns:p14="http://schemas.microsoft.com/office/powerpoint/2010/main" val="12372527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2818A-7601-BC67-37F6-342854BF15E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769FD0-7BB0-5C46-15C7-BF0896196BA9}"/>
              </a:ext>
            </a:extLst>
          </p:cNvPr>
          <p:cNvSpPr>
            <a:spLocks noGrp="1"/>
          </p:cNvSpPr>
          <p:nvPr>
            <p:ph type="title"/>
          </p:nvPr>
        </p:nvSpPr>
        <p:spPr>
          <a:xfrm>
            <a:off x="228600" y="78703"/>
            <a:ext cx="8686800" cy="427877"/>
          </a:xfrm>
        </p:spPr>
        <p:txBody>
          <a:bodyPr/>
          <a:lstStyle/>
          <a:p>
            <a:r>
              <a:rPr lang="en-US" dirty="0" err="1"/>
              <a:t>SpinQuest</a:t>
            </a:r>
            <a:r>
              <a:rPr lang="en-US" dirty="0"/>
              <a:t> Systems</a:t>
            </a:r>
          </a:p>
        </p:txBody>
      </p:sp>
      <p:sp>
        <p:nvSpPr>
          <p:cNvPr id="4" name="Date Placeholder 3">
            <a:extLst>
              <a:ext uri="{FF2B5EF4-FFF2-40B4-BE49-F238E27FC236}">
                <a16:creationId xmlns:a16="http://schemas.microsoft.com/office/drawing/2014/main" id="{05F30C24-0620-0E9C-4C21-6C18F6CB37AD}"/>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6EC7BFD9-3535-56C7-D690-C3948C8FAE4C}"/>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31579340-E449-A285-0B76-E32029444E3F}"/>
              </a:ext>
            </a:extLst>
          </p:cNvPr>
          <p:cNvSpPr>
            <a:spLocks noGrp="1"/>
          </p:cNvSpPr>
          <p:nvPr>
            <p:ph type="sldNum" sz="quarter" idx="4"/>
          </p:nvPr>
        </p:nvSpPr>
        <p:spPr/>
        <p:txBody>
          <a:bodyPr/>
          <a:lstStyle/>
          <a:p>
            <a:pPr>
              <a:defRPr/>
            </a:pPr>
            <a:fld id="{148C009B-CB69-E04A-B9B3-34B26D69E9CF}" type="slidenum">
              <a:rPr lang="en-US" smtClean="0"/>
              <a:pPr>
                <a:defRPr/>
              </a:pPr>
              <a:t>59</a:t>
            </a:fld>
            <a:endParaRPr lang="en-US" dirty="0"/>
          </a:p>
        </p:txBody>
      </p:sp>
      <p:sp>
        <p:nvSpPr>
          <p:cNvPr id="10" name="TextBox 9">
            <a:extLst>
              <a:ext uri="{FF2B5EF4-FFF2-40B4-BE49-F238E27FC236}">
                <a16:creationId xmlns:a16="http://schemas.microsoft.com/office/drawing/2014/main" id="{9111CA20-68A8-FADA-4BAB-E0447B85007D}"/>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D4BF7D4C-96F2-8B59-772F-DB0774F6A835}"/>
              </a:ext>
            </a:extLst>
          </p:cNvPr>
          <p:cNvSpPr>
            <a:spLocks noGrp="1"/>
          </p:cNvSpPr>
          <p:nvPr>
            <p:ph idx="1"/>
          </p:nvPr>
        </p:nvSpPr>
        <p:spPr>
          <a:xfrm>
            <a:off x="109708" y="631108"/>
            <a:ext cx="4349750" cy="5094443"/>
          </a:xfrm>
        </p:spPr>
        <p:txBody>
          <a:bodyPr/>
          <a:lstStyle/>
          <a:p>
            <a:pPr>
              <a:buFont typeface="+mj-lt"/>
              <a:buAutoNum type="arabicPeriod"/>
            </a:pPr>
            <a:r>
              <a:rPr lang="en-US" sz="1800" dirty="0">
                <a:solidFill>
                  <a:schemeClr val="accent6">
                    <a:lumMod val="20000"/>
                    <a:lumOff val="80000"/>
                  </a:schemeClr>
                </a:solidFill>
                <a:effectLst/>
                <a:latin typeface="Times" pitchFamily="2" charset="0"/>
              </a:rPr>
              <a:t>Polarized NH3/ND3 Target</a:t>
            </a:r>
          </a:p>
          <a:p>
            <a:pPr lvl="1">
              <a:buFont typeface="+mj-lt"/>
              <a:buAutoNum type="arabicPeriod"/>
            </a:pPr>
            <a:r>
              <a:rPr lang="en-US" sz="1600" dirty="0">
                <a:solidFill>
                  <a:schemeClr val="accent6">
                    <a:lumMod val="20000"/>
                    <a:lumOff val="80000"/>
                  </a:schemeClr>
                </a:solidFill>
                <a:effectLst/>
                <a:latin typeface="Times" pitchFamily="2" charset="0"/>
              </a:rPr>
              <a:t>Quantum Technology (QT) Liquefiers System </a:t>
            </a:r>
          </a:p>
          <a:p>
            <a:pPr lvl="1">
              <a:buFont typeface="+mj-lt"/>
              <a:buAutoNum type="arabicPeriod"/>
            </a:pPr>
            <a:r>
              <a:rPr lang="en-US" sz="1600" dirty="0">
                <a:solidFill>
                  <a:schemeClr val="accent6">
                    <a:lumMod val="20000"/>
                    <a:lumOff val="80000"/>
                  </a:schemeClr>
                </a:solidFill>
                <a:effectLst/>
                <a:latin typeface="Times" pitchFamily="2" charset="0"/>
              </a:rPr>
              <a:t>University of Virginia Microwave System </a:t>
            </a:r>
          </a:p>
          <a:p>
            <a:pPr lvl="1">
              <a:buFont typeface="+mj-lt"/>
              <a:buAutoNum type="arabicPeriod"/>
            </a:pPr>
            <a:r>
              <a:rPr lang="en-US" sz="1600" dirty="0">
                <a:solidFill>
                  <a:schemeClr val="accent6">
                    <a:lumMod val="20000"/>
                    <a:lumOff val="80000"/>
                  </a:schemeClr>
                </a:solidFill>
                <a:effectLst/>
                <a:latin typeface="Times" pitchFamily="2" charset="0"/>
              </a:rPr>
              <a:t>Liverpool NMR System </a:t>
            </a:r>
          </a:p>
          <a:p>
            <a:pPr lvl="1">
              <a:buFont typeface="+mj-lt"/>
              <a:buAutoNum type="arabicPeriod"/>
            </a:pPr>
            <a:r>
              <a:rPr lang="en-US" sz="1600" dirty="0">
                <a:solidFill>
                  <a:schemeClr val="accent6">
                    <a:lumMod val="20000"/>
                    <a:lumOff val="80000"/>
                  </a:schemeClr>
                </a:solidFill>
                <a:effectLst/>
                <a:latin typeface="Times" pitchFamily="2" charset="0"/>
              </a:rPr>
              <a:t>Oerlikon stacked Root pumps </a:t>
            </a:r>
          </a:p>
          <a:p>
            <a:pPr lvl="1">
              <a:buFont typeface="+mj-lt"/>
              <a:buAutoNum type="arabicPeriod"/>
            </a:pPr>
            <a:r>
              <a:rPr lang="en-US" sz="1600" dirty="0">
                <a:solidFill>
                  <a:schemeClr val="accent6">
                    <a:lumMod val="20000"/>
                    <a:lumOff val="80000"/>
                  </a:schemeClr>
                </a:solidFill>
                <a:effectLst/>
                <a:latin typeface="Times" pitchFamily="2" charset="0"/>
              </a:rPr>
              <a:t>Evaporation Refrigerator </a:t>
            </a:r>
          </a:p>
          <a:p>
            <a:pPr lvl="1">
              <a:buFont typeface="+mj-lt"/>
              <a:buAutoNum type="arabicPeriod"/>
            </a:pPr>
            <a:r>
              <a:rPr lang="en-US" sz="1600" dirty="0">
                <a:solidFill>
                  <a:schemeClr val="accent6">
                    <a:lumMod val="20000"/>
                    <a:lumOff val="80000"/>
                  </a:schemeClr>
                </a:solidFill>
                <a:effectLst/>
                <a:latin typeface="Times" pitchFamily="2" charset="0"/>
              </a:rPr>
              <a:t>Superconducting Magnet </a:t>
            </a:r>
          </a:p>
          <a:p>
            <a:pPr lvl="1">
              <a:buFont typeface="+mj-lt"/>
              <a:buAutoNum type="arabicPeriod"/>
            </a:pPr>
            <a:r>
              <a:rPr lang="en-US" sz="1600" dirty="0">
                <a:solidFill>
                  <a:schemeClr val="accent6">
                    <a:lumMod val="20000"/>
                    <a:lumOff val="80000"/>
                  </a:schemeClr>
                </a:solidFill>
                <a:effectLst/>
                <a:latin typeface="Times" pitchFamily="2" charset="0"/>
              </a:rPr>
              <a:t>Target Lifter or Target Actuator </a:t>
            </a:r>
          </a:p>
          <a:p>
            <a:pPr lvl="1">
              <a:buFont typeface="+mj-lt"/>
              <a:buAutoNum type="arabicPeriod"/>
            </a:pPr>
            <a:r>
              <a:rPr lang="en-US" sz="1600" dirty="0">
                <a:solidFill>
                  <a:schemeClr val="accent6">
                    <a:lumMod val="20000"/>
                    <a:lumOff val="80000"/>
                  </a:schemeClr>
                </a:solidFill>
                <a:effectLst/>
                <a:latin typeface="Times" pitchFamily="2" charset="0"/>
              </a:rPr>
              <a:t>Slow Control &amp; Magnet power supply Rack</a:t>
            </a:r>
          </a:p>
          <a:p>
            <a:pPr>
              <a:buFont typeface="+mj-lt"/>
              <a:buAutoNum type="arabicPeriod"/>
            </a:pPr>
            <a:r>
              <a:rPr lang="en-US" sz="1800" b="1" dirty="0">
                <a:solidFill>
                  <a:srgbClr val="020202"/>
                </a:solidFill>
                <a:latin typeface="Times" pitchFamily="2" charset="0"/>
              </a:rPr>
              <a:t>Spectrometer</a:t>
            </a:r>
          </a:p>
          <a:p>
            <a:pPr lvl="1">
              <a:buFont typeface="+mj-lt"/>
              <a:buAutoNum type="arabicPeriod"/>
            </a:pPr>
            <a:r>
              <a:rPr lang="en-US" sz="1600" dirty="0">
                <a:solidFill>
                  <a:schemeClr val="accent6">
                    <a:lumMod val="20000"/>
                    <a:lumOff val="80000"/>
                  </a:schemeClr>
                </a:solidFill>
                <a:effectLst/>
                <a:latin typeface="Times" pitchFamily="2" charset="0"/>
              </a:rPr>
              <a:t>Drift chambers </a:t>
            </a:r>
          </a:p>
          <a:p>
            <a:pPr lvl="1">
              <a:buFont typeface="+mj-lt"/>
              <a:buAutoNum type="arabicPeriod"/>
            </a:pPr>
            <a:r>
              <a:rPr lang="en-US" sz="1600" dirty="0">
                <a:solidFill>
                  <a:schemeClr val="accent6">
                    <a:lumMod val="20000"/>
                    <a:lumOff val="80000"/>
                  </a:schemeClr>
                </a:solidFill>
                <a:effectLst/>
                <a:latin typeface="Times" pitchFamily="2" charset="0"/>
              </a:rPr>
              <a:t>Scintillator hodoscopes </a:t>
            </a:r>
          </a:p>
          <a:p>
            <a:pPr lvl="1">
              <a:buFont typeface="+mj-lt"/>
              <a:buAutoNum type="arabicPeriod"/>
            </a:pPr>
            <a:r>
              <a:rPr lang="en-US" sz="1600" dirty="0">
                <a:solidFill>
                  <a:schemeClr val="accent6">
                    <a:lumMod val="20000"/>
                    <a:lumOff val="80000"/>
                  </a:schemeClr>
                </a:solidFill>
                <a:effectLst/>
                <a:latin typeface="Times" pitchFamily="2" charset="0"/>
              </a:rPr>
              <a:t>Fiber hodoscopes </a:t>
            </a:r>
          </a:p>
          <a:p>
            <a:pPr lvl="1">
              <a:buFont typeface="+mj-lt"/>
              <a:buAutoNum type="arabicPeriod"/>
            </a:pPr>
            <a:r>
              <a:rPr lang="en-US" sz="1600" dirty="0">
                <a:solidFill>
                  <a:schemeClr val="accent6">
                    <a:lumMod val="20000"/>
                    <a:lumOff val="80000"/>
                  </a:schemeClr>
                </a:solidFill>
                <a:effectLst/>
                <a:latin typeface="Times" pitchFamily="2" charset="0"/>
              </a:rPr>
              <a:t>Proportional tubes </a:t>
            </a:r>
          </a:p>
          <a:p>
            <a:pPr lvl="1">
              <a:buFont typeface="+mj-lt"/>
              <a:buAutoNum type="arabicPeriod"/>
            </a:pPr>
            <a:r>
              <a:rPr lang="en-US" sz="1600" dirty="0">
                <a:solidFill>
                  <a:schemeClr val="accent6">
                    <a:lumMod val="20000"/>
                    <a:lumOff val="80000"/>
                  </a:schemeClr>
                </a:solidFill>
                <a:effectLst/>
                <a:latin typeface="Times" pitchFamily="2" charset="0"/>
              </a:rPr>
              <a:t>Cerenkov beam monitor </a:t>
            </a:r>
          </a:p>
          <a:p>
            <a:pPr lvl="1">
              <a:buFont typeface="+mj-lt"/>
              <a:buAutoNum type="arabicPeriod"/>
            </a:pPr>
            <a:r>
              <a:rPr lang="en-US" sz="1600" b="1" dirty="0">
                <a:solidFill>
                  <a:srgbClr val="020202"/>
                </a:solidFill>
                <a:effectLst/>
                <a:latin typeface="Times" pitchFamily="2" charset="0"/>
              </a:rPr>
              <a:t>Data acquisition and trigger </a:t>
            </a:r>
          </a:p>
          <a:p>
            <a:pPr lvl="1">
              <a:buFont typeface="+mj-lt"/>
              <a:buAutoNum type="arabicPeriod"/>
            </a:pPr>
            <a:r>
              <a:rPr lang="en-US" sz="1600" dirty="0">
                <a:solidFill>
                  <a:schemeClr val="accent6">
                    <a:lumMod val="20000"/>
                    <a:lumOff val="80000"/>
                  </a:schemeClr>
                </a:solidFill>
                <a:effectLst/>
                <a:latin typeface="Times" pitchFamily="2" charset="0"/>
              </a:rPr>
              <a:t>Beam dump (</a:t>
            </a:r>
            <a:r>
              <a:rPr lang="en-US" sz="1600" dirty="0" err="1">
                <a:solidFill>
                  <a:schemeClr val="accent6">
                    <a:lumMod val="20000"/>
                    <a:lumOff val="80000"/>
                  </a:schemeClr>
                </a:solidFill>
                <a:effectLst/>
                <a:latin typeface="Times" pitchFamily="2" charset="0"/>
              </a:rPr>
              <a:t>FMag</a:t>
            </a:r>
            <a:r>
              <a:rPr lang="en-US" sz="1600" dirty="0">
                <a:solidFill>
                  <a:schemeClr val="accent6">
                    <a:lumMod val="20000"/>
                    <a:lumOff val="80000"/>
                  </a:schemeClr>
                </a:solidFill>
                <a:effectLst/>
                <a:latin typeface="Times" pitchFamily="2" charset="0"/>
              </a:rPr>
              <a:t>) and analysis (</a:t>
            </a:r>
            <a:r>
              <a:rPr lang="en-US" sz="1600" dirty="0" err="1">
                <a:solidFill>
                  <a:schemeClr val="accent6">
                    <a:lumMod val="20000"/>
                    <a:lumOff val="80000"/>
                  </a:schemeClr>
                </a:solidFill>
                <a:effectLst/>
                <a:latin typeface="Times" pitchFamily="2" charset="0"/>
              </a:rPr>
              <a:t>KMag</a:t>
            </a:r>
            <a:r>
              <a:rPr lang="en-US" sz="1600" dirty="0">
                <a:solidFill>
                  <a:schemeClr val="accent6">
                    <a:lumMod val="20000"/>
                    <a:lumOff val="80000"/>
                  </a:schemeClr>
                </a:solidFill>
                <a:effectLst/>
                <a:latin typeface="Times" pitchFamily="2" charset="0"/>
              </a:rPr>
              <a:t>) magnets </a:t>
            </a:r>
          </a:p>
          <a:p>
            <a:pPr marL="1257300" lvl="2" indent="-342900">
              <a:buFont typeface="+mj-lt"/>
              <a:buAutoNum type="arabicPeriod"/>
            </a:pPr>
            <a:endParaRPr lang="en-US" sz="1400" dirty="0"/>
          </a:p>
        </p:txBody>
      </p:sp>
      <p:sp>
        <p:nvSpPr>
          <p:cNvPr id="8" name="TextBox 7">
            <a:extLst>
              <a:ext uri="{FF2B5EF4-FFF2-40B4-BE49-F238E27FC236}">
                <a16:creationId xmlns:a16="http://schemas.microsoft.com/office/drawing/2014/main" id="{8FCC50CA-85AA-2D88-37C7-AC8DA934DD32}"/>
              </a:ext>
            </a:extLst>
          </p:cNvPr>
          <p:cNvSpPr txBox="1"/>
          <p:nvPr/>
        </p:nvSpPr>
        <p:spPr>
          <a:xfrm>
            <a:off x="4572000" y="141455"/>
            <a:ext cx="4462292" cy="5386090"/>
          </a:xfrm>
          <a:prstGeom prst="rect">
            <a:avLst/>
          </a:prstGeom>
          <a:noFill/>
        </p:spPr>
        <p:txBody>
          <a:bodyPr wrap="square">
            <a:spAutoFit/>
          </a:bodyPr>
          <a:lstStyle/>
          <a:p>
            <a:r>
              <a:rPr lang="en-US" sz="1800" dirty="0" err="1">
                <a:effectLst/>
                <a:latin typeface="Times" pitchFamily="2" charset="0"/>
              </a:rPr>
              <a:t>SpinQuest</a:t>
            </a:r>
            <a:r>
              <a:rPr lang="en-US" sz="1800" dirty="0">
                <a:effectLst/>
                <a:latin typeface="Times" pitchFamily="2" charset="0"/>
              </a:rPr>
              <a:t> uses the CODA system developed by Jefferson Lab as the main DAQ system. The trigger is based on the fast-timing signal from the scintillator hodoscopes. The signal is duplicated and sent to NIM-based coincidence modules (provided by PREP), and FPGA-based coincidence boards (CAEN v1495 modules). The coincidence trigger is handled by </a:t>
            </a:r>
            <a:r>
              <a:rPr lang="en-US" sz="1800" dirty="0" err="1">
                <a:effectLst/>
                <a:latin typeface="Times" pitchFamily="2" charset="0"/>
              </a:rPr>
              <a:t>Jlab</a:t>
            </a:r>
            <a:r>
              <a:rPr lang="en-US" sz="1800" dirty="0">
                <a:effectLst/>
                <a:latin typeface="Times" pitchFamily="2" charset="0"/>
              </a:rPr>
              <a:t>-made trigger supervisor and trigger interface modules. The signals from the detectors are digitized by custom-made TDC boards. All the DAQ and trigger electronics (other than the NIM modules), are hosted in VME crates located in various locations in the experiment hall. </a:t>
            </a:r>
            <a:endParaRPr lang="en-US" sz="1600" dirty="0"/>
          </a:p>
          <a:p>
            <a:pPr marL="285750" indent="-285750">
              <a:buFont typeface="Arial" panose="020B0604020202020204" pitchFamily="34" charset="0"/>
              <a:buChar char="•"/>
            </a:pPr>
            <a:r>
              <a:rPr lang="en-US" sz="1800" dirty="0">
                <a:effectLst/>
                <a:latin typeface="Times" pitchFamily="2" charset="0"/>
              </a:rPr>
              <a:t>ORC-1529 (TDCs and Tigger Interface card)</a:t>
            </a:r>
          </a:p>
          <a:p>
            <a:pPr marL="285750" indent="-285750">
              <a:buFont typeface="Arial" panose="020B0604020202020204" pitchFamily="34" charset="0"/>
              <a:buChar char="•"/>
            </a:pPr>
            <a:r>
              <a:rPr lang="en-US" sz="1800" dirty="0">
                <a:effectLst/>
                <a:latin typeface="Times" pitchFamily="2" charset="0"/>
              </a:rPr>
              <a:t> ORC-1594 (Trigger supervisor card) </a:t>
            </a:r>
            <a:endParaRPr lang="en-US" sz="1400" dirty="0"/>
          </a:p>
          <a:p>
            <a:endParaRPr lang="en-US" sz="2000" dirty="0"/>
          </a:p>
        </p:txBody>
      </p:sp>
    </p:spTree>
    <p:extLst>
      <p:ext uri="{BB962C8B-B14F-4D97-AF65-F5344CB8AC3E}">
        <p14:creationId xmlns:p14="http://schemas.microsoft.com/office/powerpoint/2010/main" val="919864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25E78C5-EEAB-4C94-89C3-2C9E389F0027}"/>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09A872DA-9201-428E-7E2C-E42FC8DB3661}"/>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C1C2A9C4-3875-6605-71ED-DBC88B45631D}"/>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10" name="TextBox 9">
            <a:extLst>
              <a:ext uri="{FF2B5EF4-FFF2-40B4-BE49-F238E27FC236}">
                <a16:creationId xmlns:a16="http://schemas.microsoft.com/office/drawing/2014/main" id="{35F69EC3-1940-CF7D-D0D8-B0246B3D0E7A}"/>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DEE29A6B-CECE-6DE6-C54B-E2AFB2A7FA64}"/>
              </a:ext>
            </a:extLst>
          </p:cNvPr>
          <p:cNvSpPr>
            <a:spLocks noGrp="1"/>
          </p:cNvSpPr>
          <p:nvPr>
            <p:ph idx="1"/>
          </p:nvPr>
        </p:nvSpPr>
        <p:spPr>
          <a:xfrm>
            <a:off x="228600" y="4310041"/>
            <a:ext cx="8798243" cy="1732277"/>
          </a:xfrm>
        </p:spPr>
        <p:txBody>
          <a:bodyPr/>
          <a:lstStyle/>
          <a:p>
            <a:r>
              <a:rPr lang="en-US" sz="1800" dirty="0" err="1"/>
              <a:t>SpinQuest</a:t>
            </a:r>
            <a:r>
              <a:rPr lang="en-US" sz="1800" dirty="0"/>
              <a:t> Spectrometer</a:t>
            </a:r>
          </a:p>
          <a:p>
            <a:pPr lvl="1"/>
            <a:r>
              <a:rPr lang="en-US" sz="1600" dirty="0"/>
              <a:t>Repurposed from </a:t>
            </a:r>
            <a:r>
              <a:rPr lang="en-US" sz="1600" dirty="0" err="1"/>
              <a:t>SeaQuest</a:t>
            </a:r>
            <a:r>
              <a:rPr lang="en-US" sz="1600" dirty="0"/>
              <a:t>, lower level (below ground) of NM4 enclosure</a:t>
            </a:r>
          </a:p>
          <a:p>
            <a:pPr lvl="1"/>
            <a:r>
              <a:rPr lang="en-US" sz="1600" dirty="0"/>
              <a:t>Beam going left to right</a:t>
            </a:r>
          </a:p>
          <a:p>
            <a:pPr lvl="1"/>
            <a:r>
              <a:rPr lang="en-US" sz="1600" dirty="0" err="1"/>
              <a:t>FMag</a:t>
            </a:r>
            <a:r>
              <a:rPr lang="en-US" sz="1600" dirty="0"/>
              <a:t> is a closed aperture solid iron magnet to focus muons downstream and absorb beam protons which do not interact with the target</a:t>
            </a:r>
          </a:p>
          <a:p>
            <a:pPr lvl="1"/>
            <a:r>
              <a:rPr lang="en-US" sz="1600" dirty="0" err="1"/>
              <a:t>KMag</a:t>
            </a:r>
            <a:r>
              <a:rPr lang="en-US" sz="1600" dirty="0"/>
              <a:t> is a large open aperture magnet to measure muon momenta</a:t>
            </a:r>
            <a:endParaRPr lang="en-US" sz="1800" dirty="0"/>
          </a:p>
        </p:txBody>
      </p:sp>
      <p:sp>
        <p:nvSpPr>
          <p:cNvPr id="17" name="Rectangle 16">
            <a:extLst>
              <a:ext uri="{FF2B5EF4-FFF2-40B4-BE49-F238E27FC236}">
                <a16:creationId xmlns:a16="http://schemas.microsoft.com/office/drawing/2014/main" id="{53C40B8D-E8BE-AC05-2CBD-62AE6D53A361}"/>
              </a:ext>
            </a:extLst>
          </p:cNvPr>
          <p:cNvSpPr/>
          <p:nvPr/>
        </p:nvSpPr>
        <p:spPr>
          <a:xfrm>
            <a:off x="1207477" y="3985846"/>
            <a:ext cx="216877" cy="1699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53AE01-D291-FE03-7FDE-4D83578835C6}"/>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diagram of a machine&#10;&#10;Description automatically generated">
            <a:extLst>
              <a:ext uri="{FF2B5EF4-FFF2-40B4-BE49-F238E27FC236}">
                <a16:creationId xmlns:a16="http://schemas.microsoft.com/office/drawing/2014/main" id="{76A5CC43-8A4D-633C-AD1B-B4916B5D4BF2}"/>
              </a:ext>
            </a:extLst>
          </p:cNvPr>
          <p:cNvPicPr>
            <a:picLocks noChangeAspect="1"/>
          </p:cNvPicPr>
          <p:nvPr/>
        </p:nvPicPr>
        <p:blipFill>
          <a:blip r:embed="rId2"/>
          <a:stretch>
            <a:fillRect/>
          </a:stretch>
        </p:blipFill>
        <p:spPr>
          <a:xfrm>
            <a:off x="2008015" y="647392"/>
            <a:ext cx="6131859" cy="3662189"/>
          </a:xfrm>
          <a:prstGeom prst="rect">
            <a:avLst/>
          </a:prstGeom>
        </p:spPr>
      </p:pic>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a:xfrm>
            <a:off x="228600" y="371020"/>
            <a:ext cx="8686800" cy="427877"/>
          </a:xfrm>
        </p:spPr>
        <p:txBody>
          <a:bodyPr/>
          <a:lstStyle/>
          <a:p>
            <a:r>
              <a:rPr lang="en-US" dirty="0"/>
              <a:t>Neutrino Switchyard 120 Experimental Areas Overview - </a:t>
            </a:r>
            <a:r>
              <a:rPr lang="en-US" dirty="0" err="1"/>
              <a:t>SpinQuest</a:t>
            </a:r>
            <a:endParaRPr lang="en-US" dirty="0"/>
          </a:p>
        </p:txBody>
      </p:sp>
    </p:spTree>
    <p:extLst>
      <p:ext uri="{BB962C8B-B14F-4D97-AF65-F5344CB8AC3E}">
        <p14:creationId xmlns:p14="http://schemas.microsoft.com/office/powerpoint/2010/main" val="14323705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EAABF-F286-A025-4803-47C22BA98B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A8B44B-94B6-1732-4328-9897800D2E79}"/>
              </a:ext>
            </a:extLst>
          </p:cNvPr>
          <p:cNvSpPr>
            <a:spLocks noGrp="1"/>
          </p:cNvSpPr>
          <p:nvPr>
            <p:ph type="title"/>
          </p:nvPr>
        </p:nvSpPr>
        <p:spPr>
          <a:xfrm>
            <a:off x="228600" y="78703"/>
            <a:ext cx="8686800" cy="427877"/>
          </a:xfrm>
        </p:spPr>
        <p:txBody>
          <a:bodyPr/>
          <a:lstStyle/>
          <a:p>
            <a:r>
              <a:rPr lang="en-US" dirty="0" err="1"/>
              <a:t>SpinQuest</a:t>
            </a:r>
            <a:r>
              <a:rPr lang="en-US" dirty="0"/>
              <a:t> Systems</a:t>
            </a:r>
          </a:p>
        </p:txBody>
      </p:sp>
      <p:sp>
        <p:nvSpPr>
          <p:cNvPr id="4" name="Date Placeholder 3">
            <a:extLst>
              <a:ext uri="{FF2B5EF4-FFF2-40B4-BE49-F238E27FC236}">
                <a16:creationId xmlns:a16="http://schemas.microsoft.com/office/drawing/2014/main" id="{AAB08DE2-D641-173A-499F-BC51DE2C6A8B}"/>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64C5DB15-E2DF-FA9F-7166-27A6EDB61AC6}"/>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CCDAADA0-07FE-B886-C4D7-D017E19234C4}"/>
              </a:ext>
            </a:extLst>
          </p:cNvPr>
          <p:cNvSpPr>
            <a:spLocks noGrp="1"/>
          </p:cNvSpPr>
          <p:nvPr>
            <p:ph type="sldNum" sz="quarter" idx="4"/>
          </p:nvPr>
        </p:nvSpPr>
        <p:spPr/>
        <p:txBody>
          <a:bodyPr/>
          <a:lstStyle/>
          <a:p>
            <a:pPr>
              <a:defRPr/>
            </a:pPr>
            <a:fld id="{148C009B-CB69-E04A-B9B3-34B26D69E9CF}" type="slidenum">
              <a:rPr lang="en-US" smtClean="0"/>
              <a:pPr>
                <a:defRPr/>
              </a:pPr>
              <a:t>60</a:t>
            </a:fld>
            <a:endParaRPr lang="en-US" dirty="0"/>
          </a:p>
        </p:txBody>
      </p:sp>
      <p:sp>
        <p:nvSpPr>
          <p:cNvPr id="10" name="TextBox 9">
            <a:extLst>
              <a:ext uri="{FF2B5EF4-FFF2-40B4-BE49-F238E27FC236}">
                <a16:creationId xmlns:a16="http://schemas.microsoft.com/office/drawing/2014/main" id="{96537D27-C820-F7E6-3E57-ED86691D4C13}"/>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9C9A5C35-342F-1700-4B38-AF7F73666D13}"/>
              </a:ext>
            </a:extLst>
          </p:cNvPr>
          <p:cNvSpPr>
            <a:spLocks noGrp="1"/>
          </p:cNvSpPr>
          <p:nvPr>
            <p:ph idx="1"/>
          </p:nvPr>
        </p:nvSpPr>
        <p:spPr>
          <a:xfrm>
            <a:off x="109708" y="631108"/>
            <a:ext cx="4349750" cy="5094443"/>
          </a:xfrm>
        </p:spPr>
        <p:txBody>
          <a:bodyPr/>
          <a:lstStyle/>
          <a:p>
            <a:pPr>
              <a:buFont typeface="+mj-lt"/>
              <a:buAutoNum type="arabicPeriod"/>
            </a:pPr>
            <a:r>
              <a:rPr lang="en-US" sz="1800" dirty="0">
                <a:solidFill>
                  <a:schemeClr val="accent6">
                    <a:lumMod val="20000"/>
                    <a:lumOff val="80000"/>
                  </a:schemeClr>
                </a:solidFill>
                <a:effectLst/>
                <a:latin typeface="Times" pitchFamily="2" charset="0"/>
              </a:rPr>
              <a:t>Polarized NH3/ND3 Target</a:t>
            </a:r>
          </a:p>
          <a:p>
            <a:pPr lvl="1">
              <a:buFont typeface="+mj-lt"/>
              <a:buAutoNum type="arabicPeriod"/>
            </a:pPr>
            <a:r>
              <a:rPr lang="en-US" sz="1600" dirty="0">
                <a:solidFill>
                  <a:schemeClr val="accent6">
                    <a:lumMod val="20000"/>
                    <a:lumOff val="80000"/>
                  </a:schemeClr>
                </a:solidFill>
                <a:effectLst/>
                <a:latin typeface="Times" pitchFamily="2" charset="0"/>
              </a:rPr>
              <a:t>Quantum Technology (QT) Liquefiers System </a:t>
            </a:r>
          </a:p>
          <a:p>
            <a:pPr lvl="1">
              <a:buFont typeface="+mj-lt"/>
              <a:buAutoNum type="arabicPeriod"/>
            </a:pPr>
            <a:r>
              <a:rPr lang="en-US" sz="1600" dirty="0">
                <a:solidFill>
                  <a:schemeClr val="accent6">
                    <a:lumMod val="20000"/>
                    <a:lumOff val="80000"/>
                  </a:schemeClr>
                </a:solidFill>
                <a:effectLst/>
                <a:latin typeface="Times" pitchFamily="2" charset="0"/>
              </a:rPr>
              <a:t>University of Virginia Microwave System </a:t>
            </a:r>
          </a:p>
          <a:p>
            <a:pPr lvl="1">
              <a:buFont typeface="+mj-lt"/>
              <a:buAutoNum type="arabicPeriod"/>
            </a:pPr>
            <a:r>
              <a:rPr lang="en-US" sz="1600" dirty="0">
                <a:solidFill>
                  <a:schemeClr val="accent6">
                    <a:lumMod val="20000"/>
                    <a:lumOff val="80000"/>
                  </a:schemeClr>
                </a:solidFill>
                <a:effectLst/>
                <a:latin typeface="Times" pitchFamily="2" charset="0"/>
              </a:rPr>
              <a:t>Liverpool NMR System </a:t>
            </a:r>
          </a:p>
          <a:p>
            <a:pPr lvl="1">
              <a:buFont typeface="+mj-lt"/>
              <a:buAutoNum type="arabicPeriod"/>
            </a:pPr>
            <a:r>
              <a:rPr lang="en-US" sz="1600" dirty="0">
                <a:solidFill>
                  <a:schemeClr val="accent6">
                    <a:lumMod val="20000"/>
                    <a:lumOff val="80000"/>
                  </a:schemeClr>
                </a:solidFill>
                <a:effectLst/>
                <a:latin typeface="Times" pitchFamily="2" charset="0"/>
              </a:rPr>
              <a:t>Oerlikon stacked Root pumps </a:t>
            </a:r>
          </a:p>
          <a:p>
            <a:pPr lvl="1">
              <a:buFont typeface="+mj-lt"/>
              <a:buAutoNum type="arabicPeriod"/>
            </a:pPr>
            <a:r>
              <a:rPr lang="en-US" sz="1600" dirty="0">
                <a:solidFill>
                  <a:schemeClr val="accent6">
                    <a:lumMod val="20000"/>
                    <a:lumOff val="80000"/>
                  </a:schemeClr>
                </a:solidFill>
                <a:effectLst/>
                <a:latin typeface="Times" pitchFamily="2" charset="0"/>
              </a:rPr>
              <a:t>Evaporation Refrigerator </a:t>
            </a:r>
          </a:p>
          <a:p>
            <a:pPr lvl="1">
              <a:buFont typeface="+mj-lt"/>
              <a:buAutoNum type="arabicPeriod"/>
            </a:pPr>
            <a:r>
              <a:rPr lang="en-US" sz="1600" dirty="0">
                <a:solidFill>
                  <a:schemeClr val="accent6">
                    <a:lumMod val="20000"/>
                    <a:lumOff val="80000"/>
                  </a:schemeClr>
                </a:solidFill>
                <a:effectLst/>
                <a:latin typeface="Times" pitchFamily="2" charset="0"/>
              </a:rPr>
              <a:t>Superconducting Magnet </a:t>
            </a:r>
          </a:p>
          <a:p>
            <a:pPr lvl="1">
              <a:buFont typeface="+mj-lt"/>
              <a:buAutoNum type="arabicPeriod"/>
            </a:pPr>
            <a:r>
              <a:rPr lang="en-US" sz="1600" dirty="0">
                <a:solidFill>
                  <a:schemeClr val="accent6">
                    <a:lumMod val="20000"/>
                    <a:lumOff val="80000"/>
                  </a:schemeClr>
                </a:solidFill>
                <a:effectLst/>
                <a:latin typeface="Times" pitchFamily="2" charset="0"/>
              </a:rPr>
              <a:t>Target Lifter or Target Actuator </a:t>
            </a:r>
          </a:p>
          <a:p>
            <a:pPr lvl="1">
              <a:buFont typeface="+mj-lt"/>
              <a:buAutoNum type="arabicPeriod"/>
            </a:pPr>
            <a:r>
              <a:rPr lang="en-US" sz="1600" dirty="0">
                <a:solidFill>
                  <a:schemeClr val="accent6">
                    <a:lumMod val="20000"/>
                    <a:lumOff val="80000"/>
                  </a:schemeClr>
                </a:solidFill>
                <a:effectLst/>
                <a:latin typeface="Times" pitchFamily="2" charset="0"/>
              </a:rPr>
              <a:t>Slow Control &amp; Magnet power supply Rack</a:t>
            </a:r>
          </a:p>
          <a:p>
            <a:pPr>
              <a:buFont typeface="+mj-lt"/>
              <a:buAutoNum type="arabicPeriod"/>
            </a:pPr>
            <a:r>
              <a:rPr lang="en-US" sz="1800" b="1" dirty="0">
                <a:solidFill>
                  <a:srgbClr val="020202"/>
                </a:solidFill>
                <a:latin typeface="Times" pitchFamily="2" charset="0"/>
              </a:rPr>
              <a:t>Spectrometer</a:t>
            </a:r>
          </a:p>
          <a:p>
            <a:pPr lvl="1">
              <a:buFont typeface="+mj-lt"/>
              <a:buAutoNum type="arabicPeriod"/>
            </a:pPr>
            <a:r>
              <a:rPr lang="en-US" sz="1600" dirty="0">
                <a:solidFill>
                  <a:schemeClr val="accent6">
                    <a:lumMod val="20000"/>
                    <a:lumOff val="80000"/>
                  </a:schemeClr>
                </a:solidFill>
                <a:effectLst/>
                <a:latin typeface="Times" pitchFamily="2" charset="0"/>
              </a:rPr>
              <a:t>Drift chambers </a:t>
            </a:r>
          </a:p>
          <a:p>
            <a:pPr lvl="1">
              <a:buFont typeface="+mj-lt"/>
              <a:buAutoNum type="arabicPeriod"/>
            </a:pPr>
            <a:r>
              <a:rPr lang="en-US" sz="1600" dirty="0">
                <a:solidFill>
                  <a:schemeClr val="accent6">
                    <a:lumMod val="20000"/>
                    <a:lumOff val="80000"/>
                  </a:schemeClr>
                </a:solidFill>
                <a:effectLst/>
                <a:latin typeface="Times" pitchFamily="2" charset="0"/>
              </a:rPr>
              <a:t>Scintillator hodoscopes </a:t>
            </a:r>
          </a:p>
          <a:p>
            <a:pPr lvl="1">
              <a:buFont typeface="+mj-lt"/>
              <a:buAutoNum type="arabicPeriod"/>
            </a:pPr>
            <a:r>
              <a:rPr lang="en-US" sz="1600" dirty="0">
                <a:solidFill>
                  <a:schemeClr val="accent6">
                    <a:lumMod val="20000"/>
                    <a:lumOff val="80000"/>
                  </a:schemeClr>
                </a:solidFill>
                <a:effectLst/>
                <a:latin typeface="Times" pitchFamily="2" charset="0"/>
              </a:rPr>
              <a:t>Fiber hodoscopes </a:t>
            </a:r>
          </a:p>
          <a:p>
            <a:pPr lvl="1">
              <a:buFont typeface="+mj-lt"/>
              <a:buAutoNum type="arabicPeriod"/>
            </a:pPr>
            <a:r>
              <a:rPr lang="en-US" sz="1600" dirty="0">
                <a:solidFill>
                  <a:schemeClr val="accent6">
                    <a:lumMod val="20000"/>
                    <a:lumOff val="80000"/>
                  </a:schemeClr>
                </a:solidFill>
                <a:effectLst/>
                <a:latin typeface="Times" pitchFamily="2" charset="0"/>
              </a:rPr>
              <a:t>Proportional tubes </a:t>
            </a:r>
          </a:p>
          <a:p>
            <a:pPr lvl="1">
              <a:buFont typeface="+mj-lt"/>
              <a:buAutoNum type="arabicPeriod"/>
            </a:pPr>
            <a:r>
              <a:rPr lang="en-US" sz="1600" dirty="0">
                <a:solidFill>
                  <a:schemeClr val="accent6">
                    <a:lumMod val="20000"/>
                    <a:lumOff val="80000"/>
                  </a:schemeClr>
                </a:solidFill>
                <a:effectLst/>
                <a:latin typeface="Times" pitchFamily="2" charset="0"/>
              </a:rPr>
              <a:t>Cerenkov beam monitor </a:t>
            </a:r>
          </a:p>
          <a:p>
            <a:pPr lvl="1">
              <a:buFont typeface="+mj-lt"/>
              <a:buAutoNum type="arabicPeriod"/>
            </a:pPr>
            <a:r>
              <a:rPr lang="en-US" sz="1600" dirty="0">
                <a:solidFill>
                  <a:schemeClr val="accent6">
                    <a:lumMod val="20000"/>
                    <a:lumOff val="80000"/>
                  </a:schemeClr>
                </a:solidFill>
                <a:effectLst/>
                <a:latin typeface="Times" pitchFamily="2" charset="0"/>
              </a:rPr>
              <a:t>Data acquisition and trigger </a:t>
            </a:r>
          </a:p>
          <a:p>
            <a:pPr lvl="1">
              <a:buFont typeface="+mj-lt"/>
              <a:buAutoNum type="arabicPeriod"/>
            </a:pPr>
            <a:r>
              <a:rPr lang="en-US" sz="1600" b="1" dirty="0">
                <a:solidFill>
                  <a:srgbClr val="020202"/>
                </a:solidFill>
                <a:effectLst/>
                <a:latin typeface="Times" pitchFamily="2" charset="0"/>
              </a:rPr>
              <a:t>Beam dump (</a:t>
            </a:r>
            <a:r>
              <a:rPr lang="en-US" sz="1600" b="1" dirty="0" err="1">
                <a:solidFill>
                  <a:srgbClr val="020202"/>
                </a:solidFill>
                <a:effectLst/>
                <a:latin typeface="Times" pitchFamily="2" charset="0"/>
              </a:rPr>
              <a:t>FMag</a:t>
            </a:r>
            <a:r>
              <a:rPr lang="en-US" sz="1600" b="1" dirty="0">
                <a:solidFill>
                  <a:srgbClr val="020202"/>
                </a:solidFill>
                <a:effectLst/>
                <a:latin typeface="Times" pitchFamily="2" charset="0"/>
              </a:rPr>
              <a:t>) and analysis (</a:t>
            </a:r>
            <a:r>
              <a:rPr lang="en-US" sz="1600" b="1" dirty="0" err="1">
                <a:solidFill>
                  <a:srgbClr val="020202"/>
                </a:solidFill>
                <a:effectLst/>
                <a:latin typeface="Times" pitchFamily="2" charset="0"/>
              </a:rPr>
              <a:t>KMag</a:t>
            </a:r>
            <a:r>
              <a:rPr lang="en-US" sz="1600" b="1" dirty="0">
                <a:solidFill>
                  <a:srgbClr val="020202"/>
                </a:solidFill>
                <a:effectLst/>
                <a:latin typeface="Times" pitchFamily="2" charset="0"/>
              </a:rPr>
              <a:t>) magnets </a:t>
            </a:r>
          </a:p>
          <a:p>
            <a:pPr marL="1257300" lvl="2" indent="-342900">
              <a:buFont typeface="+mj-lt"/>
              <a:buAutoNum type="arabicPeriod"/>
            </a:pPr>
            <a:endParaRPr lang="en-US" sz="1400" dirty="0"/>
          </a:p>
        </p:txBody>
      </p:sp>
      <p:sp>
        <p:nvSpPr>
          <p:cNvPr id="8" name="TextBox 7">
            <a:extLst>
              <a:ext uri="{FF2B5EF4-FFF2-40B4-BE49-F238E27FC236}">
                <a16:creationId xmlns:a16="http://schemas.microsoft.com/office/drawing/2014/main" id="{7184C4ED-B6F8-052C-8040-8A4D34800EF6}"/>
              </a:ext>
            </a:extLst>
          </p:cNvPr>
          <p:cNvSpPr txBox="1"/>
          <p:nvPr/>
        </p:nvSpPr>
        <p:spPr>
          <a:xfrm>
            <a:off x="4572000" y="141455"/>
            <a:ext cx="4462292" cy="4001095"/>
          </a:xfrm>
          <a:prstGeom prst="rect">
            <a:avLst/>
          </a:prstGeom>
          <a:noFill/>
        </p:spPr>
        <p:txBody>
          <a:bodyPr wrap="square">
            <a:spAutoFit/>
          </a:bodyPr>
          <a:lstStyle/>
          <a:p>
            <a:r>
              <a:rPr lang="en-US" sz="1800" dirty="0">
                <a:effectLst/>
                <a:latin typeface="Times" pitchFamily="2" charset="0"/>
              </a:rPr>
              <a:t>In addition to the superconducting magnet inside the target (covered in the target section), we have two dipole magnets in the experiment hall. The upstream beam dump magnet, referred to as the </a:t>
            </a:r>
            <a:r>
              <a:rPr lang="en-US" sz="1800" dirty="0" err="1">
                <a:effectLst/>
                <a:latin typeface="Times" pitchFamily="2" charset="0"/>
              </a:rPr>
              <a:t>FMag</a:t>
            </a:r>
            <a:r>
              <a:rPr lang="en-US" sz="1800" dirty="0">
                <a:effectLst/>
                <a:latin typeface="Times" pitchFamily="2" charset="0"/>
              </a:rPr>
              <a:t>, is a closed-aperture magnet filled with iron. The magnetic field in the center is about 2T, the operating current is 2000A. The downstream analysis magnet, referred to as the </a:t>
            </a:r>
            <a:r>
              <a:rPr lang="en-US" sz="1800" dirty="0" err="1">
                <a:effectLst/>
                <a:latin typeface="Times" pitchFamily="2" charset="0"/>
              </a:rPr>
              <a:t>KMag</a:t>
            </a:r>
            <a:r>
              <a:rPr lang="en-US" sz="1800" dirty="0">
                <a:effectLst/>
                <a:latin typeface="Times" pitchFamily="2" charset="0"/>
              </a:rPr>
              <a:t>, is an open-aperture magnet. The magnetic field in the center is about 0.4T, the operating current is 1600A. </a:t>
            </a:r>
            <a:endParaRPr lang="en-US" sz="1600" dirty="0"/>
          </a:p>
          <a:p>
            <a:pPr marL="285750" indent="-285750">
              <a:buFont typeface="Arial" panose="020B0604020202020204" pitchFamily="34" charset="0"/>
              <a:buChar char="•"/>
            </a:pPr>
            <a:r>
              <a:rPr lang="en-US" sz="1800" dirty="0">
                <a:effectLst/>
                <a:latin typeface="Times" pitchFamily="2" charset="0"/>
              </a:rPr>
              <a:t>ORC-2089 (</a:t>
            </a:r>
            <a:r>
              <a:rPr lang="en-US" sz="1800" dirty="0" err="1">
                <a:effectLst/>
                <a:latin typeface="Times" pitchFamily="2" charset="0"/>
              </a:rPr>
              <a:t>FMag</a:t>
            </a:r>
            <a:r>
              <a:rPr lang="en-US" sz="1800" dirty="0">
                <a:effectLst/>
                <a:latin typeface="Times" pitchFamily="2" charset="0"/>
              </a:rPr>
              <a:t> and </a:t>
            </a:r>
            <a:r>
              <a:rPr lang="en-US" sz="1800" dirty="0" err="1">
                <a:effectLst/>
                <a:latin typeface="Times" pitchFamily="2" charset="0"/>
              </a:rPr>
              <a:t>KMag</a:t>
            </a:r>
            <a:r>
              <a:rPr lang="en-US" sz="1800" dirty="0">
                <a:effectLst/>
                <a:latin typeface="Times" pitchFamily="2" charset="0"/>
              </a:rPr>
              <a:t> operation) </a:t>
            </a:r>
            <a:endParaRPr lang="en-US" sz="1400" dirty="0"/>
          </a:p>
          <a:p>
            <a:endParaRPr lang="en-US" sz="2000" dirty="0"/>
          </a:p>
        </p:txBody>
      </p:sp>
    </p:spTree>
    <p:extLst>
      <p:ext uri="{BB962C8B-B14F-4D97-AF65-F5344CB8AC3E}">
        <p14:creationId xmlns:p14="http://schemas.microsoft.com/office/powerpoint/2010/main" val="29522377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diagram of a machine&#10;&#10;Description automatically generated">
            <a:extLst>
              <a:ext uri="{FF2B5EF4-FFF2-40B4-BE49-F238E27FC236}">
                <a16:creationId xmlns:a16="http://schemas.microsoft.com/office/drawing/2014/main" id="{4E7CDAE8-1E50-406B-4F7D-20760BFF1E71}"/>
              </a:ext>
            </a:extLst>
          </p:cNvPr>
          <p:cNvPicPr>
            <a:picLocks noGrp="1" noChangeAspect="1"/>
          </p:cNvPicPr>
          <p:nvPr>
            <p:ph idx="1"/>
          </p:nvPr>
        </p:nvPicPr>
        <p:blipFill>
          <a:blip r:embed="rId2"/>
          <a:stretch>
            <a:fillRect/>
          </a:stretch>
        </p:blipFill>
        <p:spPr>
          <a:xfrm>
            <a:off x="2179321" y="1270000"/>
            <a:ext cx="5613400" cy="4318000"/>
          </a:xfrm>
        </p:spPr>
      </p:pic>
      <p:sp>
        <p:nvSpPr>
          <p:cNvPr id="3" name="Title 2">
            <a:extLst>
              <a:ext uri="{FF2B5EF4-FFF2-40B4-BE49-F238E27FC236}">
                <a16:creationId xmlns:a16="http://schemas.microsoft.com/office/drawing/2014/main" id="{D72908E6-5DE1-B482-28E5-419031D2A003}"/>
              </a:ext>
            </a:extLst>
          </p:cNvPr>
          <p:cNvSpPr>
            <a:spLocks noGrp="1"/>
          </p:cNvSpPr>
          <p:nvPr>
            <p:ph type="title"/>
          </p:nvPr>
        </p:nvSpPr>
        <p:spPr/>
        <p:txBody>
          <a:bodyPr/>
          <a:lstStyle/>
          <a:p>
            <a:r>
              <a:rPr lang="en-US" dirty="0"/>
              <a:t>ODH Layout – NM3 Target Cave</a:t>
            </a:r>
          </a:p>
        </p:txBody>
      </p:sp>
      <p:sp>
        <p:nvSpPr>
          <p:cNvPr id="4" name="Date Placeholder 3">
            <a:extLst>
              <a:ext uri="{FF2B5EF4-FFF2-40B4-BE49-F238E27FC236}">
                <a16:creationId xmlns:a16="http://schemas.microsoft.com/office/drawing/2014/main" id="{F93780D1-B022-908D-FFDF-A3F376F16A48}"/>
              </a:ext>
            </a:extLst>
          </p:cNvPr>
          <p:cNvSpPr>
            <a:spLocks noGrp="1"/>
          </p:cNvSpPr>
          <p:nvPr>
            <p:ph type="dt" sz="half" idx="2"/>
          </p:nvPr>
        </p:nvSpPr>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D66FF2CB-E1F3-3255-E6A2-FEA4E2DF4508}"/>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30BC3579-FEDB-7928-1EDB-3FD3C21E9D08}"/>
              </a:ext>
            </a:extLst>
          </p:cNvPr>
          <p:cNvSpPr>
            <a:spLocks noGrp="1"/>
          </p:cNvSpPr>
          <p:nvPr>
            <p:ph type="sldNum" sz="quarter" idx="4"/>
          </p:nvPr>
        </p:nvSpPr>
        <p:spPr/>
        <p:txBody>
          <a:bodyPr/>
          <a:lstStyle/>
          <a:p>
            <a:pPr>
              <a:defRPr/>
            </a:pPr>
            <a:fld id="{148C009B-CB69-E04A-B9B3-34B26D69E9CF}" type="slidenum">
              <a:rPr lang="en-US" smtClean="0"/>
              <a:pPr>
                <a:defRPr/>
              </a:pPr>
              <a:t>61</a:t>
            </a:fld>
            <a:endParaRPr lang="en-US" dirty="0"/>
          </a:p>
        </p:txBody>
      </p:sp>
    </p:spTree>
    <p:extLst>
      <p:ext uri="{BB962C8B-B14F-4D97-AF65-F5344CB8AC3E}">
        <p14:creationId xmlns:p14="http://schemas.microsoft.com/office/powerpoint/2010/main" val="15447937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42257-8D83-801E-D48E-DDC8D77B4E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507BE94-6EF6-0C91-E935-4A5A51B2DAA2}"/>
              </a:ext>
            </a:extLst>
          </p:cNvPr>
          <p:cNvSpPr>
            <a:spLocks noGrp="1"/>
          </p:cNvSpPr>
          <p:nvPr>
            <p:ph type="title"/>
          </p:nvPr>
        </p:nvSpPr>
        <p:spPr/>
        <p:txBody>
          <a:bodyPr/>
          <a:lstStyle/>
          <a:p>
            <a:r>
              <a:rPr lang="en-US" dirty="0"/>
              <a:t>ODH Layout – NM4</a:t>
            </a:r>
          </a:p>
        </p:txBody>
      </p:sp>
      <p:sp>
        <p:nvSpPr>
          <p:cNvPr id="4" name="Date Placeholder 3">
            <a:extLst>
              <a:ext uri="{FF2B5EF4-FFF2-40B4-BE49-F238E27FC236}">
                <a16:creationId xmlns:a16="http://schemas.microsoft.com/office/drawing/2014/main" id="{719CDD0E-8410-E774-1DF7-E4A1964E6B38}"/>
              </a:ext>
            </a:extLst>
          </p:cNvPr>
          <p:cNvSpPr>
            <a:spLocks noGrp="1"/>
          </p:cNvSpPr>
          <p:nvPr>
            <p:ph type="dt" sz="half" idx="2"/>
          </p:nvPr>
        </p:nvSpPr>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236625E6-EC84-1FB8-8058-9664BD04EF0F}"/>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A6B57166-C87B-1722-B74F-CAAE0F6AAA56}"/>
              </a:ext>
            </a:extLst>
          </p:cNvPr>
          <p:cNvSpPr>
            <a:spLocks noGrp="1"/>
          </p:cNvSpPr>
          <p:nvPr>
            <p:ph type="sldNum" sz="quarter" idx="4"/>
          </p:nvPr>
        </p:nvSpPr>
        <p:spPr/>
        <p:txBody>
          <a:bodyPr/>
          <a:lstStyle/>
          <a:p>
            <a:pPr>
              <a:defRPr/>
            </a:pPr>
            <a:fld id="{148C009B-CB69-E04A-B9B3-34B26D69E9CF}" type="slidenum">
              <a:rPr lang="en-US" smtClean="0"/>
              <a:pPr>
                <a:defRPr/>
              </a:pPr>
              <a:t>62</a:t>
            </a:fld>
            <a:endParaRPr lang="en-US" dirty="0"/>
          </a:p>
        </p:txBody>
      </p:sp>
      <p:pic>
        <p:nvPicPr>
          <p:cNvPr id="10" name="Content Placeholder 9" descr="A diagram of a factory&#10;&#10;Description automatically generated">
            <a:extLst>
              <a:ext uri="{FF2B5EF4-FFF2-40B4-BE49-F238E27FC236}">
                <a16:creationId xmlns:a16="http://schemas.microsoft.com/office/drawing/2014/main" id="{A96AA3EA-4796-9808-C16E-83EE2DB34514}"/>
              </a:ext>
            </a:extLst>
          </p:cNvPr>
          <p:cNvPicPr>
            <a:picLocks noGrp="1" noChangeAspect="1"/>
          </p:cNvPicPr>
          <p:nvPr>
            <p:ph idx="1"/>
          </p:nvPr>
        </p:nvPicPr>
        <p:blipFill>
          <a:blip r:embed="rId2"/>
          <a:stretch>
            <a:fillRect/>
          </a:stretch>
        </p:blipFill>
        <p:spPr>
          <a:xfrm>
            <a:off x="1609999" y="1150034"/>
            <a:ext cx="6103325" cy="4557932"/>
          </a:xfrm>
        </p:spPr>
      </p:pic>
    </p:spTree>
    <p:extLst>
      <p:ext uri="{BB962C8B-B14F-4D97-AF65-F5344CB8AC3E}">
        <p14:creationId xmlns:p14="http://schemas.microsoft.com/office/powerpoint/2010/main" val="3713066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A4297-3F96-AD07-DAD3-F7777117E698}"/>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1EC0BE7B-533F-578D-7C9F-4934F64185E7}"/>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B280364D-FF85-7808-C934-4E0C722062F6}"/>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F58AC452-A780-D057-ECAB-1B060D164A26}"/>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10" name="TextBox 9">
            <a:extLst>
              <a:ext uri="{FF2B5EF4-FFF2-40B4-BE49-F238E27FC236}">
                <a16:creationId xmlns:a16="http://schemas.microsoft.com/office/drawing/2014/main" id="{EB0A98C3-947C-81A7-62A3-EC0BEFB4D6B7}"/>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E5EE8838-8D3D-783F-E700-3E153E9D8624}"/>
              </a:ext>
            </a:extLst>
          </p:cNvPr>
          <p:cNvSpPr>
            <a:spLocks noGrp="1"/>
          </p:cNvSpPr>
          <p:nvPr>
            <p:ph idx="1"/>
          </p:nvPr>
        </p:nvSpPr>
        <p:spPr>
          <a:xfrm>
            <a:off x="242887" y="4524107"/>
            <a:ext cx="8798243" cy="1732277"/>
          </a:xfrm>
        </p:spPr>
        <p:txBody>
          <a:bodyPr/>
          <a:lstStyle/>
          <a:p>
            <a:r>
              <a:rPr lang="en-US" sz="1800" dirty="0"/>
              <a:t>Cryogenics platform</a:t>
            </a:r>
          </a:p>
          <a:p>
            <a:pPr lvl="1"/>
            <a:r>
              <a:rPr lang="en-US" sz="1600" dirty="0"/>
              <a:t>New cryogenics plant installed on second (ground) level of NM4 enclosure to capture gaseous helium and </a:t>
            </a:r>
            <a:r>
              <a:rPr lang="en-US" sz="1600" dirty="0" err="1"/>
              <a:t>reliquify</a:t>
            </a:r>
            <a:endParaRPr lang="en-US" sz="1600" dirty="0"/>
          </a:p>
          <a:p>
            <a:pPr lvl="1"/>
            <a:r>
              <a:rPr lang="en-US" sz="1600" dirty="0"/>
              <a:t>The red shielding blocks are surrounding </a:t>
            </a:r>
            <a:r>
              <a:rPr lang="en-US" sz="1600" dirty="0" err="1"/>
              <a:t>FMag</a:t>
            </a:r>
            <a:r>
              <a:rPr lang="en-US" sz="1600" dirty="0"/>
              <a:t> and existing from </a:t>
            </a:r>
            <a:r>
              <a:rPr lang="en-US" sz="1600" dirty="0" err="1"/>
              <a:t>SeaQuest</a:t>
            </a:r>
            <a:r>
              <a:rPr lang="en-US" sz="1600" dirty="0"/>
              <a:t>.  The grey shielding blocks are new to </a:t>
            </a:r>
            <a:r>
              <a:rPr lang="en-US" sz="1600" dirty="0" err="1"/>
              <a:t>SpinQuest</a:t>
            </a:r>
            <a:endParaRPr lang="en-US" sz="1800" dirty="0"/>
          </a:p>
        </p:txBody>
      </p:sp>
      <p:sp>
        <p:nvSpPr>
          <p:cNvPr id="17" name="Rectangle 16">
            <a:extLst>
              <a:ext uri="{FF2B5EF4-FFF2-40B4-BE49-F238E27FC236}">
                <a16:creationId xmlns:a16="http://schemas.microsoft.com/office/drawing/2014/main" id="{B41E48EC-199C-0355-754E-5ED74D4D5B72}"/>
              </a:ext>
            </a:extLst>
          </p:cNvPr>
          <p:cNvSpPr/>
          <p:nvPr/>
        </p:nvSpPr>
        <p:spPr>
          <a:xfrm>
            <a:off x="1207477" y="3985846"/>
            <a:ext cx="216877" cy="1699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0C80FF7-AF92-5399-CF13-C39A471A6161}"/>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machine with many drawers and a red box&#10;&#10;Description automatically generated with medium confidence">
            <a:extLst>
              <a:ext uri="{FF2B5EF4-FFF2-40B4-BE49-F238E27FC236}">
                <a16:creationId xmlns:a16="http://schemas.microsoft.com/office/drawing/2014/main" id="{CEF00DF1-5C08-97E1-21E7-D4FD438F1A02}"/>
              </a:ext>
            </a:extLst>
          </p:cNvPr>
          <p:cNvPicPr>
            <a:picLocks noChangeAspect="1"/>
          </p:cNvPicPr>
          <p:nvPr/>
        </p:nvPicPr>
        <p:blipFill>
          <a:blip r:embed="rId2"/>
          <a:stretch>
            <a:fillRect/>
          </a:stretch>
        </p:blipFill>
        <p:spPr>
          <a:xfrm>
            <a:off x="2391067" y="647531"/>
            <a:ext cx="5821135" cy="3883447"/>
          </a:xfrm>
          <a:prstGeom prst="rect">
            <a:avLst/>
          </a:prstGeom>
        </p:spPr>
      </p:pic>
      <p:sp>
        <p:nvSpPr>
          <p:cNvPr id="3" name="Title 2">
            <a:extLst>
              <a:ext uri="{FF2B5EF4-FFF2-40B4-BE49-F238E27FC236}">
                <a16:creationId xmlns:a16="http://schemas.microsoft.com/office/drawing/2014/main" id="{854A8D6E-E309-20B3-00C1-CC3F715069AB}"/>
              </a:ext>
            </a:extLst>
          </p:cNvPr>
          <p:cNvSpPr>
            <a:spLocks noGrp="1"/>
          </p:cNvSpPr>
          <p:nvPr>
            <p:ph type="title"/>
          </p:nvPr>
        </p:nvSpPr>
        <p:spPr>
          <a:xfrm>
            <a:off x="228600" y="371020"/>
            <a:ext cx="8686800" cy="427877"/>
          </a:xfrm>
        </p:spPr>
        <p:txBody>
          <a:bodyPr/>
          <a:lstStyle/>
          <a:p>
            <a:r>
              <a:rPr lang="en-US" dirty="0"/>
              <a:t>Neutrino Switchyard 120 Experimental Areas Overview - </a:t>
            </a:r>
            <a:r>
              <a:rPr lang="en-US" dirty="0" err="1"/>
              <a:t>SpinQuest</a:t>
            </a:r>
            <a:endParaRPr lang="en-US" dirty="0"/>
          </a:p>
        </p:txBody>
      </p:sp>
    </p:spTree>
    <p:extLst>
      <p:ext uri="{BB962C8B-B14F-4D97-AF65-F5344CB8AC3E}">
        <p14:creationId xmlns:p14="http://schemas.microsoft.com/office/powerpoint/2010/main" val="1940132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AAEB3-C014-6404-C4B4-022D1898E212}"/>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2355C92B-B8C4-EF8C-BE5C-44ED3B7C3730}"/>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C4438490-9FF5-A9EF-6067-4C44297C2401}"/>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C3CECDFE-E736-5E7E-1900-662D5537FAD5}"/>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10" name="TextBox 9">
            <a:extLst>
              <a:ext uri="{FF2B5EF4-FFF2-40B4-BE49-F238E27FC236}">
                <a16:creationId xmlns:a16="http://schemas.microsoft.com/office/drawing/2014/main" id="{E5A7C7A7-3F7B-C6D4-97FD-4C38F7C64462}"/>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7" name="Rectangle 16">
            <a:extLst>
              <a:ext uri="{FF2B5EF4-FFF2-40B4-BE49-F238E27FC236}">
                <a16:creationId xmlns:a16="http://schemas.microsoft.com/office/drawing/2014/main" id="{7F70427C-9703-EE57-2B89-AE9F5D84F3FD}"/>
              </a:ext>
            </a:extLst>
          </p:cNvPr>
          <p:cNvSpPr/>
          <p:nvPr/>
        </p:nvSpPr>
        <p:spPr>
          <a:xfrm>
            <a:off x="1207477" y="3985846"/>
            <a:ext cx="216877" cy="1699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4D7589E-DF0E-78F7-8629-9A1AA6E3CA53}"/>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machine with pipes and tubes&#10;&#10;Description automatically generated with medium confidence">
            <a:extLst>
              <a:ext uri="{FF2B5EF4-FFF2-40B4-BE49-F238E27FC236}">
                <a16:creationId xmlns:a16="http://schemas.microsoft.com/office/drawing/2014/main" id="{7D21EC31-883A-EF25-DB9D-3ED857C75983}"/>
              </a:ext>
            </a:extLst>
          </p:cNvPr>
          <p:cNvPicPr>
            <a:picLocks noChangeAspect="1"/>
          </p:cNvPicPr>
          <p:nvPr/>
        </p:nvPicPr>
        <p:blipFill>
          <a:blip r:embed="rId2"/>
          <a:stretch>
            <a:fillRect/>
          </a:stretch>
        </p:blipFill>
        <p:spPr>
          <a:xfrm>
            <a:off x="2202556" y="515714"/>
            <a:ext cx="6040491" cy="3753315"/>
          </a:xfrm>
          <a:prstGeom prst="rect">
            <a:avLst/>
          </a:prstGeom>
        </p:spPr>
      </p:pic>
      <p:sp>
        <p:nvSpPr>
          <p:cNvPr id="14" name="Content Placeholder 1">
            <a:extLst>
              <a:ext uri="{FF2B5EF4-FFF2-40B4-BE49-F238E27FC236}">
                <a16:creationId xmlns:a16="http://schemas.microsoft.com/office/drawing/2014/main" id="{566D4E2C-8488-2C17-D579-AC5CD1136058}"/>
              </a:ext>
            </a:extLst>
          </p:cNvPr>
          <p:cNvSpPr>
            <a:spLocks noGrp="1"/>
          </p:cNvSpPr>
          <p:nvPr>
            <p:ph idx="1"/>
          </p:nvPr>
        </p:nvSpPr>
        <p:spPr>
          <a:xfrm>
            <a:off x="0" y="4086148"/>
            <a:ext cx="8915400" cy="1732277"/>
          </a:xfrm>
        </p:spPr>
        <p:txBody>
          <a:bodyPr/>
          <a:lstStyle/>
          <a:p>
            <a:r>
              <a:rPr lang="en-US" sz="1800" dirty="0"/>
              <a:t>Target cave systems</a:t>
            </a:r>
          </a:p>
          <a:p>
            <a:pPr lvl="1"/>
            <a:r>
              <a:rPr lang="en-US" sz="1600" b="0" i="0" u="none" strike="noStrike" dirty="0">
                <a:solidFill>
                  <a:srgbClr val="000000"/>
                </a:solidFill>
                <a:effectLst/>
                <a:latin typeface="Helvetica" pitchFamily="2" charset="0"/>
              </a:rPr>
              <a:t>Cryostat cooled with liquid helium and insulated with liquid nitrogen and high vacuum</a:t>
            </a:r>
          </a:p>
          <a:p>
            <a:pPr lvl="1"/>
            <a:r>
              <a:rPr lang="en-US" sz="1600" dirty="0">
                <a:solidFill>
                  <a:srgbClr val="000000"/>
                </a:solidFill>
                <a:latin typeface="Helvetica" pitchFamily="2" charset="0"/>
              </a:rPr>
              <a:t>S</a:t>
            </a:r>
            <a:r>
              <a:rPr lang="en-US" sz="1600" b="0" i="0" u="none" strike="noStrike" dirty="0">
                <a:solidFill>
                  <a:srgbClr val="000000"/>
                </a:solidFill>
                <a:effectLst/>
                <a:latin typeface="Helvetica" pitchFamily="2" charset="0"/>
              </a:rPr>
              <a:t>uperconducting magnet, 1K evaporation fridge, NMR and microwave system, and solid-state polarized ammonia target</a:t>
            </a:r>
          </a:p>
          <a:p>
            <a:pPr lvl="1"/>
            <a:r>
              <a:rPr lang="en-US" sz="1600" dirty="0"/>
              <a:t>Due to shielding target cave accessed via ladder from upstream NM3 enclosure</a:t>
            </a:r>
          </a:p>
          <a:p>
            <a:pPr lvl="1"/>
            <a:r>
              <a:rPr lang="en-US" sz="1600" dirty="0"/>
              <a:t>Also shown are external liquid nitrogen </a:t>
            </a:r>
            <a:r>
              <a:rPr lang="en-US" sz="1600" dirty="0" err="1"/>
              <a:t>dewar</a:t>
            </a:r>
            <a:r>
              <a:rPr lang="en-US" sz="1600" dirty="0"/>
              <a:t> and gaseous helium tanks connected to </a:t>
            </a:r>
            <a:r>
              <a:rPr lang="en-US" sz="1600" dirty="0" err="1"/>
              <a:t>cryo</a:t>
            </a:r>
            <a:r>
              <a:rPr lang="en-US" sz="1600" dirty="0"/>
              <a:t> platform</a:t>
            </a:r>
          </a:p>
          <a:p>
            <a:pPr lvl="1"/>
            <a:r>
              <a:rPr lang="en-US" sz="1600" dirty="0"/>
              <a:t>Guard rails installed in target cave not shown in this illustration</a:t>
            </a:r>
            <a:endParaRPr lang="en-US" sz="1800" dirty="0"/>
          </a:p>
        </p:txBody>
      </p:sp>
      <p:sp>
        <p:nvSpPr>
          <p:cNvPr id="3" name="Title 2">
            <a:extLst>
              <a:ext uri="{FF2B5EF4-FFF2-40B4-BE49-F238E27FC236}">
                <a16:creationId xmlns:a16="http://schemas.microsoft.com/office/drawing/2014/main" id="{C0232381-0952-3C6C-CEAB-520C0EC6991A}"/>
              </a:ext>
            </a:extLst>
          </p:cNvPr>
          <p:cNvSpPr>
            <a:spLocks noGrp="1"/>
          </p:cNvSpPr>
          <p:nvPr>
            <p:ph type="title"/>
          </p:nvPr>
        </p:nvSpPr>
        <p:spPr>
          <a:xfrm>
            <a:off x="228600" y="371020"/>
            <a:ext cx="8686800" cy="427877"/>
          </a:xfrm>
        </p:spPr>
        <p:txBody>
          <a:bodyPr/>
          <a:lstStyle/>
          <a:p>
            <a:r>
              <a:rPr lang="en-US" dirty="0"/>
              <a:t>Neutrino Switchyard 120 Experimental Areas Overview - </a:t>
            </a:r>
            <a:r>
              <a:rPr lang="en-US" dirty="0" err="1"/>
              <a:t>SpinQuest</a:t>
            </a:r>
            <a:endParaRPr lang="en-US" dirty="0"/>
          </a:p>
        </p:txBody>
      </p:sp>
    </p:spTree>
    <p:extLst>
      <p:ext uri="{BB962C8B-B14F-4D97-AF65-F5344CB8AC3E}">
        <p14:creationId xmlns:p14="http://schemas.microsoft.com/office/powerpoint/2010/main" val="2789976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a:xfrm>
            <a:off x="228600" y="371020"/>
            <a:ext cx="8686800" cy="427877"/>
          </a:xfrm>
        </p:spPr>
        <p:txBody>
          <a:bodyPr/>
          <a:lstStyle/>
          <a:p>
            <a:r>
              <a:rPr lang="en-US" dirty="0"/>
              <a:t>Neutrino Switchyard 120 Experimental Areas Overview - </a:t>
            </a:r>
            <a:r>
              <a:rPr lang="en-US" dirty="0" err="1"/>
              <a:t>SpinQuest</a:t>
            </a:r>
            <a:endParaRPr lang="en-US" dirty="0"/>
          </a:p>
        </p:txBody>
      </p:sp>
      <p:sp>
        <p:nvSpPr>
          <p:cNvPr id="4" name="Date Placeholder 3">
            <a:extLst>
              <a:ext uri="{FF2B5EF4-FFF2-40B4-BE49-F238E27FC236}">
                <a16:creationId xmlns:a16="http://schemas.microsoft.com/office/drawing/2014/main" id="{A25E78C5-EEAB-4C94-89C3-2C9E389F0027}"/>
              </a:ext>
            </a:extLst>
          </p:cNvPr>
          <p:cNvSpPr>
            <a:spLocks noGrp="1"/>
          </p:cNvSpPr>
          <p:nvPr>
            <p:ph type="dt" sz="half" idx="2"/>
          </p:nvPr>
        </p:nvSpPr>
        <p:spPr>
          <a:xfrm>
            <a:off x="736827" y="6504213"/>
            <a:ext cx="914400" cy="241300"/>
          </a:xfrm>
        </p:spPr>
        <p:txBody>
          <a:bodyPr/>
          <a:lstStyle/>
          <a:p>
            <a:pPr>
              <a:defRPr/>
            </a:pPr>
            <a:r>
              <a:rPr lang="en-US"/>
              <a:t>3/19/24</a:t>
            </a:r>
            <a:endParaRPr lang="en-US" dirty="0"/>
          </a:p>
        </p:txBody>
      </p:sp>
      <p:sp>
        <p:nvSpPr>
          <p:cNvPr id="5" name="Footer Placeholder 4">
            <a:extLst>
              <a:ext uri="{FF2B5EF4-FFF2-40B4-BE49-F238E27FC236}">
                <a16:creationId xmlns:a16="http://schemas.microsoft.com/office/drawing/2014/main" id="{09A872DA-9201-428E-7E2C-E42FC8DB3661}"/>
              </a:ext>
            </a:extLst>
          </p:cNvPr>
          <p:cNvSpPr>
            <a:spLocks noGrp="1"/>
          </p:cNvSpPr>
          <p:nvPr>
            <p:ph type="ftr" sz="quarter" idx="3"/>
          </p:nvPr>
        </p:nvSpPr>
        <p:spPr/>
        <p:txBody>
          <a:bodyPr/>
          <a:lstStyle/>
          <a:p>
            <a:pPr>
              <a:defRPr/>
            </a:pPr>
            <a:r>
              <a:rPr lang="en-US"/>
              <a:t>Evan Niner | Neutrino Switchyard 120 Experimental Area Accelerator Readiness Review</a:t>
            </a:r>
            <a:endParaRPr lang="en-US" b="1" dirty="0"/>
          </a:p>
        </p:txBody>
      </p:sp>
      <p:sp>
        <p:nvSpPr>
          <p:cNvPr id="6" name="Slide Number Placeholder 5">
            <a:extLst>
              <a:ext uri="{FF2B5EF4-FFF2-40B4-BE49-F238E27FC236}">
                <a16:creationId xmlns:a16="http://schemas.microsoft.com/office/drawing/2014/main" id="{C1C2A9C4-3875-6605-71ED-DBC88B45631D}"/>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10" name="TextBox 9">
            <a:extLst>
              <a:ext uri="{FF2B5EF4-FFF2-40B4-BE49-F238E27FC236}">
                <a16:creationId xmlns:a16="http://schemas.microsoft.com/office/drawing/2014/main" id="{35F69EC3-1940-CF7D-D0D8-B0246B3D0E7A}"/>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DEE29A6B-CECE-6DE6-C54B-E2AFB2A7FA64}"/>
              </a:ext>
            </a:extLst>
          </p:cNvPr>
          <p:cNvSpPr>
            <a:spLocks noGrp="1"/>
          </p:cNvSpPr>
          <p:nvPr>
            <p:ph idx="1"/>
          </p:nvPr>
        </p:nvSpPr>
        <p:spPr>
          <a:xfrm>
            <a:off x="228600" y="1053139"/>
            <a:ext cx="8798243" cy="1732277"/>
          </a:xfrm>
        </p:spPr>
        <p:txBody>
          <a:bodyPr/>
          <a:lstStyle/>
          <a:p>
            <a:r>
              <a:rPr lang="en-US" sz="1800" dirty="0" err="1"/>
              <a:t>SpinQuest</a:t>
            </a:r>
            <a:r>
              <a:rPr lang="en-US" sz="1800" dirty="0"/>
              <a:t> experiment status</a:t>
            </a:r>
          </a:p>
          <a:p>
            <a:pPr lvl="1"/>
            <a:r>
              <a:rPr lang="en-US" sz="1600" dirty="0"/>
              <a:t>*40 Engineering notes related to cryogenic systems reviewed and approved </a:t>
            </a:r>
          </a:p>
          <a:p>
            <a:pPr lvl="2"/>
            <a:r>
              <a:rPr lang="en-US" sz="1400" dirty="0"/>
              <a:t>Cryogenics plant is operational and producing liquid helium</a:t>
            </a:r>
          </a:p>
          <a:p>
            <a:pPr lvl="1"/>
            <a:r>
              <a:rPr lang="en-US" sz="1600" dirty="0"/>
              <a:t>*61 ORCs for all each of the detector subsystems reviewed and approved</a:t>
            </a:r>
          </a:p>
          <a:p>
            <a:pPr lvl="2"/>
            <a:r>
              <a:rPr lang="en-US" sz="1400" dirty="0"/>
              <a:t>Experiment subsystems are operational and being commissioned without beam</a:t>
            </a:r>
          </a:p>
          <a:p>
            <a:pPr lvl="2"/>
            <a:r>
              <a:rPr lang="en-US" sz="1400" dirty="0"/>
              <a:t>Final full-system beam ORC 2164 walkthrough complete on 2/15/24</a:t>
            </a:r>
          </a:p>
          <a:p>
            <a:pPr lvl="3"/>
            <a:r>
              <a:rPr lang="en-US" sz="1200" dirty="0"/>
              <a:t>ORC covers operation of all experiment systems in the beam including the presence of ammonia and HDPE targets in the beam path.  Procedures governing changing out an irradiated ammonia target and storage/shipment to be covered in additional ORC addendum.</a:t>
            </a:r>
          </a:p>
          <a:p>
            <a:pPr lvl="1"/>
            <a:r>
              <a:rPr lang="en-US" sz="1600" dirty="0"/>
              <a:t>*42 standard operating procedures for cryogenics plant, experiment systems, ammonia reviewed and approved</a:t>
            </a:r>
          </a:p>
          <a:p>
            <a:pPr lvl="2"/>
            <a:r>
              <a:rPr lang="en-US" sz="1400" dirty="0"/>
              <a:t>10 grams of ammonia currently onsite for handling practice and no-beam commissioning activities (more on next slides)</a:t>
            </a:r>
          </a:p>
          <a:p>
            <a:pPr lvl="2"/>
            <a:endParaRPr lang="en-US" sz="1400" dirty="0"/>
          </a:p>
        </p:txBody>
      </p:sp>
      <p:sp>
        <p:nvSpPr>
          <p:cNvPr id="2" name="TextBox 1">
            <a:extLst>
              <a:ext uri="{FF2B5EF4-FFF2-40B4-BE49-F238E27FC236}">
                <a16:creationId xmlns:a16="http://schemas.microsoft.com/office/drawing/2014/main" id="{170CAC67-2F09-2B5B-C19E-36D8822AA40A}"/>
              </a:ext>
            </a:extLst>
          </p:cNvPr>
          <p:cNvSpPr txBox="1"/>
          <p:nvPr/>
        </p:nvSpPr>
        <p:spPr>
          <a:xfrm>
            <a:off x="403412" y="5809129"/>
            <a:ext cx="7691717" cy="461665"/>
          </a:xfrm>
          <a:prstGeom prst="rect">
            <a:avLst/>
          </a:prstGeom>
          <a:noFill/>
        </p:spPr>
        <p:txBody>
          <a:bodyPr wrap="square" rtlCol="0">
            <a:spAutoFit/>
          </a:bodyPr>
          <a:lstStyle/>
          <a:p>
            <a:r>
              <a:rPr lang="en-US" dirty="0"/>
              <a:t>*See backup slides for lists</a:t>
            </a:r>
          </a:p>
        </p:txBody>
      </p:sp>
    </p:spTree>
    <p:extLst>
      <p:ext uri="{BB962C8B-B14F-4D97-AF65-F5344CB8AC3E}">
        <p14:creationId xmlns:p14="http://schemas.microsoft.com/office/powerpoint/2010/main" val="3233274610"/>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4x3_103023  -  Read-Only" id="{A8C22F5D-C6D7-4589-A1DC-766D1E9786F3}" vid="{C4929605-360F-4C13-A43A-E93BABDEF8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5E5E6438C41BFD47ACE8933FA0781970" ma:contentTypeVersion="2" ma:contentTypeDescription="Create a new document." ma:contentTypeScope="" ma:versionID="0165196993b7e5965f326b959c39bdc4">
  <xsd:schema xmlns:xsd="http://www.w3.org/2001/XMLSchema" xmlns:xs="http://www.w3.org/2001/XMLSchema" xmlns:p="http://schemas.microsoft.com/office/2006/metadata/properties" xmlns:ns2="c8a0c449-bc3f-4023-b6f3-9ae146c0e873" targetNamespace="http://schemas.microsoft.com/office/2006/metadata/properties" ma:root="true" ma:fieldsID="57b177a1c9bc79849b3aa43ac4f97ee6" ns2:_="">
    <xsd:import namespace="c8a0c449-bc3f-4023-b6f3-9ae146c0e873"/>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a0c449-bc3f-4023-b6f3-9ae146c0e87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c8a0c449-bc3f-4023-b6f3-9ae146c0e873">MKRZARSQM56R-1466480915-1518</_dlc_DocId>
    <_dlc_DocIdUrl xmlns="c8a0c449-bc3f-4023-b6f3-9ae146c0e873">
      <Url>https://fermipoint.fnal.gov/org/eshq/ASD/_layouts/15/DocIdRedir.aspx?ID=MKRZARSQM56R-1466480915-1518</Url>
      <Description>MKRZARSQM56R-1466480915-1518</Description>
    </_dlc_DocIdUrl>
  </documentManagement>
</p:properties>
</file>

<file path=customXml/itemProps1.xml><?xml version="1.0" encoding="utf-8"?>
<ds:datastoreItem xmlns:ds="http://schemas.openxmlformats.org/officeDocument/2006/customXml" ds:itemID="{5E4FB0BA-40FF-4738-BEDA-5B1BDD7FB1CF}">
  <ds:schemaRefs>
    <ds:schemaRef ds:uri="http://schemas.microsoft.com/sharepoint/v3/contenttype/forms"/>
  </ds:schemaRefs>
</ds:datastoreItem>
</file>

<file path=customXml/itemProps2.xml><?xml version="1.0" encoding="utf-8"?>
<ds:datastoreItem xmlns:ds="http://schemas.openxmlformats.org/officeDocument/2006/customXml" ds:itemID="{097848FA-C60A-45FD-BB12-33C88503094C}">
  <ds:schemaRefs>
    <ds:schemaRef ds:uri="http://schemas.microsoft.com/sharepoint/events"/>
  </ds:schemaRefs>
</ds:datastoreItem>
</file>

<file path=customXml/itemProps3.xml><?xml version="1.0" encoding="utf-8"?>
<ds:datastoreItem xmlns:ds="http://schemas.openxmlformats.org/officeDocument/2006/customXml" ds:itemID="{FF45EFB4-D881-4307-A8BA-298AA659BF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a0c449-bc3f-4023-b6f3-9ae146c0e8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B9A9177-9946-41CD-B01B-8BAAEF071AA1}">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c8a0c449-bc3f-4023-b6f3-9ae146c0e873"/>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FNAL_PowerPoint_4x3_100716 (1)</Template>
  <TotalTime>24756</TotalTime>
  <Words>8661</Words>
  <Application>Microsoft Office PowerPoint</Application>
  <PresentationFormat>On-screen Show (4:3)</PresentationFormat>
  <Paragraphs>1428</Paragraphs>
  <Slides>62</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62</vt:i4>
      </vt:variant>
    </vt:vector>
  </HeadingPairs>
  <TitlesOfParts>
    <vt:vector size="70" baseType="lpstr">
      <vt:lpstr>Arial</vt:lpstr>
      <vt:lpstr>Calibri</vt:lpstr>
      <vt:lpstr>Helvetica</vt:lpstr>
      <vt:lpstr>Times</vt:lpstr>
      <vt:lpstr>Times New Roman</vt:lpstr>
      <vt:lpstr>TimesNewRomanPSMT</vt:lpstr>
      <vt:lpstr>Fermilab_PPT_090815</vt:lpstr>
      <vt:lpstr>1_Fermilab_PPT_090815</vt:lpstr>
      <vt:lpstr>PowerPoint Presentation</vt:lpstr>
      <vt:lpstr>Outline</vt:lpstr>
      <vt:lpstr>Outline</vt:lpstr>
      <vt:lpstr>Neutrino Switchyard 120 Experimental Areas Overview</vt:lpstr>
      <vt:lpstr>Neutrino Switchyard 120 Experimental Areas Overview</vt:lpstr>
      <vt:lpstr>Neutrino Switchyard 120 Experimental Areas Overview - SpinQuest</vt:lpstr>
      <vt:lpstr>Neutrino Switchyard 120 Experimental Areas Overview - SpinQuest</vt:lpstr>
      <vt:lpstr>Neutrino Switchyard 120 Experimental Areas Overview - SpinQuest</vt:lpstr>
      <vt:lpstr>Neutrino Switchyard 120 Experimental Areas Overview - SpinQuest</vt:lpstr>
      <vt:lpstr>Neutrino Switchyard 120 Experimental Areas Overview - SpinQuest Systems</vt:lpstr>
      <vt:lpstr>Neutrino Switchyard 120 Experimental Areas Overview - Ammonia</vt:lpstr>
      <vt:lpstr>Neutrino Switchyard 120 Experimental Areas Overview - Ammonia</vt:lpstr>
      <vt:lpstr>Neutrino Switchyard 120 Experimental Areas Overview – Ammonia next steps</vt:lpstr>
      <vt:lpstr>Outline</vt:lpstr>
      <vt:lpstr>Hazard Inventory for Neutrino Switchyard 120 Experimental Areas</vt:lpstr>
      <vt:lpstr>Hazard Inventory for Neutrino Switchyard 120 Experimental Areas</vt:lpstr>
      <vt:lpstr>Outline</vt:lpstr>
      <vt:lpstr>Non-Accelerator Specific Hazards - Radiological</vt:lpstr>
      <vt:lpstr>Non-Accelerator Specific Hazards - Radiological</vt:lpstr>
      <vt:lpstr>Non-Accelerator Specific Hazards - Radiological</vt:lpstr>
      <vt:lpstr>Non-Accelerator Specific Hazards - Radiological</vt:lpstr>
      <vt:lpstr>Non-Accelerator Specific Hazards - Radiological</vt:lpstr>
      <vt:lpstr>Non-Accelerator Specific Hazards – Toxic Materials</vt:lpstr>
      <vt:lpstr>Non-Accelerator Specific Hazards – Toxic Materials</vt:lpstr>
      <vt:lpstr>Non-Accelerator Specific Hazards – Toxic Materials</vt:lpstr>
      <vt:lpstr>Non-Accelerator Specific Hazards – Toxic Materials</vt:lpstr>
      <vt:lpstr>Non-Accelerator Specific Hazards – Potential Energy</vt:lpstr>
      <vt:lpstr>Non-Accelerator Specific Hazards – Magnetic Fields</vt:lpstr>
      <vt:lpstr>Non-Accelerator Specific Hazards – Other</vt:lpstr>
      <vt:lpstr>Outline</vt:lpstr>
      <vt:lpstr>Accelerator Specific Hazards - Radiological</vt:lpstr>
      <vt:lpstr>Accelerator Specific Hazards - ODH</vt:lpstr>
      <vt:lpstr>Outline</vt:lpstr>
      <vt:lpstr>Maximum Credible Incident (MCI) – Radiological</vt:lpstr>
      <vt:lpstr>Outline</vt:lpstr>
      <vt:lpstr>Credited Controls – Radiological</vt:lpstr>
      <vt:lpstr>Credited Controls – Active Engineering</vt:lpstr>
      <vt:lpstr>Summary</vt:lpstr>
      <vt:lpstr>PowerPoint Presentation</vt:lpstr>
      <vt:lpstr>Outline</vt:lpstr>
      <vt:lpstr>SpinQuest Engineering Notes</vt:lpstr>
      <vt:lpstr>SpinQuest ORCs – Target/cryogenic systems</vt:lpstr>
      <vt:lpstr>SpinQuest ORCs - Spectrometer</vt:lpstr>
      <vt:lpstr>Procedures – Part 1</vt:lpstr>
      <vt:lpstr>Procedures – Part 2</vt:lpstr>
      <vt:lpstr>SpinQuest Systems</vt:lpstr>
      <vt:lpstr>SpinQuest Systems</vt:lpstr>
      <vt:lpstr>SpinQuest Systems</vt:lpstr>
      <vt:lpstr>SpinQuest Systems</vt:lpstr>
      <vt:lpstr>SpinQuest Systems</vt:lpstr>
      <vt:lpstr>SpinQuest Systems</vt:lpstr>
      <vt:lpstr>SpinQuest Systems</vt:lpstr>
      <vt:lpstr>SpinQuest Systems</vt:lpstr>
      <vt:lpstr>SpinQuest Systems</vt:lpstr>
      <vt:lpstr>SpinQuest Systems</vt:lpstr>
      <vt:lpstr>SpinQuest Systems</vt:lpstr>
      <vt:lpstr>SpinQuest Systems</vt:lpstr>
      <vt:lpstr>SpinQuest Systems</vt:lpstr>
      <vt:lpstr>SpinQuest Systems</vt:lpstr>
      <vt:lpstr>SpinQuest Systems</vt:lpstr>
      <vt:lpstr>ODH Layout – NM3 Target Cave</vt:lpstr>
      <vt:lpstr>ODH Layout – NM4</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Madelyn R. Wolter x4807 16344N</dc:creator>
  <cp:lastModifiedBy>Jessica Malo</cp:lastModifiedBy>
  <cp:revision>189</cp:revision>
  <cp:lastPrinted>2014-01-20T19:40:21Z</cp:lastPrinted>
  <dcterms:created xsi:type="dcterms:W3CDTF">2017-02-13T18:49:53Z</dcterms:created>
  <dcterms:modified xsi:type="dcterms:W3CDTF">2024-03-20T14:38:29Z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0x0101005E5E6438C41BFD47ACE8933FA0781970</vt:lpwstr>
  </property>
  <property fmtid="{D5CDD505-2E9C-101B-9397-08002B2CF9AE}" pid="3" name="_dlc_DocIdItemGuid">
    <vt:lpwstr>ea900d15-a19f-49a1-9144-c1b7f0fe8b6b</vt:lpwstr>
  </property>
</Properties>
</file>