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 id="2147484123" r:id="rId2"/>
  </p:sldMasterIdLst>
  <p:notesMasterIdLst>
    <p:notesMasterId r:id="rId34"/>
  </p:notesMasterIdLst>
  <p:handoutMasterIdLst>
    <p:handoutMasterId r:id="rId35"/>
  </p:handoutMasterIdLst>
  <p:sldIdLst>
    <p:sldId id="340" r:id="rId3"/>
    <p:sldId id="275" r:id="rId4"/>
    <p:sldId id="320" r:id="rId5"/>
    <p:sldId id="319" r:id="rId6"/>
    <p:sldId id="322" r:id="rId7"/>
    <p:sldId id="369" r:id="rId8"/>
    <p:sldId id="348" r:id="rId9"/>
    <p:sldId id="356" r:id="rId10"/>
    <p:sldId id="363" r:id="rId11"/>
    <p:sldId id="364" r:id="rId12"/>
    <p:sldId id="357" r:id="rId13"/>
    <p:sldId id="365" r:id="rId14"/>
    <p:sldId id="360" r:id="rId15"/>
    <p:sldId id="347" r:id="rId16"/>
    <p:sldId id="349" r:id="rId17"/>
    <p:sldId id="375" r:id="rId18"/>
    <p:sldId id="358" r:id="rId19"/>
    <p:sldId id="323" r:id="rId20"/>
    <p:sldId id="325" r:id="rId21"/>
    <p:sldId id="326" r:id="rId22"/>
    <p:sldId id="372" r:id="rId23"/>
    <p:sldId id="376" r:id="rId24"/>
    <p:sldId id="373" r:id="rId25"/>
    <p:sldId id="328" r:id="rId26"/>
    <p:sldId id="329" r:id="rId27"/>
    <p:sldId id="374" r:id="rId28"/>
    <p:sldId id="331" r:id="rId29"/>
    <p:sldId id="371" r:id="rId30"/>
    <p:sldId id="368" r:id="rId31"/>
    <p:sldId id="334" r:id="rId32"/>
    <p:sldId id="359" r:id="rId33"/>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E. AndersonJr. x4973 04659N" initials="JEA" lastIdx="10" clrIdx="0">
    <p:extLst>
      <p:ext uri="{19B8F6BF-5375-455C-9EA6-DF929625EA0E}">
        <p15:presenceInfo xmlns:p15="http://schemas.microsoft.com/office/powerpoint/2012/main" userId="John E. AndersonJr. x4973 04659N" providerId="None"/>
      </p:ext>
    </p:extLst>
  </p:cmAuthor>
  <p:cmAuthor id="2" name="Madelyn R. Wolter x4807 16344N" initials="MRWx1" lastIdx="3" clrIdx="1">
    <p:extLst>
      <p:ext uri="{19B8F6BF-5375-455C-9EA6-DF929625EA0E}">
        <p15:presenceInfo xmlns:p15="http://schemas.microsoft.com/office/powerpoint/2012/main" userId="Madelyn R. Wolter x4807 16344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050"/>
    <a:srgbClr val="000000"/>
    <a:srgbClr val="50504E"/>
    <a:srgbClr val="4E4E4E"/>
    <a:srgbClr val="404040"/>
    <a:srgbClr val="004C97"/>
    <a:srgbClr val="63666A"/>
    <a:srgbClr val="99D6EA"/>
    <a:srgbClr val="A7A8AA"/>
    <a:srgbClr val="00308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888" autoAdjust="0"/>
    <p:restoredTop sz="93419" autoAdjust="0"/>
  </p:normalViewPr>
  <p:slideViewPr>
    <p:cSldViewPr snapToGrid="0" snapToObjects="1" showGuides="1">
      <p:cViewPr>
        <p:scale>
          <a:sx n="74" d="100"/>
          <a:sy n="74" d="100"/>
        </p:scale>
        <p:origin x="1272" y="120"/>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3/14/2024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dirty="0"/>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3/14/2024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dirty="0"/>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7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2" name="Picture 1">
            <a:extLst>
              <a:ext uri="{FF2B5EF4-FFF2-40B4-BE49-F238E27FC236}">
                <a16:creationId xmlns:a16="http://schemas.microsoft.com/office/drawing/2014/main" id="{1DED135D-5C29-B729-A5F1-BCAB25D95134}"/>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817011"/>
            <a:ext cx="9189720" cy="2966102"/>
          </a:xfrm>
          <a:prstGeom prst="rect">
            <a:avLst/>
          </a:prstGeom>
        </p:spPr>
      </p:pic>
    </p:spTree>
    <p:extLst>
      <p:ext uri="{BB962C8B-B14F-4D97-AF65-F5344CB8AC3E}">
        <p14:creationId xmlns:p14="http://schemas.microsoft.com/office/powerpoint/2010/main" val="90279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8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3" name="Picture 2">
            <a:extLst>
              <a:ext uri="{FF2B5EF4-FFF2-40B4-BE49-F238E27FC236}">
                <a16:creationId xmlns:a16="http://schemas.microsoft.com/office/drawing/2014/main" id="{D07C3AF8-3A11-7294-17A4-8CA21B169DEE}"/>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spTree>
    <p:extLst>
      <p:ext uri="{BB962C8B-B14F-4D97-AF65-F5344CB8AC3E}">
        <p14:creationId xmlns:p14="http://schemas.microsoft.com/office/powerpoint/2010/main" val="1025112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2" name="Picture 1">
            <a:extLst>
              <a:ext uri="{FF2B5EF4-FFF2-40B4-BE49-F238E27FC236}">
                <a16:creationId xmlns:a16="http://schemas.microsoft.com/office/drawing/2014/main" id="{476D4CD9-E6FD-C338-F1B5-149A3CE7FFC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spTree>
    <p:extLst>
      <p:ext uri="{BB962C8B-B14F-4D97-AF65-F5344CB8AC3E}">
        <p14:creationId xmlns:p14="http://schemas.microsoft.com/office/powerpoint/2010/main" val="41151636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9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23867402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March 2024</a:t>
            </a:r>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J. D. Crnkovic | Accelerator Readiness Review</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12" name="Picture 11" descr="A picture containing icon&#10;&#10;Description automatically generated">
            <a:extLst>
              <a:ext uri="{FF2B5EF4-FFF2-40B4-BE49-F238E27FC236}">
                <a16:creationId xmlns:a16="http://schemas.microsoft.com/office/drawing/2014/main" id="{9CC9F3FA-594D-7948-B9BB-A349A58089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3" name="Rectangle 12">
            <a:extLst>
              <a:ext uri="{FF2B5EF4-FFF2-40B4-BE49-F238E27FC236}">
                <a16:creationId xmlns:a16="http://schemas.microsoft.com/office/drawing/2014/main" id="{5FED55EB-E5AE-1140-8A4A-A11133DEEC2F}"/>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6449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March 2024</a:t>
            </a: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J. D. Crnkovic | Accelerator Readiness Review</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5" name="Picture 14" descr="A picture containing icon&#10;&#10;Description automatically generated">
            <a:extLst>
              <a:ext uri="{FF2B5EF4-FFF2-40B4-BE49-F238E27FC236}">
                <a16:creationId xmlns:a16="http://schemas.microsoft.com/office/drawing/2014/main" id="{1DA16756-E255-8B4F-A3A1-3BBDD1DB051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7" name="Rectangle 16">
            <a:extLst>
              <a:ext uri="{FF2B5EF4-FFF2-40B4-BE49-F238E27FC236}">
                <a16:creationId xmlns:a16="http://schemas.microsoft.com/office/drawing/2014/main" id="{87E78866-2134-CA4E-800C-6577038C03A7}"/>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488772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a:t>March 2024</a:t>
            </a: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J. D. Crnkovic | Accelerator Readiness Review</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A6277B28-07F0-1A40-A152-F179A1370DF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4" name="Rectangle 13">
            <a:extLst>
              <a:ext uri="{FF2B5EF4-FFF2-40B4-BE49-F238E27FC236}">
                <a16:creationId xmlns:a16="http://schemas.microsoft.com/office/drawing/2014/main" id="{DCC5D535-9066-B247-8A94-392C689516EB}"/>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62465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March 2024</a:t>
            </a: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J. D. Crnkovic | Accelerator Readiness Review</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496DF85D-9E15-6943-AE30-0ED88E91D42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5" name="Rectangle 14">
            <a:extLst>
              <a:ext uri="{FF2B5EF4-FFF2-40B4-BE49-F238E27FC236}">
                <a16:creationId xmlns:a16="http://schemas.microsoft.com/office/drawing/2014/main" id="{F9D5FCF3-4E2F-704F-BE1D-3307737332FD}"/>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842129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a:t>March 2024</a:t>
            </a: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J. D. Crnkovic | Accelerator Readiness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dirty="0"/>
              <a:t>Click icon to add picture</a:t>
            </a:r>
          </a:p>
        </p:txBody>
      </p:sp>
      <p:pic>
        <p:nvPicPr>
          <p:cNvPr id="6" name="Picture 5" descr="A picture containing icon&#10;&#10;Description automatically generated">
            <a:extLst>
              <a:ext uri="{FF2B5EF4-FFF2-40B4-BE49-F238E27FC236}">
                <a16:creationId xmlns:a16="http://schemas.microsoft.com/office/drawing/2014/main" id="{7195FC8E-A302-604F-B566-3B477A1532F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8" name="Rectangle 7">
            <a:extLst>
              <a:ext uri="{FF2B5EF4-FFF2-40B4-BE49-F238E27FC236}">
                <a16:creationId xmlns:a16="http://schemas.microsoft.com/office/drawing/2014/main" id="{2A2A4A72-F504-5545-BC7E-7E2B7738B172}"/>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3154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March 2024</a:t>
            </a: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J. D. Crnkovic | Accelerator Readiness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pic>
        <p:nvPicPr>
          <p:cNvPr id="23" name="Picture 22" descr="A picture containing icon&#10;&#10;Description automatically generated">
            <a:extLst>
              <a:ext uri="{FF2B5EF4-FFF2-40B4-BE49-F238E27FC236}">
                <a16:creationId xmlns:a16="http://schemas.microsoft.com/office/drawing/2014/main" id="{B79370FC-E149-604A-B4F3-08DEA3D84B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39" name="Rectangle 38">
            <a:extLst>
              <a:ext uri="{FF2B5EF4-FFF2-40B4-BE49-F238E27FC236}">
                <a16:creationId xmlns:a16="http://schemas.microsoft.com/office/drawing/2014/main" id="{36FF585D-DDCF-264A-ADC6-3B99862B5097}"/>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46222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March 2024</a:t>
            </a:r>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J. D. Crnkovic | Accelerator Readiness Review</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March 2024</a:t>
            </a: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J. D. Crnkovic | Accelerator Readiness Review</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a:t>March 2024</a:t>
            </a: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J. D. Crnkovic | Accelerator Readiness Review</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March 2024</a:t>
            </a: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J. D. Crnkovic | Accelerator Readiness Review</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a:t>March 2024</a:t>
            </a: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J. D. Crnkovic | Accelerator Readiness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dirty="0"/>
              <a:t>Click icon to add picture</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March 2024</a:t>
            </a: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J. D. Crnkovic | Accelerator Readiness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Tree>
    <p:extLst>
      <p:ext uri="{BB962C8B-B14F-4D97-AF65-F5344CB8AC3E}">
        <p14:creationId xmlns:p14="http://schemas.microsoft.com/office/powerpoint/2010/main" val="830161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3" name="Picture 2">
            <a:extLst>
              <a:ext uri="{FF2B5EF4-FFF2-40B4-BE49-F238E27FC236}">
                <a16:creationId xmlns:a16="http://schemas.microsoft.com/office/drawing/2014/main" id="{1342F55E-5880-DFDC-1269-28EDE5F7EF95}"/>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2860" y="808129"/>
            <a:ext cx="9189720" cy="2966102"/>
          </a:xfrm>
          <a:prstGeom prst="rect">
            <a:avLst/>
          </a:prstGeom>
        </p:spPr>
      </p:pic>
    </p:spTree>
    <p:extLst>
      <p:ext uri="{BB962C8B-B14F-4D97-AF65-F5344CB8AC3E}">
        <p14:creationId xmlns:p14="http://schemas.microsoft.com/office/powerpoint/2010/main" val="4268161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66936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March 2024</a:t>
            </a:r>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J. D. Crnkovic | Accelerator Readiness Review</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March 2024</a:t>
            </a:r>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J. D. Crnkovic | Accelerator Readiness Review</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14" cstate="print">
              <a:extLst>
                <a:ext uri="{28A0092B-C50C-407E-A947-70E740481C1C}">
                  <a14:useLocalDpi xmlns:a14="http://schemas.microsoft.com/office/drawing/2010/main"/>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140478500"/>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 id="2147484135" r:id="rId12"/>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4" y="5045612"/>
            <a:ext cx="8499231" cy="1390219"/>
          </a:xfrm>
        </p:spPr>
        <p:txBody>
          <a:bodyPr/>
          <a:lstStyle/>
          <a:p>
            <a:r>
              <a:rPr lang="en-US" sz="1600" dirty="0"/>
              <a:t>Jason D. Crnkovic	</a:t>
            </a:r>
          </a:p>
          <a:p>
            <a:r>
              <a:rPr lang="en-US" sz="1600" dirty="0"/>
              <a:t>Accelerator Readiness Review </a:t>
            </a:r>
          </a:p>
          <a:p>
            <a:r>
              <a:rPr lang="en-US" sz="1600" dirty="0"/>
              <a:t>19-21 March 2024</a:t>
            </a:r>
          </a:p>
          <a:p>
            <a:endParaRPr lang="en-US" dirty="0"/>
          </a:p>
        </p:txBody>
      </p:sp>
      <p:sp>
        <p:nvSpPr>
          <p:cNvPr id="3" name="Text Placeholder 2"/>
          <p:cNvSpPr>
            <a:spLocks noGrp="1"/>
          </p:cNvSpPr>
          <p:nvPr>
            <p:ph type="body" sz="quarter" idx="11"/>
          </p:nvPr>
        </p:nvSpPr>
        <p:spPr/>
        <p:txBody>
          <a:bodyPr>
            <a:noAutofit/>
          </a:bodyPr>
          <a:lstStyle/>
          <a:p>
            <a:r>
              <a:rPr lang="en-US" sz="1800" dirty="0"/>
              <a:t>Booster Neutrino Beam (BNB) Safety Assessment Document Updates for DOE O 420.2D</a:t>
            </a:r>
          </a:p>
          <a:p>
            <a:endParaRPr lang="en-US" sz="1800" dirty="0"/>
          </a:p>
        </p:txBody>
      </p:sp>
    </p:spTree>
    <p:extLst>
      <p:ext uri="{BB962C8B-B14F-4D97-AF65-F5344CB8AC3E}">
        <p14:creationId xmlns:p14="http://schemas.microsoft.com/office/powerpoint/2010/main" val="438571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865430"/>
            <a:ext cx="8672513" cy="2563570"/>
          </a:xfrm>
        </p:spPr>
        <p:txBody>
          <a:bodyPr/>
          <a:lstStyle/>
          <a:p>
            <a:pPr marL="0" indent="0">
              <a:buNone/>
            </a:pPr>
            <a:r>
              <a:rPr lang="en-US" sz="1800" b="1" dirty="0"/>
              <a:t>Radioactive Water (RAW) Systems</a:t>
            </a:r>
          </a:p>
          <a:p>
            <a:r>
              <a:rPr lang="en-US" sz="1800" dirty="0"/>
              <a:t>Protons can interact with water </a:t>
            </a:r>
          </a:p>
          <a:p>
            <a:pPr lvl="1"/>
            <a:r>
              <a:rPr lang="en-US" sz="1800" dirty="0"/>
              <a:t>tritium</a:t>
            </a:r>
          </a:p>
          <a:p>
            <a:r>
              <a:rPr lang="en-US" sz="1800" dirty="0"/>
              <a:t>Cooling water, e.g. low conductivity water (LCW), interacts with activated beam line components </a:t>
            </a:r>
          </a:p>
          <a:p>
            <a:r>
              <a:rPr lang="en-US" sz="1800" dirty="0"/>
              <a:t>Humidity interacts with activated beam line components </a:t>
            </a:r>
          </a:p>
          <a:p>
            <a:r>
              <a:rPr lang="en-US" sz="1800" dirty="0"/>
              <a:t>Hazard applies to onsite facility workers &amp; onsite co-located workers</a:t>
            </a:r>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6" y="6504213"/>
            <a:ext cx="1025471" cy="237285"/>
          </a:xfrm>
        </p:spPr>
        <p:txBody>
          <a:bodyPr/>
          <a:lstStyle/>
          <a:p>
            <a:pPr>
              <a:defRPr/>
            </a:pPr>
            <a:r>
              <a:rPr lang="en-US"/>
              <a:t>March 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a:xfrm>
            <a:off x="2145056" y="6504213"/>
            <a:ext cx="6262118" cy="242873"/>
          </a:xfrm>
        </p:spPr>
        <p:txBody>
          <a:bodyPr/>
          <a:lstStyle/>
          <a:p>
            <a:pPr>
              <a:defRPr/>
            </a:pPr>
            <a:r>
              <a:rPr lang="en-US"/>
              <a:t>J. D. Crnkovic | Accelerator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10</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3681095689"/>
              </p:ext>
            </p:extLst>
          </p:nvPr>
        </p:nvGraphicFramePr>
        <p:xfrm>
          <a:off x="442357" y="3690422"/>
          <a:ext cx="8259285" cy="2004576"/>
        </p:xfrm>
        <a:graphic>
          <a:graphicData uri="http://schemas.openxmlformats.org/drawingml/2006/table">
            <a:tbl>
              <a:tblPr firstRow="1" bandRow="1">
                <a:tableStyleId>{5C22544A-7EE6-4342-B048-85BDC9FD1C3A}</a:tableStyleId>
              </a:tblPr>
              <a:tblGrid>
                <a:gridCol w="2016427">
                  <a:extLst>
                    <a:ext uri="{9D8B030D-6E8A-4147-A177-3AD203B41FA5}">
                      <a16:colId xmlns:a16="http://schemas.microsoft.com/office/drawing/2014/main" val="1119936655"/>
                    </a:ext>
                  </a:extLst>
                </a:gridCol>
                <a:gridCol w="4264429">
                  <a:extLst>
                    <a:ext uri="{9D8B030D-6E8A-4147-A177-3AD203B41FA5}">
                      <a16:colId xmlns:a16="http://schemas.microsoft.com/office/drawing/2014/main" val="2077446868"/>
                    </a:ext>
                  </a:extLst>
                </a:gridCol>
                <a:gridCol w="1978429">
                  <a:extLst>
                    <a:ext uri="{9D8B030D-6E8A-4147-A177-3AD203B41FA5}">
                      <a16:colId xmlns:a16="http://schemas.microsoft.com/office/drawing/2014/main" val="1994273894"/>
                    </a:ext>
                  </a:extLst>
                </a:gridCol>
              </a:tblGrid>
              <a:tr h="632976">
                <a:tc>
                  <a:txBody>
                    <a:bodyPr/>
                    <a:lstStyle/>
                    <a:p>
                      <a:r>
                        <a:rPr lang="en-US" sz="1400" b="0" dirty="0">
                          <a:solidFill>
                            <a:srgbClr val="0D3B8E"/>
                          </a:solidFill>
                        </a:rPr>
                        <a:t>Baseline Qualitative Risk (without controls)</a:t>
                      </a:r>
                    </a:p>
                  </a:txBody>
                  <a:tcPr/>
                </a:tc>
                <a:tc>
                  <a:txBody>
                    <a:bodyPr/>
                    <a:lstStyle/>
                    <a:p>
                      <a:r>
                        <a:rPr lang="en-US" sz="1400" b="0" dirty="0">
                          <a:solidFill>
                            <a:srgbClr val="0D3B8E"/>
                          </a:solidFill>
                        </a:rPr>
                        <a:t>Controls</a:t>
                      </a:r>
                    </a:p>
                    <a:p>
                      <a:r>
                        <a:rPr lang="en-US" sz="1400" b="0" dirty="0">
                          <a:solidFill>
                            <a:srgbClr val="0D3B8E"/>
                          </a:solidFill>
                        </a:rPr>
                        <a:t>Preventive (P)/Mitigative (M)</a:t>
                      </a:r>
                    </a:p>
                  </a:txBody>
                  <a:tcPr/>
                </a:tc>
                <a:tc>
                  <a:txBody>
                    <a:bodyPr/>
                    <a:lstStyle/>
                    <a:p>
                      <a:r>
                        <a:rPr lang="en-US" sz="1400" b="0" dirty="0">
                          <a:solidFill>
                            <a:srgbClr val="0D3B8E"/>
                          </a:solidFill>
                        </a:rPr>
                        <a:t>Residual Qualitative Risk </a:t>
                      </a:r>
                    </a:p>
                    <a:p>
                      <a:r>
                        <a:rPr lang="en-US" sz="1400" b="0" dirty="0">
                          <a:solidFill>
                            <a:srgbClr val="0D3B8E"/>
                          </a:solidFill>
                        </a:rPr>
                        <a:t>(with controls)</a:t>
                      </a:r>
                    </a:p>
                  </a:txBody>
                  <a:tcPr/>
                </a:tc>
                <a:extLst>
                  <a:ext uri="{0D108BD9-81ED-4DB2-BD59-A6C34878D82A}">
                    <a16:rowId xmlns:a16="http://schemas.microsoft.com/office/drawing/2014/main" val="1680873031"/>
                  </a:ext>
                </a:extLst>
              </a:tr>
              <a:tr h="1128073">
                <a:tc>
                  <a:txBody>
                    <a:bodyPr/>
                    <a:lstStyle/>
                    <a:p>
                      <a:r>
                        <a:rPr lang="en-US" sz="1400" dirty="0"/>
                        <a:t>L: A</a:t>
                      </a:r>
                    </a:p>
                    <a:p>
                      <a:r>
                        <a:rPr lang="en-US" sz="1400" dirty="0"/>
                        <a:t>C: H</a:t>
                      </a:r>
                    </a:p>
                    <a:p>
                      <a:r>
                        <a:rPr lang="en-US" sz="1400" dirty="0"/>
                        <a:t>R: I</a:t>
                      </a:r>
                    </a:p>
                  </a:txBody>
                  <a:tcPr/>
                </a:tc>
                <a:tc>
                  <a:txBody>
                    <a:bodyPr/>
                    <a:lstStyle/>
                    <a:p>
                      <a:r>
                        <a:rPr lang="en-US" sz="1400" dirty="0"/>
                        <a:t>P – RAW Key Control System</a:t>
                      </a:r>
                    </a:p>
                    <a:p>
                      <a:r>
                        <a:rPr lang="en-US" sz="1400" dirty="0"/>
                        <a:t>P – Secondary Containment</a:t>
                      </a:r>
                    </a:p>
                    <a:p>
                      <a:r>
                        <a:rPr lang="en-US" sz="1400" dirty="0"/>
                        <a:t>P – General and/or Job Specific RWP</a:t>
                      </a:r>
                    </a:p>
                    <a:p>
                      <a:r>
                        <a:rPr lang="en-US" sz="1400" dirty="0"/>
                        <a:t>P – LSM</a:t>
                      </a:r>
                    </a:p>
                    <a:p>
                      <a:r>
                        <a:rPr lang="en-US" sz="1400" dirty="0"/>
                        <a:t>M – Run Condition</a:t>
                      </a:r>
                    </a:p>
                    <a:p>
                      <a:r>
                        <a:rPr lang="en-US" sz="1400" dirty="0"/>
                        <a:t>M – RCT Or RSO Monitoring</a:t>
                      </a:r>
                    </a:p>
                  </a:txBody>
                  <a:tcPr/>
                </a:tc>
                <a:tc>
                  <a:txBody>
                    <a:bodyPr/>
                    <a:lstStyle/>
                    <a:p>
                      <a:r>
                        <a:rPr lang="en-US" sz="1400" dirty="0"/>
                        <a:t>L: BEU</a:t>
                      </a:r>
                    </a:p>
                    <a:p>
                      <a:r>
                        <a:rPr lang="en-US" sz="1400" dirty="0"/>
                        <a:t>C: L</a:t>
                      </a:r>
                    </a:p>
                    <a:p>
                      <a:r>
                        <a:rPr lang="en-US" sz="1400" dirty="0"/>
                        <a:t>R: IV</a:t>
                      </a:r>
                    </a:p>
                    <a:p>
                      <a:endParaRPr lang="en-US" sz="1400" dirty="0"/>
                    </a:p>
                  </a:txBody>
                  <a:tcPr/>
                </a:tc>
                <a:extLst>
                  <a:ext uri="{0D108BD9-81ED-4DB2-BD59-A6C34878D82A}">
                    <a16:rowId xmlns:a16="http://schemas.microsoft.com/office/drawing/2014/main" val="879469076"/>
                  </a:ext>
                </a:extLst>
              </a:tr>
            </a:tbl>
          </a:graphicData>
        </a:graphic>
      </p:graphicFrame>
      <p:cxnSp>
        <p:nvCxnSpPr>
          <p:cNvPr id="8" name="Straight Arrow Connector 7">
            <a:extLst>
              <a:ext uri="{FF2B5EF4-FFF2-40B4-BE49-F238E27FC236}">
                <a16:creationId xmlns:a16="http://schemas.microsoft.com/office/drawing/2014/main" id="{F9826F07-1123-6C36-C066-9075318F3E40}"/>
              </a:ext>
            </a:extLst>
          </p:cNvPr>
          <p:cNvCxnSpPr>
            <a:cxnSpLocks/>
          </p:cNvCxnSpPr>
          <p:nvPr/>
        </p:nvCxnSpPr>
        <p:spPr>
          <a:xfrm flipH="1">
            <a:off x="3164341" y="5124074"/>
            <a:ext cx="2322059" cy="0"/>
          </a:xfrm>
          <a:prstGeom prst="straightConnector1">
            <a:avLst/>
          </a:prstGeom>
          <a:ln w="38100">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2DF236E9-47F1-E81D-238A-D52832A931EB}"/>
              </a:ext>
            </a:extLst>
          </p:cNvPr>
          <p:cNvSpPr txBox="1"/>
          <p:nvPr/>
        </p:nvSpPr>
        <p:spPr>
          <a:xfrm>
            <a:off x="5467563" y="4670756"/>
            <a:ext cx="1084305" cy="923330"/>
          </a:xfrm>
          <a:prstGeom prst="rect">
            <a:avLst/>
          </a:prstGeom>
          <a:noFill/>
        </p:spPr>
        <p:txBody>
          <a:bodyPr wrap="square" rtlCol="0">
            <a:spAutoFit/>
          </a:bodyPr>
          <a:lstStyle/>
          <a:p>
            <a:r>
              <a:rPr lang="en-US" sz="1800" b="1" dirty="0">
                <a:solidFill>
                  <a:srgbClr val="C00000"/>
                </a:solidFill>
              </a:rPr>
              <a:t>Portable radiation detector</a:t>
            </a:r>
          </a:p>
        </p:txBody>
      </p:sp>
    </p:spTree>
    <p:extLst>
      <p:ext uri="{BB962C8B-B14F-4D97-AF65-F5344CB8AC3E}">
        <p14:creationId xmlns:p14="http://schemas.microsoft.com/office/powerpoint/2010/main" val="3842501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1"/>
            <a:ext cx="8672513" cy="1497330"/>
          </a:xfrm>
        </p:spPr>
        <p:txBody>
          <a:bodyPr/>
          <a:lstStyle/>
          <a:p>
            <a:pPr marL="0" indent="0">
              <a:buNone/>
            </a:pPr>
            <a:r>
              <a:rPr lang="en-US" sz="1800" b="1" dirty="0"/>
              <a:t>Air Activation </a:t>
            </a:r>
          </a:p>
          <a:p>
            <a:r>
              <a:rPr lang="en-US" sz="1800" dirty="0"/>
              <a:t>Protons can interact with air in enclosures</a:t>
            </a:r>
          </a:p>
          <a:p>
            <a:pPr lvl="1"/>
            <a:r>
              <a:rPr lang="en-US" sz="1800" dirty="0"/>
              <a:t>C-11, O-15, N-13 and Ar-41</a:t>
            </a:r>
          </a:p>
          <a:p>
            <a:r>
              <a:rPr lang="en-US" sz="1800" dirty="0"/>
              <a:t>Hazard applies to onsite facility workers and onsite co-located workers</a:t>
            </a:r>
          </a:p>
          <a:p>
            <a:pPr marL="457200" lvl="1" indent="0">
              <a:buNone/>
            </a:pPr>
            <a:endParaRPr lang="en-US" sz="1800"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6" y="6502640"/>
            <a:ext cx="1067035" cy="242873"/>
          </a:xfrm>
        </p:spPr>
        <p:txBody>
          <a:bodyPr/>
          <a:lstStyle/>
          <a:p>
            <a:pPr>
              <a:defRPr/>
            </a:pPr>
            <a:r>
              <a:rPr lang="en-US"/>
              <a:t>March 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a:xfrm>
            <a:off x="2145056" y="6498625"/>
            <a:ext cx="6262118" cy="242873"/>
          </a:xfrm>
        </p:spPr>
        <p:txBody>
          <a:bodyPr/>
          <a:lstStyle/>
          <a:p>
            <a:pPr>
              <a:defRPr/>
            </a:pPr>
            <a:r>
              <a:rPr lang="en-US"/>
              <a:t>J. D. Crnkovic | Accelerator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11</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685216837"/>
              </p:ext>
            </p:extLst>
          </p:nvPr>
        </p:nvGraphicFramePr>
        <p:xfrm>
          <a:off x="1323802" y="3429000"/>
          <a:ext cx="6496396" cy="1791216"/>
        </p:xfrm>
        <a:graphic>
          <a:graphicData uri="http://schemas.openxmlformats.org/drawingml/2006/table">
            <a:tbl>
              <a:tblPr firstRow="1" bandRow="1">
                <a:tableStyleId>{5C22544A-7EE6-4342-B048-85BDC9FD1C3A}</a:tableStyleId>
              </a:tblPr>
              <a:tblGrid>
                <a:gridCol w="1984345">
                  <a:extLst>
                    <a:ext uri="{9D8B030D-6E8A-4147-A177-3AD203B41FA5}">
                      <a16:colId xmlns:a16="http://schemas.microsoft.com/office/drawing/2014/main" val="1119936655"/>
                    </a:ext>
                  </a:extLst>
                </a:gridCol>
                <a:gridCol w="2543694">
                  <a:extLst>
                    <a:ext uri="{9D8B030D-6E8A-4147-A177-3AD203B41FA5}">
                      <a16:colId xmlns:a16="http://schemas.microsoft.com/office/drawing/2014/main" val="2077446868"/>
                    </a:ext>
                  </a:extLst>
                </a:gridCol>
                <a:gridCol w="1968357">
                  <a:extLst>
                    <a:ext uri="{9D8B030D-6E8A-4147-A177-3AD203B41FA5}">
                      <a16:colId xmlns:a16="http://schemas.microsoft.com/office/drawing/2014/main" val="1994273894"/>
                    </a:ext>
                  </a:extLst>
                </a:gridCol>
              </a:tblGrid>
              <a:tr h="632976">
                <a:tc>
                  <a:txBody>
                    <a:bodyPr/>
                    <a:lstStyle/>
                    <a:p>
                      <a:r>
                        <a:rPr lang="en-US" sz="1400" b="0" dirty="0">
                          <a:solidFill>
                            <a:srgbClr val="0D3B8E"/>
                          </a:solidFill>
                        </a:rPr>
                        <a:t>Baseline Qualitative Risk (without controls)</a:t>
                      </a:r>
                    </a:p>
                  </a:txBody>
                  <a:tcPr/>
                </a:tc>
                <a:tc>
                  <a:txBody>
                    <a:bodyPr/>
                    <a:lstStyle/>
                    <a:p>
                      <a:r>
                        <a:rPr lang="en-US" sz="1400" b="0" dirty="0">
                          <a:solidFill>
                            <a:srgbClr val="0D3B8E"/>
                          </a:solidFill>
                        </a:rPr>
                        <a:t>Controls</a:t>
                      </a:r>
                    </a:p>
                    <a:p>
                      <a:r>
                        <a:rPr lang="en-US" sz="1400" b="0" dirty="0">
                          <a:solidFill>
                            <a:srgbClr val="0D3B8E"/>
                          </a:solidFill>
                        </a:rPr>
                        <a:t>Preventive (P)/Mitigative (M)</a:t>
                      </a:r>
                    </a:p>
                  </a:txBody>
                  <a:tcPr/>
                </a:tc>
                <a:tc>
                  <a:txBody>
                    <a:bodyPr/>
                    <a:lstStyle/>
                    <a:p>
                      <a:r>
                        <a:rPr lang="en-US" sz="1400" b="0" dirty="0">
                          <a:solidFill>
                            <a:srgbClr val="0D3B8E"/>
                          </a:solidFill>
                        </a:rPr>
                        <a:t>Residual Qualitative Risk </a:t>
                      </a:r>
                    </a:p>
                    <a:p>
                      <a:r>
                        <a:rPr lang="en-US" sz="1400" b="0" dirty="0">
                          <a:solidFill>
                            <a:srgbClr val="0D3B8E"/>
                          </a:solidFill>
                        </a:rPr>
                        <a:t>(with controls)</a:t>
                      </a:r>
                    </a:p>
                  </a:txBody>
                  <a:tcPr/>
                </a:tc>
                <a:extLst>
                  <a:ext uri="{0D108BD9-81ED-4DB2-BD59-A6C34878D82A}">
                    <a16:rowId xmlns:a16="http://schemas.microsoft.com/office/drawing/2014/main" val="1680873031"/>
                  </a:ext>
                </a:extLst>
              </a:tr>
              <a:tr h="1128073">
                <a:tc>
                  <a:txBody>
                    <a:bodyPr/>
                    <a:lstStyle/>
                    <a:p>
                      <a:r>
                        <a:rPr lang="en-US" sz="1400" dirty="0"/>
                        <a:t>L: A</a:t>
                      </a:r>
                    </a:p>
                    <a:p>
                      <a:r>
                        <a:rPr lang="en-US" sz="1400" dirty="0"/>
                        <a:t>C: H</a:t>
                      </a:r>
                    </a:p>
                    <a:p>
                      <a:r>
                        <a:rPr lang="en-US" sz="1400" dirty="0"/>
                        <a:t>R: I</a:t>
                      </a:r>
                    </a:p>
                  </a:txBody>
                  <a:tcPr/>
                </a:tc>
                <a:tc>
                  <a:txBody>
                    <a:bodyPr/>
                    <a:lstStyle/>
                    <a:p>
                      <a:r>
                        <a:rPr lang="en-US" sz="1400" dirty="0"/>
                        <a:t>P – Active Air Monitoring</a:t>
                      </a:r>
                    </a:p>
                    <a:p>
                      <a:r>
                        <a:rPr lang="en-US" sz="1400" dirty="0"/>
                        <a:t>P – LSM</a:t>
                      </a:r>
                    </a:p>
                    <a:p>
                      <a:r>
                        <a:rPr lang="en-US" sz="1400" dirty="0"/>
                        <a:t>M – Air Dilution and Decay Time</a:t>
                      </a:r>
                    </a:p>
                    <a:p>
                      <a:r>
                        <a:rPr lang="en-US" sz="1400" dirty="0"/>
                        <a:t>M – Run Condition</a:t>
                      </a:r>
                    </a:p>
                    <a:p>
                      <a:r>
                        <a:rPr lang="en-US" sz="1400" dirty="0"/>
                        <a:t>M – Target Pile Shielding</a:t>
                      </a:r>
                    </a:p>
                  </a:txBody>
                  <a:tcPr/>
                </a:tc>
                <a:tc>
                  <a:txBody>
                    <a:bodyPr/>
                    <a:lstStyle/>
                    <a:p>
                      <a:r>
                        <a:rPr lang="en-US" sz="1400" dirty="0"/>
                        <a:t>L: EU</a:t>
                      </a:r>
                    </a:p>
                    <a:p>
                      <a:r>
                        <a:rPr lang="en-US" sz="1400" dirty="0"/>
                        <a:t>C: N</a:t>
                      </a:r>
                    </a:p>
                    <a:p>
                      <a:r>
                        <a:rPr lang="en-US" sz="1400" dirty="0"/>
                        <a:t>R: IV</a:t>
                      </a:r>
                    </a:p>
                    <a:p>
                      <a:endParaRPr lang="en-US" sz="1400" dirty="0"/>
                    </a:p>
                  </a:txBody>
                  <a:tcPr/>
                </a:tc>
                <a:extLst>
                  <a:ext uri="{0D108BD9-81ED-4DB2-BD59-A6C34878D82A}">
                    <a16:rowId xmlns:a16="http://schemas.microsoft.com/office/drawing/2014/main" val="879469076"/>
                  </a:ext>
                </a:extLst>
              </a:tr>
            </a:tbl>
          </a:graphicData>
        </a:graphic>
      </p:graphicFrame>
      <p:cxnSp>
        <p:nvCxnSpPr>
          <p:cNvPr id="7" name="Straight Arrow Connector 6">
            <a:extLst>
              <a:ext uri="{FF2B5EF4-FFF2-40B4-BE49-F238E27FC236}">
                <a16:creationId xmlns:a16="http://schemas.microsoft.com/office/drawing/2014/main" id="{EFACCDF1-C4B0-E834-7B0B-BC5A291F4D51}"/>
              </a:ext>
            </a:extLst>
          </p:cNvPr>
          <p:cNvCxnSpPr>
            <a:cxnSpLocks/>
            <a:stCxn id="8" idx="0"/>
          </p:cNvCxnSpPr>
          <p:nvPr/>
        </p:nvCxnSpPr>
        <p:spPr>
          <a:xfrm flipV="1">
            <a:off x="2558000" y="4412974"/>
            <a:ext cx="829824" cy="852166"/>
          </a:xfrm>
          <a:prstGeom prst="straightConnector1">
            <a:avLst/>
          </a:prstGeom>
          <a:ln w="38100">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42692F30-09A2-5FF8-226C-92285AEC884F}"/>
              </a:ext>
            </a:extLst>
          </p:cNvPr>
          <p:cNvSpPr txBox="1"/>
          <p:nvPr/>
        </p:nvSpPr>
        <p:spPr>
          <a:xfrm>
            <a:off x="2015847" y="5265140"/>
            <a:ext cx="1084305" cy="923330"/>
          </a:xfrm>
          <a:prstGeom prst="rect">
            <a:avLst/>
          </a:prstGeom>
          <a:noFill/>
        </p:spPr>
        <p:txBody>
          <a:bodyPr wrap="square" rtlCol="0">
            <a:spAutoFit/>
          </a:bodyPr>
          <a:lstStyle/>
          <a:p>
            <a:r>
              <a:rPr lang="en-US" sz="1800" b="1" dirty="0">
                <a:solidFill>
                  <a:srgbClr val="C00000"/>
                </a:solidFill>
              </a:rPr>
              <a:t>Portable radiation detector</a:t>
            </a:r>
          </a:p>
        </p:txBody>
      </p:sp>
    </p:spTree>
    <p:extLst>
      <p:ext uri="{BB962C8B-B14F-4D97-AF65-F5344CB8AC3E}">
        <p14:creationId xmlns:p14="http://schemas.microsoft.com/office/powerpoint/2010/main" val="801558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1"/>
            <a:ext cx="8672513" cy="1497330"/>
          </a:xfrm>
        </p:spPr>
        <p:txBody>
          <a:bodyPr/>
          <a:lstStyle/>
          <a:p>
            <a:pPr marL="0" indent="0">
              <a:buNone/>
            </a:pPr>
            <a:r>
              <a:rPr lang="en-US" sz="1800" b="1" dirty="0"/>
              <a:t>Closed Loop Air Cooling</a:t>
            </a:r>
          </a:p>
          <a:p>
            <a:r>
              <a:rPr lang="en-US" sz="1800" dirty="0"/>
              <a:t>Protons can interact with air in enclosures</a:t>
            </a:r>
          </a:p>
          <a:p>
            <a:pPr lvl="1"/>
            <a:r>
              <a:rPr lang="en-US" sz="1800" dirty="0"/>
              <a:t>C-11, O-15, N-13 and Ar-41</a:t>
            </a:r>
          </a:p>
          <a:p>
            <a:r>
              <a:rPr lang="en-US" sz="1800" dirty="0"/>
              <a:t>Hazard applies to onsite facility workers and onsite co-located workers</a:t>
            </a:r>
          </a:p>
          <a:p>
            <a:pPr marL="457200" lvl="1" indent="0">
              <a:buNone/>
            </a:pPr>
            <a:endParaRPr lang="en-US" sz="1800"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6" y="6502640"/>
            <a:ext cx="1067035" cy="242873"/>
          </a:xfrm>
        </p:spPr>
        <p:txBody>
          <a:bodyPr/>
          <a:lstStyle/>
          <a:p>
            <a:pPr>
              <a:defRPr/>
            </a:pPr>
            <a:r>
              <a:rPr lang="en-US"/>
              <a:t>March 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a:xfrm>
            <a:off x="2145056" y="6498625"/>
            <a:ext cx="6262118" cy="242873"/>
          </a:xfrm>
        </p:spPr>
        <p:txBody>
          <a:bodyPr/>
          <a:lstStyle/>
          <a:p>
            <a:pPr>
              <a:defRPr/>
            </a:pPr>
            <a:r>
              <a:rPr lang="en-US"/>
              <a:t>J. D. Crnkovic | Accelerator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12</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657537808"/>
              </p:ext>
            </p:extLst>
          </p:nvPr>
        </p:nvGraphicFramePr>
        <p:xfrm>
          <a:off x="1390498" y="3320934"/>
          <a:ext cx="6348716" cy="1791216"/>
        </p:xfrm>
        <a:graphic>
          <a:graphicData uri="http://schemas.openxmlformats.org/drawingml/2006/table">
            <a:tbl>
              <a:tblPr firstRow="1" bandRow="1">
                <a:tableStyleId>{5C22544A-7EE6-4342-B048-85BDC9FD1C3A}</a:tableStyleId>
              </a:tblPr>
              <a:tblGrid>
                <a:gridCol w="1984345">
                  <a:extLst>
                    <a:ext uri="{9D8B030D-6E8A-4147-A177-3AD203B41FA5}">
                      <a16:colId xmlns:a16="http://schemas.microsoft.com/office/drawing/2014/main" val="1119936655"/>
                    </a:ext>
                  </a:extLst>
                </a:gridCol>
                <a:gridCol w="2352820">
                  <a:extLst>
                    <a:ext uri="{9D8B030D-6E8A-4147-A177-3AD203B41FA5}">
                      <a16:colId xmlns:a16="http://schemas.microsoft.com/office/drawing/2014/main" val="2077446868"/>
                    </a:ext>
                  </a:extLst>
                </a:gridCol>
                <a:gridCol w="2011551">
                  <a:extLst>
                    <a:ext uri="{9D8B030D-6E8A-4147-A177-3AD203B41FA5}">
                      <a16:colId xmlns:a16="http://schemas.microsoft.com/office/drawing/2014/main" val="1994273894"/>
                    </a:ext>
                  </a:extLst>
                </a:gridCol>
              </a:tblGrid>
              <a:tr h="632976">
                <a:tc>
                  <a:txBody>
                    <a:bodyPr/>
                    <a:lstStyle/>
                    <a:p>
                      <a:r>
                        <a:rPr lang="en-US" sz="1400" b="0" dirty="0">
                          <a:solidFill>
                            <a:srgbClr val="0D3B8E"/>
                          </a:solidFill>
                        </a:rPr>
                        <a:t>Baseline Qualitative Risk (without controls)</a:t>
                      </a:r>
                    </a:p>
                  </a:txBody>
                  <a:tcPr/>
                </a:tc>
                <a:tc>
                  <a:txBody>
                    <a:bodyPr/>
                    <a:lstStyle/>
                    <a:p>
                      <a:r>
                        <a:rPr lang="en-US" sz="1400" b="0" dirty="0">
                          <a:solidFill>
                            <a:srgbClr val="0D3B8E"/>
                          </a:solidFill>
                        </a:rPr>
                        <a:t>Controls</a:t>
                      </a:r>
                    </a:p>
                    <a:p>
                      <a:r>
                        <a:rPr lang="en-US" sz="1400" b="0" dirty="0">
                          <a:solidFill>
                            <a:srgbClr val="0D3B8E"/>
                          </a:solidFill>
                        </a:rPr>
                        <a:t>Preventive (P)/Mitigative (M)</a:t>
                      </a:r>
                    </a:p>
                  </a:txBody>
                  <a:tcPr/>
                </a:tc>
                <a:tc>
                  <a:txBody>
                    <a:bodyPr/>
                    <a:lstStyle/>
                    <a:p>
                      <a:r>
                        <a:rPr lang="en-US" sz="1400" b="0" dirty="0">
                          <a:solidFill>
                            <a:srgbClr val="0D3B8E"/>
                          </a:solidFill>
                        </a:rPr>
                        <a:t>Residual Qualitative Risk </a:t>
                      </a:r>
                    </a:p>
                    <a:p>
                      <a:r>
                        <a:rPr lang="en-US" sz="1400" b="0" dirty="0">
                          <a:solidFill>
                            <a:srgbClr val="0D3B8E"/>
                          </a:solidFill>
                        </a:rPr>
                        <a:t>(with controls)</a:t>
                      </a:r>
                    </a:p>
                  </a:txBody>
                  <a:tcPr/>
                </a:tc>
                <a:extLst>
                  <a:ext uri="{0D108BD9-81ED-4DB2-BD59-A6C34878D82A}">
                    <a16:rowId xmlns:a16="http://schemas.microsoft.com/office/drawing/2014/main" val="1680873031"/>
                  </a:ext>
                </a:extLst>
              </a:tr>
              <a:tr h="1128073">
                <a:tc>
                  <a:txBody>
                    <a:bodyPr/>
                    <a:lstStyle/>
                    <a:p>
                      <a:r>
                        <a:rPr lang="en-US" sz="1400" dirty="0"/>
                        <a:t>L: A</a:t>
                      </a:r>
                    </a:p>
                    <a:p>
                      <a:r>
                        <a:rPr lang="en-US" sz="1400" dirty="0"/>
                        <a:t>C: H</a:t>
                      </a:r>
                    </a:p>
                    <a:p>
                      <a:r>
                        <a:rPr lang="en-US" sz="1400" dirty="0"/>
                        <a:t>R: I</a:t>
                      </a:r>
                    </a:p>
                  </a:txBody>
                  <a:tcPr/>
                </a:tc>
                <a:tc>
                  <a:txBody>
                    <a:bodyPr/>
                    <a:lstStyle/>
                    <a:p>
                      <a:r>
                        <a:rPr lang="en-US" sz="1400" dirty="0"/>
                        <a:t>P – Active Air Monitoring</a:t>
                      </a:r>
                    </a:p>
                    <a:p>
                      <a:r>
                        <a:rPr lang="en-US" sz="1400" dirty="0"/>
                        <a:t>P – LSM</a:t>
                      </a:r>
                    </a:p>
                    <a:p>
                      <a:r>
                        <a:rPr lang="en-US" sz="1400" dirty="0"/>
                        <a:t>P – Air Containment</a:t>
                      </a:r>
                    </a:p>
                    <a:p>
                      <a:r>
                        <a:rPr lang="en-US" sz="1400" dirty="0"/>
                        <a:t>M – Run Condition</a:t>
                      </a:r>
                    </a:p>
                    <a:p>
                      <a:r>
                        <a:rPr lang="en-US" sz="1400" dirty="0"/>
                        <a:t>M – Target Pile Shielding</a:t>
                      </a:r>
                    </a:p>
                  </a:txBody>
                  <a:tcPr/>
                </a:tc>
                <a:tc>
                  <a:txBody>
                    <a:bodyPr/>
                    <a:lstStyle/>
                    <a:p>
                      <a:r>
                        <a:rPr lang="en-US" sz="1400" dirty="0"/>
                        <a:t>L: BEU</a:t>
                      </a:r>
                    </a:p>
                    <a:p>
                      <a:r>
                        <a:rPr lang="en-US" sz="1400" dirty="0"/>
                        <a:t>C: L</a:t>
                      </a:r>
                    </a:p>
                    <a:p>
                      <a:r>
                        <a:rPr lang="en-US" sz="1400" dirty="0"/>
                        <a:t>R: IV</a:t>
                      </a:r>
                    </a:p>
                    <a:p>
                      <a:endParaRPr lang="en-US" sz="1400" dirty="0"/>
                    </a:p>
                  </a:txBody>
                  <a:tcPr/>
                </a:tc>
                <a:extLst>
                  <a:ext uri="{0D108BD9-81ED-4DB2-BD59-A6C34878D82A}">
                    <a16:rowId xmlns:a16="http://schemas.microsoft.com/office/drawing/2014/main" val="879469076"/>
                  </a:ext>
                </a:extLst>
              </a:tr>
            </a:tbl>
          </a:graphicData>
        </a:graphic>
      </p:graphicFrame>
      <p:cxnSp>
        <p:nvCxnSpPr>
          <p:cNvPr id="7" name="Straight Arrow Connector 6">
            <a:extLst>
              <a:ext uri="{FF2B5EF4-FFF2-40B4-BE49-F238E27FC236}">
                <a16:creationId xmlns:a16="http://schemas.microsoft.com/office/drawing/2014/main" id="{2B3D3AD1-CC3F-B49E-731C-64697B5754A9}"/>
              </a:ext>
            </a:extLst>
          </p:cNvPr>
          <p:cNvCxnSpPr>
            <a:cxnSpLocks/>
            <a:stCxn id="8" idx="0"/>
          </p:cNvCxnSpPr>
          <p:nvPr/>
        </p:nvCxnSpPr>
        <p:spPr>
          <a:xfrm flipV="1">
            <a:off x="2558000" y="4335780"/>
            <a:ext cx="882430" cy="929360"/>
          </a:xfrm>
          <a:prstGeom prst="straightConnector1">
            <a:avLst/>
          </a:prstGeom>
          <a:ln w="38100">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17561810-A3C4-09BE-7AB9-64E04B637EBA}"/>
              </a:ext>
            </a:extLst>
          </p:cNvPr>
          <p:cNvSpPr txBox="1"/>
          <p:nvPr/>
        </p:nvSpPr>
        <p:spPr>
          <a:xfrm>
            <a:off x="2015847" y="5265140"/>
            <a:ext cx="1084305" cy="923330"/>
          </a:xfrm>
          <a:prstGeom prst="rect">
            <a:avLst/>
          </a:prstGeom>
          <a:noFill/>
        </p:spPr>
        <p:txBody>
          <a:bodyPr wrap="square" rtlCol="0">
            <a:spAutoFit/>
          </a:bodyPr>
          <a:lstStyle/>
          <a:p>
            <a:r>
              <a:rPr lang="en-US" sz="1800" b="1" dirty="0">
                <a:solidFill>
                  <a:srgbClr val="C00000"/>
                </a:solidFill>
              </a:rPr>
              <a:t>Portable radiation detector</a:t>
            </a:r>
          </a:p>
        </p:txBody>
      </p:sp>
    </p:spTree>
    <p:extLst>
      <p:ext uri="{BB962C8B-B14F-4D97-AF65-F5344CB8AC3E}">
        <p14:creationId xmlns:p14="http://schemas.microsoft.com/office/powerpoint/2010/main" val="325940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72513" cy="1480705"/>
          </a:xfrm>
        </p:spPr>
        <p:txBody>
          <a:bodyPr/>
          <a:lstStyle/>
          <a:p>
            <a:pPr marL="0" indent="0">
              <a:buNone/>
            </a:pPr>
            <a:r>
              <a:rPr lang="en-US" sz="1800" b="1" dirty="0"/>
              <a:t>Soil Interactions</a:t>
            </a:r>
          </a:p>
          <a:p>
            <a:r>
              <a:rPr lang="en-US" sz="1800" dirty="0"/>
              <a:t>Protons can interact with soil and radioisotopes could leach into ground water</a:t>
            </a:r>
          </a:p>
          <a:p>
            <a:pPr lvl="1"/>
            <a:r>
              <a:rPr lang="en-US" sz="1800" dirty="0"/>
              <a:t>tritium &amp; Na-22</a:t>
            </a:r>
          </a:p>
          <a:p>
            <a:r>
              <a:rPr lang="en-US" sz="1800" dirty="0"/>
              <a:t>Hazard applies to onsite facility workers and onsite co-located workers</a:t>
            </a:r>
          </a:p>
          <a:p>
            <a:pPr marL="457200" lvl="1" indent="0">
              <a:buNone/>
            </a:pPr>
            <a:endParaRPr lang="en-US" sz="1800"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1017158" cy="241300"/>
          </a:xfrm>
        </p:spPr>
        <p:txBody>
          <a:bodyPr/>
          <a:lstStyle/>
          <a:p>
            <a:pPr>
              <a:defRPr/>
            </a:pPr>
            <a:r>
              <a:rPr lang="en-US"/>
              <a:t>March 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a:xfrm>
            <a:off x="2145055" y="6504213"/>
            <a:ext cx="6262118" cy="242873"/>
          </a:xfrm>
        </p:spPr>
        <p:txBody>
          <a:bodyPr/>
          <a:lstStyle/>
          <a:p>
            <a:pPr>
              <a:defRPr/>
            </a:pPr>
            <a:r>
              <a:rPr lang="en-US"/>
              <a:t>J. D. Crnkovic | Accelerator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13</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485027867"/>
              </p:ext>
            </p:extLst>
          </p:nvPr>
        </p:nvGraphicFramePr>
        <p:xfrm>
          <a:off x="285030" y="3341255"/>
          <a:ext cx="8573940" cy="1761049"/>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632976">
                <a:tc>
                  <a:txBody>
                    <a:bodyPr/>
                    <a:lstStyle/>
                    <a:p>
                      <a:r>
                        <a:rPr lang="en-US" sz="1600" b="0" dirty="0">
                          <a:solidFill>
                            <a:srgbClr val="0D3B8E"/>
                          </a:solidFill>
                        </a:rPr>
                        <a:t>Baseline Qualitative Risk (without controls)</a:t>
                      </a:r>
                    </a:p>
                  </a:txBody>
                  <a:tcPr/>
                </a:tc>
                <a:tc>
                  <a:txBody>
                    <a:bodyPr/>
                    <a:lstStyle/>
                    <a:p>
                      <a:r>
                        <a:rPr lang="en-US" sz="1600" b="0" dirty="0">
                          <a:solidFill>
                            <a:srgbClr val="0D3B8E"/>
                          </a:solidFill>
                        </a:rPr>
                        <a:t>Controls</a:t>
                      </a:r>
                    </a:p>
                    <a:p>
                      <a:r>
                        <a:rPr lang="en-US" sz="1600" b="0" dirty="0">
                          <a:solidFill>
                            <a:srgbClr val="0D3B8E"/>
                          </a:solidFill>
                        </a:rPr>
                        <a:t>Preventive (P)/Mitigative (M)</a:t>
                      </a:r>
                    </a:p>
                  </a:txBody>
                  <a:tcPr/>
                </a:tc>
                <a:tc>
                  <a:txBody>
                    <a:bodyPr/>
                    <a:lstStyle/>
                    <a:p>
                      <a:r>
                        <a:rPr lang="en-US" sz="1600" b="0" dirty="0">
                          <a:solidFill>
                            <a:srgbClr val="0D3B8E"/>
                          </a:solidFill>
                        </a:rPr>
                        <a:t>Residual Qualitative Risk </a:t>
                      </a:r>
                    </a:p>
                    <a:p>
                      <a:r>
                        <a:rPr lang="en-US" sz="1600" b="0" dirty="0">
                          <a:solidFill>
                            <a:srgbClr val="0D3B8E"/>
                          </a:solidFill>
                        </a:rPr>
                        <a:t>(with controls)</a:t>
                      </a:r>
                    </a:p>
                  </a:txBody>
                  <a:tcPr/>
                </a:tc>
                <a:extLst>
                  <a:ext uri="{0D108BD9-81ED-4DB2-BD59-A6C34878D82A}">
                    <a16:rowId xmlns:a16="http://schemas.microsoft.com/office/drawing/2014/main" val="1680873031"/>
                  </a:ext>
                </a:extLst>
              </a:tr>
              <a:tr h="1128073">
                <a:tc>
                  <a:txBody>
                    <a:bodyPr/>
                    <a:lstStyle/>
                    <a:p>
                      <a:r>
                        <a:rPr lang="en-US" sz="1600" dirty="0"/>
                        <a:t>L: A</a:t>
                      </a:r>
                    </a:p>
                    <a:p>
                      <a:r>
                        <a:rPr lang="en-US" sz="1600" dirty="0"/>
                        <a:t>C: N</a:t>
                      </a:r>
                    </a:p>
                    <a:p>
                      <a:r>
                        <a:rPr lang="en-US" sz="1600" dirty="0"/>
                        <a:t>R: IV</a:t>
                      </a:r>
                    </a:p>
                  </a:txBody>
                  <a:tcPr/>
                </a:tc>
                <a:tc>
                  <a:txBody>
                    <a:bodyPr/>
                    <a:lstStyle/>
                    <a:p>
                      <a:r>
                        <a:rPr lang="en-US" sz="1600" dirty="0"/>
                        <a:t>P – General and/or Job Specific RWP</a:t>
                      </a:r>
                    </a:p>
                    <a:p>
                      <a:r>
                        <a:rPr lang="en-US" sz="1600" dirty="0"/>
                        <a:t>M – Beamline and Beam Dump Designs</a:t>
                      </a:r>
                    </a:p>
                    <a:p>
                      <a:r>
                        <a:rPr lang="en-US" sz="1600" dirty="0"/>
                        <a:t>M – PPE</a:t>
                      </a:r>
                    </a:p>
                    <a:p>
                      <a:r>
                        <a:rPr lang="en-US" sz="1600" dirty="0"/>
                        <a:t>M – Run Condition</a:t>
                      </a:r>
                    </a:p>
                  </a:txBody>
                  <a:tcPr/>
                </a:tc>
                <a:tc>
                  <a:txBody>
                    <a:bodyPr/>
                    <a:lstStyle/>
                    <a:p>
                      <a:r>
                        <a:rPr lang="en-US" sz="1600" dirty="0"/>
                        <a:t>L: U</a:t>
                      </a:r>
                    </a:p>
                    <a:p>
                      <a:r>
                        <a:rPr lang="en-US" sz="1600" dirty="0"/>
                        <a:t>C: N</a:t>
                      </a:r>
                    </a:p>
                    <a:p>
                      <a:r>
                        <a:rPr lang="en-US" sz="1600" dirty="0"/>
                        <a:t>R: IV</a:t>
                      </a:r>
                    </a:p>
                    <a:p>
                      <a:endParaRPr lang="en-US"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1247928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72513" cy="3029999"/>
          </a:xfrm>
        </p:spPr>
        <p:txBody>
          <a:bodyPr/>
          <a:lstStyle/>
          <a:p>
            <a:pPr marL="0" indent="0">
              <a:buNone/>
            </a:pPr>
            <a:r>
              <a:rPr lang="en-US" sz="1800" b="1" dirty="0"/>
              <a:t>Radioactive Waste</a:t>
            </a:r>
          </a:p>
          <a:p>
            <a:r>
              <a:rPr lang="en-US" sz="1800" dirty="0"/>
              <a:t>Radioactive waste produced during beam operations</a:t>
            </a:r>
          </a:p>
          <a:p>
            <a:r>
              <a:rPr lang="en-US" sz="1800" dirty="0"/>
              <a:t>Managed within established Radiological Protection Program (RPP) as prescribed in </a:t>
            </a:r>
            <a:r>
              <a:rPr lang="en-US" sz="1800" dirty="0">
                <a:effectLst/>
                <a:latin typeface="Helvetica" panose="020B0604020202020204" pitchFamily="34" charset="0"/>
                <a:ea typeface="MS Mincho" panose="02020609040205080304" pitchFamily="49" charset="-128"/>
              </a:rPr>
              <a:t>Fermilab Radiological Control Manual (</a:t>
            </a:r>
            <a:r>
              <a:rPr lang="en-US" sz="1800" dirty="0"/>
              <a:t>FRCM)</a:t>
            </a:r>
          </a:p>
          <a:p>
            <a:r>
              <a:rPr lang="en-US" sz="1800" dirty="0"/>
              <a:t>Hazard applies to onsite facility workers and onsite co-located workers</a:t>
            </a:r>
          </a:p>
          <a:p>
            <a:pPr lvl="1"/>
            <a:endParaRPr lang="en-US" sz="1800" dirty="0"/>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6" y="6504213"/>
            <a:ext cx="1067035" cy="241300"/>
          </a:xfrm>
        </p:spPr>
        <p:txBody>
          <a:bodyPr/>
          <a:lstStyle/>
          <a:p>
            <a:pPr>
              <a:defRPr/>
            </a:pPr>
            <a:r>
              <a:rPr lang="en-US"/>
              <a:t>March 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a:xfrm>
            <a:off x="2145056" y="6498625"/>
            <a:ext cx="6262118" cy="242873"/>
          </a:xfrm>
        </p:spPr>
        <p:txBody>
          <a:bodyPr/>
          <a:lstStyle/>
          <a:p>
            <a:pPr>
              <a:defRPr/>
            </a:pPr>
            <a:r>
              <a:rPr lang="en-US"/>
              <a:t>J. D. Crnkovic | Accelerator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14</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2443316621"/>
              </p:ext>
            </p:extLst>
          </p:nvPr>
        </p:nvGraphicFramePr>
        <p:xfrm>
          <a:off x="285030" y="3486244"/>
          <a:ext cx="8573940" cy="1761049"/>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632976">
                <a:tc>
                  <a:txBody>
                    <a:bodyPr/>
                    <a:lstStyle/>
                    <a:p>
                      <a:r>
                        <a:rPr lang="en-US" sz="1600" b="0" dirty="0">
                          <a:solidFill>
                            <a:srgbClr val="004C97"/>
                          </a:solidFill>
                        </a:rPr>
                        <a:t>Baseline Qualitative Risk (without controls)</a:t>
                      </a:r>
                    </a:p>
                  </a:txBody>
                  <a:tcPr/>
                </a:tc>
                <a:tc>
                  <a:txBody>
                    <a:bodyPr/>
                    <a:lstStyle/>
                    <a:p>
                      <a:r>
                        <a:rPr lang="en-US" sz="1600" b="0" dirty="0">
                          <a:solidFill>
                            <a:srgbClr val="004C97"/>
                          </a:solidFill>
                        </a:rPr>
                        <a:t>Controls</a:t>
                      </a:r>
                    </a:p>
                    <a:p>
                      <a:r>
                        <a:rPr lang="en-US" sz="1600" b="0" dirty="0">
                          <a:solidFill>
                            <a:srgbClr val="004C97"/>
                          </a:solidFill>
                        </a:rPr>
                        <a:t>Preventive (P)/Mitigative (M)</a:t>
                      </a:r>
                    </a:p>
                  </a:txBody>
                  <a:tcPr/>
                </a:tc>
                <a:tc>
                  <a:txBody>
                    <a:bodyPr/>
                    <a:lstStyle/>
                    <a:p>
                      <a:r>
                        <a:rPr lang="en-US" sz="1600" b="0" dirty="0">
                          <a:solidFill>
                            <a:srgbClr val="004C97"/>
                          </a:solidFill>
                        </a:rPr>
                        <a:t>Residual Qualitative Risk </a:t>
                      </a:r>
                    </a:p>
                    <a:p>
                      <a:r>
                        <a:rPr lang="en-US" sz="1600" b="0" dirty="0">
                          <a:solidFill>
                            <a:srgbClr val="004C97"/>
                          </a:solidFill>
                        </a:rPr>
                        <a:t>(with controls)</a:t>
                      </a:r>
                    </a:p>
                  </a:txBody>
                  <a:tcPr/>
                </a:tc>
                <a:extLst>
                  <a:ext uri="{0D108BD9-81ED-4DB2-BD59-A6C34878D82A}">
                    <a16:rowId xmlns:a16="http://schemas.microsoft.com/office/drawing/2014/main" val="1680873031"/>
                  </a:ext>
                </a:extLst>
              </a:tr>
              <a:tr h="1128073">
                <a:tc>
                  <a:txBody>
                    <a:bodyPr/>
                    <a:lstStyle/>
                    <a:p>
                      <a:r>
                        <a:rPr lang="en-US" sz="1600" dirty="0"/>
                        <a:t>L: A</a:t>
                      </a:r>
                    </a:p>
                    <a:p>
                      <a:r>
                        <a:rPr lang="en-US" sz="1600" dirty="0"/>
                        <a:t>C: H</a:t>
                      </a:r>
                    </a:p>
                    <a:p>
                      <a:r>
                        <a:rPr lang="en-US" sz="1600" dirty="0"/>
                        <a:t>R: I</a:t>
                      </a:r>
                    </a:p>
                  </a:txBody>
                  <a:tcPr/>
                </a:tc>
                <a:tc>
                  <a:txBody>
                    <a:bodyPr/>
                    <a:lstStyle/>
                    <a:p>
                      <a:r>
                        <a:rPr lang="en-US" sz="1600" dirty="0"/>
                        <a:t>P – Fencing/Postings</a:t>
                      </a:r>
                    </a:p>
                    <a:p>
                      <a:r>
                        <a:rPr lang="en-US" sz="1600" dirty="0"/>
                        <a:t>P – Locked Gates</a:t>
                      </a:r>
                    </a:p>
                    <a:p>
                      <a:r>
                        <a:rPr lang="en-US" sz="1600" dirty="0"/>
                        <a:t>M – Run Condition</a:t>
                      </a:r>
                    </a:p>
                    <a:p>
                      <a:r>
                        <a:rPr lang="en-US" sz="1600" dirty="0"/>
                        <a:t>M – Material survey and release process</a:t>
                      </a:r>
                    </a:p>
                  </a:txBody>
                  <a:tcPr/>
                </a:tc>
                <a:tc>
                  <a:txBody>
                    <a:bodyPr/>
                    <a:lstStyle/>
                    <a:p>
                      <a:r>
                        <a:rPr lang="en-US" sz="1600" dirty="0"/>
                        <a:t>L: BEU</a:t>
                      </a:r>
                    </a:p>
                    <a:p>
                      <a:r>
                        <a:rPr lang="en-US" sz="1600" dirty="0"/>
                        <a:t>C: L</a:t>
                      </a:r>
                    </a:p>
                    <a:p>
                      <a:r>
                        <a:rPr lang="en-US" sz="1600" dirty="0"/>
                        <a:t>R: IV</a:t>
                      </a:r>
                    </a:p>
                    <a:p>
                      <a:endParaRPr lang="en-US"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3502648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72513" cy="3029999"/>
          </a:xfrm>
        </p:spPr>
        <p:txBody>
          <a:bodyPr/>
          <a:lstStyle/>
          <a:p>
            <a:pPr marL="0" indent="0">
              <a:buNone/>
            </a:pPr>
            <a:r>
              <a:rPr lang="en-US" sz="1800" b="1" dirty="0"/>
              <a:t>Contamination</a:t>
            </a:r>
          </a:p>
          <a:p>
            <a:r>
              <a:rPr lang="en-US" sz="1800" dirty="0"/>
              <a:t>Protons can interact with fine particulates (dust) and liquids (e.g. oil)</a:t>
            </a:r>
          </a:p>
          <a:p>
            <a:pPr lvl="1"/>
            <a:r>
              <a:rPr lang="en-US" sz="1800" dirty="0"/>
              <a:t>Not typically encountered during normal maintenance</a:t>
            </a:r>
          </a:p>
          <a:p>
            <a:r>
              <a:rPr lang="en-US" sz="1800" dirty="0"/>
              <a:t>Hazard applies to onsite facility workers and onsite co-located workers</a:t>
            </a:r>
          </a:p>
          <a:p>
            <a:pPr lvl="1"/>
            <a:endParaRPr lang="en-US" sz="1800" dirty="0"/>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6" y="6504213"/>
            <a:ext cx="1091973" cy="241300"/>
          </a:xfrm>
        </p:spPr>
        <p:txBody>
          <a:bodyPr/>
          <a:lstStyle/>
          <a:p>
            <a:pPr>
              <a:defRPr/>
            </a:pPr>
            <a:r>
              <a:rPr lang="en-US"/>
              <a:t>March 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a:xfrm>
            <a:off x="2145056" y="6504213"/>
            <a:ext cx="6262118" cy="242873"/>
          </a:xfrm>
        </p:spPr>
        <p:txBody>
          <a:bodyPr/>
          <a:lstStyle/>
          <a:p>
            <a:pPr>
              <a:defRPr/>
            </a:pPr>
            <a:r>
              <a:rPr lang="en-US"/>
              <a:t>J. D. Crnkovic | Accelerator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15</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2896600969"/>
              </p:ext>
            </p:extLst>
          </p:nvPr>
        </p:nvGraphicFramePr>
        <p:xfrm>
          <a:off x="285030" y="3182293"/>
          <a:ext cx="8573940" cy="2187456"/>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632976">
                <a:tc>
                  <a:txBody>
                    <a:bodyPr/>
                    <a:lstStyle/>
                    <a:p>
                      <a:r>
                        <a:rPr lang="en-US" sz="1600" b="0" dirty="0">
                          <a:solidFill>
                            <a:srgbClr val="004C97"/>
                          </a:solidFill>
                        </a:rPr>
                        <a:t>Baseline Qualitative Risk (without controls)</a:t>
                      </a:r>
                    </a:p>
                  </a:txBody>
                  <a:tcPr/>
                </a:tc>
                <a:tc>
                  <a:txBody>
                    <a:bodyPr/>
                    <a:lstStyle/>
                    <a:p>
                      <a:r>
                        <a:rPr lang="en-US" sz="1600" b="0" dirty="0">
                          <a:solidFill>
                            <a:srgbClr val="004C97"/>
                          </a:solidFill>
                        </a:rPr>
                        <a:t>Controls</a:t>
                      </a:r>
                    </a:p>
                    <a:p>
                      <a:r>
                        <a:rPr lang="en-US" sz="1600" b="0" dirty="0">
                          <a:solidFill>
                            <a:srgbClr val="004C97"/>
                          </a:solidFill>
                        </a:rPr>
                        <a:t>Preventive (P)/Mitigative (M)</a:t>
                      </a:r>
                    </a:p>
                  </a:txBody>
                  <a:tcPr/>
                </a:tc>
                <a:tc>
                  <a:txBody>
                    <a:bodyPr/>
                    <a:lstStyle/>
                    <a:p>
                      <a:r>
                        <a:rPr lang="en-US" sz="1600" b="0" dirty="0">
                          <a:solidFill>
                            <a:srgbClr val="004C97"/>
                          </a:solidFill>
                        </a:rPr>
                        <a:t>Residual Qualitative Risk </a:t>
                      </a:r>
                    </a:p>
                    <a:p>
                      <a:r>
                        <a:rPr lang="en-US" sz="1600" b="0" dirty="0">
                          <a:solidFill>
                            <a:srgbClr val="004C97"/>
                          </a:solidFill>
                        </a:rPr>
                        <a:t>(with controls)</a:t>
                      </a:r>
                    </a:p>
                  </a:txBody>
                  <a:tcPr/>
                </a:tc>
                <a:extLst>
                  <a:ext uri="{0D108BD9-81ED-4DB2-BD59-A6C34878D82A}">
                    <a16:rowId xmlns:a16="http://schemas.microsoft.com/office/drawing/2014/main" val="1680873031"/>
                  </a:ext>
                </a:extLst>
              </a:tr>
              <a:tr h="1128073">
                <a:tc>
                  <a:txBody>
                    <a:bodyPr/>
                    <a:lstStyle/>
                    <a:p>
                      <a:r>
                        <a:rPr lang="en-US" sz="1600" dirty="0"/>
                        <a:t>L: A</a:t>
                      </a:r>
                    </a:p>
                    <a:p>
                      <a:r>
                        <a:rPr lang="en-US" sz="1600" dirty="0"/>
                        <a:t>C: H</a:t>
                      </a:r>
                    </a:p>
                    <a:p>
                      <a:r>
                        <a:rPr lang="en-US" sz="1600" dirty="0"/>
                        <a:t>R: I</a:t>
                      </a:r>
                    </a:p>
                  </a:txBody>
                  <a:tcPr/>
                </a:tc>
                <a:tc>
                  <a:txBody>
                    <a:bodyPr/>
                    <a:lstStyle/>
                    <a:p>
                      <a:r>
                        <a:rPr lang="en-US" sz="1600" dirty="0"/>
                        <a:t>P – Shielding for Activated Contamination</a:t>
                      </a:r>
                    </a:p>
                    <a:p>
                      <a:r>
                        <a:rPr lang="en-US" sz="1600" dirty="0"/>
                        <a:t>P – Radiological Surveying and Cleaning</a:t>
                      </a:r>
                    </a:p>
                    <a:p>
                      <a:r>
                        <a:rPr lang="en-US" sz="1600" dirty="0"/>
                        <a:t>P – General and/or Job Specific RWP</a:t>
                      </a:r>
                    </a:p>
                    <a:p>
                      <a:r>
                        <a:rPr lang="en-US" sz="1600" dirty="0"/>
                        <a:t>P – LSM</a:t>
                      </a:r>
                    </a:p>
                    <a:p>
                      <a:r>
                        <a:rPr lang="en-US" sz="1600" dirty="0"/>
                        <a:t>M – Material Survey and Release Process</a:t>
                      </a:r>
                    </a:p>
                    <a:p>
                      <a:r>
                        <a:rPr lang="en-US" sz="1600" dirty="0"/>
                        <a:t>M – PPE</a:t>
                      </a:r>
                    </a:p>
                  </a:txBody>
                  <a:tcPr/>
                </a:tc>
                <a:tc>
                  <a:txBody>
                    <a:bodyPr/>
                    <a:lstStyle/>
                    <a:p>
                      <a:r>
                        <a:rPr lang="en-US" sz="1600" dirty="0"/>
                        <a:t>L: BEU</a:t>
                      </a:r>
                    </a:p>
                    <a:p>
                      <a:r>
                        <a:rPr lang="en-US" sz="1600" dirty="0"/>
                        <a:t>C: L</a:t>
                      </a:r>
                    </a:p>
                    <a:p>
                      <a:r>
                        <a:rPr lang="en-US" sz="1600" dirty="0"/>
                        <a:t>R: IV</a:t>
                      </a:r>
                    </a:p>
                    <a:p>
                      <a:endParaRPr lang="en-US" sz="1600" dirty="0"/>
                    </a:p>
                  </a:txBody>
                  <a:tcPr/>
                </a:tc>
                <a:extLst>
                  <a:ext uri="{0D108BD9-81ED-4DB2-BD59-A6C34878D82A}">
                    <a16:rowId xmlns:a16="http://schemas.microsoft.com/office/drawing/2014/main" val="879469076"/>
                  </a:ext>
                </a:extLst>
              </a:tr>
            </a:tbl>
          </a:graphicData>
        </a:graphic>
      </p:graphicFrame>
      <p:cxnSp>
        <p:nvCxnSpPr>
          <p:cNvPr id="7" name="Straight Arrow Connector 6">
            <a:extLst>
              <a:ext uri="{FF2B5EF4-FFF2-40B4-BE49-F238E27FC236}">
                <a16:creationId xmlns:a16="http://schemas.microsoft.com/office/drawing/2014/main" id="{1CBF6895-F4C1-B461-03DA-6261E338BA6F}"/>
              </a:ext>
            </a:extLst>
          </p:cNvPr>
          <p:cNvCxnSpPr>
            <a:cxnSpLocks/>
            <a:stCxn id="8" idx="0"/>
          </p:cNvCxnSpPr>
          <p:nvPr/>
        </p:nvCxnSpPr>
        <p:spPr>
          <a:xfrm flipV="1">
            <a:off x="1806496" y="4708045"/>
            <a:ext cx="829824" cy="679546"/>
          </a:xfrm>
          <a:prstGeom prst="straightConnector1">
            <a:avLst/>
          </a:prstGeom>
          <a:ln w="38100">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34928C77-1B90-B654-A47F-A801D1985378}"/>
              </a:ext>
            </a:extLst>
          </p:cNvPr>
          <p:cNvSpPr txBox="1"/>
          <p:nvPr/>
        </p:nvSpPr>
        <p:spPr>
          <a:xfrm>
            <a:off x="1264343" y="5387591"/>
            <a:ext cx="1084305" cy="923330"/>
          </a:xfrm>
          <a:prstGeom prst="rect">
            <a:avLst/>
          </a:prstGeom>
          <a:noFill/>
        </p:spPr>
        <p:txBody>
          <a:bodyPr wrap="square" rtlCol="0">
            <a:spAutoFit/>
          </a:bodyPr>
          <a:lstStyle/>
          <a:p>
            <a:r>
              <a:rPr lang="en-US" sz="1800" b="1" dirty="0">
                <a:solidFill>
                  <a:srgbClr val="C00000"/>
                </a:solidFill>
              </a:rPr>
              <a:t>Portable radiation detector</a:t>
            </a:r>
          </a:p>
        </p:txBody>
      </p:sp>
    </p:spTree>
    <p:extLst>
      <p:ext uri="{BB962C8B-B14F-4D97-AF65-F5344CB8AC3E}">
        <p14:creationId xmlns:p14="http://schemas.microsoft.com/office/powerpoint/2010/main" val="3821227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72513" cy="4577671"/>
          </a:xfrm>
        </p:spPr>
        <p:txBody>
          <a:bodyPr/>
          <a:lstStyle/>
          <a:p>
            <a:pPr marL="0" indent="0">
              <a:buNone/>
            </a:pPr>
            <a:r>
              <a:rPr lang="en-US" sz="1800" b="1" baseline="30000" dirty="0"/>
              <a:t>7</a:t>
            </a:r>
            <a:r>
              <a:rPr lang="en-US" sz="1800" b="1" dirty="0"/>
              <a:t>Be</a:t>
            </a:r>
          </a:p>
          <a:p>
            <a:r>
              <a:rPr lang="en-US" sz="1800" dirty="0"/>
              <a:t>Baseline qualitative risks due to this hazard were assessed and determined to be risk level IV (minimal concern) for workers, co-located workers, and the public.</a:t>
            </a:r>
          </a:p>
          <a:p>
            <a:r>
              <a:rPr lang="en-US" sz="1800" dirty="0"/>
              <a:t>No prevention or mitigation is required for this type of hazard, as Beryllium-7 is not hazardous in this pattern of facility use.</a:t>
            </a:r>
          </a:p>
          <a:p>
            <a:r>
              <a:rPr lang="en-US" sz="1800" dirty="0"/>
              <a:t>Target Air Cooling System (TAC) and target pile and MI12-B enclosure air exchange system provide defense-in-depth by considering ALARA in their design. </a:t>
            </a:r>
          </a:p>
          <a:p>
            <a:pPr lvl="1"/>
            <a:r>
              <a:rPr lang="en-US" sz="1600" dirty="0"/>
              <a:t>Each system incorporates a HEPA filter that will intercept Beryllium-7, and additional radiological controls are provided during a horn change to reduce the probability of exposure.</a:t>
            </a:r>
          </a:p>
          <a:p>
            <a:pPr lvl="1"/>
            <a:endParaRPr lang="en-US" sz="1800" dirty="0"/>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6" y="6504213"/>
            <a:ext cx="1091973" cy="241300"/>
          </a:xfrm>
        </p:spPr>
        <p:txBody>
          <a:bodyPr/>
          <a:lstStyle/>
          <a:p>
            <a:pPr>
              <a:defRPr/>
            </a:pPr>
            <a:r>
              <a:rPr lang="en-US"/>
              <a:t>March 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a:xfrm>
            <a:off x="2145056" y="6504213"/>
            <a:ext cx="6262118" cy="242873"/>
          </a:xfrm>
        </p:spPr>
        <p:txBody>
          <a:bodyPr/>
          <a:lstStyle/>
          <a:p>
            <a:pPr>
              <a:defRPr/>
            </a:pPr>
            <a:r>
              <a:rPr lang="en-US"/>
              <a:t>J. D. Crnkovic | Accelerator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16</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nvGraphicFramePr>
        <p:xfrm>
          <a:off x="242887" y="4131355"/>
          <a:ext cx="8573940" cy="1761049"/>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632976">
                <a:tc>
                  <a:txBody>
                    <a:bodyPr/>
                    <a:lstStyle/>
                    <a:p>
                      <a:r>
                        <a:rPr lang="en-US" sz="1600" b="0" dirty="0">
                          <a:solidFill>
                            <a:srgbClr val="004C97"/>
                          </a:solidFill>
                        </a:rPr>
                        <a:t>Baseline Qualitative Risk (without controls)</a:t>
                      </a:r>
                    </a:p>
                  </a:txBody>
                  <a:tcPr/>
                </a:tc>
                <a:tc>
                  <a:txBody>
                    <a:bodyPr/>
                    <a:lstStyle/>
                    <a:p>
                      <a:r>
                        <a:rPr lang="en-US" sz="1600" b="0" dirty="0">
                          <a:solidFill>
                            <a:srgbClr val="004C97"/>
                          </a:solidFill>
                        </a:rPr>
                        <a:t>Controls</a:t>
                      </a:r>
                    </a:p>
                    <a:p>
                      <a:r>
                        <a:rPr lang="en-US" sz="1600" b="0" dirty="0">
                          <a:solidFill>
                            <a:srgbClr val="004C97"/>
                          </a:solidFill>
                        </a:rPr>
                        <a:t>Preventive (P)/Mitigative (M)</a:t>
                      </a:r>
                    </a:p>
                  </a:txBody>
                  <a:tcPr/>
                </a:tc>
                <a:tc>
                  <a:txBody>
                    <a:bodyPr/>
                    <a:lstStyle/>
                    <a:p>
                      <a:r>
                        <a:rPr lang="en-US" sz="1600" b="0" dirty="0">
                          <a:solidFill>
                            <a:srgbClr val="004C97"/>
                          </a:solidFill>
                        </a:rPr>
                        <a:t>Residual Qualitative Risk </a:t>
                      </a:r>
                    </a:p>
                    <a:p>
                      <a:r>
                        <a:rPr lang="en-US" sz="1600" b="0" dirty="0">
                          <a:solidFill>
                            <a:srgbClr val="004C97"/>
                          </a:solidFill>
                        </a:rPr>
                        <a:t>(with controls)</a:t>
                      </a:r>
                    </a:p>
                  </a:txBody>
                  <a:tcPr/>
                </a:tc>
                <a:extLst>
                  <a:ext uri="{0D108BD9-81ED-4DB2-BD59-A6C34878D82A}">
                    <a16:rowId xmlns:a16="http://schemas.microsoft.com/office/drawing/2014/main" val="1680873031"/>
                  </a:ext>
                </a:extLst>
              </a:tr>
              <a:tr h="1128073">
                <a:tc>
                  <a:txBody>
                    <a:bodyPr/>
                    <a:lstStyle/>
                    <a:p>
                      <a:r>
                        <a:rPr lang="en-US" sz="1600" dirty="0"/>
                        <a:t>L: A</a:t>
                      </a:r>
                    </a:p>
                    <a:p>
                      <a:r>
                        <a:rPr lang="en-US" sz="1600" dirty="0"/>
                        <a:t>C: N</a:t>
                      </a:r>
                    </a:p>
                    <a:p>
                      <a:r>
                        <a:rPr lang="en-US" sz="1600" dirty="0"/>
                        <a:t>R: IV</a:t>
                      </a:r>
                    </a:p>
                  </a:txBody>
                  <a:tcPr/>
                </a:tc>
                <a:tc>
                  <a:txBody>
                    <a:bodyPr/>
                    <a:lstStyle/>
                    <a:p>
                      <a:r>
                        <a:rPr lang="en-US" sz="1600" dirty="0"/>
                        <a:t>No prevention or mitigation is required. </a:t>
                      </a:r>
                      <a:r>
                        <a:rPr lang="en-US" sz="1600" b="1" baseline="30000" dirty="0"/>
                        <a:t>7</a:t>
                      </a:r>
                      <a:r>
                        <a:rPr lang="en-US" sz="1600" dirty="0"/>
                        <a:t>Be isn’t hazardous in this pattern of use by facility.</a:t>
                      </a:r>
                    </a:p>
                  </a:txBody>
                  <a:tcPr/>
                </a:tc>
                <a:tc>
                  <a:txBody>
                    <a:bodyPr/>
                    <a:lstStyle/>
                    <a:p>
                      <a:r>
                        <a:rPr lang="en-US" sz="1600" dirty="0"/>
                        <a:t>L: A</a:t>
                      </a:r>
                    </a:p>
                    <a:p>
                      <a:r>
                        <a:rPr lang="en-US" sz="1600" dirty="0"/>
                        <a:t>C: N</a:t>
                      </a:r>
                    </a:p>
                    <a:p>
                      <a:r>
                        <a:rPr lang="en-US" sz="1600" dirty="0"/>
                        <a:t>R: IV</a:t>
                      </a:r>
                    </a:p>
                    <a:p>
                      <a:endParaRPr lang="en-US"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905802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1"/>
            <a:ext cx="8672513" cy="1156508"/>
          </a:xfrm>
        </p:spPr>
        <p:txBody>
          <a:bodyPr/>
          <a:lstStyle/>
          <a:p>
            <a:pPr marL="0" indent="0">
              <a:buNone/>
            </a:pPr>
            <a:r>
              <a:rPr lang="en-US" sz="1800" b="1" dirty="0"/>
              <a:t>Radioactive Sources</a:t>
            </a:r>
          </a:p>
          <a:p>
            <a:r>
              <a:rPr lang="en-US" sz="1800" dirty="0"/>
              <a:t>Not typically used in the beam line</a:t>
            </a:r>
          </a:p>
          <a:p>
            <a:r>
              <a:rPr lang="en-US" sz="1800" dirty="0"/>
              <a:t>Hazard applies to onsite facility workers and onsite co-located workers</a:t>
            </a:r>
          </a:p>
          <a:p>
            <a:pPr marL="457200" lvl="1" indent="0">
              <a:buNone/>
            </a:pPr>
            <a:endParaRPr lang="en-US" sz="1800"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6" y="6504213"/>
            <a:ext cx="1025471" cy="241300"/>
          </a:xfrm>
        </p:spPr>
        <p:txBody>
          <a:bodyPr/>
          <a:lstStyle/>
          <a:p>
            <a:pPr>
              <a:defRPr/>
            </a:pPr>
            <a:r>
              <a:rPr lang="en-US"/>
              <a:t>March 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a:xfrm>
            <a:off x="2145056" y="6504213"/>
            <a:ext cx="6262118" cy="242873"/>
          </a:xfrm>
        </p:spPr>
        <p:txBody>
          <a:bodyPr/>
          <a:lstStyle/>
          <a:p>
            <a:pPr>
              <a:defRPr/>
            </a:pPr>
            <a:r>
              <a:rPr lang="en-US"/>
              <a:t>J. D. Crnkovic | Accelerator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17</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3866850185"/>
              </p:ext>
            </p:extLst>
          </p:nvPr>
        </p:nvGraphicFramePr>
        <p:xfrm>
          <a:off x="285030" y="2486549"/>
          <a:ext cx="8573940" cy="2187456"/>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632976">
                <a:tc>
                  <a:txBody>
                    <a:bodyPr/>
                    <a:lstStyle/>
                    <a:p>
                      <a:r>
                        <a:rPr lang="en-US" sz="1600" b="0" dirty="0">
                          <a:solidFill>
                            <a:srgbClr val="004C97"/>
                          </a:solidFill>
                        </a:rPr>
                        <a:t>Baseline Qualitative Risk (without controls)</a:t>
                      </a:r>
                    </a:p>
                  </a:txBody>
                  <a:tcPr/>
                </a:tc>
                <a:tc>
                  <a:txBody>
                    <a:bodyPr/>
                    <a:lstStyle/>
                    <a:p>
                      <a:r>
                        <a:rPr lang="en-US" sz="1600" b="0" dirty="0">
                          <a:solidFill>
                            <a:srgbClr val="004C97"/>
                          </a:solidFill>
                        </a:rPr>
                        <a:t>Controls</a:t>
                      </a:r>
                    </a:p>
                    <a:p>
                      <a:r>
                        <a:rPr lang="en-US" sz="1600" b="0" dirty="0">
                          <a:solidFill>
                            <a:srgbClr val="004C97"/>
                          </a:solidFill>
                        </a:rPr>
                        <a:t>Preventive (P)/Mitigative (M)</a:t>
                      </a:r>
                    </a:p>
                  </a:txBody>
                  <a:tcPr/>
                </a:tc>
                <a:tc>
                  <a:txBody>
                    <a:bodyPr/>
                    <a:lstStyle/>
                    <a:p>
                      <a:r>
                        <a:rPr lang="en-US" sz="1600" b="0" dirty="0">
                          <a:solidFill>
                            <a:srgbClr val="004C97"/>
                          </a:solidFill>
                        </a:rPr>
                        <a:t>Residual Qualitative Risk </a:t>
                      </a:r>
                    </a:p>
                    <a:p>
                      <a:r>
                        <a:rPr lang="en-US" sz="1600" b="0" dirty="0">
                          <a:solidFill>
                            <a:srgbClr val="004C97"/>
                          </a:solidFill>
                        </a:rPr>
                        <a:t>(with controls)</a:t>
                      </a:r>
                    </a:p>
                  </a:txBody>
                  <a:tcPr/>
                </a:tc>
                <a:extLst>
                  <a:ext uri="{0D108BD9-81ED-4DB2-BD59-A6C34878D82A}">
                    <a16:rowId xmlns:a16="http://schemas.microsoft.com/office/drawing/2014/main" val="1680873031"/>
                  </a:ext>
                </a:extLst>
              </a:tr>
              <a:tr h="1128073">
                <a:tc>
                  <a:txBody>
                    <a:bodyPr/>
                    <a:lstStyle/>
                    <a:p>
                      <a:r>
                        <a:rPr lang="en-US" sz="1600" dirty="0"/>
                        <a:t>L: A</a:t>
                      </a:r>
                    </a:p>
                    <a:p>
                      <a:r>
                        <a:rPr lang="en-US" sz="1600" dirty="0"/>
                        <a:t>C: H</a:t>
                      </a:r>
                    </a:p>
                    <a:p>
                      <a:r>
                        <a:rPr lang="en-US" sz="1600" dirty="0"/>
                        <a:t>R: I</a:t>
                      </a:r>
                    </a:p>
                  </a:txBody>
                  <a:tcPr/>
                </a:tc>
                <a:tc>
                  <a:txBody>
                    <a:bodyPr/>
                    <a:lstStyle/>
                    <a:p>
                      <a:r>
                        <a:rPr lang="en-US" sz="1600" dirty="0"/>
                        <a:t>P – Radiological Signage on or Near Source Cabinets</a:t>
                      </a:r>
                    </a:p>
                    <a:p>
                      <a:r>
                        <a:rPr lang="en-US" sz="1600" dirty="0"/>
                        <a:t>P – Radiological Training</a:t>
                      </a:r>
                    </a:p>
                    <a:p>
                      <a:r>
                        <a:rPr lang="en-US" sz="1600" dirty="0"/>
                        <a:t>P – Kept Under Lock-and-key</a:t>
                      </a:r>
                    </a:p>
                    <a:p>
                      <a:r>
                        <a:rPr lang="en-US" sz="1600" dirty="0"/>
                        <a:t>M – Kept in Storage</a:t>
                      </a:r>
                    </a:p>
                    <a:p>
                      <a:r>
                        <a:rPr lang="en-US" sz="1600" dirty="0"/>
                        <a:t>M – Shielded Containers</a:t>
                      </a:r>
                    </a:p>
                  </a:txBody>
                  <a:tcPr/>
                </a:tc>
                <a:tc>
                  <a:txBody>
                    <a:bodyPr/>
                    <a:lstStyle/>
                    <a:p>
                      <a:r>
                        <a:rPr lang="en-US" sz="1600" dirty="0"/>
                        <a:t>L: BEU</a:t>
                      </a:r>
                    </a:p>
                    <a:p>
                      <a:r>
                        <a:rPr lang="en-US" sz="1600" dirty="0"/>
                        <a:t>C: L</a:t>
                      </a:r>
                    </a:p>
                    <a:p>
                      <a:r>
                        <a:rPr lang="en-US" sz="1600" dirty="0"/>
                        <a:t>R: IV</a:t>
                      </a:r>
                    </a:p>
                    <a:p>
                      <a:endParaRPr lang="en-US"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1315209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p:txBody>
          <a:bodyPr/>
          <a:lstStyle/>
          <a:p>
            <a:pPr marL="0" indent="0">
              <a:buNone/>
            </a:pPr>
            <a:r>
              <a:rPr lang="en-US" sz="2000" b="1" dirty="0"/>
              <a:t>Prompt Ionizing Radiation</a:t>
            </a:r>
          </a:p>
          <a:p>
            <a:r>
              <a:rPr lang="en-US" sz="2000" dirty="0"/>
              <a:t>Significant radiation hazard during beam operations</a:t>
            </a:r>
          </a:p>
          <a:p>
            <a:r>
              <a:rPr lang="en-US" sz="2000" dirty="0"/>
              <a:t>Beam interacts with beam line &amp; target materials</a:t>
            </a:r>
          </a:p>
          <a:p>
            <a:r>
              <a:rPr lang="en-US" sz="2000" dirty="0"/>
              <a:t>Includes protons, neutrons, </a:t>
            </a:r>
            <a:r>
              <a:rPr lang="en-US" sz="2000" dirty="0" err="1"/>
              <a:t>pions</a:t>
            </a:r>
            <a:r>
              <a:rPr lang="en-US" sz="2000" dirty="0"/>
              <a:t>, kaons, muons, photons, etc.</a:t>
            </a:r>
          </a:p>
          <a:p>
            <a:pPr marL="0" indent="0">
              <a:buNone/>
            </a:pPr>
            <a:endParaRPr lang="en-US" sz="2000" b="1" dirty="0">
              <a:solidFill>
                <a:srgbClr val="FF0000"/>
              </a:solidFill>
            </a:endParaRPr>
          </a:p>
          <a:p>
            <a:pPr marL="0" indent="0">
              <a:buNone/>
            </a:pPr>
            <a:r>
              <a:rPr lang="en-US" sz="2000" b="1" dirty="0">
                <a:solidFill>
                  <a:srgbClr val="C00000"/>
                </a:solidFill>
              </a:rPr>
              <a:t>Credited Controls are needed!!!</a:t>
            </a:r>
          </a:p>
          <a:p>
            <a:r>
              <a:rPr lang="en-US" sz="2000" dirty="0">
                <a:solidFill>
                  <a:srgbClr val="C00000"/>
                </a:solidFill>
              </a:rPr>
              <a:t>Analyzed maximum credible incident to determine credited controls</a:t>
            </a:r>
          </a:p>
          <a:p>
            <a:r>
              <a:rPr lang="en-US" sz="2000" dirty="0">
                <a:solidFill>
                  <a:srgbClr val="C00000"/>
                </a:solidFill>
              </a:rPr>
              <a:t>Hazard applies to onsite facility workers, onsite co-located workers and a maximally exposed offsite individual</a:t>
            </a:r>
            <a:endParaRPr lang="en-US" sz="2000" dirty="0"/>
          </a:p>
          <a:p>
            <a:pPr marL="0" indent="0">
              <a:buNone/>
            </a:pPr>
            <a:endParaRPr lang="en-US" sz="2000" b="1" dirty="0">
              <a:solidFill>
                <a:srgbClr val="FF0000"/>
              </a:solidFill>
            </a:endParaRPr>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Accelerator Specific Hazards</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6" y="6504213"/>
            <a:ext cx="1128187" cy="241300"/>
          </a:xfrm>
        </p:spPr>
        <p:txBody>
          <a:bodyPr/>
          <a:lstStyle/>
          <a:p>
            <a:pPr>
              <a:defRPr/>
            </a:pPr>
            <a:r>
              <a:rPr lang="en-US"/>
              <a:t>March 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a:xfrm>
            <a:off x="2779414" y="6504213"/>
            <a:ext cx="3485584" cy="242873"/>
          </a:xfrm>
        </p:spPr>
        <p:txBody>
          <a:bodyPr/>
          <a:lstStyle/>
          <a:p>
            <a:pPr>
              <a:defRPr/>
            </a:pPr>
            <a:r>
              <a:rPr lang="en-US"/>
              <a:t>J. D. Crnkovic | Accelerator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18</a:t>
            </a:fld>
            <a:endParaRPr lang="en-US" dirty="0"/>
          </a:p>
        </p:txBody>
      </p:sp>
    </p:spTree>
    <p:extLst>
      <p:ext uri="{BB962C8B-B14F-4D97-AF65-F5344CB8AC3E}">
        <p14:creationId xmlns:p14="http://schemas.microsoft.com/office/powerpoint/2010/main" val="1717879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B0DCF7-B7F8-8104-89C5-B2F17DAE8C6A}"/>
              </a:ext>
            </a:extLst>
          </p:cNvPr>
          <p:cNvSpPr>
            <a:spLocks noGrp="1"/>
          </p:cNvSpPr>
          <p:nvPr>
            <p:ph idx="1"/>
          </p:nvPr>
        </p:nvSpPr>
        <p:spPr/>
        <p:txBody>
          <a:bodyPr/>
          <a:lstStyle/>
          <a:p>
            <a:r>
              <a:rPr lang="en-US" sz="2000" dirty="0"/>
              <a:t>Assumes full potential BNB intensity</a:t>
            </a:r>
          </a:p>
          <a:p>
            <a:pPr lvl="1"/>
            <a:r>
              <a:rPr lang="en-US" sz="2000" dirty="0"/>
              <a:t>Same as 8 GeV Line &amp; Booster</a:t>
            </a:r>
          </a:p>
          <a:p>
            <a:r>
              <a:rPr lang="en-US" sz="2000" dirty="0"/>
              <a:t>Beam completely &amp; continually lost for one hour</a:t>
            </a:r>
          </a:p>
          <a:p>
            <a:pPr lvl="1"/>
            <a:r>
              <a:rPr lang="en-US" sz="2000" dirty="0"/>
              <a:t> On a magnet or buried beam pipe</a:t>
            </a:r>
          </a:p>
          <a:p>
            <a:r>
              <a:rPr lang="en-US" sz="2000" dirty="0"/>
              <a:t>Highest radiation dose rates </a:t>
            </a:r>
            <a:r>
              <a:rPr lang="en-US" sz="2000" b="1" i="1" dirty="0"/>
              <a:t>outside</a:t>
            </a:r>
            <a:r>
              <a:rPr lang="en-US" sz="2000" dirty="0"/>
              <a:t> beam line areas at locations with reduced passive shielding</a:t>
            </a:r>
          </a:p>
          <a:p>
            <a:r>
              <a:rPr lang="en-US" sz="2000" dirty="0"/>
              <a:t>3.78E+17 protons/hr or 7E+12 protons/pulse</a:t>
            </a:r>
          </a:p>
          <a:p>
            <a:pPr lvl="1"/>
            <a:r>
              <a:rPr lang="en-US" sz="2000" dirty="0"/>
              <a:t>8 GeV proton energy</a:t>
            </a:r>
          </a:p>
          <a:p>
            <a:pPr lvl="1"/>
            <a:r>
              <a:rPr lang="en-US" sz="2000" dirty="0"/>
              <a:t>15 Hz cycle time</a:t>
            </a:r>
          </a:p>
          <a:p>
            <a:endParaRPr lang="en-US" dirty="0"/>
          </a:p>
          <a:p>
            <a:pPr lvl="1"/>
            <a:endParaRPr lang="en-US" b="1" dirty="0"/>
          </a:p>
          <a:p>
            <a:endParaRPr lang="en-US" dirty="0"/>
          </a:p>
          <a:p>
            <a:endParaRPr lang="en-US" dirty="0"/>
          </a:p>
        </p:txBody>
      </p:sp>
      <p:sp>
        <p:nvSpPr>
          <p:cNvPr id="3" name="Title 2">
            <a:extLst>
              <a:ext uri="{FF2B5EF4-FFF2-40B4-BE49-F238E27FC236}">
                <a16:creationId xmlns:a16="http://schemas.microsoft.com/office/drawing/2014/main" id="{4E8FB5EB-543C-7607-1861-4447E7EE3BA1}"/>
              </a:ext>
            </a:extLst>
          </p:cNvPr>
          <p:cNvSpPr>
            <a:spLocks noGrp="1"/>
          </p:cNvSpPr>
          <p:nvPr>
            <p:ph type="title"/>
          </p:nvPr>
        </p:nvSpPr>
        <p:spPr/>
        <p:txBody>
          <a:bodyPr/>
          <a:lstStyle/>
          <a:p>
            <a:r>
              <a:rPr lang="en-US" dirty="0"/>
              <a:t>Maximum Credible Incident</a:t>
            </a:r>
          </a:p>
        </p:txBody>
      </p:sp>
      <p:sp>
        <p:nvSpPr>
          <p:cNvPr id="4" name="Date Placeholder 3">
            <a:extLst>
              <a:ext uri="{FF2B5EF4-FFF2-40B4-BE49-F238E27FC236}">
                <a16:creationId xmlns:a16="http://schemas.microsoft.com/office/drawing/2014/main" id="{C9276B08-BA39-15F2-AC23-A684BA659E9B}"/>
              </a:ext>
            </a:extLst>
          </p:cNvPr>
          <p:cNvSpPr>
            <a:spLocks noGrp="1"/>
          </p:cNvSpPr>
          <p:nvPr>
            <p:ph type="dt" sz="half" idx="2"/>
          </p:nvPr>
        </p:nvSpPr>
        <p:spPr>
          <a:xfrm>
            <a:off x="736827" y="6504213"/>
            <a:ext cx="1309256" cy="241300"/>
          </a:xfrm>
        </p:spPr>
        <p:txBody>
          <a:bodyPr/>
          <a:lstStyle/>
          <a:p>
            <a:pPr>
              <a:defRPr/>
            </a:pPr>
            <a:r>
              <a:rPr lang="en-US"/>
              <a:t>March 2024</a:t>
            </a:r>
            <a:endParaRPr lang="en-US" dirty="0"/>
          </a:p>
        </p:txBody>
      </p:sp>
      <p:sp>
        <p:nvSpPr>
          <p:cNvPr id="5" name="Footer Placeholder 4">
            <a:extLst>
              <a:ext uri="{FF2B5EF4-FFF2-40B4-BE49-F238E27FC236}">
                <a16:creationId xmlns:a16="http://schemas.microsoft.com/office/drawing/2014/main" id="{C81C11C0-C9DF-76EC-5DA3-B247F516289B}"/>
              </a:ext>
            </a:extLst>
          </p:cNvPr>
          <p:cNvSpPr>
            <a:spLocks noGrp="1"/>
          </p:cNvSpPr>
          <p:nvPr>
            <p:ph type="ftr" sz="quarter" idx="3"/>
          </p:nvPr>
        </p:nvSpPr>
        <p:spPr>
          <a:xfrm>
            <a:off x="2643611" y="6504213"/>
            <a:ext cx="3539905" cy="242873"/>
          </a:xfrm>
        </p:spPr>
        <p:txBody>
          <a:bodyPr/>
          <a:lstStyle/>
          <a:p>
            <a:pPr>
              <a:defRPr/>
            </a:pPr>
            <a:r>
              <a:rPr lang="en-US"/>
              <a:t>J. D. Crnkovic | Accelerator Readiness Review</a:t>
            </a:r>
            <a:endParaRPr lang="en-US" b="1" dirty="0"/>
          </a:p>
        </p:txBody>
      </p:sp>
      <p:sp>
        <p:nvSpPr>
          <p:cNvPr id="6" name="Slide Number Placeholder 5">
            <a:extLst>
              <a:ext uri="{FF2B5EF4-FFF2-40B4-BE49-F238E27FC236}">
                <a16:creationId xmlns:a16="http://schemas.microsoft.com/office/drawing/2014/main" id="{EA96035F-B6F5-B294-5BE4-25AA2D380271}"/>
              </a:ext>
            </a:extLst>
          </p:cNvPr>
          <p:cNvSpPr>
            <a:spLocks noGrp="1"/>
          </p:cNvSpPr>
          <p:nvPr>
            <p:ph type="sldNum" sz="quarter" idx="4"/>
          </p:nvPr>
        </p:nvSpPr>
        <p:spPr/>
        <p:txBody>
          <a:bodyPr/>
          <a:lstStyle/>
          <a:p>
            <a:pPr>
              <a:defRPr/>
            </a:pPr>
            <a:fld id="{148C009B-CB69-E04A-B9B3-34B26D69E9CF}" type="slidenum">
              <a:rPr lang="en-US" smtClean="0"/>
              <a:pPr>
                <a:defRPr/>
              </a:pPr>
              <a:t>19</a:t>
            </a:fld>
            <a:endParaRPr lang="en-US" dirty="0"/>
          </a:p>
        </p:txBody>
      </p:sp>
    </p:spTree>
    <p:extLst>
      <p:ext uri="{BB962C8B-B14F-4D97-AF65-F5344CB8AC3E}">
        <p14:creationId xmlns:p14="http://schemas.microsoft.com/office/powerpoint/2010/main" val="85475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4663440"/>
          </a:xfrm>
        </p:spPr>
        <p:txBody>
          <a:bodyPr/>
          <a:lstStyle/>
          <a:p>
            <a:r>
              <a:rPr lang="en-US" sz="2000" b="1" dirty="0"/>
              <a:t>BNB Overview</a:t>
            </a:r>
          </a:p>
          <a:p>
            <a:r>
              <a:rPr lang="en-US" sz="2000" b="1" dirty="0"/>
              <a:t>Hazards</a:t>
            </a:r>
          </a:p>
          <a:p>
            <a:r>
              <a:rPr lang="en-US" sz="2000" b="1" dirty="0"/>
              <a:t>Non-accelerator specific hazards - radiological</a:t>
            </a:r>
          </a:p>
          <a:p>
            <a:r>
              <a:rPr lang="en-US" sz="2000" b="1" dirty="0"/>
              <a:t>Accelerator Specific Hazards </a:t>
            </a:r>
          </a:p>
          <a:p>
            <a:r>
              <a:rPr lang="en-US" sz="2000" b="1" dirty="0"/>
              <a:t>Maximum Credible Incident</a:t>
            </a:r>
          </a:p>
          <a:p>
            <a:r>
              <a:rPr lang="en-US" sz="2000" b="1" dirty="0"/>
              <a:t>Credited Controls</a:t>
            </a:r>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a:xfrm>
            <a:off x="736827" y="6504213"/>
            <a:ext cx="1089196" cy="241300"/>
          </a:xfrm>
        </p:spPr>
        <p:txBody>
          <a:bodyPr/>
          <a:lstStyle/>
          <a:p>
            <a:pPr>
              <a:defRPr/>
            </a:pPr>
            <a:r>
              <a:rPr lang="en-US"/>
              <a:t>March 2024</a:t>
            </a:r>
            <a:endParaRPr lang="en-US" dirty="0"/>
          </a:p>
        </p:txBody>
      </p:sp>
      <p:sp>
        <p:nvSpPr>
          <p:cNvPr id="4" name="Footer Placeholder 3"/>
          <p:cNvSpPr>
            <a:spLocks noGrp="1"/>
          </p:cNvSpPr>
          <p:nvPr>
            <p:ph type="ftr" sz="quarter" idx="3"/>
          </p:nvPr>
        </p:nvSpPr>
        <p:spPr>
          <a:xfrm>
            <a:off x="2444436" y="6504213"/>
            <a:ext cx="6091874" cy="220677"/>
          </a:xfrm>
        </p:spPr>
        <p:txBody>
          <a:bodyPr/>
          <a:lstStyle/>
          <a:p>
            <a:pPr>
              <a:defRPr/>
            </a:pPr>
            <a:r>
              <a:rPr lang="en-US"/>
              <a:t>J. D. Crnkovic | Accelerator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Tree>
    <p:extLst>
      <p:ext uri="{BB962C8B-B14F-4D97-AF65-F5344CB8AC3E}">
        <p14:creationId xmlns:p14="http://schemas.microsoft.com/office/powerpoint/2010/main" val="3784689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D1C53B-4E88-FC65-7E9D-2141F7E75E00}"/>
              </a:ext>
            </a:extLst>
          </p:cNvPr>
          <p:cNvSpPr>
            <a:spLocks noGrp="1"/>
          </p:cNvSpPr>
          <p:nvPr>
            <p:ph idx="1"/>
          </p:nvPr>
        </p:nvSpPr>
        <p:spPr>
          <a:xfrm>
            <a:off x="112363" y="705782"/>
            <a:ext cx="3762213" cy="5594279"/>
          </a:xfrm>
        </p:spPr>
        <p:txBody>
          <a:bodyPr/>
          <a:lstStyle/>
          <a:p>
            <a:r>
              <a:rPr lang="en-US" sz="2000" dirty="0"/>
              <a:t>Maximum Credible Incident (MCI) considers an onsite worker, onsite coworker, &amp; maximally exposed off-site individual (MOI)</a:t>
            </a:r>
          </a:p>
          <a:p>
            <a:r>
              <a:rPr lang="en-US" sz="2000" dirty="0">
                <a:effectLst/>
                <a:latin typeface="Helvetica" panose="020B0604020202020204" pitchFamily="34" charset="0"/>
                <a:ea typeface="Calibri" panose="020F0502020204030204" pitchFamily="34" charset="0"/>
                <a:cs typeface="Helvetica" panose="020B0604020202020204" pitchFamily="34" charset="0"/>
              </a:rPr>
              <a:t>Fermilab uses Credited Controls that flow down to the Accelerator Safety Envelope (ASE) to mitigate the consequences of an MCI to the following conditions</a:t>
            </a:r>
            <a:r>
              <a:rPr lang="en-US" sz="2000" dirty="0">
                <a:latin typeface="Helvetica" panose="020B0604020202020204" pitchFamily="34" charset="0"/>
                <a:ea typeface="Calibri" panose="020F0502020204030204" pitchFamily="34" charset="0"/>
                <a:cs typeface="Helvetica" panose="020B0604020202020204" pitchFamily="34" charset="0"/>
              </a:rPr>
              <a:t>.</a:t>
            </a:r>
            <a:endParaRPr lang="en-US" sz="2000" dirty="0">
              <a:effectLst/>
              <a:latin typeface="Helvetica" panose="020B0604020202020204" pitchFamily="34" charset="0"/>
              <a:ea typeface="Calibri" panose="020F0502020204030204" pitchFamily="34" charset="0"/>
              <a:cs typeface="Helvetica" panose="020B0604020202020204" pitchFamily="34" charset="0"/>
            </a:endParaRPr>
          </a:p>
          <a:p>
            <a:r>
              <a:rPr lang="en-US" sz="2000" dirty="0">
                <a:effectLst/>
                <a:latin typeface="Helvetica" panose="020B0604020202020204" pitchFamily="34" charset="0"/>
                <a:ea typeface="Calibri" panose="020F0502020204030204" pitchFamily="34" charset="0"/>
                <a:cs typeface="Helvetica" panose="020B0604020202020204" pitchFamily="34" charset="0"/>
              </a:rPr>
              <a:t>BNB segment is located behind </a:t>
            </a:r>
            <a:r>
              <a:rPr lang="en-US" sz="2000" dirty="0">
                <a:latin typeface="Helvetica" panose="020B0604020202020204" pitchFamily="34" charset="0"/>
                <a:ea typeface="Calibri" panose="020F0502020204030204" pitchFamily="34" charset="0"/>
                <a:cs typeface="Helvetica" panose="020B0604020202020204" pitchFamily="34" charset="0"/>
              </a:rPr>
              <a:t>a security access </a:t>
            </a:r>
            <a:r>
              <a:rPr lang="en-US" sz="2000" dirty="0">
                <a:effectLst/>
                <a:latin typeface="Helvetica" panose="020B0604020202020204" pitchFamily="34" charset="0"/>
                <a:ea typeface="Calibri" panose="020F0502020204030204" pitchFamily="34" charset="0"/>
                <a:cs typeface="Helvetica" panose="020B0604020202020204" pitchFamily="34" charset="0"/>
              </a:rPr>
              <a:t>gate</a:t>
            </a:r>
          </a:p>
          <a:p>
            <a:pPr lvl="1"/>
            <a:r>
              <a:rPr lang="en-US" sz="2000" b="1" dirty="0">
                <a:solidFill>
                  <a:srgbClr val="C00000"/>
                </a:solidFill>
                <a:latin typeface="Helvetica" panose="020B0604020202020204" pitchFamily="34" charset="0"/>
                <a:ea typeface="Calibri" panose="020F0502020204030204" pitchFamily="34" charset="0"/>
                <a:cs typeface="Helvetica" panose="020B0604020202020204" pitchFamily="34" charset="0"/>
              </a:rPr>
              <a:t>M</a:t>
            </a:r>
            <a:r>
              <a:rPr lang="en-US" sz="2000" b="1" dirty="0">
                <a:solidFill>
                  <a:srgbClr val="C00000"/>
                </a:solidFill>
                <a:effectLst/>
                <a:latin typeface="Helvetica" panose="020B0604020202020204" pitchFamily="34" charset="0"/>
                <a:ea typeface="Calibri" panose="020F0502020204030204" pitchFamily="34" charset="0"/>
                <a:cs typeface="Helvetica" panose="020B0604020202020204" pitchFamily="34" charset="0"/>
              </a:rPr>
              <a:t>embers of the public are not invited to this area.</a:t>
            </a:r>
            <a:endParaRPr lang="en-US" sz="2000" b="1" dirty="0">
              <a:solidFill>
                <a:srgbClr val="C00000"/>
              </a:solidFill>
              <a:latin typeface="Helvetica" panose="020B0604020202020204" pitchFamily="34" charset="0"/>
              <a:cs typeface="Helvetica" panose="020B0604020202020204" pitchFamily="34" charset="0"/>
            </a:endParaRPr>
          </a:p>
        </p:txBody>
      </p:sp>
      <p:sp>
        <p:nvSpPr>
          <p:cNvPr id="3" name="Title 2">
            <a:extLst>
              <a:ext uri="{FF2B5EF4-FFF2-40B4-BE49-F238E27FC236}">
                <a16:creationId xmlns:a16="http://schemas.microsoft.com/office/drawing/2014/main" id="{612125F4-2B3B-6699-61A1-8805F6355241}"/>
              </a:ext>
            </a:extLst>
          </p:cNvPr>
          <p:cNvSpPr>
            <a:spLocks noGrp="1"/>
          </p:cNvSpPr>
          <p:nvPr>
            <p:ph type="title"/>
          </p:nvPr>
        </p:nvSpPr>
        <p:spPr/>
        <p:txBody>
          <a:bodyPr/>
          <a:lstStyle/>
          <a:p>
            <a:r>
              <a:rPr lang="en-US" dirty="0"/>
              <a:t>Maximum Credible Incident</a:t>
            </a:r>
          </a:p>
        </p:txBody>
      </p:sp>
      <p:sp>
        <p:nvSpPr>
          <p:cNvPr id="4" name="Date Placeholder 3">
            <a:extLst>
              <a:ext uri="{FF2B5EF4-FFF2-40B4-BE49-F238E27FC236}">
                <a16:creationId xmlns:a16="http://schemas.microsoft.com/office/drawing/2014/main" id="{03298D57-C7FF-AA6D-6D61-E65B6775C7EE}"/>
              </a:ext>
            </a:extLst>
          </p:cNvPr>
          <p:cNvSpPr>
            <a:spLocks noGrp="1"/>
          </p:cNvSpPr>
          <p:nvPr>
            <p:ph type="dt" sz="half" idx="2"/>
          </p:nvPr>
        </p:nvSpPr>
        <p:spPr>
          <a:xfrm>
            <a:off x="736827" y="6504213"/>
            <a:ext cx="1372630" cy="241300"/>
          </a:xfrm>
        </p:spPr>
        <p:txBody>
          <a:bodyPr/>
          <a:lstStyle/>
          <a:p>
            <a:pPr>
              <a:defRPr/>
            </a:pPr>
            <a:r>
              <a:rPr lang="en-US"/>
              <a:t>March 2024</a:t>
            </a:r>
            <a:endParaRPr lang="en-US" dirty="0"/>
          </a:p>
        </p:txBody>
      </p:sp>
      <p:sp>
        <p:nvSpPr>
          <p:cNvPr id="5" name="Footer Placeholder 4">
            <a:extLst>
              <a:ext uri="{FF2B5EF4-FFF2-40B4-BE49-F238E27FC236}">
                <a16:creationId xmlns:a16="http://schemas.microsoft.com/office/drawing/2014/main" id="{4227176B-28A4-EA31-AB8A-0BBF7B431766}"/>
              </a:ext>
            </a:extLst>
          </p:cNvPr>
          <p:cNvSpPr>
            <a:spLocks noGrp="1"/>
          </p:cNvSpPr>
          <p:nvPr>
            <p:ph type="ftr" sz="quarter" idx="3"/>
          </p:nvPr>
        </p:nvSpPr>
        <p:spPr>
          <a:xfrm>
            <a:off x="2761307" y="6504213"/>
            <a:ext cx="3639493" cy="242873"/>
          </a:xfrm>
        </p:spPr>
        <p:txBody>
          <a:bodyPr/>
          <a:lstStyle/>
          <a:p>
            <a:pPr>
              <a:defRPr/>
            </a:pPr>
            <a:r>
              <a:rPr lang="en-US"/>
              <a:t>J. D. Crnkovic | Accelerator Readiness Review</a:t>
            </a:r>
            <a:endParaRPr lang="en-US" b="1" dirty="0"/>
          </a:p>
        </p:txBody>
      </p:sp>
      <p:sp>
        <p:nvSpPr>
          <p:cNvPr id="6" name="Slide Number Placeholder 5">
            <a:extLst>
              <a:ext uri="{FF2B5EF4-FFF2-40B4-BE49-F238E27FC236}">
                <a16:creationId xmlns:a16="http://schemas.microsoft.com/office/drawing/2014/main" id="{3B6B3181-E340-9407-BA6E-0B418F03A5DC}"/>
              </a:ext>
            </a:extLst>
          </p:cNvPr>
          <p:cNvSpPr>
            <a:spLocks noGrp="1"/>
          </p:cNvSpPr>
          <p:nvPr>
            <p:ph type="sldNum" sz="quarter" idx="4"/>
          </p:nvPr>
        </p:nvSpPr>
        <p:spPr/>
        <p:txBody>
          <a:bodyPr/>
          <a:lstStyle/>
          <a:p>
            <a:pPr>
              <a:defRPr/>
            </a:pPr>
            <a:fld id="{148C009B-CB69-E04A-B9B3-34B26D69E9CF}" type="slidenum">
              <a:rPr lang="en-US" smtClean="0"/>
              <a:pPr>
                <a:defRPr/>
              </a:pPr>
              <a:t>20</a:t>
            </a:fld>
            <a:endParaRPr lang="en-US" dirty="0"/>
          </a:p>
        </p:txBody>
      </p:sp>
      <p:pic>
        <p:nvPicPr>
          <p:cNvPr id="8" name="Picture 7" descr="A screenshot of a document&#10;&#10;Description automatically generated">
            <a:extLst>
              <a:ext uri="{FF2B5EF4-FFF2-40B4-BE49-F238E27FC236}">
                <a16:creationId xmlns:a16="http://schemas.microsoft.com/office/drawing/2014/main" id="{E0915E8B-1429-28FB-D36A-9B37284AD68A}"/>
              </a:ext>
            </a:extLst>
          </p:cNvPr>
          <p:cNvPicPr>
            <a:picLocks noChangeAspect="1"/>
          </p:cNvPicPr>
          <p:nvPr/>
        </p:nvPicPr>
        <p:blipFill>
          <a:blip r:embed="rId2"/>
          <a:stretch>
            <a:fillRect/>
          </a:stretch>
        </p:blipFill>
        <p:spPr>
          <a:xfrm>
            <a:off x="3812583" y="612946"/>
            <a:ext cx="5212597" cy="5606971"/>
          </a:xfrm>
          <a:prstGeom prst="rect">
            <a:avLst/>
          </a:prstGeom>
        </p:spPr>
      </p:pic>
      <p:sp>
        <p:nvSpPr>
          <p:cNvPr id="9" name="Rectangle 8">
            <a:extLst>
              <a:ext uri="{FF2B5EF4-FFF2-40B4-BE49-F238E27FC236}">
                <a16:creationId xmlns:a16="http://schemas.microsoft.com/office/drawing/2014/main" id="{4312BB51-A868-13C7-4DD8-7FA9223590BD}"/>
              </a:ext>
            </a:extLst>
          </p:cNvPr>
          <p:cNvSpPr/>
          <p:nvPr/>
        </p:nvSpPr>
        <p:spPr>
          <a:xfrm>
            <a:off x="3874576" y="1001714"/>
            <a:ext cx="5110674" cy="2218458"/>
          </a:xfrm>
          <a:prstGeom prst="rect">
            <a:avLst/>
          </a:prstGeom>
          <a:noFill/>
          <a:ln w="381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3790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E219B9-526C-0E75-1D80-43A5A18CE813}"/>
              </a:ext>
            </a:extLst>
          </p:cNvPr>
          <p:cNvSpPr>
            <a:spLocks noGrp="1"/>
          </p:cNvSpPr>
          <p:nvPr>
            <p:ph type="title"/>
          </p:nvPr>
        </p:nvSpPr>
        <p:spPr>
          <a:xfrm>
            <a:off x="234950" y="162447"/>
            <a:ext cx="8686800" cy="427877"/>
          </a:xfrm>
        </p:spPr>
        <p:txBody>
          <a:bodyPr/>
          <a:lstStyle/>
          <a:p>
            <a:r>
              <a:rPr lang="en-US" dirty="0"/>
              <a:t>Passive Engineering Credited Controls</a:t>
            </a:r>
          </a:p>
        </p:txBody>
      </p:sp>
      <p:sp>
        <p:nvSpPr>
          <p:cNvPr id="4" name="Date Placeholder 3">
            <a:extLst>
              <a:ext uri="{FF2B5EF4-FFF2-40B4-BE49-F238E27FC236}">
                <a16:creationId xmlns:a16="http://schemas.microsoft.com/office/drawing/2014/main" id="{213761E7-DBD8-A459-0E08-305A019279E0}"/>
              </a:ext>
            </a:extLst>
          </p:cNvPr>
          <p:cNvSpPr>
            <a:spLocks noGrp="1"/>
          </p:cNvSpPr>
          <p:nvPr>
            <p:ph type="dt" sz="half" idx="2"/>
          </p:nvPr>
        </p:nvSpPr>
        <p:spPr>
          <a:xfrm>
            <a:off x="736826" y="6504213"/>
            <a:ext cx="1254935" cy="241300"/>
          </a:xfrm>
        </p:spPr>
        <p:txBody>
          <a:bodyPr/>
          <a:lstStyle/>
          <a:p>
            <a:pPr>
              <a:defRPr/>
            </a:pPr>
            <a:r>
              <a:rPr lang="en-US"/>
              <a:t>March 2024</a:t>
            </a:r>
            <a:endParaRPr lang="en-US" dirty="0"/>
          </a:p>
        </p:txBody>
      </p:sp>
      <p:sp>
        <p:nvSpPr>
          <p:cNvPr id="5" name="Footer Placeholder 4">
            <a:extLst>
              <a:ext uri="{FF2B5EF4-FFF2-40B4-BE49-F238E27FC236}">
                <a16:creationId xmlns:a16="http://schemas.microsoft.com/office/drawing/2014/main" id="{50AFA4D4-BE19-7E55-DFF6-C372375198D4}"/>
              </a:ext>
            </a:extLst>
          </p:cNvPr>
          <p:cNvSpPr>
            <a:spLocks noGrp="1"/>
          </p:cNvSpPr>
          <p:nvPr>
            <p:ph type="ftr" sz="quarter" idx="3"/>
          </p:nvPr>
        </p:nvSpPr>
        <p:spPr>
          <a:xfrm>
            <a:off x="2317687" y="6504213"/>
            <a:ext cx="3413157" cy="242873"/>
          </a:xfrm>
        </p:spPr>
        <p:txBody>
          <a:bodyPr/>
          <a:lstStyle/>
          <a:p>
            <a:pPr>
              <a:defRPr/>
            </a:pPr>
            <a:r>
              <a:rPr lang="en-US"/>
              <a:t>J. D. Crnkovic | Accelerator Readiness Review</a:t>
            </a:r>
            <a:endParaRPr lang="en-US" b="1" dirty="0"/>
          </a:p>
        </p:txBody>
      </p:sp>
      <p:sp>
        <p:nvSpPr>
          <p:cNvPr id="6" name="Slide Number Placeholder 5">
            <a:extLst>
              <a:ext uri="{FF2B5EF4-FFF2-40B4-BE49-F238E27FC236}">
                <a16:creationId xmlns:a16="http://schemas.microsoft.com/office/drawing/2014/main" id="{ED2976DC-C42C-553B-5500-B114BBE796E7}"/>
              </a:ext>
            </a:extLst>
          </p:cNvPr>
          <p:cNvSpPr>
            <a:spLocks noGrp="1"/>
          </p:cNvSpPr>
          <p:nvPr>
            <p:ph type="sldNum" sz="quarter" idx="4"/>
          </p:nvPr>
        </p:nvSpPr>
        <p:spPr/>
        <p:txBody>
          <a:bodyPr/>
          <a:lstStyle/>
          <a:p>
            <a:pPr>
              <a:defRPr/>
            </a:pPr>
            <a:fld id="{148C009B-CB69-E04A-B9B3-34B26D69E9CF}" type="slidenum">
              <a:rPr lang="en-US" smtClean="0"/>
              <a:pPr>
                <a:defRPr/>
              </a:pPr>
              <a:t>21</a:t>
            </a:fld>
            <a:endParaRPr lang="en-US" dirty="0"/>
          </a:p>
        </p:txBody>
      </p:sp>
      <p:sp>
        <p:nvSpPr>
          <p:cNvPr id="12" name="Content Placeholder 11">
            <a:extLst>
              <a:ext uri="{FF2B5EF4-FFF2-40B4-BE49-F238E27FC236}">
                <a16:creationId xmlns:a16="http://schemas.microsoft.com/office/drawing/2014/main" id="{20444218-D990-47D2-F7C4-535FA546A479}"/>
              </a:ext>
            </a:extLst>
          </p:cNvPr>
          <p:cNvSpPr>
            <a:spLocks noGrp="1"/>
          </p:cNvSpPr>
          <p:nvPr>
            <p:ph idx="1"/>
          </p:nvPr>
        </p:nvSpPr>
        <p:spPr/>
        <p:txBody>
          <a:bodyPr/>
          <a:lstStyle/>
          <a:p>
            <a:pPr marL="0" indent="0">
              <a:buFont typeface="Arial" charset="0"/>
              <a:buNone/>
            </a:pPr>
            <a:r>
              <a:rPr lang="en-US" sz="2000" b="1" dirty="0"/>
              <a:t>Obvious and Operating Barriers to Ensure Only Authorized Access</a:t>
            </a:r>
          </a:p>
          <a:p>
            <a:r>
              <a:rPr lang="en-US" sz="2000" dirty="0"/>
              <a:t>To permit entry to only authorized individuals into the area where the General Site Basis applies surrounding the BNB segment of the Fermilab Main Accelerator, Obvious and Operating Barriers shall be established at the following locations to permit only authorized access: </a:t>
            </a:r>
          </a:p>
          <a:p>
            <a:pPr lvl="1"/>
            <a:r>
              <a:rPr lang="en-US" sz="2000" dirty="0"/>
              <a:t>Wilson Hall West, Wilson Hall East, Site 5</a:t>
            </a:r>
          </a:p>
          <a:p>
            <a:pPr marL="0" indent="0">
              <a:buNone/>
            </a:pPr>
            <a:endParaRPr lang="en-US" dirty="0"/>
          </a:p>
          <a:p>
            <a:pPr marL="0" indent="0">
              <a:buNone/>
            </a:pPr>
            <a:r>
              <a:rPr lang="en-US" sz="2000" b="1" dirty="0"/>
              <a:t>Penetration Shielding</a:t>
            </a:r>
          </a:p>
          <a:p>
            <a:pPr>
              <a:buFont typeface="Arial" panose="020B0604020202020204" pitchFamily="34" charset="0"/>
              <a:buChar char="•"/>
            </a:pPr>
            <a:r>
              <a:rPr lang="en-US" sz="2000" dirty="0"/>
              <a:t>Penetration shielding is managed by Radiation Physics Operations Dept.</a:t>
            </a:r>
          </a:p>
          <a:p>
            <a:pPr marL="0" indent="0">
              <a:buNone/>
            </a:pPr>
            <a:endParaRPr lang="en-US" dirty="0"/>
          </a:p>
        </p:txBody>
      </p:sp>
      <p:pic>
        <p:nvPicPr>
          <p:cNvPr id="7" name="Picture 6" descr="A close-up of a blue and white card&#10;&#10;Description automatically generated">
            <a:extLst>
              <a:ext uri="{FF2B5EF4-FFF2-40B4-BE49-F238E27FC236}">
                <a16:creationId xmlns:a16="http://schemas.microsoft.com/office/drawing/2014/main" id="{BAB5C714-52B6-9D3F-4915-CDE3078D337D}"/>
              </a:ext>
            </a:extLst>
          </p:cNvPr>
          <p:cNvPicPr>
            <a:picLocks noChangeAspect="1"/>
          </p:cNvPicPr>
          <p:nvPr/>
        </p:nvPicPr>
        <p:blipFill>
          <a:blip r:embed="rId2"/>
          <a:stretch>
            <a:fillRect/>
          </a:stretch>
        </p:blipFill>
        <p:spPr>
          <a:xfrm>
            <a:off x="1387754" y="4451043"/>
            <a:ext cx="6354204" cy="1579870"/>
          </a:xfrm>
          <a:prstGeom prst="rect">
            <a:avLst/>
          </a:prstGeom>
        </p:spPr>
      </p:pic>
    </p:spTree>
    <p:extLst>
      <p:ext uri="{BB962C8B-B14F-4D97-AF65-F5344CB8AC3E}">
        <p14:creationId xmlns:p14="http://schemas.microsoft.com/office/powerpoint/2010/main" val="5288972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16F456-AD63-2907-6750-705EC81A3930}"/>
              </a:ext>
            </a:extLst>
          </p:cNvPr>
          <p:cNvSpPr>
            <a:spLocks noGrp="1"/>
          </p:cNvSpPr>
          <p:nvPr>
            <p:ph idx="1"/>
          </p:nvPr>
        </p:nvSpPr>
        <p:spPr>
          <a:xfrm>
            <a:off x="222250" y="549306"/>
            <a:ext cx="8672513" cy="1181446"/>
          </a:xfrm>
        </p:spPr>
        <p:txBody>
          <a:bodyPr/>
          <a:lstStyle/>
          <a:p>
            <a:pPr marL="0" indent="0">
              <a:buNone/>
            </a:pPr>
            <a:r>
              <a:rPr lang="en-US" sz="1600" b="1" dirty="0"/>
              <a:t>Permanent &amp; Movable Shielding</a:t>
            </a:r>
          </a:p>
          <a:p>
            <a:pPr>
              <a:buFont typeface="Arial" panose="020B0604020202020204" pitchFamily="34" charset="0"/>
              <a:buChar char="•"/>
            </a:pPr>
            <a:r>
              <a:rPr lang="en-US" sz="1600" dirty="0"/>
              <a:t>Moveable shielding is managed by Radiation Physics Operations Dept. &amp; utilizes a configuration management control system</a:t>
            </a:r>
          </a:p>
          <a:p>
            <a:pPr lvl="1">
              <a:buFont typeface="Arial" panose="020B0604020202020204" pitchFamily="34" charset="0"/>
              <a:buChar char="•"/>
            </a:pPr>
            <a:endParaRPr lang="en-US" b="1" dirty="0"/>
          </a:p>
          <a:p>
            <a:pPr marL="0" indent="0">
              <a:buNone/>
            </a:pPr>
            <a:endParaRPr lang="en-US" b="1" dirty="0"/>
          </a:p>
        </p:txBody>
      </p:sp>
      <p:sp>
        <p:nvSpPr>
          <p:cNvPr id="3" name="Title 2">
            <a:extLst>
              <a:ext uri="{FF2B5EF4-FFF2-40B4-BE49-F238E27FC236}">
                <a16:creationId xmlns:a16="http://schemas.microsoft.com/office/drawing/2014/main" id="{DBE219B9-526C-0E75-1D80-43A5A18CE813}"/>
              </a:ext>
            </a:extLst>
          </p:cNvPr>
          <p:cNvSpPr>
            <a:spLocks noGrp="1"/>
          </p:cNvSpPr>
          <p:nvPr>
            <p:ph type="title"/>
          </p:nvPr>
        </p:nvSpPr>
        <p:spPr>
          <a:xfrm>
            <a:off x="234950" y="162447"/>
            <a:ext cx="8686800" cy="427877"/>
          </a:xfrm>
        </p:spPr>
        <p:txBody>
          <a:bodyPr/>
          <a:lstStyle/>
          <a:p>
            <a:r>
              <a:rPr lang="en-US" dirty="0"/>
              <a:t>Passive Engineering Credited Controls</a:t>
            </a:r>
          </a:p>
        </p:txBody>
      </p:sp>
      <p:sp>
        <p:nvSpPr>
          <p:cNvPr id="4" name="Date Placeholder 3">
            <a:extLst>
              <a:ext uri="{FF2B5EF4-FFF2-40B4-BE49-F238E27FC236}">
                <a16:creationId xmlns:a16="http://schemas.microsoft.com/office/drawing/2014/main" id="{213761E7-DBD8-A459-0E08-305A019279E0}"/>
              </a:ext>
            </a:extLst>
          </p:cNvPr>
          <p:cNvSpPr>
            <a:spLocks noGrp="1"/>
          </p:cNvSpPr>
          <p:nvPr>
            <p:ph type="dt" sz="half" idx="2"/>
          </p:nvPr>
        </p:nvSpPr>
        <p:spPr>
          <a:xfrm>
            <a:off x="736826" y="6504213"/>
            <a:ext cx="1254935" cy="241300"/>
          </a:xfrm>
        </p:spPr>
        <p:txBody>
          <a:bodyPr/>
          <a:lstStyle/>
          <a:p>
            <a:pPr>
              <a:defRPr/>
            </a:pPr>
            <a:r>
              <a:rPr lang="en-US"/>
              <a:t>March 2024</a:t>
            </a:r>
            <a:endParaRPr lang="en-US" dirty="0"/>
          </a:p>
        </p:txBody>
      </p:sp>
      <p:sp>
        <p:nvSpPr>
          <p:cNvPr id="5" name="Footer Placeholder 4">
            <a:extLst>
              <a:ext uri="{FF2B5EF4-FFF2-40B4-BE49-F238E27FC236}">
                <a16:creationId xmlns:a16="http://schemas.microsoft.com/office/drawing/2014/main" id="{50AFA4D4-BE19-7E55-DFF6-C372375198D4}"/>
              </a:ext>
            </a:extLst>
          </p:cNvPr>
          <p:cNvSpPr>
            <a:spLocks noGrp="1"/>
          </p:cNvSpPr>
          <p:nvPr>
            <p:ph type="ftr" sz="quarter" idx="3"/>
          </p:nvPr>
        </p:nvSpPr>
        <p:spPr>
          <a:xfrm>
            <a:off x="2317687" y="6504213"/>
            <a:ext cx="3413157" cy="242873"/>
          </a:xfrm>
        </p:spPr>
        <p:txBody>
          <a:bodyPr/>
          <a:lstStyle/>
          <a:p>
            <a:pPr>
              <a:defRPr/>
            </a:pPr>
            <a:r>
              <a:rPr lang="en-US"/>
              <a:t>J. D. Crnkovic | Accelerator Readiness Review</a:t>
            </a:r>
            <a:endParaRPr lang="en-US" b="1" dirty="0"/>
          </a:p>
        </p:txBody>
      </p:sp>
      <p:sp>
        <p:nvSpPr>
          <p:cNvPr id="6" name="Slide Number Placeholder 5">
            <a:extLst>
              <a:ext uri="{FF2B5EF4-FFF2-40B4-BE49-F238E27FC236}">
                <a16:creationId xmlns:a16="http://schemas.microsoft.com/office/drawing/2014/main" id="{ED2976DC-C42C-553B-5500-B114BBE796E7}"/>
              </a:ext>
            </a:extLst>
          </p:cNvPr>
          <p:cNvSpPr>
            <a:spLocks noGrp="1"/>
          </p:cNvSpPr>
          <p:nvPr>
            <p:ph type="sldNum" sz="quarter" idx="4"/>
          </p:nvPr>
        </p:nvSpPr>
        <p:spPr/>
        <p:txBody>
          <a:bodyPr/>
          <a:lstStyle/>
          <a:p>
            <a:pPr>
              <a:defRPr/>
            </a:pPr>
            <a:fld id="{148C009B-CB69-E04A-B9B3-34B26D69E9CF}" type="slidenum">
              <a:rPr lang="en-US" smtClean="0"/>
              <a:pPr>
                <a:defRPr/>
              </a:pPr>
              <a:t>22</a:t>
            </a:fld>
            <a:endParaRPr lang="en-US" dirty="0"/>
          </a:p>
        </p:txBody>
      </p:sp>
      <p:pic>
        <p:nvPicPr>
          <p:cNvPr id="11" name="Picture 10" descr="A table with numbers and lines&#10;&#10;Description automatically generated">
            <a:extLst>
              <a:ext uri="{FF2B5EF4-FFF2-40B4-BE49-F238E27FC236}">
                <a16:creationId xmlns:a16="http://schemas.microsoft.com/office/drawing/2014/main" id="{B0938DB4-5109-25F8-D3C7-F2C0737647D1}"/>
              </a:ext>
            </a:extLst>
          </p:cNvPr>
          <p:cNvPicPr>
            <a:picLocks noChangeAspect="1"/>
          </p:cNvPicPr>
          <p:nvPr/>
        </p:nvPicPr>
        <p:blipFill>
          <a:blip r:embed="rId2"/>
          <a:stretch>
            <a:fillRect/>
          </a:stretch>
        </p:blipFill>
        <p:spPr>
          <a:xfrm>
            <a:off x="429419" y="1516037"/>
            <a:ext cx="4092092" cy="4652008"/>
          </a:xfrm>
          <a:prstGeom prst="rect">
            <a:avLst/>
          </a:prstGeom>
        </p:spPr>
      </p:pic>
      <p:pic>
        <p:nvPicPr>
          <p:cNvPr id="8" name="Picture 7" descr="A screenshot of a graph&#10;&#10;Description automatically generated">
            <a:extLst>
              <a:ext uri="{FF2B5EF4-FFF2-40B4-BE49-F238E27FC236}">
                <a16:creationId xmlns:a16="http://schemas.microsoft.com/office/drawing/2014/main" id="{54664C41-7725-F463-A425-D4023F784762}"/>
              </a:ext>
            </a:extLst>
          </p:cNvPr>
          <p:cNvPicPr>
            <a:picLocks noChangeAspect="1"/>
          </p:cNvPicPr>
          <p:nvPr/>
        </p:nvPicPr>
        <p:blipFill>
          <a:blip r:embed="rId3"/>
          <a:stretch>
            <a:fillRect/>
          </a:stretch>
        </p:blipFill>
        <p:spPr>
          <a:xfrm>
            <a:off x="4748113" y="1317650"/>
            <a:ext cx="3815300" cy="1671005"/>
          </a:xfrm>
          <a:prstGeom prst="rect">
            <a:avLst/>
          </a:prstGeom>
        </p:spPr>
      </p:pic>
      <p:pic>
        <p:nvPicPr>
          <p:cNvPr id="9" name="Picture 8" descr="A table with numbers and text&#10;&#10;Description automatically generated">
            <a:extLst>
              <a:ext uri="{FF2B5EF4-FFF2-40B4-BE49-F238E27FC236}">
                <a16:creationId xmlns:a16="http://schemas.microsoft.com/office/drawing/2014/main" id="{F1B22E1A-DF22-3EE9-2F68-1A990470D022}"/>
              </a:ext>
            </a:extLst>
          </p:cNvPr>
          <p:cNvPicPr>
            <a:picLocks noChangeAspect="1"/>
          </p:cNvPicPr>
          <p:nvPr/>
        </p:nvPicPr>
        <p:blipFill>
          <a:blip r:embed="rId4"/>
          <a:stretch>
            <a:fillRect/>
          </a:stretch>
        </p:blipFill>
        <p:spPr>
          <a:xfrm>
            <a:off x="4746604" y="2945526"/>
            <a:ext cx="3815300" cy="3558687"/>
          </a:xfrm>
          <a:prstGeom prst="rect">
            <a:avLst/>
          </a:prstGeom>
        </p:spPr>
      </p:pic>
    </p:spTree>
    <p:extLst>
      <p:ext uri="{BB962C8B-B14F-4D97-AF65-F5344CB8AC3E}">
        <p14:creationId xmlns:p14="http://schemas.microsoft.com/office/powerpoint/2010/main" val="1590971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E219B9-526C-0E75-1D80-43A5A18CE813}"/>
              </a:ext>
            </a:extLst>
          </p:cNvPr>
          <p:cNvSpPr>
            <a:spLocks noGrp="1"/>
          </p:cNvSpPr>
          <p:nvPr>
            <p:ph type="title"/>
          </p:nvPr>
        </p:nvSpPr>
        <p:spPr>
          <a:xfrm>
            <a:off x="234950" y="162447"/>
            <a:ext cx="8686800" cy="427877"/>
          </a:xfrm>
        </p:spPr>
        <p:txBody>
          <a:bodyPr/>
          <a:lstStyle/>
          <a:p>
            <a:r>
              <a:rPr lang="en-US" dirty="0"/>
              <a:t>Passive Engineering Credited Controls</a:t>
            </a:r>
          </a:p>
        </p:txBody>
      </p:sp>
      <p:sp>
        <p:nvSpPr>
          <p:cNvPr id="4" name="Date Placeholder 3">
            <a:extLst>
              <a:ext uri="{FF2B5EF4-FFF2-40B4-BE49-F238E27FC236}">
                <a16:creationId xmlns:a16="http://schemas.microsoft.com/office/drawing/2014/main" id="{213761E7-DBD8-A459-0E08-305A019279E0}"/>
              </a:ext>
            </a:extLst>
          </p:cNvPr>
          <p:cNvSpPr>
            <a:spLocks noGrp="1"/>
          </p:cNvSpPr>
          <p:nvPr>
            <p:ph type="dt" sz="half" idx="2"/>
          </p:nvPr>
        </p:nvSpPr>
        <p:spPr>
          <a:xfrm>
            <a:off x="736826" y="6504213"/>
            <a:ext cx="1254935" cy="241300"/>
          </a:xfrm>
        </p:spPr>
        <p:txBody>
          <a:bodyPr/>
          <a:lstStyle/>
          <a:p>
            <a:pPr>
              <a:defRPr/>
            </a:pPr>
            <a:r>
              <a:rPr lang="en-US"/>
              <a:t>March 2024</a:t>
            </a:r>
            <a:endParaRPr lang="en-US" dirty="0"/>
          </a:p>
        </p:txBody>
      </p:sp>
      <p:sp>
        <p:nvSpPr>
          <p:cNvPr id="5" name="Footer Placeholder 4">
            <a:extLst>
              <a:ext uri="{FF2B5EF4-FFF2-40B4-BE49-F238E27FC236}">
                <a16:creationId xmlns:a16="http://schemas.microsoft.com/office/drawing/2014/main" id="{50AFA4D4-BE19-7E55-DFF6-C372375198D4}"/>
              </a:ext>
            </a:extLst>
          </p:cNvPr>
          <p:cNvSpPr>
            <a:spLocks noGrp="1"/>
          </p:cNvSpPr>
          <p:nvPr>
            <p:ph type="ftr" sz="quarter" idx="3"/>
          </p:nvPr>
        </p:nvSpPr>
        <p:spPr>
          <a:xfrm>
            <a:off x="2317687" y="6504213"/>
            <a:ext cx="3413157" cy="242873"/>
          </a:xfrm>
        </p:spPr>
        <p:txBody>
          <a:bodyPr/>
          <a:lstStyle/>
          <a:p>
            <a:pPr>
              <a:defRPr/>
            </a:pPr>
            <a:r>
              <a:rPr lang="en-US"/>
              <a:t>J. D. Crnkovic | Accelerator Readiness Review</a:t>
            </a:r>
            <a:endParaRPr lang="en-US" b="1" dirty="0"/>
          </a:p>
        </p:txBody>
      </p:sp>
      <p:sp>
        <p:nvSpPr>
          <p:cNvPr id="6" name="Slide Number Placeholder 5">
            <a:extLst>
              <a:ext uri="{FF2B5EF4-FFF2-40B4-BE49-F238E27FC236}">
                <a16:creationId xmlns:a16="http://schemas.microsoft.com/office/drawing/2014/main" id="{ED2976DC-C42C-553B-5500-B114BBE796E7}"/>
              </a:ext>
            </a:extLst>
          </p:cNvPr>
          <p:cNvSpPr>
            <a:spLocks noGrp="1"/>
          </p:cNvSpPr>
          <p:nvPr>
            <p:ph type="sldNum" sz="quarter" idx="4"/>
          </p:nvPr>
        </p:nvSpPr>
        <p:spPr/>
        <p:txBody>
          <a:bodyPr/>
          <a:lstStyle/>
          <a:p>
            <a:pPr>
              <a:defRPr/>
            </a:pPr>
            <a:fld id="{148C009B-CB69-E04A-B9B3-34B26D69E9CF}" type="slidenum">
              <a:rPr lang="en-US" smtClean="0"/>
              <a:pPr>
                <a:defRPr/>
              </a:pPr>
              <a:t>23</a:t>
            </a:fld>
            <a:endParaRPr lang="en-US" dirty="0"/>
          </a:p>
        </p:txBody>
      </p:sp>
      <p:pic>
        <p:nvPicPr>
          <p:cNvPr id="11" name="Picture 10" descr="A table with numbers and lines&#10;&#10;Description automatically generated">
            <a:extLst>
              <a:ext uri="{FF2B5EF4-FFF2-40B4-BE49-F238E27FC236}">
                <a16:creationId xmlns:a16="http://schemas.microsoft.com/office/drawing/2014/main" id="{B0938DB4-5109-25F8-D3C7-F2C0737647D1}"/>
              </a:ext>
            </a:extLst>
          </p:cNvPr>
          <p:cNvPicPr>
            <a:picLocks noChangeAspect="1"/>
          </p:cNvPicPr>
          <p:nvPr/>
        </p:nvPicPr>
        <p:blipFill>
          <a:blip r:embed="rId2"/>
          <a:stretch>
            <a:fillRect/>
          </a:stretch>
        </p:blipFill>
        <p:spPr>
          <a:xfrm>
            <a:off x="429419" y="1516037"/>
            <a:ext cx="4092092" cy="4652008"/>
          </a:xfrm>
          <a:prstGeom prst="rect">
            <a:avLst/>
          </a:prstGeom>
        </p:spPr>
      </p:pic>
      <p:pic>
        <p:nvPicPr>
          <p:cNvPr id="14" name="Picture 13" descr="A screenshot of a graph&#10;&#10;Description automatically generated">
            <a:extLst>
              <a:ext uri="{FF2B5EF4-FFF2-40B4-BE49-F238E27FC236}">
                <a16:creationId xmlns:a16="http://schemas.microsoft.com/office/drawing/2014/main" id="{FDE6FC9B-2684-E671-3436-60BC19270276}"/>
              </a:ext>
            </a:extLst>
          </p:cNvPr>
          <p:cNvPicPr>
            <a:picLocks noChangeAspect="1"/>
          </p:cNvPicPr>
          <p:nvPr/>
        </p:nvPicPr>
        <p:blipFill>
          <a:blip r:embed="rId3"/>
          <a:stretch>
            <a:fillRect/>
          </a:stretch>
        </p:blipFill>
        <p:spPr>
          <a:xfrm>
            <a:off x="4748113" y="1317650"/>
            <a:ext cx="3815300" cy="1671005"/>
          </a:xfrm>
          <a:prstGeom prst="rect">
            <a:avLst/>
          </a:prstGeom>
        </p:spPr>
      </p:pic>
      <p:pic>
        <p:nvPicPr>
          <p:cNvPr id="16" name="Picture 15" descr="A table with numbers and text&#10;&#10;Description automatically generated">
            <a:extLst>
              <a:ext uri="{FF2B5EF4-FFF2-40B4-BE49-F238E27FC236}">
                <a16:creationId xmlns:a16="http://schemas.microsoft.com/office/drawing/2014/main" id="{8771538C-0B55-DF5B-29B4-CA97FE1A543B}"/>
              </a:ext>
            </a:extLst>
          </p:cNvPr>
          <p:cNvPicPr>
            <a:picLocks noChangeAspect="1"/>
          </p:cNvPicPr>
          <p:nvPr/>
        </p:nvPicPr>
        <p:blipFill>
          <a:blip r:embed="rId4"/>
          <a:stretch>
            <a:fillRect/>
          </a:stretch>
        </p:blipFill>
        <p:spPr>
          <a:xfrm>
            <a:off x="4746604" y="2945526"/>
            <a:ext cx="3815300" cy="3558687"/>
          </a:xfrm>
          <a:prstGeom prst="rect">
            <a:avLst/>
          </a:prstGeom>
        </p:spPr>
      </p:pic>
      <p:sp>
        <p:nvSpPr>
          <p:cNvPr id="9" name="Rectangle: Rounded Corners 8">
            <a:extLst>
              <a:ext uri="{FF2B5EF4-FFF2-40B4-BE49-F238E27FC236}">
                <a16:creationId xmlns:a16="http://schemas.microsoft.com/office/drawing/2014/main" id="{F52CDB36-C985-8946-EFCB-0045C0B8C0EA}"/>
              </a:ext>
            </a:extLst>
          </p:cNvPr>
          <p:cNvSpPr/>
          <p:nvPr/>
        </p:nvSpPr>
        <p:spPr>
          <a:xfrm>
            <a:off x="573596" y="3552946"/>
            <a:ext cx="3736875" cy="206254"/>
          </a:xfrm>
          <a:prstGeom prst="roundRect">
            <a:avLst/>
          </a:prstGeom>
          <a:noFill/>
          <a:ln w="381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1427640F-E729-580E-AC02-6E83B49894B4}"/>
              </a:ext>
            </a:extLst>
          </p:cNvPr>
          <p:cNvCxnSpPr>
            <a:cxnSpLocks/>
            <a:stCxn id="10" idx="1"/>
            <a:endCxn id="9" idx="3"/>
          </p:cNvCxnSpPr>
          <p:nvPr/>
        </p:nvCxnSpPr>
        <p:spPr>
          <a:xfrm flipH="1">
            <a:off x="4310471" y="1219275"/>
            <a:ext cx="1837157" cy="2436798"/>
          </a:xfrm>
          <a:prstGeom prst="straightConnector1">
            <a:avLst/>
          </a:prstGeom>
          <a:ln w="38100">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15" name="Content Placeholder 1">
            <a:extLst>
              <a:ext uri="{FF2B5EF4-FFF2-40B4-BE49-F238E27FC236}">
                <a16:creationId xmlns:a16="http://schemas.microsoft.com/office/drawing/2014/main" id="{655727EB-2EBD-B00A-69F7-066B52D3B5CE}"/>
              </a:ext>
            </a:extLst>
          </p:cNvPr>
          <p:cNvSpPr>
            <a:spLocks noGrp="1"/>
          </p:cNvSpPr>
          <p:nvPr>
            <p:ph idx="1"/>
          </p:nvPr>
        </p:nvSpPr>
        <p:spPr>
          <a:xfrm>
            <a:off x="222250" y="549306"/>
            <a:ext cx="8672513" cy="1181446"/>
          </a:xfrm>
        </p:spPr>
        <p:txBody>
          <a:bodyPr/>
          <a:lstStyle/>
          <a:p>
            <a:pPr marL="0" indent="0">
              <a:buNone/>
            </a:pPr>
            <a:r>
              <a:rPr lang="en-US" sz="1600" b="1" dirty="0"/>
              <a:t>Permanent &amp; Movable Shielding</a:t>
            </a:r>
          </a:p>
          <a:p>
            <a:pPr>
              <a:buFont typeface="Arial" panose="020B0604020202020204" pitchFamily="34" charset="0"/>
              <a:buChar char="•"/>
            </a:pPr>
            <a:r>
              <a:rPr lang="en-US" sz="1600" dirty="0"/>
              <a:t>17.9 </a:t>
            </a:r>
            <a:r>
              <a:rPr lang="en-US" sz="1600" dirty="0" err="1"/>
              <a:t>e.f.d</a:t>
            </a:r>
            <a:r>
              <a:rPr lang="en-US" sz="1600" dirty="0"/>
              <a:t>. required for beam hitting a magnet in an enclosure</a:t>
            </a:r>
          </a:p>
          <a:p>
            <a:pPr>
              <a:buFont typeface="Arial" panose="020B0604020202020204" pitchFamily="34" charset="0"/>
              <a:buChar char="•"/>
            </a:pPr>
            <a:r>
              <a:rPr lang="en-US" sz="1600" dirty="0"/>
              <a:t>20.3 </a:t>
            </a:r>
            <a:r>
              <a:rPr lang="en-US" sz="1600" dirty="0" err="1"/>
              <a:t>e.f.d</a:t>
            </a:r>
            <a:r>
              <a:rPr lang="en-US" sz="1600" dirty="0"/>
              <a:t>. required for beam hitting a buried beam pipe </a:t>
            </a:r>
          </a:p>
          <a:p>
            <a:pPr lvl="1">
              <a:buFont typeface="Arial" panose="020B0604020202020204" pitchFamily="34" charset="0"/>
              <a:buChar char="•"/>
            </a:pPr>
            <a:endParaRPr lang="en-US" b="1" dirty="0"/>
          </a:p>
          <a:p>
            <a:pPr marL="0" indent="0">
              <a:buNone/>
            </a:pPr>
            <a:endParaRPr lang="en-US" b="1" dirty="0"/>
          </a:p>
        </p:txBody>
      </p:sp>
      <p:sp>
        <p:nvSpPr>
          <p:cNvPr id="10" name="TextBox 9">
            <a:extLst>
              <a:ext uri="{FF2B5EF4-FFF2-40B4-BE49-F238E27FC236}">
                <a16:creationId xmlns:a16="http://schemas.microsoft.com/office/drawing/2014/main" id="{7D52E1E7-822B-6EE0-4901-473BA3B9F303}"/>
              </a:ext>
            </a:extLst>
          </p:cNvPr>
          <p:cNvSpPr txBox="1"/>
          <p:nvPr/>
        </p:nvSpPr>
        <p:spPr>
          <a:xfrm>
            <a:off x="6147628" y="1034609"/>
            <a:ext cx="2912810" cy="369332"/>
          </a:xfrm>
          <a:prstGeom prst="rect">
            <a:avLst/>
          </a:prstGeom>
          <a:noFill/>
        </p:spPr>
        <p:txBody>
          <a:bodyPr wrap="square" rtlCol="0">
            <a:spAutoFit/>
          </a:bodyPr>
          <a:lstStyle/>
          <a:p>
            <a:r>
              <a:rPr lang="en-US" sz="1800" b="1" dirty="0">
                <a:solidFill>
                  <a:srgbClr val="C00000"/>
                </a:solidFill>
              </a:rPr>
              <a:t>Requires a credited detector </a:t>
            </a:r>
          </a:p>
        </p:txBody>
      </p:sp>
    </p:spTree>
    <p:extLst>
      <p:ext uri="{BB962C8B-B14F-4D97-AF65-F5344CB8AC3E}">
        <p14:creationId xmlns:p14="http://schemas.microsoft.com/office/powerpoint/2010/main" val="27156803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83D452-6F36-2A49-AE8C-BD40098BF4F2}"/>
              </a:ext>
            </a:extLst>
          </p:cNvPr>
          <p:cNvSpPr>
            <a:spLocks noGrp="1"/>
          </p:cNvSpPr>
          <p:nvPr>
            <p:ph idx="1"/>
          </p:nvPr>
        </p:nvSpPr>
        <p:spPr/>
        <p:txBody>
          <a:bodyPr/>
          <a:lstStyle/>
          <a:p>
            <a:pPr marL="0" indent="0">
              <a:buNone/>
            </a:pPr>
            <a:r>
              <a:rPr lang="en-US" sz="2000" b="1" dirty="0"/>
              <a:t>Radiation Safety Interlock System (RSIS)</a:t>
            </a:r>
            <a:endParaRPr lang="en-US" sz="2000" dirty="0"/>
          </a:p>
          <a:p>
            <a:r>
              <a:rPr lang="en-US" sz="2000" dirty="0"/>
              <a:t>Inhibits beam by controlled redundant critical devices</a:t>
            </a:r>
          </a:p>
          <a:p>
            <a:r>
              <a:rPr lang="en-US" sz="2000" dirty="0"/>
              <a:t>ES&amp;H Radiation Physics Engineering Dept. (RPE) performs</a:t>
            </a:r>
            <a:r>
              <a:rPr lang="en-US" sz="2000" dirty="0">
                <a:effectLst/>
                <a:latin typeface="Helvetica" panose="020B0604020202020204" pitchFamily="34" charset="0"/>
                <a:ea typeface="Calibri" panose="020F0502020204030204" pitchFamily="34" charset="0"/>
                <a:cs typeface="Helvetica" panose="020B0604020202020204" pitchFamily="34" charset="0"/>
              </a:rPr>
              <a:t> hardware &amp; system testing on a semi-annual basis with a four-month grace period</a:t>
            </a:r>
          </a:p>
          <a:p>
            <a:r>
              <a:rPr lang="en-US" sz="2000" dirty="0">
                <a:effectLst/>
                <a:latin typeface="Helvetica" panose="020B0604020202020204" pitchFamily="34" charset="0"/>
                <a:ea typeface="Calibri" panose="020F0502020204030204" pitchFamily="34" charset="0"/>
                <a:cs typeface="Helvetica" panose="020B0604020202020204" pitchFamily="34" charset="0"/>
              </a:rPr>
              <a:t>RPE verifies inventory of interlock keys &amp; updates</a:t>
            </a:r>
            <a:r>
              <a:rPr lang="en-US" sz="2000" dirty="0">
                <a:latin typeface="Helvetica" panose="020B0604020202020204" pitchFamily="34" charset="0"/>
                <a:ea typeface="Calibri" panose="020F0502020204030204" pitchFamily="34" charset="0"/>
                <a:cs typeface="Helvetica" panose="020B0604020202020204" pitchFamily="34" charset="0"/>
              </a:rPr>
              <a:t> </a:t>
            </a:r>
            <a:r>
              <a:rPr lang="en-US" sz="2000" dirty="0">
                <a:effectLst/>
                <a:latin typeface="Helvetica" panose="020B0604020202020204" pitchFamily="34" charset="0"/>
                <a:ea typeface="Calibri" panose="020F0502020204030204" pitchFamily="34" charset="0"/>
                <a:cs typeface="Helvetica" panose="020B0604020202020204" pitchFamily="34" charset="0"/>
              </a:rPr>
              <a:t>procedures for maintenance, and</a:t>
            </a:r>
            <a:r>
              <a:rPr lang="en-US" sz="2000" dirty="0">
                <a:latin typeface="Helvetica" panose="020B0604020202020204" pitchFamily="34" charset="0"/>
                <a:ea typeface="Calibri" panose="020F0502020204030204" pitchFamily="34" charset="0"/>
                <a:cs typeface="Helvetica" panose="020B0604020202020204" pitchFamily="34" charset="0"/>
              </a:rPr>
              <a:t> testing </a:t>
            </a:r>
            <a:r>
              <a:rPr lang="en-US" sz="2000" dirty="0">
                <a:effectLst/>
                <a:latin typeface="Helvetica" panose="020B0604020202020204" pitchFamily="34" charset="0"/>
                <a:ea typeface="Calibri" panose="020F0502020204030204" pitchFamily="34" charset="0"/>
                <a:cs typeface="Helvetica" panose="020B0604020202020204" pitchFamily="34" charset="0"/>
              </a:rPr>
              <a:t>interlock systems</a:t>
            </a:r>
          </a:p>
          <a:p>
            <a:r>
              <a:rPr lang="en-US" sz="2000" dirty="0">
                <a:latin typeface="Helvetica" panose="020B0604020202020204" pitchFamily="34" charset="0"/>
                <a:cs typeface="Helvetica" panose="020B0604020202020204" pitchFamily="34" charset="0"/>
              </a:rPr>
              <a:t>RSISs are designed, installed, &amp; configuration managed in conformance with the requirements of the Fermilab Radiological Control Manual (FRCM)</a:t>
            </a:r>
          </a:p>
          <a:p>
            <a:endParaRPr lang="en-US" sz="2000" dirty="0">
              <a:effectLst/>
              <a:latin typeface="Helvetica" panose="020B0604020202020204" pitchFamily="34" charset="0"/>
              <a:ea typeface="Calibri" panose="020F0502020204030204" pitchFamily="34" charset="0"/>
              <a:cs typeface="Helvetica" panose="020B0604020202020204" pitchFamily="34" charset="0"/>
            </a:endParaRPr>
          </a:p>
          <a:p>
            <a:endParaRPr lang="en-US" dirty="0"/>
          </a:p>
          <a:p>
            <a:endParaRPr lang="en-US"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DE2BC960-45D2-B9A7-EA0A-C4C44D06A2EF}"/>
              </a:ext>
            </a:extLst>
          </p:cNvPr>
          <p:cNvSpPr>
            <a:spLocks noGrp="1"/>
          </p:cNvSpPr>
          <p:nvPr>
            <p:ph type="title"/>
          </p:nvPr>
        </p:nvSpPr>
        <p:spPr/>
        <p:txBody>
          <a:bodyPr/>
          <a:lstStyle/>
          <a:p>
            <a:r>
              <a:rPr lang="en-US" dirty="0"/>
              <a:t>Active Engineering Credited Controls</a:t>
            </a:r>
          </a:p>
        </p:txBody>
      </p:sp>
      <p:sp>
        <p:nvSpPr>
          <p:cNvPr id="4" name="Date Placeholder 3">
            <a:extLst>
              <a:ext uri="{FF2B5EF4-FFF2-40B4-BE49-F238E27FC236}">
                <a16:creationId xmlns:a16="http://schemas.microsoft.com/office/drawing/2014/main" id="{CAEDD0C8-4235-68AC-C034-969C2C228B6A}"/>
              </a:ext>
            </a:extLst>
          </p:cNvPr>
          <p:cNvSpPr>
            <a:spLocks noGrp="1"/>
          </p:cNvSpPr>
          <p:nvPr>
            <p:ph type="dt" sz="half" idx="2"/>
          </p:nvPr>
        </p:nvSpPr>
        <p:spPr>
          <a:xfrm>
            <a:off x="736827" y="6504213"/>
            <a:ext cx="1182508" cy="241300"/>
          </a:xfrm>
        </p:spPr>
        <p:txBody>
          <a:bodyPr/>
          <a:lstStyle/>
          <a:p>
            <a:pPr>
              <a:defRPr/>
            </a:pPr>
            <a:r>
              <a:rPr lang="en-US"/>
              <a:t>March 2024</a:t>
            </a:r>
            <a:endParaRPr lang="en-US" dirty="0"/>
          </a:p>
        </p:txBody>
      </p:sp>
      <p:sp>
        <p:nvSpPr>
          <p:cNvPr id="5" name="Footer Placeholder 4">
            <a:extLst>
              <a:ext uri="{FF2B5EF4-FFF2-40B4-BE49-F238E27FC236}">
                <a16:creationId xmlns:a16="http://schemas.microsoft.com/office/drawing/2014/main" id="{F47A356B-F886-7248-EE94-4AD4CFF94595}"/>
              </a:ext>
            </a:extLst>
          </p:cNvPr>
          <p:cNvSpPr>
            <a:spLocks noGrp="1"/>
          </p:cNvSpPr>
          <p:nvPr>
            <p:ph type="ftr" sz="quarter" idx="3"/>
          </p:nvPr>
        </p:nvSpPr>
        <p:spPr>
          <a:xfrm>
            <a:off x="2236205" y="6504213"/>
            <a:ext cx="3431263" cy="242873"/>
          </a:xfrm>
        </p:spPr>
        <p:txBody>
          <a:bodyPr/>
          <a:lstStyle/>
          <a:p>
            <a:pPr>
              <a:defRPr/>
            </a:pPr>
            <a:r>
              <a:rPr lang="en-US"/>
              <a:t>J. D. Crnkovic | Accelerator Readiness Review</a:t>
            </a:r>
            <a:endParaRPr lang="en-US" b="1" dirty="0"/>
          </a:p>
        </p:txBody>
      </p:sp>
      <p:sp>
        <p:nvSpPr>
          <p:cNvPr id="6" name="Slide Number Placeholder 5">
            <a:extLst>
              <a:ext uri="{FF2B5EF4-FFF2-40B4-BE49-F238E27FC236}">
                <a16:creationId xmlns:a16="http://schemas.microsoft.com/office/drawing/2014/main" id="{37D1CA7E-35BC-27EB-A3A2-73209568A68B}"/>
              </a:ext>
            </a:extLst>
          </p:cNvPr>
          <p:cNvSpPr>
            <a:spLocks noGrp="1"/>
          </p:cNvSpPr>
          <p:nvPr>
            <p:ph type="sldNum" sz="quarter" idx="4"/>
          </p:nvPr>
        </p:nvSpPr>
        <p:spPr/>
        <p:txBody>
          <a:bodyPr/>
          <a:lstStyle/>
          <a:p>
            <a:pPr>
              <a:defRPr/>
            </a:pPr>
            <a:fld id="{148C009B-CB69-E04A-B9B3-34B26D69E9CF}" type="slidenum">
              <a:rPr lang="en-US" smtClean="0"/>
              <a:pPr>
                <a:defRPr/>
              </a:pPr>
              <a:t>24</a:t>
            </a:fld>
            <a:endParaRPr lang="en-US" dirty="0"/>
          </a:p>
        </p:txBody>
      </p:sp>
    </p:spTree>
    <p:extLst>
      <p:ext uri="{BB962C8B-B14F-4D97-AF65-F5344CB8AC3E}">
        <p14:creationId xmlns:p14="http://schemas.microsoft.com/office/powerpoint/2010/main" val="13270681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7B3D7B-D0D9-6253-9115-7D41EF55BC24}"/>
              </a:ext>
            </a:extLst>
          </p:cNvPr>
          <p:cNvSpPr>
            <a:spLocks noGrp="1"/>
          </p:cNvSpPr>
          <p:nvPr>
            <p:ph idx="1"/>
          </p:nvPr>
        </p:nvSpPr>
        <p:spPr/>
        <p:txBody>
          <a:bodyPr/>
          <a:lstStyle/>
          <a:p>
            <a:pPr marL="0" indent="0">
              <a:buNone/>
            </a:pPr>
            <a:r>
              <a:rPr lang="en-US" sz="2000" b="1" dirty="0"/>
              <a:t>Interlocked Radiation Detectors</a:t>
            </a:r>
          </a:p>
          <a:p>
            <a:r>
              <a:rPr lang="en-US" sz="2000" dirty="0"/>
              <a:t>Credited detectors feed into RSISs used throughout Fermilab</a:t>
            </a:r>
          </a:p>
          <a:p>
            <a:pPr lvl="1"/>
            <a:r>
              <a:rPr lang="en-US" sz="2000" dirty="0"/>
              <a:t>Calibrated on an annual basis</a:t>
            </a:r>
            <a:endParaRPr lang="en-US" sz="2000" b="1" dirty="0"/>
          </a:p>
          <a:p>
            <a:r>
              <a:rPr lang="en-US" sz="2000" dirty="0"/>
              <a:t>Areas without sufficient shielding use detectors to protect people</a:t>
            </a:r>
          </a:p>
          <a:p>
            <a:r>
              <a:rPr lang="en-US" sz="2000" dirty="0"/>
              <a:t>BNB uses one credited detector</a:t>
            </a:r>
          </a:p>
          <a:p>
            <a:pPr lvl="1"/>
            <a:r>
              <a:rPr lang="en-US" sz="2000" dirty="0"/>
              <a:t>On a berm by the Indian Creek Road manhole</a:t>
            </a:r>
          </a:p>
          <a:p>
            <a:pPr marL="457200" lvl="1" indent="0">
              <a:buNone/>
            </a:pPr>
            <a:endParaRPr lang="en-US" sz="2000" dirty="0"/>
          </a:p>
          <a:p>
            <a:pPr marL="0" indent="0">
              <a:buNone/>
            </a:pPr>
            <a:r>
              <a:rPr lang="en-US" sz="2000" b="1" dirty="0"/>
              <a:t>Detectors are colloquially called chipmunks:</a:t>
            </a:r>
          </a:p>
          <a:p>
            <a:r>
              <a:rPr lang="en-US" sz="2000" dirty="0"/>
              <a:t>Fixed area monitoring radiation detector</a:t>
            </a:r>
          </a:p>
          <a:p>
            <a:r>
              <a:rPr lang="en-US" sz="2000" dirty="0"/>
              <a:t>Sealed ion chamber</a:t>
            </a:r>
          </a:p>
          <a:p>
            <a:r>
              <a:rPr lang="en-US" sz="2000" dirty="0"/>
              <a:t>Photon &amp; neutron detection capabilities</a:t>
            </a:r>
          </a:p>
          <a:p>
            <a:r>
              <a:rPr lang="en-US" sz="2000" dirty="0"/>
              <a:t>Maintained &amp; calibrated by the Fermilab ES&amp;H Instrumentation Dept</a:t>
            </a:r>
          </a:p>
          <a:p>
            <a:endParaRPr lang="en-US" dirty="0"/>
          </a:p>
        </p:txBody>
      </p:sp>
      <p:sp>
        <p:nvSpPr>
          <p:cNvPr id="3" name="Title 2">
            <a:extLst>
              <a:ext uri="{FF2B5EF4-FFF2-40B4-BE49-F238E27FC236}">
                <a16:creationId xmlns:a16="http://schemas.microsoft.com/office/drawing/2014/main" id="{7546DEC5-5935-F65D-2E5F-9D9B370F58F9}"/>
              </a:ext>
            </a:extLst>
          </p:cNvPr>
          <p:cNvSpPr>
            <a:spLocks noGrp="1"/>
          </p:cNvSpPr>
          <p:nvPr>
            <p:ph type="title"/>
          </p:nvPr>
        </p:nvSpPr>
        <p:spPr/>
        <p:txBody>
          <a:bodyPr/>
          <a:lstStyle/>
          <a:p>
            <a:r>
              <a:rPr lang="en-US" dirty="0"/>
              <a:t>Active Engineering Credited Controls</a:t>
            </a:r>
          </a:p>
        </p:txBody>
      </p:sp>
      <p:sp>
        <p:nvSpPr>
          <p:cNvPr id="4" name="Date Placeholder 3">
            <a:extLst>
              <a:ext uri="{FF2B5EF4-FFF2-40B4-BE49-F238E27FC236}">
                <a16:creationId xmlns:a16="http://schemas.microsoft.com/office/drawing/2014/main" id="{4611A79D-99FD-7168-3F3A-03F9F55E048F}"/>
              </a:ext>
            </a:extLst>
          </p:cNvPr>
          <p:cNvSpPr>
            <a:spLocks noGrp="1"/>
          </p:cNvSpPr>
          <p:nvPr>
            <p:ph type="dt" sz="half" idx="2"/>
          </p:nvPr>
        </p:nvSpPr>
        <p:spPr>
          <a:xfrm>
            <a:off x="736827" y="6504213"/>
            <a:ext cx="1273042" cy="241300"/>
          </a:xfrm>
        </p:spPr>
        <p:txBody>
          <a:bodyPr/>
          <a:lstStyle/>
          <a:p>
            <a:pPr>
              <a:defRPr/>
            </a:pPr>
            <a:r>
              <a:rPr lang="en-US"/>
              <a:t>March 2024</a:t>
            </a:r>
            <a:endParaRPr lang="en-US" dirty="0"/>
          </a:p>
        </p:txBody>
      </p:sp>
      <p:sp>
        <p:nvSpPr>
          <p:cNvPr id="5" name="Footer Placeholder 4">
            <a:extLst>
              <a:ext uri="{FF2B5EF4-FFF2-40B4-BE49-F238E27FC236}">
                <a16:creationId xmlns:a16="http://schemas.microsoft.com/office/drawing/2014/main" id="{F23C9D4C-B8EC-2776-5B26-5179D83EA732}"/>
              </a:ext>
            </a:extLst>
          </p:cNvPr>
          <p:cNvSpPr>
            <a:spLocks noGrp="1"/>
          </p:cNvSpPr>
          <p:nvPr>
            <p:ph type="ftr" sz="quarter" idx="3"/>
          </p:nvPr>
        </p:nvSpPr>
        <p:spPr>
          <a:xfrm>
            <a:off x="2353901" y="6504213"/>
            <a:ext cx="4046899" cy="242873"/>
          </a:xfrm>
        </p:spPr>
        <p:txBody>
          <a:bodyPr/>
          <a:lstStyle/>
          <a:p>
            <a:pPr>
              <a:defRPr/>
            </a:pPr>
            <a:r>
              <a:rPr lang="en-US"/>
              <a:t>J. D. Crnkovic | Accelerator Readiness Review</a:t>
            </a:r>
            <a:endParaRPr lang="en-US" b="1" dirty="0"/>
          </a:p>
        </p:txBody>
      </p:sp>
      <p:sp>
        <p:nvSpPr>
          <p:cNvPr id="6" name="Slide Number Placeholder 5">
            <a:extLst>
              <a:ext uri="{FF2B5EF4-FFF2-40B4-BE49-F238E27FC236}">
                <a16:creationId xmlns:a16="http://schemas.microsoft.com/office/drawing/2014/main" id="{7863F2A5-35D6-4017-5654-032FC25874E5}"/>
              </a:ext>
            </a:extLst>
          </p:cNvPr>
          <p:cNvSpPr>
            <a:spLocks noGrp="1"/>
          </p:cNvSpPr>
          <p:nvPr>
            <p:ph type="sldNum" sz="quarter" idx="4"/>
          </p:nvPr>
        </p:nvSpPr>
        <p:spPr/>
        <p:txBody>
          <a:bodyPr/>
          <a:lstStyle/>
          <a:p>
            <a:pPr>
              <a:defRPr/>
            </a:pPr>
            <a:fld id="{148C009B-CB69-E04A-B9B3-34B26D69E9CF}" type="slidenum">
              <a:rPr lang="en-US" smtClean="0"/>
              <a:pPr>
                <a:defRPr/>
              </a:pPr>
              <a:t>25</a:t>
            </a:fld>
            <a:endParaRPr lang="en-US" dirty="0"/>
          </a:p>
        </p:txBody>
      </p:sp>
    </p:spTree>
    <p:extLst>
      <p:ext uri="{BB962C8B-B14F-4D97-AF65-F5344CB8AC3E}">
        <p14:creationId xmlns:p14="http://schemas.microsoft.com/office/powerpoint/2010/main" val="34357657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41D3C7-4360-3E19-2BDC-D691548A09C7}"/>
              </a:ext>
            </a:extLst>
          </p:cNvPr>
          <p:cNvSpPr>
            <a:spLocks noGrp="1"/>
          </p:cNvSpPr>
          <p:nvPr>
            <p:ph type="title"/>
          </p:nvPr>
        </p:nvSpPr>
        <p:spPr/>
        <p:txBody>
          <a:bodyPr/>
          <a:lstStyle/>
          <a:p>
            <a:r>
              <a:rPr lang="en-US" dirty="0"/>
              <a:t>Active Engineering Credited Controls</a:t>
            </a:r>
          </a:p>
        </p:txBody>
      </p:sp>
      <p:sp>
        <p:nvSpPr>
          <p:cNvPr id="4" name="Date Placeholder 3">
            <a:extLst>
              <a:ext uri="{FF2B5EF4-FFF2-40B4-BE49-F238E27FC236}">
                <a16:creationId xmlns:a16="http://schemas.microsoft.com/office/drawing/2014/main" id="{BC7C5931-A575-5095-F921-BBF6090DF790}"/>
              </a:ext>
            </a:extLst>
          </p:cNvPr>
          <p:cNvSpPr>
            <a:spLocks noGrp="1"/>
          </p:cNvSpPr>
          <p:nvPr>
            <p:ph type="dt" sz="half" idx="2"/>
          </p:nvPr>
        </p:nvSpPr>
        <p:spPr>
          <a:xfrm>
            <a:off x="736826" y="6504213"/>
            <a:ext cx="1155347" cy="241300"/>
          </a:xfrm>
        </p:spPr>
        <p:txBody>
          <a:bodyPr/>
          <a:lstStyle/>
          <a:p>
            <a:pPr>
              <a:defRPr/>
            </a:pPr>
            <a:r>
              <a:rPr lang="en-US"/>
              <a:t>March 2024</a:t>
            </a:r>
            <a:endParaRPr lang="en-US" dirty="0"/>
          </a:p>
        </p:txBody>
      </p:sp>
      <p:sp>
        <p:nvSpPr>
          <p:cNvPr id="5" name="Footer Placeholder 4">
            <a:extLst>
              <a:ext uri="{FF2B5EF4-FFF2-40B4-BE49-F238E27FC236}">
                <a16:creationId xmlns:a16="http://schemas.microsoft.com/office/drawing/2014/main" id="{764A624B-EEBD-6F77-A94F-9805175D40BF}"/>
              </a:ext>
            </a:extLst>
          </p:cNvPr>
          <p:cNvSpPr>
            <a:spLocks noGrp="1"/>
          </p:cNvSpPr>
          <p:nvPr>
            <p:ph type="ftr" sz="quarter" idx="3"/>
          </p:nvPr>
        </p:nvSpPr>
        <p:spPr>
          <a:xfrm>
            <a:off x="2308633" y="6504213"/>
            <a:ext cx="3358835" cy="242873"/>
          </a:xfrm>
        </p:spPr>
        <p:txBody>
          <a:bodyPr/>
          <a:lstStyle/>
          <a:p>
            <a:pPr>
              <a:defRPr/>
            </a:pPr>
            <a:r>
              <a:rPr lang="en-US"/>
              <a:t>J. D. Crnkovic | Accelerator Readiness Review</a:t>
            </a:r>
            <a:endParaRPr lang="en-US" b="1" dirty="0"/>
          </a:p>
        </p:txBody>
      </p:sp>
      <p:sp>
        <p:nvSpPr>
          <p:cNvPr id="6" name="Slide Number Placeholder 5">
            <a:extLst>
              <a:ext uri="{FF2B5EF4-FFF2-40B4-BE49-F238E27FC236}">
                <a16:creationId xmlns:a16="http://schemas.microsoft.com/office/drawing/2014/main" id="{FC167F8C-5F61-36B7-C980-C6286F8DB53E}"/>
              </a:ext>
            </a:extLst>
          </p:cNvPr>
          <p:cNvSpPr>
            <a:spLocks noGrp="1"/>
          </p:cNvSpPr>
          <p:nvPr>
            <p:ph type="sldNum" sz="quarter" idx="4"/>
          </p:nvPr>
        </p:nvSpPr>
        <p:spPr/>
        <p:txBody>
          <a:bodyPr/>
          <a:lstStyle/>
          <a:p>
            <a:pPr>
              <a:defRPr/>
            </a:pPr>
            <a:fld id="{148C009B-CB69-E04A-B9B3-34B26D69E9CF}" type="slidenum">
              <a:rPr lang="en-US" smtClean="0"/>
              <a:pPr>
                <a:defRPr/>
              </a:pPr>
              <a:t>26</a:t>
            </a:fld>
            <a:endParaRPr lang="en-US" dirty="0"/>
          </a:p>
        </p:txBody>
      </p:sp>
      <p:pic>
        <p:nvPicPr>
          <p:cNvPr id="10" name="Picture 9">
            <a:extLst>
              <a:ext uri="{FF2B5EF4-FFF2-40B4-BE49-F238E27FC236}">
                <a16:creationId xmlns:a16="http://schemas.microsoft.com/office/drawing/2014/main" id="{A253E19D-7356-04AD-760B-E3A697D77D0D}"/>
              </a:ext>
            </a:extLst>
          </p:cNvPr>
          <p:cNvPicPr>
            <a:picLocks noChangeAspect="1"/>
          </p:cNvPicPr>
          <p:nvPr/>
        </p:nvPicPr>
        <p:blipFill>
          <a:blip r:embed="rId2"/>
          <a:srcRect/>
          <a:stretch/>
        </p:blipFill>
        <p:spPr>
          <a:xfrm>
            <a:off x="426788" y="754097"/>
            <a:ext cx="6661127" cy="933907"/>
          </a:xfrm>
          <a:prstGeom prst="rect">
            <a:avLst/>
          </a:prstGeom>
        </p:spPr>
      </p:pic>
      <p:pic>
        <p:nvPicPr>
          <p:cNvPr id="12" name="Picture 11">
            <a:extLst>
              <a:ext uri="{FF2B5EF4-FFF2-40B4-BE49-F238E27FC236}">
                <a16:creationId xmlns:a16="http://schemas.microsoft.com/office/drawing/2014/main" id="{4A284F70-4CE7-9913-DF96-04EB149ECD9C}"/>
              </a:ext>
            </a:extLst>
          </p:cNvPr>
          <p:cNvPicPr>
            <a:picLocks noChangeAspect="1"/>
          </p:cNvPicPr>
          <p:nvPr/>
        </p:nvPicPr>
        <p:blipFill>
          <a:blip r:embed="rId3"/>
          <a:srcRect/>
          <a:stretch/>
        </p:blipFill>
        <p:spPr>
          <a:xfrm>
            <a:off x="1109749" y="1829851"/>
            <a:ext cx="7323512" cy="4380985"/>
          </a:xfrm>
          <a:prstGeom prst="rect">
            <a:avLst/>
          </a:prstGeom>
        </p:spPr>
      </p:pic>
      <p:cxnSp>
        <p:nvCxnSpPr>
          <p:cNvPr id="16" name="Straight Arrow Connector 15">
            <a:extLst>
              <a:ext uri="{FF2B5EF4-FFF2-40B4-BE49-F238E27FC236}">
                <a16:creationId xmlns:a16="http://schemas.microsoft.com/office/drawing/2014/main" id="{A7B04D46-BBBF-0AA3-2DF4-390D144A5A19}"/>
              </a:ext>
            </a:extLst>
          </p:cNvPr>
          <p:cNvCxnSpPr>
            <a:cxnSpLocks/>
            <a:stCxn id="24" idx="3"/>
          </p:cNvCxnSpPr>
          <p:nvPr/>
        </p:nvCxnSpPr>
        <p:spPr>
          <a:xfrm flipH="1">
            <a:off x="4705350" y="1456108"/>
            <a:ext cx="1085754" cy="1483942"/>
          </a:xfrm>
          <a:prstGeom prst="straightConnector1">
            <a:avLst/>
          </a:prstGeom>
          <a:ln w="38100">
            <a:solidFill>
              <a:schemeClr val="tx2">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24" name="Oval 23">
            <a:extLst>
              <a:ext uri="{FF2B5EF4-FFF2-40B4-BE49-F238E27FC236}">
                <a16:creationId xmlns:a16="http://schemas.microsoft.com/office/drawing/2014/main" id="{437F5AE6-33A4-FAD3-79AD-412AC3D879FB}"/>
              </a:ext>
            </a:extLst>
          </p:cNvPr>
          <p:cNvSpPr>
            <a:spLocks noChangeAspect="1"/>
          </p:cNvSpPr>
          <p:nvPr/>
        </p:nvSpPr>
        <p:spPr>
          <a:xfrm>
            <a:off x="5776598" y="1370965"/>
            <a:ext cx="99053" cy="99751"/>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3833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D75C09-7478-E22D-FA6E-283AEC983AC4}"/>
              </a:ext>
            </a:extLst>
          </p:cNvPr>
          <p:cNvSpPr>
            <a:spLocks noGrp="1"/>
          </p:cNvSpPr>
          <p:nvPr>
            <p:ph idx="1"/>
          </p:nvPr>
        </p:nvSpPr>
        <p:spPr>
          <a:xfrm>
            <a:off x="149629" y="643229"/>
            <a:ext cx="8853056" cy="5571542"/>
          </a:xfrm>
        </p:spPr>
        <p:txBody>
          <a:bodyPr/>
          <a:lstStyle/>
          <a:p>
            <a:r>
              <a:rPr lang="en-US" sz="1800" dirty="0"/>
              <a:t>Operation Authorization Documents</a:t>
            </a:r>
          </a:p>
          <a:p>
            <a:pPr lvl="1"/>
            <a:r>
              <a:rPr lang="en-US" sz="1800" dirty="0"/>
              <a:t>Machine Beam Permit</a:t>
            </a:r>
          </a:p>
          <a:p>
            <a:pPr lvl="1"/>
            <a:r>
              <a:rPr lang="en-US" sz="1800" dirty="0"/>
              <a:t>Machine Run Condition</a:t>
            </a:r>
          </a:p>
          <a:p>
            <a:r>
              <a:rPr lang="en-US" sz="1800" dirty="0"/>
              <a:t>MCR Staffing</a:t>
            </a:r>
          </a:p>
          <a:p>
            <a:pPr lvl="1"/>
            <a:r>
              <a:rPr lang="en-US" sz="1800" dirty="0"/>
              <a:t>Monitor beam operations and detector trip levels to ensure they are below the ASE limit</a:t>
            </a:r>
          </a:p>
          <a:p>
            <a:pPr lvl="1"/>
            <a:r>
              <a:rPr lang="en-US" sz="1800" dirty="0"/>
              <a:t>To ensure accelerator operations are disabled and initiate an immediate response in the event of a determined ASE violation.</a:t>
            </a:r>
          </a:p>
          <a:p>
            <a:pPr lvl="1"/>
            <a:r>
              <a:rPr lang="en-US" sz="1800" dirty="0"/>
              <a:t>Turn accelerator components on &amp; off as desired/needed</a:t>
            </a:r>
          </a:p>
          <a:p>
            <a:pPr lvl="1"/>
            <a:r>
              <a:rPr lang="en-US" sz="1800" dirty="0"/>
              <a:t>The following staffing shall be in place during applicable beam operation:</a:t>
            </a:r>
          </a:p>
          <a:p>
            <a:pPr lvl="2"/>
            <a:r>
              <a:rPr lang="en-US" sz="1800" dirty="0"/>
              <a:t>At least one member of the AD Operations Department who has achieved the rank of Operator II or higher shall be on duty and on site</a:t>
            </a:r>
          </a:p>
          <a:p>
            <a:pPr lvl="2"/>
            <a:r>
              <a:rPr lang="en-US" sz="1800" dirty="0"/>
              <a:t>At least one member of the AD Operations Department shall be present in the Main Control Room (MCR)</a:t>
            </a:r>
          </a:p>
          <a:p>
            <a:pPr lvl="2"/>
            <a:r>
              <a:rPr lang="en-US" sz="1800" dirty="0"/>
              <a:t>Note: these requirements could be satisfied by a single person</a:t>
            </a:r>
          </a:p>
          <a:p>
            <a:r>
              <a:rPr lang="en-US" sz="1800" dirty="0"/>
              <a:t>Accelerator Operating parameters</a:t>
            </a:r>
          </a:p>
          <a:p>
            <a:pPr lvl="1"/>
            <a:r>
              <a:rPr lang="en-US" sz="1800" dirty="0"/>
              <a:t>Beam intensity limit derived from MCI analysis</a:t>
            </a:r>
          </a:p>
        </p:txBody>
      </p:sp>
      <p:sp>
        <p:nvSpPr>
          <p:cNvPr id="3" name="Title 2">
            <a:extLst>
              <a:ext uri="{FF2B5EF4-FFF2-40B4-BE49-F238E27FC236}">
                <a16:creationId xmlns:a16="http://schemas.microsoft.com/office/drawing/2014/main" id="{38A6094C-F56C-6BED-3A07-C2A482073009}"/>
              </a:ext>
            </a:extLst>
          </p:cNvPr>
          <p:cNvSpPr>
            <a:spLocks noGrp="1"/>
          </p:cNvSpPr>
          <p:nvPr>
            <p:ph type="title"/>
          </p:nvPr>
        </p:nvSpPr>
        <p:spPr/>
        <p:txBody>
          <a:bodyPr/>
          <a:lstStyle/>
          <a:p>
            <a:r>
              <a:rPr lang="en-US" dirty="0"/>
              <a:t>Administrative Credited Controls</a:t>
            </a:r>
          </a:p>
        </p:txBody>
      </p:sp>
      <p:sp>
        <p:nvSpPr>
          <p:cNvPr id="4" name="Date Placeholder 3">
            <a:extLst>
              <a:ext uri="{FF2B5EF4-FFF2-40B4-BE49-F238E27FC236}">
                <a16:creationId xmlns:a16="http://schemas.microsoft.com/office/drawing/2014/main" id="{E9EC5738-0187-EDEA-C30B-E17A9A385F5E}"/>
              </a:ext>
            </a:extLst>
          </p:cNvPr>
          <p:cNvSpPr>
            <a:spLocks noGrp="1"/>
          </p:cNvSpPr>
          <p:nvPr>
            <p:ph type="dt" sz="half" idx="2"/>
          </p:nvPr>
        </p:nvSpPr>
        <p:spPr>
          <a:xfrm>
            <a:off x="736827" y="6504213"/>
            <a:ext cx="1218722" cy="241300"/>
          </a:xfrm>
        </p:spPr>
        <p:txBody>
          <a:bodyPr/>
          <a:lstStyle/>
          <a:p>
            <a:pPr>
              <a:defRPr/>
            </a:pPr>
            <a:r>
              <a:rPr lang="en-US"/>
              <a:t>March 2024</a:t>
            </a:r>
            <a:endParaRPr lang="en-US" dirty="0"/>
          </a:p>
        </p:txBody>
      </p:sp>
      <p:sp>
        <p:nvSpPr>
          <p:cNvPr id="5" name="Footer Placeholder 4">
            <a:extLst>
              <a:ext uri="{FF2B5EF4-FFF2-40B4-BE49-F238E27FC236}">
                <a16:creationId xmlns:a16="http://schemas.microsoft.com/office/drawing/2014/main" id="{FB8EF82C-2EEB-F6B8-4A89-1615A94C20CD}"/>
              </a:ext>
            </a:extLst>
          </p:cNvPr>
          <p:cNvSpPr>
            <a:spLocks noGrp="1"/>
          </p:cNvSpPr>
          <p:nvPr>
            <p:ph type="ftr" sz="quarter" idx="3"/>
          </p:nvPr>
        </p:nvSpPr>
        <p:spPr>
          <a:xfrm>
            <a:off x="2326741" y="6504213"/>
            <a:ext cx="3376942" cy="242873"/>
          </a:xfrm>
        </p:spPr>
        <p:txBody>
          <a:bodyPr/>
          <a:lstStyle/>
          <a:p>
            <a:pPr>
              <a:defRPr/>
            </a:pPr>
            <a:r>
              <a:rPr lang="en-US"/>
              <a:t>J. D. Crnkovic | Accelerator Readiness Review</a:t>
            </a:r>
            <a:endParaRPr lang="en-US" b="1" dirty="0"/>
          </a:p>
        </p:txBody>
      </p:sp>
      <p:sp>
        <p:nvSpPr>
          <p:cNvPr id="6" name="Slide Number Placeholder 5">
            <a:extLst>
              <a:ext uri="{FF2B5EF4-FFF2-40B4-BE49-F238E27FC236}">
                <a16:creationId xmlns:a16="http://schemas.microsoft.com/office/drawing/2014/main" id="{97C13140-0919-15D9-5181-02C1C80694DB}"/>
              </a:ext>
            </a:extLst>
          </p:cNvPr>
          <p:cNvSpPr>
            <a:spLocks noGrp="1"/>
          </p:cNvSpPr>
          <p:nvPr>
            <p:ph type="sldNum" sz="quarter" idx="4"/>
          </p:nvPr>
        </p:nvSpPr>
        <p:spPr/>
        <p:txBody>
          <a:bodyPr/>
          <a:lstStyle/>
          <a:p>
            <a:pPr>
              <a:defRPr/>
            </a:pPr>
            <a:fld id="{148C009B-CB69-E04A-B9B3-34B26D69E9CF}" type="slidenum">
              <a:rPr lang="en-US" smtClean="0"/>
              <a:pPr>
                <a:defRPr/>
              </a:pPr>
              <a:t>27</a:t>
            </a:fld>
            <a:endParaRPr lang="en-US" dirty="0"/>
          </a:p>
        </p:txBody>
      </p:sp>
    </p:spTree>
    <p:extLst>
      <p:ext uri="{BB962C8B-B14F-4D97-AF65-F5344CB8AC3E}">
        <p14:creationId xmlns:p14="http://schemas.microsoft.com/office/powerpoint/2010/main" val="38984588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9DC145-A307-95F8-8C41-71DB5350FABD}"/>
              </a:ext>
            </a:extLst>
          </p:cNvPr>
          <p:cNvSpPr>
            <a:spLocks noGrp="1"/>
          </p:cNvSpPr>
          <p:nvPr>
            <p:ph type="title"/>
          </p:nvPr>
        </p:nvSpPr>
        <p:spPr/>
        <p:txBody>
          <a:bodyPr/>
          <a:lstStyle/>
          <a:p>
            <a:r>
              <a:rPr lang="en-US" dirty="0"/>
              <a:t>Summary</a:t>
            </a:r>
          </a:p>
        </p:txBody>
      </p:sp>
      <p:sp>
        <p:nvSpPr>
          <p:cNvPr id="4" name="Date Placeholder 3">
            <a:extLst>
              <a:ext uri="{FF2B5EF4-FFF2-40B4-BE49-F238E27FC236}">
                <a16:creationId xmlns:a16="http://schemas.microsoft.com/office/drawing/2014/main" id="{152E33EB-8124-13A5-A442-08DDA4072B10}"/>
              </a:ext>
            </a:extLst>
          </p:cNvPr>
          <p:cNvSpPr>
            <a:spLocks noGrp="1"/>
          </p:cNvSpPr>
          <p:nvPr>
            <p:ph type="dt" sz="half" idx="2"/>
          </p:nvPr>
        </p:nvSpPr>
        <p:spPr>
          <a:xfrm>
            <a:off x="736827" y="6504213"/>
            <a:ext cx="1182508" cy="241300"/>
          </a:xfrm>
        </p:spPr>
        <p:txBody>
          <a:bodyPr/>
          <a:lstStyle/>
          <a:p>
            <a:pPr>
              <a:defRPr/>
            </a:pPr>
            <a:r>
              <a:rPr lang="en-US"/>
              <a:t>March 2024</a:t>
            </a:r>
            <a:endParaRPr lang="en-US" dirty="0"/>
          </a:p>
        </p:txBody>
      </p:sp>
      <p:sp>
        <p:nvSpPr>
          <p:cNvPr id="5" name="Footer Placeholder 4">
            <a:extLst>
              <a:ext uri="{FF2B5EF4-FFF2-40B4-BE49-F238E27FC236}">
                <a16:creationId xmlns:a16="http://schemas.microsoft.com/office/drawing/2014/main" id="{208BF76D-2B14-6200-CBE3-B57D7067D370}"/>
              </a:ext>
            </a:extLst>
          </p:cNvPr>
          <p:cNvSpPr>
            <a:spLocks noGrp="1"/>
          </p:cNvSpPr>
          <p:nvPr>
            <p:ph type="ftr" sz="quarter" idx="3"/>
          </p:nvPr>
        </p:nvSpPr>
        <p:spPr>
          <a:xfrm>
            <a:off x="2136617" y="6504213"/>
            <a:ext cx="3675707" cy="242873"/>
          </a:xfrm>
        </p:spPr>
        <p:txBody>
          <a:bodyPr/>
          <a:lstStyle/>
          <a:p>
            <a:pPr>
              <a:defRPr/>
            </a:pPr>
            <a:r>
              <a:rPr lang="en-US"/>
              <a:t>J. D. Crnkovic | Accelerator Readiness Review</a:t>
            </a:r>
            <a:endParaRPr lang="en-US" b="1" dirty="0"/>
          </a:p>
        </p:txBody>
      </p:sp>
      <p:sp>
        <p:nvSpPr>
          <p:cNvPr id="6" name="Slide Number Placeholder 5">
            <a:extLst>
              <a:ext uri="{FF2B5EF4-FFF2-40B4-BE49-F238E27FC236}">
                <a16:creationId xmlns:a16="http://schemas.microsoft.com/office/drawing/2014/main" id="{56FE0DC1-C256-698F-0991-74ED60029242}"/>
              </a:ext>
            </a:extLst>
          </p:cNvPr>
          <p:cNvSpPr>
            <a:spLocks noGrp="1"/>
          </p:cNvSpPr>
          <p:nvPr>
            <p:ph type="sldNum" sz="quarter" idx="4"/>
          </p:nvPr>
        </p:nvSpPr>
        <p:spPr/>
        <p:txBody>
          <a:bodyPr/>
          <a:lstStyle/>
          <a:p>
            <a:pPr>
              <a:defRPr/>
            </a:pPr>
            <a:fld id="{148C009B-CB69-E04A-B9B3-34B26D69E9CF}" type="slidenum">
              <a:rPr lang="en-US" smtClean="0"/>
              <a:pPr>
                <a:defRPr/>
              </a:pPr>
              <a:t>28</a:t>
            </a:fld>
            <a:endParaRPr lang="en-US" dirty="0"/>
          </a:p>
        </p:txBody>
      </p:sp>
      <p:sp>
        <p:nvSpPr>
          <p:cNvPr id="7" name="Content Placeholder 1">
            <a:extLst>
              <a:ext uri="{FF2B5EF4-FFF2-40B4-BE49-F238E27FC236}">
                <a16:creationId xmlns:a16="http://schemas.microsoft.com/office/drawing/2014/main" id="{210AC5AA-F989-6774-B8B3-9BB5B23B5ABF}"/>
              </a:ext>
            </a:extLst>
          </p:cNvPr>
          <p:cNvSpPr>
            <a:spLocks noGrp="1"/>
          </p:cNvSpPr>
          <p:nvPr>
            <p:ph idx="1"/>
          </p:nvPr>
        </p:nvSpPr>
        <p:spPr>
          <a:xfrm>
            <a:off x="128847" y="871797"/>
            <a:ext cx="8890462" cy="3109999"/>
          </a:xfrm>
        </p:spPr>
        <p:txBody>
          <a:bodyPr/>
          <a:lstStyle/>
          <a:p>
            <a:r>
              <a:rPr lang="en-US" sz="2000" b="1" dirty="0"/>
              <a:t>Hazards are evaluated with risk tables</a:t>
            </a:r>
          </a:p>
          <a:p>
            <a:r>
              <a:rPr lang="en-US" sz="2000" b="1" dirty="0"/>
              <a:t>Analyzed MCI scenario</a:t>
            </a:r>
          </a:p>
          <a:p>
            <a:r>
              <a:rPr lang="en-US" sz="2000" b="1" dirty="0"/>
              <a:t>Acceptable risk during MCI scenario created via credited controls</a:t>
            </a:r>
          </a:p>
          <a:p>
            <a:pPr lvl="1"/>
            <a:r>
              <a:rPr lang="en-US" sz="2000" b="1" dirty="0"/>
              <a:t>Passive engineering credited controls</a:t>
            </a:r>
          </a:p>
          <a:p>
            <a:pPr lvl="1"/>
            <a:r>
              <a:rPr lang="en-US" sz="2000" b="1" dirty="0"/>
              <a:t>Active engineering credited controls</a:t>
            </a:r>
          </a:p>
          <a:p>
            <a:pPr lvl="1"/>
            <a:r>
              <a:rPr lang="en-US" sz="2000" b="1" dirty="0"/>
              <a:t>Administrative credited controls</a:t>
            </a:r>
          </a:p>
          <a:p>
            <a:r>
              <a:rPr lang="en-US" sz="2000" b="1" dirty="0"/>
              <a:t>Non-accelerator-specific hazards also have an acceptable risk level</a:t>
            </a:r>
          </a:p>
          <a:p>
            <a:endParaRPr lang="en-US" sz="1800" dirty="0"/>
          </a:p>
        </p:txBody>
      </p:sp>
    </p:spTree>
    <p:extLst>
      <p:ext uri="{BB962C8B-B14F-4D97-AF65-F5344CB8AC3E}">
        <p14:creationId xmlns:p14="http://schemas.microsoft.com/office/powerpoint/2010/main" val="4309641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9DC145-A307-95F8-8C41-71DB5350FABD}"/>
              </a:ext>
            </a:extLst>
          </p:cNvPr>
          <p:cNvSpPr>
            <a:spLocks noGrp="1"/>
          </p:cNvSpPr>
          <p:nvPr>
            <p:ph type="title"/>
          </p:nvPr>
        </p:nvSpPr>
        <p:spPr/>
        <p:txBody>
          <a:bodyPr/>
          <a:lstStyle/>
          <a:p>
            <a:r>
              <a:rPr lang="en-US" dirty="0"/>
              <a:t>Backup</a:t>
            </a:r>
          </a:p>
        </p:txBody>
      </p:sp>
      <p:sp>
        <p:nvSpPr>
          <p:cNvPr id="4" name="Date Placeholder 3">
            <a:extLst>
              <a:ext uri="{FF2B5EF4-FFF2-40B4-BE49-F238E27FC236}">
                <a16:creationId xmlns:a16="http://schemas.microsoft.com/office/drawing/2014/main" id="{152E33EB-8124-13A5-A442-08DDA4072B10}"/>
              </a:ext>
            </a:extLst>
          </p:cNvPr>
          <p:cNvSpPr>
            <a:spLocks noGrp="1"/>
          </p:cNvSpPr>
          <p:nvPr>
            <p:ph type="dt" sz="half" idx="2"/>
          </p:nvPr>
        </p:nvSpPr>
        <p:spPr>
          <a:xfrm>
            <a:off x="736827" y="6504213"/>
            <a:ext cx="1182508" cy="241300"/>
          </a:xfrm>
        </p:spPr>
        <p:txBody>
          <a:bodyPr/>
          <a:lstStyle/>
          <a:p>
            <a:pPr>
              <a:defRPr/>
            </a:pPr>
            <a:r>
              <a:rPr lang="en-US"/>
              <a:t>March 2024</a:t>
            </a:r>
            <a:endParaRPr lang="en-US" dirty="0"/>
          </a:p>
        </p:txBody>
      </p:sp>
      <p:sp>
        <p:nvSpPr>
          <p:cNvPr id="5" name="Footer Placeholder 4">
            <a:extLst>
              <a:ext uri="{FF2B5EF4-FFF2-40B4-BE49-F238E27FC236}">
                <a16:creationId xmlns:a16="http://schemas.microsoft.com/office/drawing/2014/main" id="{208BF76D-2B14-6200-CBE3-B57D7067D370}"/>
              </a:ext>
            </a:extLst>
          </p:cNvPr>
          <p:cNvSpPr>
            <a:spLocks noGrp="1"/>
          </p:cNvSpPr>
          <p:nvPr>
            <p:ph type="ftr" sz="quarter" idx="3"/>
          </p:nvPr>
        </p:nvSpPr>
        <p:spPr>
          <a:xfrm>
            <a:off x="2136617" y="6504213"/>
            <a:ext cx="3675707" cy="242873"/>
          </a:xfrm>
        </p:spPr>
        <p:txBody>
          <a:bodyPr/>
          <a:lstStyle/>
          <a:p>
            <a:pPr>
              <a:defRPr/>
            </a:pPr>
            <a:r>
              <a:rPr lang="en-US"/>
              <a:t>J. D. Crnkovic | Accelerator Readiness Review</a:t>
            </a:r>
            <a:endParaRPr lang="en-US" b="1" dirty="0"/>
          </a:p>
        </p:txBody>
      </p:sp>
      <p:sp>
        <p:nvSpPr>
          <p:cNvPr id="6" name="Slide Number Placeholder 5">
            <a:extLst>
              <a:ext uri="{FF2B5EF4-FFF2-40B4-BE49-F238E27FC236}">
                <a16:creationId xmlns:a16="http://schemas.microsoft.com/office/drawing/2014/main" id="{56FE0DC1-C256-698F-0991-74ED60029242}"/>
              </a:ext>
            </a:extLst>
          </p:cNvPr>
          <p:cNvSpPr>
            <a:spLocks noGrp="1"/>
          </p:cNvSpPr>
          <p:nvPr>
            <p:ph type="sldNum" sz="quarter" idx="4"/>
          </p:nvPr>
        </p:nvSpPr>
        <p:spPr/>
        <p:txBody>
          <a:bodyPr/>
          <a:lstStyle/>
          <a:p>
            <a:pPr>
              <a:defRPr/>
            </a:pPr>
            <a:fld id="{148C009B-CB69-E04A-B9B3-34B26D69E9CF}" type="slidenum">
              <a:rPr lang="en-US" smtClean="0"/>
              <a:pPr>
                <a:defRPr/>
              </a:pPr>
              <a:t>29</a:t>
            </a:fld>
            <a:endParaRPr lang="en-US" dirty="0"/>
          </a:p>
        </p:txBody>
      </p:sp>
    </p:spTree>
    <p:extLst>
      <p:ext uri="{BB962C8B-B14F-4D97-AF65-F5344CB8AC3E}">
        <p14:creationId xmlns:p14="http://schemas.microsoft.com/office/powerpoint/2010/main" val="3976406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51257A-F2A1-0308-69BB-752966CDF167}"/>
              </a:ext>
            </a:extLst>
          </p:cNvPr>
          <p:cNvSpPr>
            <a:spLocks noGrp="1"/>
          </p:cNvSpPr>
          <p:nvPr>
            <p:ph idx="1"/>
          </p:nvPr>
        </p:nvSpPr>
        <p:spPr>
          <a:xfrm>
            <a:off x="222250" y="988943"/>
            <a:ext cx="8672513" cy="5059363"/>
          </a:xfrm>
        </p:spPr>
        <p:txBody>
          <a:bodyPr/>
          <a:lstStyle/>
          <a:p>
            <a:r>
              <a:rPr lang="en-US" sz="2000" dirty="0"/>
              <a:t>Begins with buried transport beam pipe at end of 8-GeV Line</a:t>
            </a:r>
          </a:p>
          <a:p>
            <a:r>
              <a:rPr lang="en-US" sz="2000" dirty="0"/>
              <a:t>Receives beam from 8-GeV Line</a:t>
            </a:r>
          </a:p>
          <a:p>
            <a:pPr lvl="1"/>
            <a:r>
              <a:rPr lang="en-US" sz="2000" dirty="0"/>
              <a:t>Operates with 8 GeV protons </a:t>
            </a:r>
          </a:p>
          <a:p>
            <a:pPr lvl="1"/>
            <a:r>
              <a:rPr lang="en-US" sz="2000" dirty="0"/>
              <a:t>8-GeV Line receives beam from Booster</a:t>
            </a:r>
          </a:p>
          <a:p>
            <a:pPr lvl="1"/>
            <a:r>
              <a:rPr lang="en-US" sz="2000" dirty="0"/>
              <a:t>Booster receives beam from </a:t>
            </a:r>
            <a:r>
              <a:rPr lang="en-US" sz="2000" dirty="0" err="1"/>
              <a:t>Linac</a:t>
            </a:r>
            <a:endParaRPr lang="en-US" sz="2000" dirty="0"/>
          </a:p>
          <a:p>
            <a:r>
              <a:rPr lang="en-US" sz="2000" dirty="0"/>
              <a:t>Beam is directed through dipole &amp; quadrupole magnets to target hall</a:t>
            </a:r>
          </a:p>
          <a:p>
            <a:pPr lvl="1"/>
            <a:r>
              <a:rPr lang="en-US" sz="2000" dirty="0"/>
              <a:t>On-target mode (use beryllium target, horn, &amp; 25-meter or 50-meter absorber)</a:t>
            </a:r>
          </a:p>
          <a:p>
            <a:pPr lvl="1"/>
            <a:r>
              <a:rPr lang="en-US" sz="2000" dirty="0"/>
              <a:t>Off-target mode (use 25-meter or 50-meter absorber)</a:t>
            </a:r>
          </a:p>
          <a:p>
            <a:r>
              <a:rPr lang="en-US" sz="2000" dirty="0"/>
              <a:t>Utilizes components such as ion pumps &amp; beam monitoring equipment</a:t>
            </a:r>
          </a:p>
          <a:p>
            <a:r>
              <a:rPr lang="en-US" sz="2000" dirty="0"/>
              <a:t>Currently used for Short Baseline Neutrino (SBN) Program</a:t>
            </a:r>
          </a:p>
          <a:p>
            <a:pPr lvl="1"/>
            <a:r>
              <a:rPr lang="en-US" sz="2000" dirty="0"/>
              <a:t>ICARUS</a:t>
            </a:r>
          </a:p>
          <a:p>
            <a:pPr lvl="1"/>
            <a:r>
              <a:rPr lang="en-US" sz="2000" dirty="0"/>
              <a:t>ANNIE</a:t>
            </a:r>
          </a:p>
          <a:p>
            <a:pPr lvl="1"/>
            <a:r>
              <a:rPr lang="en-US" sz="2000" dirty="0"/>
              <a:t>SBND</a:t>
            </a:r>
          </a:p>
          <a:p>
            <a:pPr marL="0" indent="0">
              <a:buNone/>
            </a:pPr>
            <a:endParaRPr lang="en-US" sz="2000" dirty="0"/>
          </a:p>
          <a:p>
            <a:pPr>
              <a:buFont typeface="Arial" panose="020B0604020202020204" pitchFamily="34" charset="0"/>
              <a:buChar char="•"/>
            </a:pPr>
            <a:endParaRPr lang="en-US" dirty="0"/>
          </a:p>
        </p:txBody>
      </p:sp>
      <p:sp>
        <p:nvSpPr>
          <p:cNvPr id="3" name="Title 2">
            <a:extLst>
              <a:ext uri="{FF2B5EF4-FFF2-40B4-BE49-F238E27FC236}">
                <a16:creationId xmlns:a16="http://schemas.microsoft.com/office/drawing/2014/main" id="{795F0A19-0C2D-5229-105E-FEAE10F55B5F}"/>
              </a:ext>
            </a:extLst>
          </p:cNvPr>
          <p:cNvSpPr>
            <a:spLocks noGrp="1"/>
          </p:cNvSpPr>
          <p:nvPr>
            <p:ph type="title"/>
          </p:nvPr>
        </p:nvSpPr>
        <p:spPr/>
        <p:txBody>
          <a:bodyPr/>
          <a:lstStyle/>
          <a:p>
            <a:r>
              <a:rPr lang="en-US" dirty="0"/>
              <a:t>Booster Neutrino Beam (BNB) Segment Overview</a:t>
            </a:r>
          </a:p>
        </p:txBody>
      </p:sp>
      <p:sp>
        <p:nvSpPr>
          <p:cNvPr id="4" name="Date Placeholder 3">
            <a:extLst>
              <a:ext uri="{FF2B5EF4-FFF2-40B4-BE49-F238E27FC236}">
                <a16:creationId xmlns:a16="http://schemas.microsoft.com/office/drawing/2014/main" id="{A25E78C5-EEAB-4C94-89C3-2C9E389F0027}"/>
              </a:ext>
            </a:extLst>
          </p:cNvPr>
          <p:cNvSpPr>
            <a:spLocks noGrp="1"/>
          </p:cNvSpPr>
          <p:nvPr>
            <p:ph type="dt" sz="half" idx="2"/>
          </p:nvPr>
        </p:nvSpPr>
        <p:spPr>
          <a:xfrm>
            <a:off x="736826" y="6504213"/>
            <a:ext cx="1336417" cy="241300"/>
          </a:xfrm>
        </p:spPr>
        <p:txBody>
          <a:bodyPr/>
          <a:lstStyle/>
          <a:p>
            <a:pPr>
              <a:defRPr/>
            </a:pPr>
            <a:r>
              <a:rPr lang="en-US"/>
              <a:t>March 2024</a:t>
            </a:r>
            <a:endParaRPr lang="en-US" dirty="0"/>
          </a:p>
        </p:txBody>
      </p:sp>
      <p:sp>
        <p:nvSpPr>
          <p:cNvPr id="5" name="Footer Placeholder 4">
            <a:extLst>
              <a:ext uri="{FF2B5EF4-FFF2-40B4-BE49-F238E27FC236}">
                <a16:creationId xmlns:a16="http://schemas.microsoft.com/office/drawing/2014/main" id="{09A872DA-9201-428E-7E2C-E42FC8DB3661}"/>
              </a:ext>
            </a:extLst>
          </p:cNvPr>
          <p:cNvSpPr>
            <a:spLocks noGrp="1"/>
          </p:cNvSpPr>
          <p:nvPr>
            <p:ph type="ftr" sz="quarter" idx="3"/>
          </p:nvPr>
        </p:nvSpPr>
        <p:spPr>
          <a:xfrm>
            <a:off x="2254313" y="6504213"/>
            <a:ext cx="5538408" cy="242873"/>
          </a:xfrm>
        </p:spPr>
        <p:txBody>
          <a:bodyPr/>
          <a:lstStyle/>
          <a:p>
            <a:pPr>
              <a:defRPr/>
            </a:pPr>
            <a:r>
              <a:rPr lang="en-US"/>
              <a:t>J. D. Crnkovic | Accelerator Readiness Review</a:t>
            </a:r>
            <a:endParaRPr lang="en-US" b="1" dirty="0"/>
          </a:p>
        </p:txBody>
      </p:sp>
      <p:sp>
        <p:nvSpPr>
          <p:cNvPr id="6" name="Slide Number Placeholder 5">
            <a:extLst>
              <a:ext uri="{FF2B5EF4-FFF2-40B4-BE49-F238E27FC236}">
                <a16:creationId xmlns:a16="http://schemas.microsoft.com/office/drawing/2014/main" id="{C1C2A9C4-3875-6605-71ED-DBC88B45631D}"/>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Tree>
    <p:extLst>
      <p:ext uri="{BB962C8B-B14F-4D97-AF65-F5344CB8AC3E}">
        <p14:creationId xmlns:p14="http://schemas.microsoft.com/office/powerpoint/2010/main" val="12614658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33D4E6-B4C7-9806-2440-872F05F1490C}"/>
              </a:ext>
            </a:extLst>
          </p:cNvPr>
          <p:cNvSpPr>
            <a:spLocks noGrp="1"/>
          </p:cNvSpPr>
          <p:nvPr>
            <p:ph idx="1"/>
          </p:nvPr>
        </p:nvSpPr>
        <p:spPr/>
        <p:txBody>
          <a:bodyPr/>
          <a:lstStyle/>
          <a:p>
            <a:pPr marL="0" indent="0">
              <a:buNone/>
            </a:pPr>
            <a:r>
              <a:rPr lang="en-US" sz="2000" b="1" dirty="0">
                <a:latin typeface="Helvetica" panose="020B0604020202020204" pitchFamily="34" charset="0"/>
                <a:ea typeface="Calibri" panose="020F0502020204030204" pitchFamily="34" charset="0"/>
                <a:cs typeface="Helvetica" panose="020B0604020202020204" pitchFamily="34" charset="0"/>
              </a:rPr>
              <a:t>E</a:t>
            </a:r>
            <a:r>
              <a:rPr lang="en-US" sz="2000" b="1" dirty="0">
                <a:effectLst/>
                <a:latin typeface="Helvetica" panose="020B0604020202020204" pitchFamily="34" charset="0"/>
                <a:ea typeface="Calibri" panose="020F0502020204030204" pitchFamily="34" charset="0"/>
                <a:cs typeface="Helvetica" panose="020B0604020202020204" pitchFamily="34" charset="0"/>
              </a:rPr>
              <a:t>mploy additional Defense in Depth controls to further reduce risk associated with </a:t>
            </a:r>
            <a:r>
              <a:rPr lang="en-US" sz="2000" b="1" dirty="0">
                <a:latin typeface="Helvetica" panose="020B0604020202020204" pitchFamily="34" charset="0"/>
                <a:ea typeface="Calibri" panose="020F0502020204030204" pitchFamily="34" charset="0"/>
                <a:cs typeface="Helvetica" panose="020B0604020202020204" pitchFamily="34" charset="0"/>
              </a:rPr>
              <a:t>radiation </a:t>
            </a:r>
            <a:r>
              <a:rPr lang="en-US" sz="2000" b="1" dirty="0">
                <a:effectLst/>
                <a:latin typeface="Helvetica" panose="020B0604020202020204" pitchFamily="34" charset="0"/>
                <a:ea typeface="Calibri" panose="020F0502020204030204" pitchFamily="34" charset="0"/>
                <a:cs typeface="Helvetica" panose="020B0604020202020204" pitchFamily="34" charset="0"/>
              </a:rPr>
              <a:t>exposure</a:t>
            </a:r>
            <a:endParaRPr lang="en-US" sz="2000" b="1" dirty="0"/>
          </a:p>
          <a:p>
            <a:r>
              <a:rPr lang="en-US" sz="2000" dirty="0"/>
              <a:t>Training</a:t>
            </a:r>
          </a:p>
          <a:p>
            <a:pPr lvl="1"/>
            <a:r>
              <a:rPr lang="en-US" sz="2000" dirty="0"/>
              <a:t>e.g. Radiological Worker &amp; Fermilab Controlled Access Trainings</a:t>
            </a:r>
          </a:p>
          <a:p>
            <a:r>
              <a:rPr lang="en-US" sz="2000" dirty="0"/>
              <a:t>Procedures</a:t>
            </a:r>
          </a:p>
          <a:p>
            <a:pPr lvl="1"/>
            <a:r>
              <a:rPr lang="en-US" sz="2000" dirty="0" err="1"/>
              <a:t>e.g</a:t>
            </a:r>
            <a:r>
              <a:rPr lang="en-US" sz="2000" dirty="0"/>
              <a:t>, FESHM 2100 requires all departmental procedures to be reviewed and re-approved every twelve months</a:t>
            </a:r>
          </a:p>
          <a:p>
            <a:r>
              <a:rPr lang="en-US" sz="2000" dirty="0"/>
              <a:t>Passive shielding</a:t>
            </a:r>
          </a:p>
          <a:p>
            <a:pPr lvl="1"/>
            <a:r>
              <a:rPr lang="en-US" sz="2000" dirty="0"/>
              <a:t>Not all passive shielding at a particular location is taken as the credited control shielding</a:t>
            </a:r>
          </a:p>
        </p:txBody>
      </p:sp>
      <p:sp>
        <p:nvSpPr>
          <p:cNvPr id="3" name="Title 2">
            <a:extLst>
              <a:ext uri="{FF2B5EF4-FFF2-40B4-BE49-F238E27FC236}">
                <a16:creationId xmlns:a16="http://schemas.microsoft.com/office/drawing/2014/main" id="{3A17EE43-CC9F-BB75-FF3E-19124AC3AFAF}"/>
              </a:ext>
            </a:extLst>
          </p:cNvPr>
          <p:cNvSpPr>
            <a:spLocks noGrp="1"/>
          </p:cNvSpPr>
          <p:nvPr>
            <p:ph type="title"/>
          </p:nvPr>
        </p:nvSpPr>
        <p:spPr/>
        <p:txBody>
          <a:bodyPr/>
          <a:lstStyle/>
          <a:p>
            <a:r>
              <a:rPr lang="en-US" dirty="0"/>
              <a:t>Defense in Depth Controls</a:t>
            </a:r>
          </a:p>
        </p:txBody>
      </p:sp>
      <p:sp>
        <p:nvSpPr>
          <p:cNvPr id="4" name="Date Placeholder 3">
            <a:extLst>
              <a:ext uri="{FF2B5EF4-FFF2-40B4-BE49-F238E27FC236}">
                <a16:creationId xmlns:a16="http://schemas.microsoft.com/office/drawing/2014/main" id="{7FA0EF08-6FCF-485D-AC13-CABEBBFBFBDD}"/>
              </a:ext>
            </a:extLst>
          </p:cNvPr>
          <p:cNvSpPr>
            <a:spLocks noGrp="1"/>
          </p:cNvSpPr>
          <p:nvPr>
            <p:ph type="dt" sz="half" idx="2"/>
          </p:nvPr>
        </p:nvSpPr>
        <p:spPr>
          <a:xfrm>
            <a:off x="736826" y="6504213"/>
            <a:ext cx="1155347" cy="241300"/>
          </a:xfrm>
        </p:spPr>
        <p:txBody>
          <a:bodyPr/>
          <a:lstStyle/>
          <a:p>
            <a:pPr>
              <a:defRPr/>
            </a:pPr>
            <a:r>
              <a:rPr lang="en-US"/>
              <a:t>March 2024</a:t>
            </a:r>
            <a:endParaRPr lang="en-US" dirty="0"/>
          </a:p>
        </p:txBody>
      </p:sp>
      <p:sp>
        <p:nvSpPr>
          <p:cNvPr id="5" name="Footer Placeholder 4">
            <a:extLst>
              <a:ext uri="{FF2B5EF4-FFF2-40B4-BE49-F238E27FC236}">
                <a16:creationId xmlns:a16="http://schemas.microsoft.com/office/drawing/2014/main" id="{4F116B87-E430-7E86-4133-76C31DF37BDC}"/>
              </a:ext>
            </a:extLst>
          </p:cNvPr>
          <p:cNvSpPr>
            <a:spLocks noGrp="1"/>
          </p:cNvSpPr>
          <p:nvPr>
            <p:ph type="ftr" sz="quarter" idx="3"/>
          </p:nvPr>
        </p:nvSpPr>
        <p:spPr>
          <a:xfrm>
            <a:off x="2127564" y="6504213"/>
            <a:ext cx="3621386" cy="242873"/>
          </a:xfrm>
        </p:spPr>
        <p:txBody>
          <a:bodyPr/>
          <a:lstStyle/>
          <a:p>
            <a:pPr>
              <a:defRPr/>
            </a:pPr>
            <a:r>
              <a:rPr lang="en-US"/>
              <a:t>J. D. Crnkovic | Accelerator Readiness Review</a:t>
            </a:r>
            <a:endParaRPr lang="en-US" b="1" dirty="0"/>
          </a:p>
        </p:txBody>
      </p:sp>
      <p:sp>
        <p:nvSpPr>
          <p:cNvPr id="6" name="Slide Number Placeholder 5">
            <a:extLst>
              <a:ext uri="{FF2B5EF4-FFF2-40B4-BE49-F238E27FC236}">
                <a16:creationId xmlns:a16="http://schemas.microsoft.com/office/drawing/2014/main" id="{640FAA93-FDB9-E976-BD27-1090C781B7DA}"/>
              </a:ext>
            </a:extLst>
          </p:cNvPr>
          <p:cNvSpPr>
            <a:spLocks noGrp="1"/>
          </p:cNvSpPr>
          <p:nvPr>
            <p:ph type="sldNum" sz="quarter" idx="4"/>
          </p:nvPr>
        </p:nvSpPr>
        <p:spPr/>
        <p:txBody>
          <a:bodyPr/>
          <a:lstStyle/>
          <a:p>
            <a:pPr>
              <a:defRPr/>
            </a:pPr>
            <a:fld id="{148C009B-CB69-E04A-B9B3-34B26D69E9CF}" type="slidenum">
              <a:rPr lang="en-US" smtClean="0"/>
              <a:pPr>
                <a:defRPr/>
              </a:pPr>
              <a:t>30</a:t>
            </a:fld>
            <a:endParaRPr lang="en-US" dirty="0"/>
          </a:p>
        </p:txBody>
      </p:sp>
    </p:spTree>
    <p:extLst>
      <p:ext uri="{BB962C8B-B14F-4D97-AF65-F5344CB8AC3E}">
        <p14:creationId xmlns:p14="http://schemas.microsoft.com/office/powerpoint/2010/main" val="19153667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5A9C50-A283-F3F7-9AC4-F9E6DF00A156}"/>
              </a:ext>
            </a:extLst>
          </p:cNvPr>
          <p:cNvSpPr>
            <a:spLocks noGrp="1"/>
          </p:cNvSpPr>
          <p:nvPr>
            <p:ph idx="1"/>
          </p:nvPr>
        </p:nvSpPr>
        <p:spPr/>
        <p:txBody>
          <a:bodyPr/>
          <a:lstStyle/>
          <a:p>
            <a:r>
              <a:rPr lang="en-US" sz="2000" dirty="0"/>
              <a:t>Accelerator specific hazards are purple</a:t>
            </a:r>
          </a:p>
          <a:p>
            <a:r>
              <a:rPr lang="en-US" sz="2000" dirty="0"/>
              <a:t>Hazards not discussed today are evaluated via the common Risk Matrix tables</a:t>
            </a:r>
          </a:p>
          <a:p>
            <a:pPr lvl="1"/>
            <a:r>
              <a:rPr lang="en-US" sz="2000" dirty="0"/>
              <a:t>Covered in SAD Section I, Chapter 4</a:t>
            </a:r>
          </a:p>
          <a:p>
            <a:r>
              <a:rPr lang="en-US" sz="2000" dirty="0"/>
              <a:t>Hazards evaluated via risk assessment methodology per DOE-HDBK-1163-2020</a:t>
            </a:r>
          </a:p>
          <a:p>
            <a:pPr lvl="1"/>
            <a:r>
              <a:rPr lang="en-US" sz="2000" dirty="0"/>
              <a:t>Likelihood (L): </a:t>
            </a:r>
          </a:p>
          <a:p>
            <a:pPr lvl="2"/>
            <a:r>
              <a:rPr lang="en-US" dirty="0"/>
              <a:t>Anticipated (A), Unlikely (U), Extremely Unlikely (EU), Beyond Extremely Unlikely (BEU)</a:t>
            </a:r>
          </a:p>
          <a:p>
            <a:pPr lvl="1"/>
            <a:r>
              <a:rPr lang="en-US" sz="2000" dirty="0"/>
              <a:t>Consequence (C):</a:t>
            </a:r>
          </a:p>
          <a:p>
            <a:pPr lvl="2"/>
            <a:r>
              <a:rPr lang="en-US" dirty="0"/>
              <a:t>High (H), Moderate (M), Low (L), Negligible (N)</a:t>
            </a:r>
          </a:p>
          <a:p>
            <a:pPr lvl="1"/>
            <a:r>
              <a:rPr lang="en-US" sz="2000" dirty="0"/>
              <a:t>Risk (R):</a:t>
            </a:r>
          </a:p>
          <a:p>
            <a:pPr lvl="2"/>
            <a:r>
              <a:rPr lang="en-US" dirty="0"/>
              <a:t>I , II, III, IV (descending order of concern)</a:t>
            </a:r>
          </a:p>
          <a:p>
            <a:endParaRPr lang="en-US" dirty="0"/>
          </a:p>
        </p:txBody>
      </p:sp>
      <p:sp>
        <p:nvSpPr>
          <p:cNvPr id="3" name="Title 2">
            <a:extLst>
              <a:ext uri="{FF2B5EF4-FFF2-40B4-BE49-F238E27FC236}">
                <a16:creationId xmlns:a16="http://schemas.microsoft.com/office/drawing/2014/main" id="{3DD79FFF-DFFC-8E96-D74E-6705479A8557}"/>
              </a:ext>
            </a:extLst>
          </p:cNvPr>
          <p:cNvSpPr>
            <a:spLocks noGrp="1"/>
          </p:cNvSpPr>
          <p:nvPr>
            <p:ph type="title"/>
          </p:nvPr>
        </p:nvSpPr>
        <p:spPr/>
        <p:txBody>
          <a:bodyPr/>
          <a:lstStyle/>
          <a:p>
            <a:r>
              <a:rPr lang="en-US" dirty="0"/>
              <a:t>Hazard Inventory</a:t>
            </a:r>
          </a:p>
        </p:txBody>
      </p:sp>
      <p:sp>
        <p:nvSpPr>
          <p:cNvPr id="4" name="Date Placeholder 3">
            <a:extLst>
              <a:ext uri="{FF2B5EF4-FFF2-40B4-BE49-F238E27FC236}">
                <a16:creationId xmlns:a16="http://schemas.microsoft.com/office/drawing/2014/main" id="{E363AC36-CE8F-45FF-6216-0801D1AAA631}"/>
              </a:ext>
            </a:extLst>
          </p:cNvPr>
          <p:cNvSpPr>
            <a:spLocks noGrp="1"/>
          </p:cNvSpPr>
          <p:nvPr>
            <p:ph type="dt" sz="half" idx="2"/>
          </p:nvPr>
        </p:nvSpPr>
        <p:spPr>
          <a:xfrm>
            <a:off x="736827" y="6504213"/>
            <a:ext cx="1218722" cy="241300"/>
          </a:xfrm>
        </p:spPr>
        <p:txBody>
          <a:bodyPr/>
          <a:lstStyle/>
          <a:p>
            <a:pPr>
              <a:defRPr/>
            </a:pPr>
            <a:r>
              <a:rPr lang="en-US"/>
              <a:t>March 2024</a:t>
            </a:r>
            <a:endParaRPr lang="en-US" dirty="0"/>
          </a:p>
        </p:txBody>
      </p:sp>
      <p:sp>
        <p:nvSpPr>
          <p:cNvPr id="5" name="Footer Placeholder 4">
            <a:extLst>
              <a:ext uri="{FF2B5EF4-FFF2-40B4-BE49-F238E27FC236}">
                <a16:creationId xmlns:a16="http://schemas.microsoft.com/office/drawing/2014/main" id="{29AFB6C0-4958-CB5A-3F0B-1341C1811D1B}"/>
              </a:ext>
            </a:extLst>
          </p:cNvPr>
          <p:cNvSpPr>
            <a:spLocks noGrp="1"/>
          </p:cNvSpPr>
          <p:nvPr>
            <p:ph type="ftr" sz="quarter" idx="3"/>
          </p:nvPr>
        </p:nvSpPr>
        <p:spPr>
          <a:xfrm>
            <a:off x="2199991" y="6504213"/>
            <a:ext cx="5592729" cy="242873"/>
          </a:xfrm>
        </p:spPr>
        <p:txBody>
          <a:bodyPr/>
          <a:lstStyle/>
          <a:p>
            <a:pPr>
              <a:defRPr/>
            </a:pPr>
            <a:r>
              <a:rPr lang="en-US"/>
              <a:t>J. D. Crnkovic | Accelerator Readiness Review</a:t>
            </a:r>
            <a:endParaRPr lang="en-US" b="1" dirty="0"/>
          </a:p>
        </p:txBody>
      </p:sp>
      <p:sp>
        <p:nvSpPr>
          <p:cNvPr id="6" name="Slide Number Placeholder 5">
            <a:extLst>
              <a:ext uri="{FF2B5EF4-FFF2-40B4-BE49-F238E27FC236}">
                <a16:creationId xmlns:a16="http://schemas.microsoft.com/office/drawing/2014/main" id="{66C7C476-5B7B-733B-4056-99E04B8F6E12}"/>
              </a:ext>
            </a:extLst>
          </p:cNvPr>
          <p:cNvSpPr>
            <a:spLocks noGrp="1"/>
          </p:cNvSpPr>
          <p:nvPr>
            <p:ph type="sldNum" sz="quarter" idx="4"/>
          </p:nvPr>
        </p:nvSpPr>
        <p:spPr/>
        <p:txBody>
          <a:bodyPr/>
          <a:lstStyle/>
          <a:p>
            <a:pPr>
              <a:defRPr/>
            </a:pPr>
            <a:fld id="{148C009B-CB69-E04A-B9B3-34B26D69E9CF}" type="slidenum">
              <a:rPr lang="en-US" smtClean="0"/>
              <a:pPr>
                <a:defRPr/>
              </a:pPr>
              <a:t>31</a:t>
            </a:fld>
            <a:endParaRPr lang="en-US" dirty="0"/>
          </a:p>
        </p:txBody>
      </p:sp>
    </p:spTree>
    <p:extLst>
      <p:ext uri="{BB962C8B-B14F-4D97-AF65-F5344CB8AC3E}">
        <p14:creationId xmlns:p14="http://schemas.microsoft.com/office/powerpoint/2010/main" val="173337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C43CAB-3493-7691-D29A-0FE71BC2406F}"/>
              </a:ext>
            </a:extLst>
          </p:cNvPr>
          <p:cNvSpPr>
            <a:spLocks noGrp="1"/>
          </p:cNvSpPr>
          <p:nvPr>
            <p:ph type="dt" sz="half" idx="10"/>
          </p:nvPr>
        </p:nvSpPr>
        <p:spPr>
          <a:xfrm>
            <a:off x="736827" y="6511439"/>
            <a:ext cx="1399420" cy="241300"/>
          </a:xfrm>
        </p:spPr>
        <p:txBody>
          <a:bodyPr/>
          <a:lstStyle/>
          <a:p>
            <a:pPr>
              <a:defRPr/>
            </a:pPr>
            <a:r>
              <a:rPr lang="en-US"/>
              <a:t>March 2024</a:t>
            </a:r>
            <a:endParaRPr lang="en-US" dirty="0"/>
          </a:p>
        </p:txBody>
      </p:sp>
      <p:sp>
        <p:nvSpPr>
          <p:cNvPr id="3" name="Footer Placeholder 2">
            <a:extLst>
              <a:ext uri="{FF2B5EF4-FFF2-40B4-BE49-F238E27FC236}">
                <a16:creationId xmlns:a16="http://schemas.microsoft.com/office/drawing/2014/main" id="{708B4327-C958-B448-4CFD-FA0928C50F4D}"/>
              </a:ext>
            </a:extLst>
          </p:cNvPr>
          <p:cNvSpPr>
            <a:spLocks noGrp="1"/>
          </p:cNvSpPr>
          <p:nvPr>
            <p:ph type="ftr" sz="quarter" idx="11"/>
          </p:nvPr>
        </p:nvSpPr>
        <p:spPr>
          <a:xfrm>
            <a:off x="2146775" y="6498625"/>
            <a:ext cx="6260399" cy="242873"/>
          </a:xfrm>
        </p:spPr>
        <p:txBody>
          <a:bodyPr/>
          <a:lstStyle/>
          <a:p>
            <a:pPr>
              <a:defRPr/>
            </a:pPr>
            <a:r>
              <a:rPr lang="en-US"/>
              <a:t>J. D. Crnkovic | Accelerator Readiness Review</a:t>
            </a:r>
            <a:endParaRPr lang="en-US" b="1" dirty="0"/>
          </a:p>
        </p:txBody>
      </p:sp>
      <p:sp>
        <p:nvSpPr>
          <p:cNvPr id="4" name="Slide Number Placeholder 3">
            <a:extLst>
              <a:ext uri="{FF2B5EF4-FFF2-40B4-BE49-F238E27FC236}">
                <a16:creationId xmlns:a16="http://schemas.microsoft.com/office/drawing/2014/main" id="{53014FCB-7E89-C4CF-C997-863903773F89}"/>
              </a:ext>
            </a:extLst>
          </p:cNvPr>
          <p:cNvSpPr>
            <a:spLocks noGrp="1"/>
          </p:cNvSpPr>
          <p:nvPr>
            <p:ph type="sldNum" sz="quarter" idx="12"/>
          </p:nvPr>
        </p:nvSpPr>
        <p:spPr/>
        <p:txBody>
          <a:bodyPr/>
          <a:lstStyle/>
          <a:p>
            <a:pPr>
              <a:defRPr/>
            </a:pPr>
            <a:fld id="{148C009B-CB69-E04A-B9B3-34B26D69E9CF}" type="slidenum">
              <a:rPr lang="en-US" smtClean="0"/>
              <a:pPr>
                <a:defRPr/>
              </a:pPr>
              <a:t>4</a:t>
            </a:fld>
            <a:endParaRPr lang="en-US" dirty="0"/>
          </a:p>
        </p:txBody>
      </p:sp>
      <p:pic>
        <p:nvPicPr>
          <p:cNvPr id="9" name="Picture 8">
            <a:extLst>
              <a:ext uri="{FF2B5EF4-FFF2-40B4-BE49-F238E27FC236}">
                <a16:creationId xmlns:a16="http://schemas.microsoft.com/office/drawing/2014/main" id="{56D4CFDE-1F11-1F99-3257-A0BF83D3DA2E}"/>
              </a:ext>
            </a:extLst>
          </p:cNvPr>
          <p:cNvPicPr>
            <a:picLocks noChangeAspect="1"/>
          </p:cNvPicPr>
          <p:nvPr/>
        </p:nvPicPr>
        <p:blipFill>
          <a:blip r:embed="rId2"/>
          <a:srcRect/>
          <a:stretch/>
        </p:blipFill>
        <p:spPr>
          <a:xfrm>
            <a:off x="2758910" y="335952"/>
            <a:ext cx="6260399" cy="5848717"/>
          </a:xfrm>
          <a:prstGeom prst="rect">
            <a:avLst/>
          </a:prstGeom>
        </p:spPr>
      </p:pic>
      <p:sp>
        <p:nvSpPr>
          <p:cNvPr id="22" name="Title 6">
            <a:extLst>
              <a:ext uri="{FF2B5EF4-FFF2-40B4-BE49-F238E27FC236}">
                <a16:creationId xmlns:a16="http://schemas.microsoft.com/office/drawing/2014/main" id="{A0A6E6A2-B389-93CF-B0A7-DEAE8D6FB88B}"/>
              </a:ext>
            </a:extLst>
          </p:cNvPr>
          <p:cNvSpPr txBox="1">
            <a:spLocks/>
          </p:cNvSpPr>
          <p:nvPr/>
        </p:nvSpPr>
        <p:spPr>
          <a:xfrm>
            <a:off x="228600" y="251752"/>
            <a:ext cx="8686800" cy="427877"/>
          </a:xfrm>
          <a:prstGeom prst="rect">
            <a:avLst/>
          </a:prstGeom>
        </p:spPr>
        <p:txBody>
          <a:bodyPr/>
          <a:lst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a:lstStyle>
          <a:p>
            <a:r>
              <a:rPr lang="en-US" sz="2800" dirty="0"/>
              <a:t>BNB Segment</a:t>
            </a:r>
          </a:p>
        </p:txBody>
      </p:sp>
    </p:spTree>
    <p:extLst>
      <p:ext uri="{BB962C8B-B14F-4D97-AF65-F5344CB8AC3E}">
        <p14:creationId xmlns:p14="http://schemas.microsoft.com/office/powerpoint/2010/main" val="1696734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D285B2-A0CF-F693-EC1A-C21C514793E1}"/>
              </a:ext>
            </a:extLst>
          </p:cNvPr>
          <p:cNvSpPr>
            <a:spLocks noGrp="1"/>
          </p:cNvSpPr>
          <p:nvPr>
            <p:ph type="title"/>
          </p:nvPr>
        </p:nvSpPr>
        <p:spPr/>
        <p:txBody>
          <a:bodyPr/>
          <a:lstStyle/>
          <a:p>
            <a:r>
              <a:rPr lang="en-US" dirty="0"/>
              <a:t>Hazard Inventory</a:t>
            </a:r>
          </a:p>
        </p:txBody>
      </p:sp>
      <p:sp>
        <p:nvSpPr>
          <p:cNvPr id="4" name="Date Placeholder 3">
            <a:extLst>
              <a:ext uri="{FF2B5EF4-FFF2-40B4-BE49-F238E27FC236}">
                <a16:creationId xmlns:a16="http://schemas.microsoft.com/office/drawing/2014/main" id="{3BB9A965-68AB-5043-64C5-691463E088F1}"/>
              </a:ext>
            </a:extLst>
          </p:cNvPr>
          <p:cNvSpPr>
            <a:spLocks noGrp="1"/>
          </p:cNvSpPr>
          <p:nvPr>
            <p:ph type="dt" sz="half" idx="2"/>
          </p:nvPr>
        </p:nvSpPr>
        <p:spPr>
          <a:xfrm>
            <a:off x="736827" y="6504213"/>
            <a:ext cx="1146294" cy="241300"/>
          </a:xfrm>
        </p:spPr>
        <p:txBody>
          <a:bodyPr/>
          <a:lstStyle/>
          <a:p>
            <a:pPr>
              <a:defRPr/>
            </a:pPr>
            <a:r>
              <a:rPr lang="en-US"/>
              <a:t>March 2024</a:t>
            </a:r>
            <a:endParaRPr lang="en-US" dirty="0"/>
          </a:p>
        </p:txBody>
      </p:sp>
      <p:sp>
        <p:nvSpPr>
          <p:cNvPr id="5" name="Footer Placeholder 4">
            <a:extLst>
              <a:ext uri="{FF2B5EF4-FFF2-40B4-BE49-F238E27FC236}">
                <a16:creationId xmlns:a16="http://schemas.microsoft.com/office/drawing/2014/main" id="{7735F416-1019-3232-1708-012FA940CDF7}"/>
              </a:ext>
            </a:extLst>
          </p:cNvPr>
          <p:cNvSpPr>
            <a:spLocks noGrp="1"/>
          </p:cNvSpPr>
          <p:nvPr>
            <p:ph type="ftr" sz="quarter" idx="3"/>
          </p:nvPr>
        </p:nvSpPr>
        <p:spPr>
          <a:xfrm>
            <a:off x="2525917" y="6504213"/>
            <a:ext cx="3585172" cy="242873"/>
          </a:xfrm>
        </p:spPr>
        <p:txBody>
          <a:bodyPr/>
          <a:lstStyle/>
          <a:p>
            <a:pPr>
              <a:defRPr/>
            </a:pPr>
            <a:r>
              <a:rPr lang="en-US"/>
              <a:t>J. D. Crnkovic | Accelerator Readiness Review</a:t>
            </a:r>
            <a:endParaRPr lang="en-US" b="1" dirty="0"/>
          </a:p>
        </p:txBody>
      </p:sp>
      <p:sp>
        <p:nvSpPr>
          <p:cNvPr id="6" name="Slide Number Placeholder 5">
            <a:extLst>
              <a:ext uri="{FF2B5EF4-FFF2-40B4-BE49-F238E27FC236}">
                <a16:creationId xmlns:a16="http://schemas.microsoft.com/office/drawing/2014/main" id="{543340A0-B5CA-8991-806F-B81077B85702}"/>
              </a:ext>
            </a:extLst>
          </p:cNvPr>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pic>
        <p:nvPicPr>
          <p:cNvPr id="10" name="Picture 9" descr="A list of energy sources&#10;&#10;Description automatically generated with medium confidence">
            <a:extLst>
              <a:ext uri="{FF2B5EF4-FFF2-40B4-BE49-F238E27FC236}">
                <a16:creationId xmlns:a16="http://schemas.microsoft.com/office/drawing/2014/main" id="{2F03B0B6-1A34-AECD-AB70-736412896F20}"/>
              </a:ext>
            </a:extLst>
          </p:cNvPr>
          <p:cNvPicPr>
            <a:picLocks noChangeAspect="1"/>
          </p:cNvPicPr>
          <p:nvPr/>
        </p:nvPicPr>
        <p:blipFill>
          <a:blip r:embed="rId2"/>
          <a:stretch>
            <a:fillRect/>
          </a:stretch>
        </p:blipFill>
        <p:spPr>
          <a:xfrm>
            <a:off x="1109749" y="679629"/>
            <a:ext cx="6924501" cy="5566342"/>
          </a:xfrm>
          <a:prstGeom prst="rect">
            <a:avLst/>
          </a:prstGeom>
        </p:spPr>
      </p:pic>
    </p:spTree>
    <p:extLst>
      <p:ext uri="{BB962C8B-B14F-4D97-AF65-F5344CB8AC3E}">
        <p14:creationId xmlns:p14="http://schemas.microsoft.com/office/powerpoint/2010/main" val="2679238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D285B2-A0CF-F693-EC1A-C21C514793E1}"/>
              </a:ext>
            </a:extLst>
          </p:cNvPr>
          <p:cNvSpPr>
            <a:spLocks noGrp="1"/>
          </p:cNvSpPr>
          <p:nvPr>
            <p:ph type="title"/>
          </p:nvPr>
        </p:nvSpPr>
        <p:spPr/>
        <p:txBody>
          <a:bodyPr/>
          <a:lstStyle/>
          <a:p>
            <a:r>
              <a:rPr lang="en-US" dirty="0"/>
              <a:t>Hazard Inventory</a:t>
            </a:r>
          </a:p>
        </p:txBody>
      </p:sp>
      <p:sp>
        <p:nvSpPr>
          <p:cNvPr id="4" name="Date Placeholder 3">
            <a:extLst>
              <a:ext uri="{FF2B5EF4-FFF2-40B4-BE49-F238E27FC236}">
                <a16:creationId xmlns:a16="http://schemas.microsoft.com/office/drawing/2014/main" id="{3BB9A965-68AB-5043-64C5-691463E088F1}"/>
              </a:ext>
            </a:extLst>
          </p:cNvPr>
          <p:cNvSpPr>
            <a:spLocks noGrp="1"/>
          </p:cNvSpPr>
          <p:nvPr>
            <p:ph type="dt" sz="half" idx="2"/>
          </p:nvPr>
        </p:nvSpPr>
        <p:spPr>
          <a:xfrm>
            <a:off x="736827" y="6504213"/>
            <a:ext cx="1146294" cy="241300"/>
          </a:xfrm>
        </p:spPr>
        <p:txBody>
          <a:bodyPr/>
          <a:lstStyle/>
          <a:p>
            <a:pPr>
              <a:defRPr/>
            </a:pPr>
            <a:r>
              <a:rPr lang="en-US"/>
              <a:t>March 2024</a:t>
            </a:r>
            <a:endParaRPr lang="en-US" dirty="0"/>
          </a:p>
        </p:txBody>
      </p:sp>
      <p:sp>
        <p:nvSpPr>
          <p:cNvPr id="5" name="Footer Placeholder 4">
            <a:extLst>
              <a:ext uri="{FF2B5EF4-FFF2-40B4-BE49-F238E27FC236}">
                <a16:creationId xmlns:a16="http://schemas.microsoft.com/office/drawing/2014/main" id="{7735F416-1019-3232-1708-012FA940CDF7}"/>
              </a:ext>
            </a:extLst>
          </p:cNvPr>
          <p:cNvSpPr>
            <a:spLocks noGrp="1"/>
          </p:cNvSpPr>
          <p:nvPr>
            <p:ph type="ftr" sz="quarter" idx="3"/>
          </p:nvPr>
        </p:nvSpPr>
        <p:spPr>
          <a:xfrm>
            <a:off x="2525917" y="6504213"/>
            <a:ext cx="3585172" cy="242873"/>
          </a:xfrm>
        </p:spPr>
        <p:txBody>
          <a:bodyPr/>
          <a:lstStyle/>
          <a:p>
            <a:pPr>
              <a:defRPr/>
            </a:pPr>
            <a:r>
              <a:rPr lang="en-US"/>
              <a:t>J. D. Crnkovic | Accelerator Readiness Review</a:t>
            </a:r>
            <a:endParaRPr lang="en-US" b="1" dirty="0"/>
          </a:p>
        </p:txBody>
      </p:sp>
      <p:sp>
        <p:nvSpPr>
          <p:cNvPr id="6" name="Slide Number Placeholder 5">
            <a:extLst>
              <a:ext uri="{FF2B5EF4-FFF2-40B4-BE49-F238E27FC236}">
                <a16:creationId xmlns:a16="http://schemas.microsoft.com/office/drawing/2014/main" id="{543340A0-B5CA-8991-806F-B81077B85702}"/>
              </a:ext>
            </a:extLst>
          </p:cNvPr>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pic>
        <p:nvPicPr>
          <p:cNvPr id="7" name="Picture 6">
            <a:extLst>
              <a:ext uri="{FF2B5EF4-FFF2-40B4-BE49-F238E27FC236}">
                <a16:creationId xmlns:a16="http://schemas.microsoft.com/office/drawing/2014/main" id="{540B7A2B-4B8C-FE85-0035-33D101DA2865}"/>
              </a:ext>
            </a:extLst>
          </p:cNvPr>
          <p:cNvPicPr>
            <a:picLocks noChangeAspect="1"/>
          </p:cNvPicPr>
          <p:nvPr/>
        </p:nvPicPr>
        <p:blipFill>
          <a:blip r:embed="rId2"/>
          <a:srcRect/>
          <a:stretch/>
        </p:blipFill>
        <p:spPr>
          <a:xfrm>
            <a:off x="3607725" y="135877"/>
            <a:ext cx="5307676" cy="6070455"/>
          </a:xfrm>
          <a:prstGeom prst="rect">
            <a:avLst/>
          </a:prstGeom>
        </p:spPr>
      </p:pic>
      <p:sp>
        <p:nvSpPr>
          <p:cNvPr id="8" name="TextBox 7">
            <a:extLst>
              <a:ext uri="{FF2B5EF4-FFF2-40B4-BE49-F238E27FC236}">
                <a16:creationId xmlns:a16="http://schemas.microsoft.com/office/drawing/2014/main" id="{564BB688-031E-AEF0-92E8-90C2837F8C5C}"/>
              </a:ext>
            </a:extLst>
          </p:cNvPr>
          <p:cNvSpPr txBox="1"/>
          <p:nvPr/>
        </p:nvSpPr>
        <p:spPr>
          <a:xfrm>
            <a:off x="1088967" y="2817162"/>
            <a:ext cx="2352501" cy="707886"/>
          </a:xfrm>
          <a:prstGeom prst="rect">
            <a:avLst/>
          </a:prstGeom>
          <a:noFill/>
        </p:spPr>
        <p:txBody>
          <a:bodyPr wrap="square" rtlCol="0">
            <a:spAutoFit/>
          </a:bodyPr>
          <a:lstStyle/>
          <a:p>
            <a:r>
              <a:rPr lang="en-US" sz="2000" b="1" dirty="0">
                <a:solidFill>
                  <a:srgbClr val="000000"/>
                </a:solidFill>
              </a:rPr>
              <a:t>Risk tables are used to evaluate hazards</a:t>
            </a:r>
          </a:p>
        </p:txBody>
      </p:sp>
    </p:spTree>
    <p:extLst>
      <p:ext uri="{BB962C8B-B14F-4D97-AF65-F5344CB8AC3E}">
        <p14:creationId xmlns:p14="http://schemas.microsoft.com/office/powerpoint/2010/main" val="1747721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72513" cy="1031279"/>
          </a:xfrm>
        </p:spPr>
        <p:txBody>
          <a:bodyPr/>
          <a:lstStyle/>
          <a:p>
            <a:pPr marL="0" indent="0">
              <a:buNone/>
            </a:pPr>
            <a:r>
              <a:rPr lang="en-US" sz="1800" b="1" dirty="0"/>
              <a:t>Residual Activation</a:t>
            </a:r>
          </a:p>
          <a:p>
            <a:r>
              <a:rPr lang="en-US" sz="1800" dirty="0"/>
              <a:t>Proton beam produces activated materials inside enclosures </a:t>
            </a:r>
          </a:p>
          <a:p>
            <a:r>
              <a:rPr lang="en-US" sz="1800" dirty="0"/>
              <a:t>Hazard applies to onsite facility workers &amp; onsite co-located workers</a:t>
            </a:r>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6" y="6504213"/>
            <a:ext cx="1025471" cy="237285"/>
          </a:xfrm>
        </p:spPr>
        <p:txBody>
          <a:bodyPr/>
          <a:lstStyle/>
          <a:p>
            <a:pPr>
              <a:defRPr/>
            </a:pPr>
            <a:r>
              <a:rPr lang="en-US"/>
              <a:t>March 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a:xfrm>
            <a:off x="2145056" y="6504213"/>
            <a:ext cx="6262118" cy="242873"/>
          </a:xfrm>
        </p:spPr>
        <p:txBody>
          <a:bodyPr/>
          <a:lstStyle/>
          <a:p>
            <a:pPr>
              <a:defRPr/>
            </a:pPr>
            <a:r>
              <a:rPr lang="en-US"/>
              <a:t>J. D. Crnkovic | Accelerator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3101458134"/>
              </p:ext>
            </p:extLst>
          </p:nvPr>
        </p:nvGraphicFramePr>
        <p:xfrm>
          <a:off x="442357" y="3152473"/>
          <a:ext cx="8259285" cy="1791216"/>
        </p:xfrm>
        <a:graphic>
          <a:graphicData uri="http://schemas.openxmlformats.org/drawingml/2006/table">
            <a:tbl>
              <a:tblPr firstRow="1" bandRow="1">
                <a:tableStyleId>{5C22544A-7EE6-4342-B048-85BDC9FD1C3A}</a:tableStyleId>
              </a:tblPr>
              <a:tblGrid>
                <a:gridCol w="2016427">
                  <a:extLst>
                    <a:ext uri="{9D8B030D-6E8A-4147-A177-3AD203B41FA5}">
                      <a16:colId xmlns:a16="http://schemas.microsoft.com/office/drawing/2014/main" val="1119936655"/>
                    </a:ext>
                  </a:extLst>
                </a:gridCol>
                <a:gridCol w="4264429">
                  <a:extLst>
                    <a:ext uri="{9D8B030D-6E8A-4147-A177-3AD203B41FA5}">
                      <a16:colId xmlns:a16="http://schemas.microsoft.com/office/drawing/2014/main" val="2077446868"/>
                    </a:ext>
                  </a:extLst>
                </a:gridCol>
                <a:gridCol w="1978429">
                  <a:extLst>
                    <a:ext uri="{9D8B030D-6E8A-4147-A177-3AD203B41FA5}">
                      <a16:colId xmlns:a16="http://schemas.microsoft.com/office/drawing/2014/main" val="1994273894"/>
                    </a:ext>
                  </a:extLst>
                </a:gridCol>
              </a:tblGrid>
              <a:tr h="632976">
                <a:tc>
                  <a:txBody>
                    <a:bodyPr/>
                    <a:lstStyle/>
                    <a:p>
                      <a:r>
                        <a:rPr lang="en-US" sz="1400" b="0" dirty="0">
                          <a:solidFill>
                            <a:srgbClr val="0D3B8E"/>
                          </a:solidFill>
                        </a:rPr>
                        <a:t>Baseline Qualitative Risk (without controls)</a:t>
                      </a:r>
                    </a:p>
                  </a:txBody>
                  <a:tcPr/>
                </a:tc>
                <a:tc>
                  <a:txBody>
                    <a:bodyPr/>
                    <a:lstStyle/>
                    <a:p>
                      <a:r>
                        <a:rPr lang="en-US" sz="1400" b="0" dirty="0">
                          <a:solidFill>
                            <a:srgbClr val="0D3B8E"/>
                          </a:solidFill>
                        </a:rPr>
                        <a:t>Controls</a:t>
                      </a:r>
                    </a:p>
                    <a:p>
                      <a:r>
                        <a:rPr lang="en-US" sz="1400" b="0" dirty="0">
                          <a:solidFill>
                            <a:srgbClr val="0D3B8E"/>
                          </a:solidFill>
                        </a:rPr>
                        <a:t>Preventive (P)/Mitigative (M)</a:t>
                      </a:r>
                    </a:p>
                  </a:txBody>
                  <a:tcPr/>
                </a:tc>
                <a:tc>
                  <a:txBody>
                    <a:bodyPr/>
                    <a:lstStyle/>
                    <a:p>
                      <a:r>
                        <a:rPr lang="en-US" sz="1400" b="0" dirty="0">
                          <a:solidFill>
                            <a:srgbClr val="0D3B8E"/>
                          </a:solidFill>
                        </a:rPr>
                        <a:t>Residual Qualitative Risk </a:t>
                      </a:r>
                    </a:p>
                    <a:p>
                      <a:r>
                        <a:rPr lang="en-US" sz="1400" b="0" dirty="0">
                          <a:solidFill>
                            <a:srgbClr val="0D3B8E"/>
                          </a:solidFill>
                        </a:rPr>
                        <a:t>(with controls)</a:t>
                      </a:r>
                    </a:p>
                  </a:txBody>
                  <a:tcPr/>
                </a:tc>
                <a:extLst>
                  <a:ext uri="{0D108BD9-81ED-4DB2-BD59-A6C34878D82A}">
                    <a16:rowId xmlns:a16="http://schemas.microsoft.com/office/drawing/2014/main" val="1680873031"/>
                  </a:ext>
                </a:extLst>
              </a:tr>
              <a:tr h="1128073">
                <a:tc>
                  <a:txBody>
                    <a:bodyPr/>
                    <a:lstStyle/>
                    <a:p>
                      <a:r>
                        <a:rPr lang="en-US" sz="1400" dirty="0"/>
                        <a:t>L: A</a:t>
                      </a:r>
                    </a:p>
                    <a:p>
                      <a:r>
                        <a:rPr lang="en-US" sz="1400" dirty="0"/>
                        <a:t>C: H</a:t>
                      </a:r>
                    </a:p>
                    <a:p>
                      <a:r>
                        <a:rPr lang="en-US" sz="1400" dirty="0"/>
                        <a:t>R: I</a:t>
                      </a:r>
                    </a:p>
                  </a:txBody>
                  <a:tcPr/>
                </a:tc>
                <a:tc>
                  <a:txBody>
                    <a:bodyPr/>
                    <a:lstStyle/>
                    <a:p>
                      <a:r>
                        <a:rPr lang="en-US" sz="1400" dirty="0"/>
                        <a:t>P – General and/or Job Specific RWP</a:t>
                      </a:r>
                    </a:p>
                    <a:p>
                      <a:r>
                        <a:rPr lang="en-US" sz="1400" dirty="0"/>
                        <a:t>P – LSM</a:t>
                      </a:r>
                    </a:p>
                    <a:p>
                      <a:r>
                        <a:rPr lang="en-US" sz="1400" dirty="0"/>
                        <a:t>P – Radiological Training</a:t>
                      </a:r>
                    </a:p>
                    <a:p>
                      <a:r>
                        <a:rPr lang="en-US" sz="1400" dirty="0"/>
                        <a:t>M – Radiological Signage and Decay Time Requirements</a:t>
                      </a:r>
                    </a:p>
                    <a:p>
                      <a:r>
                        <a:rPr lang="en-US" sz="1400" dirty="0"/>
                        <a:t>M – Target Pile Shielding</a:t>
                      </a:r>
                    </a:p>
                  </a:txBody>
                  <a:tcPr/>
                </a:tc>
                <a:tc>
                  <a:txBody>
                    <a:bodyPr/>
                    <a:lstStyle/>
                    <a:p>
                      <a:r>
                        <a:rPr lang="en-US" sz="1400" dirty="0"/>
                        <a:t>L: BEU</a:t>
                      </a:r>
                    </a:p>
                    <a:p>
                      <a:r>
                        <a:rPr lang="en-US" sz="1400" dirty="0"/>
                        <a:t>C: L</a:t>
                      </a:r>
                    </a:p>
                    <a:p>
                      <a:r>
                        <a:rPr lang="en-US" sz="1400" dirty="0"/>
                        <a:t>R: IV</a:t>
                      </a:r>
                    </a:p>
                    <a:p>
                      <a:endParaRPr lang="en-US" sz="1400" dirty="0"/>
                    </a:p>
                  </a:txBody>
                  <a:tcPr/>
                </a:tc>
                <a:extLst>
                  <a:ext uri="{0D108BD9-81ED-4DB2-BD59-A6C34878D82A}">
                    <a16:rowId xmlns:a16="http://schemas.microsoft.com/office/drawing/2014/main" val="879469076"/>
                  </a:ext>
                </a:extLst>
              </a:tr>
            </a:tbl>
          </a:graphicData>
        </a:graphic>
      </p:graphicFrame>
      <p:cxnSp>
        <p:nvCxnSpPr>
          <p:cNvPr id="7" name="Straight Arrow Connector 6">
            <a:extLst>
              <a:ext uri="{FF2B5EF4-FFF2-40B4-BE49-F238E27FC236}">
                <a16:creationId xmlns:a16="http://schemas.microsoft.com/office/drawing/2014/main" id="{7DB448F7-D6C7-F2E7-D8CF-BBC083965F6A}"/>
              </a:ext>
            </a:extLst>
          </p:cNvPr>
          <p:cNvCxnSpPr>
            <a:cxnSpLocks/>
          </p:cNvCxnSpPr>
          <p:nvPr/>
        </p:nvCxnSpPr>
        <p:spPr>
          <a:xfrm flipH="1">
            <a:off x="3183178" y="4158256"/>
            <a:ext cx="2322059" cy="0"/>
          </a:xfrm>
          <a:prstGeom prst="straightConnector1">
            <a:avLst/>
          </a:prstGeom>
          <a:ln w="38100">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E5CAA709-2D10-E519-FF0F-364336D0F9CF}"/>
              </a:ext>
            </a:extLst>
          </p:cNvPr>
          <p:cNvSpPr txBox="1"/>
          <p:nvPr/>
        </p:nvSpPr>
        <p:spPr>
          <a:xfrm>
            <a:off x="5486400" y="3704938"/>
            <a:ext cx="1084305" cy="923330"/>
          </a:xfrm>
          <a:prstGeom prst="rect">
            <a:avLst/>
          </a:prstGeom>
          <a:noFill/>
        </p:spPr>
        <p:txBody>
          <a:bodyPr wrap="square" rtlCol="0">
            <a:spAutoFit/>
          </a:bodyPr>
          <a:lstStyle/>
          <a:p>
            <a:r>
              <a:rPr lang="en-US" sz="1800" b="1" dirty="0">
                <a:solidFill>
                  <a:srgbClr val="C00000"/>
                </a:solidFill>
              </a:rPr>
              <a:t>Portable radiation detector</a:t>
            </a:r>
          </a:p>
        </p:txBody>
      </p:sp>
    </p:spTree>
    <p:extLst>
      <p:ext uri="{BB962C8B-B14F-4D97-AF65-F5344CB8AC3E}">
        <p14:creationId xmlns:p14="http://schemas.microsoft.com/office/powerpoint/2010/main" val="1309608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35743" y="802439"/>
            <a:ext cx="8672513" cy="2022007"/>
          </a:xfrm>
        </p:spPr>
        <p:txBody>
          <a:bodyPr/>
          <a:lstStyle/>
          <a:p>
            <a:pPr marL="0" indent="0">
              <a:buNone/>
            </a:pPr>
            <a:r>
              <a:rPr lang="en-US" sz="1800" b="1" dirty="0"/>
              <a:t>Groundwater Activation</a:t>
            </a:r>
          </a:p>
          <a:p>
            <a:r>
              <a:rPr lang="en-US" sz="1800" dirty="0"/>
              <a:t>Protons can interact with soil and radioisotopes could leach into ground water</a:t>
            </a:r>
          </a:p>
          <a:p>
            <a:pPr lvl="1"/>
            <a:r>
              <a:rPr lang="en-US" sz="1800" dirty="0"/>
              <a:t>tritium &amp; Na-22</a:t>
            </a:r>
          </a:p>
          <a:p>
            <a:r>
              <a:rPr lang="en-US" sz="1800" dirty="0"/>
              <a:t>Cooling water, e.g. low conductivity water (LCW), interacts with activated beam line components </a:t>
            </a:r>
          </a:p>
          <a:p>
            <a:r>
              <a:rPr lang="en-US" sz="1800" dirty="0"/>
              <a:t>Hazard applies to onsite facility workers &amp; onsite co-located workers</a:t>
            </a:r>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1058722" cy="237285"/>
          </a:xfrm>
        </p:spPr>
        <p:txBody>
          <a:bodyPr/>
          <a:lstStyle/>
          <a:p>
            <a:pPr>
              <a:defRPr/>
            </a:pPr>
            <a:r>
              <a:rPr lang="en-US"/>
              <a:t>March 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a:xfrm>
            <a:off x="2145055" y="6507873"/>
            <a:ext cx="6262118" cy="242873"/>
          </a:xfrm>
        </p:spPr>
        <p:txBody>
          <a:bodyPr/>
          <a:lstStyle/>
          <a:p>
            <a:pPr>
              <a:defRPr/>
            </a:pPr>
            <a:r>
              <a:rPr lang="en-US"/>
              <a:t>J. D. Crnkovic | Accelerator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3025895762"/>
              </p:ext>
            </p:extLst>
          </p:nvPr>
        </p:nvGraphicFramePr>
        <p:xfrm>
          <a:off x="499961" y="3205840"/>
          <a:ext cx="8144075" cy="2644656"/>
        </p:xfrm>
        <a:graphic>
          <a:graphicData uri="http://schemas.openxmlformats.org/drawingml/2006/table">
            <a:tbl>
              <a:tblPr firstRow="1" bandRow="1">
                <a:tableStyleId>{5C22544A-7EE6-4342-B048-85BDC9FD1C3A}</a:tableStyleId>
              </a:tblPr>
              <a:tblGrid>
                <a:gridCol w="1796948">
                  <a:extLst>
                    <a:ext uri="{9D8B030D-6E8A-4147-A177-3AD203B41FA5}">
                      <a16:colId xmlns:a16="http://schemas.microsoft.com/office/drawing/2014/main" val="3235381221"/>
                    </a:ext>
                  </a:extLst>
                </a:gridCol>
                <a:gridCol w="1991258">
                  <a:extLst>
                    <a:ext uri="{9D8B030D-6E8A-4147-A177-3AD203B41FA5}">
                      <a16:colId xmlns:a16="http://schemas.microsoft.com/office/drawing/2014/main" val="1119936655"/>
                    </a:ext>
                  </a:extLst>
                </a:gridCol>
                <a:gridCol w="2335877">
                  <a:extLst>
                    <a:ext uri="{9D8B030D-6E8A-4147-A177-3AD203B41FA5}">
                      <a16:colId xmlns:a16="http://schemas.microsoft.com/office/drawing/2014/main" val="2077446868"/>
                    </a:ext>
                  </a:extLst>
                </a:gridCol>
                <a:gridCol w="2019992">
                  <a:extLst>
                    <a:ext uri="{9D8B030D-6E8A-4147-A177-3AD203B41FA5}">
                      <a16:colId xmlns:a16="http://schemas.microsoft.com/office/drawing/2014/main" val="1994273894"/>
                    </a:ext>
                  </a:extLst>
                </a:gridCol>
              </a:tblGrid>
              <a:tr h="632976">
                <a:tc>
                  <a:txBody>
                    <a:bodyPr/>
                    <a:lstStyle/>
                    <a:p>
                      <a:r>
                        <a:rPr lang="en-US" sz="1400" b="0" dirty="0">
                          <a:solidFill>
                            <a:srgbClr val="0D3B8E"/>
                          </a:solidFill>
                        </a:rPr>
                        <a:t>Hazard</a:t>
                      </a:r>
                    </a:p>
                  </a:txBody>
                  <a:tcPr/>
                </a:tc>
                <a:tc>
                  <a:txBody>
                    <a:bodyPr/>
                    <a:lstStyle/>
                    <a:p>
                      <a:r>
                        <a:rPr lang="en-US" sz="1400" b="0" dirty="0">
                          <a:solidFill>
                            <a:srgbClr val="0D3B8E"/>
                          </a:solidFill>
                        </a:rPr>
                        <a:t>Baseline Qualitative Risk (without controls)</a:t>
                      </a:r>
                    </a:p>
                  </a:txBody>
                  <a:tcPr/>
                </a:tc>
                <a:tc>
                  <a:txBody>
                    <a:bodyPr/>
                    <a:lstStyle/>
                    <a:p>
                      <a:r>
                        <a:rPr lang="en-US" sz="1400" b="0" dirty="0">
                          <a:solidFill>
                            <a:srgbClr val="0D3B8E"/>
                          </a:solidFill>
                        </a:rPr>
                        <a:t>Controls</a:t>
                      </a:r>
                    </a:p>
                    <a:p>
                      <a:r>
                        <a:rPr lang="en-US" sz="1400" b="0" dirty="0">
                          <a:solidFill>
                            <a:srgbClr val="0D3B8E"/>
                          </a:solidFill>
                        </a:rPr>
                        <a:t>Preventive (P)/Mitigative (M)</a:t>
                      </a:r>
                    </a:p>
                  </a:txBody>
                  <a:tcPr/>
                </a:tc>
                <a:tc>
                  <a:txBody>
                    <a:bodyPr/>
                    <a:lstStyle/>
                    <a:p>
                      <a:r>
                        <a:rPr lang="en-US" sz="1400" b="0" dirty="0">
                          <a:solidFill>
                            <a:srgbClr val="0D3B8E"/>
                          </a:solidFill>
                        </a:rPr>
                        <a:t>Residual Qualitative Risk </a:t>
                      </a:r>
                    </a:p>
                    <a:p>
                      <a:r>
                        <a:rPr lang="en-US" sz="1400" b="0" dirty="0">
                          <a:solidFill>
                            <a:srgbClr val="0D3B8E"/>
                          </a:solidFill>
                        </a:rPr>
                        <a:t>(with controls)</a:t>
                      </a:r>
                    </a:p>
                  </a:txBody>
                  <a:tcPr/>
                </a:tc>
                <a:extLst>
                  <a:ext uri="{0D108BD9-81ED-4DB2-BD59-A6C34878D82A}">
                    <a16:rowId xmlns:a16="http://schemas.microsoft.com/office/drawing/2014/main" val="1680873031"/>
                  </a:ext>
                </a:extLst>
              </a:tr>
              <a:tr h="1128073">
                <a:tc>
                  <a:txBody>
                    <a:bodyPr/>
                    <a:lstStyle/>
                    <a:p>
                      <a:r>
                        <a:rPr lang="en-US" sz="1400" dirty="0"/>
                        <a:t>Potential exposure due to construction activities, (e.g., earthmoving)</a:t>
                      </a:r>
                    </a:p>
                    <a:p>
                      <a:endParaRPr lang="en-US" sz="1400" dirty="0"/>
                    </a:p>
                    <a:p>
                      <a:r>
                        <a:rPr lang="en-US" sz="1400" dirty="0"/>
                        <a:t>Draining of groundwater captured in tanks</a:t>
                      </a:r>
                    </a:p>
                  </a:txBody>
                  <a:tcPr/>
                </a:tc>
                <a:tc>
                  <a:txBody>
                    <a:bodyPr/>
                    <a:lstStyle/>
                    <a:p>
                      <a:r>
                        <a:rPr lang="en-US" sz="1400" dirty="0"/>
                        <a:t>L: A</a:t>
                      </a:r>
                    </a:p>
                    <a:p>
                      <a:r>
                        <a:rPr lang="en-US" sz="1400" dirty="0"/>
                        <a:t>C: N</a:t>
                      </a:r>
                    </a:p>
                    <a:p>
                      <a:r>
                        <a:rPr lang="en-US" sz="1400" dirty="0"/>
                        <a:t>R: IV</a:t>
                      </a:r>
                    </a:p>
                    <a:p>
                      <a:endParaRPr lang="en-US" sz="1400" dirty="0"/>
                    </a:p>
                    <a:p>
                      <a:endParaRPr lang="en-US" sz="1400" dirty="0"/>
                    </a:p>
                    <a:p>
                      <a:endParaRPr lang="en-US" sz="1400" dirty="0"/>
                    </a:p>
                    <a:p>
                      <a:r>
                        <a:rPr lang="en-US" sz="1400" dirty="0"/>
                        <a:t>L: A</a:t>
                      </a:r>
                    </a:p>
                    <a:p>
                      <a:r>
                        <a:rPr lang="en-US" sz="1400" dirty="0"/>
                        <a:t>C: N</a:t>
                      </a:r>
                    </a:p>
                    <a:p>
                      <a:r>
                        <a:rPr lang="en-US" sz="1400" dirty="0"/>
                        <a:t>R: IV</a:t>
                      </a:r>
                    </a:p>
                  </a:txBody>
                  <a:tcPr/>
                </a:tc>
                <a:tc>
                  <a:txBody>
                    <a:bodyPr/>
                    <a:lstStyle/>
                    <a:p>
                      <a:r>
                        <a:rPr lang="en-US" sz="1400" dirty="0"/>
                        <a:t>P – Water Evaluation</a:t>
                      </a:r>
                    </a:p>
                    <a:p>
                      <a:r>
                        <a:rPr lang="en-US" sz="1400" dirty="0"/>
                        <a:t>P – Water Capture</a:t>
                      </a:r>
                    </a:p>
                    <a:p>
                      <a:r>
                        <a:rPr lang="en-US" sz="1400" dirty="0"/>
                        <a:t>M – Facility Designs</a:t>
                      </a:r>
                    </a:p>
                    <a:p>
                      <a:endParaRPr lang="en-US" sz="1400" dirty="0"/>
                    </a:p>
                    <a:p>
                      <a:endParaRPr lang="en-US" sz="1400" dirty="0"/>
                    </a:p>
                    <a:p>
                      <a:endParaRPr lang="en-US" sz="1400" dirty="0"/>
                    </a:p>
                    <a:p>
                      <a:r>
                        <a:rPr lang="en-US" sz="1400" dirty="0"/>
                        <a:t>P – Water Sampling</a:t>
                      </a:r>
                    </a:p>
                    <a:p>
                      <a:r>
                        <a:rPr lang="en-US" sz="1400" dirty="0"/>
                        <a:t>M – RCTs Drain Tanks</a:t>
                      </a:r>
                    </a:p>
                  </a:txBody>
                  <a:tcPr/>
                </a:tc>
                <a:tc>
                  <a:txBody>
                    <a:bodyPr/>
                    <a:lstStyle/>
                    <a:p>
                      <a:r>
                        <a:rPr lang="en-US" sz="1400" dirty="0"/>
                        <a:t>L: EU</a:t>
                      </a:r>
                    </a:p>
                    <a:p>
                      <a:r>
                        <a:rPr lang="en-US" sz="1400" dirty="0"/>
                        <a:t>C: N</a:t>
                      </a:r>
                    </a:p>
                    <a:p>
                      <a:r>
                        <a:rPr lang="en-US" sz="1400" dirty="0"/>
                        <a:t>R: IV</a:t>
                      </a:r>
                    </a:p>
                    <a:p>
                      <a:endParaRPr lang="en-US" sz="1400" dirty="0"/>
                    </a:p>
                    <a:p>
                      <a:endParaRPr lang="en-US" sz="1400" dirty="0"/>
                    </a:p>
                    <a:p>
                      <a:endParaRPr lang="en-US" sz="1400" dirty="0"/>
                    </a:p>
                    <a:p>
                      <a:r>
                        <a:rPr lang="en-US" sz="1400" dirty="0"/>
                        <a:t>L: U</a:t>
                      </a:r>
                    </a:p>
                    <a:p>
                      <a:r>
                        <a:rPr lang="en-US" sz="1400" dirty="0"/>
                        <a:t>C: N</a:t>
                      </a:r>
                    </a:p>
                    <a:p>
                      <a:r>
                        <a:rPr lang="en-US" sz="1400" dirty="0"/>
                        <a:t>R: IV</a:t>
                      </a:r>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2310318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35743" y="802439"/>
            <a:ext cx="8672513" cy="2022007"/>
          </a:xfrm>
        </p:spPr>
        <p:txBody>
          <a:bodyPr/>
          <a:lstStyle/>
          <a:p>
            <a:pPr marL="0" indent="0">
              <a:buNone/>
            </a:pPr>
            <a:r>
              <a:rPr lang="en-US" sz="1800" b="1" dirty="0"/>
              <a:t>Surface Water Activation</a:t>
            </a:r>
          </a:p>
          <a:p>
            <a:r>
              <a:rPr lang="en-US" sz="1800" dirty="0"/>
              <a:t>Protons can interact with soil and radioisotopes could leach into ground water</a:t>
            </a:r>
          </a:p>
          <a:p>
            <a:pPr lvl="1"/>
            <a:r>
              <a:rPr lang="en-US" sz="1800" dirty="0"/>
              <a:t>tritium &amp; Na-22</a:t>
            </a:r>
          </a:p>
          <a:p>
            <a:r>
              <a:rPr lang="en-US" sz="1800" dirty="0"/>
              <a:t>Cooling water, e.g. low conductivity water (LCW), interacts with activated beam line components </a:t>
            </a:r>
          </a:p>
          <a:p>
            <a:r>
              <a:rPr lang="en-US" sz="1800" dirty="0"/>
              <a:t>Hazard applies to onsite facility workers &amp; onsite </a:t>
            </a:r>
            <a:r>
              <a:rPr lang="en-US" sz="2000" dirty="0"/>
              <a:t>co-located workers</a:t>
            </a:r>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1058722" cy="237285"/>
          </a:xfrm>
        </p:spPr>
        <p:txBody>
          <a:bodyPr/>
          <a:lstStyle/>
          <a:p>
            <a:pPr>
              <a:defRPr/>
            </a:pPr>
            <a:r>
              <a:rPr lang="en-US"/>
              <a:t>March 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a:xfrm>
            <a:off x="2145055" y="6507873"/>
            <a:ext cx="6262118" cy="242873"/>
          </a:xfrm>
        </p:spPr>
        <p:txBody>
          <a:bodyPr/>
          <a:lstStyle/>
          <a:p>
            <a:pPr>
              <a:defRPr/>
            </a:pPr>
            <a:r>
              <a:rPr lang="en-US"/>
              <a:t>J. D. Crnkovic | Accelerator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1578912114"/>
              </p:ext>
            </p:extLst>
          </p:nvPr>
        </p:nvGraphicFramePr>
        <p:xfrm>
          <a:off x="255501" y="2708068"/>
          <a:ext cx="8717656" cy="3498096"/>
        </p:xfrm>
        <a:graphic>
          <a:graphicData uri="http://schemas.openxmlformats.org/drawingml/2006/table">
            <a:tbl>
              <a:tblPr firstRow="1" bandRow="1">
                <a:tableStyleId>{5C22544A-7EE6-4342-B048-85BDC9FD1C3A}</a:tableStyleId>
              </a:tblPr>
              <a:tblGrid>
                <a:gridCol w="1980623">
                  <a:extLst>
                    <a:ext uri="{9D8B030D-6E8A-4147-A177-3AD203B41FA5}">
                      <a16:colId xmlns:a16="http://schemas.microsoft.com/office/drawing/2014/main" val="3235381221"/>
                    </a:ext>
                  </a:extLst>
                </a:gridCol>
                <a:gridCol w="1982153">
                  <a:extLst>
                    <a:ext uri="{9D8B030D-6E8A-4147-A177-3AD203B41FA5}">
                      <a16:colId xmlns:a16="http://schemas.microsoft.com/office/drawing/2014/main" val="1119936655"/>
                    </a:ext>
                  </a:extLst>
                </a:gridCol>
                <a:gridCol w="2774122">
                  <a:extLst>
                    <a:ext uri="{9D8B030D-6E8A-4147-A177-3AD203B41FA5}">
                      <a16:colId xmlns:a16="http://schemas.microsoft.com/office/drawing/2014/main" val="2077446868"/>
                    </a:ext>
                  </a:extLst>
                </a:gridCol>
                <a:gridCol w="1980758">
                  <a:extLst>
                    <a:ext uri="{9D8B030D-6E8A-4147-A177-3AD203B41FA5}">
                      <a16:colId xmlns:a16="http://schemas.microsoft.com/office/drawing/2014/main" val="1994273894"/>
                    </a:ext>
                  </a:extLst>
                </a:gridCol>
              </a:tblGrid>
              <a:tr h="632976">
                <a:tc>
                  <a:txBody>
                    <a:bodyPr/>
                    <a:lstStyle/>
                    <a:p>
                      <a:r>
                        <a:rPr lang="en-US" sz="1400" b="0" dirty="0">
                          <a:solidFill>
                            <a:srgbClr val="0D3B8E"/>
                          </a:solidFill>
                        </a:rPr>
                        <a:t>Hazard</a:t>
                      </a:r>
                    </a:p>
                  </a:txBody>
                  <a:tcPr/>
                </a:tc>
                <a:tc>
                  <a:txBody>
                    <a:bodyPr/>
                    <a:lstStyle/>
                    <a:p>
                      <a:r>
                        <a:rPr lang="en-US" sz="1400" b="0" dirty="0">
                          <a:solidFill>
                            <a:srgbClr val="0D3B8E"/>
                          </a:solidFill>
                        </a:rPr>
                        <a:t>Baseline Qualitative Risk (without controls)</a:t>
                      </a:r>
                    </a:p>
                  </a:txBody>
                  <a:tcPr/>
                </a:tc>
                <a:tc>
                  <a:txBody>
                    <a:bodyPr/>
                    <a:lstStyle/>
                    <a:p>
                      <a:r>
                        <a:rPr lang="en-US" sz="1400" b="0" dirty="0">
                          <a:solidFill>
                            <a:srgbClr val="0D3B8E"/>
                          </a:solidFill>
                        </a:rPr>
                        <a:t>Controls</a:t>
                      </a:r>
                    </a:p>
                    <a:p>
                      <a:r>
                        <a:rPr lang="en-US" sz="1400" b="0" dirty="0">
                          <a:solidFill>
                            <a:srgbClr val="0D3B8E"/>
                          </a:solidFill>
                        </a:rPr>
                        <a:t>Preventive (P)/Mitigative (M)</a:t>
                      </a:r>
                    </a:p>
                  </a:txBody>
                  <a:tcPr/>
                </a:tc>
                <a:tc>
                  <a:txBody>
                    <a:bodyPr/>
                    <a:lstStyle/>
                    <a:p>
                      <a:r>
                        <a:rPr lang="en-US" sz="1400" b="0" dirty="0">
                          <a:solidFill>
                            <a:srgbClr val="0D3B8E"/>
                          </a:solidFill>
                        </a:rPr>
                        <a:t>Residual Qualitative Risk </a:t>
                      </a:r>
                    </a:p>
                    <a:p>
                      <a:r>
                        <a:rPr lang="en-US" sz="1400" b="0" dirty="0">
                          <a:solidFill>
                            <a:srgbClr val="0D3B8E"/>
                          </a:solidFill>
                        </a:rPr>
                        <a:t>(with controls)</a:t>
                      </a:r>
                    </a:p>
                  </a:txBody>
                  <a:tcPr/>
                </a:tc>
                <a:extLst>
                  <a:ext uri="{0D108BD9-81ED-4DB2-BD59-A6C34878D82A}">
                    <a16:rowId xmlns:a16="http://schemas.microsoft.com/office/drawing/2014/main" val="1680873031"/>
                  </a:ext>
                </a:extLst>
              </a:tr>
              <a:tr h="1128073">
                <a:tc>
                  <a:txBody>
                    <a:bodyPr/>
                    <a:lstStyle/>
                    <a:p>
                      <a:r>
                        <a:rPr lang="en-US" sz="1400" dirty="0"/>
                        <a:t>Potential exposure to activated surface water due to beam loss leakage from beam enclosures, located under the surface water impoundment. </a:t>
                      </a:r>
                    </a:p>
                    <a:p>
                      <a:endParaRPr lang="en-US" sz="1400" dirty="0"/>
                    </a:p>
                    <a:p>
                      <a:r>
                        <a:rPr lang="en-US" sz="1400" dirty="0"/>
                        <a:t>Potential exposure to activated surface water due to mixing surface water with a captured groundwater source.</a:t>
                      </a:r>
                    </a:p>
                  </a:txBody>
                  <a:tcPr/>
                </a:tc>
                <a:tc>
                  <a:txBody>
                    <a:bodyPr/>
                    <a:lstStyle/>
                    <a:p>
                      <a:r>
                        <a:rPr lang="en-US" sz="1400" dirty="0"/>
                        <a:t>L: A</a:t>
                      </a:r>
                    </a:p>
                    <a:p>
                      <a:r>
                        <a:rPr lang="en-US" sz="1400" dirty="0"/>
                        <a:t>C: N</a:t>
                      </a:r>
                    </a:p>
                    <a:p>
                      <a:r>
                        <a:rPr lang="en-US" sz="1400" dirty="0"/>
                        <a:t>R: IV</a:t>
                      </a:r>
                    </a:p>
                    <a:p>
                      <a:endParaRPr lang="en-US" sz="1400" dirty="0"/>
                    </a:p>
                    <a:p>
                      <a:endParaRPr lang="en-US" sz="1400" dirty="0"/>
                    </a:p>
                    <a:p>
                      <a:endParaRPr lang="en-US" sz="1400" dirty="0"/>
                    </a:p>
                    <a:p>
                      <a:r>
                        <a:rPr lang="en-US" sz="1400" dirty="0"/>
                        <a:t>L: A</a:t>
                      </a:r>
                    </a:p>
                    <a:p>
                      <a:r>
                        <a:rPr lang="en-US" sz="1400" dirty="0"/>
                        <a:t>C: N</a:t>
                      </a:r>
                    </a:p>
                    <a:p>
                      <a:r>
                        <a:rPr lang="en-US" sz="1400" dirty="0"/>
                        <a:t>R: IV</a:t>
                      </a:r>
                    </a:p>
                  </a:txBody>
                  <a:tcPr/>
                </a:tc>
                <a:tc>
                  <a:txBody>
                    <a:bodyPr/>
                    <a:lstStyle/>
                    <a:p>
                      <a:r>
                        <a:rPr lang="en-US" sz="1400" dirty="0"/>
                        <a:t>P – Beam Loss Monitoring</a:t>
                      </a:r>
                    </a:p>
                    <a:p>
                      <a:r>
                        <a:rPr lang="en-US" sz="1400" dirty="0"/>
                        <a:t>M – Radiation Detectors</a:t>
                      </a:r>
                    </a:p>
                    <a:p>
                      <a:r>
                        <a:rPr lang="en-US" sz="1400" dirty="0"/>
                        <a:t>M – Shielding</a:t>
                      </a:r>
                    </a:p>
                    <a:p>
                      <a:endParaRPr lang="en-US" sz="1400" dirty="0"/>
                    </a:p>
                    <a:p>
                      <a:endParaRPr lang="en-US" sz="1400" dirty="0"/>
                    </a:p>
                    <a:p>
                      <a:endParaRPr lang="en-US" sz="1400" dirty="0"/>
                    </a:p>
                    <a:p>
                      <a:r>
                        <a:rPr lang="en-US" sz="1400" dirty="0"/>
                        <a:t>P – Discharge Limit</a:t>
                      </a:r>
                    </a:p>
                    <a:p>
                      <a:r>
                        <a:rPr lang="en-US" sz="1400" dirty="0"/>
                        <a:t>P – Monitoring Potential Sources</a:t>
                      </a:r>
                    </a:p>
                    <a:p>
                      <a:r>
                        <a:rPr lang="en-US" sz="1400" dirty="0"/>
                        <a:t>M – Operations Pause</a:t>
                      </a:r>
                    </a:p>
                    <a:p>
                      <a:r>
                        <a:rPr lang="en-US" sz="1400" dirty="0"/>
                        <a:t>M – Monitoring Surface Water</a:t>
                      </a:r>
                    </a:p>
                  </a:txBody>
                  <a:tcPr/>
                </a:tc>
                <a:tc>
                  <a:txBody>
                    <a:bodyPr/>
                    <a:lstStyle/>
                    <a:p>
                      <a:r>
                        <a:rPr lang="en-US" sz="1400" dirty="0"/>
                        <a:t>L: U</a:t>
                      </a:r>
                    </a:p>
                    <a:p>
                      <a:r>
                        <a:rPr lang="en-US" sz="1400" dirty="0"/>
                        <a:t>C: N</a:t>
                      </a:r>
                    </a:p>
                    <a:p>
                      <a:r>
                        <a:rPr lang="en-US" sz="1400" dirty="0"/>
                        <a:t>R: IV</a:t>
                      </a:r>
                    </a:p>
                    <a:p>
                      <a:endParaRPr lang="en-US" sz="1400" dirty="0"/>
                    </a:p>
                    <a:p>
                      <a:endParaRPr lang="en-US" sz="1400" dirty="0"/>
                    </a:p>
                    <a:p>
                      <a:endParaRPr lang="en-US" sz="1400" dirty="0"/>
                    </a:p>
                    <a:p>
                      <a:r>
                        <a:rPr lang="en-US" sz="1400" dirty="0"/>
                        <a:t>L: EU</a:t>
                      </a:r>
                    </a:p>
                    <a:p>
                      <a:r>
                        <a:rPr lang="en-US" sz="1400" dirty="0"/>
                        <a:t>C: N</a:t>
                      </a:r>
                    </a:p>
                    <a:p>
                      <a:r>
                        <a:rPr lang="en-US" sz="1400" dirty="0"/>
                        <a:t>R: IV</a:t>
                      </a:r>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3209209855"/>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NAL_PowerPoint_4x3_103023  -  Read-Only" id="{A8C22F5D-C6D7-4589-A1DC-766D1E9786F3}" vid="{C4929605-360F-4C13-A43A-E93BABDEF80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FNAL_PowerPoint_4x3_100716 (1)</Template>
  <TotalTime>9101</TotalTime>
  <Words>2693</Words>
  <Application>Microsoft Office PowerPoint</Application>
  <PresentationFormat>On-screen Show (4:3)</PresentationFormat>
  <Paragraphs>513</Paragraphs>
  <Slides>31</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31</vt:i4>
      </vt:variant>
    </vt:vector>
  </HeadingPairs>
  <TitlesOfParts>
    <vt:vector size="36" baseType="lpstr">
      <vt:lpstr>Arial</vt:lpstr>
      <vt:lpstr>Calibri</vt:lpstr>
      <vt:lpstr>Helvetica</vt:lpstr>
      <vt:lpstr>Fermilab_PPT_090815</vt:lpstr>
      <vt:lpstr>1_Fermilab_PPT_090815</vt:lpstr>
      <vt:lpstr>PowerPoint Presentation</vt:lpstr>
      <vt:lpstr>Outline</vt:lpstr>
      <vt:lpstr>Booster Neutrino Beam (BNB) Segment Overview</vt:lpstr>
      <vt:lpstr>PowerPoint Presentation</vt:lpstr>
      <vt:lpstr>Hazard Inventory</vt:lpstr>
      <vt:lpstr>Hazard Inventory</vt:lpstr>
      <vt:lpstr>Non-Accelerator Specific Hazards - Radiological</vt:lpstr>
      <vt:lpstr>Non-Accelerator Specific Hazards - Radiological</vt:lpstr>
      <vt:lpstr>Non-Accelerator Specific Hazards - Radiological</vt:lpstr>
      <vt:lpstr>Non-Accelerator Specific Hazards - Radiological</vt:lpstr>
      <vt:lpstr>Non-Accelerator Specific Hazards - Radiological</vt:lpstr>
      <vt:lpstr>Non-Accelerator Specific Hazards - Radiological</vt:lpstr>
      <vt:lpstr>Non-Accelerator Specific Hazards - Radiological</vt:lpstr>
      <vt:lpstr>Non-Accelerator Specific Hazards - Radiological</vt:lpstr>
      <vt:lpstr>Non-Accelerator Specific Hazards - Radiological</vt:lpstr>
      <vt:lpstr>Non-Accelerator Specific Hazards - Radiological</vt:lpstr>
      <vt:lpstr>Non-Accelerator Specific Hazards - Radiological</vt:lpstr>
      <vt:lpstr>Accelerator Specific Hazards</vt:lpstr>
      <vt:lpstr>Maximum Credible Incident</vt:lpstr>
      <vt:lpstr>Maximum Credible Incident</vt:lpstr>
      <vt:lpstr>Passive Engineering Credited Controls</vt:lpstr>
      <vt:lpstr>Passive Engineering Credited Controls</vt:lpstr>
      <vt:lpstr>Passive Engineering Credited Controls</vt:lpstr>
      <vt:lpstr>Active Engineering Credited Controls</vt:lpstr>
      <vt:lpstr>Active Engineering Credited Controls</vt:lpstr>
      <vt:lpstr>Active Engineering Credited Controls</vt:lpstr>
      <vt:lpstr>Administrative Credited Controls</vt:lpstr>
      <vt:lpstr>Summary</vt:lpstr>
      <vt:lpstr>Backup</vt:lpstr>
      <vt:lpstr>Defense in Depth Controls</vt:lpstr>
      <vt:lpstr>Hazard Inventory</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Madelyn R. Wolter x4807 16344N</dc:creator>
  <cp:lastModifiedBy>Jason Crnkovic</cp:lastModifiedBy>
  <cp:revision>189</cp:revision>
  <cp:lastPrinted>2014-01-20T19:40:21Z</cp:lastPrinted>
  <dcterms:created xsi:type="dcterms:W3CDTF">2017-02-13T18:49:53Z</dcterms:created>
  <dcterms:modified xsi:type="dcterms:W3CDTF">2024-03-14T15:35:44Z</dcterms:modified>
</cp:coreProperties>
</file>