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30"/>
  </p:notesMasterIdLst>
  <p:handoutMasterIdLst>
    <p:handoutMasterId r:id="rId31"/>
  </p:handoutMasterIdLst>
  <p:sldIdLst>
    <p:sldId id="340" r:id="rId7"/>
    <p:sldId id="275" r:id="rId8"/>
    <p:sldId id="356" r:id="rId9"/>
    <p:sldId id="320" r:id="rId10"/>
    <p:sldId id="379" r:id="rId11"/>
    <p:sldId id="412" r:id="rId12"/>
    <p:sldId id="410" r:id="rId13"/>
    <p:sldId id="407" r:id="rId14"/>
    <p:sldId id="408" r:id="rId15"/>
    <p:sldId id="380" r:id="rId16"/>
    <p:sldId id="411" r:id="rId17"/>
    <p:sldId id="424" r:id="rId18"/>
    <p:sldId id="373" r:id="rId19"/>
    <p:sldId id="375" r:id="rId20"/>
    <p:sldId id="422" r:id="rId21"/>
    <p:sldId id="399" r:id="rId22"/>
    <p:sldId id="423" r:id="rId23"/>
    <p:sldId id="396" r:id="rId24"/>
    <p:sldId id="388" r:id="rId25"/>
    <p:sldId id="419" r:id="rId26"/>
    <p:sldId id="402" r:id="rId27"/>
    <p:sldId id="420" r:id="rId28"/>
    <p:sldId id="394" r:id="rId2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505050"/>
    <a:srgbClr val="004C97"/>
    <a:srgbClr val="0D3B8E"/>
    <a:srgbClr val="020202"/>
    <a:srgbClr val="003087"/>
    <a:srgbClr val="03005F"/>
    <a:srgbClr val="0C075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77" autoAdjust="0"/>
    <p:restoredTop sz="93419" autoAdjust="0"/>
  </p:normalViewPr>
  <p:slideViewPr>
    <p:cSldViewPr snapToGrid="0" snapToObjects="1" showGuides="1">
      <p:cViewPr varScale="1">
        <p:scale>
          <a:sx n="124" d="100"/>
          <a:sy n="124" d="100"/>
        </p:scale>
        <p:origin x="392" y="16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3/18/24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3/18/24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dirty="0"/>
              <a:t>March 19-21, 2024  </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Cindy Joe |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dirty="0"/>
              <a:t>March 19-21, 2024  </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Cindy Joe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March 19-21, 2024  </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Cindy Joe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dirty="0"/>
              <a:t>March 19-21, 2024  </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Cindy Joe |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dirty="0"/>
              <a:t>March 19-21, 2024  </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Cindy Joe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March 19-21, 2024  </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Cindy Joe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Cindy Joe	</a:t>
            </a:r>
          </a:p>
          <a:p>
            <a:r>
              <a:rPr lang="en-US" sz="1600" dirty="0"/>
              <a:t>Accelerator Readiness Review </a:t>
            </a:r>
          </a:p>
          <a:p>
            <a:r>
              <a:rPr lang="en-US" sz="1600" dirty="0"/>
              <a:t>March 19-21,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IV Chapter 04 – MiniBooNE Detector</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accent6">
                    <a:lumMod val="40000"/>
                    <a:lumOff val="60000"/>
                  </a:schemeClr>
                </a:solidFill>
              </a:rPr>
              <a:t>MiniBooNE Detector Overview</a:t>
            </a:r>
          </a:p>
          <a:p>
            <a:r>
              <a:rPr lang="en-US" sz="2800" dirty="0">
                <a:solidFill>
                  <a:schemeClr val="accent6"/>
                </a:solidFill>
              </a:rPr>
              <a:t>Hazard Inventory </a:t>
            </a:r>
          </a:p>
          <a:p>
            <a:r>
              <a:rPr lang="en-US" sz="2800" dirty="0">
                <a:solidFill>
                  <a:schemeClr val="bg1">
                    <a:lumMod val="75000"/>
                  </a:schemeClr>
                </a:solidFill>
              </a:rPr>
              <a:t>Non-Accelerator Specific Hazards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Cindy Joe |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156724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MiniBooNE Detector</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1163892" cy="237285"/>
          </a:xfrm>
        </p:spPr>
        <p:txBody>
          <a:bodyPr/>
          <a:lstStyle/>
          <a:p>
            <a:pPr>
              <a:defRPr/>
            </a:pPr>
            <a:r>
              <a:rPr lang="en-US" dirty="0"/>
              <a:t>March 19-21, 2024  </a:t>
            </a:r>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dirty="0"/>
              <a:t>	Cindy Joe | 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15" name="Picture 14" descr="A screenshot of a survey&#10;&#10;Description automatically generated">
            <a:extLst>
              <a:ext uri="{FF2B5EF4-FFF2-40B4-BE49-F238E27FC236}">
                <a16:creationId xmlns:a16="http://schemas.microsoft.com/office/drawing/2014/main" id="{47D9B7C5-BEEE-2E92-5A02-23C26C7C34DE}"/>
              </a:ext>
            </a:extLst>
          </p:cNvPr>
          <p:cNvPicPr>
            <a:picLocks noChangeAspect="1"/>
          </p:cNvPicPr>
          <p:nvPr/>
        </p:nvPicPr>
        <p:blipFill>
          <a:blip r:embed="rId2"/>
          <a:stretch>
            <a:fillRect/>
          </a:stretch>
        </p:blipFill>
        <p:spPr>
          <a:xfrm>
            <a:off x="429419" y="679629"/>
            <a:ext cx="4343400" cy="5599210"/>
          </a:xfrm>
          <a:prstGeom prst="rect">
            <a:avLst/>
          </a:prstGeom>
        </p:spPr>
      </p:pic>
      <p:pic>
        <p:nvPicPr>
          <p:cNvPr id="8" name="Picture 7" descr="A screenshot of a survey&#10;&#10;Description automatically generated">
            <a:extLst>
              <a:ext uri="{FF2B5EF4-FFF2-40B4-BE49-F238E27FC236}">
                <a16:creationId xmlns:a16="http://schemas.microsoft.com/office/drawing/2014/main" id="{0DCE0ECC-BEB0-E5DF-4335-E9D62B459C30}"/>
              </a:ext>
            </a:extLst>
          </p:cNvPr>
          <p:cNvPicPr>
            <a:picLocks noChangeAspect="1"/>
          </p:cNvPicPr>
          <p:nvPr/>
        </p:nvPicPr>
        <p:blipFill>
          <a:blip r:embed="rId3"/>
          <a:stretch>
            <a:fillRect/>
          </a:stretch>
        </p:blipFill>
        <p:spPr>
          <a:xfrm>
            <a:off x="429419" y="680765"/>
            <a:ext cx="4343400" cy="5599210"/>
          </a:xfrm>
          <a:prstGeom prst="rect">
            <a:avLst/>
          </a:prstGeom>
        </p:spPr>
      </p:pic>
      <p:sp>
        <p:nvSpPr>
          <p:cNvPr id="11" name="Content Placeholder 1">
            <a:extLst>
              <a:ext uri="{FF2B5EF4-FFF2-40B4-BE49-F238E27FC236}">
                <a16:creationId xmlns:a16="http://schemas.microsoft.com/office/drawing/2014/main" id="{55F3E0C7-AE63-49B8-7FC1-B8C82D0F82A1}"/>
              </a:ext>
            </a:extLst>
          </p:cNvPr>
          <p:cNvSpPr txBox="1">
            <a:spLocks/>
          </p:cNvSpPr>
          <p:nvPr/>
        </p:nvSpPr>
        <p:spPr>
          <a:xfrm>
            <a:off x="4973638" y="889331"/>
            <a:ext cx="4061306" cy="4949405"/>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t>Accelerator specific hazards are </a:t>
            </a:r>
            <a:r>
              <a:rPr lang="en-US" sz="1800">
                <a:solidFill>
                  <a:srgbClr val="7030A0"/>
                </a:solidFill>
              </a:rPr>
              <a:t>bold purple </a:t>
            </a:r>
            <a:r>
              <a:rPr lang="en-US" sz="1800" b="1">
                <a:solidFill>
                  <a:schemeClr val="accent6"/>
                </a:solidFill>
              </a:rPr>
              <a:t>– None for MiniBooNE Detector</a:t>
            </a:r>
          </a:p>
          <a:p>
            <a:r>
              <a:rPr lang="en-US" sz="1800"/>
              <a:t>Hazards not discussed today are evaluated via the common Risk Matrix tables</a:t>
            </a:r>
          </a:p>
          <a:p>
            <a:pPr lvl="1"/>
            <a:r>
              <a:rPr lang="en-US" sz="1600"/>
              <a:t>Covered in SAD Section I, Chapter 4</a:t>
            </a:r>
          </a:p>
          <a:p>
            <a:r>
              <a:rPr lang="en-US" sz="1800"/>
              <a:t>Hazards evaluated via risk assessment methodology per DOE-HDBK-1163-2020</a:t>
            </a:r>
          </a:p>
          <a:p>
            <a:pPr lvl="1"/>
            <a:r>
              <a:rPr lang="en-US" sz="1600"/>
              <a:t>Likelihood (L): </a:t>
            </a:r>
          </a:p>
          <a:p>
            <a:pPr lvl="2"/>
            <a:r>
              <a:rPr lang="en-US" sz="1400"/>
              <a:t>Anticipated (A), Unlikely (U), Extremely Unlikely (EU), Beyond Extremely Unlikely (BEU)</a:t>
            </a:r>
          </a:p>
          <a:p>
            <a:pPr lvl="1"/>
            <a:r>
              <a:rPr lang="en-US" sz="1600"/>
              <a:t>Consequence (C):</a:t>
            </a:r>
          </a:p>
          <a:p>
            <a:pPr lvl="2"/>
            <a:r>
              <a:rPr lang="en-US" sz="1400"/>
              <a:t>High (H), Moderate (M), Low (L), Negligible (N)</a:t>
            </a:r>
          </a:p>
          <a:p>
            <a:pPr lvl="1"/>
            <a:r>
              <a:rPr lang="en-US" sz="1600"/>
              <a:t>Risk (R):</a:t>
            </a:r>
          </a:p>
          <a:p>
            <a:pPr lvl="2"/>
            <a:r>
              <a:rPr lang="en-US" sz="1400"/>
              <a:t>I , II, III, IV (descending order of concern)</a:t>
            </a:r>
            <a:endParaRPr lang="en-US" sz="1400" dirty="0"/>
          </a:p>
        </p:txBody>
      </p:sp>
    </p:spTree>
    <p:extLst>
      <p:ext uri="{BB962C8B-B14F-4D97-AF65-F5344CB8AC3E}">
        <p14:creationId xmlns:p14="http://schemas.microsoft.com/office/powerpoint/2010/main" val="1450536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a:t>Risk Matrix Summary for MiniBooNE Detector</a:t>
            </a:r>
            <a:endParaRPr lang="en-US" dirty="0"/>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1163892" cy="237285"/>
          </a:xfrm>
        </p:spPr>
        <p:txBody>
          <a:bodyPr/>
          <a:lstStyle/>
          <a:p>
            <a:pPr>
              <a:defRPr/>
            </a:pPr>
            <a:r>
              <a:rPr lang="en-US" dirty="0"/>
              <a:t>March 19-21, 2024  </a:t>
            </a:r>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dirty="0"/>
              <a:t>	Cindy Joe | 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11" name="Content Placeholder 1">
            <a:extLst>
              <a:ext uri="{FF2B5EF4-FFF2-40B4-BE49-F238E27FC236}">
                <a16:creationId xmlns:a16="http://schemas.microsoft.com/office/drawing/2014/main" id="{55F3E0C7-AE63-49B8-7FC1-B8C82D0F82A1}"/>
              </a:ext>
            </a:extLst>
          </p:cNvPr>
          <p:cNvSpPr txBox="1">
            <a:spLocks/>
          </p:cNvSpPr>
          <p:nvPr/>
        </p:nvSpPr>
        <p:spPr>
          <a:xfrm>
            <a:off x="5548044" y="889331"/>
            <a:ext cx="3486899" cy="4949405"/>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The risks for the MiniBooNE Detector were determined to be adequately addressed using the common Risk Matrix tables.</a:t>
            </a:r>
          </a:p>
        </p:txBody>
      </p:sp>
      <p:pic>
        <p:nvPicPr>
          <p:cNvPr id="7" name="Picture 6" descr="A table of risk tables&#10;&#10;Description automatically generated">
            <a:extLst>
              <a:ext uri="{FF2B5EF4-FFF2-40B4-BE49-F238E27FC236}">
                <a16:creationId xmlns:a16="http://schemas.microsoft.com/office/drawing/2014/main" id="{3B9D7B83-FBED-E0DF-7F98-0AF4F3CC3D5C}"/>
              </a:ext>
            </a:extLst>
          </p:cNvPr>
          <p:cNvPicPr>
            <a:picLocks noChangeAspect="1"/>
          </p:cNvPicPr>
          <p:nvPr/>
        </p:nvPicPr>
        <p:blipFill>
          <a:blip r:embed="rId2"/>
          <a:stretch>
            <a:fillRect/>
          </a:stretch>
        </p:blipFill>
        <p:spPr>
          <a:xfrm>
            <a:off x="109056" y="1345106"/>
            <a:ext cx="5342158" cy="4176280"/>
          </a:xfrm>
          <a:prstGeom prst="rect">
            <a:avLst/>
          </a:prstGeom>
        </p:spPr>
      </p:pic>
    </p:spTree>
    <p:extLst>
      <p:ext uri="{BB962C8B-B14F-4D97-AF65-F5344CB8AC3E}">
        <p14:creationId xmlns:p14="http://schemas.microsoft.com/office/powerpoint/2010/main" val="1917315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solidFill>
                  <a:srgbClr val="004C97"/>
                </a:solidFill>
              </a:rPr>
              <a:t>Questions?</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4" name="Date Placeholder 2">
            <a:extLst>
              <a:ext uri="{FF2B5EF4-FFF2-40B4-BE49-F238E27FC236}">
                <a16:creationId xmlns:a16="http://schemas.microsoft.com/office/drawing/2014/main" id="{921A6EE4-E660-46EB-F3BC-EAED0C26BDA2}"/>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5" name="Footer Placeholder 3">
            <a:extLst>
              <a:ext uri="{FF2B5EF4-FFF2-40B4-BE49-F238E27FC236}">
                <a16:creationId xmlns:a16="http://schemas.microsoft.com/office/drawing/2014/main" id="{D8D4B6AE-6261-64D2-9BEA-FBF5A17D9858}"/>
              </a:ext>
            </a:extLst>
          </p:cNvPr>
          <p:cNvSpPr>
            <a:spLocks noGrp="1"/>
          </p:cNvSpPr>
          <p:nvPr>
            <p:ph type="ftr" sz="quarter" idx="3"/>
          </p:nvPr>
        </p:nvSpPr>
        <p:spPr>
          <a:xfrm>
            <a:off x="1987230" y="6504213"/>
            <a:ext cx="6091874" cy="220677"/>
          </a:xfrm>
        </p:spPr>
        <p:txBody>
          <a:bodyPr/>
          <a:lstStyle/>
          <a:p>
            <a:pPr>
              <a:defRPr/>
            </a:pPr>
            <a:r>
              <a:rPr lang="en-US" dirty="0"/>
              <a:t>Cindy Joe | Accelerator Readiness Review</a:t>
            </a:r>
            <a:endParaRPr lang="en-US" b="1" dirty="0"/>
          </a:p>
        </p:txBody>
      </p:sp>
    </p:spTree>
    <p:extLst>
      <p:ext uri="{BB962C8B-B14F-4D97-AF65-F5344CB8AC3E}">
        <p14:creationId xmlns:p14="http://schemas.microsoft.com/office/powerpoint/2010/main" val="283644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MiniBooNE Detector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endParaRPr lang="en-US" sz="2800" dirty="0">
              <a:solidFill>
                <a:schemeClr val="bg1">
                  <a:lumMod val="75000"/>
                </a:schemeClr>
              </a:solidFill>
            </a:endParaRPr>
          </a:p>
          <a:p>
            <a:r>
              <a:rPr lang="en-US" sz="2800" dirty="0"/>
              <a:t>Backup Slide(s)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2" name="Date Placeholder 2">
            <a:extLst>
              <a:ext uri="{FF2B5EF4-FFF2-40B4-BE49-F238E27FC236}">
                <a16:creationId xmlns:a16="http://schemas.microsoft.com/office/drawing/2014/main" id="{AE94AB15-8427-3CB5-7BE8-026C79BB408F}"/>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B54A3328-D72D-57C1-E4B8-4CE4D2A8C55A}"/>
              </a:ext>
            </a:extLst>
          </p:cNvPr>
          <p:cNvSpPr>
            <a:spLocks noGrp="1"/>
          </p:cNvSpPr>
          <p:nvPr>
            <p:ph type="ftr" sz="quarter" idx="3"/>
          </p:nvPr>
        </p:nvSpPr>
        <p:spPr>
          <a:xfrm>
            <a:off x="1987230" y="6504213"/>
            <a:ext cx="6091874" cy="220677"/>
          </a:xfrm>
        </p:spPr>
        <p:txBody>
          <a:bodyPr/>
          <a:lstStyle/>
          <a:p>
            <a:pPr>
              <a:defRPr/>
            </a:pPr>
            <a:r>
              <a:rPr lang="en-US" dirty="0"/>
              <a:t>Cindy Joe | Accelerator Readiness Review</a:t>
            </a:r>
            <a:endParaRPr lang="en-US" b="1" dirty="0"/>
          </a:p>
        </p:txBody>
      </p:sp>
    </p:spTree>
    <p:extLst>
      <p:ext uri="{BB962C8B-B14F-4D97-AF65-F5344CB8AC3E}">
        <p14:creationId xmlns:p14="http://schemas.microsoft.com/office/powerpoint/2010/main" val="96921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3" y="1286700"/>
            <a:ext cx="8672513" cy="1541478"/>
          </a:xfrm>
        </p:spPr>
        <p:txBody>
          <a:bodyPr/>
          <a:lstStyle/>
          <a:p>
            <a:r>
              <a:rPr lang="en-US" sz="2000" dirty="0"/>
              <a:t>FESHM  defines a confined space as:</a:t>
            </a:r>
          </a:p>
          <a:p>
            <a:pPr lvl="1"/>
            <a:r>
              <a:rPr lang="en-US" sz="2000" dirty="0"/>
              <a:t>1.	Is large enough and so configured that an employee can bodily enter and perform assigned work; and  </a:t>
            </a:r>
          </a:p>
          <a:p>
            <a:pPr lvl="1"/>
            <a:r>
              <a:rPr lang="en-US" sz="2000" dirty="0"/>
              <a:t>2.	has limited or restricted means for entry or exit; and </a:t>
            </a:r>
          </a:p>
          <a:p>
            <a:pPr lvl="1"/>
            <a:r>
              <a:rPr lang="en-US" sz="2000" dirty="0"/>
              <a:t>3.	is not designed for continuous employee occupancy. </a:t>
            </a:r>
          </a:p>
          <a:p>
            <a:r>
              <a:rPr lang="en-US" sz="2000" dirty="0"/>
              <a:t>The designation is determined by the presence of the oil, the space not meant for continuous occupancy, and the limited means of egress through hatches into the vault. Particle Physics Directorate facility management works with ES&amp;H Directorate to maintain the space and provide equipment necessary for the permit-required entry. Entry into the vault must be approved by these groups. The requirements contained in FESHM will be adhered to for all entries into the vault.</a:t>
            </a:r>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85030" y="249328"/>
            <a:ext cx="8686800" cy="860604"/>
          </a:xfrm>
        </p:spPr>
        <p:txBody>
          <a:bodyPr/>
          <a:lstStyle/>
          <a:p>
            <a:r>
              <a:rPr lang="en-US" dirty="0"/>
              <a:t>Non-Accelerator Specific Hazards – </a:t>
            </a:r>
            <a:br>
              <a:rPr lang="en-US" dirty="0"/>
            </a:br>
            <a:r>
              <a:rPr lang="en-US" dirty="0"/>
              <a:t>Confined Spaces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7" name="Date Placeholder 2">
            <a:extLst>
              <a:ext uri="{FF2B5EF4-FFF2-40B4-BE49-F238E27FC236}">
                <a16:creationId xmlns:a16="http://schemas.microsoft.com/office/drawing/2014/main" id="{F23C2056-A8D0-3776-B9F5-08EABF21FB00}"/>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11E5D6BC-84AD-8940-8A06-C781949886C8}"/>
              </a:ext>
            </a:extLst>
          </p:cNvPr>
          <p:cNvSpPr>
            <a:spLocks noGrp="1"/>
          </p:cNvSpPr>
          <p:nvPr>
            <p:ph type="ftr" sz="quarter" idx="3"/>
          </p:nvPr>
        </p:nvSpPr>
        <p:spPr>
          <a:xfrm>
            <a:off x="1987230" y="6504213"/>
            <a:ext cx="6091874" cy="220677"/>
          </a:xfrm>
        </p:spPr>
        <p:txBody>
          <a:bodyPr/>
          <a:lstStyle/>
          <a:p>
            <a:pPr>
              <a:defRPr/>
            </a:pPr>
            <a:r>
              <a:rPr lang="en-US" dirty="0"/>
              <a:t>Cindy Joe | Accelerator Readiness Review</a:t>
            </a:r>
            <a:endParaRPr lang="en-US" b="1" dirty="0"/>
          </a:p>
        </p:txBody>
      </p:sp>
    </p:spTree>
    <p:extLst>
      <p:ext uri="{BB962C8B-B14F-4D97-AF65-F5344CB8AC3E}">
        <p14:creationId xmlns:p14="http://schemas.microsoft.com/office/powerpoint/2010/main" val="51737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186456" y="995978"/>
            <a:ext cx="8672513" cy="5645277"/>
          </a:xfrm>
        </p:spPr>
        <p:txBody>
          <a:bodyPr/>
          <a:lstStyle/>
          <a:p>
            <a:r>
              <a:rPr lang="en-US" sz="1800" i="1" dirty="0"/>
              <a:t>Hazard: personnel injury due to improper crane operations.</a:t>
            </a:r>
          </a:p>
          <a:p>
            <a:r>
              <a:rPr lang="en-US" sz="1800" dirty="0"/>
              <a:t>There is a two-ton trolley present in the MiniBooNE Service Building. It has a one-ton hoist mounted and allows the hoist position to be adjusted from the roll-up door at the entry of the building to the access hatch above the MiniBooNE detector. Its controls are kept locked when not in use. There is also a freestanding workstation crane with a capacity of 500 </a:t>
            </a:r>
            <a:r>
              <a:rPr lang="en-US" sz="1800" dirty="0" err="1"/>
              <a:t>lbs</a:t>
            </a:r>
            <a:r>
              <a:rPr lang="en-US" sz="1800" dirty="0"/>
              <a:t> positioned above an access point to the vault.</a:t>
            </a:r>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14313" y="496183"/>
            <a:ext cx="8686800" cy="427877"/>
          </a:xfrm>
        </p:spPr>
        <p:txBody>
          <a:bodyPr/>
          <a:lstStyle/>
          <a:p>
            <a:r>
              <a:rPr lang="en-US" dirty="0"/>
              <a:t>Non-Accelerator Specific Hazards – Crane Operations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7" name="Date Placeholder 2">
            <a:extLst>
              <a:ext uri="{FF2B5EF4-FFF2-40B4-BE49-F238E27FC236}">
                <a16:creationId xmlns:a16="http://schemas.microsoft.com/office/drawing/2014/main" id="{E25502B3-E9EC-A398-DDAD-68183A6558EA}"/>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F9816D76-1518-526E-FD46-3622FC7FF32E}"/>
              </a:ext>
            </a:extLst>
          </p:cNvPr>
          <p:cNvSpPr>
            <a:spLocks noGrp="1"/>
          </p:cNvSpPr>
          <p:nvPr>
            <p:ph type="ftr" sz="quarter" idx="3"/>
          </p:nvPr>
        </p:nvSpPr>
        <p:spPr>
          <a:xfrm>
            <a:off x="1987230" y="6504213"/>
            <a:ext cx="6091874" cy="220677"/>
          </a:xfrm>
        </p:spPr>
        <p:txBody>
          <a:bodyPr/>
          <a:lstStyle/>
          <a:p>
            <a:pPr>
              <a:defRPr/>
            </a:pPr>
            <a:r>
              <a:rPr lang="en-US" dirty="0"/>
              <a:t>Cindy Joe | Accelerator Readiness Review</a:t>
            </a:r>
            <a:endParaRPr lang="en-US" b="1" dirty="0"/>
          </a:p>
        </p:txBody>
      </p:sp>
      <p:graphicFrame>
        <p:nvGraphicFramePr>
          <p:cNvPr id="4" name="Table 3">
            <a:extLst>
              <a:ext uri="{FF2B5EF4-FFF2-40B4-BE49-F238E27FC236}">
                <a16:creationId xmlns:a16="http://schemas.microsoft.com/office/drawing/2014/main" id="{12243791-3DDE-15F3-D541-7416923C6DA4}"/>
              </a:ext>
            </a:extLst>
          </p:cNvPr>
          <p:cNvGraphicFramePr>
            <a:graphicFrameLocks noGrp="1"/>
          </p:cNvGraphicFramePr>
          <p:nvPr>
            <p:extLst>
              <p:ext uri="{D42A27DB-BD31-4B8C-83A1-F6EECF244321}">
                <p14:modId xmlns:p14="http://schemas.microsoft.com/office/powerpoint/2010/main" val="3571091548"/>
              </p:ext>
            </p:extLst>
          </p:nvPr>
        </p:nvGraphicFramePr>
        <p:xfrm>
          <a:off x="327173" y="3309079"/>
          <a:ext cx="8573940" cy="2858016"/>
        </p:xfrm>
        <a:graphic>
          <a:graphicData uri="http://schemas.openxmlformats.org/drawingml/2006/table">
            <a:tbl>
              <a:tblPr firstRow="1" bandRow="1">
                <a:tableStyleId>{5C22544A-7EE6-4342-B048-85BDC9FD1C3A}</a:tableStyleId>
              </a:tblPr>
              <a:tblGrid>
                <a:gridCol w="2267231">
                  <a:extLst>
                    <a:ext uri="{9D8B030D-6E8A-4147-A177-3AD203B41FA5}">
                      <a16:colId xmlns:a16="http://schemas.microsoft.com/office/drawing/2014/main" val="1119936655"/>
                    </a:ext>
                  </a:extLst>
                </a:gridCol>
                <a:gridCol w="3982567">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a:t>R: I</a:t>
                      </a:r>
                    </a:p>
                  </a:txBody>
                  <a:tcPr/>
                </a:tc>
                <a:tc>
                  <a:txBody>
                    <a:bodyPr/>
                    <a:lstStyle/>
                    <a:p>
                      <a:r>
                        <a:rPr lang="en-US" sz="1400" b="0" i="0" kern="1200" dirty="0">
                          <a:solidFill>
                            <a:schemeClr val="dk1"/>
                          </a:solidFill>
                          <a:effectLst/>
                          <a:latin typeface="+mn-lt"/>
                          <a:ea typeface="+mn-ea"/>
                          <a:cs typeface="+mn-cs"/>
                        </a:rPr>
                        <a:t>P: All overhead crane operators must take crane operator training FN000005/CR/OJ/EV </a:t>
                      </a:r>
                    </a:p>
                    <a:p>
                      <a:r>
                        <a:rPr lang="en-US" sz="1400" b="0" i="0" kern="1200" dirty="0">
                          <a:solidFill>
                            <a:schemeClr val="dk1"/>
                          </a:solidFill>
                          <a:effectLst/>
                          <a:latin typeface="+mn-lt"/>
                          <a:ea typeface="+mn-ea"/>
                          <a:cs typeface="+mn-cs"/>
                        </a:rPr>
                        <a:t>P: Mobile Crane operators are trained and certified/licensed and take FN000360/CR. </a:t>
                      </a:r>
                    </a:p>
                    <a:p>
                      <a:r>
                        <a:rPr lang="en-US" sz="1400" b="0" i="0" kern="1200" dirty="0">
                          <a:solidFill>
                            <a:schemeClr val="dk1"/>
                          </a:solidFill>
                          <a:effectLst/>
                          <a:latin typeface="+mn-lt"/>
                          <a:ea typeface="+mn-ea"/>
                          <a:cs typeface="+mn-cs"/>
                        </a:rPr>
                        <a:t>P: Qualified riggers are determined by their supervisor. </a:t>
                      </a:r>
                    </a:p>
                    <a:p>
                      <a:r>
                        <a:rPr lang="en-US" sz="1400" b="0" i="0" kern="1200" dirty="0">
                          <a:solidFill>
                            <a:schemeClr val="dk1"/>
                          </a:solidFill>
                          <a:effectLst/>
                          <a:latin typeface="+mn-lt"/>
                          <a:ea typeface="+mn-ea"/>
                          <a:cs typeface="+mn-cs"/>
                        </a:rPr>
                        <a:t>P: All cranes are inspected on prescribed frequencies by an outside vendor </a:t>
                      </a:r>
                    </a:p>
                    <a:p>
                      <a:r>
                        <a:rPr lang="en-US" sz="1400" b="0" i="0" kern="1200" dirty="0">
                          <a:solidFill>
                            <a:schemeClr val="dk1"/>
                          </a:solidFill>
                          <a:effectLst/>
                          <a:latin typeface="+mn-lt"/>
                          <a:ea typeface="+mn-ea"/>
                          <a:cs typeface="+mn-cs"/>
                        </a:rPr>
                        <a:t>M: Personal Protective Equipment mitigates the severity of injury by protecting the individual</a:t>
                      </a:r>
                      <a:endParaRPr lang="en-US" sz="1400" b="0" kern="1200" dirty="0">
                        <a:solidFill>
                          <a:schemeClr val="dk1"/>
                        </a:solidFill>
                        <a:effectLst/>
                        <a:latin typeface="+mn-lt"/>
                        <a:ea typeface="+mn-ea"/>
                        <a:cs typeface="+mn-cs"/>
                      </a:endParaRPr>
                    </a:p>
                  </a:txBody>
                  <a:tcPr/>
                </a:tc>
                <a:tc>
                  <a:txBody>
                    <a:bodyPr/>
                    <a:lstStyle/>
                    <a:p>
                      <a:r>
                        <a:rPr lang="pt-BR" sz="1600" dirty="0"/>
                        <a:t>L: BEU</a:t>
                      </a:r>
                    </a:p>
                    <a:p>
                      <a:r>
                        <a:rPr lang="pt-BR" sz="1600" dirty="0"/>
                        <a:t>C: M</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748812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186456" y="965156"/>
            <a:ext cx="8672513" cy="5645277"/>
          </a:xfrm>
        </p:spPr>
        <p:txBody>
          <a:bodyPr/>
          <a:lstStyle/>
          <a:p>
            <a:r>
              <a:rPr lang="en-US" sz="1800" i="1" dirty="0"/>
              <a:t>Hazard: Personnel injury due to unexpected release, or unsecure tanks </a:t>
            </a:r>
          </a:p>
          <a:p>
            <a:r>
              <a:rPr lang="en-US" sz="1800" dirty="0"/>
              <a:t>A 1000 L liquid nitrogen </a:t>
            </a:r>
            <a:r>
              <a:rPr lang="en-US" sz="1800" dirty="0" err="1"/>
              <a:t>dewar</a:t>
            </a:r>
            <a:r>
              <a:rPr lang="en-US" sz="1800" dirty="0"/>
              <a:t> supplies a cover gas to the empty space at the top of the tank to provide the oil protection from oxidation. This </a:t>
            </a:r>
            <a:r>
              <a:rPr lang="en-US" sz="1800" dirty="0" err="1"/>
              <a:t>dewar</a:t>
            </a:r>
            <a:r>
              <a:rPr lang="en-US" sz="1800" dirty="0"/>
              <a:t> is located outside the service building in a small protective fenced enclosure and refilled periodically as needed. There is no ODH hazard from its presence, and the secured location and protection minimize exposure.</a:t>
            </a:r>
          </a:p>
          <a:p>
            <a:pPr lvl="1"/>
            <a:endParaRPr lang="en-US" sz="1600" dirty="0"/>
          </a:p>
          <a:p>
            <a:pPr marL="457200" lvl="1" indent="0">
              <a:buNone/>
            </a:pPr>
            <a:endParaRPr lang="en-US" sz="16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r>
              <a:rPr lang="en-US" sz="1800" dirty="0">
                <a:solidFill>
                  <a:schemeClr val="dk1"/>
                </a:solidFill>
                <a:latin typeface="+mn-lt"/>
                <a:ea typeface="+mn-ea"/>
                <a:cs typeface="+mn-cs"/>
              </a:rPr>
              <a:t>	</a:t>
            </a: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14313" y="496183"/>
            <a:ext cx="8686800" cy="427877"/>
          </a:xfrm>
        </p:spPr>
        <p:txBody>
          <a:bodyPr/>
          <a:lstStyle/>
          <a:p>
            <a:r>
              <a:rPr lang="en-US" dirty="0"/>
              <a:t>Non-Accelerator Specific Hazards – Compressed Gasses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270743" y="3746698"/>
          <a:ext cx="8573940" cy="231648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460290">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372452">
                <a:tc>
                  <a:txBody>
                    <a:bodyPr/>
                    <a:lstStyle/>
                    <a:p>
                      <a:r>
                        <a:rPr lang="pt-BR" sz="1600" dirty="0"/>
                        <a:t>L: A</a:t>
                      </a:r>
                    </a:p>
                    <a:p>
                      <a:r>
                        <a:rPr lang="pt-BR" sz="1600" dirty="0"/>
                        <a:t>C: H</a:t>
                      </a:r>
                    </a:p>
                    <a:p>
                      <a:r>
                        <a:rPr lang="pt-BR" sz="1600" dirty="0"/>
                        <a:t>R: I</a:t>
                      </a:r>
                    </a:p>
                  </a:txBody>
                  <a:tcPr/>
                </a:tc>
                <a:tc>
                  <a:txBody>
                    <a:bodyPr/>
                    <a:lstStyle/>
                    <a:p>
                      <a:r>
                        <a:rPr lang="en-US" sz="1200" b="0" i="0" kern="1200" dirty="0">
                          <a:solidFill>
                            <a:schemeClr val="dk1"/>
                          </a:solidFill>
                          <a:effectLst/>
                          <a:latin typeface="+mn-lt"/>
                          <a:ea typeface="+mn-ea"/>
                          <a:cs typeface="+mn-cs"/>
                        </a:rPr>
                        <a:t>P: All personnel handling compressed gasses have to take Pressure Safety orientation training FN000271 </a:t>
                      </a:r>
                    </a:p>
                    <a:p>
                      <a:r>
                        <a:rPr lang="en-US" sz="1200" b="0" i="0" kern="1200" dirty="0">
                          <a:solidFill>
                            <a:schemeClr val="dk1"/>
                          </a:solidFill>
                          <a:effectLst/>
                          <a:latin typeface="+mn-lt"/>
                          <a:ea typeface="+mn-ea"/>
                          <a:cs typeface="+mn-cs"/>
                        </a:rPr>
                        <a:t>P: All personnel handling compressed gasses have to take compressed gas cylinder safety training FN000213 </a:t>
                      </a:r>
                    </a:p>
                    <a:p>
                      <a:r>
                        <a:rPr lang="en-US" sz="1200" b="0" i="0" kern="1200" dirty="0">
                          <a:solidFill>
                            <a:schemeClr val="dk1"/>
                          </a:solidFill>
                          <a:effectLst/>
                          <a:latin typeface="+mn-lt"/>
                          <a:ea typeface="+mn-ea"/>
                          <a:cs typeface="+mn-cs"/>
                        </a:rPr>
                        <a:t>P: All personnel must be familiar with FESHM 5000 series and apply requirements </a:t>
                      </a:r>
                    </a:p>
                    <a:p>
                      <a:r>
                        <a:rPr lang="en-US" sz="1200" b="0" i="0" kern="1200" dirty="0">
                          <a:solidFill>
                            <a:schemeClr val="dk1"/>
                          </a:solidFill>
                          <a:effectLst/>
                          <a:latin typeface="+mn-lt"/>
                          <a:ea typeface="+mn-ea"/>
                          <a:cs typeface="+mn-cs"/>
                        </a:rPr>
                        <a:t>P: Gas cylinders are secured and capped when not in use  </a:t>
                      </a:r>
                    </a:p>
                    <a:p>
                      <a:r>
                        <a:rPr lang="en-US" sz="1200" b="0" i="0" kern="1200" dirty="0">
                          <a:solidFill>
                            <a:schemeClr val="dk1"/>
                          </a:solidFill>
                          <a:effectLst/>
                          <a:latin typeface="+mn-lt"/>
                          <a:ea typeface="+mn-ea"/>
                          <a:cs typeface="+mn-cs"/>
                        </a:rPr>
                        <a:t>M: Personal Protective Equipment mitigates severity of injury </a:t>
                      </a:r>
                    </a:p>
                    <a:p>
                      <a:endParaRPr lang="en-US" sz="1200" b="0" i="0" kern="1200" dirty="0">
                        <a:solidFill>
                          <a:schemeClr val="dk1"/>
                        </a:solidFill>
                        <a:effectLst/>
                        <a:latin typeface="+mn-lt"/>
                        <a:ea typeface="+mn-ea"/>
                        <a:cs typeface="+mn-cs"/>
                      </a:endParaRPr>
                    </a:p>
                  </a:txBody>
                  <a:tcPr/>
                </a:tc>
                <a:tc>
                  <a:txBody>
                    <a:bodyPr/>
                    <a:lstStyle/>
                    <a:p>
                      <a:r>
                        <a:rPr lang="pt-BR" sz="1600" dirty="0"/>
                        <a:t>L: BEU</a:t>
                      </a:r>
                    </a:p>
                    <a:p>
                      <a:r>
                        <a:rPr lang="pt-BR" sz="1600" dirty="0"/>
                        <a:t>C: M</a:t>
                      </a:r>
                    </a:p>
                    <a:p>
                      <a:r>
                        <a:rPr lang="pt-BR" sz="1600" dirty="0"/>
                        <a:t>R: IV</a:t>
                      </a:r>
                    </a:p>
                    <a:p>
                      <a:endParaRPr lang="pt-BR" sz="1600" dirty="0"/>
                    </a:p>
                    <a:p>
                      <a:endParaRPr lang="pt-BR"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E25502B3-E9EC-A398-DDAD-68183A6558EA}"/>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F9816D76-1518-526E-FD46-3622FC7FF32E}"/>
              </a:ext>
            </a:extLst>
          </p:cNvPr>
          <p:cNvSpPr>
            <a:spLocks noGrp="1"/>
          </p:cNvSpPr>
          <p:nvPr>
            <p:ph type="ftr" sz="quarter" idx="3"/>
          </p:nvPr>
        </p:nvSpPr>
        <p:spPr>
          <a:xfrm>
            <a:off x="1987230" y="6504213"/>
            <a:ext cx="6091874" cy="220677"/>
          </a:xfrm>
        </p:spPr>
        <p:txBody>
          <a:bodyPr/>
          <a:lstStyle/>
          <a:p>
            <a:pPr>
              <a:defRPr/>
            </a:pPr>
            <a:r>
              <a:rPr lang="en-US" dirty="0"/>
              <a:t>Cindy Joe | Accelerator Readiness Review</a:t>
            </a:r>
            <a:endParaRPr lang="en-US" b="1" dirty="0"/>
          </a:p>
        </p:txBody>
      </p:sp>
    </p:spTree>
    <p:extLst>
      <p:ext uri="{BB962C8B-B14F-4D97-AF65-F5344CB8AC3E}">
        <p14:creationId xmlns:p14="http://schemas.microsoft.com/office/powerpoint/2010/main" val="3538362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4"/>
            <a:ext cx="8672513" cy="1381602"/>
          </a:xfrm>
        </p:spPr>
        <p:txBody>
          <a:bodyPr/>
          <a:lstStyle/>
          <a:p>
            <a:r>
              <a:rPr lang="en-US" sz="1600" i="1" dirty="0"/>
              <a:t>Hazard: A blocked egress would be of major life safety concern. (Reference: FESHM 6010)</a:t>
            </a:r>
          </a:p>
          <a:p>
            <a:r>
              <a:rPr lang="en-US" sz="1600" dirty="0"/>
              <a:t>The MiniBooNE Vault is classified as a permit-required confined space and therefore has additional restrictions and protections governing entry and exit. Personnel access is via a spiral stairway mounted on the vault wall. The entrance is covered by a hatch cover and is chained off with signs warning of the confined space. In the event of emergency, entrants would be extracted immediately. </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Life Safety Egress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951413377"/>
              </p:ext>
            </p:extLst>
          </p:nvPr>
        </p:nvGraphicFramePr>
        <p:xfrm>
          <a:off x="320823" y="2775532"/>
          <a:ext cx="8573940" cy="3458224"/>
        </p:xfrm>
        <a:graphic>
          <a:graphicData uri="http://schemas.openxmlformats.org/drawingml/2006/table">
            <a:tbl>
              <a:tblPr firstRow="1" bandRow="1">
                <a:tableStyleId>{5C22544A-7EE6-4342-B048-85BDC9FD1C3A}</a:tableStyleId>
              </a:tblPr>
              <a:tblGrid>
                <a:gridCol w="1553118">
                  <a:extLst>
                    <a:ext uri="{9D8B030D-6E8A-4147-A177-3AD203B41FA5}">
                      <a16:colId xmlns:a16="http://schemas.microsoft.com/office/drawing/2014/main" val="1119936655"/>
                    </a:ext>
                  </a:extLst>
                </a:gridCol>
                <a:gridCol w="2716525">
                  <a:extLst>
                    <a:ext uri="{9D8B030D-6E8A-4147-A177-3AD203B41FA5}">
                      <a16:colId xmlns:a16="http://schemas.microsoft.com/office/drawing/2014/main" val="987157316"/>
                    </a:ext>
                  </a:extLst>
                </a:gridCol>
                <a:gridCol w="2716525">
                  <a:extLst>
                    <a:ext uri="{9D8B030D-6E8A-4147-A177-3AD203B41FA5}">
                      <a16:colId xmlns:a16="http://schemas.microsoft.com/office/drawing/2014/main" val="2077446868"/>
                    </a:ext>
                  </a:extLst>
                </a:gridCol>
                <a:gridCol w="1587772">
                  <a:extLst>
                    <a:ext uri="{9D8B030D-6E8A-4147-A177-3AD203B41FA5}">
                      <a16:colId xmlns:a16="http://schemas.microsoft.com/office/drawing/2014/main" val="1994273894"/>
                    </a:ext>
                  </a:extLst>
                </a:gridCol>
              </a:tblGrid>
              <a:tr h="554017">
                <a:tc rowSpan="2">
                  <a:txBody>
                    <a:bodyPr/>
                    <a:lstStyle/>
                    <a:p>
                      <a:r>
                        <a:rPr lang="en-US" sz="1600" b="0" dirty="0">
                          <a:solidFill>
                            <a:srgbClr val="004C97"/>
                          </a:solidFill>
                        </a:rPr>
                        <a:t>Baseline Qualitative Risk </a:t>
                      </a:r>
                      <a:r>
                        <a:rPr lang="en-US" sz="1200" b="0" dirty="0">
                          <a:solidFill>
                            <a:srgbClr val="004C97"/>
                          </a:solidFill>
                        </a:rPr>
                        <a:t>(without controls)</a:t>
                      </a:r>
                    </a:p>
                  </a:txBody>
                  <a:tcPr/>
                </a:tc>
                <a:tc gridSpan="2">
                  <a:txBody>
                    <a:bodyPr/>
                    <a:lstStyle/>
                    <a:p>
                      <a:pPr algn="ctr"/>
                      <a:r>
                        <a:rPr lang="en-US" sz="1600" b="0" dirty="0">
                          <a:solidFill>
                            <a:srgbClr val="004C97"/>
                          </a:solidFill>
                        </a:rPr>
                        <a:t>Controls</a:t>
                      </a:r>
                    </a:p>
                    <a:p>
                      <a:pPr algn="ctr"/>
                      <a:r>
                        <a:rPr lang="en-US" sz="1600" b="0" dirty="0">
                          <a:solidFill>
                            <a:srgbClr val="004C97"/>
                          </a:solidFill>
                        </a:rPr>
                        <a:t>Preventive (P)/Mitigative (M)</a:t>
                      </a:r>
                    </a:p>
                  </a:txBody>
                  <a:tcPr/>
                </a:tc>
                <a:tc hMerge="1">
                  <a:txBody>
                    <a:bodyPr/>
                    <a:lstStyle/>
                    <a:p>
                      <a:r>
                        <a:rPr lang="en-US" sz="1600" b="0" dirty="0">
                          <a:solidFill>
                            <a:srgbClr val="004C97"/>
                          </a:solidFill>
                        </a:rPr>
                        <a:t>Controls</a:t>
                      </a:r>
                    </a:p>
                    <a:p>
                      <a:r>
                        <a:rPr lang="en-US" sz="1600" b="0" dirty="0">
                          <a:solidFill>
                            <a:srgbClr val="004C97"/>
                          </a:solidFill>
                        </a:rPr>
                        <a:t>Preventive (P)/Mitigative (M)</a:t>
                      </a:r>
                    </a:p>
                  </a:txBody>
                  <a:tcPr/>
                </a:tc>
                <a:tc rowSpan="2">
                  <a:txBody>
                    <a:bodyPr/>
                    <a:lstStyle/>
                    <a:p>
                      <a:r>
                        <a:rPr lang="en-US" sz="1600" b="0" dirty="0">
                          <a:solidFill>
                            <a:srgbClr val="004C97"/>
                          </a:solidFill>
                        </a:rPr>
                        <a:t>Residual Qualitative Risk </a:t>
                      </a:r>
                    </a:p>
                    <a:p>
                      <a:r>
                        <a:rPr lang="en-US" sz="1200" b="0" dirty="0">
                          <a:solidFill>
                            <a:srgbClr val="004C97"/>
                          </a:solidFill>
                        </a:rPr>
                        <a:t>(with controls)</a:t>
                      </a:r>
                    </a:p>
                  </a:txBody>
                  <a:tcPr/>
                </a:tc>
                <a:extLst>
                  <a:ext uri="{0D108BD9-81ED-4DB2-BD59-A6C34878D82A}">
                    <a16:rowId xmlns:a16="http://schemas.microsoft.com/office/drawing/2014/main" val="1680873031"/>
                  </a:ext>
                </a:extLst>
              </a:tr>
              <a:tr h="313132">
                <a:tc vMerge="1">
                  <a:txBody>
                    <a:bodyPr/>
                    <a:lstStyle/>
                    <a:p>
                      <a:endParaRPr lang="pt-BR" sz="1600" dirty="0"/>
                    </a:p>
                  </a:txBody>
                  <a:tcPr/>
                </a:tc>
                <a:tc rowSpan="2">
                  <a:txBody>
                    <a:bodyPr/>
                    <a:lstStyle/>
                    <a:p>
                      <a:r>
                        <a:rPr lang="en-US" sz="1400" b="0" i="0" kern="1200" dirty="0">
                          <a:solidFill>
                            <a:schemeClr val="dk1"/>
                          </a:solidFill>
                          <a:effectLst/>
                          <a:latin typeface="+mn-lt"/>
                          <a:ea typeface="+mn-ea"/>
                          <a:cs typeface="+mn-cs"/>
                        </a:rPr>
                        <a:t>P: Alternate paths of egress are provided. </a:t>
                      </a:r>
                    </a:p>
                    <a:p>
                      <a:r>
                        <a:rPr lang="en-US" sz="1400" b="0" i="0" kern="1200" dirty="0">
                          <a:solidFill>
                            <a:schemeClr val="dk1"/>
                          </a:solidFill>
                          <a:effectLst/>
                          <a:latin typeface="+mn-lt"/>
                          <a:ea typeface="+mn-ea"/>
                          <a:cs typeface="+mn-cs"/>
                        </a:rPr>
                        <a:t>P: Egress pathways are clearly marked </a:t>
                      </a:r>
                    </a:p>
                    <a:p>
                      <a:r>
                        <a:rPr lang="en-US" sz="1400" b="0" i="0" kern="1200" dirty="0">
                          <a:solidFill>
                            <a:schemeClr val="dk1"/>
                          </a:solidFill>
                          <a:effectLst/>
                          <a:latin typeface="+mn-lt"/>
                          <a:ea typeface="+mn-ea"/>
                          <a:cs typeface="+mn-cs"/>
                        </a:rPr>
                        <a:t>P: Exit signs and emergency lighting is present </a:t>
                      </a:r>
                    </a:p>
                    <a:p>
                      <a:r>
                        <a:rPr lang="en-US" sz="1400" b="0" i="0" kern="1200" dirty="0">
                          <a:solidFill>
                            <a:schemeClr val="dk1"/>
                          </a:solidFill>
                          <a:effectLst/>
                          <a:latin typeface="+mn-lt"/>
                          <a:ea typeface="+mn-ea"/>
                          <a:cs typeface="+mn-cs"/>
                        </a:rPr>
                        <a:t>P: Fire Safety and Life Safety Inspections are performed by Fire Protection Group and the Fire Department. </a:t>
                      </a:r>
                    </a:p>
                    <a:p>
                      <a:r>
                        <a:rPr lang="en-US" sz="1400" b="0" i="0" kern="1200" dirty="0">
                          <a:solidFill>
                            <a:schemeClr val="dk1"/>
                          </a:solidFill>
                          <a:effectLst/>
                          <a:latin typeface="+mn-lt"/>
                          <a:ea typeface="+mn-ea"/>
                          <a:cs typeface="+mn-cs"/>
                        </a:rPr>
                        <a:t>P: Life safety systems testing is performed at prescribed frequencies </a:t>
                      </a:r>
                    </a:p>
                  </a:txBody>
                  <a:tcPr>
                    <a:solidFill>
                      <a:srgbClr val="EFF8FB"/>
                    </a:solidFill>
                  </a:tcPr>
                </a:tc>
                <a:tc rowSpan="2">
                  <a:txBody>
                    <a:bodyPr/>
                    <a:lstStyle/>
                    <a:p>
                      <a:r>
                        <a:rPr lang="en-US" sz="1400" b="0" i="0" kern="1200" dirty="0">
                          <a:solidFill>
                            <a:schemeClr val="dk1"/>
                          </a:solidFill>
                          <a:effectLst/>
                          <a:latin typeface="+mn-lt"/>
                          <a:ea typeface="+mn-ea"/>
                          <a:cs typeface="+mn-cs"/>
                        </a:rPr>
                        <a:t>M: Life safety systems are monitored by a sitewide monitoring system with notification to the emergency dispatch center that is constantly staffed, 24/7, 365 days </a:t>
                      </a:r>
                    </a:p>
                    <a:p>
                      <a:r>
                        <a:rPr lang="en-US" sz="1400" b="0" i="0" kern="1200" dirty="0">
                          <a:solidFill>
                            <a:schemeClr val="dk1"/>
                          </a:solidFill>
                          <a:effectLst/>
                          <a:latin typeface="+mn-lt"/>
                          <a:ea typeface="+mn-ea"/>
                          <a:cs typeface="+mn-cs"/>
                        </a:rPr>
                        <a:t>M: Fire detection and/or suppression is present </a:t>
                      </a:r>
                    </a:p>
                    <a:p>
                      <a:r>
                        <a:rPr lang="en-US" sz="1400" b="0" i="0" kern="1200" dirty="0">
                          <a:solidFill>
                            <a:schemeClr val="dk1"/>
                          </a:solidFill>
                          <a:effectLst/>
                          <a:latin typeface="+mn-lt"/>
                          <a:ea typeface="+mn-ea"/>
                          <a:cs typeface="+mn-cs"/>
                        </a:rPr>
                        <a:t>M: Manual fire suppression services are provided, i.e., fire hydrants, throughout the complex M: Egress stairways are constructed as fire barriers</a:t>
                      </a:r>
                      <a:endParaRPr lang="en-US" sz="1400" b="0" kern="1200" dirty="0">
                        <a:solidFill>
                          <a:schemeClr val="dk1"/>
                        </a:solidFill>
                        <a:effectLst/>
                        <a:latin typeface="+mn-lt"/>
                        <a:ea typeface="+mn-ea"/>
                        <a:cs typeface="+mn-cs"/>
                      </a:endParaRPr>
                    </a:p>
                  </a:txBody>
                  <a:tcPr>
                    <a:solidFill>
                      <a:srgbClr val="EFF8FB"/>
                    </a:solidFill>
                  </a:tcPr>
                </a:tc>
                <a:tc vMerge="1">
                  <a:txBody>
                    <a:bodyPr/>
                    <a:lstStyle/>
                    <a:p>
                      <a:endParaRPr lang="en-US" sz="1600" dirty="0"/>
                    </a:p>
                  </a:txBody>
                  <a:tcPr/>
                </a:tc>
                <a:extLst>
                  <a:ext uri="{0D108BD9-81ED-4DB2-BD59-A6C34878D82A}">
                    <a16:rowId xmlns:a16="http://schemas.microsoft.com/office/drawing/2014/main" val="2478467671"/>
                  </a:ext>
                </a:extLst>
              </a:tr>
              <a:tr h="2565972">
                <a:tc>
                  <a:txBody>
                    <a:bodyPr/>
                    <a:lstStyle/>
                    <a:p>
                      <a:r>
                        <a:rPr lang="pt-BR" sz="1600" dirty="0"/>
                        <a:t>L: A</a:t>
                      </a:r>
                    </a:p>
                    <a:p>
                      <a:r>
                        <a:rPr lang="pt-BR" sz="1600" dirty="0"/>
                        <a:t>C: H</a:t>
                      </a:r>
                    </a:p>
                    <a:p>
                      <a:r>
                        <a:rPr lang="pt-BR" sz="1600" dirty="0"/>
                        <a:t>R: I</a:t>
                      </a:r>
                      <a:endParaRPr lang="en-US" sz="1200" b="0" dirty="0">
                        <a:solidFill>
                          <a:srgbClr val="004C97"/>
                        </a:solidFill>
                      </a:endParaRPr>
                    </a:p>
                  </a:txBody>
                  <a:tcPr>
                    <a:solidFill>
                      <a:srgbClr val="EFF8FB"/>
                    </a:solidFill>
                  </a:tcPr>
                </a:tc>
                <a:tc vMerge="1">
                  <a:txBody>
                    <a:bodyPr/>
                    <a:lstStyle/>
                    <a:p>
                      <a:endParaRPr lang="en-US"/>
                    </a:p>
                  </a:txBody>
                  <a:tcPr/>
                </a:tc>
                <a:tc vMerge="1">
                  <a:txBody>
                    <a:bodyPr/>
                    <a:lstStyle/>
                    <a:p>
                      <a:endParaRPr lang="en-US"/>
                    </a:p>
                  </a:txBody>
                  <a:tcPr/>
                </a:tc>
                <a:tc>
                  <a:txBody>
                    <a:bodyPr/>
                    <a:lstStyle/>
                    <a:p>
                      <a:r>
                        <a:rPr lang="pt-BR" sz="1600" dirty="0"/>
                        <a:t>L: BEU</a:t>
                      </a:r>
                    </a:p>
                    <a:p>
                      <a:r>
                        <a:rPr lang="pt-BR" sz="1600" dirty="0"/>
                        <a:t>C: N</a:t>
                      </a:r>
                    </a:p>
                    <a:p>
                      <a:r>
                        <a:rPr lang="pt-BR" sz="1600" dirty="0"/>
                        <a:t>R: IV</a:t>
                      </a:r>
                    </a:p>
                    <a:p>
                      <a:endParaRPr lang="pt-BR" sz="1600" dirty="0"/>
                    </a:p>
                    <a:p>
                      <a:endParaRPr lang="pt-BR" sz="1600" dirty="0"/>
                    </a:p>
                    <a:p>
                      <a:endParaRPr lang="pt-BR" sz="1600" dirty="0"/>
                    </a:p>
                    <a:p>
                      <a:endParaRPr lang="pt-BR" sz="1600" dirty="0"/>
                    </a:p>
                  </a:txBody>
                  <a:tcPr/>
                </a:tc>
                <a:extLst>
                  <a:ext uri="{0D108BD9-81ED-4DB2-BD59-A6C34878D82A}">
                    <a16:rowId xmlns:a16="http://schemas.microsoft.com/office/drawing/2014/main" val="32844671"/>
                  </a:ext>
                </a:extLst>
              </a:tr>
            </a:tbl>
          </a:graphicData>
        </a:graphic>
      </p:graphicFrame>
      <p:sp>
        <p:nvSpPr>
          <p:cNvPr id="7" name="Date Placeholder 2">
            <a:extLst>
              <a:ext uri="{FF2B5EF4-FFF2-40B4-BE49-F238E27FC236}">
                <a16:creationId xmlns:a16="http://schemas.microsoft.com/office/drawing/2014/main" id="{BE87DF45-664B-8FCF-FBD3-54ECDB011968}"/>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BE96EA91-4F41-0CD8-B87B-0A140E421C2B}"/>
              </a:ext>
            </a:extLst>
          </p:cNvPr>
          <p:cNvSpPr>
            <a:spLocks noGrp="1"/>
          </p:cNvSpPr>
          <p:nvPr>
            <p:ph type="ftr" sz="quarter" idx="3"/>
          </p:nvPr>
        </p:nvSpPr>
        <p:spPr>
          <a:xfrm>
            <a:off x="1987230" y="6504213"/>
            <a:ext cx="6091874" cy="220677"/>
          </a:xfrm>
        </p:spPr>
        <p:txBody>
          <a:bodyPr/>
          <a:lstStyle/>
          <a:p>
            <a:pPr>
              <a:defRPr/>
            </a:pPr>
            <a:r>
              <a:rPr lang="en-US" dirty="0"/>
              <a:t>Cindy Joe | Accelerator Readiness Review</a:t>
            </a:r>
            <a:endParaRPr lang="en-US" b="1" dirty="0"/>
          </a:p>
        </p:txBody>
      </p:sp>
    </p:spTree>
    <p:extLst>
      <p:ext uri="{BB962C8B-B14F-4D97-AF65-F5344CB8AC3E}">
        <p14:creationId xmlns:p14="http://schemas.microsoft.com/office/powerpoint/2010/main" val="2092201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3"/>
            <a:ext cx="8672513" cy="1795719"/>
          </a:xfrm>
        </p:spPr>
        <p:txBody>
          <a:bodyPr/>
          <a:lstStyle/>
          <a:p>
            <a:r>
              <a:rPr lang="en-US" sz="2000" i="1" dirty="0"/>
              <a:t>Hazard: a potential facility fire (Reference: FESHM Chapter 2005 Operational Readiness Clearance &amp; 6010 Fire Protection Program)</a:t>
            </a:r>
            <a:endParaRPr lang="en-US" sz="2000" dirty="0"/>
          </a:p>
          <a:p>
            <a:r>
              <a:rPr lang="en-US" sz="2000" dirty="0"/>
              <a:t>The MiniBooNE detector contains approximately 250,000 gallons of mineral oil. The nitrogen environment, tank exterior deluge spray system (designed in accordance with Gage-Babcock &amp; Associates analysis and the National Fire Protection Association Pamphlet No. 15 Entitled Water Spray Fixed Systems), VESDA, and FIRUS systems protect against fire risk. Electronics installations are reviewed through Fermilab’s ORC process.</a:t>
            </a:r>
          </a:p>
          <a:p>
            <a:r>
              <a:rPr lang="en-US" sz="2000" dirty="0"/>
              <a:t>A 9,500-liter stainless steel oil overflow tank located beneath the detector entrance hall provides an overflow capacity of 1% of the detector tank volume to allow for thermal expansion.</a:t>
            </a:r>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Combustible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7" name="Date Placeholder 2">
            <a:extLst>
              <a:ext uri="{FF2B5EF4-FFF2-40B4-BE49-F238E27FC236}">
                <a16:creationId xmlns:a16="http://schemas.microsoft.com/office/drawing/2014/main" id="{052932F1-9520-6746-2D47-7FD97AE6434B}"/>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1C7144B7-B365-E172-67EF-75B097E912C3}"/>
              </a:ext>
            </a:extLst>
          </p:cNvPr>
          <p:cNvSpPr>
            <a:spLocks noGrp="1"/>
          </p:cNvSpPr>
          <p:nvPr>
            <p:ph type="ftr" sz="quarter" idx="3"/>
          </p:nvPr>
        </p:nvSpPr>
        <p:spPr>
          <a:xfrm>
            <a:off x="1987230" y="6504213"/>
            <a:ext cx="6091874" cy="220677"/>
          </a:xfrm>
        </p:spPr>
        <p:txBody>
          <a:bodyPr/>
          <a:lstStyle/>
          <a:p>
            <a:pPr>
              <a:defRPr/>
            </a:pPr>
            <a:r>
              <a:rPr lang="en-US" dirty="0"/>
              <a:t>Cindy Joe | Accelerator Readiness Review</a:t>
            </a:r>
            <a:endParaRPr lang="en-US" b="1" dirty="0"/>
          </a:p>
        </p:txBody>
      </p:sp>
    </p:spTree>
    <p:extLst>
      <p:ext uri="{BB962C8B-B14F-4D97-AF65-F5344CB8AC3E}">
        <p14:creationId xmlns:p14="http://schemas.microsoft.com/office/powerpoint/2010/main" val="219718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MiniBooNE Detector Overview</a:t>
            </a:r>
          </a:p>
          <a:p>
            <a:r>
              <a:rPr lang="en-US" sz="2800" dirty="0"/>
              <a:t>Hazard Inventory </a:t>
            </a:r>
          </a:p>
          <a:p>
            <a:r>
              <a:rPr lang="en-US" sz="2800" dirty="0"/>
              <a:t>Non-Accelerator Specific Hazards </a:t>
            </a:r>
          </a:p>
          <a:p>
            <a:r>
              <a:rPr lang="en-US" sz="2800" strike="sngStrike" dirty="0"/>
              <a:t>Accelerator Specific Hazards </a:t>
            </a:r>
          </a:p>
          <a:p>
            <a:r>
              <a:rPr lang="en-US" sz="2800" strike="sngStrike" dirty="0"/>
              <a:t>Maximum Credible Incident (MCI) Discussion</a:t>
            </a:r>
          </a:p>
          <a:p>
            <a:r>
              <a:rPr lang="en-US" sz="2800" strike="sngStrike" dirty="0"/>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Cindy Joe |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2" name="TextBox 1">
            <a:extLst>
              <a:ext uri="{FF2B5EF4-FFF2-40B4-BE49-F238E27FC236}">
                <a16:creationId xmlns:a16="http://schemas.microsoft.com/office/drawing/2014/main" id="{DFAFB4C1-9941-9071-E1E2-88512494CC10}"/>
              </a:ext>
            </a:extLst>
          </p:cNvPr>
          <p:cNvSpPr txBox="1"/>
          <p:nvPr/>
        </p:nvSpPr>
        <p:spPr>
          <a:xfrm>
            <a:off x="4262606" y="4686121"/>
            <a:ext cx="4295768" cy="830997"/>
          </a:xfrm>
          <a:prstGeom prst="rect">
            <a:avLst/>
          </a:prstGeom>
          <a:noFill/>
        </p:spPr>
        <p:txBody>
          <a:bodyPr wrap="square" rtlCol="0">
            <a:spAutoFit/>
          </a:bodyPr>
          <a:lstStyle/>
          <a:p>
            <a:r>
              <a:rPr lang="en-US" dirty="0"/>
              <a:t>Accelerator-specific hazards do not apply to this area.</a:t>
            </a:r>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Combustible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4076329031"/>
              </p:ext>
            </p:extLst>
          </p:nvPr>
        </p:nvGraphicFramePr>
        <p:xfrm>
          <a:off x="222250" y="1459743"/>
          <a:ext cx="8573940" cy="4331457"/>
        </p:xfrm>
        <a:graphic>
          <a:graphicData uri="http://schemas.openxmlformats.org/drawingml/2006/table">
            <a:tbl>
              <a:tblPr firstRow="1" bandRow="1">
                <a:tableStyleId>{5C22544A-7EE6-4342-B048-85BDC9FD1C3A}</a:tableStyleId>
              </a:tblPr>
              <a:tblGrid>
                <a:gridCol w="1553118">
                  <a:extLst>
                    <a:ext uri="{9D8B030D-6E8A-4147-A177-3AD203B41FA5}">
                      <a16:colId xmlns:a16="http://schemas.microsoft.com/office/drawing/2014/main" val="1119936655"/>
                    </a:ext>
                  </a:extLst>
                </a:gridCol>
                <a:gridCol w="2716525">
                  <a:extLst>
                    <a:ext uri="{9D8B030D-6E8A-4147-A177-3AD203B41FA5}">
                      <a16:colId xmlns:a16="http://schemas.microsoft.com/office/drawing/2014/main" val="987157316"/>
                    </a:ext>
                  </a:extLst>
                </a:gridCol>
                <a:gridCol w="2716525">
                  <a:extLst>
                    <a:ext uri="{9D8B030D-6E8A-4147-A177-3AD203B41FA5}">
                      <a16:colId xmlns:a16="http://schemas.microsoft.com/office/drawing/2014/main" val="2077446868"/>
                    </a:ext>
                  </a:extLst>
                </a:gridCol>
                <a:gridCol w="1587772">
                  <a:extLst>
                    <a:ext uri="{9D8B030D-6E8A-4147-A177-3AD203B41FA5}">
                      <a16:colId xmlns:a16="http://schemas.microsoft.com/office/drawing/2014/main" val="1994273894"/>
                    </a:ext>
                  </a:extLst>
                </a:gridCol>
              </a:tblGrid>
              <a:tr h="682652">
                <a:tc rowSpan="2">
                  <a:txBody>
                    <a:bodyPr/>
                    <a:lstStyle/>
                    <a:p>
                      <a:r>
                        <a:rPr lang="en-US" sz="1600" b="0" dirty="0">
                          <a:solidFill>
                            <a:srgbClr val="004C97"/>
                          </a:solidFill>
                        </a:rPr>
                        <a:t>Baseline Qualitative Risk </a:t>
                      </a:r>
                      <a:r>
                        <a:rPr lang="en-US" sz="1200" b="0" dirty="0">
                          <a:solidFill>
                            <a:srgbClr val="004C97"/>
                          </a:solidFill>
                        </a:rPr>
                        <a:t>(without controls)</a:t>
                      </a:r>
                    </a:p>
                  </a:txBody>
                  <a:tcPr/>
                </a:tc>
                <a:tc gridSpan="2">
                  <a:txBody>
                    <a:bodyPr/>
                    <a:lstStyle/>
                    <a:p>
                      <a:pPr algn="ctr"/>
                      <a:r>
                        <a:rPr lang="en-US" sz="1600" b="0" dirty="0">
                          <a:solidFill>
                            <a:srgbClr val="004C97"/>
                          </a:solidFill>
                        </a:rPr>
                        <a:t>Controls</a:t>
                      </a:r>
                    </a:p>
                    <a:p>
                      <a:pPr algn="ctr"/>
                      <a:r>
                        <a:rPr lang="en-US" sz="1600" b="0" dirty="0">
                          <a:solidFill>
                            <a:srgbClr val="004C97"/>
                          </a:solidFill>
                        </a:rPr>
                        <a:t>Preventive (P)/Mitigative (M)</a:t>
                      </a:r>
                    </a:p>
                  </a:txBody>
                  <a:tcPr/>
                </a:tc>
                <a:tc hMerge="1">
                  <a:txBody>
                    <a:bodyPr/>
                    <a:lstStyle/>
                    <a:p>
                      <a:r>
                        <a:rPr lang="en-US" sz="1600" b="0" dirty="0">
                          <a:solidFill>
                            <a:srgbClr val="004C97"/>
                          </a:solidFill>
                        </a:rPr>
                        <a:t>Controls</a:t>
                      </a:r>
                    </a:p>
                    <a:p>
                      <a:r>
                        <a:rPr lang="en-US" sz="1600" b="0" dirty="0">
                          <a:solidFill>
                            <a:srgbClr val="004C97"/>
                          </a:solidFill>
                        </a:rPr>
                        <a:t>Preventive (P)/Mitigative (M)</a:t>
                      </a:r>
                    </a:p>
                  </a:txBody>
                  <a:tcPr/>
                </a:tc>
                <a:tc rowSpan="2">
                  <a:txBody>
                    <a:bodyPr/>
                    <a:lstStyle/>
                    <a:p>
                      <a:r>
                        <a:rPr lang="en-US" sz="1600" b="0" dirty="0">
                          <a:solidFill>
                            <a:srgbClr val="004C97"/>
                          </a:solidFill>
                        </a:rPr>
                        <a:t>Residual Qualitative Risk </a:t>
                      </a:r>
                    </a:p>
                    <a:p>
                      <a:r>
                        <a:rPr lang="en-US" sz="1200" b="0" dirty="0">
                          <a:solidFill>
                            <a:srgbClr val="004C97"/>
                          </a:solidFill>
                        </a:rPr>
                        <a:t>(with controls)</a:t>
                      </a:r>
                    </a:p>
                  </a:txBody>
                  <a:tcPr/>
                </a:tc>
                <a:extLst>
                  <a:ext uri="{0D108BD9-81ED-4DB2-BD59-A6C34878D82A}">
                    <a16:rowId xmlns:a16="http://schemas.microsoft.com/office/drawing/2014/main" val="1680873031"/>
                  </a:ext>
                </a:extLst>
              </a:tr>
              <a:tr h="402593">
                <a:tc vMerge="1">
                  <a:txBody>
                    <a:bodyPr/>
                    <a:lstStyle/>
                    <a:p>
                      <a:endParaRPr lang="pt-BR" sz="1600" dirty="0"/>
                    </a:p>
                  </a:txBody>
                  <a:tcPr/>
                </a:tc>
                <a:tc rowSpan="2">
                  <a:txBody>
                    <a:bodyPr/>
                    <a:lstStyle/>
                    <a:p>
                      <a:r>
                        <a:rPr lang="en-US" sz="1200" b="0" i="0" kern="1200" dirty="0">
                          <a:solidFill>
                            <a:schemeClr val="dk1"/>
                          </a:solidFill>
                          <a:effectLst/>
                          <a:latin typeface="+mn-lt"/>
                          <a:ea typeface="+mn-ea"/>
                          <a:cs typeface="+mn-cs"/>
                        </a:rPr>
                        <a:t>P: The use of Operational Readiness Clearance (ORC) and/or WPC process determine if additional combustibles will be introduced to the area </a:t>
                      </a:r>
                    </a:p>
                    <a:p>
                      <a:r>
                        <a:rPr lang="en-US" sz="1200" b="0" i="0" kern="1200" dirty="0">
                          <a:solidFill>
                            <a:schemeClr val="dk1"/>
                          </a:solidFill>
                          <a:effectLst/>
                          <a:latin typeface="+mn-lt"/>
                          <a:ea typeface="+mn-ea"/>
                          <a:cs typeface="+mn-cs"/>
                        </a:rPr>
                        <a:t>P: Fire Safety and Life Safety Inspections are performed by the Fire Protection Group and the Fire Department </a:t>
                      </a:r>
                    </a:p>
                    <a:p>
                      <a:r>
                        <a:rPr lang="en-US" sz="1200" b="0" i="0" kern="1200" dirty="0">
                          <a:solidFill>
                            <a:schemeClr val="dk1"/>
                          </a:solidFill>
                          <a:effectLst/>
                          <a:latin typeface="+mn-lt"/>
                          <a:ea typeface="+mn-ea"/>
                          <a:cs typeface="+mn-cs"/>
                        </a:rPr>
                        <a:t>P: Fire alarm systems ITM is performed at prescribed frequencies </a:t>
                      </a:r>
                    </a:p>
                    <a:p>
                      <a:r>
                        <a:rPr lang="en-US" sz="1200" b="0" i="0" kern="1200" dirty="0">
                          <a:solidFill>
                            <a:schemeClr val="dk1"/>
                          </a:solidFill>
                          <a:effectLst/>
                          <a:latin typeface="+mn-lt"/>
                          <a:ea typeface="+mn-ea"/>
                          <a:cs typeface="+mn-cs"/>
                        </a:rPr>
                        <a:t>P: Prior to restart, a walkdown is conducted of the complex verifying transient combustibles are removed before operational activities commence</a:t>
                      </a:r>
                    </a:p>
                    <a:p>
                      <a:r>
                        <a:rPr lang="en-US" sz="1200" b="0" i="0" kern="1200" dirty="0">
                          <a:solidFill>
                            <a:schemeClr val="dk1"/>
                          </a:solidFill>
                          <a:effectLst/>
                          <a:latin typeface="+mn-lt"/>
                          <a:ea typeface="+mn-ea"/>
                          <a:cs typeface="+mn-cs"/>
                        </a:rPr>
                        <a:t>P: Hot work program administered by the Fire Department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P: Public is screened at Fermi site boundary, and Fermilab restricts public access to accelerator complex.</a:t>
                      </a:r>
                    </a:p>
                  </a:txBody>
                  <a:tcPr>
                    <a:solidFill>
                      <a:srgbClr val="EFF8FB"/>
                    </a:solidFill>
                  </a:tcPr>
                </a:tc>
                <a:tc rowSpan="2">
                  <a:txBody>
                    <a:bodyPr/>
                    <a:lstStyle/>
                    <a:p>
                      <a:r>
                        <a:rPr lang="en-US" sz="1200" b="0" i="0" kern="1200" dirty="0">
                          <a:solidFill>
                            <a:schemeClr val="dk1"/>
                          </a:solidFill>
                          <a:effectLst/>
                          <a:latin typeface="+mn-lt"/>
                          <a:ea typeface="+mn-ea"/>
                          <a:cs typeface="+mn-cs"/>
                        </a:rPr>
                        <a:t>M: Smoke, heat, sprinklers, are monitored by a sitewide monitoring system with notification to the emergency dispatch center that is constantly staffed, 24/7, 365 days </a:t>
                      </a:r>
                    </a:p>
                    <a:p>
                      <a:r>
                        <a:rPr lang="en-US" sz="1200" b="0" i="0" kern="1200" dirty="0">
                          <a:solidFill>
                            <a:schemeClr val="dk1"/>
                          </a:solidFill>
                          <a:effectLst/>
                          <a:latin typeface="+mn-lt"/>
                          <a:ea typeface="+mn-ea"/>
                          <a:cs typeface="+mn-cs"/>
                        </a:rPr>
                        <a:t>M: Fire detection and/or suppression is present </a:t>
                      </a:r>
                    </a:p>
                    <a:p>
                      <a:r>
                        <a:rPr lang="en-US" sz="1200" b="0" i="0" kern="1200" dirty="0">
                          <a:solidFill>
                            <a:schemeClr val="dk1"/>
                          </a:solidFill>
                          <a:effectLst/>
                          <a:latin typeface="+mn-lt"/>
                          <a:ea typeface="+mn-ea"/>
                          <a:cs typeface="+mn-cs"/>
                        </a:rPr>
                        <a:t>M: Manual fire suppression services are provided, i.e., fire hydrants, throughout the complex </a:t>
                      </a:r>
                    </a:p>
                    <a:p>
                      <a:r>
                        <a:rPr lang="en-US" sz="1200" b="0" i="0" kern="1200" dirty="0">
                          <a:solidFill>
                            <a:schemeClr val="dk1"/>
                          </a:solidFill>
                          <a:effectLst/>
                          <a:latin typeface="+mn-lt"/>
                          <a:ea typeface="+mn-ea"/>
                          <a:cs typeface="+mn-cs"/>
                        </a:rPr>
                        <a:t>M: Egress stairways are constructed as fire barriers </a:t>
                      </a:r>
                    </a:p>
                    <a:p>
                      <a:r>
                        <a:rPr lang="en-US" sz="1200" b="0" i="0" kern="1200" dirty="0">
                          <a:solidFill>
                            <a:schemeClr val="dk1"/>
                          </a:solidFill>
                          <a:effectLst/>
                          <a:latin typeface="+mn-lt"/>
                          <a:ea typeface="+mn-ea"/>
                          <a:cs typeface="+mn-cs"/>
                        </a:rPr>
                        <a:t>M: On-site fire department trained in radiological environments</a:t>
                      </a:r>
                    </a:p>
                    <a:p>
                      <a:r>
                        <a:rPr lang="en-US" sz="1200" b="0" kern="1200" dirty="0">
                          <a:solidFill>
                            <a:schemeClr val="dk1"/>
                          </a:solidFill>
                          <a:effectLst/>
                          <a:latin typeface="+mn-lt"/>
                          <a:ea typeface="+mn-ea"/>
                          <a:cs typeface="+mn-cs"/>
                        </a:rPr>
                        <a:t>M – Evacuation training/evacuation drills</a:t>
                      </a:r>
                    </a:p>
                    <a:p>
                      <a:r>
                        <a:rPr lang="en-US" sz="1200" b="0" i="0" kern="1200" dirty="0">
                          <a:solidFill>
                            <a:schemeClr val="dk1"/>
                          </a:solidFill>
                          <a:effectLst/>
                          <a:latin typeface="+mn-lt"/>
                          <a:ea typeface="+mn-ea"/>
                          <a:cs typeface="+mn-cs"/>
                        </a:rPr>
                        <a:t>M: In the event of a fire, site security prohibits access to the public</a:t>
                      </a:r>
                      <a:endParaRPr lang="en-US" sz="1200" b="0" kern="1200" dirty="0">
                        <a:solidFill>
                          <a:schemeClr val="dk1"/>
                        </a:solidFill>
                        <a:effectLst/>
                        <a:latin typeface="+mn-lt"/>
                        <a:ea typeface="+mn-ea"/>
                        <a:cs typeface="+mn-cs"/>
                      </a:endParaRPr>
                    </a:p>
                  </a:txBody>
                  <a:tcPr>
                    <a:solidFill>
                      <a:srgbClr val="EFF8FB"/>
                    </a:solidFill>
                  </a:tcPr>
                </a:tc>
                <a:tc vMerge="1">
                  <a:txBody>
                    <a:bodyPr/>
                    <a:lstStyle/>
                    <a:p>
                      <a:endParaRPr lang="en-US" sz="1600" dirty="0"/>
                    </a:p>
                  </a:txBody>
                  <a:tcPr/>
                </a:tc>
                <a:extLst>
                  <a:ext uri="{0D108BD9-81ED-4DB2-BD59-A6C34878D82A}">
                    <a16:rowId xmlns:a16="http://schemas.microsoft.com/office/drawing/2014/main" val="2478467671"/>
                  </a:ext>
                </a:extLst>
              </a:tr>
              <a:tr h="3246212">
                <a:tc>
                  <a:txBody>
                    <a:bodyPr/>
                    <a:lstStyle/>
                    <a:p>
                      <a:r>
                        <a:rPr lang="pt-BR" sz="1600" dirty="0"/>
                        <a:t>L: A</a:t>
                      </a:r>
                    </a:p>
                    <a:p>
                      <a:r>
                        <a:rPr lang="pt-BR" sz="1600" dirty="0"/>
                        <a:t>C: H</a:t>
                      </a:r>
                    </a:p>
                    <a:p>
                      <a:r>
                        <a:rPr lang="pt-BR" sz="1600" dirty="0"/>
                        <a:t>R: I</a:t>
                      </a:r>
                      <a:endParaRPr lang="en-US" sz="1200" b="0" dirty="0">
                        <a:solidFill>
                          <a:srgbClr val="004C97"/>
                        </a:solidFill>
                      </a:endParaRPr>
                    </a:p>
                  </a:txBody>
                  <a:tcPr>
                    <a:solidFill>
                      <a:srgbClr val="EFF8FB"/>
                    </a:solidFill>
                  </a:tcPr>
                </a:tc>
                <a:tc vMerge="1">
                  <a:txBody>
                    <a:bodyPr/>
                    <a:lstStyle/>
                    <a:p>
                      <a:endParaRPr lang="en-US"/>
                    </a:p>
                  </a:txBody>
                  <a:tcPr/>
                </a:tc>
                <a:tc vMerge="1">
                  <a:txBody>
                    <a:bodyPr/>
                    <a:lstStyle/>
                    <a:p>
                      <a:endParaRPr lang="en-US"/>
                    </a:p>
                  </a:txBody>
                  <a:tcPr/>
                </a:tc>
                <a:tc>
                  <a:txBody>
                    <a:bodyPr/>
                    <a:lstStyle/>
                    <a:p>
                      <a:r>
                        <a:rPr lang="pt-BR" sz="1600" dirty="0"/>
                        <a:t>L: BEU</a:t>
                      </a:r>
                    </a:p>
                    <a:p>
                      <a:r>
                        <a:rPr lang="pt-BR" sz="1600" dirty="0"/>
                        <a:t>C: N</a:t>
                      </a:r>
                    </a:p>
                    <a:p>
                      <a:r>
                        <a:rPr lang="pt-BR" sz="1600" dirty="0"/>
                        <a:t>R: IV</a:t>
                      </a:r>
                    </a:p>
                    <a:p>
                      <a:endParaRPr lang="pt-BR" sz="1600" dirty="0"/>
                    </a:p>
                  </a:txBody>
                  <a:tcPr/>
                </a:tc>
                <a:extLst>
                  <a:ext uri="{0D108BD9-81ED-4DB2-BD59-A6C34878D82A}">
                    <a16:rowId xmlns:a16="http://schemas.microsoft.com/office/drawing/2014/main" val="32844671"/>
                  </a:ext>
                </a:extLst>
              </a:tr>
            </a:tbl>
          </a:graphicData>
        </a:graphic>
      </p:graphicFrame>
      <p:sp>
        <p:nvSpPr>
          <p:cNvPr id="7" name="Date Placeholder 2">
            <a:extLst>
              <a:ext uri="{FF2B5EF4-FFF2-40B4-BE49-F238E27FC236}">
                <a16:creationId xmlns:a16="http://schemas.microsoft.com/office/drawing/2014/main" id="{052932F1-9520-6746-2D47-7FD97AE6434B}"/>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1C7144B7-B365-E172-67EF-75B097E912C3}"/>
              </a:ext>
            </a:extLst>
          </p:cNvPr>
          <p:cNvSpPr>
            <a:spLocks noGrp="1"/>
          </p:cNvSpPr>
          <p:nvPr>
            <p:ph type="ftr" sz="quarter" idx="3"/>
          </p:nvPr>
        </p:nvSpPr>
        <p:spPr>
          <a:xfrm>
            <a:off x="1987230" y="6504213"/>
            <a:ext cx="6091874" cy="220677"/>
          </a:xfrm>
        </p:spPr>
        <p:txBody>
          <a:bodyPr/>
          <a:lstStyle/>
          <a:p>
            <a:pPr>
              <a:defRPr/>
            </a:pPr>
            <a:r>
              <a:rPr lang="en-US" dirty="0"/>
              <a:t>Cindy Joe | Accelerator Readiness Review</a:t>
            </a:r>
            <a:endParaRPr lang="en-US" b="1" dirty="0"/>
          </a:p>
        </p:txBody>
      </p:sp>
    </p:spTree>
    <p:extLst>
      <p:ext uri="{BB962C8B-B14F-4D97-AF65-F5344CB8AC3E}">
        <p14:creationId xmlns:p14="http://schemas.microsoft.com/office/powerpoint/2010/main" val="3324240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3"/>
            <a:ext cx="8672513" cy="1795719"/>
          </a:xfrm>
        </p:spPr>
        <p:txBody>
          <a:bodyPr/>
          <a:lstStyle/>
          <a:p>
            <a:r>
              <a:rPr lang="en-US" sz="2000" i="1" dirty="0"/>
              <a:t>Hazard: a potential facility fire (Reference: FESHM Chapters 2005 Operational Readiness Clearance, 6010 Fire Protection Program, 6020.3 Flammable Gases, 6020.4, Combustible &amp; Flammable Liquids)</a:t>
            </a:r>
          </a:p>
          <a:p>
            <a:r>
              <a:rPr lang="en-US" sz="2000" dirty="0"/>
              <a:t>The MiniBooNE detector contains approximately 250,000 gallons of mineral oil. The nitrogen environment, tank exterior deluge spray system (designed in accordance with Gage-Babcock &amp; Associates analysis and the National Fire Protection Association Pamphlet No. 15 Entitled Water Spray Fixed Systems), VESDA, and FIRUS systems protect against fire risk. Electronics installations are reviewed through Fermilab’s ORC process.</a:t>
            </a:r>
          </a:p>
          <a:p>
            <a:r>
              <a:rPr lang="en-US" sz="2000" dirty="0"/>
              <a:t>A 9,500-liter stainless steel oil overflow tank located beneath the detector entrance hall provides an overflow capacity of 1% of the detector tank volume to allow for thermal expansion.</a:t>
            </a:r>
          </a:p>
          <a:p>
            <a:endParaRPr lang="en-US" sz="2000" dirty="0"/>
          </a:p>
          <a:p>
            <a:endParaRPr lang="en-US" sz="2000" dirty="0"/>
          </a:p>
          <a:p>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r>
              <a:rPr lang="en-US" sz="1800" dirty="0">
                <a:solidFill>
                  <a:schemeClr val="dk1"/>
                </a:solidFill>
                <a:latin typeface="+mn-lt"/>
                <a:ea typeface="+mn-ea"/>
                <a:cs typeface="+mn-cs"/>
              </a:rPr>
              <a:t>	</a:t>
            </a: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Flammable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7" name="Date Placeholder 2">
            <a:extLst>
              <a:ext uri="{FF2B5EF4-FFF2-40B4-BE49-F238E27FC236}">
                <a16:creationId xmlns:a16="http://schemas.microsoft.com/office/drawing/2014/main" id="{7CEE7613-CCA2-A2AE-0B8C-3239D691B344}"/>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5FAD6821-D392-24B1-1F8F-1FEDD26FF568}"/>
              </a:ext>
            </a:extLst>
          </p:cNvPr>
          <p:cNvSpPr>
            <a:spLocks noGrp="1"/>
          </p:cNvSpPr>
          <p:nvPr>
            <p:ph type="ftr" sz="quarter" idx="3"/>
          </p:nvPr>
        </p:nvSpPr>
        <p:spPr>
          <a:xfrm>
            <a:off x="1987230" y="6504213"/>
            <a:ext cx="6091874" cy="220677"/>
          </a:xfrm>
        </p:spPr>
        <p:txBody>
          <a:bodyPr/>
          <a:lstStyle/>
          <a:p>
            <a:pPr>
              <a:defRPr/>
            </a:pPr>
            <a:r>
              <a:rPr lang="en-US" dirty="0"/>
              <a:t>Cindy Joe | Accelerator Readiness Review</a:t>
            </a:r>
            <a:endParaRPr lang="en-US" b="1" dirty="0"/>
          </a:p>
        </p:txBody>
      </p:sp>
    </p:spTree>
    <p:extLst>
      <p:ext uri="{BB962C8B-B14F-4D97-AF65-F5344CB8AC3E}">
        <p14:creationId xmlns:p14="http://schemas.microsoft.com/office/powerpoint/2010/main" val="2623434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3"/>
            <a:ext cx="8672513" cy="1795719"/>
          </a:xfrm>
        </p:spPr>
        <p:txBody>
          <a:bodyPr/>
          <a:lstStyle/>
          <a:p>
            <a:endParaRPr lang="en-US" sz="2000" dirty="0"/>
          </a:p>
          <a:p>
            <a:endParaRPr lang="en-US" sz="2000" dirty="0"/>
          </a:p>
          <a:p>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r>
              <a:rPr lang="en-US" sz="1800" dirty="0">
                <a:solidFill>
                  <a:schemeClr val="dk1"/>
                </a:solidFill>
                <a:latin typeface="+mn-lt"/>
                <a:ea typeface="+mn-ea"/>
                <a:cs typeface="+mn-cs"/>
              </a:rPr>
              <a:t>	</a:t>
            </a: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Flammable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623421331"/>
              </p:ext>
            </p:extLst>
          </p:nvPr>
        </p:nvGraphicFramePr>
        <p:xfrm>
          <a:off x="347810" y="1659322"/>
          <a:ext cx="8573940" cy="3773383"/>
        </p:xfrm>
        <a:graphic>
          <a:graphicData uri="http://schemas.openxmlformats.org/drawingml/2006/table">
            <a:tbl>
              <a:tblPr firstRow="1" bandRow="1">
                <a:tableStyleId>{5C22544A-7EE6-4342-B048-85BDC9FD1C3A}</a:tableStyleId>
              </a:tblPr>
              <a:tblGrid>
                <a:gridCol w="1553118">
                  <a:extLst>
                    <a:ext uri="{9D8B030D-6E8A-4147-A177-3AD203B41FA5}">
                      <a16:colId xmlns:a16="http://schemas.microsoft.com/office/drawing/2014/main" val="1119936655"/>
                    </a:ext>
                  </a:extLst>
                </a:gridCol>
                <a:gridCol w="2716525">
                  <a:extLst>
                    <a:ext uri="{9D8B030D-6E8A-4147-A177-3AD203B41FA5}">
                      <a16:colId xmlns:a16="http://schemas.microsoft.com/office/drawing/2014/main" val="987157316"/>
                    </a:ext>
                  </a:extLst>
                </a:gridCol>
                <a:gridCol w="2716525">
                  <a:extLst>
                    <a:ext uri="{9D8B030D-6E8A-4147-A177-3AD203B41FA5}">
                      <a16:colId xmlns:a16="http://schemas.microsoft.com/office/drawing/2014/main" val="2077446868"/>
                    </a:ext>
                  </a:extLst>
                </a:gridCol>
                <a:gridCol w="1587772">
                  <a:extLst>
                    <a:ext uri="{9D8B030D-6E8A-4147-A177-3AD203B41FA5}">
                      <a16:colId xmlns:a16="http://schemas.microsoft.com/office/drawing/2014/main" val="1994273894"/>
                    </a:ext>
                  </a:extLst>
                </a:gridCol>
              </a:tblGrid>
              <a:tr h="594698">
                <a:tc rowSpan="2">
                  <a:txBody>
                    <a:bodyPr/>
                    <a:lstStyle/>
                    <a:p>
                      <a:r>
                        <a:rPr lang="en-US" sz="1600" b="0" dirty="0">
                          <a:solidFill>
                            <a:srgbClr val="004C97"/>
                          </a:solidFill>
                        </a:rPr>
                        <a:t>Baseline Qualitative Risk </a:t>
                      </a:r>
                      <a:r>
                        <a:rPr lang="en-US" sz="1200" b="0" dirty="0">
                          <a:solidFill>
                            <a:srgbClr val="004C97"/>
                          </a:solidFill>
                        </a:rPr>
                        <a:t>(without controls)</a:t>
                      </a:r>
                    </a:p>
                  </a:txBody>
                  <a:tcPr/>
                </a:tc>
                <a:tc gridSpan="2">
                  <a:txBody>
                    <a:bodyPr/>
                    <a:lstStyle/>
                    <a:p>
                      <a:pPr algn="ctr"/>
                      <a:r>
                        <a:rPr lang="en-US" sz="1600" b="0" dirty="0">
                          <a:solidFill>
                            <a:srgbClr val="004C97"/>
                          </a:solidFill>
                        </a:rPr>
                        <a:t>Controls</a:t>
                      </a:r>
                    </a:p>
                    <a:p>
                      <a:pPr algn="ctr"/>
                      <a:r>
                        <a:rPr lang="en-US" sz="1600" b="0" dirty="0">
                          <a:solidFill>
                            <a:srgbClr val="004C97"/>
                          </a:solidFill>
                        </a:rPr>
                        <a:t>Preventive (P)/Mitigative (M)</a:t>
                      </a:r>
                    </a:p>
                  </a:txBody>
                  <a:tcPr/>
                </a:tc>
                <a:tc hMerge="1">
                  <a:txBody>
                    <a:bodyPr/>
                    <a:lstStyle/>
                    <a:p>
                      <a:r>
                        <a:rPr lang="en-US" sz="1600" b="0" dirty="0">
                          <a:solidFill>
                            <a:srgbClr val="004C97"/>
                          </a:solidFill>
                        </a:rPr>
                        <a:t>Controls</a:t>
                      </a:r>
                    </a:p>
                    <a:p>
                      <a:r>
                        <a:rPr lang="en-US" sz="1600" b="0" dirty="0">
                          <a:solidFill>
                            <a:srgbClr val="004C97"/>
                          </a:solidFill>
                        </a:rPr>
                        <a:t>Preventive (P)/Mitigative (M)</a:t>
                      </a:r>
                    </a:p>
                  </a:txBody>
                  <a:tcPr/>
                </a:tc>
                <a:tc rowSpan="2">
                  <a:txBody>
                    <a:bodyPr/>
                    <a:lstStyle/>
                    <a:p>
                      <a:r>
                        <a:rPr lang="en-US" sz="1600" b="0" dirty="0">
                          <a:solidFill>
                            <a:srgbClr val="004C97"/>
                          </a:solidFill>
                        </a:rPr>
                        <a:t>Residual Qualitative Risk </a:t>
                      </a:r>
                    </a:p>
                    <a:p>
                      <a:r>
                        <a:rPr lang="en-US" sz="1200" b="0" dirty="0">
                          <a:solidFill>
                            <a:srgbClr val="004C97"/>
                          </a:solidFill>
                        </a:rPr>
                        <a:t>(with controls)</a:t>
                      </a:r>
                    </a:p>
                  </a:txBody>
                  <a:tcPr/>
                </a:tc>
                <a:extLst>
                  <a:ext uri="{0D108BD9-81ED-4DB2-BD59-A6C34878D82A}">
                    <a16:rowId xmlns:a16="http://schemas.microsoft.com/office/drawing/2014/main" val="1680873031"/>
                  </a:ext>
                </a:extLst>
              </a:tr>
              <a:tr h="350722">
                <a:tc vMerge="1">
                  <a:txBody>
                    <a:bodyPr/>
                    <a:lstStyle/>
                    <a:p>
                      <a:endParaRPr lang="pt-BR" sz="1600" dirty="0"/>
                    </a:p>
                  </a:txBody>
                  <a:tcPr/>
                </a:tc>
                <a:tc rowSpan="2">
                  <a:txBody>
                    <a:bodyPr/>
                    <a:lstStyle/>
                    <a:p>
                      <a:r>
                        <a:rPr lang="en-US" sz="1100" b="0" i="0" kern="1200" dirty="0">
                          <a:solidFill>
                            <a:schemeClr val="dk1"/>
                          </a:solidFill>
                          <a:effectLst/>
                          <a:latin typeface="+mn-lt"/>
                          <a:ea typeface="+mn-ea"/>
                          <a:cs typeface="+mn-cs"/>
                        </a:rPr>
                        <a:t>P: The use of Operational Readiness Clearance (ORC) and/or WPC process determine if additional combustibles will be introduced to the area </a:t>
                      </a:r>
                    </a:p>
                    <a:p>
                      <a:r>
                        <a:rPr lang="en-US" sz="1100" b="0" i="0" kern="1200" dirty="0">
                          <a:solidFill>
                            <a:schemeClr val="dk1"/>
                          </a:solidFill>
                          <a:effectLst/>
                          <a:latin typeface="+mn-lt"/>
                          <a:ea typeface="+mn-ea"/>
                          <a:cs typeface="+mn-cs"/>
                        </a:rPr>
                        <a:t>P: Fire Safety and Life Safety Inspections are performed by the Fire Protection Group and the Fire Department </a:t>
                      </a:r>
                    </a:p>
                    <a:p>
                      <a:r>
                        <a:rPr lang="en-US" sz="1100" b="0" i="0" kern="1200" dirty="0">
                          <a:solidFill>
                            <a:schemeClr val="dk1"/>
                          </a:solidFill>
                          <a:effectLst/>
                          <a:latin typeface="+mn-lt"/>
                          <a:ea typeface="+mn-ea"/>
                          <a:cs typeface="+mn-cs"/>
                        </a:rPr>
                        <a:t>P: Fire alarm systems ITM is performed at prescribed frequencies </a:t>
                      </a:r>
                    </a:p>
                    <a:p>
                      <a:r>
                        <a:rPr lang="en-US" sz="1100" b="0" i="0" kern="1200" dirty="0">
                          <a:solidFill>
                            <a:schemeClr val="dk1"/>
                          </a:solidFill>
                          <a:effectLst/>
                          <a:latin typeface="+mn-lt"/>
                          <a:ea typeface="+mn-ea"/>
                          <a:cs typeface="+mn-cs"/>
                        </a:rPr>
                        <a:t>P: Prior to restart, a walkdown is conducted of the complex verifying transient combustibles are removed before operational activities commence</a:t>
                      </a:r>
                    </a:p>
                    <a:p>
                      <a:r>
                        <a:rPr lang="en-US" sz="1100" b="0" i="0" kern="1200" dirty="0">
                          <a:solidFill>
                            <a:schemeClr val="dk1"/>
                          </a:solidFill>
                          <a:effectLst/>
                          <a:latin typeface="+mn-lt"/>
                          <a:ea typeface="+mn-ea"/>
                          <a:cs typeface="+mn-cs"/>
                        </a:rPr>
                        <a:t>P: Hot work program administered by the Fire Department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P: Public is screened at Fermi site boundary, and Fermilab restricts public access to accelerator complex.</a:t>
                      </a:r>
                    </a:p>
                  </a:txBody>
                  <a:tcPr>
                    <a:solidFill>
                      <a:srgbClr val="EFF8FB"/>
                    </a:solidFill>
                  </a:tcPr>
                </a:tc>
                <a:tc rowSpan="2">
                  <a:txBody>
                    <a:bodyPr/>
                    <a:lstStyle/>
                    <a:p>
                      <a:r>
                        <a:rPr lang="en-US" sz="1100" b="0" i="0" kern="1200" dirty="0">
                          <a:solidFill>
                            <a:schemeClr val="dk1"/>
                          </a:solidFill>
                          <a:effectLst/>
                          <a:latin typeface="+mn-lt"/>
                          <a:ea typeface="+mn-ea"/>
                          <a:cs typeface="+mn-cs"/>
                        </a:rPr>
                        <a:t>M: Smoke, heat, sprinklers, are monitored by a sitewide monitoring system with notification to the emergency dispatch center that is constantly staffed, 24/7, 365 days </a:t>
                      </a:r>
                    </a:p>
                    <a:p>
                      <a:r>
                        <a:rPr lang="en-US" sz="1100" b="0" i="0" kern="1200" dirty="0">
                          <a:solidFill>
                            <a:schemeClr val="dk1"/>
                          </a:solidFill>
                          <a:effectLst/>
                          <a:latin typeface="+mn-lt"/>
                          <a:ea typeface="+mn-ea"/>
                          <a:cs typeface="+mn-cs"/>
                        </a:rPr>
                        <a:t>M: Fire detection and/or suppression is present </a:t>
                      </a:r>
                    </a:p>
                    <a:p>
                      <a:r>
                        <a:rPr lang="en-US" sz="1100" b="0" i="0" kern="1200" dirty="0">
                          <a:solidFill>
                            <a:schemeClr val="dk1"/>
                          </a:solidFill>
                          <a:effectLst/>
                          <a:latin typeface="+mn-lt"/>
                          <a:ea typeface="+mn-ea"/>
                          <a:cs typeface="+mn-cs"/>
                        </a:rPr>
                        <a:t>M: Manual fire suppression services are provided, i.e., fire hydrants, throughout the complex </a:t>
                      </a:r>
                    </a:p>
                    <a:p>
                      <a:r>
                        <a:rPr lang="en-US" sz="1100" b="0" i="0" kern="1200" dirty="0">
                          <a:solidFill>
                            <a:schemeClr val="dk1"/>
                          </a:solidFill>
                          <a:effectLst/>
                          <a:latin typeface="+mn-lt"/>
                          <a:ea typeface="+mn-ea"/>
                          <a:cs typeface="+mn-cs"/>
                        </a:rPr>
                        <a:t>M: Egress stairways are constructed as fire barriers </a:t>
                      </a:r>
                    </a:p>
                    <a:p>
                      <a:r>
                        <a:rPr lang="en-US" sz="1100" b="0" i="0" kern="1200" dirty="0">
                          <a:solidFill>
                            <a:schemeClr val="dk1"/>
                          </a:solidFill>
                          <a:effectLst/>
                          <a:latin typeface="+mn-lt"/>
                          <a:ea typeface="+mn-ea"/>
                          <a:cs typeface="+mn-cs"/>
                        </a:rPr>
                        <a:t>M: On-site fire department trained in radiological environments</a:t>
                      </a:r>
                    </a:p>
                    <a:p>
                      <a:r>
                        <a:rPr lang="en-US" sz="1100" b="0" kern="1200" dirty="0">
                          <a:solidFill>
                            <a:schemeClr val="dk1"/>
                          </a:solidFill>
                          <a:effectLst/>
                          <a:latin typeface="+mn-lt"/>
                          <a:ea typeface="+mn-ea"/>
                          <a:cs typeface="+mn-cs"/>
                        </a:rPr>
                        <a:t>M – Evacuation training/evacuation drills</a:t>
                      </a:r>
                    </a:p>
                    <a:p>
                      <a:r>
                        <a:rPr lang="en-US" sz="1100" b="0" i="0" kern="1200" dirty="0">
                          <a:solidFill>
                            <a:schemeClr val="dk1"/>
                          </a:solidFill>
                          <a:effectLst/>
                          <a:latin typeface="+mn-lt"/>
                          <a:ea typeface="+mn-ea"/>
                          <a:cs typeface="+mn-cs"/>
                        </a:rPr>
                        <a:t>M: In the event of a fire, site security prohibits access to the public</a:t>
                      </a:r>
                      <a:endParaRPr lang="en-US" sz="1100" b="0" kern="1200" dirty="0">
                        <a:solidFill>
                          <a:schemeClr val="dk1"/>
                        </a:solidFill>
                        <a:effectLst/>
                        <a:latin typeface="+mn-lt"/>
                        <a:ea typeface="+mn-ea"/>
                        <a:cs typeface="+mn-cs"/>
                      </a:endParaRPr>
                    </a:p>
                  </a:txBody>
                  <a:tcPr>
                    <a:solidFill>
                      <a:srgbClr val="EFF8FB"/>
                    </a:solidFill>
                  </a:tcPr>
                </a:tc>
                <a:tc vMerge="1">
                  <a:txBody>
                    <a:bodyPr/>
                    <a:lstStyle/>
                    <a:p>
                      <a:endParaRPr lang="en-US" sz="1600" dirty="0"/>
                    </a:p>
                  </a:txBody>
                  <a:tcPr/>
                </a:tc>
                <a:extLst>
                  <a:ext uri="{0D108BD9-81ED-4DB2-BD59-A6C34878D82A}">
                    <a16:rowId xmlns:a16="http://schemas.microsoft.com/office/drawing/2014/main" val="2478467671"/>
                  </a:ext>
                </a:extLst>
              </a:tr>
              <a:tr h="2827963">
                <a:tc>
                  <a:txBody>
                    <a:bodyPr/>
                    <a:lstStyle/>
                    <a:p>
                      <a:r>
                        <a:rPr lang="pt-BR" sz="1600" dirty="0"/>
                        <a:t>L: A</a:t>
                      </a:r>
                    </a:p>
                    <a:p>
                      <a:r>
                        <a:rPr lang="pt-BR" sz="1600" dirty="0"/>
                        <a:t>C: H</a:t>
                      </a:r>
                    </a:p>
                    <a:p>
                      <a:r>
                        <a:rPr lang="pt-BR" sz="1600" dirty="0"/>
                        <a:t>R: I</a:t>
                      </a:r>
                      <a:endParaRPr lang="en-US" sz="1200" b="0" dirty="0">
                        <a:solidFill>
                          <a:srgbClr val="004C97"/>
                        </a:solidFill>
                      </a:endParaRPr>
                    </a:p>
                  </a:txBody>
                  <a:tcPr>
                    <a:solidFill>
                      <a:srgbClr val="EFF8FB"/>
                    </a:solidFill>
                  </a:tcPr>
                </a:tc>
                <a:tc vMerge="1">
                  <a:txBody>
                    <a:bodyPr/>
                    <a:lstStyle/>
                    <a:p>
                      <a:endParaRPr lang="en-US"/>
                    </a:p>
                  </a:txBody>
                  <a:tcPr/>
                </a:tc>
                <a:tc vMerge="1">
                  <a:txBody>
                    <a:bodyPr/>
                    <a:lstStyle/>
                    <a:p>
                      <a:endParaRPr lang="en-US"/>
                    </a:p>
                  </a:txBody>
                  <a:tcPr/>
                </a:tc>
                <a:tc>
                  <a:txBody>
                    <a:bodyPr/>
                    <a:lstStyle/>
                    <a:p>
                      <a:r>
                        <a:rPr lang="pt-BR" sz="1600" dirty="0"/>
                        <a:t>L: BEU</a:t>
                      </a:r>
                    </a:p>
                    <a:p>
                      <a:r>
                        <a:rPr lang="pt-BR" sz="1600" dirty="0"/>
                        <a:t>C: N</a:t>
                      </a:r>
                    </a:p>
                    <a:p>
                      <a:r>
                        <a:rPr lang="pt-BR" sz="1600" dirty="0"/>
                        <a:t>R: IV</a:t>
                      </a:r>
                    </a:p>
                    <a:p>
                      <a:endParaRPr lang="pt-BR" sz="1600" dirty="0"/>
                    </a:p>
                  </a:txBody>
                  <a:tcPr/>
                </a:tc>
                <a:extLst>
                  <a:ext uri="{0D108BD9-81ED-4DB2-BD59-A6C34878D82A}">
                    <a16:rowId xmlns:a16="http://schemas.microsoft.com/office/drawing/2014/main" val="32844671"/>
                  </a:ext>
                </a:extLst>
              </a:tr>
            </a:tbl>
          </a:graphicData>
        </a:graphic>
      </p:graphicFrame>
      <p:sp>
        <p:nvSpPr>
          <p:cNvPr id="7" name="Date Placeholder 2">
            <a:extLst>
              <a:ext uri="{FF2B5EF4-FFF2-40B4-BE49-F238E27FC236}">
                <a16:creationId xmlns:a16="http://schemas.microsoft.com/office/drawing/2014/main" id="{7CEE7613-CCA2-A2AE-0B8C-3239D691B344}"/>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5FAD6821-D392-24B1-1F8F-1FEDD26FF568}"/>
              </a:ext>
            </a:extLst>
          </p:cNvPr>
          <p:cNvSpPr>
            <a:spLocks noGrp="1"/>
          </p:cNvSpPr>
          <p:nvPr>
            <p:ph type="ftr" sz="quarter" idx="3"/>
          </p:nvPr>
        </p:nvSpPr>
        <p:spPr>
          <a:xfrm>
            <a:off x="1987230" y="6504213"/>
            <a:ext cx="6091874" cy="220677"/>
          </a:xfrm>
        </p:spPr>
        <p:txBody>
          <a:bodyPr/>
          <a:lstStyle/>
          <a:p>
            <a:pPr>
              <a:defRPr/>
            </a:pPr>
            <a:r>
              <a:rPr lang="en-US" dirty="0"/>
              <a:t>Cindy Joe | Accelerator Readiness Review</a:t>
            </a:r>
            <a:endParaRPr lang="en-US" b="1" dirty="0"/>
          </a:p>
        </p:txBody>
      </p:sp>
    </p:spTree>
    <p:extLst>
      <p:ext uri="{BB962C8B-B14F-4D97-AF65-F5344CB8AC3E}">
        <p14:creationId xmlns:p14="http://schemas.microsoft.com/office/powerpoint/2010/main" val="253080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3" y="1267036"/>
            <a:ext cx="8672513" cy="1541478"/>
          </a:xfrm>
        </p:spPr>
        <p:txBody>
          <a:bodyPr/>
          <a:lstStyle/>
          <a:p>
            <a:r>
              <a:rPr lang="en-US" sz="1600" i="1" dirty="0"/>
              <a:t>Hazard: limited egress (Reference: FESHM 4230)</a:t>
            </a:r>
          </a:p>
          <a:p>
            <a:r>
              <a:rPr lang="en-US" sz="1600" dirty="0"/>
              <a:t>The MiniBooNE vault is classified as a permit-required confined space. This is determined by the presence of the oil, the space not meant for continuous occupancy, and the limited means of egress through hatches into the vault. Entry into the vault must be approved.</a:t>
            </a:r>
          </a:p>
          <a:p>
            <a:r>
              <a:rPr lang="en-US" sz="1600" dirty="0"/>
              <a:t>Personnel access to and from the MiniBooNE vault is via a spiral stairway mounted on the vault wall. The entrance is covered by a hatch cover and is chained off with signs warning of the confined space. In the event of a catastrophic leak during an access to the vault, procedures for the confined space entry would be followed and all entrants extracted immediately.</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85030" y="219832"/>
            <a:ext cx="8686800" cy="860604"/>
          </a:xfrm>
        </p:spPr>
        <p:txBody>
          <a:bodyPr/>
          <a:lstStyle/>
          <a:p>
            <a:r>
              <a:rPr lang="en-US" dirty="0"/>
              <a:t>Non-Accelerator Specific Hazards – </a:t>
            </a:r>
            <a:br>
              <a:rPr lang="en-US" dirty="0"/>
            </a:br>
            <a:r>
              <a:rPr lang="en-US" dirty="0"/>
              <a:t>Confined Spaces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760277453"/>
              </p:ext>
            </p:extLst>
          </p:nvPr>
        </p:nvGraphicFramePr>
        <p:xfrm>
          <a:off x="334316" y="3684638"/>
          <a:ext cx="8573940" cy="2549013"/>
        </p:xfrm>
        <a:graphic>
          <a:graphicData uri="http://schemas.openxmlformats.org/drawingml/2006/table">
            <a:tbl>
              <a:tblPr firstRow="1" bandRow="1">
                <a:tableStyleId>{5C22544A-7EE6-4342-B048-85BDC9FD1C3A}</a:tableStyleId>
              </a:tblPr>
              <a:tblGrid>
                <a:gridCol w="2258145">
                  <a:extLst>
                    <a:ext uri="{9D8B030D-6E8A-4147-A177-3AD203B41FA5}">
                      <a16:colId xmlns:a16="http://schemas.microsoft.com/office/drawing/2014/main" val="1119936655"/>
                    </a:ext>
                  </a:extLst>
                </a:gridCol>
                <a:gridCol w="3991653">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712842">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836171">
                <a:tc>
                  <a:txBody>
                    <a:bodyPr/>
                    <a:lstStyle/>
                    <a:p>
                      <a:r>
                        <a:rPr lang="pt-BR" sz="1600" dirty="0"/>
                        <a:t>L: A</a:t>
                      </a:r>
                    </a:p>
                    <a:p>
                      <a:r>
                        <a:rPr lang="pt-BR" sz="1600" dirty="0"/>
                        <a:t>C: H</a:t>
                      </a:r>
                    </a:p>
                    <a:p>
                      <a:r>
                        <a:rPr lang="pt-BR" sz="1600" dirty="0"/>
                        <a:t>R: I</a:t>
                      </a:r>
                    </a:p>
                  </a:txBody>
                  <a:tcPr/>
                </a:tc>
                <a:tc>
                  <a:txBody>
                    <a:bodyPr/>
                    <a:lstStyle/>
                    <a:p>
                      <a:r>
                        <a:rPr lang="en-US" sz="1600" b="0" i="0" kern="1200" dirty="0">
                          <a:solidFill>
                            <a:schemeClr val="dk1"/>
                          </a:solidFill>
                          <a:effectLst/>
                          <a:latin typeface="+mn-lt"/>
                          <a:ea typeface="+mn-ea"/>
                          <a:cs typeface="+mn-cs"/>
                        </a:rPr>
                        <a:t>P: Training </a:t>
                      </a:r>
                    </a:p>
                    <a:p>
                      <a:r>
                        <a:rPr lang="en-US" sz="1600" b="0" i="0" kern="1200" dirty="0">
                          <a:solidFill>
                            <a:schemeClr val="dk1"/>
                          </a:solidFill>
                          <a:effectLst/>
                          <a:latin typeface="+mn-lt"/>
                          <a:ea typeface="+mn-ea"/>
                          <a:cs typeface="+mn-cs"/>
                        </a:rPr>
                        <a:t>P: Work practice procedure (attendant) </a:t>
                      </a:r>
                    </a:p>
                    <a:p>
                      <a:r>
                        <a:rPr lang="en-US" sz="1600" b="0" i="0" kern="1200" dirty="0">
                          <a:solidFill>
                            <a:schemeClr val="dk1"/>
                          </a:solidFill>
                          <a:effectLst/>
                          <a:latin typeface="+mn-lt"/>
                          <a:ea typeface="+mn-ea"/>
                          <a:cs typeface="+mn-cs"/>
                        </a:rPr>
                        <a:t>P: Permit required;  Permit and reclassification permit (ESH involvement) </a:t>
                      </a:r>
                    </a:p>
                    <a:p>
                      <a:r>
                        <a:rPr lang="en-US" sz="1600" b="0" i="0" kern="1200" dirty="0">
                          <a:solidFill>
                            <a:schemeClr val="dk1"/>
                          </a:solidFill>
                          <a:effectLst/>
                          <a:latin typeface="+mn-lt"/>
                          <a:ea typeface="+mn-ea"/>
                          <a:cs typeface="+mn-cs"/>
                        </a:rPr>
                        <a:t>P: atmospheric monitoring </a:t>
                      </a:r>
                    </a:p>
                    <a:p>
                      <a:r>
                        <a:rPr lang="en-US" sz="1600" b="0" i="0" kern="1200" dirty="0">
                          <a:solidFill>
                            <a:schemeClr val="dk1"/>
                          </a:solidFill>
                          <a:effectLst/>
                          <a:latin typeface="+mn-lt"/>
                          <a:ea typeface="+mn-ea"/>
                          <a:cs typeface="+mn-cs"/>
                        </a:rPr>
                        <a:t>M: mechanical ventilation when required </a:t>
                      </a:r>
                    </a:p>
                    <a:p>
                      <a:r>
                        <a:rPr lang="en-US" sz="1600" b="0" i="0" kern="1200" dirty="0">
                          <a:solidFill>
                            <a:schemeClr val="dk1"/>
                          </a:solidFill>
                          <a:effectLst/>
                          <a:latin typeface="+mn-lt"/>
                          <a:ea typeface="+mn-ea"/>
                          <a:cs typeface="+mn-cs"/>
                        </a:rPr>
                        <a:t>M: PPE, harness, tripod, etc. when required</a:t>
                      </a:r>
                      <a:endParaRPr lang="en-US" sz="1600" b="0" kern="1200" dirty="0">
                        <a:solidFill>
                          <a:schemeClr val="dk1"/>
                        </a:solidFill>
                        <a:effectLst/>
                        <a:latin typeface="+mn-lt"/>
                        <a:ea typeface="+mn-ea"/>
                        <a:cs typeface="+mn-cs"/>
                      </a:endParaRPr>
                    </a:p>
                  </a:txBody>
                  <a:tcPr/>
                </a:tc>
                <a:tc>
                  <a:txBody>
                    <a:bodyPr/>
                    <a:lstStyle/>
                    <a:p>
                      <a:r>
                        <a:rPr lang="pt-BR" sz="1600" dirty="0"/>
                        <a:t>L: BEU</a:t>
                      </a:r>
                    </a:p>
                    <a:p>
                      <a:r>
                        <a:rPr lang="pt-BR" sz="1600" dirty="0"/>
                        <a:t>C: H</a:t>
                      </a:r>
                    </a:p>
                    <a:p>
                      <a:r>
                        <a:rPr lang="pt-BR" sz="1600" dirty="0"/>
                        <a:t>R: III</a:t>
                      </a:r>
                    </a:p>
                    <a:p>
                      <a:endParaRPr lang="en-US" sz="1600" dirty="0"/>
                    </a:p>
                    <a:p>
                      <a:endParaRPr lang="en-US" sz="1600" dirty="0"/>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F23C2056-A8D0-3776-B9F5-08EABF21FB00}"/>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11E5D6BC-84AD-8940-8A06-C781949886C8}"/>
              </a:ext>
            </a:extLst>
          </p:cNvPr>
          <p:cNvSpPr>
            <a:spLocks noGrp="1"/>
          </p:cNvSpPr>
          <p:nvPr>
            <p:ph type="ftr" sz="quarter" idx="3"/>
          </p:nvPr>
        </p:nvSpPr>
        <p:spPr>
          <a:xfrm>
            <a:off x="1987230" y="6504213"/>
            <a:ext cx="6091874" cy="220677"/>
          </a:xfrm>
        </p:spPr>
        <p:txBody>
          <a:bodyPr/>
          <a:lstStyle/>
          <a:p>
            <a:pPr>
              <a:defRPr/>
            </a:pPr>
            <a:r>
              <a:rPr lang="en-US" dirty="0"/>
              <a:t>Cindy Joe | Accelerator Readiness Review</a:t>
            </a:r>
            <a:endParaRPr lang="en-US" b="1" dirty="0"/>
          </a:p>
        </p:txBody>
      </p:sp>
    </p:spTree>
    <p:extLst>
      <p:ext uri="{BB962C8B-B14F-4D97-AF65-F5344CB8AC3E}">
        <p14:creationId xmlns:p14="http://schemas.microsoft.com/office/powerpoint/2010/main" val="274473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MiniBooNE Detector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Cindy Joe |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01491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MiniBooNE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1143344" cy="237285"/>
          </a:xfrm>
        </p:spPr>
        <p:txBody>
          <a:bodyPr/>
          <a:lstStyle/>
          <a:p>
            <a:pPr>
              <a:defRPr/>
            </a:pPr>
            <a:r>
              <a:rPr lang="en-US" dirty="0"/>
              <a:t>March 19-21,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325405" y="874994"/>
            <a:ext cx="8672513" cy="3796719"/>
          </a:xfrm>
        </p:spPr>
        <p:txBody>
          <a:bodyPr/>
          <a:lstStyle/>
          <a:p>
            <a:r>
              <a:rPr lang="en-US" sz="2000" dirty="0" err="1"/>
              <a:t>BooNE</a:t>
            </a:r>
            <a:r>
              <a:rPr lang="en-US" sz="2000" dirty="0"/>
              <a:t> (the Booster Neutrino Experiment) was designed to definitively explore the neutrino oscillation signal reported by the Los Alamos Liquid Scintillator Neutrino Detector (LSND) experiment. MiniBooNE represented the first phase for the </a:t>
            </a:r>
            <a:r>
              <a:rPr lang="en-US" sz="2000" dirty="0" err="1"/>
              <a:t>BooNE</a:t>
            </a:r>
            <a:r>
              <a:rPr lang="en-US" sz="2000" dirty="0"/>
              <a:t> collaboration and consisted of a 1 GeV neutrino beam and a single, 800-ton mineral oil detector (the MiniBooNE detector). The MiniBooNE detector is located 500 meters downstream of the neutrino source, and was optimized to search for the LSND signal.</a:t>
            </a:r>
          </a:p>
          <a:p>
            <a:r>
              <a:rPr lang="en-US" sz="2000" dirty="0"/>
              <a:t>The MiniBooNE detector took data from 2002 to 2019. The MiniBooNE Detector is currently not operating. However, the facility remains an active site.</a:t>
            </a:r>
          </a:p>
          <a:p>
            <a:r>
              <a:rPr lang="en-US" sz="2000" dirty="0"/>
              <a:t>A Fermilab Laboratory Directed Research and Development (LDRD) experiment, “Prototype of a Modern Modular Bubble Chamber with Light Nuclear Targets,” is actively planning to begin installation in the facility within the next year.</a:t>
            </a:r>
          </a:p>
        </p:txBody>
      </p:sp>
    </p:spTree>
    <p:extLst>
      <p:ext uri="{BB962C8B-B14F-4D97-AF65-F5344CB8AC3E}">
        <p14:creationId xmlns:p14="http://schemas.microsoft.com/office/powerpoint/2010/main" val="1261465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MiniBooNE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6" y="6504213"/>
            <a:ext cx="1112521" cy="237285"/>
          </a:xfrm>
        </p:spPr>
        <p:txBody>
          <a:bodyPr/>
          <a:lstStyle/>
          <a:p>
            <a:pPr>
              <a:defRPr/>
            </a:pPr>
            <a:r>
              <a:rPr lang="en-US" dirty="0"/>
              <a:t>March 19-21,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325405" y="874994"/>
            <a:ext cx="8686800" cy="3796719"/>
          </a:xfrm>
        </p:spPr>
        <p:txBody>
          <a:bodyPr/>
          <a:lstStyle/>
          <a:p>
            <a:pPr marL="0" indent="0">
              <a:buNone/>
            </a:pPr>
            <a:r>
              <a:rPr lang="en-US" sz="2000" dirty="0"/>
              <a:t>MiniBooNE is in the Booster Neutrino Beamline. It was the earliest experiment in this line.</a:t>
            </a:r>
          </a:p>
          <a:p>
            <a:pPr>
              <a:buFont typeface="Arial" panose="020B0604020202020204" pitchFamily="34" charset="0"/>
              <a:buChar char="•"/>
            </a:pPr>
            <a:endParaRPr lang="en-US" dirty="0"/>
          </a:p>
        </p:txBody>
      </p:sp>
      <p:pic>
        <p:nvPicPr>
          <p:cNvPr id="10" name="Picture 9" descr="Map&#10;&#10;Description automatically generated with low confidence">
            <a:extLst>
              <a:ext uri="{FF2B5EF4-FFF2-40B4-BE49-F238E27FC236}">
                <a16:creationId xmlns:a16="http://schemas.microsoft.com/office/drawing/2014/main" id="{D2C8549C-35A9-1607-4BC5-4CCE1FB4660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2019" y="1582220"/>
            <a:ext cx="3554656" cy="4256948"/>
          </a:xfrm>
          <a:prstGeom prst="rect">
            <a:avLst/>
          </a:prstGeom>
        </p:spPr>
      </p:pic>
      <p:pic>
        <p:nvPicPr>
          <p:cNvPr id="3075" name="Picture 3" descr="page2image3489593616">
            <a:extLst>
              <a:ext uri="{FF2B5EF4-FFF2-40B4-BE49-F238E27FC236}">
                <a16:creationId xmlns:a16="http://schemas.microsoft.com/office/drawing/2014/main" id="{190225C0-17AF-12DD-E799-AF005AE02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401" y="2010277"/>
            <a:ext cx="5283626" cy="323694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A9E5FB2-539F-5019-C883-6689F6D85F28}"/>
              </a:ext>
            </a:extLst>
          </p:cNvPr>
          <p:cNvSpPr/>
          <p:nvPr/>
        </p:nvSpPr>
        <p:spPr>
          <a:xfrm>
            <a:off x="5619964" y="4335693"/>
            <a:ext cx="606175" cy="81165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2D6B2CC9-B8B0-6377-0360-1930E636F3BD}"/>
              </a:ext>
            </a:extLst>
          </p:cNvPr>
          <p:cNvSpPr/>
          <p:nvPr/>
        </p:nvSpPr>
        <p:spPr>
          <a:xfrm>
            <a:off x="5381469" y="3282846"/>
            <a:ext cx="674557" cy="404734"/>
          </a:xfrm>
          <a:custGeom>
            <a:avLst/>
            <a:gdLst>
              <a:gd name="connsiteX0" fmla="*/ 0 w 674557"/>
              <a:gd name="connsiteY0" fmla="*/ 232347 h 404734"/>
              <a:gd name="connsiteX1" fmla="*/ 374754 w 674557"/>
              <a:gd name="connsiteY1" fmla="*/ 0 h 404734"/>
              <a:gd name="connsiteX2" fmla="*/ 674557 w 674557"/>
              <a:gd name="connsiteY2" fmla="*/ 0 h 404734"/>
              <a:gd name="connsiteX3" fmla="*/ 674557 w 674557"/>
              <a:gd name="connsiteY3" fmla="*/ 217357 h 404734"/>
              <a:gd name="connsiteX4" fmla="*/ 337279 w 674557"/>
              <a:gd name="connsiteY4" fmla="*/ 232347 h 404734"/>
              <a:gd name="connsiteX5" fmla="*/ 134911 w 674557"/>
              <a:gd name="connsiteY5" fmla="*/ 404734 h 404734"/>
              <a:gd name="connsiteX6" fmla="*/ 0 w 674557"/>
              <a:gd name="connsiteY6" fmla="*/ 404734 h 404734"/>
              <a:gd name="connsiteX7" fmla="*/ 0 w 674557"/>
              <a:gd name="connsiteY7" fmla="*/ 232347 h 40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557" h="404734">
                <a:moveTo>
                  <a:pt x="0" y="232347"/>
                </a:moveTo>
                <a:lnTo>
                  <a:pt x="374754" y="0"/>
                </a:lnTo>
                <a:lnTo>
                  <a:pt x="674557" y="0"/>
                </a:lnTo>
                <a:lnTo>
                  <a:pt x="674557" y="217357"/>
                </a:lnTo>
                <a:lnTo>
                  <a:pt x="337279" y="232347"/>
                </a:lnTo>
                <a:lnTo>
                  <a:pt x="134911" y="404734"/>
                </a:lnTo>
                <a:lnTo>
                  <a:pt x="0" y="404734"/>
                </a:lnTo>
                <a:lnTo>
                  <a:pt x="0" y="232347"/>
                </a:lnTo>
                <a:close/>
              </a:path>
            </a:pathLst>
          </a:cu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833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MiniBooNE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6" y="6504213"/>
            <a:ext cx="1112521" cy="237285"/>
          </a:xfrm>
        </p:spPr>
        <p:txBody>
          <a:bodyPr/>
          <a:lstStyle/>
          <a:p>
            <a:pPr>
              <a:defRPr/>
            </a:pPr>
            <a:r>
              <a:rPr lang="en-US" dirty="0"/>
              <a:t>March 19-21,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2" name="Picture 1">
            <a:extLst>
              <a:ext uri="{FF2B5EF4-FFF2-40B4-BE49-F238E27FC236}">
                <a16:creationId xmlns:a16="http://schemas.microsoft.com/office/drawing/2014/main" id="{3865D44F-9E6F-D5CE-D6CD-C9A510DA79F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7284" y="679629"/>
            <a:ext cx="5212080" cy="3799840"/>
          </a:xfrm>
          <a:prstGeom prst="rect">
            <a:avLst/>
          </a:prstGeom>
          <a:scene3d>
            <a:camera prst="orthographicFront">
              <a:rot lat="0" lon="0" rev="21564000"/>
            </a:camera>
            <a:lightRig rig="threePt" dir="t"/>
          </a:scene3d>
        </p:spPr>
      </p:pic>
      <p:pic>
        <p:nvPicPr>
          <p:cNvPr id="11" name="Picture 1" descr="page8image3214370512">
            <a:extLst>
              <a:ext uri="{FF2B5EF4-FFF2-40B4-BE49-F238E27FC236}">
                <a16:creationId xmlns:a16="http://schemas.microsoft.com/office/drawing/2014/main" id="{43BA1C5A-E5CB-2EBC-CBEC-8FB50C21D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254" y="465690"/>
            <a:ext cx="3151146" cy="38851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age8image3214370816">
            <a:extLst>
              <a:ext uri="{FF2B5EF4-FFF2-40B4-BE49-F238E27FC236}">
                <a16:creationId xmlns:a16="http://schemas.microsoft.com/office/drawing/2014/main" id="{E6C89642-48F3-065B-723C-010D0E454F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171" y="3287740"/>
            <a:ext cx="3983330" cy="298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84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MiniBooNE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6" y="6504213"/>
            <a:ext cx="1112521" cy="237285"/>
          </a:xfrm>
        </p:spPr>
        <p:txBody>
          <a:bodyPr/>
          <a:lstStyle/>
          <a:p>
            <a:pPr>
              <a:defRPr/>
            </a:pPr>
            <a:r>
              <a:rPr lang="en-US" dirty="0"/>
              <a:t>March 19-21,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325405" y="874994"/>
            <a:ext cx="8686800" cy="3796719"/>
          </a:xfrm>
        </p:spPr>
        <p:txBody>
          <a:bodyPr/>
          <a:lstStyle/>
          <a:p>
            <a:pPr marL="0" indent="0">
              <a:buNone/>
            </a:pPr>
            <a:r>
              <a:rPr lang="en-US" sz="2000" dirty="0"/>
              <a:t>The MiniBooNE detector site consists of:</a:t>
            </a:r>
          </a:p>
        </p:txBody>
      </p:sp>
      <p:pic>
        <p:nvPicPr>
          <p:cNvPr id="2" name="Picture 1">
            <a:extLst>
              <a:ext uri="{FF2B5EF4-FFF2-40B4-BE49-F238E27FC236}">
                <a16:creationId xmlns:a16="http://schemas.microsoft.com/office/drawing/2014/main" id="{3865D44F-9E6F-D5CE-D6CD-C9A510DA79F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011545" y="1692001"/>
            <a:ext cx="5212080" cy="3799840"/>
          </a:xfrm>
          <a:prstGeom prst="rect">
            <a:avLst/>
          </a:prstGeom>
          <a:scene3d>
            <a:camera prst="orthographicFront">
              <a:rot lat="0" lon="0" rev="21564000"/>
            </a:camera>
            <a:lightRig rig="threePt" dir="t"/>
          </a:scene3d>
        </p:spPr>
      </p:pic>
      <p:sp>
        <p:nvSpPr>
          <p:cNvPr id="7" name="Content Placeholder 1">
            <a:extLst>
              <a:ext uri="{FF2B5EF4-FFF2-40B4-BE49-F238E27FC236}">
                <a16:creationId xmlns:a16="http://schemas.microsoft.com/office/drawing/2014/main" id="{FD1A6993-1EF4-9FE9-1ABB-57D4FC3DA09D}"/>
              </a:ext>
            </a:extLst>
          </p:cNvPr>
          <p:cNvSpPr txBox="1">
            <a:spLocks/>
          </p:cNvSpPr>
          <p:nvPr/>
        </p:nvSpPr>
        <p:spPr>
          <a:xfrm>
            <a:off x="373808" y="1426437"/>
            <a:ext cx="3637737" cy="3796719"/>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	The MiniBooNE detector vault: a cylindrical, concrete-lined excavation, 50 ft in diameter and 45 ft deep.  This vault houses the detector tank and is equipped with access hatches for personnel and equipment.</a:t>
            </a:r>
          </a:p>
        </p:txBody>
      </p:sp>
      <p:sp>
        <p:nvSpPr>
          <p:cNvPr id="9" name="Rectangle 8">
            <a:extLst>
              <a:ext uri="{FF2B5EF4-FFF2-40B4-BE49-F238E27FC236}">
                <a16:creationId xmlns:a16="http://schemas.microsoft.com/office/drawing/2014/main" id="{42072829-108B-C978-8D11-9B486DDD9CCA}"/>
              </a:ext>
            </a:extLst>
          </p:cNvPr>
          <p:cNvSpPr/>
          <p:nvPr/>
        </p:nvSpPr>
        <p:spPr>
          <a:xfrm>
            <a:off x="4469258" y="2907587"/>
            <a:ext cx="2578814" cy="2198669"/>
          </a:xfrm>
          <a:prstGeom prst="rect">
            <a:avLst/>
          </a:pr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60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MiniBooNE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6" y="6504213"/>
            <a:ext cx="1194715" cy="237285"/>
          </a:xfrm>
        </p:spPr>
        <p:txBody>
          <a:bodyPr/>
          <a:lstStyle/>
          <a:p>
            <a:pPr>
              <a:defRPr/>
            </a:pPr>
            <a:r>
              <a:rPr lang="en-US" dirty="0"/>
              <a:t>March 19-21,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2" name="Picture 1">
            <a:extLst>
              <a:ext uri="{FF2B5EF4-FFF2-40B4-BE49-F238E27FC236}">
                <a16:creationId xmlns:a16="http://schemas.microsoft.com/office/drawing/2014/main" id="{3865D44F-9E6F-D5CE-D6CD-C9A510DA79F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011545" y="1692001"/>
            <a:ext cx="5212080" cy="3799840"/>
          </a:xfrm>
          <a:prstGeom prst="rect">
            <a:avLst/>
          </a:prstGeom>
          <a:scene3d>
            <a:camera prst="orthographicFront">
              <a:rot lat="0" lon="0" rev="21564000"/>
            </a:camera>
            <a:lightRig rig="threePt" dir="t"/>
          </a:scene3d>
        </p:spPr>
      </p:pic>
      <p:sp>
        <p:nvSpPr>
          <p:cNvPr id="7" name="Content Placeholder 1">
            <a:extLst>
              <a:ext uri="{FF2B5EF4-FFF2-40B4-BE49-F238E27FC236}">
                <a16:creationId xmlns:a16="http://schemas.microsoft.com/office/drawing/2014/main" id="{FD1A6993-1EF4-9FE9-1ABB-57D4FC3DA09D}"/>
              </a:ext>
            </a:extLst>
          </p:cNvPr>
          <p:cNvSpPr txBox="1">
            <a:spLocks/>
          </p:cNvSpPr>
          <p:nvPr/>
        </p:nvSpPr>
        <p:spPr>
          <a:xfrm>
            <a:off x="373808" y="874838"/>
            <a:ext cx="3637737" cy="3796719"/>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	The detector tank: a 40-ft-diameter spherical tank located in the detector vault, instrumented with a little over 1500 photomultiplier tubes, and filled with 250,000 gallons of </a:t>
            </a:r>
            <a:r>
              <a:rPr lang="en-US" sz="2000" dirty="0" err="1"/>
              <a:t>Marcol</a:t>
            </a:r>
            <a:r>
              <a:rPr lang="en-US" sz="2000" dirty="0"/>
              <a:t> 7 (Fermilab MSDS 16080) mineral oil.  A cover gas of nitrogen, which is fed from a 1000 L liquid nitrogen </a:t>
            </a:r>
            <a:r>
              <a:rPr lang="en-US" sz="2000" dirty="0" err="1"/>
              <a:t>dewar</a:t>
            </a:r>
            <a:r>
              <a:rPr lang="en-US" sz="2000" dirty="0"/>
              <a:t>, is introduced in the empty space at the top of the tank to provide protection from oxidation.  Oxidation degrades the desirable properties of the mineral oil that are important to the experiment.</a:t>
            </a:r>
          </a:p>
        </p:txBody>
      </p:sp>
      <p:sp>
        <p:nvSpPr>
          <p:cNvPr id="8" name="Oval 7">
            <a:extLst>
              <a:ext uri="{FF2B5EF4-FFF2-40B4-BE49-F238E27FC236}">
                <a16:creationId xmlns:a16="http://schemas.microsoft.com/office/drawing/2014/main" id="{EB4B9620-B66D-D254-18C8-17E179E2DD42}"/>
              </a:ext>
            </a:extLst>
          </p:cNvPr>
          <p:cNvSpPr/>
          <p:nvPr/>
        </p:nvSpPr>
        <p:spPr>
          <a:xfrm>
            <a:off x="4787758" y="2873893"/>
            <a:ext cx="1952089" cy="1952089"/>
          </a:xfrm>
          <a:prstGeom prst="ellipse">
            <a:avLst/>
          </a:pr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76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MiniBooNE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1133070" cy="237285"/>
          </a:xfrm>
        </p:spPr>
        <p:txBody>
          <a:bodyPr/>
          <a:lstStyle/>
          <a:p>
            <a:pPr>
              <a:defRPr/>
            </a:pPr>
            <a:r>
              <a:rPr lang="en-US" dirty="0"/>
              <a:t>March 19-21,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2" name="Picture 1">
            <a:extLst>
              <a:ext uri="{FF2B5EF4-FFF2-40B4-BE49-F238E27FC236}">
                <a16:creationId xmlns:a16="http://schemas.microsoft.com/office/drawing/2014/main" id="{3865D44F-9E6F-D5CE-D6CD-C9A510DA79F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011545" y="1692001"/>
            <a:ext cx="5212080" cy="3799840"/>
          </a:xfrm>
          <a:prstGeom prst="rect">
            <a:avLst/>
          </a:prstGeom>
          <a:scene3d>
            <a:camera prst="orthographicFront">
              <a:rot lat="0" lon="0" rev="21564000"/>
            </a:camera>
            <a:lightRig rig="threePt" dir="t"/>
          </a:scene3d>
        </p:spPr>
      </p:pic>
      <p:sp>
        <p:nvSpPr>
          <p:cNvPr id="7" name="Content Placeholder 1">
            <a:extLst>
              <a:ext uri="{FF2B5EF4-FFF2-40B4-BE49-F238E27FC236}">
                <a16:creationId xmlns:a16="http://schemas.microsoft.com/office/drawing/2014/main" id="{FD1A6993-1EF4-9FE9-1ABB-57D4FC3DA09D}"/>
              </a:ext>
            </a:extLst>
          </p:cNvPr>
          <p:cNvSpPr txBox="1">
            <a:spLocks/>
          </p:cNvSpPr>
          <p:nvPr/>
        </p:nvSpPr>
        <p:spPr>
          <a:xfrm>
            <a:off x="373808" y="989577"/>
            <a:ext cx="3637737" cy="3796719"/>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	The detector support enclosure: a 50-ft-diameter circular room located (at surface level) above the detector vault which houses electronics and oil handling equipment.  The support enclosure includes power, fire protection, and air handling equipment, as well as a 2-ton trolley supporting a 1-ton hoist.</a:t>
            </a:r>
          </a:p>
          <a:p>
            <a:pPr>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68077ABA-C71F-99F8-039A-9ECDBC351021}"/>
              </a:ext>
            </a:extLst>
          </p:cNvPr>
          <p:cNvSpPr/>
          <p:nvPr/>
        </p:nvSpPr>
        <p:spPr>
          <a:xfrm>
            <a:off x="4458984" y="2147299"/>
            <a:ext cx="3698697" cy="678094"/>
          </a:xfrm>
          <a:prstGeom prst="rect">
            <a:avLst/>
          </a:pr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09C33D5-9679-7FDF-7EBE-8FB9C0A2CD8F}"/>
              </a:ext>
            </a:extLst>
          </p:cNvPr>
          <p:cNvSpPr/>
          <p:nvPr/>
        </p:nvSpPr>
        <p:spPr>
          <a:xfrm>
            <a:off x="7150813" y="2835667"/>
            <a:ext cx="1006868" cy="455298"/>
          </a:xfrm>
          <a:prstGeom prst="rect">
            <a:avLst/>
          </a:prstGeom>
          <a:solidFill>
            <a:schemeClr val="accent1">
              <a:alpha val="5004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333283"/>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MKRZARSQM56R-1466480915-294</_dlc_DocId>
    <_dlc_DocIdUrl xmlns="c8a0c449-bc3f-4023-b6f3-9ae146c0e873">
      <Url>https://fermipoint.fnal.gov/org/eshq/ASD/_layouts/15/DocIdRedir.aspx?ID=MKRZARSQM56R-1466480915-294</Url>
      <Description>MKRZARSQM56R-1466480915-294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7848FA-C60A-45FD-BB12-33C88503094C}">
  <ds:schemaRefs>
    <ds:schemaRef ds:uri="http://schemas.microsoft.com/sharepoint/events"/>
  </ds:schemaRefs>
</ds:datastoreItem>
</file>

<file path=customXml/itemProps2.xml><?xml version="1.0" encoding="utf-8"?>
<ds:datastoreItem xmlns:ds="http://schemas.openxmlformats.org/officeDocument/2006/customXml" ds:itemID="{6B9A9177-9946-41CD-B01B-8BAAEF071AA1}">
  <ds:schemaRef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c8a0c449-bc3f-4023-b6f3-9ae146c0e873"/>
    <ds:schemaRef ds:uri="http://purl.org/dc/dcmitype/"/>
    <ds:schemaRef ds:uri="http://purl.org/dc/terms/"/>
  </ds:schemaRefs>
</ds:datastoreItem>
</file>

<file path=customXml/itemProps3.xml><?xml version="1.0" encoding="utf-8"?>
<ds:datastoreItem xmlns:ds="http://schemas.openxmlformats.org/officeDocument/2006/customXml" ds:itemID="{5E4FB0BA-40FF-4738-BEDA-5B1BDD7FB1CF}">
  <ds:schemaRefs>
    <ds:schemaRef ds:uri="http://schemas.microsoft.com/sharepoint/v3/contenttype/forms"/>
  </ds:schemaRefs>
</ds:datastoreItem>
</file>

<file path=customXml/itemProps4.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12779</TotalTime>
  <Words>2635</Words>
  <Application>Microsoft Macintosh PowerPoint</Application>
  <PresentationFormat>On-screen Show (4:3)</PresentationFormat>
  <Paragraphs>325</Paragraphs>
  <Slides>23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Helvetica</vt:lpstr>
      <vt:lpstr>Fermilab_PPT_090815</vt:lpstr>
      <vt:lpstr>1_Fermilab_PPT_090815</vt:lpstr>
      <vt:lpstr>PowerPoint Presentation</vt:lpstr>
      <vt:lpstr>Outline</vt:lpstr>
      <vt:lpstr>Outline</vt:lpstr>
      <vt:lpstr>MiniBooNE Detector Overview</vt:lpstr>
      <vt:lpstr>MiniBooNE Detector Overview</vt:lpstr>
      <vt:lpstr>MiniBooNE Detector Overview</vt:lpstr>
      <vt:lpstr>MiniBooNE Detector Overview</vt:lpstr>
      <vt:lpstr>MiniBooNE Detector Overview</vt:lpstr>
      <vt:lpstr>MiniBooNE Detector Overview</vt:lpstr>
      <vt:lpstr>Outline</vt:lpstr>
      <vt:lpstr>Hazard Inventory for MiniBooNE Detector</vt:lpstr>
      <vt:lpstr>Risk Matrix Summary for MiniBooNE Detector</vt:lpstr>
      <vt:lpstr>PowerPoint Presentation</vt:lpstr>
      <vt:lpstr>Outline</vt:lpstr>
      <vt:lpstr>Non-Accelerator Specific Hazards –  Confined Spaces</vt:lpstr>
      <vt:lpstr>Non-Accelerator Specific Hazards – Crane Operations</vt:lpstr>
      <vt:lpstr>Non-Accelerator Specific Hazards – Compressed Gasses</vt:lpstr>
      <vt:lpstr>Non-Accelerator Specific Hazards –  Life Safety Egress</vt:lpstr>
      <vt:lpstr>Non-Accelerator Specific Hazards –  Combustible Materials</vt:lpstr>
      <vt:lpstr>Non-Accelerator Specific Hazards –  Combustible Materials</vt:lpstr>
      <vt:lpstr>Non-Accelerator Specific Hazards –  Flammable Materials</vt:lpstr>
      <vt:lpstr>Non-Accelerator Specific Hazards –  Flammable Materials</vt:lpstr>
      <vt:lpstr>Non-Accelerator Specific Hazards –  Confined Spaces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Cindy D. Joe</cp:lastModifiedBy>
  <cp:revision>166</cp:revision>
  <cp:lastPrinted>2014-01-20T19:40:21Z</cp:lastPrinted>
  <dcterms:created xsi:type="dcterms:W3CDTF">2017-02-13T18:49:53Z</dcterms:created>
  <dcterms:modified xsi:type="dcterms:W3CDTF">2024-03-18T19:31:11Z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e15050c8-8936-4be0-9562-0f7eb3139549</vt:lpwstr>
  </property>
</Properties>
</file>