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3"/>
  </p:notesMasterIdLst>
  <p:handoutMasterIdLst>
    <p:handoutMasterId r:id="rId34"/>
  </p:handoutMasterIdLst>
  <p:sldIdLst>
    <p:sldId id="340" r:id="rId7"/>
    <p:sldId id="275" r:id="rId8"/>
    <p:sldId id="356" r:id="rId9"/>
    <p:sldId id="381" r:id="rId10"/>
    <p:sldId id="357" r:id="rId11"/>
    <p:sldId id="322" r:id="rId12"/>
    <p:sldId id="418" r:id="rId13"/>
    <p:sldId id="358" r:id="rId14"/>
    <p:sldId id="348" r:id="rId15"/>
    <p:sldId id="377" r:id="rId16"/>
    <p:sldId id="417" r:id="rId17"/>
    <p:sldId id="347" r:id="rId18"/>
    <p:sldId id="349" r:id="rId19"/>
    <p:sldId id="398" r:id="rId20"/>
    <p:sldId id="359" r:id="rId21"/>
    <p:sldId id="361" r:id="rId22"/>
    <p:sldId id="362" r:id="rId23"/>
    <p:sldId id="326" r:id="rId24"/>
    <p:sldId id="391" r:id="rId25"/>
    <p:sldId id="363" r:id="rId26"/>
    <p:sldId id="364" r:id="rId27"/>
    <p:sldId id="366" r:id="rId28"/>
    <p:sldId id="393" r:id="rId29"/>
    <p:sldId id="419" r:id="rId30"/>
    <p:sldId id="331" r:id="rId31"/>
    <p:sldId id="373" r:id="rId3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20202"/>
    <a:srgbClr val="505050"/>
    <a:srgbClr val="004C97"/>
    <a:srgbClr val="0D3B8E"/>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3419" autoAdjust="0"/>
  </p:normalViewPr>
  <p:slideViewPr>
    <p:cSldViewPr snapToGrid="0" snapToObjects="1" showGuides="1">
      <p:cViewPr varScale="1">
        <p:scale>
          <a:sx n="86" d="100"/>
          <a:sy n="86" d="100"/>
        </p:scale>
        <p:origin x="990"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Radiation sensing equipment is used to keep risk of soil interactions limited to the area of the inactive target station.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dirty="0"/>
          </a:p>
        </p:txBody>
      </p:sp>
    </p:spTree>
    <p:extLst>
      <p:ext uri="{BB962C8B-B14F-4D97-AF65-F5344CB8AC3E}">
        <p14:creationId xmlns:p14="http://schemas.microsoft.com/office/powerpoint/2010/main" val="1384335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P1 and P2 Beamlines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P1 and P2 Beamlines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P1 and P2 Beamlines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30" r:id="rId2"/>
    <p:sldLayoutId id="2147484131" r:id="rId3"/>
    <p:sldLayoutId id="2147484132" r:id="rId4"/>
    <p:sldLayoutId id="2147484133" r:id="rId5"/>
    <p:sldLayoutId id="2147484134" r:id="rId6"/>
    <p:sldLayoutId id="2147484135"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 	</a:t>
            </a:r>
          </a:p>
          <a:p>
            <a:r>
              <a:rPr lang="en-US" sz="1600" dirty="0"/>
              <a:t>Accelerator Readiness Review </a:t>
            </a:r>
          </a:p>
          <a:p>
            <a:r>
              <a:rPr lang="en-US" sz="1600" dirty="0"/>
              <a:t>19-21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9 – P1 and P2 Beamlines</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2"/>
            <a:ext cx="8672513" cy="1082706"/>
          </a:xfrm>
        </p:spPr>
        <p:txBody>
          <a:bodyPr/>
          <a:lstStyle/>
          <a:p>
            <a:r>
              <a:rPr lang="en-US" sz="2000" dirty="0"/>
              <a:t>Air Activation</a:t>
            </a:r>
          </a:p>
          <a:p>
            <a:pPr lvl="1"/>
            <a:r>
              <a:rPr lang="en-US" sz="1800" dirty="0"/>
              <a:t>Air activation can occur at any area where high beam losses are present. </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34275201"/>
              </p:ext>
            </p:extLst>
          </p:nvPr>
        </p:nvGraphicFramePr>
        <p:xfrm>
          <a:off x="285030" y="2077781"/>
          <a:ext cx="8573940" cy="2154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502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75680">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M – Run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Engineered Air Flow</a:t>
                      </a:r>
                    </a:p>
                  </a:txBody>
                  <a:tcPr/>
                </a:tc>
                <a:tc>
                  <a:txBody>
                    <a:bodyPr/>
                    <a:lstStyle/>
                    <a:p>
                      <a:r>
                        <a:rPr lang="en-US" sz="1600" dirty="0"/>
                        <a:t>L: A</a:t>
                      </a:r>
                    </a:p>
                    <a:p>
                      <a:r>
                        <a:rPr lang="en-US" sz="1600" dirty="0"/>
                        <a:t>C: L</a:t>
                      </a:r>
                    </a:p>
                    <a:p>
                      <a:r>
                        <a:rPr lang="en-US" sz="1600" dirty="0"/>
                        <a:t>R: III</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9135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Soil Interactions</a:t>
            </a:r>
          </a:p>
          <a:p>
            <a:pPr lvl="1"/>
            <a:r>
              <a:rPr lang="en-US" sz="1800" dirty="0"/>
              <a:t>Scattered beam has the potential to activate soil at low levels calculated in the shielding assessment.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952973653"/>
              </p:ext>
            </p:extLst>
          </p:nvPr>
        </p:nvGraphicFramePr>
        <p:xfrm>
          <a:off x="327171" y="2674375"/>
          <a:ext cx="8573940" cy="2802194"/>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63040">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139154">
                <a:tc>
                  <a:txBody>
                    <a:bodyPr/>
                    <a:lstStyle/>
                    <a:p>
                      <a:r>
                        <a:rPr lang="en-US" sz="1600" dirty="0"/>
                        <a:t>L: A</a:t>
                      </a:r>
                    </a:p>
                    <a:p>
                      <a:r>
                        <a:rPr lang="en-US" sz="1600" dirty="0"/>
                        <a:t>C: N</a:t>
                      </a:r>
                    </a:p>
                    <a:p>
                      <a:r>
                        <a:rPr lang="en-US" sz="1600" dirty="0"/>
                        <a:t>R: IV</a:t>
                      </a:r>
                    </a:p>
                  </a:txBody>
                  <a:tcPr/>
                </a:tc>
                <a:tc>
                  <a:txBody>
                    <a:bodyPr/>
                    <a:lstStyle/>
                    <a:p>
                      <a:r>
                        <a:rPr lang="en-US" sz="1600" dirty="0"/>
                        <a:t>P   –  RWP for excavation</a:t>
                      </a:r>
                    </a:p>
                    <a:p>
                      <a:r>
                        <a:rPr lang="en-US" sz="1600" dirty="0"/>
                        <a:t>M –  Beamline Design  </a:t>
                      </a:r>
                    </a:p>
                    <a:p>
                      <a:r>
                        <a:rPr lang="en-US" sz="1600" dirty="0"/>
                        <a:t>M –  Run Conditions  </a:t>
                      </a:r>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1439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P1 and P2 Beamline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47585515"/>
              </p:ext>
            </p:extLst>
          </p:nvPr>
        </p:nvGraphicFramePr>
        <p:xfrm>
          <a:off x="341460" y="303540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Postings</a:t>
                      </a:r>
                    </a:p>
                    <a:p>
                      <a:r>
                        <a:rPr lang="en-US" sz="1600" kern="1200" dirty="0">
                          <a:solidFill>
                            <a:schemeClr val="dk1"/>
                          </a:solidFill>
                          <a:effectLst/>
                          <a:latin typeface="+mn-lt"/>
                          <a:ea typeface="+mn-ea"/>
                          <a:cs typeface="+mn-cs"/>
                        </a:rPr>
                        <a:t>M – Run Conditions</a:t>
                      </a:r>
                    </a:p>
                    <a:p>
                      <a:r>
                        <a:rPr lang="en-US" sz="1600" kern="1200" dirty="0">
                          <a:solidFill>
                            <a:schemeClr val="dk1"/>
                          </a:solidFill>
                          <a:effectLst/>
                          <a:latin typeface="+mn-lt"/>
                          <a:ea typeface="+mn-ea"/>
                          <a:cs typeface="+mn-cs"/>
                        </a:rPr>
                        <a:t>M – Distance to Stored Material</a:t>
                      </a:r>
                    </a:p>
                    <a:p>
                      <a:r>
                        <a:rPr lang="en-US" sz="1600" dirty="0"/>
                        <a:t>M – Material survey and release process</a:t>
                      </a:r>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505432"/>
          </a:xfrm>
        </p:spPr>
        <p:txBody>
          <a:bodyPr/>
          <a:lstStyle/>
          <a:p>
            <a:r>
              <a:rPr lang="en-US" sz="2000" dirty="0"/>
              <a:t>Contamination</a:t>
            </a:r>
          </a:p>
          <a:p>
            <a:pPr lvl="1"/>
            <a:r>
              <a:rPr lang="en-US" sz="1800" dirty="0"/>
              <a:t>Contamination can be created when beam or beam loss strike dust or debris on or near the accelerator.</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031389627"/>
              </p:ext>
            </p:extLst>
          </p:nvPr>
        </p:nvGraphicFramePr>
        <p:xfrm>
          <a:off x="277886" y="2369970"/>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Radiation Survey</a:t>
                      </a:r>
                    </a:p>
                    <a:p>
                      <a:r>
                        <a:rPr lang="en-US" sz="1600" kern="1200" dirty="0">
                          <a:solidFill>
                            <a:schemeClr val="dk1"/>
                          </a:solidFill>
                          <a:effectLst/>
                          <a:latin typeface="+mn-lt"/>
                          <a:ea typeface="+mn-ea"/>
                          <a:cs typeface="+mn-cs"/>
                        </a:rPr>
                        <a:t>P – Posting</a:t>
                      </a:r>
                    </a:p>
                    <a:p>
                      <a:r>
                        <a:rPr lang="en-US" sz="1600" kern="1200" dirty="0">
                          <a:solidFill>
                            <a:schemeClr val="dk1"/>
                          </a:solidFill>
                          <a:effectLst/>
                          <a:latin typeface="+mn-lt"/>
                          <a:ea typeface="+mn-ea"/>
                          <a:cs typeface="+mn-cs"/>
                        </a:rPr>
                        <a:t>M – Radiological Work Permit</a:t>
                      </a:r>
                    </a:p>
                    <a:p>
                      <a:r>
                        <a:rPr lang="en-US" sz="1600" kern="1200" dirty="0">
                          <a:solidFill>
                            <a:schemeClr val="dk1"/>
                          </a:solidFill>
                          <a:effectLst/>
                          <a:latin typeface="+mn-lt"/>
                          <a:ea typeface="+mn-ea"/>
                          <a:cs typeface="+mn-cs"/>
                        </a:rPr>
                        <a:t>M – Training</a:t>
                      </a:r>
                      <a:endParaRPr lang="en-US" sz="1600" dirty="0"/>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505432"/>
          </a:xfrm>
        </p:spPr>
        <p:txBody>
          <a:bodyPr/>
          <a:lstStyle/>
          <a:p>
            <a:r>
              <a:rPr lang="en-US" sz="2000" dirty="0"/>
              <a:t>Radioactive sources</a:t>
            </a:r>
          </a:p>
          <a:p>
            <a:pPr lvl="1"/>
            <a:r>
              <a:rPr lang="en-US" sz="1800" dirty="0"/>
              <a:t>Radioactive Sources may be used in shutdown and maintenance activities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545117381"/>
              </p:ext>
            </p:extLst>
          </p:nvPr>
        </p:nvGraphicFramePr>
        <p:xfrm>
          <a:off x="277886" y="2369970"/>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Training</a:t>
                      </a:r>
                    </a:p>
                    <a:p>
                      <a:r>
                        <a:rPr lang="en-US" sz="1600" kern="1200" dirty="0">
                          <a:solidFill>
                            <a:schemeClr val="dk1"/>
                          </a:solidFill>
                          <a:effectLst/>
                          <a:latin typeface="+mn-lt"/>
                          <a:ea typeface="+mn-ea"/>
                          <a:cs typeface="+mn-cs"/>
                        </a:rPr>
                        <a:t>P – Posting</a:t>
                      </a:r>
                    </a:p>
                    <a:p>
                      <a:r>
                        <a:rPr lang="en-US" sz="1600" kern="1200" dirty="0">
                          <a:solidFill>
                            <a:schemeClr val="dk1"/>
                          </a:solidFill>
                          <a:effectLst/>
                          <a:latin typeface="+mn-lt"/>
                          <a:ea typeface="+mn-ea"/>
                          <a:cs typeface="+mn-cs"/>
                        </a:rPr>
                        <a:t>M – Storage Requirements</a:t>
                      </a:r>
                    </a:p>
                    <a:p>
                      <a:r>
                        <a:rPr lang="en-US" sz="1600" kern="1200" dirty="0">
                          <a:solidFill>
                            <a:schemeClr val="dk1"/>
                          </a:solidFill>
                          <a:effectLst/>
                          <a:latin typeface="+mn-lt"/>
                          <a:ea typeface="+mn-ea"/>
                          <a:cs typeface="+mn-cs"/>
                        </a:rPr>
                        <a:t>M – “In-Use” Requirements</a:t>
                      </a:r>
                      <a:endParaRPr lang="en-US" sz="1600" dirty="0"/>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0508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P1 and P2 Beamlines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a:t>
            </a:r>
          </a:p>
          <a:p>
            <a:pPr lvl="1"/>
            <a:r>
              <a:rPr lang="en-US" sz="1800" dirty="0"/>
              <a:t>Ionizing radiation due to beam loss in the P1 and P2 Beamlines</a:t>
            </a:r>
          </a:p>
          <a:p>
            <a:pPr lvl="1"/>
            <a:r>
              <a:rPr lang="en-US" sz="1800" dirty="0"/>
              <a:t>Analyzed maximum credible incident (MCI) to determine credited controls</a:t>
            </a:r>
          </a:p>
          <a:p>
            <a:pPr lvl="1"/>
            <a:endParaRPr lang="en-US" sz="1800"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P1 and P2 Beamlines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592015" cy="5267204"/>
          </a:xfrm>
        </p:spPr>
        <p:txBody>
          <a:bodyPr/>
          <a:lstStyle/>
          <a:p>
            <a:r>
              <a:rPr lang="en-US" sz="2000" dirty="0"/>
              <a:t>8 GeV beam</a:t>
            </a:r>
          </a:p>
          <a:p>
            <a:pPr lvl="1"/>
            <a:r>
              <a:rPr lang="en-US" sz="1800" dirty="0"/>
              <a:t>The maximum-credible beam at 8 GeV would result from a large orbit distortion in the Recycler that could be caused by one or more correction elements being energized incorrectly. If the orbit was distorted such that the first turn of beam injected into the Recycler was steered into the extraction channel of the </a:t>
            </a:r>
            <a:r>
              <a:rPr lang="en-US" sz="1800" dirty="0" err="1"/>
              <a:t>Lambertson</a:t>
            </a:r>
            <a:r>
              <a:rPr lang="en-US" sz="1800" dirty="0"/>
              <a:t> at MI-52, all the beam getting to the Recycler could be sent to the P1 and P2 Beamlines.</a:t>
            </a:r>
          </a:p>
          <a:p>
            <a:pPr lvl="1"/>
            <a:r>
              <a:rPr lang="en-US" sz="1800" dirty="0"/>
              <a:t>3.78 E17 protons/h = 7 E12 protons/batch * 15 Hz </a:t>
            </a:r>
          </a:p>
          <a:p>
            <a:pPr lvl="1"/>
            <a:endParaRPr lang="en-US" sz="1800" dirty="0"/>
          </a:p>
          <a:p>
            <a:r>
              <a:rPr lang="en-US" sz="2000" dirty="0"/>
              <a:t>120 GeV beam </a:t>
            </a:r>
          </a:p>
          <a:p>
            <a:pPr lvl="1"/>
            <a:r>
              <a:rPr lang="en-US" sz="1800" dirty="0">
                <a:solidFill>
                  <a:schemeClr val="accent6"/>
                </a:solidFill>
              </a:rPr>
              <a:t>Maximum number of batches for SY120 at Booster MCI intensity, limited to 55s cycle time using Repetition Rate Limiter </a:t>
            </a:r>
          </a:p>
          <a:p>
            <a:pPr lvl="1"/>
            <a:r>
              <a:rPr lang="en-US" sz="1800" dirty="0">
                <a:solidFill>
                  <a:schemeClr val="accent6"/>
                </a:solidFill>
              </a:rPr>
              <a:t>2.75 E15 protons/h = 6 batches/cycle * 7 E12 protons/batch / 55 s</a:t>
            </a:r>
          </a:p>
          <a:p>
            <a:pPr lvl="1"/>
            <a:endParaRPr lang="en-US" sz="1800" dirty="0">
              <a:solidFill>
                <a:schemeClr val="accent6"/>
              </a:solidFill>
            </a:endParaRPr>
          </a:p>
          <a:p>
            <a:r>
              <a:rPr lang="en-US" sz="2000" dirty="0">
                <a:solidFill>
                  <a:schemeClr val="accent6"/>
                </a:solidFill>
              </a:rPr>
              <a:t>The 8 GeV MCI drives the shielding and radiation detector requirements</a:t>
            </a:r>
          </a:p>
          <a:p>
            <a:pPr marL="0" indent="0">
              <a:buNone/>
            </a:pPr>
            <a:endParaRPr lang="en-US" sz="1200" dirty="0"/>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with medium confidence">
            <a:extLst>
              <a:ext uri="{FF2B5EF4-FFF2-40B4-BE49-F238E27FC236}">
                <a16:creationId xmlns:a16="http://schemas.microsoft.com/office/drawing/2014/main" id="{4F1419C6-00AC-45EA-E45D-5AE12B85CA05}"/>
              </a:ext>
            </a:extLst>
          </p:cNvPr>
          <p:cNvPicPr>
            <a:picLocks noChangeAspect="1"/>
          </p:cNvPicPr>
          <p:nvPr/>
        </p:nvPicPr>
        <p:blipFill>
          <a:blip r:embed="rId2"/>
          <a:stretch>
            <a:fillRect/>
          </a:stretch>
        </p:blipFill>
        <p:spPr>
          <a:xfrm>
            <a:off x="1995854" y="771439"/>
            <a:ext cx="5152292" cy="5542104"/>
          </a:xfrm>
          <a:prstGeom prst="rect">
            <a:avLst/>
          </a:prstGeom>
        </p:spPr>
      </p:pic>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Rectangle 6">
            <a:extLst>
              <a:ext uri="{FF2B5EF4-FFF2-40B4-BE49-F238E27FC236}">
                <a16:creationId xmlns:a16="http://schemas.microsoft.com/office/drawing/2014/main" id="{C96F6277-E200-09F3-7E95-32FC2E042A1E}"/>
              </a:ext>
            </a:extLst>
          </p:cNvPr>
          <p:cNvSpPr/>
          <p:nvPr/>
        </p:nvSpPr>
        <p:spPr>
          <a:xfrm>
            <a:off x="1995854" y="992459"/>
            <a:ext cx="5152292" cy="2366203"/>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98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P1 and P2 Beamlines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P1 and P2 Beamlines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86800" cy="5306158"/>
          </a:xfrm>
        </p:spPr>
        <p:txBody>
          <a:bodyPr/>
          <a:lstStyle/>
          <a:p>
            <a:r>
              <a:rPr lang="en-US" sz="2000" dirty="0"/>
              <a:t>Permanent Shielding </a:t>
            </a:r>
          </a:p>
          <a:p>
            <a:pPr lvl="1"/>
            <a:r>
              <a:rPr lang="en-US" sz="1800" dirty="0"/>
              <a:t>17.9 </a:t>
            </a:r>
            <a:r>
              <a:rPr lang="en-US" sz="1800" dirty="0" err="1"/>
              <a:t>e.f.d</a:t>
            </a:r>
            <a:r>
              <a:rPr lang="en-US" sz="1800" dirty="0"/>
              <a:t>. in all locations except in the 520-701 region (MI 8400-8475) where the loss is on a buried thick pipe, which requires 20.3 </a:t>
            </a:r>
            <a:r>
              <a:rPr lang="en-US" sz="1800" dirty="0" err="1"/>
              <a:t>e.f.d</a:t>
            </a:r>
            <a:r>
              <a:rPr lang="en-US" sz="1800" dirty="0"/>
              <a:t>. </a:t>
            </a:r>
          </a:p>
          <a:p>
            <a:pPr>
              <a:spcBef>
                <a:spcPts val="1200"/>
              </a:spcBef>
            </a:pPr>
            <a:r>
              <a:rPr lang="en-US" sz="2000" dirty="0"/>
              <a:t>Penetration Shielding</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F13 10” diameter </a:t>
            </a:r>
            <a:r>
              <a:rPr lang="en-US" sz="1800" dirty="0" err="1">
                <a:effectLst/>
                <a:latin typeface="Helvetica" panose="020B0604020202020204" pitchFamily="34" charset="0"/>
                <a:ea typeface="Calibri" panose="020F0502020204030204" pitchFamily="34" charset="0"/>
                <a:cs typeface="Helvetica" panose="020B0604020202020204" pitchFamily="34" charset="0"/>
              </a:rPr>
              <a:t>cryo</a:t>
            </a:r>
            <a:r>
              <a:rPr lang="en-US" sz="1800" dirty="0">
                <a:effectLst/>
                <a:latin typeface="Helvetica" panose="020B0604020202020204" pitchFamily="34" charset="0"/>
                <a:ea typeface="Calibri" panose="020F0502020204030204" pitchFamily="34" charset="0"/>
                <a:cs typeface="Helvetica" panose="020B0604020202020204" pitchFamily="34" charset="0"/>
              </a:rPr>
              <a:t> penetration must be filled with at least 16.8 feet of sand</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F13 6” diameter </a:t>
            </a:r>
            <a:r>
              <a:rPr lang="en-US" sz="1800" dirty="0" err="1">
                <a:effectLst/>
                <a:latin typeface="Helvetica" panose="020B0604020202020204" pitchFamily="34" charset="0"/>
                <a:ea typeface="Calibri" panose="020F0502020204030204" pitchFamily="34" charset="0"/>
                <a:cs typeface="Helvetica" panose="020B0604020202020204" pitchFamily="34" charset="0"/>
              </a:rPr>
              <a:t>cryo</a:t>
            </a:r>
            <a:r>
              <a:rPr lang="en-US" sz="1800" dirty="0">
                <a:effectLst/>
                <a:latin typeface="Helvetica" panose="020B0604020202020204" pitchFamily="34" charset="0"/>
                <a:ea typeface="Calibri" panose="020F0502020204030204" pitchFamily="34" charset="0"/>
                <a:cs typeface="Helvetica" panose="020B0604020202020204" pitchFamily="34" charset="0"/>
              </a:rPr>
              <a:t> penetration must be filled with at least 14.7 feet of sand</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F15 48” diameter </a:t>
            </a:r>
            <a:r>
              <a:rPr lang="en-US" sz="1800" dirty="0" err="1">
                <a:effectLst/>
                <a:latin typeface="Helvetica" panose="020B0604020202020204" pitchFamily="34" charset="0"/>
                <a:ea typeface="Calibri" panose="020F0502020204030204" pitchFamily="34" charset="0"/>
                <a:cs typeface="Helvetica" panose="020B0604020202020204" pitchFamily="34" charset="0"/>
              </a:rPr>
              <a:t>cryo</a:t>
            </a:r>
            <a:r>
              <a:rPr lang="en-US" sz="1800" dirty="0">
                <a:effectLst/>
                <a:latin typeface="Helvetica" panose="020B0604020202020204" pitchFamily="34" charset="0"/>
                <a:ea typeface="Calibri" panose="020F0502020204030204" pitchFamily="34" charset="0"/>
                <a:cs typeface="Helvetica" panose="020B0604020202020204" pitchFamily="34" charset="0"/>
              </a:rPr>
              <a:t> penetration must be filled to the top of the berm with sand</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No other penetrations are required to be filled</a:t>
            </a:r>
            <a:endParaRPr lang="en-US" sz="1800" dirty="0"/>
          </a:p>
          <a:p>
            <a:pPr>
              <a:spcBef>
                <a:spcPts val="1200"/>
              </a:spcBef>
            </a:pPr>
            <a:r>
              <a:rPr lang="en-US" sz="2000" dirty="0"/>
              <a:t>Obvious and Operating Barriers to Ensure Only Authorized Access </a:t>
            </a:r>
          </a:p>
          <a:p>
            <a:pPr lvl="1"/>
            <a:r>
              <a:rPr lang="en-US" sz="1800" dirty="0"/>
              <a:t>To permit entry to only authorized individuals into the area where the General Site Basis applies surrounding the P1 and P2 Beamlines segment of the Fermilab Main Accelerator, Obvious and Operating Barriers shall be established at the following locations to permit only authorized access: </a:t>
            </a:r>
          </a:p>
          <a:p>
            <a:pPr lvl="2"/>
            <a:r>
              <a:rPr lang="en-US" sz="1600" dirty="0"/>
              <a:t>Wilson Hall West, Wilson Hall East, Site 5 </a:t>
            </a:r>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269384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600" dirty="0"/>
              <a:t>Inhibits beam by controlled redundant critical devices</a:t>
            </a:r>
          </a:p>
          <a:p>
            <a:pPr lvl="1"/>
            <a:r>
              <a:rPr lang="en-US" sz="1600" dirty="0"/>
              <a:t>Enforces the search and secure process</a:t>
            </a:r>
          </a:p>
          <a:p>
            <a:pPr lvl="1"/>
            <a:r>
              <a:rPr lang="en-US" sz="1600" dirty="0"/>
              <a:t>Interlocked doors are present at all access points into the Switchyard enclosures</a:t>
            </a:r>
          </a:p>
          <a:p>
            <a:pPr lvl="1"/>
            <a:r>
              <a:rPr lang="en-US" sz="1600" b="1" dirty="0">
                <a:latin typeface="Helvetica" panose="020B0604020202020204" pitchFamily="34" charset="0"/>
              </a:rPr>
              <a:t>Includes interlocked radiation detectors </a:t>
            </a:r>
            <a:r>
              <a:rPr lang="en-US" sz="1600" dirty="0">
                <a:latin typeface="Helvetica" panose="020B0604020202020204" pitchFamily="34" charset="0"/>
              </a:rPr>
              <a:t>which protect individuals by disabling beam should prompt radiation from operations cause exposure to exceed specific dose rates</a:t>
            </a:r>
          </a:p>
          <a:p>
            <a:pPr lvl="1"/>
            <a:r>
              <a:rPr lang="en-US" sz="1600" b="1" i="0" u="none" strike="noStrike" dirty="0">
                <a:solidFill>
                  <a:srgbClr val="505050"/>
                </a:solidFill>
                <a:effectLst/>
                <a:latin typeface="Helvetica" panose="020B0604020202020204" pitchFamily="34" charset="0"/>
              </a:rPr>
              <a:t>Includes an interlocked repetition rate limiter </a:t>
            </a:r>
            <a:r>
              <a:rPr lang="en-US" sz="1600" b="0" i="0" u="none" strike="noStrike" dirty="0">
                <a:solidFill>
                  <a:srgbClr val="505050"/>
                </a:solidFill>
                <a:effectLst/>
                <a:latin typeface="Helvetica" panose="020B0604020202020204" pitchFamily="34" charset="0"/>
              </a:rPr>
              <a:t>which protect individuals by disabling beam if a magnet is energized longer than allowed in a fixed amount of time. </a:t>
            </a:r>
            <a:endParaRPr lang="en-US" sz="1600" dirty="0"/>
          </a:p>
          <a:p>
            <a:pPr lvl="1"/>
            <a:r>
              <a:rPr lang="en-US" sz="1600" dirty="0"/>
              <a:t>The ES&amp;H Radiation Physics Engineering Dept. (RPE) ensures that all requirements for hardware and system testing are completed semi-annually with a four-month grace period</a:t>
            </a:r>
          </a:p>
          <a:p>
            <a:pPr lvl="1"/>
            <a:r>
              <a:rPr lang="en-US" sz="1600" dirty="0"/>
              <a:t>RPE also verifies the inventory of interlock keys and updates procedures for maintenance and testing of interlock systems </a:t>
            </a:r>
          </a:p>
          <a:p>
            <a:pPr lvl="1"/>
            <a:r>
              <a:rPr lang="en-US" sz="16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graphicFrame>
        <p:nvGraphicFramePr>
          <p:cNvPr id="13" name="Table 12">
            <a:extLst>
              <a:ext uri="{FF2B5EF4-FFF2-40B4-BE49-F238E27FC236}">
                <a16:creationId xmlns:a16="http://schemas.microsoft.com/office/drawing/2014/main" id="{E4D6A801-FE38-66ED-1606-D252823F33CA}"/>
              </a:ext>
            </a:extLst>
          </p:cNvPr>
          <p:cNvGraphicFramePr>
            <a:graphicFrameLocks noGrp="1"/>
          </p:cNvGraphicFramePr>
          <p:nvPr>
            <p:extLst>
              <p:ext uri="{D42A27DB-BD31-4B8C-83A1-F6EECF244321}">
                <p14:modId xmlns:p14="http://schemas.microsoft.com/office/powerpoint/2010/main" val="3486755055"/>
              </p:ext>
            </p:extLst>
          </p:nvPr>
        </p:nvGraphicFramePr>
        <p:xfrm>
          <a:off x="736827" y="3628880"/>
          <a:ext cx="7471275" cy="516374"/>
        </p:xfrm>
        <a:graphic>
          <a:graphicData uri="http://schemas.openxmlformats.org/drawingml/2006/table">
            <a:tbl>
              <a:tblPr firstRow="1" firstCol="1" bandRow="1">
                <a:tableStyleId>{5C22544A-7EE6-4342-B048-85BDC9FD1C3A}</a:tableStyleId>
              </a:tblPr>
              <a:tblGrid>
                <a:gridCol w="1597918">
                  <a:extLst>
                    <a:ext uri="{9D8B030D-6E8A-4147-A177-3AD203B41FA5}">
                      <a16:colId xmlns:a16="http://schemas.microsoft.com/office/drawing/2014/main" val="3749776874"/>
                    </a:ext>
                  </a:extLst>
                </a:gridCol>
                <a:gridCol w="3409403">
                  <a:extLst>
                    <a:ext uri="{9D8B030D-6E8A-4147-A177-3AD203B41FA5}">
                      <a16:colId xmlns:a16="http://schemas.microsoft.com/office/drawing/2014/main" val="1803418348"/>
                    </a:ext>
                  </a:extLst>
                </a:gridCol>
                <a:gridCol w="2463954">
                  <a:extLst>
                    <a:ext uri="{9D8B030D-6E8A-4147-A177-3AD203B41FA5}">
                      <a16:colId xmlns:a16="http://schemas.microsoft.com/office/drawing/2014/main" val="1553965927"/>
                    </a:ext>
                  </a:extLst>
                </a:gridCol>
              </a:tblGrid>
              <a:tr h="258187">
                <a:tc>
                  <a:txBody>
                    <a:bodyPr/>
                    <a:lstStyle/>
                    <a:p>
                      <a:pPr marL="0" marR="0" algn="just">
                        <a:lnSpc>
                          <a:spcPct val="107000"/>
                        </a:lnSpc>
                        <a:spcBef>
                          <a:spcPts val="0"/>
                        </a:spcBef>
                        <a:spcAft>
                          <a:spcPts val="0"/>
                        </a:spcAft>
                      </a:pPr>
                      <a:r>
                        <a:rPr lang="en-US" sz="1600" dirty="0">
                          <a:effectLst/>
                        </a:rPr>
                        <a:t>Detector Type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Location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Credited Control Limit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7695745"/>
                  </a:ext>
                </a:extLst>
              </a:tr>
              <a:tr h="258187">
                <a:tc>
                  <a:txBody>
                    <a:bodyPr/>
                    <a:lstStyle/>
                    <a:p>
                      <a:pPr marL="0" marR="0" algn="just">
                        <a:lnSpc>
                          <a:spcPct val="107000"/>
                        </a:lnSpc>
                        <a:spcBef>
                          <a:spcPts val="0"/>
                        </a:spcBef>
                        <a:spcAft>
                          <a:spcPts val="0"/>
                        </a:spcAft>
                      </a:pPr>
                      <a:r>
                        <a:rPr lang="en-US" sz="1600" dirty="0">
                          <a:effectLst/>
                        </a:rPr>
                        <a:t>Chipmunk</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a:effectLst/>
                        </a:rPr>
                        <a:t>F15 Air Handler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600" dirty="0">
                          <a:effectLst/>
                        </a:rPr>
                        <a:t>440 mrem/hour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0255020"/>
                  </a:ext>
                </a:extLst>
              </a:tr>
            </a:tbl>
          </a:graphicData>
        </a:graphic>
      </p:graphicFrame>
      <p:sp>
        <p:nvSpPr>
          <p:cNvPr id="8" name="Content Placeholder 7">
            <a:extLst>
              <a:ext uri="{FF2B5EF4-FFF2-40B4-BE49-F238E27FC236}">
                <a16:creationId xmlns:a16="http://schemas.microsoft.com/office/drawing/2014/main" id="{7A6FF168-0C22-4475-255A-31FD36C23A8B}"/>
              </a:ext>
            </a:extLst>
          </p:cNvPr>
          <p:cNvSpPr>
            <a:spLocks noGrp="1"/>
          </p:cNvSpPr>
          <p:nvPr>
            <p:ph idx="1"/>
          </p:nvPr>
        </p:nvSpPr>
        <p:spPr>
          <a:xfrm>
            <a:off x="228600" y="971550"/>
            <a:ext cx="8672513" cy="5038957"/>
          </a:xfrm>
        </p:spPr>
        <p:txBody>
          <a:bodyPr/>
          <a:lstStyle/>
          <a:p>
            <a:r>
              <a:rPr lang="en-US" sz="2000" dirty="0"/>
              <a:t>Interlocked Radiation detectors</a:t>
            </a:r>
          </a:p>
          <a:p>
            <a:pPr lvl="1"/>
            <a:r>
              <a:rPr lang="en-US" sz="1800" dirty="0"/>
              <a:t>The P1 and P2 Beamlines do not have enough shielding for the MCI at the F15 Air Handler location, so interlocked radiation detectors are required</a:t>
            </a:r>
          </a:p>
          <a:p>
            <a:pPr lvl="1"/>
            <a:r>
              <a:rPr lang="en-US" sz="1800" dirty="0"/>
              <a:t>The credited control limits for these interlocked radiation detectors are sufficient to protect against the MCI</a:t>
            </a:r>
          </a:p>
          <a:p>
            <a:pPr lvl="1"/>
            <a:r>
              <a:rPr lang="en-US" sz="1800" dirty="0"/>
              <a:t>We operate at levels below the MCI intensity.</a:t>
            </a:r>
          </a:p>
          <a:p>
            <a:pPr lvl="1"/>
            <a:r>
              <a:rPr lang="en-US" sz="1800" dirty="0"/>
              <a:t>Limit levels are set by the Radiation Physics Operations Department (RPO) to satisfy occupancy requirements per 10 CFR Part 835</a:t>
            </a:r>
          </a:p>
          <a:p>
            <a:pPr lvl="1"/>
            <a:endParaRPr lang="en-US" sz="1800" dirty="0"/>
          </a:p>
          <a:p>
            <a:pPr lvl="1"/>
            <a:endParaRPr lang="en-US" sz="1800" dirty="0"/>
          </a:p>
          <a:p>
            <a:pPr lvl="1"/>
            <a:endParaRPr lang="en-US" sz="1800" dirty="0"/>
          </a:p>
          <a:p>
            <a:pPr lvl="1"/>
            <a:r>
              <a:rPr lang="en-US" sz="1800" dirty="0"/>
              <a:t>For 120-GeV beam, an interlocked repetition rate limiter prevents more than one MI extraction per 55s by disabling beam if a magnet is energized longer than allowed in a fixed amount of time</a:t>
            </a:r>
          </a:p>
          <a:p>
            <a:pPr lvl="1"/>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314537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machine&#10;&#10;Description automatically generated with low confidence">
            <a:extLst>
              <a:ext uri="{FF2B5EF4-FFF2-40B4-BE49-F238E27FC236}">
                <a16:creationId xmlns:a16="http://schemas.microsoft.com/office/drawing/2014/main" id="{A5131FBB-72B6-7B38-BDFE-6B8CD051A048}"/>
              </a:ext>
            </a:extLst>
          </p:cNvPr>
          <p:cNvPicPr>
            <a:picLocks noChangeAspect="1"/>
          </p:cNvPicPr>
          <p:nvPr/>
        </p:nvPicPr>
        <p:blipFill>
          <a:blip r:embed="rId2"/>
          <a:stretch>
            <a:fillRect/>
          </a:stretch>
        </p:blipFill>
        <p:spPr>
          <a:xfrm>
            <a:off x="636588" y="973138"/>
            <a:ext cx="3790950" cy="5057775"/>
          </a:xfrm>
          <a:prstGeom prst="rect">
            <a:avLst/>
          </a:prstGeom>
        </p:spPr>
      </p:pic>
      <p:pic>
        <p:nvPicPr>
          <p:cNvPr id="12" name="Picture 11" descr="A picture containing text, indoor, vending machine&#10;&#10;Description automatically generated">
            <a:extLst>
              <a:ext uri="{FF2B5EF4-FFF2-40B4-BE49-F238E27FC236}">
                <a16:creationId xmlns:a16="http://schemas.microsoft.com/office/drawing/2014/main" id="{AA4DB509-364B-B4FC-49AD-B1F1672E4E02}"/>
              </a:ext>
            </a:extLst>
          </p:cNvPr>
          <p:cNvPicPr>
            <a:picLocks noChangeAspect="1"/>
          </p:cNvPicPr>
          <p:nvPr/>
        </p:nvPicPr>
        <p:blipFill>
          <a:blip r:embed="rId3"/>
          <a:stretch>
            <a:fillRect/>
          </a:stretch>
        </p:blipFill>
        <p:spPr>
          <a:xfrm>
            <a:off x="4558897" y="970388"/>
            <a:ext cx="4352925" cy="3267075"/>
          </a:xfrm>
          <a:prstGeom prst="rect">
            <a:avLst/>
          </a:prstGeom>
        </p:spPr>
      </p:pic>
      <p:sp>
        <p:nvSpPr>
          <p:cNvPr id="3" name="Title 2">
            <a:extLst>
              <a:ext uri="{FF2B5EF4-FFF2-40B4-BE49-F238E27FC236}">
                <a16:creationId xmlns:a16="http://schemas.microsoft.com/office/drawing/2014/main" id="{02984CA9-2A28-7382-4107-1DDBCF6A0D3A}"/>
              </a:ext>
            </a:extLst>
          </p:cNvPr>
          <p:cNvSpPr>
            <a:spLocks noGrp="1"/>
          </p:cNvSpPr>
          <p:nvPr>
            <p:ph type="title"/>
          </p:nvPr>
        </p:nvSpPr>
        <p:spPr/>
        <p:txBody>
          <a:bodyPr/>
          <a:lstStyle/>
          <a:p>
            <a:r>
              <a:rPr lang="en-US" dirty="0"/>
              <a:t>Repetition Rate Limiter</a:t>
            </a:r>
          </a:p>
        </p:txBody>
      </p:sp>
      <p:sp>
        <p:nvSpPr>
          <p:cNvPr id="4" name="Date Placeholder 3">
            <a:extLst>
              <a:ext uri="{FF2B5EF4-FFF2-40B4-BE49-F238E27FC236}">
                <a16:creationId xmlns:a16="http://schemas.microsoft.com/office/drawing/2014/main" id="{07F04E2A-F187-D572-A48F-8AAA660D9ACC}"/>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7A85417A-AC2D-3492-89B4-AEB0B0D0032F}"/>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6671ED15-8D64-EC14-ED6D-F8173D4F2DAC}"/>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001958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14313" y="783823"/>
            <a:ext cx="8672513" cy="5015094"/>
          </a:xfrm>
        </p:spPr>
        <p:txBody>
          <a:bodyPr/>
          <a:lstStyle/>
          <a:p>
            <a:r>
              <a:rPr lang="en-US" sz="1800" b="1" dirty="0"/>
              <a:t>Credited Control: Operation Authorization Document</a:t>
            </a:r>
          </a:p>
          <a:p>
            <a:pPr lvl="1"/>
            <a:r>
              <a:rPr lang="en-US" sz="1600" dirty="0"/>
              <a:t>Machine Beam Permit</a:t>
            </a:r>
          </a:p>
          <a:p>
            <a:pPr lvl="1"/>
            <a:r>
              <a:rPr lang="en-US" sz="1600" dirty="0"/>
              <a:t>Machine Run Condition</a:t>
            </a:r>
          </a:p>
          <a:p>
            <a:pPr lvl="1"/>
            <a:r>
              <a:rPr lang="en-US" sz="1600" dirty="0"/>
              <a:t>Beam will not be transported through the P1 and P2 Beamlines without approval of these documents</a:t>
            </a:r>
          </a:p>
          <a:p>
            <a:r>
              <a:rPr lang="en-US" sz="1800" b="1" dirty="0"/>
              <a:t>Credited Control: Staffing</a:t>
            </a:r>
          </a:p>
          <a:p>
            <a:pPr lvl="1"/>
            <a:r>
              <a:rPr lang="en-US" sz="1600" dirty="0"/>
              <a:t>To ensure accelerator operations are disabled and initiate an immediate response in the event of a determined ASE violation</a:t>
            </a:r>
          </a:p>
          <a:p>
            <a:pPr lvl="1"/>
            <a:r>
              <a:rPr lang="en-US" sz="1600" dirty="0"/>
              <a:t>The following staffing shall be in place during applicable beam operation: </a:t>
            </a:r>
          </a:p>
          <a:p>
            <a:pPr lvl="2"/>
            <a:r>
              <a:rPr lang="en-US" sz="1400" dirty="0"/>
              <a:t>At least one member of the AD Operations Department who has achieved the rank of Operator II or higher shall be on duty and on site. </a:t>
            </a:r>
          </a:p>
          <a:p>
            <a:pPr lvl="2"/>
            <a:r>
              <a:rPr lang="en-US" sz="1400" dirty="0"/>
              <a:t>At least one member of the AD Operations Department shall be present in the Main Control Room (MCR).</a:t>
            </a:r>
          </a:p>
          <a:p>
            <a:pPr lvl="2"/>
            <a:r>
              <a:rPr lang="en-US" sz="1400" dirty="0"/>
              <a:t>Note: these requirements could be satisfied by a single person</a:t>
            </a:r>
            <a:endParaRPr lang="en-US" sz="1400" dirty="0">
              <a:highlight>
                <a:srgbClr val="FFFF00"/>
              </a:highlight>
            </a:endParaRPr>
          </a:p>
          <a:p>
            <a:r>
              <a:rPr lang="en-US" sz="1800" b="1" dirty="0"/>
              <a:t>Credited Control: Accelerator Operating Parameters</a:t>
            </a:r>
            <a:endParaRPr lang="en-US" sz="1800" dirty="0"/>
          </a:p>
          <a:p>
            <a:pPr lvl="1"/>
            <a:r>
              <a:rPr lang="en-US" sz="1600" dirty="0"/>
              <a:t>Beam shall not exceed 3.78 E17 protons per hour at 8 GeV beam energy</a:t>
            </a:r>
          </a:p>
          <a:p>
            <a:pPr lvl="1"/>
            <a:r>
              <a:rPr lang="en-US" sz="1600" dirty="0"/>
              <a:t>Beam shall not exceed 2.75 E15 protons per hour at 120 GeV beam energy</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P1 and P2 Beamlines |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P1 and P2 Beamlines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452A736-4E28-7D96-172E-3093011C7943}"/>
              </a:ext>
            </a:extLst>
          </p:cNvPr>
          <p:cNvGrpSpPr/>
          <p:nvPr/>
        </p:nvGrpSpPr>
        <p:grpSpPr>
          <a:xfrm>
            <a:off x="81577" y="828979"/>
            <a:ext cx="5185019" cy="3699059"/>
            <a:chOff x="1215780" y="956193"/>
            <a:chExt cx="5185019" cy="3699059"/>
          </a:xfrm>
        </p:grpSpPr>
        <p:pic>
          <p:nvPicPr>
            <p:cNvPr id="24" name="Picture 23" descr="A diagram of a machine&#10;&#10;Description automatically generated">
              <a:extLst>
                <a:ext uri="{FF2B5EF4-FFF2-40B4-BE49-F238E27FC236}">
                  <a16:creationId xmlns:a16="http://schemas.microsoft.com/office/drawing/2014/main" id="{F9CC2DE3-217F-2C93-E9A9-E7E40E45A88B}"/>
                </a:ext>
              </a:extLst>
            </p:cNvPr>
            <p:cNvPicPr>
              <a:picLocks noChangeAspect="1"/>
            </p:cNvPicPr>
            <p:nvPr/>
          </p:nvPicPr>
          <p:blipFill rotWithShape="1">
            <a:blip r:embed="rId2"/>
            <a:srcRect l="16616" r="12520" b="28865"/>
            <a:stretch/>
          </p:blipFill>
          <p:spPr>
            <a:xfrm>
              <a:off x="1215780" y="956193"/>
              <a:ext cx="5185019" cy="3699059"/>
            </a:xfrm>
            <a:prstGeom prst="rect">
              <a:avLst/>
            </a:prstGeom>
          </p:spPr>
        </p:pic>
        <p:cxnSp>
          <p:nvCxnSpPr>
            <p:cNvPr id="25" name="Straight Connector 24">
              <a:extLst>
                <a:ext uri="{FF2B5EF4-FFF2-40B4-BE49-F238E27FC236}">
                  <a16:creationId xmlns:a16="http://schemas.microsoft.com/office/drawing/2014/main" id="{43D3644E-8A0F-2515-AA9C-EECD24F81D2E}"/>
                </a:ext>
              </a:extLst>
            </p:cNvPr>
            <p:cNvCxnSpPr>
              <a:cxnSpLocks/>
            </p:cNvCxnSpPr>
            <p:nvPr/>
          </p:nvCxnSpPr>
          <p:spPr>
            <a:xfrm flipV="1">
              <a:off x="2777490" y="3863340"/>
              <a:ext cx="407670" cy="236220"/>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6" name="Straight Connector 25">
              <a:extLst>
                <a:ext uri="{FF2B5EF4-FFF2-40B4-BE49-F238E27FC236}">
                  <a16:creationId xmlns:a16="http://schemas.microsoft.com/office/drawing/2014/main" id="{A5D7F1B4-BCC1-3566-BE9D-07B2D2B0CE28}"/>
                </a:ext>
              </a:extLst>
            </p:cNvPr>
            <p:cNvCxnSpPr>
              <a:cxnSpLocks/>
            </p:cNvCxnSpPr>
            <p:nvPr/>
          </p:nvCxnSpPr>
          <p:spPr>
            <a:xfrm flipV="1">
              <a:off x="3148965" y="3248946"/>
              <a:ext cx="523239" cy="614394"/>
            </a:xfrm>
            <a:prstGeom prst="line">
              <a:avLst/>
            </a:prstGeom>
            <a:ln w="76200"/>
          </p:spPr>
          <p:style>
            <a:lnRef idx="3">
              <a:schemeClr val="accent4"/>
            </a:lnRef>
            <a:fillRef idx="0">
              <a:schemeClr val="accent4"/>
            </a:fillRef>
            <a:effectRef idx="2">
              <a:schemeClr val="accent4"/>
            </a:effectRef>
            <a:fontRef idx="minor">
              <a:schemeClr val="tx1"/>
            </a:fontRef>
          </p:style>
        </p:cxnSp>
      </p:gr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P1 and P2 Beamlines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74586" y="4754137"/>
            <a:ext cx="8686800" cy="1514356"/>
          </a:xfrm>
        </p:spPr>
        <p:txBody>
          <a:bodyPr/>
          <a:lstStyle/>
          <a:p>
            <a:pPr>
              <a:spcBef>
                <a:spcPts val="600"/>
              </a:spcBef>
            </a:pPr>
            <a:r>
              <a:rPr lang="en-US" sz="1800" dirty="0"/>
              <a:t>The P1 and P2 Beamlines transport </a:t>
            </a:r>
          </a:p>
          <a:p>
            <a:pPr lvl="1">
              <a:spcBef>
                <a:spcPts val="600"/>
              </a:spcBef>
            </a:pPr>
            <a:r>
              <a:rPr lang="en-US" sz="1800" dirty="0"/>
              <a:t>8 GeV beam from the Recycler to the Muon Campus (M1)</a:t>
            </a:r>
          </a:p>
          <a:p>
            <a:pPr lvl="1">
              <a:spcBef>
                <a:spcPts val="600"/>
              </a:spcBef>
            </a:pPr>
            <a:r>
              <a:rPr lang="en-US" sz="1800" dirty="0"/>
              <a:t>120 GeV beam from the Main Injector to Switchyard (P3)</a:t>
            </a:r>
          </a:p>
          <a:p>
            <a:pPr>
              <a:spcBef>
                <a:spcPts val="600"/>
              </a:spcBef>
            </a:pPr>
            <a:r>
              <a:rPr lang="en-US" sz="1800" dirty="0"/>
              <a:t>Recycler and MI beam merge into the P1 line occurs in the Main Injector segment</a:t>
            </a:r>
          </a:p>
          <a:p>
            <a:pPr>
              <a:spcBef>
                <a:spcPts val="600"/>
              </a:spcBef>
            </a:pPr>
            <a:endParaRPr lang="en-US" sz="1800" dirty="0"/>
          </a:p>
        </p:txBody>
      </p:sp>
      <p:pic>
        <p:nvPicPr>
          <p:cNvPr id="22" name="Picture 21" descr="Diagram&#10;&#10;Description automatically generated">
            <a:extLst>
              <a:ext uri="{FF2B5EF4-FFF2-40B4-BE49-F238E27FC236}">
                <a16:creationId xmlns:a16="http://schemas.microsoft.com/office/drawing/2014/main" id="{D1B72593-7C23-97D5-4E34-4384E7DAB50C}"/>
              </a:ext>
            </a:extLst>
          </p:cNvPr>
          <p:cNvPicPr>
            <a:picLocks noChangeAspect="1"/>
          </p:cNvPicPr>
          <p:nvPr/>
        </p:nvPicPr>
        <p:blipFill rotWithShape="1">
          <a:blip r:embed="rId3"/>
          <a:srcRect r="3159" b="13313"/>
          <a:stretch/>
        </p:blipFill>
        <p:spPr>
          <a:xfrm>
            <a:off x="4548911" y="1547446"/>
            <a:ext cx="4595089" cy="2488224"/>
          </a:xfrm>
          <a:prstGeom prst="rect">
            <a:avLst/>
          </a:prstGeom>
        </p:spPr>
      </p:pic>
    </p:spTree>
    <p:extLst>
      <p:ext uri="{BB962C8B-B14F-4D97-AF65-F5344CB8AC3E}">
        <p14:creationId xmlns:p14="http://schemas.microsoft.com/office/powerpoint/2010/main" val="351918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P1 and P2 Beamlines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P1 and P2 Beamlines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II, III, IV (descending order of concern)</a:t>
            </a:r>
          </a:p>
        </p:txBody>
      </p:sp>
      <p:graphicFrame>
        <p:nvGraphicFramePr>
          <p:cNvPr id="9" name="Table 8">
            <a:extLst>
              <a:ext uri="{FF2B5EF4-FFF2-40B4-BE49-F238E27FC236}">
                <a16:creationId xmlns:a16="http://schemas.microsoft.com/office/drawing/2014/main" id="{7F60EC11-40A5-F773-9486-763D43D036E6}"/>
              </a:ext>
            </a:extLst>
          </p:cNvPr>
          <p:cNvGraphicFramePr>
            <a:graphicFrameLocks noGrp="1"/>
          </p:cNvGraphicFramePr>
          <p:nvPr>
            <p:extLst>
              <p:ext uri="{D42A27DB-BD31-4B8C-83A1-F6EECF244321}">
                <p14:modId xmlns:p14="http://schemas.microsoft.com/office/powerpoint/2010/main" val="1156158395"/>
              </p:ext>
            </p:extLst>
          </p:nvPr>
        </p:nvGraphicFramePr>
        <p:xfrm>
          <a:off x="334279" y="854580"/>
          <a:ext cx="5419725" cy="5303144"/>
        </p:xfrm>
        <a:graphic>
          <a:graphicData uri="http://schemas.openxmlformats.org/drawingml/2006/table">
            <a:tbl>
              <a:tblPr firstRow="1" firstCol="1" bandRow="1"/>
              <a:tblGrid>
                <a:gridCol w="282575">
                  <a:extLst>
                    <a:ext uri="{9D8B030D-6E8A-4147-A177-3AD203B41FA5}">
                      <a16:colId xmlns:a16="http://schemas.microsoft.com/office/drawing/2014/main" val="1738174133"/>
                    </a:ext>
                  </a:extLst>
                </a:gridCol>
                <a:gridCol w="1879600">
                  <a:extLst>
                    <a:ext uri="{9D8B030D-6E8A-4147-A177-3AD203B41FA5}">
                      <a16:colId xmlns:a16="http://schemas.microsoft.com/office/drawing/2014/main" val="2837348462"/>
                    </a:ext>
                  </a:extLst>
                </a:gridCol>
                <a:gridCol w="283210">
                  <a:extLst>
                    <a:ext uri="{9D8B030D-6E8A-4147-A177-3AD203B41FA5}">
                      <a16:colId xmlns:a16="http://schemas.microsoft.com/office/drawing/2014/main" val="82118751"/>
                    </a:ext>
                  </a:extLst>
                </a:gridCol>
                <a:gridCol w="2974340">
                  <a:extLst>
                    <a:ext uri="{9D8B030D-6E8A-4147-A177-3AD203B41FA5}">
                      <a16:colId xmlns:a16="http://schemas.microsoft.com/office/drawing/2014/main" val="3236192726"/>
                    </a:ext>
                  </a:extLst>
                </a:gridCol>
              </a:tblGrid>
              <a:tr h="189398">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Radiological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Toxic Materials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3067674711"/>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1">
                          <a:solidFill>
                            <a:srgbClr val="7030A0"/>
                          </a:solidFill>
                          <a:effectLst/>
                          <a:latin typeface="Calibri" panose="020F0502020204030204" pitchFamily="34" charset="0"/>
                          <a:ea typeface="Calibri" panose="020F0502020204030204" pitchFamily="34" charset="0"/>
                          <a:cs typeface="Arial" panose="020B0604020202020204" pitchFamily="34" charset="0"/>
                        </a:rPr>
                        <a:t>Prompt Ionizing Radiation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Lead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02568"/>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Residual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Beryllium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036030"/>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Groundwater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Fluorinert</a:t>
                      </a:r>
                      <a:r>
                        <a:rPr lang="en-US" sz="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&amp; Its Byproducts</a:t>
                      </a:r>
                      <a:endParaRPr lang="en-US"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554624"/>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Surface Water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Liquid Scintillator Oil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218344"/>
                  </a:ext>
                </a:extLst>
              </a:tr>
              <a:tr h="189398">
                <a:tc>
                  <a:txBody>
                    <a:bodyPr/>
                    <a:lstStyle/>
                    <a:p>
                      <a:pPr marL="0" marR="0" algn="ctr">
                        <a:lnSpc>
                          <a:spcPct val="107000"/>
                        </a:lnSpc>
                        <a:spcBef>
                          <a:spcPts val="0"/>
                        </a:spcBef>
                        <a:spcAft>
                          <a:spcPts val="0"/>
                        </a:spcAft>
                      </a:pPr>
                      <a:r>
                        <a:rPr lang="en-US" sz="800" dirty="0">
                          <a:effectLst/>
                          <a:latin typeface="MS Gothic" panose="020B0609070205080204" pitchFamily="49" charset="-128"/>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Radioactive Water (RAW) Systems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Pseudocumene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5388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Air Activation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MS Gothic" panose="020B0609070205080204" pitchFamily="49" charset="-128"/>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Ammonia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438191"/>
                  </a:ext>
                </a:extLst>
              </a:tr>
              <a:tr h="189398">
                <a:tc>
                  <a:txBody>
                    <a:bodyPr/>
                    <a:lstStyle/>
                    <a:p>
                      <a:pPr marL="0" marR="0" algn="ctr">
                        <a:lnSpc>
                          <a:spcPct val="107000"/>
                        </a:lnSpc>
                        <a:spcBef>
                          <a:spcPts val="0"/>
                        </a:spcBef>
                        <a:spcAft>
                          <a:spcPts val="0"/>
                        </a:spcAft>
                      </a:pPr>
                      <a:r>
                        <a:rPr lang="en-US" sz="800" dirty="0">
                          <a:effectLst/>
                          <a:latin typeface="MS Gothic" panose="020B0609070205080204" pitchFamily="49" charset="-128"/>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Closed Loop Air Cooling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MS Gothic" panose="020B0609070205080204" pitchFamily="49" charset="-128"/>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Nanoparticle Exposures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338931"/>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Soil Interactions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Flammables and Combustibles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740798143"/>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Radioactive Waste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Combustible Materials (e.g., cables, wood cribbing, etc.)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249098"/>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Contamination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Flammable Materials (e.g., flammable gas, cleaning materials, etc.)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02997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Beryllium-7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Electrical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2509077084"/>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Radioactive Sources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Stored Energy Exposure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351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Nuclear Material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High Voltage Exposure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75358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Radiation Generating Devices (RGDs)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Low Voltage, High Current Exposure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181563"/>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Non-Ionizing Radiation Hazards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Kinetic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4142249437"/>
                  </a:ext>
                </a:extLst>
              </a:tr>
              <a:tr h="189398">
                <a:tc grid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Thermal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Power Tools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19009"/>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Bakeouts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Pumps and Motors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077819"/>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Hot Work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Motion Tables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486157"/>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1">
                          <a:solidFill>
                            <a:srgbClr val="7030A0"/>
                          </a:solidFill>
                          <a:effectLst/>
                          <a:latin typeface="Calibri" panose="020F0502020204030204" pitchFamily="34" charset="0"/>
                          <a:ea typeface="Calibri" panose="020F0502020204030204" pitchFamily="34" charset="0"/>
                          <a:cs typeface="Arial" panose="020B0604020202020204" pitchFamily="34" charset="0"/>
                        </a:rPr>
                        <a:t>Cryogenics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Mobile Shielding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279358"/>
                  </a:ext>
                </a:extLst>
              </a:tr>
              <a:tr h="189398">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Potential Energy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Magnetic Fields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042904177"/>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Crane Operations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Fringe Fields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730377"/>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Compressed Gasses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Other Hazards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854074050"/>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Vacuum/Pressure Vessels/piping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Confined Spaces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922222"/>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Vacuum Pumps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MS Gothic" panose="020B0609070205080204" pitchFamily="49" charset="-128"/>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Noise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34465"/>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Material Handling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MS Gothic" panose="020B0609070205080204" pitchFamily="49" charset="-128"/>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Silica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554941"/>
                  </a:ext>
                </a:extLst>
              </a:tr>
              <a:tr h="189398">
                <a:tc gridSpan="2">
                  <a:txBody>
                    <a:bodyPr/>
                    <a:lstStyle/>
                    <a:p>
                      <a:pPr marL="0" marR="0" algn="ctr">
                        <a:lnSpc>
                          <a:spcPct val="107000"/>
                        </a:lnSpc>
                        <a:spcBef>
                          <a:spcPts val="0"/>
                        </a:spcBef>
                        <a:spcAft>
                          <a:spcPts val="0"/>
                        </a:spcAft>
                      </a:pPr>
                      <a:r>
                        <a:rPr lang="en-US" sz="800" b="1">
                          <a:solidFill>
                            <a:srgbClr val="000000"/>
                          </a:solidFill>
                          <a:effectLst/>
                          <a:latin typeface="Calibri" panose="020F0502020204030204" pitchFamily="34" charset="0"/>
                          <a:ea typeface="Calibri" panose="020F0502020204030204" pitchFamily="34" charset="0"/>
                          <a:cs typeface="Arial" panose="020B0604020202020204" pitchFamily="34" charset="0"/>
                        </a:rPr>
                        <a:t>Access &amp; Egress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Ergonomics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276416"/>
                  </a:ext>
                </a:extLst>
              </a:tr>
              <a:tr h="189398">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Life Safety Egress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MS Gothic" panose="020B0609070205080204" pitchFamily="49" charset="-128"/>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Asbestos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52637"/>
                  </a:ext>
                </a:extLst>
              </a:tr>
            </a:tbl>
          </a:graphicData>
        </a:graphic>
      </p:graphicFrame>
    </p:spTree>
    <p:extLst>
      <p:ext uri="{BB962C8B-B14F-4D97-AF65-F5344CB8AC3E}">
        <p14:creationId xmlns:p14="http://schemas.microsoft.com/office/powerpoint/2010/main" val="267923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CA909B-2505-CFC6-0ACD-F57579FC7473}"/>
              </a:ext>
            </a:extLst>
          </p:cNvPr>
          <p:cNvSpPr>
            <a:spLocks noGrp="1"/>
          </p:cNvSpPr>
          <p:nvPr>
            <p:ph type="title"/>
          </p:nvPr>
        </p:nvSpPr>
        <p:spPr/>
        <p:txBody>
          <a:bodyPr/>
          <a:lstStyle/>
          <a:p>
            <a:r>
              <a:rPr lang="en-US" dirty="0"/>
              <a:t>Risk Table summary</a:t>
            </a:r>
          </a:p>
        </p:txBody>
      </p:sp>
      <p:sp>
        <p:nvSpPr>
          <p:cNvPr id="4" name="Date Placeholder 3">
            <a:extLst>
              <a:ext uri="{FF2B5EF4-FFF2-40B4-BE49-F238E27FC236}">
                <a16:creationId xmlns:a16="http://schemas.microsoft.com/office/drawing/2014/main" id="{27998917-DC71-0CEB-3D1B-8DB2D66833D0}"/>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DC38573B-E3C5-78AB-C4FB-E7C68BAD9742}"/>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AD470039-3B2C-3706-A03F-75995584B8D5}"/>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12" name="Content Placeholder 11">
            <a:extLst>
              <a:ext uri="{FF2B5EF4-FFF2-40B4-BE49-F238E27FC236}">
                <a16:creationId xmlns:a16="http://schemas.microsoft.com/office/drawing/2014/main" id="{2ED254BB-E1D2-23ED-4953-550AE85D2EF3}"/>
              </a:ext>
            </a:extLst>
          </p:cNvPr>
          <p:cNvPicPr>
            <a:picLocks noGrp="1" noChangeAspect="1"/>
          </p:cNvPicPr>
          <p:nvPr>
            <p:ph idx="1"/>
          </p:nvPr>
        </p:nvPicPr>
        <p:blipFill rotWithShape="1">
          <a:blip r:embed="rId2"/>
          <a:srcRect l="32210" t="18909" r="34488" b="14862"/>
          <a:stretch/>
        </p:blipFill>
        <p:spPr>
          <a:xfrm>
            <a:off x="1944193" y="679628"/>
            <a:ext cx="5255614" cy="5661453"/>
          </a:xfrm>
        </p:spPr>
      </p:pic>
    </p:spTree>
    <p:extLst>
      <p:ext uri="{BB962C8B-B14F-4D97-AF65-F5344CB8AC3E}">
        <p14:creationId xmlns:p14="http://schemas.microsoft.com/office/powerpoint/2010/main" val="17036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3609346"/>
          </a:xfrm>
        </p:spPr>
        <p:txBody>
          <a:bodyPr/>
          <a:lstStyle/>
          <a:p>
            <a:r>
              <a:rPr lang="en-US" sz="2800" dirty="0">
                <a:solidFill>
                  <a:schemeClr val="bg1">
                    <a:lumMod val="75000"/>
                  </a:schemeClr>
                </a:solidFill>
              </a:rPr>
              <a:t>P1 and P2 Beamlines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P1 and P2 Beamlines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18857"/>
            <a:ext cx="8672513" cy="1400093"/>
          </a:xfrm>
        </p:spPr>
        <p:txBody>
          <a:bodyPr/>
          <a:lstStyle/>
          <a:p>
            <a:r>
              <a:rPr lang="en-US" sz="2000" dirty="0"/>
              <a:t>Residual Activation</a:t>
            </a:r>
          </a:p>
          <a:p>
            <a:pPr lvl="1"/>
            <a:r>
              <a:rPr lang="en-US" sz="1800" dirty="0"/>
              <a:t>High intensity beam delivery can produce activated materials inside the P1 and P2 Beamlines enclosures due to beam loss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P1 and P2 Beamlines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33480690"/>
              </p:ext>
            </p:extLst>
          </p:nvPr>
        </p:nvGraphicFramePr>
        <p:xfrm>
          <a:off x="222250" y="2129742"/>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Radiological Work Permit</a:t>
                      </a:r>
                    </a:p>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Local Component Shielding</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MKRZARSQM56R-1466480915-760</_dlc_DocId>
    <_dlc_DocIdUrl xmlns="c8a0c449-bc3f-4023-b6f3-9ae146c0e873">
      <Url>https://fermipoint.fnal.gov/org/eshq/ASD/_layouts/15/DocIdRedir.aspx?ID=MKRZARSQM56R-1466480915-760</Url>
      <Description>MKRZARSQM56R-1466480915-760</Description>
    </_dlc_DocIdUrl>
  </documentManagement>
</p:properties>
</file>

<file path=customXml/itemProps1.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2.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3.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B9A9177-9946-41CD-B01B-8BAAEF071AA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8a0c449-bc3f-4023-b6f3-9ae146c0e87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22954</TotalTime>
  <Words>2138</Words>
  <Application>Microsoft Office PowerPoint</Application>
  <PresentationFormat>On-screen Show (4:3)</PresentationFormat>
  <Paragraphs>461</Paragraphs>
  <Slides>26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MS Gothic</vt:lpstr>
      <vt:lpstr>Arial</vt:lpstr>
      <vt:lpstr>Calibri</vt:lpstr>
      <vt:lpstr>Helvetica</vt:lpstr>
      <vt:lpstr>Fermilab_PPT_090815</vt:lpstr>
      <vt:lpstr>1_Fermilab_PPT_090815</vt:lpstr>
      <vt:lpstr>PowerPoint Presentation</vt:lpstr>
      <vt:lpstr>Outline</vt:lpstr>
      <vt:lpstr>Outline</vt:lpstr>
      <vt:lpstr>P1 and P2 Beamlines Overview</vt:lpstr>
      <vt:lpstr>Outline</vt:lpstr>
      <vt:lpstr>Hazard Inventory for P1 and P2 Beamlines</vt:lpstr>
      <vt:lpstr>Risk Table summary</vt:lpstr>
      <vt:lpstr>Outline</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Outline</vt:lpstr>
      <vt:lpstr>Accelerator Specific Hazards - Radiological</vt:lpstr>
      <vt:lpstr>Outline</vt:lpstr>
      <vt:lpstr>Maximum Credible Incident (MCI) – Radiological</vt:lpstr>
      <vt:lpstr>Maximum Credible Incident (MCI) – Radiological</vt:lpstr>
      <vt:lpstr>Outline</vt:lpstr>
      <vt:lpstr>Credited Controls – Passive Engineering</vt:lpstr>
      <vt:lpstr>Credited Controls – Active Engineering</vt:lpstr>
      <vt:lpstr>Credited Controls – Active Engineering</vt:lpstr>
      <vt:lpstr>Repetition Rate Limiter</vt:lpstr>
      <vt:lpstr>Credited Controls - Administrative</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Mary E Convery</cp:lastModifiedBy>
  <cp:revision>263</cp:revision>
  <cp:lastPrinted>2014-01-20T19:40:21Z</cp:lastPrinted>
  <dcterms:created xsi:type="dcterms:W3CDTF">2017-02-13T18:49:53Z</dcterms:created>
  <dcterms:modified xsi:type="dcterms:W3CDTF">2024-03-14T15:23:35Z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c9585225-9093-411f-b1a1-ad178b732be5</vt:lpwstr>
  </property>
</Properties>
</file>