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30"/>
  </p:notesMasterIdLst>
  <p:handoutMasterIdLst>
    <p:handoutMasterId r:id="rId31"/>
  </p:handoutMasterIdLst>
  <p:sldIdLst>
    <p:sldId id="298" r:id="rId6"/>
    <p:sldId id="299" r:id="rId7"/>
    <p:sldId id="300" r:id="rId8"/>
    <p:sldId id="301" r:id="rId9"/>
    <p:sldId id="315" r:id="rId10"/>
    <p:sldId id="302" r:id="rId11"/>
    <p:sldId id="303" r:id="rId12"/>
    <p:sldId id="304" r:id="rId13"/>
    <p:sldId id="305" r:id="rId14"/>
    <p:sldId id="354" r:id="rId15"/>
    <p:sldId id="355" r:id="rId16"/>
    <p:sldId id="356" r:id="rId17"/>
    <p:sldId id="357" r:id="rId18"/>
    <p:sldId id="358" r:id="rId19"/>
    <p:sldId id="359" r:id="rId20"/>
    <p:sldId id="321" r:id="rId21"/>
    <p:sldId id="311" r:id="rId22"/>
    <p:sldId id="360" r:id="rId23"/>
    <p:sldId id="361" r:id="rId24"/>
    <p:sldId id="312" r:id="rId25"/>
    <p:sldId id="362" r:id="rId26"/>
    <p:sldId id="363" r:id="rId27"/>
    <p:sldId id="313" r:id="rId28"/>
    <p:sldId id="314" r:id="rId2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B5DE8C-F1EE-7992-80F5-9222EFA2DB9C}" name="Jessica Malo" initials="JM" userId="S::jmalo@services.fnal.gov::7502db98-b414-462d-bc8a-d5fbe473fb8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FFFF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85546" autoAdjust="0"/>
  </p:normalViewPr>
  <p:slideViewPr>
    <p:cSldViewPr snapToGrid="0" snapToObjects="1" showGuides="1">
      <p:cViewPr varScale="1">
        <p:scale>
          <a:sx n="73" d="100"/>
          <a:sy n="73" d="100"/>
        </p:scale>
        <p:origin x="1675" y="67"/>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ARR Plan and Schedule Overview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Schoell | ARR Plan and Schedule Overview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Schoell | ARR Plan and Schedule Overview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41220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97058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25311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7671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ARR Plan and Schedule Overview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ARR Plan and Schedule Overview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Schoell | ARR Plan and Schedule Overview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ARR Plan and Schedule Overview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9" r:id="rId3"/>
    <p:sldLayoutId id="2147484130" r:id="rId4"/>
    <p:sldLayoutId id="2147484132" r:id="rId5"/>
    <p:sldLayoutId id="2147484131" r:id="rId6"/>
    <p:sldLayoutId id="2147484104" r:id="rId7"/>
    <p:sldLayoutId id="2147484105" r:id="rId8"/>
    <p:sldLayoutId id="2147484120" r:id="rId9"/>
    <p:sldLayoutId id="2147484103" r:id="rId10"/>
    <p:sldLayoutId id="2147484122" r:id="rId11"/>
    <p:sldLayoutId id="2147484116" r:id="rId12"/>
  </p:sldLayoutIdLst>
  <p:hf sldNum="0"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D1A4E-38F7-4F5D-3065-EB05097081AA}"/>
              </a:ext>
            </a:extLst>
          </p:cNvPr>
          <p:cNvSpPr>
            <a:spLocks noGrp="1"/>
          </p:cNvSpPr>
          <p:nvPr>
            <p:ph type="body" sz="quarter" idx="10"/>
          </p:nvPr>
        </p:nvSpPr>
        <p:spPr/>
        <p:txBody>
          <a:bodyPr/>
          <a:lstStyle/>
          <a:p>
            <a:r>
              <a:rPr lang="en-US" dirty="0"/>
              <a:t>Maddie Schoell</a:t>
            </a:r>
          </a:p>
          <a:p>
            <a:r>
              <a:rPr lang="en-US" dirty="0"/>
              <a:t>DOE O 420.2D Phased Reviews: ARR #1 – Fermilab Main Accelerator</a:t>
            </a:r>
          </a:p>
          <a:p>
            <a:r>
              <a:rPr lang="en-US" dirty="0"/>
              <a:t>March 19-21, 2024</a:t>
            </a:r>
          </a:p>
        </p:txBody>
      </p:sp>
      <p:sp>
        <p:nvSpPr>
          <p:cNvPr id="3" name="Text Placeholder 2">
            <a:extLst>
              <a:ext uri="{FF2B5EF4-FFF2-40B4-BE49-F238E27FC236}">
                <a16:creationId xmlns:a16="http://schemas.microsoft.com/office/drawing/2014/main" id="{BD31FCF2-48C5-F8E5-9F86-06D4C51547F4}"/>
              </a:ext>
            </a:extLst>
          </p:cNvPr>
          <p:cNvSpPr>
            <a:spLocks noGrp="1"/>
          </p:cNvSpPr>
          <p:nvPr>
            <p:ph type="body" sz="quarter" idx="11"/>
          </p:nvPr>
        </p:nvSpPr>
        <p:spPr/>
        <p:txBody>
          <a:bodyPr>
            <a:normAutofit fontScale="92500" lnSpcReduction="10000"/>
          </a:bodyPr>
          <a:lstStyle/>
          <a:p>
            <a:r>
              <a:rPr lang="en-US" sz="3200" dirty="0"/>
              <a:t>Accelerator Readiness Review </a:t>
            </a:r>
            <a:r>
              <a:rPr lang="en-US" dirty="0"/>
              <a:t>(ARR) Plan and Schedule Overview</a:t>
            </a:r>
          </a:p>
        </p:txBody>
      </p:sp>
    </p:spTree>
    <p:extLst>
      <p:ext uri="{BB962C8B-B14F-4D97-AF65-F5344CB8AC3E}">
        <p14:creationId xmlns:p14="http://schemas.microsoft.com/office/powerpoint/2010/main" val="51463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DFA0D0-5F0A-4090-04E4-510A9EC0A4D3}"/>
              </a:ext>
            </a:extLst>
          </p:cNvPr>
          <p:cNvSpPr>
            <a:spLocks noGrp="1"/>
          </p:cNvSpPr>
          <p:nvPr>
            <p:ph idx="1"/>
          </p:nvPr>
        </p:nvSpPr>
        <p:spPr>
          <a:xfrm>
            <a:off x="228600" y="971550"/>
            <a:ext cx="8805672" cy="5059363"/>
          </a:xfrm>
        </p:spPr>
        <p:txBody>
          <a:bodyPr/>
          <a:lstStyle/>
          <a:p>
            <a:pPr marL="0" indent="0">
              <a:buNone/>
            </a:pPr>
            <a:endParaRPr lang="en-US" dirty="0"/>
          </a:p>
          <a:p>
            <a:endParaRPr lang="en-US" dirty="0"/>
          </a:p>
        </p:txBody>
      </p:sp>
      <p:sp>
        <p:nvSpPr>
          <p:cNvPr id="3" name="Title 2">
            <a:extLst>
              <a:ext uri="{FF2B5EF4-FFF2-40B4-BE49-F238E27FC236}">
                <a16:creationId xmlns:a16="http://schemas.microsoft.com/office/drawing/2014/main" id="{D991234C-9851-654D-6925-75BDFF6BED96}"/>
              </a:ext>
            </a:extLst>
          </p:cNvPr>
          <p:cNvSpPr>
            <a:spLocks noGrp="1"/>
          </p:cNvSpPr>
          <p:nvPr>
            <p:ph type="title"/>
          </p:nvPr>
        </p:nvSpPr>
        <p:spPr/>
        <p:txBody>
          <a:bodyPr/>
          <a:lstStyle/>
          <a:p>
            <a:r>
              <a:rPr lang="en-US" dirty="0"/>
              <a:t>Current Status</a:t>
            </a:r>
            <a:endParaRPr lang="en-US" dirty="0">
              <a:highlight>
                <a:srgbClr val="FF00FF"/>
              </a:highlight>
            </a:endParaRPr>
          </a:p>
        </p:txBody>
      </p:sp>
      <p:sp>
        <p:nvSpPr>
          <p:cNvPr id="4" name="Date Placeholder 3">
            <a:extLst>
              <a:ext uri="{FF2B5EF4-FFF2-40B4-BE49-F238E27FC236}">
                <a16:creationId xmlns:a16="http://schemas.microsoft.com/office/drawing/2014/main" id="{7651AEAA-2855-81AE-60A0-FAAEE7AD99B8}"/>
              </a:ext>
            </a:extLst>
          </p:cNvPr>
          <p:cNvSpPr>
            <a:spLocks noGrp="1"/>
          </p:cNvSpPr>
          <p:nvPr>
            <p:ph type="dt" sz="half" idx="2"/>
          </p:nvPr>
        </p:nvSpPr>
        <p:spPr/>
        <p:txBody>
          <a:bodyPr/>
          <a:lstStyle/>
          <a:p>
            <a:pPr>
              <a:defRPr/>
            </a:pPr>
            <a:r>
              <a:rPr lang="en-US"/>
              <a:t>3/2024</a:t>
            </a:r>
          </a:p>
        </p:txBody>
      </p:sp>
      <p:sp>
        <p:nvSpPr>
          <p:cNvPr id="5" name="Footer Placeholder 4">
            <a:extLst>
              <a:ext uri="{FF2B5EF4-FFF2-40B4-BE49-F238E27FC236}">
                <a16:creationId xmlns:a16="http://schemas.microsoft.com/office/drawing/2014/main" id="{87D0A08E-FF7B-1AEE-4A08-32E4DFBE55F7}"/>
              </a:ext>
            </a:extLst>
          </p:cNvPr>
          <p:cNvSpPr>
            <a:spLocks noGrp="1"/>
          </p:cNvSpPr>
          <p:nvPr>
            <p:ph type="ftr" sz="quarter" idx="3"/>
          </p:nvPr>
        </p:nvSpPr>
        <p:spPr/>
        <p:txBody>
          <a:bodyPr/>
          <a:lstStyle/>
          <a:p>
            <a:pPr>
              <a:defRPr/>
            </a:pPr>
            <a:r>
              <a:rPr lang="en-US"/>
              <a:t>Schoell | ARR Plan and Schedule Overview</a:t>
            </a:r>
            <a:endParaRPr lang="en-US" b="1" dirty="0"/>
          </a:p>
        </p:txBody>
      </p:sp>
      <p:graphicFrame>
        <p:nvGraphicFramePr>
          <p:cNvPr id="7" name="Table 7">
            <a:extLst>
              <a:ext uri="{FF2B5EF4-FFF2-40B4-BE49-F238E27FC236}">
                <a16:creationId xmlns:a16="http://schemas.microsoft.com/office/drawing/2014/main" id="{95BF2FCC-7A73-73FB-FD64-C4A9110FCAAA}"/>
              </a:ext>
            </a:extLst>
          </p:cNvPr>
          <p:cNvGraphicFramePr>
            <a:graphicFrameLocks noGrp="1"/>
          </p:cNvGraphicFramePr>
          <p:nvPr>
            <p:extLst>
              <p:ext uri="{D42A27DB-BD31-4B8C-83A1-F6EECF244321}">
                <p14:modId xmlns:p14="http://schemas.microsoft.com/office/powerpoint/2010/main" val="1990316034"/>
              </p:ext>
            </p:extLst>
          </p:nvPr>
        </p:nvGraphicFramePr>
        <p:xfrm>
          <a:off x="261844" y="827087"/>
          <a:ext cx="8646182" cy="5852160"/>
        </p:xfrm>
        <a:graphic>
          <a:graphicData uri="http://schemas.openxmlformats.org/drawingml/2006/table">
            <a:tbl>
              <a:tblPr firstRow="1" bandRow="1">
                <a:tableStyleId>{5C22544A-7EE6-4342-B048-85BDC9FD1C3A}</a:tableStyleId>
              </a:tblPr>
              <a:tblGrid>
                <a:gridCol w="2563384">
                  <a:extLst>
                    <a:ext uri="{9D8B030D-6E8A-4147-A177-3AD203B41FA5}">
                      <a16:colId xmlns:a16="http://schemas.microsoft.com/office/drawing/2014/main" val="3719535635"/>
                    </a:ext>
                  </a:extLst>
                </a:gridCol>
                <a:gridCol w="1288516">
                  <a:extLst>
                    <a:ext uri="{9D8B030D-6E8A-4147-A177-3AD203B41FA5}">
                      <a16:colId xmlns:a16="http://schemas.microsoft.com/office/drawing/2014/main" val="936648594"/>
                    </a:ext>
                  </a:extLst>
                </a:gridCol>
                <a:gridCol w="1288516">
                  <a:extLst>
                    <a:ext uri="{9D8B030D-6E8A-4147-A177-3AD203B41FA5}">
                      <a16:colId xmlns:a16="http://schemas.microsoft.com/office/drawing/2014/main" val="3046928099"/>
                    </a:ext>
                  </a:extLst>
                </a:gridCol>
                <a:gridCol w="1430753">
                  <a:extLst>
                    <a:ext uri="{9D8B030D-6E8A-4147-A177-3AD203B41FA5}">
                      <a16:colId xmlns:a16="http://schemas.microsoft.com/office/drawing/2014/main" val="1086990466"/>
                    </a:ext>
                  </a:extLst>
                </a:gridCol>
                <a:gridCol w="2075013">
                  <a:extLst>
                    <a:ext uri="{9D8B030D-6E8A-4147-A177-3AD203B41FA5}">
                      <a16:colId xmlns:a16="http://schemas.microsoft.com/office/drawing/2014/main" val="1194895546"/>
                    </a:ext>
                  </a:extLst>
                </a:gridCol>
              </a:tblGrid>
              <a:tr h="0">
                <a:tc>
                  <a:txBody>
                    <a:bodyPr/>
                    <a:lstStyle/>
                    <a:p>
                      <a:pPr algn="ctr"/>
                      <a:r>
                        <a:rPr lang="en-US" sz="1400" dirty="0"/>
                        <a:t>SAD Chapter</a:t>
                      </a:r>
                    </a:p>
                  </a:txBody>
                  <a:tcPr/>
                </a:tc>
                <a:tc>
                  <a:txBody>
                    <a:bodyPr/>
                    <a:lstStyle/>
                    <a:p>
                      <a:pPr algn="ctr"/>
                      <a:r>
                        <a:rPr lang="en-US" sz="1400" dirty="0"/>
                        <a:t>Technical Edits/Update Status</a:t>
                      </a:r>
                    </a:p>
                  </a:txBody>
                  <a:tcPr/>
                </a:tc>
                <a:tc>
                  <a:txBody>
                    <a:bodyPr/>
                    <a:lstStyle/>
                    <a:p>
                      <a:pPr algn="ctr"/>
                      <a:r>
                        <a:rPr lang="en-US" sz="1400" dirty="0"/>
                        <a:t>Review</a:t>
                      </a:r>
                    </a:p>
                  </a:txBody>
                  <a:tcPr/>
                </a:tc>
                <a:tc>
                  <a:txBody>
                    <a:bodyPr/>
                    <a:lstStyle/>
                    <a:p>
                      <a:pPr algn="ctr"/>
                      <a:r>
                        <a:rPr lang="en-US" sz="1400" dirty="0"/>
                        <a:t>Revision Inclusion</a:t>
                      </a:r>
                    </a:p>
                  </a:txBody>
                  <a:tcPr/>
                </a:tc>
                <a:tc>
                  <a:txBody>
                    <a:bodyPr/>
                    <a:lstStyle/>
                    <a:p>
                      <a:pPr algn="ctr"/>
                      <a:r>
                        <a:rPr lang="en-US" sz="1400" dirty="0"/>
                        <a:t>Approval Status</a:t>
                      </a:r>
                    </a:p>
                  </a:txBody>
                  <a:tcPr/>
                </a:tc>
                <a:extLst>
                  <a:ext uri="{0D108BD9-81ED-4DB2-BD59-A6C34878D82A}">
                    <a16:rowId xmlns:a16="http://schemas.microsoft.com/office/drawing/2014/main" val="3239823997"/>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SAD Section I Chapters 1-10 </a:t>
                      </a:r>
                      <a:r>
                        <a:rPr lang="en-US" sz="1200" i="1" dirty="0"/>
                        <a:t>Overview of Fermilab Facilities</a:t>
                      </a:r>
                      <a:endParaRPr lang="en-US" sz="1200" dirty="0"/>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solidFill>
                          <a:schemeClr val="accent3"/>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IRR #1a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Included in SAD Rev. 22, updated in Rev. 24 &amp; 25</a:t>
                      </a:r>
                    </a:p>
                  </a:txBody>
                  <a:tcPr/>
                </a:tc>
                <a:tc>
                  <a:txBody>
                    <a:bodyPr/>
                    <a:lstStyle/>
                    <a:p>
                      <a:r>
                        <a:rPr lang="en-US" sz="1200" dirty="0"/>
                        <a:t>Director Approved </a:t>
                      </a:r>
                      <a:r>
                        <a:rPr lang="en-US" sz="1200" dirty="0">
                          <a:solidFill>
                            <a:schemeClr val="accent3"/>
                          </a:solidFill>
                          <a:sym typeface="Wingdings" panose="05000000000000000000" pitchFamily="2" charset="2"/>
                        </a:rPr>
                        <a:t></a:t>
                      </a:r>
                      <a:endParaRPr lang="en-US" sz="1200" i="0" dirty="0">
                        <a:solidFill>
                          <a:schemeClr val="accent3"/>
                        </a:solidFill>
                      </a:endParaRPr>
                    </a:p>
                  </a:txBody>
                  <a:tcPr/>
                </a:tc>
                <a:extLst>
                  <a:ext uri="{0D108BD9-81ED-4DB2-BD59-A6C34878D82A}">
                    <a16:rowId xmlns:a16="http://schemas.microsoft.com/office/drawing/2014/main" val="4265328471"/>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SAD Section II Chapter 1 through Chapter 7 </a:t>
                      </a:r>
                      <a:r>
                        <a:rPr lang="en-US" sz="1200" i="1" dirty="0"/>
                        <a:t>Support Facilities</a:t>
                      </a:r>
                      <a:endParaRPr lang="en-US" sz="1200" dirty="0"/>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IRR #1a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Included in SAD Rev. 22</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endParaRPr lang="en-US" sz="1200" i="0" dirty="0">
                        <a:solidFill>
                          <a:schemeClr val="accent3"/>
                        </a:solidFill>
                      </a:endParaRPr>
                    </a:p>
                  </a:txBody>
                  <a:tcPr/>
                </a:tc>
                <a:extLst>
                  <a:ext uri="{0D108BD9-81ED-4DB2-BD59-A6C34878D82A}">
                    <a16:rowId xmlns:a16="http://schemas.microsoft.com/office/drawing/2014/main" val="86552687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SAD Section III Chapter 1 </a:t>
                      </a:r>
                      <a:r>
                        <a:rPr lang="en-US" sz="1200" i="1" dirty="0"/>
                        <a:t>Linac</a:t>
                      </a:r>
                      <a:endParaRPr lang="en-US" sz="1200" dirty="0"/>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IRR #1a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Included in SAD Rev. 22, updated in Rev. 24</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3"/>
                          </a:solidFill>
                          <a:sym typeface="Wingdings" panose="05000000000000000000" pitchFamily="2" charset="2"/>
                        </a:rPr>
                        <a:t></a:t>
                      </a:r>
                      <a:endParaRPr lang="en-US" sz="1200" b="1" i="0" dirty="0">
                        <a:solidFill>
                          <a:schemeClr val="accent3"/>
                        </a:solidFill>
                      </a:endParaRPr>
                    </a:p>
                  </a:txBody>
                  <a:tcPr/>
                </a:tc>
                <a:extLst>
                  <a:ext uri="{0D108BD9-81ED-4DB2-BD59-A6C34878D82A}">
                    <a16:rowId xmlns:a16="http://schemas.microsoft.com/office/drawing/2014/main" val="372580986"/>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SAD Section III Chapter 2 </a:t>
                      </a:r>
                      <a:r>
                        <a:rPr lang="en-US" sz="1200" i="1" dirty="0"/>
                        <a:t>400 MeV Test Area (MTA)</a:t>
                      </a:r>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IRR #1a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Included in SAD Rev. 22, updated in Rev. 24 &amp; 25</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3"/>
                          </a:solidFill>
                          <a:sym typeface="Wingdings" panose="05000000000000000000" pitchFamily="2" charset="2"/>
                        </a:rPr>
                        <a:t></a:t>
                      </a:r>
                      <a:endParaRPr lang="en-US" sz="1200" b="1" i="0" dirty="0">
                        <a:solidFill>
                          <a:schemeClr val="accent3"/>
                        </a:solidFill>
                      </a:endParaRPr>
                    </a:p>
                  </a:txBody>
                  <a:tcPr/>
                </a:tc>
                <a:extLst>
                  <a:ext uri="{0D108BD9-81ED-4DB2-BD59-A6C34878D82A}">
                    <a16:rowId xmlns:a16="http://schemas.microsoft.com/office/drawing/2014/main" val="3413066410"/>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3 </a:t>
                      </a:r>
                      <a:r>
                        <a:rPr lang="en-US" sz="1200" i="1" dirty="0"/>
                        <a:t>[placeholder – PIP-II Linac]</a:t>
                      </a:r>
                      <a:endParaRPr lang="en-US" sz="1200" i="0" dirty="0"/>
                    </a:p>
                  </a:txBody>
                  <a:tcPr/>
                </a:tc>
                <a:tc>
                  <a:txBody>
                    <a:bodyPr/>
                    <a:lstStyle/>
                    <a:p>
                      <a:r>
                        <a:rPr lang="en-US" sz="1200" dirty="0"/>
                        <a:t>n/a – placeholder</a:t>
                      </a:r>
                    </a:p>
                  </a:txBody>
                  <a:tcPr/>
                </a:tc>
                <a:tc>
                  <a:txBody>
                    <a:bodyPr/>
                    <a:lstStyle/>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n/a – placeholder </a:t>
                      </a:r>
                      <a:endParaRPr lang="en-US" sz="1200" i="0" dirty="0">
                        <a:solidFill>
                          <a:schemeClr val="accent3"/>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n/a – placeholder </a:t>
                      </a:r>
                      <a:endParaRPr lang="en-US" sz="1200" i="0" dirty="0">
                        <a:solidFill>
                          <a:schemeClr val="accent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dirty="0">
                        <a:solidFill>
                          <a:schemeClr val="accent3"/>
                        </a:solidFill>
                      </a:endParaRPr>
                    </a:p>
                  </a:txBody>
                  <a:tcPr/>
                </a:tc>
                <a:extLst>
                  <a:ext uri="{0D108BD9-81ED-4DB2-BD59-A6C34878D82A}">
                    <a16:rowId xmlns:a16="http://schemas.microsoft.com/office/drawing/2014/main" val="215854171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4 </a:t>
                      </a:r>
                      <a:r>
                        <a:rPr lang="en-US" sz="1200" i="1" dirty="0"/>
                        <a:t>Booster</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Complete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#1b </a:t>
                      </a:r>
                      <a:r>
                        <a:rPr lang="en-US" sz="1200" dirty="0">
                          <a:solidFill>
                            <a:schemeClr val="accent3"/>
                          </a:solidFill>
                          <a:sym typeface="Wingdings" panose="05000000000000000000" pitchFamily="2" charset="2"/>
                        </a:rPr>
                        <a:t></a:t>
                      </a:r>
                      <a:endParaRPr lang="en-US" sz="1200" i="0" dirty="0">
                        <a:solidFill>
                          <a:schemeClr val="accent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24</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3"/>
                          </a:solidFill>
                          <a:sym typeface="Wingdings" panose="05000000000000000000" pitchFamily="2" charset="2"/>
                        </a:rPr>
                        <a:t></a:t>
                      </a:r>
                      <a:endParaRPr lang="en-US" sz="1200" b="1" i="0" dirty="0">
                        <a:solidFill>
                          <a:schemeClr val="accent3"/>
                        </a:solidFill>
                      </a:endParaRPr>
                    </a:p>
                  </a:txBody>
                  <a:tcPr/>
                </a:tc>
                <a:extLst>
                  <a:ext uri="{0D108BD9-81ED-4DB2-BD59-A6C34878D82A}">
                    <a16:rowId xmlns:a16="http://schemas.microsoft.com/office/drawing/2014/main" val="284282814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5 </a:t>
                      </a:r>
                      <a:r>
                        <a:rPr lang="en-US" sz="1200" i="1" dirty="0"/>
                        <a:t>8 GeV Line</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Complete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#1b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24</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3"/>
                          </a:solidFill>
                          <a:sym typeface="Wingdings" panose="05000000000000000000" pitchFamily="2" charset="2"/>
                        </a:rPr>
                        <a:t></a:t>
                      </a:r>
                      <a:endParaRPr lang="en-US" sz="1200" b="1" i="0" dirty="0">
                        <a:solidFill>
                          <a:schemeClr val="accent3"/>
                        </a:solidFill>
                      </a:endParaRPr>
                    </a:p>
                  </a:txBody>
                  <a:tcPr/>
                </a:tc>
                <a:extLst>
                  <a:ext uri="{0D108BD9-81ED-4DB2-BD59-A6C34878D82A}">
                    <a16:rowId xmlns:a16="http://schemas.microsoft.com/office/drawing/2014/main" val="1441833176"/>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6 </a:t>
                      </a:r>
                      <a:r>
                        <a:rPr lang="en-US" sz="1200" i="1" dirty="0"/>
                        <a:t>Booster Neutrino Beam (BNB)</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Complete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#1b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24</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3"/>
                          </a:solidFill>
                          <a:sym typeface="Wingdings" panose="05000000000000000000" pitchFamily="2" charset="2"/>
                        </a:rPr>
                        <a:t></a:t>
                      </a:r>
                      <a:endParaRPr lang="en-US" sz="1200" b="1" i="0" dirty="0">
                        <a:solidFill>
                          <a:schemeClr val="accent3"/>
                        </a:solidFill>
                      </a:endParaRPr>
                    </a:p>
                  </a:txBody>
                  <a:tcPr/>
                </a:tc>
                <a:extLst>
                  <a:ext uri="{0D108BD9-81ED-4DB2-BD59-A6C34878D82A}">
                    <a16:rowId xmlns:a16="http://schemas.microsoft.com/office/drawing/2014/main" val="2839990941"/>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7 </a:t>
                      </a:r>
                      <a:r>
                        <a:rPr lang="en-US" sz="1200" i="1" dirty="0"/>
                        <a:t>Main Injector / Recycler</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Complete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#1b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24</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3"/>
                          </a:solidFill>
                          <a:sym typeface="Wingdings" panose="05000000000000000000" pitchFamily="2" charset="2"/>
                        </a:rPr>
                        <a:t></a:t>
                      </a:r>
                      <a:endParaRPr lang="en-US" sz="1200" b="1" i="0" dirty="0">
                        <a:solidFill>
                          <a:schemeClr val="accent3"/>
                        </a:solidFill>
                      </a:endParaRPr>
                    </a:p>
                  </a:txBody>
                  <a:tcPr/>
                </a:tc>
                <a:extLst>
                  <a:ext uri="{0D108BD9-81ED-4DB2-BD59-A6C34878D82A}">
                    <a16:rowId xmlns:a16="http://schemas.microsoft.com/office/drawing/2014/main" val="2698595421"/>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8 </a:t>
                      </a:r>
                      <a:r>
                        <a:rPr lang="en-US" sz="1200" i="1" dirty="0"/>
                        <a:t>Neutrinos from the Main Injector (NuMI)</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Complete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#1b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24</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3"/>
                          </a:solidFill>
                          <a:sym typeface="Wingdings" panose="05000000000000000000" pitchFamily="2" charset="2"/>
                        </a:rPr>
                        <a:t></a:t>
                      </a:r>
                      <a:endParaRPr lang="en-US" sz="1200" b="1" i="0" dirty="0">
                        <a:solidFill>
                          <a:schemeClr val="accent3"/>
                        </a:solidFill>
                      </a:endParaRPr>
                    </a:p>
                  </a:txBody>
                  <a:tcPr/>
                </a:tc>
                <a:extLst>
                  <a:ext uri="{0D108BD9-81ED-4DB2-BD59-A6C34878D82A}">
                    <a16:rowId xmlns:a16="http://schemas.microsoft.com/office/drawing/2014/main" val="2545950286"/>
                  </a:ext>
                </a:extLst>
              </a:tr>
            </a:tbl>
          </a:graphicData>
        </a:graphic>
      </p:graphicFrame>
    </p:spTree>
    <p:extLst>
      <p:ext uri="{BB962C8B-B14F-4D97-AF65-F5344CB8AC3E}">
        <p14:creationId xmlns:p14="http://schemas.microsoft.com/office/powerpoint/2010/main" val="170733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DFA0D0-5F0A-4090-04E4-510A9EC0A4D3}"/>
              </a:ext>
            </a:extLst>
          </p:cNvPr>
          <p:cNvSpPr>
            <a:spLocks noGrp="1"/>
          </p:cNvSpPr>
          <p:nvPr>
            <p:ph idx="1"/>
          </p:nvPr>
        </p:nvSpPr>
        <p:spPr>
          <a:xfrm>
            <a:off x="228600" y="971550"/>
            <a:ext cx="8805672" cy="5059363"/>
          </a:xfrm>
        </p:spPr>
        <p:txBody>
          <a:bodyPr/>
          <a:lstStyle/>
          <a:p>
            <a:pPr marL="0" indent="0">
              <a:buNone/>
            </a:pPr>
            <a:endParaRPr lang="en-US" dirty="0"/>
          </a:p>
          <a:p>
            <a:endParaRPr lang="en-US" dirty="0"/>
          </a:p>
        </p:txBody>
      </p:sp>
      <p:sp>
        <p:nvSpPr>
          <p:cNvPr id="3" name="Title 2">
            <a:extLst>
              <a:ext uri="{FF2B5EF4-FFF2-40B4-BE49-F238E27FC236}">
                <a16:creationId xmlns:a16="http://schemas.microsoft.com/office/drawing/2014/main" id="{D991234C-9851-654D-6925-75BDFF6BED96}"/>
              </a:ext>
            </a:extLst>
          </p:cNvPr>
          <p:cNvSpPr>
            <a:spLocks noGrp="1"/>
          </p:cNvSpPr>
          <p:nvPr>
            <p:ph type="title"/>
          </p:nvPr>
        </p:nvSpPr>
        <p:spPr/>
        <p:txBody>
          <a:bodyPr/>
          <a:lstStyle/>
          <a:p>
            <a:r>
              <a:rPr lang="en-US" dirty="0"/>
              <a:t>Current Status</a:t>
            </a:r>
          </a:p>
        </p:txBody>
      </p:sp>
      <p:sp>
        <p:nvSpPr>
          <p:cNvPr id="4" name="Date Placeholder 3">
            <a:extLst>
              <a:ext uri="{FF2B5EF4-FFF2-40B4-BE49-F238E27FC236}">
                <a16:creationId xmlns:a16="http://schemas.microsoft.com/office/drawing/2014/main" id="{7651AEAA-2855-81AE-60A0-FAAEE7AD99B8}"/>
              </a:ext>
            </a:extLst>
          </p:cNvPr>
          <p:cNvSpPr>
            <a:spLocks noGrp="1"/>
          </p:cNvSpPr>
          <p:nvPr>
            <p:ph type="dt" sz="half" idx="2"/>
          </p:nvPr>
        </p:nvSpPr>
        <p:spPr/>
        <p:txBody>
          <a:bodyPr/>
          <a:lstStyle/>
          <a:p>
            <a:pPr>
              <a:defRPr/>
            </a:pPr>
            <a:r>
              <a:rPr lang="en-US"/>
              <a:t>3/2024</a:t>
            </a:r>
          </a:p>
        </p:txBody>
      </p:sp>
      <p:sp>
        <p:nvSpPr>
          <p:cNvPr id="5" name="Footer Placeholder 4">
            <a:extLst>
              <a:ext uri="{FF2B5EF4-FFF2-40B4-BE49-F238E27FC236}">
                <a16:creationId xmlns:a16="http://schemas.microsoft.com/office/drawing/2014/main" id="{87D0A08E-FF7B-1AEE-4A08-32E4DFBE55F7}"/>
              </a:ext>
            </a:extLst>
          </p:cNvPr>
          <p:cNvSpPr>
            <a:spLocks noGrp="1"/>
          </p:cNvSpPr>
          <p:nvPr>
            <p:ph type="ftr" sz="quarter" idx="3"/>
          </p:nvPr>
        </p:nvSpPr>
        <p:spPr/>
        <p:txBody>
          <a:bodyPr/>
          <a:lstStyle/>
          <a:p>
            <a:pPr>
              <a:defRPr/>
            </a:pPr>
            <a:r>
              <a:rPr lang="en-US"/>
              <a:t>Schoell | ARR Plan and Schedule Overview</a:t>
            </a:r>
            <a:endParaRPr lang="en-US" b="1" dirty="0"/>
          </a:p>
        </p:txBody>
      </p:sp>
      <p:graphicFrame>
        <p:nvGraphicFramePr>
          <p:cNvPr id="7" name="Table 7">
            <a:extLst>
              <a:ext uri="{FF2B5EF4-FFF2-40B4-BE49-F238E27FC236}">
                <a16:creationId xmlns:a16="http://schemas.microsoft.com/office/drawing/2014/main" id="{95BF2FCC-7A73-73FB-FD64-C4A9110FCAAA}"/>
              </a:ext>
            </a:extLst>
          </p:cNvPr>
          <p:cNvGraphicFramePr>
            <a:graphicFrameLocks noGrp="1"/>
          </p:cNvGraphicFramePr>
          <p:nvPr>
            <p:extLst>
              <p:ext uri="{D42A27DB-BD31-4B8C-83A1-F6EECF244321}">
                <p14:modId xmlns:p14="http://schemas.microsoft.com/office/powerpoint/2010/main" val="1569445690"/>
              </p:ext>
            </p:extLst>
          </p:nvPr>
        </p:nvGraphicFramePr>
        <p:xfrm>
          <a:off x="261844" y="827087"/>
          <a:ext cx="8646184" cy="4846320"/>
        </p:xfrm>
        <a:graphic>
          <a:graphicData uri="http://schemas.openxmlformats.org/drawingml/2006/table">
            <a:tbl>
              <a:tblPr firstRow="1" bandRow="1">
                <a:tableStyleId>{5C22544A-7EE6-4342-B048-85BDC9FD1C3A}</a:tableStyleId>
              </a:tblPr>
              <a:tblGrid>
                <a:gridCol w="2563384">
                  <a:extLst>
                    <a:ext uri="{9D8B030D-6E8A-4147-A177-3AD203B41FA5}">
                      <a16:colId xmlns:a16="http://schemas.microsoft.com/office/drawing/2014/main" val="3719535635"/>
                    </a:ext>
                  </a:extLst>
                </a:gridCol>
                <a:gridCol w="1288516">
                  <a:extLst>
                    <a:ext uri="{9D8B030D-6E8A-4147-A177-3AD203B41FA5}">
                      <a16:colId xmlns:a16="http://schemas.microsoft.com/office/drawing/2014/main" val="936648594"/>
                    </a:ext>
                  </a:extLst>
                </a:gridCol>
                <a:gridCol w="1288516">
                  <a:extLst>
                    <a:ext uri="{9D8B030D-6E8A-4147-A177-3AD203B41FA5}">
                      <a16:colId xmlns:a16="http://schemas.microsoft.com/office/drawing/2014/main" val="3046928099"/>
                    </a:ext>
                  </a:extLst>
                </a:gridCol>
                <a:gridCol w="1430754">
                  <a:extLst>
                    <a:ext uri="{9D8B030D-6E8A-4147-A177-3AD203B41FA5}">
                      <a16:colId xmlns:a16="http://schemas.microsoft.com/office/drawing/2014/main" val="1086990466"/>
                    </a:ext>
                  </a:extLst>
                </a:gridCol>
                <a:gridCol w="2075014">
                  <a:extLst>
                    <a:ext uri="{9D8B030D-6E8A-4147-A177-3AD203B41FA5}">
                      <a16:colId xmlns:a16="http://schemas.microsoft.com/office/drawing/2014/main" val="1194895546"/>
                    </a:ext>
                  </a:extLst>
                </a:gridCol>
              </a:tblGrid>
              <a:tr h="0">
                <a:tc>
                  <a:txBody>
                    <a:bodyPr/>
                    <a:lstStyle/>
                    <a:p>
                      <a:pPr algn="ctr"/>
                      <a:r>
                        <a:rPr lang="en-US" sz="1400" dirty="0"/>
                        <a:t>SAD Chapter</a:t>
                      </a:r>
                    </a:p>
                  </a:txBody>
                  <a:tcPr/>
                </a:tc>
                <a:tc>
                  <a:txBody>
                    <a:bodyPr/>
                    <a:lstStyle/>
                    <a:p>
                      <a:pPr algn="ctr"/>
                      <a:r>
                        <a:rPr lang="en-US" sz="1400" dirty="0"/>
                        <a:t>Technical Edits/Update Status</a:t>
                      </a:r>
                    </a:p>
                  </a:txBody>
                  <a:tcPr/>
                </a:tc>
                <a:tc>
                  <a:txBody>
                    <a:bodyPr/>
                    <a:lstStyle/>
                    <a:p>
                      <a:pPr algn="ctr"/>
                      <a:r>
                        <a:rPr lang="en-US" sz="1400" dirty="0"/>
                        <a:t>Review</a:t>
                      </a:r>
                    </a:p>
                  </a:txBody>
                  <a:tcPr/>
                </a:tc>
                <a:tc>
                  <a:txBody>
                    <a:bodyPr/>
                    <a:lstStyle/>
                    <a:p>
                      <a:pPr algn="ctr"/>
                      <a:r>
                        <a:rPr lang="en-US" sz="1400" dirty="0"/>
                        <a:t>Revision Inclusion</a:t>
                      </a:r>
                    </a:p>
                  </a:txBody>
                  <a:tcPr/>
                </a:tc>
                <a:tc>
                  <a:txBody>
                    <a:bodyPr/>
                    <a:lstStyle/>
                    <a:p>
                      <a:pPr algn="ctr"/>
                      <a:r>
                        <a:rPr lang="en-US" sz="1400" dirty="0"/>
                        <a:t>Approval Status</a:t>
                      </a:r>
                    </a:p>
                  </a:txBody>
                  <a:tcPr/>
                </a:tc>
                <a:extLst>
                  <a:ext uri="{0D108BD9-81ED-4DB2-BD59-A6C34878D82A}">
                    <a16:rowId xmlns:a16="http://schemas.microsoft.com/office/drawing/2014/main" val="3239823997"/>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9 – P1 and P2 Beamlines</a:t>
                      </a:r>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solidFill>
                          <a:schemeClr val="accent3"/>
                        </a:solidFill>
                      </a:endParaRPr>
                    </a:p>
                  </a:txBody>
                  <a:tcPr/>
                </a:tc>
                <a:tc>
                  <a:txBody>
                    <a:bodyPr/>
                    <a:lstStyle/>
                    <a:p>
                      <a:r>
                        <a:rPr lang="en-US" sz="1200" i="0" dirty="0"/>
                        <a:t>IRR #1c </a:t>
                      </a:r>
                      <a:r>
                        <a:rPr lang="en-US" sz="1200" dirty="0">
                          <a:solidFill>
                            <a:schemeClr val="accent3"/>
                          </a:solidFill>
                          <a:sym typeface="Wingdings" panose="05000000000000000000" pitchFamily="2" charset="2"/>
                        </a:rPr>
                        <a:t></a:t>
                      </a:r>
                      <a:endParaRPr lang="en-US" sz="1200" i="0" dirty="0"/>
                    </a:p>
                    <a:p>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25</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4"/>
                          </a:solidFill>
                        </a:rPr>
                        <a:t>⃝ </a:t>
                      </a:r>
                      <a:r>
                        <a:rPr lang="en-US" sz="1000" b="0" dirty="0">
                          <a:solidFill>
                            <a:schemeClr val="accent4"/>
                          </a:solidFill>
                        </a:rPr>
                        <a:t>pending ASE Rev 15</a:t>
                      </a:r>
                      <a:endParaRPr lang="en-US" sz="1200" b="0" i="0" dirty="0">
                        <a:solidFill>
                          <a:schemeClr val="accent3"/>
                        </a:solidFill>
                      </a:endParaRPr>
                    </a:p>
                  </a:txBody>
                  <a:tcPr/>
                </a:tc>
                <a:extLst>
                  <a:ext uri="{0D108BD9-81ED-4DB2-BD59-A6C34878D82A}">
                    <a16:rowId xmlns:a16="http://schemas.microsoft.com/office/drawing/2014/main" val="67344316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10 – Muon Campus</a:t>
                      </a:r>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solidFill>
                          <a:schemeClr val="accent3"/>
                        </a:solidFill>
                      </a:endParaRPr>
                    </a:p>
                  </a:txBody>
                  <a:tcPr/>
                </a:tc>
                <a:tc>
                  <a:txBody>
                    <a:bodyPr/>
                    <a:lstStyle/>
                    <a:p>
                      <a:r>
                        <a:rPr lang="en-US" sz="1200" i="0" dirty="0"/>
                        <a:t>IRR #1c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25</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4"/>
                          </a:solidFill>
                        </a:rPr>
                        <a:t>⃝ </a:t>
                      </a:r>
                      <a:r>
                        <a:rPr lang="en-US" sz="1000" b="0" dirty="0">
                          <a:solidFill>
                            <a:schemeClr val="accent4"/>
                          </a:solidFill>
                        </a:rPr>
                        <a:t>pending ASE Rev 15</a:t>
                      </a:r>
                      <a:endParaRPr lang="en-US" sz="1200" b="0" i="0" dirty="0">
                        <a:solidFill>
                          <a:schemeClr val="accent3"/>
                        </a:solidFill>
                      </a:endParaRPr>
                    </a:p>
                  </a:txBody>
                  <a:tcPr/>
                </a:tc>
                <a:extLst>
                  <a:ext uri="{0D108BD9-81ED-4DB2-BD59-A6C34878D82A}">
                    <a16:rowId xmlns:a16="http://schemas.microsoft.com/office/drawing/2014/main" val="382631494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11 – Tevatron </a:t>
                      </a:r>
                    </a:p>
                  </a:txBody>
                  <a:tcPr/>
                </a:tc>
                <a:tc>
                  <a:txBody>
                    <a:bodyPr/>
                    <a:lstStyle/>
                    <a:p>
                      <a:r>
                        <a:rPr lang="en-US" sz="1200" i="0" dirty="0"/>
                        <a:t>In progress </a:t>
                      </a:r>
                      <a:r>
                        <a:rPr lang="en-US" sz="1200" b="1" dirty="0">
                          <a:solidFill>
                            <a:schemeClr val="accent4"/>
                          </a:solidFill>
                        </a:rPr>
                        <a:t>⃝</a:t>
                      </a:r>
                      <a:endParaRPr lang="en-US" sz="1200" i="0" dirty="0"/>
                    </a:p>
                  </a:txBody>
                  <a:tcPr/>
                </a:tc>
                <a:tc>
                  <a:txBody>
                    <a:bodyPr/>
                    <a:lstStyle/>
                    <a:p>
                      <a:r>
                        <a:rPr lang="en-US" sz="1200" i="0" dirty="0"/>
                        <a:t>TBD – </a:t>
                      </a:r>
                      <a:r>
                        <a:rPr lang="en-US" sz="1050" i="0" dirty="0"/>
                        <a:t>will be reviewed following completion of operational facility reviews</a:t>
                      </a:r>
                      <a:endParaRPr lang="en-US" sz="1200" i="0" dirty="0"/>
                    </a:p>
                  </a:txBody>
                  <a:tcPr/>
                </a:tc>
                <a:tc>
                  <a:txBody>
                    <a:bodyPr/>
                    <a:lstStyle/>
                    <a:p>
                      <a:r>
                        <a:rPr lang="en-US" sz="1200" i="0" dirty="0"/>
                        <a:t>Non-operational facility, will be included in future SAD Rev.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endParaRPr lang="en-US" sz="1200" i="0" dirty="0">
                        <a:solidFill>
                          <a:schemeClr val="accent3"/>
                        </a:solidFill>
                      </a:endParaRPr>
                    </a:p>
                  </a:txBody>
                  <a:tcPr/>
                </a:tc>
                <a:extLst>
                  <a:ext uri="{0D108BD9-81ED-4DB2-BD59-A6C34878D82A}">
                    <a16:rowId xmlns:a16="http://schemas.microsoft.com/office/drawing/2014/main" val="305498521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12 – Switchyard</a:t>
                      </a:r>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solidFill>
                          <a:schemeClr val="accent3"/>
                        </a:solidFill>
                      </a:endParaRPr>
                    </a:p>
                  </a:txBody>
                  <a:tcPr/>
                </a:tc>
                <a:tc>
                  <a:txBody>
                    <a:bodyPr/>
                    <a:lstStyle/>
                    <a:p>
                      <a:r>
                        <a:rPr lang="en-US" sz="1200" i="0" dirty="0"/>
                        <a:t>IRR #1c </a:t>
                      </a:r>
                      <a:r>
                        <a:rPr lang="en-US" sz="1200" dirty="0">
                          <a:solidFill>
                            <a:schemeClr val="accent3"/>
                          </a:solidFill>
                          <a:sym typeface="Wingdings" panose="05000000000000000000" pitchFamily="2" charset="2"/>
                        </a:rPr>
                        <a:t></a:t>
                      </a:r>
                      <a:endParaRPr lang="en-US" sz="1200" i="0" dirty="0"/>
                    </a:p>
                    <a:p>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25</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4"/>
                          </a:solidFill>
                        </a:rPr>
                        <a:t>⃝ </a:t>
                      </a:r>
                      <a:r>
                        <a:rPr lang="en-US" sz="1000" b="0" dirty="0">
                          <a:solidFill>
                            <a:schemeClr val="accent4"/>
                          </a:solidFill>
                        </a:rPr>
                        <a:t>pending ASE Rev 15</a:t>
                      </a:r>
                      <a:endParaRPr lang="en-US" sz="1200" b="0" i="0" dirty="0">
                        <a:solidFill>
                          <a:schemeClr val="accent3"/>
                        </a:solidFill>
                      </a:endParaRPr>
                    </a:p>
                  </a:txBody>
                  <a:tcPr/>
                </a:tc>
                <a:extLst>
                  <a:ext uri="{0D108BD9-81ED-4DB2-BD59-A6C34878D82A}">
                    <a16:rowId xmlns:a16="http://schemas.microsoft.com/office/drawing/2014/main" val="350135994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13 – Meson</a:t>
                      </a:r>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solidFill>
                          <a:schemeClr val="accent3"/>
                        </a:solidFill>
                      </a:endParaRPr>
                    </a:p>
                  </a:txBody>
                  <a:tcPr/>
                </a:tc>
                <a:tc>
                  <a:txBody>
                    <a:bodyPr/>
                    <a:lstStyle/>
                    <a:p>
                      <a:r>
                        <a:rPr lang="en-US" sz="1200" i="0" dirty="0"/>
                        <a:t>IRR #1c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25</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4"/>
                          </a:solidFill>
                        </a:rPr>
                        <a:t>⃝ </a:t>
                      </a:r>
                      <a:r>
                        <a:rPr lang="en-US" sz="1000" b="0" dirty="0">
                          <a:solidFill>
                            <a:schemeClr val="accent4"/>
                          </a:solidFill>
                        </a:rPr>
                        <a:t>pending ASE Rev 15</a:t>
                      </a:r>
                      <a:endParaRPr lang="en-US" sz="1200" b="0" i="0" dirty="0">
                        <a:solidFill>
                          <a:schemeClr val="accent3"/>
                        </a:solidFill>
                      </a:endParaRPr>
                    </a:p>
                  </a:txBody>
                  <a:tcPr/>
                </a:tc>
                <a:extLst>
                  <a:ext uri="{0D108BD9-81ED-4DB2-BD59-A6C34878D82A}">
                    <a16:rowId xmlns:a16="http://schemas.microsoft.com/office/drawing/2014/main" val="76325997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14 – Neutrino</a:t>
                      </a:r>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solidFill>
                          <a:schemeClr val="accent3"/>
                        </a:solidFill>
                      </a:endParaRPr>
                    </a:p>
                  </a:txBody>
                  <a:tcPr/>
                </a:tc>
                <a:tc>
                  <a:txBody>
                    <a:bodyPr/>
                    <a:lstStyle/>
                    <a:p>
                      <a:r>
                        <a:rPr lang="en-US" sz="1200" i="0" dirty="0"/>
                        <a:t>IRR #1c </a:t>
                      </a:r>
                      <a:r>
                        <a:rPr lang="en-US" sz="1200" dirty="0">
                          <a:solidFill>
                            <a:schemeClr val="accent3"/>
                          </a:solidFill>
                          <a:sym typeface="Wingdings" panose="05000000000000000000" pitchFamily="2" charset="2"/>
                        </a:rPr>
                        <a:t></a:t>
                      </a:r>
                      <a:endParaRPr lang="en-US" sz="1200" i="0" dirty="0"/>
                    </a:p>
                    <a:p>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25</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4"/>
                          </a:solidFill>
                        </a:rPr>
                        <a:t>⃝ </a:t>
                      </a:r>
                      <a:r>
                        <a:rPr lang="en-US" sz="1000" b="0" dirty="0">
                          <a:solidFill>
                            <a:schemeClr val="accent4"/>
                          </a:solidFill>
                        </a:rPr>
                        <a:t>pending ASE Rev 15</a:t>
                      </a:r>
                      <a:endParaRPr lang="en-US" sz="1200" b="0" i="0" dirty="0">
                        <a:solidFill>
                          <a:schemeClr val="accent3"/>
                        </a:solidFill>
                      </a:endParaRPr>
                    </a:p>
                  </a:txBody>
                  <a:tcPr/>
                </a:tc>
                <a:extLst>
                  <a:ext uri="{0D108BD9-81ED-4DB2-BD59-A6C34878D82A}">
                    <a16:rowId xmlns:a16="http://schemas.microsoft.com/office/drawing/2014/main" val="335111176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III Chapter 15 – Proton</a:t>
                      </a:r>
                    </a:p>
                  </a:txBody>
                  <a:tcPr/>
                </a:tc>
                <a:tc>
                  <a:txBody>
                    <a:bodyPr/>
                    <a:lstStyle/>
                    <a:p>
                      <a:r>
                        <a:rPr lang="en-US" sz="1200" i="0" dirty="0"/>
                        <a:t>In progress </a:t>
                      </a:r>
                      <a:r>
                        <a:rPr lang="en-US" sz="1200" b="1" dirty="0">
                          <a:solidFill>
                            <a:schemeClr val="accent4"/>
                          </a:solidFill>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TBD – </a:t>
                      </a:r>
                      <a:r>
                        <a:rPr lang="en-US" sz="1050" i="0" dirty="0"/>
                        <a:t>will be reviewed following completion of operational facility reviews</a:t>
                      </a:r>
                      <a:endParaRPr lang="en-US" sz="1200" i="0" dirty="0"/>
                    </a:p>
                  </a:txBody>
                  <a:tcPr/>
                </a:tc>
                <a:tc>
                  <a:txBody>
                    <a:bodyPr/>
                    <a:lstStyle/>
                    <a:p>
                      <a:r>
                        <a:rPr lang="en-US" sz="1200" i="0" dirty="0"/>
                        <a:t>Non-operational facility, will be included in future SAD Rev.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endParaRPr lang="en-US" sz="1200" i="0" dirty="0">
                        <a:solidFill>
                          <a:schemeClr val="accent3"/>
                        </a:solidFill>
                      </a:endParaRPr>
                    </a:p>
                  </a:txBody>
                  <a:tcPr/>
                </a:tc>
                <a:extLst>
                  <a:ext uri="{0D108BD9-81ED-4DB2-BD59-A6C34878D82A}">
                    <a16:rowId xmlns:a16="http://schemas.microsoft.com/office/drawing/2014/main" val="2995836486"/>
                  </a:ext>
                </a:extLst>
              </a:tr>
            </a:tbl>
          </a:graphicData>
        </a:graphic>
      </p:graphicFrame>
    </p:spTree>
    <p:extLst>
      <p:ext uri="{BB962C8B-B14F-4D97-AF65-F5344CB8AC3E}">
        <p14:creationId xmlns:p14="http://schemas.microsoft.com/office/powerpoint/2010/main" val="171106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DFA0D0-5F0A-4090-04E4-510A9EC0A4D3}"/>
              </a:ext>
            </a:extLst>
          </p:cNvPr>
          <p:cNvSpPr>
            <a:spLocks noGrp="1"/>
          </p:cNvSpPr>
          <p:nvPr>
            <p:ph idx="1"/>
          </p:nvPr>
        </p:nvSpPr>
        <p:spPr>
          <a:xfrm>
            <a:off x="228600" y="971550"/>
            <a:ext cx="8805672" cy="5059363"/>
          </a:xfrm>
        </p:spPr>
        <p:txBody>
          <a:bodyPr/>
          <a:lstStyle/>
          <a:p>
            <a:pPr marL="0" indent="0">
              <a:buNone/>
            </a:pPr>
            <a:endParaRPr lang="en-US" dirty="0"/>
          </a:p>
          <a:p>
            <a:endParaRPr lang="en-US" dirty="0"/>
          </a:p>
        </p:txBody>
      </p:sp>
      <p:sp>
        <p:nvSpPr>
          <p:cNvPr id="3" name="Title 2">
            <a:extLst>
              <a:ext uri="{FF2B5EF4-FFF2-40B4-BE49-F238E27FC236}">
                <a16:creationId xmlns:a16="http://schemas.microsoft.com/office/drawing/2014/main" id="{D991234C-9851-654D-6925-75BDFF6BED96}"/>
              </a:ext>
            </a:extLst>
          </p:cNvPr>
          <p:cNvSpPr>
            <a:spLocks noGrp="1"/>
          </p:cNvSpPr>
          <p:nvPr>
            <p:ph type="title"/>
          </p:nvPr>
        </p:nvSpPr>
        <p:spPr/>
        <p:txBody>
          <a:bodyPr/>
          <a:lstStyle/>
          <a:p>
            <a:r>
              <a:rPr lang="en-US" dirty="0"/>
              <a:t>Current Status</a:t>
            </a:r>
          </a:p>
        </p:txBody>
      </p:sp>
      <p:sp>
        <p:nvSpPr>
          <p:cNvPr id="4" name="Date Placeholder 3">
            <a:extLst>
              <a:ext uri="{FF2B5EF4-FFF2-40B4-BE49-F238E27FC236}">
                <a16:creationId xmlns:a16="http://schemas.microsoft.com/office/drawing/2014/main" id="{7651AEAA-2855-81AE-60A0-FAAEE7AD99B8}"/>
              </a:ext>
            </a:extLst>
          </p:cNvPr>
          <p:cNvSpPr>
            <a:spLocks noGrp="1"/>
          </p:cNvSpPr>
          <p:nvPr>
            <p:ph type="dt" sz="half" idx="2"/>
          </p:nvPr>
        </p:nvSpPr>
        <p:spPr/>
        <p:txBody>
          <a:bodyPr/>
          <a:lstStyle/>
          <a:p>
            <a:pPr>
              <a:defRPr/>
            </a:pPr>
            <a:r>
              <a:rPr lang="en-US"/>
              <a:t>3/2024</a:t>
            </a:r>
          </a:p>
        </p:txBody>
      </p:sp>
      <p:sp>
        <p:nvSpPr>
          <p:cNvPr id="5" name="Footer Placeholder 4">
            <a:extLst>
              <a:ext uri="{FF2B5EF4-FFF2-40B4-BE49-F238E27FC236}">
                <a16:creationId xmlns:a16="http://schemas.microsoft.com/office/drawing/2014/main" id="{87D0A08E-FF7B-1AEE-4A08-32E4DFBE55F7}"/>
              </a:ext>
            </a:extLst>
          </p:cNvPr>
          <p:cNvSpPr>
            <a:spLocks noGrp="1"/>
          </p:cNvSpPr>
          <p:nvPr>
            <p:ph type="ftr" sz="quarter" idx="3"/>
          </p:nvPr>
        </p:nvSpPr>
        <p:spPr/>
        <p:txBody>
          <a:bodyPr/>
          <a:lstStyle/>
          <a:p>
            <a:pPr>
              <a:defRPr/>
            </a:pPr>
            <a:r>
              <a:rPr lang="en-US"/>
              <a:t>Schoell | ARR Plan and Schedule Overview</a:t>
            </a:r>
            <a:endParaRPr lang="en-US" b="1" dirty="0"/>
          </a:p>
        </p:txBody>
      </p:sp>
      <p:graphicFrame>
        <p:nvGraphicFramePr>
          <p:cNvPr id="7" name="Table 7">
            <a:extLst>
              <a:ext uri="{FF2B5EF4-FFF2-40B4-BE49-F238E27FC236}">
                <a16:creationId xmlns:a16="http://schemas.microsoft.com/office/drawing/2014/main" id="{95BF2FCC-7A73-73FB-FD64-C4A9110FCAAA}"/>
              </a:ext>
            </a:extLst>
          </p:cNvPr>
          <p:cNvGraphicFramePr>
            <a:graphicFrameLocks noGrp="1"/>
          </p:cNvGraphicFramePr>
          <p:nvPr>
            <p:extLst>
              <p:ext uri="{D42A27DB-BD31-4B8C-83A1-F6EECF244321}">
                <p14:modId xmlns:p14="http://schemas.microsoft.com/office/powerpoint/2010/main" val="4066872762"/>
              </p:ext>
            </p:extLst>
          </p:nvPr>
        </p:nvGraphicFramePr>
        <p:xfrm>
          <a:off x="261844" y="827087"/>
          <a:ext cx="8646184" cy="4846320"/>
        </p:xfrm>
        <a:graphic>
          <a:graphicData uri="http://schemas.openxmlformats.org/drawingml/2006/table">
            <a:tbl>
              <a:tblPr firstRow="1" bandRow="1">
                <a:tableStyleId>{5C22544A-7EE6-4342-B048-85BDC9FD1C3A}</a:tableStyleId>
              </a:tblPr>
              <a:tblGrid>
                <a:gridCol w="2563384">
                  <a:extLst>
                    <a:ext uri="{9D8B030D-6E8A-4147-A177-3AD203B41FA5}">
                      <a16:colId xmlns:a16="http://schemas.microsoft.com/office/drawing/2014/main" val="3719535635"/>
                    </a:ext>
                  </a:extLst>
                </a:gridCol>
                <a:gridCol w="1288516">
                  <a:extLst>
                    <a:ext uri="{9D8B030D-6E8A-4147-A177-3AD203B41FA5}">
                      <a16:colId xmlns:a16="http://schemas.microsoft.com/office/drawing/2014/main" val="936648594"/>
                    </a:ext>
                  </a:extLst>
                </a:gridCol>
                <a:gridCol w="1288516">
                  <a:extLst>
                    <a:ext uri="{9D8B030D-6E8A-4147-A177-3AD203B41FA5}">
                      <a16:colId xmlns:a16="http://schemas.microsoft.com/office/drawing/2014/main" val="3046928099"/>
                    </a:ext>
                  </a:extLst>
                </a:gridCol>
                <a:gridCol w="1430754">
                  <a:extLst>
                    <a:ext uri="{9D8B030D-6E8A-4147-A177-3AD203B41FA5}">
                      <a16:colId xmlns:a16="http://schemas.microsoft.com/office/drawing/2014/main" val="1086990466"/>
                    </a:ext>
                  </a:extLst>
                </a:gridCol>
                <a:gridCol w="2075014">
                  <a:extLst>
                    <a:ext uri="{9D8B030D-6E8A-4147-A177-3AD203B41FA5}">
                      <a16:colId xmlns:a16="http://schemas.microsoft.com/office/drawing/2014/main" val="1194895546"/>
                    </a:ext>
                  </a:extLst>
                </a:gridCol>
              </a:tblGrid>
              <a:tr h="0">
                <a:tc>
                  <a:txBody>
                    <a:bodyPr/>
                    <a:lstStyle/>
                    <a:p>
                      <a:pPr algn="ctr"/>
                      <a:r>
                        <a:rPr lang="en-US" sz="1400" dirty="0"/>
                        <a:t>SAD Chapter</a:t>
                      </a:r>
                    </a:p>
                  </a:txBody>
                  <a:tcPr/>
                </a:tc>
                <a:tc>
                  <a:txBody>
                    <a:bodyPr/>
                    <a:lstStyle/>
                    <a:p>
                      <a:pPr algn="ctr"/>
                      <a:r>
                        <a:rPr lang="en-US" sz="1400" dirty="0"/>
                        <a:t>Technical Edits/Update Status</a:t>
                      </a:r>
                    </a:p>
                  </a:txBody>
                  <a:tcPr/>
                </a:tc>
                <a:tc>
                  <a:txBody>
                    <a:bodyPr/>
                    <a:lstStyle/>
                    <a:p>
                      <a:pPr algn="ctr"/>
                      <a:r>
                        <a:rPr lang="en-US" sz="1400" dirty="0"/>
                        <a:t>Review</a:t>
                      </a:r>
                    </a:p>
                  </a:txBody>
                  <a:tcPr/>
                </a:tc>
                <a:tc>
                  <a:txBody>
                    <a:bodyPr/>
                    <a:lstStyle/>
                    <a:p>
                      <a:pPr algn="ctr"/>
                      <a:r>
                        <a:rPr lang="en-US" sz="1400" dirty="0"/>
                        <a:t>Revision Inclusion</a:t>
                      </a:r>
                    </a:p>
                  </a:txBody>
                  <a:tcPr/>
                </a:tc>
                <a:tc>
                  <a:txBody>
                    <a:bodyPr/>
                    <a:lstStyle/>
                    <a:p>
                      <a:pPr algn="ctr"/>
                      <a:r>
                        <a:rPr lang="en-US" sz="1400" dirty="0"/>
                        <a:t>Approval Status</a:t>
                      </a:r>
                    </a:p>
                  </a:txBody>
                  <a:tcPr/>
                </a:tc>
                <a:extLst>
                  <a:ext uri="{0D108BD9-81ED-4DB2-BD59-A6C34878D82A}">
                    <a16:rowId xmlns:a16="http://schemas.microsoft.com/office/drawing/2014/main" val="323982399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IV Chapter 1 – CDF Detector</a:t>
                      </a:r>
                    </a:p>
                  </a:txBody>
                  <a:tcPr/>
                </a:tc>
                <a:tc>
                  <a:txBody>
                    <a:bodyPr/>
                    <a:lstStyle/>
                    <a:p>
                      <a:r>
                        <a:rPr lang="en-US" sz="1200" i="0" dirty="0"/>
                        <a:t>In progress </a:t>
                      </a:r>
                      <a:r>
                        <a:rPr lang="en-US" sz="1200" b="1" dirty="0">
                          <a:solidFill>
                            <a:schemeClr val="accent4"/>
                          </a:solidFill>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TBD – </a:t>
                      </a:r>
                      <a:r>
                        <a:rPr lang="en-US" sz="1050" i="0" dirty="0"/>
                        <a:t>will be reviewed following completion of operational facility reviews</a:t>
                      </a:r>
                      <a:endParaRPr lang="en-US" sz="1200" i="0" dirty="0"/>
                    </a:p>
                  </a:txBody>
                  <a:tcPr/>
                </a:tc>
                <a:tc>
                  <a:txBody>
                    <a:bodyPr/>
                    <a:lstStyle/>
                    <a:p>
                      <a:r>
                        <a:rPr lang="en-US" sz="1200" i="0" dirty="0"/>
                        <a:t>Non-operational facility, will be included in future SAD Rev.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endParaRPr lang="en-US" sz="1200" i="0" dirty="0">
                        <a:solidFill>
                          <a:schemeClr val="accent3"/>
                        </a:solidFill>
                      </a:endParaRPr>
                    </a:p>
                  </a:txBody>
                  <a:tcPr/>
                </a:tc>
                <a:extLst>
                  <a:ext uri="{0D108BD9-81ED-4DB2-BD59-A6C34878D82A}">
                    <a16:rowId xmlns:a16="http://schemas.microsoft.com/office/drawing/2014/main" val="55036065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IV Chapter 2 – D Zero Detector</a:t>
                      </a:r>
                    </a:p>
                  </a:txBody>
                  <a:tcPr/>
                </a:tc>
                <a:tc>
                  <a:txBody>
                    <a:bodyPr/>
                    <a:lstStyle/>
                    <a:p>
                      <a:r>
                        <a:rPr lang="en-US" sz="1200" i="0" dirty="0"/>
                        <a:t>In progress </a:t>
                      </a:r>
                      <a:r>
                        <a:rPr lang="en-US" sz="1200" b="1" dirty="0">
                          <a:solidFill>
                            <a:schemeClr val="accent4"/>
                          </a:solidFill>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TBD – </a:t>
                      </a:r>
                      <a:r>
                        <a:rPr lang="en-US" sz="1050" i="0" dirty="0"/>
                        <a:t>will be reviewed following completion of operational facility reviews</a:t>
                      </a:r>
                      <a:endParaRPr lang="en-US" sz="1200" i="0" dirty="0"/>
                    </a:p>
                  </a:txBody>
                  <a:tcPr/>
                </a:tc>
                <a:tc>
                  <a:txBody>
                    <a:bodyPr/>
                    <a:lstStyle/>
                    <a:p>
                      <a:r>
                        <a:rPr lang="en-US" sz="1200" i="0" dirty="0"/>
                        <a:t>Non-operational facility, will be included in future SAD Rev.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endParaRPr lang="en-US" sz="1200" i="0" dirty="0">
                        <a:solidFill>
                          <a:schemeClr val="accent3"/>
                        </a:solidFill>
                      </a:endParaRPr>
                    </a:p>
                  </a:txBody>
                  <a:tcPr/>
                </a:tc>
                <a:extLst>
                  <a:ext uri="{0D108BD9-81ED-4DB2-BD59-A6C34878D82A}">
                    <a16:rowId xmlns:a16="http://schemas.microsoft.com/office/drawing/2014/main" val="1391504797"/>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IV Chapter 3 – Meson Switchyard 120 Experimental Areas</a:t>
                      </a:r>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solidFill>
                          <a:schemeClr val="accent3"/>
                        </a:solidFill>
                      </a:endParaRPr>
                    </a:p>
                  </a:txBody>
                  <a:tcPr/>
                </a:tc>
                <a:tc>
                  <a:txBody>
                    <a:bodyPr/>
                    <a:lstStyle/>
                    <a:p>
                      <a:r>
                        <a:rPr lang="en-US" sz="1200" i="0" dirty="0"/>
                        <a:t>IRR #1c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25</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4"/>
                          </a:solidFill>
                        </a:rPr>
                        <a:t>⃝ </a:t>
                      </a:r>
                      <a:r>
                        <a:rPr lang="en-US" sz="1000" b="0" dirty="0">
                          <a:solidFill>
                            <a:schemeClr val="accent4"/>
                          </a:solidFill>
                        </a:rPr>
                        <a:t>pending ASE Rev 15</a:t>
                      </a:r>
                      <a:endParaRPr lang="en-US" sz="1200" b="0" i="0" dirty="0">
                        <a:solidFill>
                          <a:schemeClr val="accent3"/>
                        </a:solidFill>
                      </a:endParaRPr>
                    </a:p>
                  </a:txBody>
                  <a:tcPr/>
                </a:tc>
                <a:extLst>
                  <a:ext uri="{0D108BD9-81ED-4DB2-BD59-A6C34878D82A}">
                    <a16:rowId xmlns:a16="http://schemas.microsoft.com/office/drawing/2014/main" val="3367781849"/>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IV Chapter 4 – MiniBooNE Detector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Complete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#1b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24</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3"/>
                          </a:solidFill>
                          <a:sym typeface="Wingdings" panose="05000000000000000000" pitchFamily="2" charset="2"/>
                        </a:rPr>
                        <a:t></a:t>
                      </a:r>
                      <a:endParaRPr lang="en-US" sz="1200" b="1" i="0" dirty="0">
                        <a:solidFill>
                          <a:schemeClr val="accent3"/>
                        </a:solidFill>
                      </a:endParaRPr>
                    </a:p>
                  </a:txBody>
                  <a:tcPr/>
                </a:tc>
                <a:extLst>
                  <a:ext uri="{0D108BD9-81ED-4DB2-BD59-A6C34878D82A}">
                    <a16:rowId xmlns:a16="http://schemas.microsoft.com/office/drawing/2014/main" val="40386246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IV Chapter 5 – NOvA Detector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Complete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#1b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24</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3"/>
                          </a:solidFill>
                          <a:sym typeface="Wingdings" panose="05000000000000000000" pitchFamily="2" charset="2"/>
                        </a:rPr>
                        <a:t></a:t>
                      </a:r>
                      <a:endParaRPr lang="en-US" sz="1200" b="1" i="0" dirty="0">
                        <a:solidFill>
                          <a:schemeClr val="accent3"/>
                        </a:solidFill>
                      </a:endParaRPr>
                    </a:p>
                  </a:txBody>
                  <a:tcPr/>
                </a:tc>
                <a:extLst>
                  <a:ext uri="{0D108BD9-81ED-4DB2-BD59-A6C34878D82A}">
                    <a16:rowId xmlns:a16="http://schemas.microsoft.com/office/drawing/2014/main" val="2204113776"/>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IV Chapter 6 – MINOS Hall Detectors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Complete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#1b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24</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3"/>
                          </a:solidFill>
                          <a:sym typeface="Wingdings" panose="05000000000000000000" pitchFamily="2" charset="2"/>
                        </a:rPr>
                        <a:t></a:t>
                      </a:r>
                      <a:endParaRPr lang="en-US" sz="1200" b="1" i="0" dirty="0">
                        <a:solidFill>
                          <a:schemeClr val="accent3"/>
                        </a:solidFill>
                      </a:endParaRPr>
                    </a:p>
                  </a:txBody>
                  <a:tcPr/>
                </a:tc>
                <a:extLst>
                  <a:ext uri="{0D108BD9-81ED-4DB2-BD59-A6C34878D82A}">
                    <a16:rowId xmlns:a16="http://schemas.microsoft.com/office/drawing/2014/main" val="243728592"/>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IV Chapter 7 – Short Baseline Neutrino Experimental Areas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Complete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#1b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24</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3"/>
                          </a:solidFill>
                          <a:sym typeface="Wingdings" panose="05000000000000000000" pitchFamily="2" charset="2"/>
                        </a:rPr>
                        <a:t></a:t>
                      </a:r>
                      <a:endParaRPr lang="en-US" sz="1200" b="1" i="0" dirty="0">
                        <a:solidFill>
                          <a:schemeClr val="accent3"/>
                        </a:solidFill>
                      </a:endParaRPr>
                    </a:p>
                  </a:txBody>
                  <a:tcPr/>
                </a:tc>
                <a:extLst>
                  <a:ext uri="{0D108BD9-81ED-4DB2-BD59-A6C34878D82A}">
                    <a16:rowId xmlns:a16="http://schemas.microsoft.com/office/drawing/2014/main" val="1749273347"/>
                  </a:ext>
                </a:extLst>
              </a:tr>
            </a:tbl>
          </a:graphicData>
        </a:graphic>
      </p:graphicFrame>
    </p:spTree>
    <p:extLst>
      <p:ext uri="{BB962C8B-B14F-4D97-AF65-F5344CB8AC3E}">
        <p14:creationId xmlns:p14="http://schemas.microsoft.com/office/powerpoint/2010/main" val="150436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DFA0D0-5F0A-4090-04E4-510A9EC0A4D3}"/>
              </a:ext>
            </a:extLst>
          </p:cNvPr>
          <p:cNvSpPr>
            <a:spLocks noGrp="1"/>
          </p:cNvSpPr>
          <p:nvPr>
            <p:ph idx="1"/>
          </p:nvPr>
        </p:nvSpPr>
        <p:spPr>
          <a:xfrm>
            <a:off x="228600" y="971550"/>
            <a:ext cx="8805672" cy="5059363"/>
          </a:xfrm>
        </p:spPr>
        <p:txBody>
          <a:bodyPr/>
          <a:lstStyle/>
          <a:p>
            <a:pPr marL="0" indent="0">
              <a:buNone/>
            </a:pPr>
            <a:endParaRPr lang="en-US" dirty="0"/>
          </a:p>
          <a:p>
            <a:endParaRPr lang="en-US" dirty="0"/>
          </a:p>
        </p:txBody>
      </p:sp>
      <p:sp>
        <p:nvSpPr>
          <p:cNvPr id="3" name="Title 2">
            <a:extLst>
              <a:ext uri="{FF2B5EF4-FFF2-40B4-BE49-F238E27FC236}">
                <a16:creationId xmlns:a16="http://schemas.microsoft.com/office/drawing/2014/main" id="{D991234C-9851-654D-6925-75BDFF6BED96}"/>
              </a:ext>
            </a:extLst>
          </p:cNvPr>
          <p:cNvSpPr>
            <a:spLocks noGrp="1"/>
          </p:cNvSpPr>
          <p:nvPr>
            <p:ph type="title"/>
          </p:nvPr>
        </p:nvSpPr>
        <p:spPr/>
        <p:txBody>
          <a:bodyPr/>
          <a:lstStyle/>
          <a:p>
            <a:r>
              <a:rPr lang="en-US" dirty="0"/>
              <a:t>Current Status</a:t>
            </a:r>
          </a:p>
        </p:txBody>
      </p:sp>
      <p:sp>
        <p:nvSpPr>
          <p:cNvPr id="4" name="Date Placeholder 3">
            <a:extLst>
              <a:ext uri="{FF2B5EF4-FFF2-40B4-BE49-F238E27FC236}">
                <a16:creationId xmlns:a16="http://schemas.microsoft.com/office/drawing/2014/main" id="{7651AEAA-2855-81AE-60A0-FAAEE7AD99B8}"/>
              </a:ext>
            </a:extLst>
          </p:cNvPr>
          <p:cNvSpPr>
            <a:spLocks noGrp="1"/>
          </p:cNvSpPr>
          <p:nvPr>
            <p:ph type="dt" sz="half" idx="2"/>
          </p:nvPr>
        </p:nvSpPr>
        <p:spPr/>
        <p:txBody>
          <a:bodyPr/>
          <a:lstStyle/>
          <a:p>
            <a:pPr>
              <a:defRPr/>
            </a:pPr>
            <a:r>
              <a:rPr lang="en-US"/>
              <a:t>3/2024</a:t>
            </a:r>
          </a:p>
        </p:txBody>
      </p:sp>
      <p:sp>
        <p:nvSpPr>
          <p:cNvPr id="5" name="Footer Placeholder 4">
            <a:extLst>
              <a:ext uri="{FF2B5EF4-FFF2-40B4-BE49-F238E27FC236}">
                <a16:creationId xmlns:a16="http://schemas.microsoft.com/office/drawing/2014/main" id="{87D0A08E-FF7B-1AEE-4A08-32E4DFBE55F7}"/>
              </a:ext>
            </a:extLst>
          </p:cNvPr>
          <p:cNvSpPr>
            <a:spLocks noGrp="1"/>
          </p:cNvSpPr>
          <p:nvPr>
            <p:ph type="ftr" sz="quarter" idx="3"/>
          </p:nvPr>
        </p:nvSpPr>
        <p:spPr/>
        <p:txBody>
          <a:bodyPr/>
          <a:lstStyle/>
          <a:p>
            <a:pPr>
              <a:defRPr/>
            </a:pPr>
            <a:r>
              <a:rPr lang="en-US"/>
              <a:t>Schoell | ARR Plan and Schedule Overview</a:t>
            </a:r>
            <a:endParaRPr lang="en-US" b="1" dirty="0"/>
          </a:p>
        </p:txBody>
      </p:sp>
      <p:graphicFrame>
        <p:nvGraphicFramePr>
          <p:cNvPr id="7" name="Table 7">
            <a:extLst>
              <a:ext uri="{FF2B5EF4-FFF2-40B4-BE49-F238E27FC236}">
                <a16:creationId xmlns:a16="http://schemas.microsoft.com/office/drawing/2014/main" id="{95BF2FCC-7A73-73FB-FD64-C4A9110FCAAA}"/>
              </a:ext>
            </a:extLst>
          </p:cNvPr>
          <p:cNvGraphicFramePr>
            <a:graphicFrameLocks noGrp="1"/>
          </p:cNvGraphicFramePr>
          <p:nvPr>
            <p:extLst>
              <p:ext uri="{D42A27DB-BD31-4B8C-83A1-F6EECF244321}">
                <p14:modId xmlns:p14="http://schemas.microsoft.com/office/powerpoint/2010/main" val="1625018195"/>
              </p:ext>
            </p:extLst>
          </p:nvPr>
        </p:nvGraphicFramePr>
        <p:xfrm>
          <a:off x="261844" y="827087"/>
          <a:ext cx="8646184" cy="4754880"/>
        </p:xfrm>
        <a:graphic>
          <a:graphicData uri="http://schemas.openxmlformats.org/drawingml/2006/table">
            <a:tbl>
              <a:tblPr firstRow="1" bandRow="1">
                <a:tableStyleId>{5C22544A-7EE6-4342-B048-85BDC9FD1C3A}</a:tableStyleId>
              </a:tblPr>
              <a:tblGrid>
                <a:gridCol w="2563384">
                  <a:extLst>
                    <a:ext uri="{9D8B030D-6E8A-4147-A177-3AD203B41FA5}">
                      <a16:colId xmlns:a16="http://schemas.microsoft.com/office/drawing/2014/main" val="3719535635"/>
                    </a:ext>
                  </a:extLst>
                </a:gridCol>
                <a:gridCol w="1288516">
                  <a:extLst>
                    <a:ext uri="{9D8B030D-6E8A-4147-A177-3AD203B41FA5}">
                      <a16:colId xmlns:a16="http://schemas.microsoft.com/office/drawing/2014/main" val="936648594"/>
                    </a:ext>
                  </a:extLst>
                </a:gridCol>
                <a:gridCol w="1288516">
                  <a:extLst>
                    <a:ext uri="{9D8B030D-6E8A-4147-A177-3AD203B41FA5}">
                      <a16:colId xmlns:a16="http://schemas.microsoft.com/office/drawing/2014/main" val="3046928099"/>
                    </a:ext>
                  </a:extLst>
                </a:gridCol>
                <a:gridCol w="1430754">
                  <a:extLst>
                    <a:ext uri="{9D8B030D-6E8A-4147-A177-3AD203B41FA5}">
                      <a16:colId xmlns:a16="http://schemas.microsoft.com/office/drawing/2014/main" val="1086990466"/>
                    </a:ext>
                  </a:extLst>
                </a:gridCol>
                <a:gridCol w="2075014">
                  <a:extLst>
                    <a:ext uri="{9D8B030D-6E8A-4147-A177-3AD203B41FA5}">
                      <a16:colId xmlns:a16="http://schemas.microsoft.com/office/drawing/2014/main" val="1194895546"/>
                    </a:ext>
                  </a:extLst>
                </a:gridCol>
              </a:tblGrid>
              <a:tr h="0">
                <a:tc>
                  <a:txBody>
                    <a:bodyPr/>
                    <a:lstStyle/>
                    <a:p>
                      <a:pPr algn="ctr"/>
                      <a:r>
                        <a:rPr lang="en-US" sz="1400" dirty="0"/>
                        <a:t>SAD Chapter</a:t>
                      </a:r>
                    </a:p>
                  </a:txBody>
                  <a:tcPr/>
                </a:tc>
                <a:tc>
                  <a:txBody>
                    <a:bodyPr/>
                    <a:lstStyle/>
                    <a:p>
                      <a:pPr algn="ctr"/>
                      <a:r>
                        <a:rPr lang="en-US" sz="1400" dirty="0"/>
                        <a:t>Technical Edits/Update Status</a:t>
                      </a:r>
                    </a:p>
                  </a:txBody>
                  <a:tcPr/>
                </a:tc>
                <a:tc>
                  <a:txBody>
                    <a:bodyPr/>
                    <a:lstStyle/>
                    <a:p>
                      <a:pPr algn="ctr"/>
                      <a:r>
                        <a:rPr lang="en-US" sz="1400" dirty="0"/>
                        <a:t>Review</a:t>
                      </a:r>
                    </a:p>
                  </a:txBody>
                  <a:tcPr/>
                </a:tc>
                <a:tc>
                  <a:txBody>
                    <a:bodyPr/>
                    <a:lstStyle/>
                    <a:p>
                      <a:pPr algn="ctr"/>
                      <a:r>
                        <a:rPr lang="en-US" sz="1400" dirty="0"/>
                        <a:t>Revision Inclusion</a:t>
                      </a:r>
                    </a:p>
                  </a:txBody>
                  <a:tcPr/>
                </a:tc>
                <a:tc>
                  <a:txBody>
                    <a:bodyPr/>
                    <a:lstStyle/>
                    <a:p>
                      <a:pPr algn="ctr"/>
                      <a:r>
                        <a:rPr lang="en-US" sz="1400" dirty="0"/>
                        <a:t>Approval Status</a:t>
                      </a:r>
                    </a:p>
                  </a:txBody>
                  <a:tcPr/>
                </a:tc>
                <a:extLst>
                  <a:ext uri="{0D108BD9-81ED-4DB2-BD59-A6C34878D82A}">
                    <a16:rowId xmlns:a16="http://schemas.microsoft.com/office/drawing/2014/main" val="3239823997"/>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IV Chapter 8 – Muon g-2 Storage Ring</a:t>
                      </a:r>
                    </a:p>
                  </a:txBody>
                  <a:tcPr/>
                </a:tc>
                <a:tc>
                  <a:txBody>
                    <a:bodyPr/>
                    <a:lstStyle/>
                    <a:p>
                      <a:r>
                        <a:rPr lang="en-US" sz="1200" i="0" dirty="0"/>
                        <a:t>In progress </a:t>
                      </a:r>
                      <a:r>
                        <a:rPr lang="en-US" sz="1200" b="1" dirty="0">
                          <a:solidFill>
                            <a:schemeClr val="accent4"/>
                          </a:solidFill>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TBD – </a:t>
                      </a:r>
                      <a:r>
                        <a:rPr lang="en-US" sz="1050" i="0" dirty="0"/>
                        <a:t>will be reviewed following completion of operational facility reviews</a:t>
                      </a:r>
                      <a:endParaRPr lang="en-US" sz="1200" i="0" dirty="0"/>
                    </a:p>
                  </a:txBody>
                  <a:tcPr/>
                </a:tc>
                <a:tc>
                  <a:txBody>
                    <a:bodyPr/>
                    <a:lstStyle/>
                    <a:p>
                      <a:r>
                        <a:rPr lang="en-US" sz="1200" i="0" dirty="0"/>
                        <a:t>Non-operational facility, will be included in future SAD Rev.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endParaRPr lang="en-US" sz="1200" i="0" dirty="0">
                        <a:solidFill>
                          <a:schemeClr val="accent3"/>
                        </a:solidFill>
                      </a:endParaRPr>
                    </a:p>
                  </a:txBody>
                  <a:tcPr/>
                </a:tc>
                <a:extLst>
                  <a:ext uri="{0D108BD9-81ED-4DB2-BD59-A6C34878D82A}">
                    <a16:rowId xmlns:a16="http://schemas.microsoft.com/office/drawing/2014/main" val="2332827762"/>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IV Chapter 9 – Neutrino Switchyard 120 Experimental Areas</a:t>
                      </a:r>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solidFill>
                          <a:schemeClr val="accent3"/>
                        </a:solidFill>
                      </a:endParaRPr>
                    </a:p>
                  </a:txBody>
                  <a:tcPr/>
                </a:tc>
                <a:tc>
                  <a:txBody>
                    <a:bodyPr/>
                    <a:lstStyle/>
                    <a:p>
                      <a:r>
                        <a:rPr lang="en-US" sz="1200" i="0" dirty="0"/>
                        <a:t>IRR #1c </a:t>
                      </a:r>
                      <a:r>
                        <a:rPr lang="en-US" sz="1200" dirty="0">
                          <a:solidFill>
                            <a:schemeClr val="accent3"/>
                          </a:solidFill>
                          <a:sym typeface="Wingdings" panose="05000000000000000000" pitchFamily="2" charset="2"/>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Rev. 25</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Operating </a:t>
                      </a:r>
                      <a:r>
                        <a:rPr lang="en-US" sz="1200" b="1" dirty="0">
                          <a:solidFill>
                            <a:schemeClr val="accent4"/>
                          </a:solidFill>
                        </a:rPr>
                        <a:t>⃝ </a:t>
                      </a:r>
                      <a:r>
                        <a:rPr lang="en-US" sz="1000" b="0" dirty="0">
                          <a:solidFill>
                            <a:schemeClr val="accent4"/>
                          </a:solidFill>
                        </a:rPr>
                        <a:t>pending ASE Rev 15</a:t>
                      </a:r>
                      <a:endParaRPr lang="en-US" sz="1200" b="0" i="0" dirty="0">
                        <a:solidFill>
                          <a:schemeClr val="accent3"/>
                        </a:solidFill>
                      </a:endParaRPr>
                    </a:p>
                  </a:txBody>
                  <a:tcPr/>
                </a:tc>
                <a:extLst>
                  <a:ext uri="{0D108BD9-81ED-4DB2-BD59-A6C34878D82A}">
                    <a16:rowId xmlns:a16="http://schemas.microsoft.com/office/drawing/2014/main" val="820433494"/>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V Chapter 1 – Fermilab Accelerator Science &amp; Technology (IOTA/FAST) Electron Injector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In progress </a:t>
                      </a:r>
                      <a:r>
                        <a:rPr lang="en-US" sz="1200" b="1" dirty="0">
                          <a:solidFill>
                            <a:schemeClr val="accent4"/>
                          </a:solidFill>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#2 </a:t>
                      </a:r>
                      <a:r>
                        <a:rPr lang="en-US" sz="1200" dirty="0"/>
                        <a:t> </a:t>
                      </a:r>
                      <a:r>
                        <a:rPr lang="en-US" sz="1200" b="1" dirty="0">
                          <a:solidFill>
                            <a:schemeClr val="accent4"/>
                          </a:solidFill>
                        </a:rPr>
                        <a:t>⃝</a:t>
                      </a:r>
                      <a:endParaRPr lang="en-US" sz="1200" i="0" dirty="0"/>
                    </a:p>
                  </a:txBody>
                  <a:tcPr/>
                </a:tc>
                <a:tc>
                  <a:txBody>
                    <a:bodyPr/>
                    <a:lstStyle/>
                    <a:p>
                      <a:r>
                        <a:rPr lang="en-US" sz="1200" i="0" dirty="0"/>
                        <a:t>Will be included in future SAD Rev.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p>
                  </a:txBody>
                  <a:tcPr/>
                </a:tc>
                <a:extLst>
                  <a:ext uri="{0D108BD9-81ED-4DB2-BD59-A6C34878D82A}">
                    <a16:rowId xmlns:a16="http://schemas.microsoft.com/office/drawing/2014/main" val="334774740"/>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VI Chapter 1 – </a:t>
                      </a:r>
                      <a:r>
                        <a:rPr lang="en-US" sz="1200" i="1" dirty="0"/>
                        <a:t>[placeholder – Overview of Test Stand Accelerators at Fermilab]</a:t>
                      </a:r>
                      <a:endParaRPr lang="en-US" sz="1200" i="0" dirty="0"/>
                    </a:p>
                  </a:txBody>
                  <a:tcPr/>
                </a:tc>
                <a:tc>
                  <a:txBody>
                    <a:bodyPr/>
                    <a:lstStyle/>
                    <a:p>
                      <a:r>
                        <a:rPr lang="en-US" sz="1200" i="0" dirty="0"/>
                        <a:t>n/a – placeholder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n/a – placeholder</a:t>
                      </a:r>
                    </a:p>
                    <a:p>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n/a – placeholder</a:t>
                      </a:r>
                    </a:p>
                    <a:p>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n/a – placeholder</a:t>
                      </a:r>
                    </a:p>
                    <a:p>
                      <a:endParaRPr lang="en-US" sz="1200" i="0" dirty="0"/>
                    </a:p>
                  </a:txBody>
                  <a:tcPr/>
                </a:tc>
                <a:extLst>
                  <a:ext uri="{0D108BD9-81ED-4DB2-BD59-A6C34878D82A}">
                    <a16:rowId xmlns:a16="http://schemas.microsoft.com/office/drawing/2014/main" val="1466745276"/>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VI Chapter 2 – CMTS1 Accelerator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In progress </a:t>
                      </a:r>
                      <a:r>
                        <a:rPr lang="en-US" sz="1200" b="1" dirty="0">
                          <a:solidFill>
                            <a:schemeClr val="accent4"/>
                          </a:solidFill>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#3</a:t>
                      </a:r>
                      <a:r>
                        <a:rPr lang="en-US" sz="1200" dirty="0"/>
                        <a:t> </a:t>
                      </a:r>
                      <a:r>
                        <a:rPr lang="en-US" sz="1200" b="1" dirty="0">
                          <a:solidFill>
                            <a:schemeClr val="accent4"/>
                          </a:solidFill>
                        </a:rPr>
                        <a:t>⃝</a:t>
                      </a:r>
                      <a:endParaRPr lang="en-US" sz="1200" i="0" dirty="0"/>
                    </a:p>
                  </a:txBody>
                  <a:tcPr/>
                </a:tc>
                <a:tc>
                  <a:txBody>
                    <a:bodyPr/>
                    <a:lstStyle/>
                    <a:p>
                      <a:r>
                        <a:rPr lang="en-US" sz="1200" i="0" dirty="0"/>
                        <a:t>Will be included in future SAD Rev.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p>
                  </a:txBody>
                  <a:tcPr/>
                </a:tc>
                <a:extLst>
                  <a:ext uri="{0D108BD9-81ED-4DB2-BD59-A6C34878D82A}">
                    <a16:rowId xmlns:a16="http://schemas.microsoft.com/office/drawing/2014/main" val="271492061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VI Chapter 3 – PIP2IT Accelerator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In progress </a:t>
                      </a:r>
                      <a:r>
                        <a:rPr lang="en-US" sz="1200" b="1" dirty="0">
                          <a:solidFill>
                            <a:schemeClr val="accent4"/>
                          </a:solidFill>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#3</a:t>
                      </a:r>
                      <a:r>
                        <a:rPr lang="en-US" sz="1200" dirty="0"/>
                        <a:t> </a:t>
                      </a:r>
                      <a:r>
                        <a:rPr lang="en-US" sz="1200" b="1" dirty="0">
                          <a:solidFill>
                            <a:schemeClr val="accent4"/>
                          </a:solidFill>
                        </a:rPr>
                        <a:t>⃝</a:t>
                      </a:r>
                      <a:endParaRPr lang="en-US" sz="1200" i="0" dirty="0"/>
                    </a:p>
                  </a:txBody>
                  <a:tcPr/>
                </a:tc>
                <a:tc>
                  <a:txBody>
                    <a:bodyPr/>
                    <a:lstStyle/>
                    <a:p>
                      <a:r>
                        <a:rPr lang="en-US" sz="1200" i="0" dirty="0"/>
                        <a:t>Will be included in future SAD Rev.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p>
                  </a:txBody>
                  <a:tcPr/>
                </a:tc>
                <a:extLst>
                  <a:ext uri="{0D108BD9-81ED-4DB2-BD59-A6C34878D82A}">
                    <a16:rowId xmlns:a16="http://schemas.microsoft.com/office/drawing/2014/main" val="173710226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SAD Section VI Chapter 4 – VTS Accelerator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In progress </a:t>
                      </a:r>
                      <a:r>
                        <a:rPr lang="en-US" sz="1200" b="1" dirty="0">
                          <a:solidFill>
                            <a:schemeClr val="accent4"/>
                          </a:solidFill>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IRR #3</a:t>
                      </a:r>
                      <a:r>
                        <a:rPr lang="en-US" sz="1200" dirty="0"/>
                        <a:t> </a:t>
                      </a:r>
                      <a:r>
                        <a:rPr lang="en-US" sz="1200" b="1" dirty="0">
                          <a:solidFill>
                            <a:schemeClr val="accent4"/>
                          </a:solidFill>
                        </a:rPr>
                        <a:t>⃝</a:t>
                      </a:r>
                      <a:endParaRPr lang="en-US" sz="1200" i="0" dirty="0"/>
                    </a:p>
                  </a:txBody>
                  <a:tcPr/>
                </a:tc>
                <a:tc>
                  <a:txBody>
                    <a:bodyPr/>
                    <a:lstStyle/>
                    <a:p>
                      <a:r>
                        <a:rPr lang="en-US" sz="1200" i="0" dirty="0"/>
                        <a:t>Will be included in future SAD Rev.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p>
                  </a:txBody>
                  <a:tcPr/>
                </a:tc>
                <a:extLst>
                  <a:ext uri="{0D108BD9-81ED-4DB2-BD59-A6C34878D82A}">
                    <a16:rowId xmlns:a16="http://schemas.microsoft.com/office/drawing/2014/main" val="2365237276"/>
                  </a:ext>
                </a:extLst>
              </a:tr>
            </a:tbl>
          </a:graphicData>
        </a:graphic>
      </p:graphicFrame>
    </p:spTree>
    <p:extLst>
      <p:ext uri="{BB962C8B-B14F-4D97-AF65-F5344CB8AC3E}">
        <p14:creationId xmlns:p14="http://schemas.microsoft.com/office/powerpoint/2010/main" val="2787509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DFA0D0-5F0A-4090-04E4-510A9EC0A4D3}"/>
              </a:ext>
            </a:extLst>
          </p:cNvPr>
          <p:cNvSpPr>
            <a:spLocks noGrp="1"/>
          </p:cNvSpPr>
          <p:nvPr>
            <p:ph idx="1"/>
          </p:nvPr>
        </p:nvSpPr>
        <p:spPr>
          <a:xfrm>
            <a:off x="228600" y="971550"/>
            <a:ext cx="8805672" cy="5059363"/>
          </a:xfrm>
        </p:spPr>
        <p:txBody>
          <a:bodyPr/>
          <a:lstStyle/>
          <a:p>
            <a:pPr marL="0" indent="0">
              <a:buNone/>
            </a:pPr>
            <a:endParaRPr lang="en-US" dirty="0"/>
          </a:p>
          <a:p>
            <a:endParaRPr lang="en-US" dirty="0"/>
          </a:p>
        </p:txBody>
      </p:sp>
      <p:sp>
        <p:nvSpPr>
          <p:cNvPr id="3" name="Title 2">
            <a:extLst>
              <a:ext uri="{FF2B5EF4-FFF2-40B4-BE49-F238E27FC236}">
                <a16:creationId xmlns:a16="http://schemas.microsoft.com/office/drawing/2014/main" id="{D991234C-9851-654D-6925-75BDFF6BED96}"/>
              </a:ext>
            </a:extLst>
          </p:cNvPr>
          <p:cNvSpPr>
            <a:spLocks noGrp="1"/>
          </p:cNvSpPr>
          <p:nvPr>
            <p:ph type="title"/>
          </p:nvPr>
        </p:nvSpPr>
        <p:spPr/>
        <p:txBody>
          <a:bodyPr/>
          <a:lstStyle/>
          <a:p>
            <a:r>
              <a:rPr lang="en-US" dirty="0"/>
              <a:t>Current Status</a:t>
            </a:r>
          </a:p>
        </p:txBody>
      </p:sp>
      <p:sp>
        <p:nvSpPr>
          <p:cNvPr id="4" name="Date Placeholder 3">
            <a:extLst>
              <a:ext uri="{FF2B5EF4-FFF2-40B4-BE49-F238E27FC236}">
                <a16:creationId xmlns:a16="http://schemas.microsoft.com/office/drawing/2014/main" id="{7651AEAA-2855-81AE-60A0-FAAEE7AD99B8}"/>
              </a:ext>
            </a:extLst>
          </p:cNvPr>
          <p:cNvSpPr>
            <a:spLocks noGrp="1"/>
          </p:cNvSpPr>
          <p:nvPr>
            <p:ph type="dt" sz="half" idx="2"/>
          </p:nvPr>
        </p:nvSpPr>
        <p:spPr/>
        <p:txBody>
          <a:bodyPr/>
          <a:lstStyle/>
          <a:p>
            <a:pPr>
              <a:defRPr/>
            </a:pPr>
            <a:r>
              <a:rPr lang="en-US"/>
              <a:t>3/2024</a:t>
            </a:r>
          </a:p>
        </p:txBody>
      </p:sp>
      <p:sp>
        <p:nvSpPr>
          <p:cNvPr id="5" name="Footer Placeholder 4">
            <a:extLst>
              <a:ext uri="{FF2B5EF4-FFF2-40B4-BE49-F238E27FC236}">
                <a16:creationId xmlns:a16="http://schemas.microsoft.com/office/drawing/2014/main" id="{87D0A08E-FF7B-1AEE-4A08-32E4DFBE55F7}"/>
              </a:ext>
            </a:extLst>
          </p:cNvPr>
          <p:cNvSpPr>
            <a:spLocks noGrp="1"/>
          </p:cNvSpPr>
          <p:nvPr>
            <p:ph type="ftr" sz="quarter" idx="3"/>
          </p:nvPr>
        </p:nvSpPr>
        <p:spPr/>
        <p:txBody>
          <a:bodyPr/>
          <a:lstStyle/>
          <a:p>
            <a:pPr>
              <a:defRPr/>
            </a:pPr>
            <a:r>
              <a:rPr lang="en-US"/>
              <a:t>Schoell | ARR Plan and Schedule Overview</a:t>
            </a:r>
            <a:endParaRPr lang="en-US" b="1" dirty="0"/>
          </a:p>
        </p:txBody>
      </p:sp>
      <p:graphicFrame>
        <p:nvGraphicFramePr>
          <p:cNvPr id="7" name="Table 7">
            <a:extLst>
              <a:ext uri="{FF2B5EF4-FFF2-40B4-BE49-F238E27FC236}">
                <a16:creationId xmlns:a16="http://schemas.microsoft.com/office/drawing/2014/main" id="{95BF2FCC-7A73-73FB-FD64-C4A9110FCAAA}"/>
              </a:ext>
            </a:extLst>
          </p:cNvPr>
          <p:cNvGraphicFramePr>
            <a:graphicFrameLocks noGrp="1"/>
          </p:cNvGraphicFramePr>
          <p:nvPr>
            <p:extLst>
              <p:ext uri="{D42A27DB-BD31-4B8C-83A1-F6EECF244321}">
                <p14:modId xmlns:p14="http://schemas.microsoft.com/office/powerpoint/2010/main" val="822813972"/>
              </p:ext>
            </p:extLst>
          </p:nvPr>
        </p:nvGraphicFramePr>
        <p:xfrm>
          <a:off x="261844" y="827087"/>
          <a:ext cx="8646184" cy="6035040"/>
        </p:xfrm>
        <a:graphic>
          <a:graphicData uri="http://schemas.openxmlformats.org/drawingml/2006/table">
            <a:tbl>
              <a:tblPr firstRow="1" bandRow="1">
                <a:tableStyleId>{5C22544A-7EE6-4342-B048-85BDC9FD1C3A}</a:tableStyleId>
              </a:tblPr>
              <a:tblGrid>
                <a:gridCol w="2563384">
                  <a:extLst>
                    <a:ext uri="{9D8B030D-6E8A-4147-A177-3AD203B41FA5}">
                      <a16:colId xmlns:a16="http://schemas.microsoft.com/office/drawing/2014/main" val="3719535635"/>
                    </a:ext>
                  </a:extLst>
                </a:gridCol>
                <a:gridCol w="1288516">
                  <a:extLst>
                    <a:ext uri="{9D8B030D-6E8A-4147-A177-3AD203B41FA5}">
                      <a16:colId xmlns:a16="http://schemas.microsoft.com/office/drawing/2014/main" val="936648594"/>
                    </a:ext>
                  </a:extLst>
                </a:gridCol>
                <a:gridCol w="1288516">
                  <a:extLst>
                    <a:ext uri="{9D8B030D-6E8A-4147-A177-3AD203B41FA5}">
                      <a16:colId xmlns:a16="http://schemas.microsoft.com/office/drawing/2014/main" val="3046928099"/>
                    </a:ext>
                  </a:extLst>
                </a:gridCol>
                <a:gridCol w="1430754">
                  <a:extLst>
                    <a:ext uri="{9D8B030D-6E8A-4147-A177-3AD203B41FA5}">
                      <a16:colId xmlns:a16="http://schemas.microsoft.com/office/drawing/2014/main" val="1086990466"/>
                    </a:ext>
                  </a:extLst>
                </a:gridCol>
                <a:gridCol w="2075014">
                  <a:extLst>
                    <a:ext uri="{9D8B030D-6E8A-4147-A177-3AD203B41FA5}">
                      <a16:colId xmlns:a16="http://schemas.microsoft.com/office/drawing/2014/main" val="1194895546"/>
                    </a:ext>
                  </a:extLst>
                </a:gridCol>
              </a:tblGrid>
              <a:tr h="0">
                <a:tc>
                  <a:txBody>
                    <a:bodyPr/>
                    <a:lstStyle/>
                    <a:p>
                      <a:pPr algn="ctr"/>
                      <a:r>
                        <a:rPr lang="en-US" sz="1400" dirty="0"/>
                        <a:t>SAD Chapter</a:t>
                      </a:r>
                    </a:p>
                  </a:txBody>
                  <a:tcPr/>
                </a:tc>
                <a:tc>
                  <a:txBody>
                    <a:bodyPr/>
                    <a:lstStyle/>
                    <a:p>
                      <a:pPr algn="ctr"/>
                      <a:r>
                        <a:rPr lang="en-US" sz="1400" dirty="0"/>
                        <a:t>Technical Edits/Update Status</a:t>
                      </a:r>
                    </a:p>
                  </a:txBody>
                  <a:tcPr/>
                </a:tc>
                <a:tc>
                  <a:txBody>
                    <a:bodyPr/>
                    <a:lstStyle/>
                    <a:p>
                      <a:pPr algn="ctr"/>
                      <a:r>
                        <a:rPr lang="en-US" sz="1400" dirty="0"/>
                        <a:t>Review</a:t>
                      </a:r>
                    </a:p>
                  </a:txBody>
                  <a:tcPr/>
                </a:tc>
                <a:tc>
                  <a:txBody>
                    <a:bodyPr/>
                    <a:lstStyle/>
                    <a:p>
                      <a:pPr algn="ctr"/>
                      <a:r>
                        <a:rPr lang="en-US" sz="1400" dirty="0"/>
                        <a:t>Revision Inclusion</a:t>
                      </a:r>
                    </a:p>
                  </a:txBody>
                  <a:tcPr/>
                </a:tc>
                <a:tc>
                  <a:txBody>
                    <a:bodyPr/>
                    <a:lstStyle/>
                    <a:p>
                      <a:pPr algn="ctr"/>
                      <a:r>
                        <a:rPr lang="en-US" sz="1400" dirty="0"/>
                        <a:t>Approval Status</a:t>
                      </a:r>
                    </a:p>
                  </a:txBody>
                  <a:tcPr/>
                </a:tc>
                <a:extLst>
                  <a:ext uri="{0D108BD9-81ED-4DB2-BD59-A6C34878D82A}">
                    <a16:rowId xmlns:a16="http://schemas.microsoft.com/office/drawing/2014/main" val="3239823997"/>
                  </a:ext>
                </a:extLst>
              </a:tr>
              <a:tr h="436152">
                <a:tc rowSpan="4">
                  <a:txBody>
                    <a:bodyPr/>
                    <a:lstStyle/>
                    <a:p>
                      <a:r>
                        <a:rPr lang="en-US" sz="1200" dirty="0"/>
                        <a:t>SAD Appendix A VII-A.1 </a:t>
                      </a:r>
                      <a:r>
                        <a:rPr lang="en-US" sz="1200" i="1" dirty="0"/>
                        <a:t>Accelerator Safety Envelope – Fermilab Main Accelerator</a:t>
                      </a:r>
                      <a:r>
                        <a:rPr lang="en-US" sz="1200" dirty="0"/>
                        <a:t> </a:t>
                      </a:r>
                    </a:p>
                  </a:txBody>
                  <a:tcPr/>
                </a:tc>
                <a:tc>
                  <a:txBody>
                    <a:bodyPr/>
                    <a:lstStyle/>
                    <a:p>
                      <a:r>
                        <a:rPr lang="en-US" sz="1200" dirty="0"/>
                        <a:t>Sections 1-6: Complete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IRR #1a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Included in SAD Rev. 22, ASE A.1 Rev. 13</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FSO Manager Approval </a:t>
                      </a:r>
                      <a:r>
                        <a:rPr lang="en-US" sz="1200" dirty="0">
                          <a:solidFill>
                            <a:schemeClr val="accent3"/>
                          </a:solidFill>
                          <a:sym typeface="Wingdings" panose="05000000000000000000" pitchFamily="2" charset="2"/>
                        </a:rPr>
                        <a:t></a:t>
                      </a:r>
                      <a:endParaRPr lang="en-US" sz="1200" i="0" dirty="0">
                        <a:solidFill>
                          <a:schemeClr val="accent3"/>
                        </a:solidFill>
                      </a:endParaRPr>
                    </a:p>
                  </a:txBody>
                  <a:tcPr/>
                </a:tc>
                <a:extLst>
                  <a:ext uri="{0D108BD9-81ED-4DB2-BD59-A6C34878D82A}">
                    <a16:rowId xmlns:a16="http://schemas.microsoft.com/office/drawing/2014/main" val="1733104585"/>
                  </a:ext>
                </a:extLst>
              </a:tr>
              <a:tr h="436152">
                <a:tc vMerge="1">
                  <a:txBody>
                    <a:bodyPr/>
                    <a:lstStyle/>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Section 7: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Linac </a:t>
                      </a:r>
                      <a:r>
                        <a:rPr lang="en-US" sz="1200" dirty="0">
                          <a:solidFill>
                            <a:schemeClr val="accent3"/>
                          </a:solidFill>
                          <a:sym typeface="Wingdings" panose="05000000000000000000" pitchFamily="2" charset="2"/>
                        </a:rPr>
                        <a:t></a:t>
                      </a:r>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MTA </a:t>
                      </a:r>
                      <a:r>
                        <a:rPr lang="en-US" sz="1200" dirty="0">
                          <a:solidFill>
                            <a:schemeClr val="accent3"/>
                          </a:solidFill>
                          <a:sym typeface="Wingdings" panose="05000000000000000000" pitchFamily="2" charset="2"/>
                        </a:rPr>
                        <a:t></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IRR #1a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Included in SAD Rev. 22, ASE A.1 Rev. 13</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FSO Manager Approval </a:t>
                      </a:r>
                      <a:r>
                        <a:rPr lang="en-US" sz="1200" dirty="0">
                          <a:solidFill>
                            <a:schemeClr val="accent3"/>
                          </a:solidFill>
                          <a:sym typeface="Wingdings" panose="05000000000000000000" pitchFamily="2" charset="2"/>
                        </a:rPr>
                        <a:t></a:t>
                      </a:r>
                      <a:endParaRPr lang="en-US" sz="1200" i="0" dirty="0">
                        <a:solidFill>
                          <a:schemeClr val="accent3"/>
                        </a:solidFill>
                      </a:endParaRPr>
                    </a:p>
                  </a:txBody>
                  <a:tcPr/>
                </a:tc>
                <a:extLst>
                  <a:ext uri="{0D108BD9-81ED-4DB2-BD59-A6C34878D82A}">
                    <a16:rowId xmlns:a16="http://schemas.microsoft.com/office/drawing/2014/main" val="3218280658"/>
                  </a:ext>
                </a:extLst>
              </a:tr>
              <a:tr h="436152">
                <a:tc vMerge="1">
                  <a:txBody>
                    <a:bodyPr/>
                    <a:lstStyle/>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Section 7: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Booster </a:t>
                      </a:r>
                      <a:r>
                        <a:rPr lang="en-US" sz="1200" dirty="0">
                          <a:solidFill>
                            <a:schemeClr val="accent3"/>
                          </a:solidFill>
                          <a:sym typeface="Wingdings" panose="05000000000000000000" pitchFamily="2" charset="2"/>
                        </a:rPr>
                        <a:t></a:t>
                      </a:r>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8 GeV Line </a:t>
                      </a:r>
                      <a:r>
                        <a:rPr lang="en-US" sz="1200" dirty="0">
                          <a:solidFill>
                            <a:schemeClr val="accent3"/>
                          </a:solidFill>
                          <a:sym typeface="Wingdings" panose="05000000000000000000" pitchFamily="2" charset="2"/>
                        </a:rPr>
                        <a:t></a:t>
                      </a:r>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Booster Neutrino Beam (BNB) </a:t>
                      </a:r>
                      <a:r>
                        <a:rPr lang="en-US" sz="1200" dirty="0">
                          <a:solidFill>
                            <a:schemeClr val="accent3"/>
                          </a:solidFill>
                          <a:sym typeface="Wingdings" panose="05000000000000000000" pitchFamily="2" charset="2"/>
                        </a:rPr>
                        <a:t></a:t>
                      </a:r>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Main Injector </a:t>
                      </a:r>
                      <a:r>
                        <a:rPr lang="en-US" sz="1200" dirty="0">
                          <a:solidFill>
                            <a:schemeClr val="accent3"/>
                          </a:solidFill>
                          <a:sym typeface="Wingdings" panose="05000000000000000000" pitchFamily="2" charset="2"/>
                        </a:rPr>
                        <a:t></a:t>
                      </a:r>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Recycler </a:t>
                      </a:r>
                      <a:r>
                        <a:rPr lang="en-US" sz="1200" dirty="0">
                          <a:solidFill>
                            <a:schemeClr val="accent3"/>
                          </a:solidFill>
                          <a:sym typeface="Wingdings" panose="05000000000000000000" pitchFamily="2" charset="2"/>
                        </a:rPr>
                        <a:t></a:t>
                      </a:r>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Neutrinos from the Main Injector (NuMI) </a:t>
                      </a:r>
                      <a:r>
                        <a:rPr lang="en-US" sz="1200" dirty="0">
                          <a:solidFill>
                            <a:schemeClr val="accent3"/>
                          </a:solidFill>
                          <a:sym typeface="Wingdings" panose="05000000000000000000" pitchFamily="2" charset="2"/>
                        </a:rPr>
                        <a:t></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IRR #1b </a:t>
                      </a:r>
                      <a:r>
                        <a:rPr lang="en-US" sz="1200" dirty="0">
                          <a:solidFill>
                            <a:schemeClr val="accent3"/>
                          </a:solidFill>
                          <a:sym typeface="Wingdings" panose="05000000000000000000" pitchFamily="2" charset="2"/>
                        </a:rPr>
                        <a:t></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Included in SAD Rev. 24, ASE A.1 Rev. 14</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FSO Manager Approval </a:t>
                      </a:r>
                      <a:r>
                        <a:rPr lang="en-US" sz="1200" dirty="0">
                          <a:solidFill>
                            <a:schemeClr val="accent3"/>
                          </a:solidFill>
                          <a:sym typeface="Wingdings" panose="05000000000000000000" pitchFamily="2" charset="2"/>
                        </a:rPr>
                        <a:t></a:t>
                      </a:r>
                      <a:endParaRPr lang="en-US" sz="1200" i="0" dirty="0">
                        <a:solidFill>
                          <a:schemeClr val="accent3"/>
                        </a:solidFill>
                      </a:endParaRPr>
                    </a:p>
                  </a:txBody>
                  <a:tcPr/>
                </a:tc>
                <a:extLst>
                  <a:ext uri="{0D108BD9-81ED-4DB2-BD59-A6C34878D82A}">
                    <a16:rowId xmlns:a16="http://schemas.microsoft.com/office/drawing/2014/main" val="3295809650"/>
                  </a:ext>
                </a:extLst>
              </a:tr>
              <a:tr h="436152">
                <a:tc vMerge="1">
                  <a:txBody>
                    <a:bodyPr/>
                    <a:lstStyle/>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Section 7: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P1 and P2 Beamlines</a:t>
                      </a:r>
                      <a:r>
                        <a:rPr lang="en-US" sz="1200" dirty="0">
                          <a:solidFill>
                            <a:schemeClr val="accent3"/>
                          </a:solidFill>
                          <a:sym typeface="Wingdings" panose="05000000000000000000" pitchFamily="2" charset="2"/>
                        </a:rPr>
                        <a:t></a:t>
                      </a:r>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Muon Campus </a:t>
                      </a:r>
                      <a:r>
                        <a:rPr lang="en-US" sz="1200" dirty="0">
                          <a:solidFill>
                            <a:schemeClr val="accent3"/>
                          </a:solidFill>
                          <a:sym typeface="Wingdings" panose="05000000000000000000" pitchFamily="2" charset="2"/>
                        </a:rPr>
                        <a:t></a:t>
                      </a:r>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Switchyard </a:t>
                      </a:r>
                      <a:r>
                        <a:rPr lang="en-US" sz="1200" dirty="0">
                          <a:solidFill>
                            <a:schemeClr val="accent3"/>
                          </a:solidFill>
                          <a:sym typeface="Wingdings" panose="05000000000000000000" pitchFamily="2" charset="2"/>
                        </a:rPr>
                        <a:t></a:t>
                      </a:r>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Meson </a:t>
                      </a:r>
                      <a:r>
                        <a:rPr lang="en-US" sz="1200" dirty="0">
                          <a:solidFill>
                            <a:schemeClr val="accent3"/>
                          </a:solidFill>
                          <a:sym typeface="Wingdings" panose="05000000000000000000" pitchFamily="2" charset="2"/>
                        </a:rPr>
                        <a:t></a:t>
                      </a:r>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Neutrino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i="0" dirty="0"/>
                        <a:t>IRR #1c </a:t>
                      </a:r>
                      <a:r>
                        <a:rPr lang="en-US" sz="1200" dirty="0">
                          <a:solidFill>
                            <a:schemeClr val="accent3"/>
                          </a:solidFill>
                          <a:sym typeface="Wingdings" panose="05000000000000000000" pitchFamily="2" charset="2"/>
                        </a:rPr>
                        <a:t></a:t>
                      </a:r>
                      <a:endParaRPr lang="en-US" sz="1200" i="0" dirty="0"/>
                    </a:p>
                  </a:txBody>
                  <a:tcPr/>
                </a:tc>
                <a:tc>
                  <a:txBody>
                    <a:bodyPr/>
                    <a:lstStyle/>
                    <a:p>
                      <a:r>
                        <a:rPr lang="en-US" sz="1200" i="0" dirty="0"/>
                        <a:t>Included in SAD Rev. 25, ASE A.1 Rev. 15</a:t>
                      </a: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FSO Manager Approval </a:t>
                      </a:r>
                      <a:r>
                        <a:rPr lang="en-US" sz="1200" b="1" dirty="0">
                          <a:solidFill>
                            <a:schemeClr val="accent4"/>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1" dirty="0">
                          <a:solidFill>
                            <a:schemeClr val="accent4"/>
                          </a:solidFill>
                        </a:rPr>
                        <a:t>Submitted 3/15/2024</a:t>
                      </a:r>
                      <a:endParaRPr lang="en-US" sz="1200" b="0" i="1" dirty="0">
                        <a:solidFill>
                          <a:schemeClr val="accent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dirty="0">
                        <a:solidFill>
                          <a:schemeClr val="accent3"/>
                        </a:solidFill>
                      </a:endParaRPr>
                    </a:p>
                  </a:txBody>
                  <a:tcPr/>
                </a:tc>
                <a:extLst>
                  <a:ext uri="{0D108BD9-81ED-4DB2-BD59-A6C34878D82A}">
                    <a16:rowId xmlns:a16="http://schemas.microsoft.com/office/drawing/2014/main" val="3278470979"/>
                  </a:ext>
                </a:extLst>
              </a:tr>
            </a:tbl>
          </a:graphicData>
        </a:graphic>
      </p:graphicFrame>
    </p:spTree>
    <p:extLst>
      <p:ext uri="{BB962C8B-B14F-4D97-AF65-F5344CB8AC3E}">
        <p14:creationId xmlns:p14="http://schemas.microsoft.com/office/powerpoint/2010/main" val="221911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DFA0D0-5F0A-4090-04E4-510A9EC0A4D3}"/>
              </a:ext>
            </a:extLst>
          </p:cNvPr>
          <p:cNvSpPr>
            <a:spLocks noGrp="1"/>
          </p:cNvSpPr>
          <p:nvPr>
            <p:ph idx="1"/>
          </p:nvPr>
        </p:nvSpPr>
        <p:spPr>
          <a:xfrm>
            <a:off x="228600" y="971550"/>
            <a:ext cx="8805672" cy="5059363"/>
          </a:xfrm>
        </p:spPr>
        <p:txBody>
          <a:bodyPr/>
          <a:lstStyle/>
          <a:p>
            <a:pPr marL="0" indent="0">
              <a:buNone/>
            </a:pPr>
            <a:endParaRPr lang="en-US" dirty="0"/>
          </a:p>
          <a:p>
            <a:endParaRPr lang="en-US" dirty="0"/>
          </a:p>
        </p:txBody>
      </p:sp>
      <p:sp>
        <p:nvSpPr>
          <p:cNvPr id="3" name="Title 2">
            <a:extLst>
              <a:ext uri="{FF2B5EF4-FFF2-40B4-BE49-F238E27FC236}">
                <a16:creationId xmlns:a16="http://schemas.microsoft.com/office/drawing/2014/main" id="{D991234C-9851-654D-6925-75BDFF6BED96}"/>
              </a:ext>
            </a:extLst>
          </p:cNvPr>
          <p:cNvSpPr>
            <a:spLocks noGrp="1"/>
          </p:cNvSpPr>
          <p:nvPr>
            <p:ph type="title"/>
          </p:nvPr>
        </p:nvSpPr>
        <p:spPr/>
        <p:txBody>
          <a:bodyPr/>
          <a:lstStyle/>
          <a:p>
            <a:r>
              <a:rPr lang="en-US" dirty="0"/>
              <a:t>Current Status</a:t>
            </a:r>
          </a:p>
        </p:txBody>
      </p:sp>
      <p:sp>
        <p:nvSpPr>
          <p:cNvPr id="4" name="Date Placeholder 3">
            <a:extLst>
              <a:ext uri="{FF2B5EF4-FFF2-40B4-BE49-F238E27FC236}">
                <a16:creationId xmlns:a16="http://schemas.microsoft.com/office/drawing/2014/main" id="{7651AEAA-2855-81AE-60A0-FAAEE7AD99B8}"/>
              </a:ext>
            </a:extLst>
          </p:cNvPr>
          <p:cNvSpPr>
            <a:spLocks noGrp="1"/>
          </p:cNvSpPr>
          <p:nvPr>
            <p:ph type="dt" sz="half" idx="2"/>
          </p:nvPr>
        </p:nvSpPr>
        <p:spPr/>
        <p:txBody>
          <a:bodyPr/>
          <a:lstStyle/>
          <a:p>
            <a:pPr>
              <a:defRPr/>
            </a:pPr>
            <a:r>
              <a:rPr lang="en-US"/>
              <a:t>3/2024</a:t>
            </a:r>
          </a:p>
        </p:txBody>
      </p:sp>
      <p:sp>
        <p:nvSpPr>
          <p:cNvPr id="5" name="Footer Placeholder 4">
            <a:extLst>
              <a:ext uri="{FF2B5EF4-FFF2-40B4-BE49-F238E27FC236}">
                <a16:creationId xmlns:a16="http://schemas.microsoft.com/office/drawing/2014/main" id="{87D0A08E-FF7B-1AEE-4A08-32E4DFBE55F7}"/>
              </a:ext>
            </a:extLst>
          </p:cNvPr>
          <p:cNvSpPr>
            <a:spLocks noGrp="1"/>
          </p:cNvSpPr>
          <p:nvPr>
            <p:ph type="ftr" sz="quarter" idx="3"/>
          </p:nvPr>
        </p:nvSpPr>
        <p:spPr/>
        <p:txBody>
          <a:bodyPr/>
          <a:lstStyle/>
          <a:p>
            <a:pPr>
              <a:defRPr/>
            </a:pPr>
            <a:r>
              <a:rPr lang="en-US"/>
              <a:t>Schoell | ARR Plan and Schedule Overview</a:t>
            </a:r>
            <a:endParaRPr lang="en-US" b="1" dirty="0"/>
          </a:p>
        </p:txBody>
      </p:sp>
      <p:graphicFrame>
        <p:nvGraphicFramePr>
          <p:cNvPr id="7" name="Table 7">
            <a:extLst>
              <a:ext uri="{FF2B5EF4-FFF2-40B4-BE49-F238E27FC236}">
                <a16:creationId xmlns:a16="http://schemas.microsoft.com/office/drawing/2014/main" id="{95BF2FCC-7A73-73FB-FD64-C4A9110FCAAA}"/>
              </a:ext>
            </a:extLst>
          </p:cNvPr>
          <p:cNvGraphicFramePr>
            <a:graphicFrameLocks noGrp="1"/>
          </p:cNvGraphicFramePr>
          <p:nvPr>
            <p:extLst>
              <p:ext uri="{D42A27DB-BD31-4B8C-83A1-F6EECF244321}">
                <p14:modId xmlns:p14="http://schemas.microsoft.com/office/powerpoint/2010/main" val="3395662337"/>
              </p:ext>
            </p:extLst>
          </p:nvPr>
        </p:nvGraphicFramePr>
        <p:xfrm>
          <a:off x="261844" y="827087"/>
          <a:ext cx="8646184" cy="5029200"/>
        </p:xfrm>
        <a:graphic>
          <a:graphicData uri="http://schemas.openxmlformats.org/drawingml/2006/table">
            <a:tbl>
              <a:tblPr firstRow="1" bandRow="1">
                <a:tableStyleId>{5C22544A-7EE6-4342-B048-85BDC9FD1C3A}</a:tableStyleId>
              </a:tblPr>
              <a:tblGrid>
                <a:gridCol w="2563384">
                  <a:extLst>
                    <a:ext uri="{9D8B030D-6E8A-4147-A177-3AD203B41FA5}">
                      <a16:colId xmlns:a16="http://schemas.microsoft.com/office/drawing/2014/main" val="3719535635"/>
                    </a:ext>
                  </a:extLst>
                </a:gridCol>
                <a:gridCol w="1288516">
                  <a:extLst>
                    <a:ext uri="{9D8B030D-6E8A-4147-A177-3AD203B41FA5}">
                      <a16:colId xmlns:a16="http://schemas.microsoft.com/office/drawing/2014/main" val="936648594"/>
                    </a:ext>
                  </a:extLst>
                </a:gridCol>
                <a:gridCol w="1288516">
                  <a:extLst>
                    <a:ext uri="{9D8B030D-6E8A-4147-A177-3AD203B41FA5}">
                      <a16:colId xmlns:a16="http://schemas.microsoft.com/office/drawing/2014/main" val="3046928099"/>
                    </a:ext>
                  </a:extLst>
                </a:gridCol>
                <a:gridCol w="1430754">
                  <a:extLst>
                    <a:ext uri="{9D8B030D-6E8A-4147-A177-3AD203B41FA5}">
                      <a16:colId xmlns:a16="http://schemas.microsoft.com/office/drawing/2014/main" val="1086990466"/>
                    </a:ext>
                  </a:extLst>
                </a:gridCol>
                <a:gridCol w="2075014">
                  <a:extLst>
                    <a:ext uri="{9D8B030D-6E8A-4147-A177-3AD203B41FA5}">
                      <a16:colId xmlns:a16="http://schemas.microsoft.com/office/drawing/2014/main" val="1194895546"/>
                    </a:ext>
                  </a:extLst>
                </a:gridCol>
              </a:tblGrid>
              <a:tr h="0">
                <a:tc>
                  <a:txBody>
                    <a:bodyPr/>
                    <a:lstStyle/>
                    <a:p>
                      <a:pPr algn="ctr"/>
                      <a:r>
                        <a:rPr lang="en-US" sz="1400" dirty="0"/>
                        <a:t>SAD Chapter</a:t>
                      </a:r>
                    </a:p>
                  </a:txBody>
                  <a:tcPr/>
                </a:tc>
                <a:tc>
                  <a:txBody>
                    <a:bodyPr/>
                    <a:lstStyle/>
                    <a:p>
                      <a:pPr algn="ctr"/>
                      <a:r>
                        <a:rPr lang="en-US" sz="1400" dirty="0"/>
                        <a:t>Technical Edits/Update Status</a:t>
                      </a:r>
                    </a:p>
                  </a:txBody>
                  <a:tcPr/>
                </a:tc>
                <a:tc>
                  <a:txBody>
                    <a:bodyPr/>
                    <a:lstStyle/>
                    <a:p>
                      <a:pPr algn="ctr"/>
                      <a:r>
                        <a:rPr lang="en-US" sz="1400" dirty="0"/>
                        <a:t>Review</a:t>
                      </a:r>
                    </a:p>
                  </a:txBody>
                  <a:tcPr/>
                </a:tc>
                <a:tc>
                  <a:txBody>
                    <a:bodyPr/>
                    <a:lstStyle/>
                    <a:p>
                      <a:pPr algn="ctr"/>
                      <a:r>
                        <a:rPr lang="en-US" sz="1400" dirty="0"/>
                        <a:t>Revision Inclusion</a:t>
                      </a:r>
                    </a:p>
                  </a:txBody>
                  <a:tcPr/>
                </a:tc>
                <a:tc>
                  <a:txBody>
                    <a:bodyPr/>
                    <a:lstStyle/>
                    <a:p>
                      <a:pPr algn="ctr"/>
                      <a:r>
                        <a:rPr lang="en-US" sz="1400" dirty="0"/>
                        <a:t>Approval Status</a:t>
                      </a:r>
                    </a:p>
                  </a:txBody>
                  <a:tcPr/>
                </a:tc>
                <a:extLst>
                  <a:ext uri="{0D108BD9-81ED-4DB2-BD59-A6C34878D82A}">
                    <a16:rowId xmlns:a16="http://schemas.microsoft.com/office/drawing/2014/main" val="3239823997"/>
                  </a:ext>
                </a:extLst>
              </a:tr>
              <a:tr h="436152">
                <a:tc>
                  <a:txBody>
                    <a:bodyPr/>
                    <a:lstStyle/>
                    <a:p>
                      <a:r>
                        <a:rPr lang="en-US" sz="1200" dirty="0"/>
                        <a:t>SAD Appendix A VII-A.2 </a:t>
                      </a:r>
                      <a:r>
                        <a:rPr lang="en-US" sz="1200" i="1" dirty="0"/>
                        <a:t>Accelerator Safety Envelope – FAST Accelerator</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In progress </a:t>
                      </a:r>
                      <a:r>
                        <a:rPr lang="en-US" sz="1200" b="1" dirty="0">
                          <a:solidFill>
                            <a:schemeClr val="accent4"/>
                          </a:solidFill>
                        </a:rPr>
                        <a:t>⃝</a:t>
                      </a:r>
                      <a:endParaRPr lang="en-US" sz="1200" i="0" dirty="0"/>
                    </a:p>
                    <a:p>
                      <a:endParaRPr lang="en-US" sz="1200" i="0" dirty="0"/>
                    </a:p>
                  </a:txBody>
                  <a:tcPr/>
                </a:tc>
                <a:tc>
                  <a:txBody>
                    <a:bodyPr/>
                    <a:lstStyle/>
                    <a:p>
                      <a:r>
                        <a:rPr lang="en-US" sz="1200" i="0" dirty="0"/>
                        <a:t>IRR #2</a:t>
                      </a:r>
                      <a:r>
                        <a:rPr lang="en-US" sz="1200" dirty="0"/>
                        <a:t> </a:t>
                      </a:r>
                      <a:r>
                        <a:rPr lang="en-US" sz="1200" b="1" dirty="0">
                          <a:solidFill>
                            <a:schemeClr val="accent4"/>
                          </a:solidFill>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Will be included in future SAD Rev., ASE A.2 Rev. 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FSO Manager Approval </a:t>
                      </a:r>
                      <a:r>
                        <a:rPr lang="en-US" sz="1200" b="1" dirty="0">
                          <a:solidFill>
                            <a:schemeClr val="accent4"/>
                          </a:solidFill>
                        </a:rPr>
                        <a:t>⃝ </a:t>
                      </a:r>
                      <a:endParaRPr lang="en-US" sz="1200" i="0" dirty="0">
                        <a:solidFill>
                          <a:schemeClr val="accent3"/>
                        </a:solidFill>
                      </a:endParaRPr>
                    </a:p>
                  </a:txBody>
                  <a:tcPr/>
                </a:tc>
                <a:extLst>
                  <a:ext uri="{0D108BD9-81ED-4DB2-BD59-A6C34878D82A}">
                    <a16:rowId xmlns:a16="http://schemas.microsoft.com/office/drawing/2014/main" val="3337233134"/>
                  </a:ext>
                </a:extLst>
              </a:tr>
              <a:tr h="436152">
                <a:tc>
                  <a:txBody>
                    <a:bodyPr/>
                    <a:lstStyle/>
                    <a:p>
                      <a:r>
                        <a:rPr lang="en-US" sz="1200" dirty="0"/>
                        <a:t>SAD Appendix A VII-A.3 – </a:t>
                      </a:r>
                      <a:r>
                        <a:rPr lang="en-US" sz="1200" i="1" dirty="0"/>
                        <a:t>Accelerator Safety Envelope – CMTS1 Accelerator</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In progress </a:t>
                      </a:r>
                      <a:r>
                        <a:rPr lang="en-US" sz="1200" b="1" dirty="0">
                          <a:solidFill>
                            <a:schemeClr val="accent4"/>
                          </a:solidFill>
                        </a:rPr>
                        <a:t>⃝</a:t>
                      </a:r>
                      <a:endParaRPr lang="en-US" sz="1200" i="0" dirty="0"/>
                    </a:p>
                    <a:p>
                      <a:endParaRPr lang="en-US" sz="1200" i="0" dirty="0"/>
                    </a:p>
                  </a:txBody>
                  <a:tcPr/>
                </a:tc>
                <a:tc>
                  <a:txBody>
                    <a:bodyPr/>
                    <a:lstStyle/>
                    <a:p>
                      <a:r>
                        <a:rPr lang="en-US" sz="1200" i="0" dirty="0"/>
                        <a:t>IRR #3</a:t>
                      </a:r>
                      <a:r>
                        <a:rPr lang="en-US" sz="1200" dirty="0"/>
                        <a:t> </a:t>
                      </a:r>
                      <a:r>
                        <a:rPr lang="en-US" sz="1200" b="1" dirty="0">
                          <a:solidFill>
                            <a:schemeClr val="accent4"/>
                          </a:solidFill>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Will be included in future SAD Rev., ASE A.3 Rev. 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FSO Manager Approval </a:t>
                      </a:r>
                      <a:r>
                        <a:rPr lang="en-US" sz="1200" b="1" dirty="0">
                          <a:solidFill>
                            <a:schemeClr val="accent4"/>
                          </a:solidFill>
                        </a:rPr>
                        <a:t>⃝ </a:t>
                      </a:r>
                      <a:endParaRPr lang="en-US" sz="1200" i="0" dirty="0">
                        <a:solidFill>
                          <a:schemeClr val="accent3"/>
                        </a:solidFill>
                      </a:endParaRPr>
                    </a:p>
                  </a:txBody>
                  <a:tcPr/>
                </a:tc>
                <a:extLst>
                  <a:ext uri="{0D108BD9-81ED-4DB2-BD59-A6C34878D82A}">
                    <a16:rowId xmlns:a16="http://schemas.microsoft.com/office/drawing/2014/main" val="3831101555"/>
                  </a:ext>
                </a:extLst>
              </a:tr>
              <a:tr h="436152">
                <a:tc>
                  <a:txBody>
                    <a:bodyPr/>
                    <a:lstStyle/>
                    <a:p>
                      <a:r>
                        <a:rPr lang="en-US" sz="1200" dirty="0"/>
                        <a:t>SAD Appendix A VII-A.4 – </a:t>
                      </a:r>
                      <a:r>
                        <a:rPr lang="en-US" sz="1200" i="1" dirty="0"/>
                        <a:t>Accelerator Safety Envelope – PIP2IT Accelerator</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In progress </a:t>
                      </a:r>
                      <a:r>
                        <a:rPr lang="en-US" sz="1200" b="1" dirty="0">
                          <a:solidFill>
                            <a:schemeClr val="accent4"/>
                          </a:solidFill>
                        </a:rPr>
                        <a:t>⃝</a:t>
                      </a:r>
                      <a:endParaRPr lang="en-US" sz="1200" i="0" dirty="0"/>
                    </a:p>
                    <a:p>
                      <a:endParaRPr lang="en-US" sz="1200" i="0" dirty="0"/>
                    </a:p>
                  </a:txBody>
                  <a:tcPr/>
                </a:tc>
                <a:tc>
                  <a:txBody>
                    <a:bodyPr/>
                    <a:lstStyle/>
                    <a:p>
                      <a:r>
                        <a:rPr lang="en-US" sz="1200" i="0" dirty="0"/>
                        <a:t>IRR #3</a:t>
                      </a:r>
                      <a:r>
                        <a:rPr lang="en-US" sz="1200" dirty="0"/>
                        <a:t> </a:t>
                      </a:r>
                      <a:r>
                        <a:rPr lang="en-US" sz="1200" b="1" dirty="0">
                          <a:solidFill>
                            <a:schemeClr val="accent4"/>
                          </a:solidFill>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Will be included in future SAD Rev., ASE A.4 Rev. 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FSO Manager Approval </a:t>
                      </a:r>
                      <a:r>
                        <a:rPr lang="en-US" sz="1200" b="1" dirty="0">
                          <a:solidFill>
                            <a:schemeClr val="accent4"/>
                          </a:solidFill>
                        </a:rPr>
                        <a:t>⃝ </a:t>
                      </a:r>
                      <a:endParaRPr lang="en-US" sz="1200" i="0" dirty="0">
                        <a:solidFill>
                          <a:schemeClr val="accent3"/>
                        </a:solidFill>
                      </a:endParaRPr>
                    </a:p>
                  </a:txBody>
                  <a:tcPr/>
                </a:tc>
                <a:extLst>
                  <a:ext uri="{0D108BD9-81ED-4DB2-BD59-A6C34878D82A}">
                    <a16:rowId xmlns:a16="http://schemas.microsoft.com/office/drawing/2014/main" val="1791127817"/>
                  </a:ext>
                </a:extLst>
              </a:tr>
              <a:tr h="436152">
                <a:tc>
                  <a:txBody>
                    <a:bodyPr/>
                    <a:lstStyle/>
                    <a:p>
                      <a:r>
                        <a:rPr lang="en-US" sz="1200" dirty="0"/>
                        <a:t>SAD Appendix A VII-A.5 – </a:t>
                      </a:r>
                      <a:r>
                        <a:rPr lang="en-US" sz="1200" i="1" dirty="0"/>
                        <a:t>Accelerator Safety Envelope – VTS Accelerator</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In progress </a:t>
                      </a:r>
                      <a:r>
                        <a:rPr lang="en-US" sz="1200" b="1" dirty="0">
                          <a:solidFill>
                            <a:schemeClr val="accent4"/>
                          </a:solidFill>
                        </a:rPr>
                        <a:t>⃝</a:t>
                      </a:r>
                      <a:endParaRPr lang="en-US" sz="1200" i="0" dirty="0"/>
                    </a:p>
                    <a:p>
                      <a:endParaRPr lang="en-US" sz="1200" i="0" dirty="0"/>
                    </a:p>
                  </a:txBody>
                  <a:tcPr/>
                </a:tc>
                <a:tc>
                  <a:txBody>
                    <a:bodyPr/>
                    <a:lstStyle/>
                    <a:p>
                      <a:r>
                        <a:rPr lang="en-US" sz="1200" i="0" dirty="0"/>
                        <a:t>IRR #3</a:t>
                      </a:r>
                      <a:r>
                        <a:rPr lang="en-US" sz="1200" dirty="0"/>
                        <a:t> </a:t>
                      </a:r>
                      <a:r>
                        <a:rPr lang="en-US" sz="1200" b="1" dirty="0">
                          <a:solidFill>
                            <a:schemeClr val="accent4"/>
                          </a:solidFill>
                        </a:rPr>
                        <a:t>⃝</a:t>
                      </a:r>
                      <a:endParaRPr lang="en-US" sz="12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dirty="0"/>
                        <a:t>Will be included in future SAD Rev., ASE A.5 Rev. 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Director Approval </a:t>
                      </a:r>
                      <a:r>
                        <a:rPr lang="en-US" sz="1200" b="1" dirty="0">
                          <a:solidFill>
                            <a:schemeClr val="accent4"/>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FSO Manager Approval </a:t>
                      </a:r>
                      <a:r>
                        <a:rPr lang="en-US" sz="1200" b="1" dirty="0">
                          <a:solidFill>
                            <a:schemeClr val="accent4"/>
                          </a:solidFill>
                        </a:rPr>
                        <a:t>⃝ </a:t>
                      </a:r>
                      <a:endParaRPr lang="en-US" sz="1200" i="0" dirty="0">
                        <a:solidFill>
                          <a:schemeClr val="accent3"/>
                        </a:solidFill>
                      </a:endParaRPr>
                    </a:p>
                  </a:txBody>
                  <a:tcPr/>
                </a:tc>
                <a:extLst>
                  <a:ext uri="{0D108BD9-81ED-4DB2-BD59-A6C34878D82A}">
                    <a16:rowId xmlns:a16="http://schemas.microsoft.com/office/drawing/2014/main" val="2855183951"/>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SAD Appendix B VII-B.1 </a:t>
                      </a:r>
                      <a:r>
                        <a:rPr lang="en-US" sz="1200" i="1" dirty="0"/>
                        <a:t>Fermilab Shielding Policy</a:t>
                      </a:r>
                      <a:endParaRPr lang="en-US" sz="1200" dirty="0"/>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IRR #1a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Included in SAD Rev. 22</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endParaRPr lang="en-US" sz="1200" i="0" dirty="0">
                        <a:solidFill>
                          <a:schemeClr val="accent3"/>
                        </a:solidFill>
                      </a:endParaRPr>
                    </a:p>
                  </a:txBody>
                  <a:tcPr/>
                </a:tc>
                <a:extLst>
                  <a:ext uri="{0D108BD9-81ED-4DB2-BD59-A6C34878D82A}">
                    <a16:rowId xmlns:a16="http://schemas.microsoft.com/office/drawing/2014/main" val="4217721258"/>
                  </a:ext>
                </a:extLst>
              </a:tr>
              <a:tr h="436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SAD Appendix B VII-B.2 </a:t>
                      </a:r>
                      <a:r>
                        <a:rPr lang="en-US" sz="1200" i="1" dirty="0"/>
                        <a:t>Fermilab Unreviewed Safety Issue (USI) Process</a:t>
                      </a:r>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IRR #1a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Included in SAD Rev. 22, updated in Rev. 23</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FSO Manager Approval </a:t>
                      </a:r>
                      <a:r>
                        <a:rPr lang="en-US" sz="1200" dirty="0">
                          <a:solidFill>
                            <a:schemeClr val="accent3"/>
                          </a:solidFill>
                          <a:sym typeface="Wingdings" panose="05000000000000000000" pitchFamily="2" charset="2"/>
                        </a:rPr>
                        <a:t></a:t>
                      </a:r>
                      <a:endParaRPr lang="en-US" sz="1200" i="0" dirty="0">
                        <a:solidFill>
                          <a:schemeClr val="accent3"/>
                        </a:solidFill>
                      </a:endParaRPr>
                    </a:p>
                    <a:p>
                      <a:endParaRPr lang="en-US" sz="1200" i="0" dirty="0">
                        <a:solidFill>
                          <a:schemeClr val="accent3"/>
                        </a:solidFill>
                      </a:endParaRPr>
                    </a:p>
                  </a:txBody>
                  <a:tcPr/>
                </a:tc>
                <a:extLst>
                  <a:ext uri="{0D108BD9-81ED-4DB2-BD59-A6C34878D82A}">
                    <a16:rowId xmlns:a16="http://schemas.microsoft.com/office/drawing/2014/main" val="2742268497"/>
                  </a:ext>
                </a:extLst>
              </a:tr>
              <a:tr h="436152">
                <a:tc>
                  <a:txBody>
                    <a:bodyPr/>
                    <a:lstStyle/>
                    <a:p>
                      <a:r>
                        <a:rPr lang="en-US" sz="1200" dirty="0"/>
                        <a:t>SAD Appendix C </a:t>
                      </a:r>
                      <a:r>
                        <a:rPr lang="en-US" sz="1200" i="1" dirty="0"/>
                        <a:t>Non-Accelerator Specific Hazard (NASH) Risk Matrix Tables</a:t>
                      </a:r>
                      <a:endParaRPr lang="en-US" sz="1200" dirty="0"/>
                    </a:p>
                  </a:txBody>
                  <a:tcPr/>
                </a:tc>
                <a:tc>
                  <a:txBody>
                    <a:bodyPr/>
                    <a:lstStyle/>
                    <a:p>
                      <a:r>
                        <a:rPr lang="en-US" sz="1200" dirty="0"/>
                        <a:t>Complete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IRR #1a </a:t>
                      </a:r>
                      <a:r>
                        <a:rPr lang="en-US" sz="1200" dirty="0">
                          <a:solidFill>
                            <a:schemeClr val="accent3"/>
                          </a:solidFill>
                          <a:sym typeface="Wingdings" panose="05000000000000000000" pitchFamily="2" charset="2"/>
                        </a:rPr>
                        <a:t></a:t>
                      </a:r>
                      <a:endParaRPr lang="en-US" sz="1200" dirty="0"/>
                    </a:p>
                  </a:txBody>
                  <a:tcPr/>
                </a:tc>
                <a:tc>
                  <a:txBody>
                    <a:bodyPr/>
                    <a:lstStyle/>
                    <a:p>
                      <a:r>
                        <a:rPr lang="en-US" sz="1200" dirty="0"/>
                        <a:t>Included in SAD Rev. 22</a:t>
                      </a:r>
                      <a:endParaRPr lang="en-US" sz="1200" i="0" dirty="0">
                        <a:solidFill>
                          <a:schemeClr val="accent3"/>
                        </a:solidFill>
                      </a:endParaRPr>
                    </a:p>
                  </a:txBody>
                  <a:tcPr/>
                </a:tc>
                <a:tc>
                  <a:txBody>
                    <a:bodyPr/>
                    <a:lstStyle/>
                    <a:p>
                      <a:r>
                        <a:rPr lang="en-US" sz="1200" dirty="0"/>
                        <a:t>Director Approved </a:t>
                      </a:r>
                      <a:r>
                        <a:rPr lang="en-US" sz="1200" dirty="0">
                          <a:solidFill>
                            <a:schemeClr val="accent3"/>
                          </a:solidFill>
                          <a:sym typeface="Wingdings" panose="05000000000000000000" pitchFamily="2" charset="2"/>
                        </a:rPr>
                        <a:t></a:t>
                      </a:r>
                      <a:endParaRPr lang="en-US" sz="1200" i="0" dirty="0">
                        <a:solidFill>
                          <a:schemeClr val="accent3"/>
                        </a:solidFill>
                      </a:endParaRPr>
                    </a:p>
                  </a:txBody>
                  <a:tcPr/>
                </a:tc>
                <a:extLst>
                  <a:ext uri="{0D108BD9-81ED-4DB2-BD59-A6C34878D82A}">
                    <a16:rowId xmlns:a16="http://schemas.microsoft.com/office/drawing/2014/main" val="3954721799"/>
                  </a:ext>
                </a:extLst>
              </a:tr>
            </a:tbl>
          </a:graphicData>
        </a:graphic>
      </p:graphicFrame>
    </p:spTree>
    <p:extLst>
      <p:ext uri="{BB962C8B-B14F-4D97-AF65-F5344CB8AC3E}">
        <p14:creationId xmlns:p14="http://schemas.microsoft.com/office/powerpoint/2010/main" val="582919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5E0C7-749A-524D-82F5-347EC0D1825C}"/>
              </a:ext>
            </a:extLst>
          </p:cNvPr>
          <p:cNvSpPr>
            <a:spLocks noGrp="1"/>
          </p:cNvSpPr>
          <p:nvPr>
            <p:ph idx="1"/>
          </p:nvPr>
        </p:nvSpPr>
        <p:spPr/>
        <p:txBody>
          <a:bodyPr/>
          <a:lstStyle/>
          <a:p>
            <a:r>
              <a:rPr lang="en-US" sz="1800" dirty="0">
                <a:latin typeface="Helvetica" panose="020B0604020202020204" pitchFamily="34" charset="0"/>
                <a:cs typeface="Helvetica" panose="020B0604020202020204" pitchFamily="34" charset="0"/>
              </a:rPr>
              <a:t>ARR #1 Review Committee is asked to:</a:t>
            </a:r>
          </a:p>
          <a:p>
            <a:pPr lvl="1"/>
            <a:r>
              <a:rPr lang="en-US" sz="1600" dirty="0">
                <a:latin typeface="Helvetica" panose="020B0604020202020204" pitchFamily="34" charset="0"/>
                <a:cs typeface="Helvetica" panose="020B0604020202020204" pitchFamily="34" charset="0"/>
              </a:rPr>
              <a:t>Verify that the people, processes, and equipment in place to support continued safe operations of the Fermilab Main Accelerator are in compliance with the requirements of DOE O 420.2D.</a:t>
            </a:r>
            <a:endParaRPr lang="en-US" sz="1400" dirty="0">
              <a:latin typeface="Helvetica" panose="020B0604020202020204" pitchFamily="34" charset="0"/>
              <a:cs typeface="Helvetica" panose="020B0604020202020204" pitchFamily="34" charset="0"/>
            </a:endParaRPr>
          </a:p>
          <a:p>
            <a:r>
              <a:rPr lang="en-US" sz="1800" dirty="0">
                <a:latin typeface="Helvetica" panose="020B0604020202020204" pitchFamily="34" charset="0"/>
                <a:cs typeface="Helvetica" panose="020B0604020202020204" pitchFamily="34" charset="0"/>
              </a:rPr>
              <a:t>Please present findings, comments, noteworthy practices, and recommendations</a:t>
            </a:r>
          </a:p>
          <a:p>
            <a:pPr lvl="1"/>
            <a:r>
              <a:rPr lang="en-US" sz="1600" dirty="0">
                <a:latin typeface="Helvetica" panose="020B0604020202020204" pitchFamily="34" charset="0"/>
                <a:cs typeface="Helvetica" panose="020B0604020202020204" pitchFamily="34" charset="0"/>
              </a:rPr>
              <a:t>Findings: statements of fact based on what you were presented</a:t>
            </a:r>
          </a:p>
          <a:p>
            <a:pPr lvl="1"/>
            <a:r>
              <a:rPr lang="en-US" sz="1600" dirty="0">
                <a:latin typeface="Helvetica" panose="020B0604020202020204" pitchFamily="34" charset="0"/>
                <a:cs typeface="Helvetica" panose="020B0604020202020204" pitchFamily="34" charset="0"/>
              </a:rPr>
              <a:t>Comments: your opinion on the findings</a:t>
            </a:r>
          </a:p>
          <a:p>
            <a:pPr lvl="1"/>
            <a:r>
              <a:rPr lang="en-US" sz="1600" dirty="0">
                <a:latin typeface="Helvetica" panose="020B0604020202020204" pitchFamily="34" charset="0"/>
                <a:cs typeface="Helvetica" panose="020B0604020202020204" pitchFamily="34" charset="0"/>
              </a:rPr>
              <a:t>Noteworthy practices: elements you believe the Lab does well</a:t>
            </a:r>
          </a:p>
          <a:p>
            <a:pPr lvl="1"/>
            <a:r>
              <a:rPr lang="en-US" sz="1600" dirty="0">
                <a:latin typeface="Helvetica" panose="020B0604020202020204" pitchFamily="34" charset="0"/>
                <a:cs typeface="Helvetica" panose="020B0604020202020204" pitchFamily="34" charset="0"/>
              </a:rPr>
              <a:t>Opportunities for Improvement: elements you believe are compliant but could be improved</a:t>
            </a:r>
          </a:p>
          <a:p>
            <a:pPr lvl="1"/>
            <a:r>
              <a:rPr lang="en-US" sz="1600" dirty="0">
                <a:latin typeface="Helvetica" panose="020B0604020202020204" pitchFamily="34" charset="0"/>
                <a:cs typeface="Helvetica" panose="020B0604020202020204" pitchFamily="34" charset="0"/>
              </a:rPr>
              <a:t>Recommendation: elements that must be addressed by the Lab to ensure compliance</a:t>
            </a:r>
          </a:p>
          <a:p>
            <a:pPr lvl="2"/>
            <a:r>
              <a:rPr lang="en-US" sz="1400" dirty="0">
                <a:latin typeface="Helvetica" panose="020B0604020202020204" pitchFamily="34" charset="0"/>
                <a:cs typeface="Helvetica" panose="020B0604020202020204" pitchFamily="34" charset="0"/>
              </a:rPr>
              <a:t>For the Neutrino segment, please identify pre-start and post-start recommendations</a:t>
            </a:r>
          </a:p>
          <a:p>
            <a:pPr lvl="2"/>
            <a:r>
              <a:rPr lang="en-US" sz="1400" dirty="0">
                <a:latin typeface="Helvetica" panose="020B0604020202020204" pitchFamily="34" charset="0"/>
                <a:cs typeface="Helvetica" panose="020B0604020202020204" pitchFamily="34" charset="0"/>
              </a:rPr>
              <a:t>For all other segments, all recommendations will be post-start (since we’re operational following IRRs)</a:t>
            </a:r>
          </a:p>
          <a:p>
            <a:r>
              <a:rPr lang="en-US" sz="1800" dirty="0">
                <a:latin typeface="Helvetica" panose="020B0604020202020204" pitchFamily="34" charset="0"/>
                <a:cs typeface="Helvetica" panose="020B0604020202020204" pitchFamily="34" charset="0"/>
              </a:rPr>
              <a:t>Please also provide specific answers to the charge questions</a:t>
            </a:r>
          </a:p>
        </p:txBody>
      </p:sp>
      <p:sp>
        <p:nvSpPr>
          <p:cNvPr id="3" name="Title 2">
            <a:extLst>
              <a:ext uri="{FF2B5EF4-FFF2-40B4-BE49-F238E27FC236}">
                <a16:creationId xmlns:a16="http://schemas.microsoft.com/office/drawing/2014/main" id="{89A13C17-B604-E88E-8DCB-C36A5FE09A5F}"/>
              </a:ext>
            </a:extLst>
          </p:cNvPr>
          <p:cNvSpPr>
            <a:spLocks noGrp="1"/>
          </p:cNvSpPr>
          <p:nvPr>
            <p:ph type="title"/>
          </p:nvPr>
        </p:nvSpPr>
        <p:spPr/>
        <p:txBody>
          <a:bodyPr/>
          <a:lstStyle/>
          <a:p>
            <a:r>
              <a:rPr lang="en-US" dirty="0"/>
              <a:t>Charge</a:t>
            </a:r>
            <a:endParaRPr lang="en-US" dirty="0">
              <a:highlight>
                <a:srgbClr val="FFFF00"/>
              </a:highlight>
            </a:endParaRPr>
          </a:p>
        </p:txBody>
      </p:sp>
      <p:sp>
        <p:nvSpPr>
          <p:cNvPr id="4" name="Date Placeholder 3">
            <a:extLst>
              <a:ext uri="{FF2B5EF4-FFF2-40B4-BE49-F238E27FC236}">
                <a16:creationId xmlns:a16="http://schemas.microsoft.com/office/drawing/2014/main" id="{6D719111-AFE3-9307-369D-D2771C38CA0F}"/>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E90DB728-8A82-D8C4-6F2A-D496E7CFFEB4}"/>
              </a:ext>
            </a:extLst>
          </p:cNvPr>
          <p:cNvSpPr>
            <a:spLocks noGrp="1"/>
          </p:cNvSpPr>
          <p:nvPr>
            <p:ph type="ftr" sz="quarter" idx="3"/>
          </p:nvPr>
        </p:nvSpPr>
        <p:spPr/>
        <p:txBody>
          <a:bodyPr/>
          <a:lstStyle/>
          <a:p>
            <a:pPr>
              <a:defRPr/>
            </a:pPr>
            <a:r>
              <a:rPr lang="en-US"/>
              <a:t>Schoell | ARR Plan and Schedule Overview</a:t>
            </a:r>
            <a:endParaRPr lang="en-US" b="1" dirty="0"/>
          </a:p>
        </p:txBody>
      </p:sp>
    </p:spTree>
    <p:extLst>
      <p:ext uri="{BB962C8B-B14F-4D97-AF65-F5344CB8AC3E}">
        <p14:creationId xmlns:p14="http://schemas.microsoft.com/office/powerpoint/2010/main" val="36833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5E0C7-749A-524D-82F5-347EC0D1825C}"/>
              </a:ext>
            </a:extLst>
          </p:cNvPr>
          <p:cNvSpPr>
            <a:spLocks noGrp="1"/>
          </p:cNvSpPr>
          <p:nvPr>
            <p:ph idx="1"/>
          </p:nvPr>
        </p:nvSpPr>
        <p:spPr/>
        <p:txBody>
          <a:bodyPr/>
          <a:lstStyle/>
          <a:p>
            <a:pPr marL="457200" indent="-457200">
              <a:buFont typeface="+mj-lt"/>
              <a:buAutoNum type="arabicPeriod"/>
            </a:pPr>
            <a:r>
              <a:rPr lang="en-US" sz="1800" dirty="0">
                <a:latin typeface="Helvetica" panose="020B0604020202020204" pitchFamily="34" charset="0"/>
                <a:cs typeface="Helvetica" panose="020B0604020202020204" pitchFamily="34" charset="0"/>
              </a:rPr>
              <a:t>Do the updated Safety Assessment Document (SAD) Chapters and the Accelerator Safety Envelope (ASE) supporting Fermilab Main Accelerator Operations meet the requirements in DOE O 420.2D?</a:t>
            </a:r>
          </a:p>
          <a:p>
            <a:pPr marL="457200" indent="-457200">
              <a:buFont typeface="+mj-lt"/>
              <a:buAutoNum type="arabicPeriod"/>
            </a:pPr>
            <a:r>
              <a:rPr lang="en-US" sz="1800" dirty="0">
                <a:latin typeface="Helvetica" panose="020B0604020202020204" pitchFamily="34" charset="0"/>
                <a:cs typeface="Helvetica" panose="020B0604020202020204" pitchFamily="34" charset="0"/>
              </a:rPr>
              <a:t>Is the methodology for determining necessary Credited Controls based on the Maximum Credible Incident (MCI) analysis appropriate, and is it clear in our updated documentation?</a:t>
            </a:r>
          </a:p>
          <a:p>
            <a:pPr marL="457200" indent="-457200">
              <a:buFont typeface="+mj-lt"/>
              <a:buAutoNum type="arabicPeriod"/>
            </a:pPr>
            <a:r>
              <a:rPr lang="en-US" sz="1800" dirty="0">
                <a:latin typeface="Helvetica" panose="020B0604020202020204" pitchFamily="34" charset="0"/>
                <a:cs typeface="Helvetica" panose="020B0604020202020204" pitchFamily="34" charset="0"/>
              </a:rPr>
              <a:t>Have our documents demonstrated that we have sufficient Credited Controls identified to ensure potential dose to the public is at or below acceptable levels?</a:t>
            </a:r>
          </a:p>
          <a:p>
            <a:pPr marL="457200" indent="-457200">
              <a:buFont typeface="+mj-lt"/>
              <a:buAutoNum type="arabicPeriod"/>
            </a:pPr>
            <a:r>
              <a:rPr lang="en-US" sz="1800" dirty="0">
                <a:latin typeface="Helvetica" panose="020B0604020202020204" pitchFamily="34" charset="0"/>
                <a:cs typeface="Helvetica" panose="020B0604020202020204" pitchFamily="34" charset="0"/>
              </a:rPr>
              <a:t>Are the necessary Credited Controls in place to support safe operations of the Fermilab Main Accelerator?</a:t>
            </a:r>
          </a:p>
        </p:txBody>
      </p:sp>
      <p:sp>
        <p:nvSpPr>
          <p:cNvPr id="3" name="Title 2">
            <a:extLst>
              <a:ext uri="{FF2B5EF4-FFF2-40B4-BE49-F238E27FC236}">
                <a16:creationId xmlns:a16="http://schemas.microsoft.com/office/drawing/2014/main" id="{89A13C17-B604-E88E-8DCB-C36A5FE09A5F}"/>
              </a:ext>
            </a:extLst>
          </p:cNvPr>
          <p:cNvSpPr>
            <a:spLocks noGrp="1"/>
          </p:cNvSpPr>
          <p:nvPr>
            <p:ph type="title"/>
          </p:nvPr>
        </p:nvSpPr>
        <p:spPr/>
        <p:txBody>
          <a:bodyPr/>
          <a:lstStyle/>
          <a:p>
            <a:r>
              <a:rPr lang="en-US" dirty="0"/>
              <a:t>Charge Questions</a:t>
            </a:r>
            <a:endParaRPr lang="en-US" dirty="0">
              <a:highlight>
                <a:srgbClr val="FFFF00"/>
              </a:highlight>
            </a:endParaRPr>
          </a:p>
        </p:txBody>
      </p:sp>
      <p:sp>
        <p:nvSpPr>
          <p:cNvPr id="4" name="Date Placeholder 3">
            <a:extLst>
              <a:ext uri="{FF2B5EF4-FFF2-40B4-BE49-F238E27FC236}">
                <a16:creationId xmlns:a16="http://schemas.microsoft.com/office/drawing/2014/main" id="{6D719111-AFE3-9307-369D-D2771C38CA0F}"/>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E90DB728-8A82-D8C4-6F2A-D496E7CFFEB4}"/>
              </a:ext>
            </a:extLst>
          </p:cNvPr>
          <p:cNvSpPr>
            <a:spLocks noGrp="1"/>
          </p:cNvSpPr>
          <p:nvPr>
            <p:ph type="ftr" sz="quarter" idx="3"/>
          </p:nvPr>
        </p:nvSpPr>
        <p:spPr/>
        <p:txBody>
          <a:bodyPr/>
          <a:lstStyle/>
          <a:p>
            <a:pPr>
              <a:defRPr/>
            </a:pPr>
            <a:r>
              <a:rPr lang="en-US"/>
              <a:t>Schoell | ARR Plan and Schedule Overview</a:t>
            </a:r>
            <a:endParaRPr lang="en-US" b="1" dirty="0"/>
          </a:p>
        </p:txBody>
      </p:sp>
    </p:spTree>
    <p:extLst>
      <p:ext uri="{BB962C8B-B14F-4D97-AF65-F5344CB8AC3E}">
        <p14:creationId xmlns:p14="http://schemas.microsoft.com/office/powerpoint/2010/main" val="116591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5E0C7-749A-524D-82F5-347EC0D1825C}"/>
              </a:ext>
            </a:extLst>
          </p:cNvPr>
          <p:cNvSpPr>
            <a:spLocks noGrp="1"/>
          </p:cNvSpPr>
          <p:nvPr>
            <p:ph idx="1"/>
          </p:nvPr>
        </p:nvSpPr>
        <p:spPr/>
        <p:txBody>
          <a:bodyPr/>
          <a:lstStyle/>
          <a:p>
            <a:pPr marL="457200" indent="-457200">
              <a:buFont typeface="+mj-lt"/>
              <a:buAutoNum type="arabicPeriod" startAt="5"/>
            </a:pPr>
            <a:r>
              <a:rPr lang="en-US" sz="1800" dirty="0">
                <a:latin typeface="Helvetica" panose="020B0604020202020204" pitchFamily="34" charset="0"/>
                <a:cs typeface="Helvetica" panose="020B0604020202020204" pitchFamily="34" charset="0"/>
              </a:rPr>
              <a:t>Are the necessary program elements of DOE O 420.2D and the </a:t>
            </a:r>
            <a:r>
              <a:rPr lang="en-US" sz="1800">
                <a:latin typeface="Helvetica" panose="020B0604020202020204" pitchFamily="34" charset="0"/>
                <a:cs typeface="Helvetica" panose="020B0604020202020204" pitchFamily="34" charset="0"/>
              </a:rPr>
              <a:t>associated CRD </a:t>
            </a:r>
            <a:r>
              <a:rPr lang="en-US" sz="1800" dirty="0">
                <a:latin typeface="Helvetica" panose="020B0604020202020204" pitchFamily="34" charset="0"/>
                <a:cs typeface="Helvetica" panose="020B0604020202020204" pitchFamily="34" charset="0"/>
              </a:rPr>
              <a:t>in place?</a:t>
            </a:r>
          </a:p>
          <a:p>
            <a:pPr marL="857250" lvl="1" indent="-457200"/>
            <a:r>
              <a:rPr lang="en-US" sz="1600" dirty="0">
                <a:latin typeface="Helvetica" panose="020B0604020202020204" pitchFamily="34" charset="0"/>
                <a:cs typeface="Helvetica" panose="020B0604020202020204" pitchFamily="34" charset="0"/>
              </a:rPr>
              <a:t>Clearly defined roles and responsibilities for accelerator activities including those for training and procedures</a:t>
            </a:r>
          </a:p>
          <a:p>
            <a:pPr marL="857250" lvl="1" indent="-457200"/>
            <a:r>
              <a:rPr lang="en-US" sz="1600" dirty="0">
                <a:latin typeface="Helvetica" panose="020B0604020202020204" pitchFamily="34" charset="0"/>
                <a:cs typeface="Helvetica" panose="020B0604020202020204" pitchFamily="34" charset="0"/>
              </a:rPr>
              <a:t>A current listing/inventory of accelerators managed under this Order and exemptions or equivalencies to this Order</a:t>
            </a:r>
          </a:p>
          <a:p>
            <a:pPr marL="857250" lvl="1" indent="-457200"/>
            <a:r>
              <a:rPr lang="en-US" sz="1600" dirty="0">
                <a:latin typeface="Helvetica" panose="020B0604020202020204" pitchFamily="34" charset="0"/>
                <a:cs typeface="Helvetica" panose="020B0604020202020204" pitchFamily="34" charset="0"/>
              </a:rPr>
              <a:t>A Safety Assessment Document (SAD)</a:t>
            </a:r>
          </a:p>
          <a:p>
            <a:pPr marL="857250" lvl="1" indent="-457200"/>
            <a:r>
              <a:rPr lang="en-US" sz="1600" dirty="0">
                <a:latin typeface="Helvetica" panose="020B0604020202020204" pitchFamily="34" charset="0"/>
                <a:cs typeface="Helvetica" panose="020B0604020202020204" pitchFamily="34" charset="0"/>
              </a:rPr>
              <a:t>A DOE approved Accelerator Safety Envelope (ASE)</a:t>
            </a:r>
          </a:p>
          <a:p>
            <a:pPr marL="857250" lvl="1" indent="-457200"/>
            <a:r>
              <a:rPr lang="en-US" sz="1600" dirty="0">
                <a:latin typeface="Helvetica" panose="020B0604020202020204" pitchFamily="34" charset="0"/>
                <a:cs typeface="Helvetica" panose="020B0604020202020204" pitchFamily="34" charset="0"/>
              </a:rPr>
              <a:t>A DOE approved Unreviewed Safety Issue (USI) process</a:t>
            </a:r>
          </a:p>
          <a:p>
            <a:pPr marL="857250" lvl="1" indent="-457200"/>
            <a:r>
              <a:rPr lang="en-US" sz="1600" dirty="0">
                <a:latin typeface="Helvetica" panose="020B0604020202020204" pitchFamily="34" charset="0"/>
                <a:cs typeface="Helvetica" panose="020B0604020202020204" pitchFamily="34" charset="0"/>
              </a:rPr>
              <a:t>An Accelerator Readiness Review (ARR) process</a:t>
            </a:r>
          </a:p>
          <a:p>
            <a:pPr marL="857250" lvl="1" indent="-457200"/>
            <a:r>
              <a:rPr lang="en-US" sz="1600" dirty="0">
                <a:latin typeface="Helvetica" panose="020B0604020202020204" pitchFamily="34" charset="0"/>
                <a:cs typeface="Helvetica" panose="020B0604020202020204" pitchFamily="34" charset="0"/>
              </a:rPr>
              <a:t>A Contractor Assurance System that maintains an internal assessment process</a:t>
            </a:r>
          </a:p>
          <a:p>
            <a:pPr marL="857250" lvl="1" indent="-457200"/>
            <a:r>
              <a:rPr lang="en-US" sz="1600" dirty="0">
                <a:latin typeface="Helvetica" panose="020B0604020202020204" pitchFamily="34" charset="0"/>
                <a:cs typeface="Helvetica" panose="020B0604020202020204" pitchFamily="34" charset="0"/>
              </a:rPr>
              <a:t>A Configuration Management Program that addresses accelerator safety</a:t>
            </a:r>
          </a:p>
          <a:p>
            <a:pPr marL="857250" lvl="1" indent="-457200"/>
            <a:r>
              <a:rPr lang="en-US" sz="1600" dirty="0">
                <a:latin typeface="Helvetica" panose="020B0604020202020204" pitchFamily="34" charset="0"/>
                <a:cs typeface="Helvetica" panose="020B0604020202020204" pitchFamily="34" charset="0"/>
              </a:rPr>
              <a:t>Credited controls and appropriate administrative processes related to accelerator safety (e.g., training, procedures, etc.)</a:t>
            </a:r>
          </a:p>
        </p:txBody>
      </p:sp>
      <p:sp>
        <p:nvSpPr>
          <p:cNvPr id="3" name="Title 2">
            <a:extLst>
              <a:ext uri="{FF2B5EF4-FFF2-40B4-BE49-F238E27FC236}">
                <a16:creationId xmlns:a16="http://schemas.microsoft.com/office/drawing/2014/main" id="{89A13C17-B604-E88E-8DCB-C36A5FE09A5F}"/>
              </a:ext>
            </a:extLst>
          </p:cNvPr>
          <p:cNvSpPr>
            <a:spLocks noGrp="1"/>
          </p:cNvSpPr>
          <p:nvPr>
            <p:ph type="title"/>
          </p:nvPr>
        </p:nvSpPr>
        <p:spPr/>
        <p:txBody>
          <a:bodyPr/>
          <a:lstStyle/>
          <a:p>
            <a:r>
              <a:rPr lang="en-US" dirty="0"/>
              <a:t>Charge Questions</a:t>
            </a:r>
            <a:endParaRPr lang="en-US" dirty="0">
              <a:highlight>
                <a:srgbClr val="FFFF00"/>
              </a:highlight>
            </a:endParaRPr>
          </a:p>
        </p:txBody>
      </p:sp>
      <p:sp>
        <p:nvSpPr>
          <p:cNvPr id="4" name="Date Placeholder 3">
            <a:extLst>
              <a:ext uri="{FF2B5EF4-FFF2-40B4-BE49-F238E27FC236}">
                <a16:creationId xmlns:a16="http://schemas.microsoft.com/office/drawing/2014/main" id="{6D719111-AFE3-9307-369D-D2771C38CA0F}"/>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E90DB728-8A82-D8C4-6F2A-D496E7CFFEB4}"/>
              </a:ext>
            </a:extLst>
          </p:cNvPr>
          <p:cNvSpPr>
            <a:spLocks noGrp="1"/>
          </p:cNvSpPr>
          <p:nvPr>
            <p:ph type="ftr" sz="quarter" idx="3"/>
          </p:nvPr>
        </p:nvSpPr>
        <p:spPr/>
        <p:txBody>
          <a:bodyPr/>
          <a:lstStyle/>
          <a:p>
            <a:pPr>
              <a:defRPr/>
            </a:pPr>
            <a:r>
              <a:rPr lang="en-US"/>
              <a:t>Schoell | ARR Plan and Schedule Overview</a:t>
            </a:r>
            <a:endParaRPr lang="en-US" b="1" dirty="0"/>
          </a:p>
        </p:txBody>
      </p:sp>
    </p:spTree>
    <p:extLst>
      <p:ext uri="{BB962C8B-B14F-4D97-AF65-F5344CB8AC3E}">
        <p14:creationId xmlns:p14="http://schemas.microsoft.com/office/powerpoint/2010/main" val="416689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0329633-5E5E-ECBC-8441-314E05D70762}"/>
              </a:ext>
            </a:extLst>
          </p:cNvPr>
          <p:cNvPicPr>
            <a:picLocks noGrp="1" noChangeAspect="1"/>
          </p:cNvPicPr>
          <p:nvPr>
            <p:ph idx="1"/>
          </p:nvPr>
        </p:nvPicPr>
        <p:blipFill>
          <a:blip r:embed="rId2"/>
          <a:stretch>
            <a:fillRect/>
          </a:stretch>
        </p:blipFill>
        <p:spPr>
          <a:xfrm>
            <a:off x="1112628" y="971550"/>
            <a:ext cx="6904456" cy="5059363"/>
          </a:xfrm>
        </p:spPr>
      </p:pic>
      <p:sp>
        <p:nvSpPr>
          <p:cNvPr id="3" name="Title 2">
            <a:extLst>
              <a:ext uri="{FF2B5EF4-FFF2-40B4-BE49-F238E27FC236}">
                <a16:creationId xmlns:a16="http://schemas.microsoft.com/office/drawing/2014/main" id="{89A13C17-B604-E88E-8DCB-C36A5FE09A5F}"/>
              </a:ext>
            </a:extLst>
          </p:cNvPr>
          <p:cNvSpPr>
            <a:spLocks noGrp="1"/>
          </p:cNvSpPr>
          <p:nvPr>
            <p:ph type="title"/>
          </p:nvPr>
        </p:nvSpPr>
        <p:spPr/>
        <p:txBody>
          <a:bodyPr/>
          <a:lstStyle/>
          <a:p>
            <a:r>
              <a:rPr lang="en-US" dirty="0"/>
              <a:t>Charge Questions</a:t>
            </a:r>
            <a:endParaRPr lang="en-US" dirty="0">
              <a:highlight>
                <a:srgbClr val="FFFF00"/>
              </a:highlight>
            </a:endParaRPr>
          </a:p>
        </p:txBody>
      </p:sp>
      <p:sp>
        <p:nvSpPr>
          <p:cNvPr id="4" name="Date Placeholder 3">
            <a:extLst>
              <a:ext uri="{FF2B5EF4-FFF2-40B4-BE49-F238E27FC236}">
                <a16:creationId xmlns:a16="http://schemas.microsoft.com/office/drawing/2014/main" id="{6D719111-AFE3-9307-369D-D2771C38CA0F}"/>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E90DB728-8A82-D8C4-6F2A-D496E7CFFEB4}"/>
              </a:ext>
            </a:extLst>
          </p:cNvPr>
          <p:cNvSpPr>
            <a:spLocks noGrp="1"/>
          </p:cNvSpPr>
          <p:nvPr>
            <p:ph type="ftr" sz="quarter" idx="3"/>
          </p:nvPr>
        </p:nvSpPr>
        <p:spPr/>
        <p:txBody>
          <a:bodyPr/>
          <a:lstStyle/>
          <a:p>
            <a:pPr>
              <a:defRPr/>
            </a:pPr>
            <a:r>
              <a:rPr lang="en-US"/>
              <a:t>Schoell | ARR Plan and Schedule Overview</a:t>
            </a:r>
            <a:endParaRPr lang="en-US" b="1" dirty="0"/>
          </a:p>
        </p:txBody>
      </p:sp>
    </p:spTree>
    <p:extLst>
      <p:ext uri="{BB962C8B-B14F-4D97-AF65-F5344CB8AC3E}">
        <p14:creationId xmlns:p14="http://schemas.microsoft.com/office/powerpoint/2010/main" val="58226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5F9A-B89F-F693-AD11-8EF2D2A30E0B}"/>
              </a:ext>
            </a:extLst>
          </p:cNvPr>
          <p:cNvSpPr>
            <a:spLocks noGrp="1"/>
          </p:cNvSpPr>
          <p:nvPr>
            <p:ph idx="1"/>
          </p:nvPr>
        </p:nvSpPr>
        <p:spPr/>
        <p:txBody>
          <a:bodyPr/>
          <a:lstStyle/>
          <a:p>
            <a:r>
              <a:rPr lang="en-US" dirty="0"/>
              <a:t>Safety Notes</a:t>
            </a:r>
          </a:p>
          <a:p>
            <a:r>
              <a:rPr lang="en-US" dirty="0"/>
              <a:t>Scope</a:t>
            </a:r>
          </a:p>
          <a:p>
            <a:pPr lvl="1"/>
            <a:r>
              <a:rPr lang="en-US" dirty="0"/>
              <a:t>Fermilab</a:t>
            </a:r>
          </a:p>
          <a:p>
            <a:pPr lvl="1"/>
            <a:r>
              <a:rPr lang="en-US" dirty="0"/>
              <a:t>General Phased ARR Review Plan</a:t>
            </a:r>
          </a:p>
          <a:p>
            <a:r>
              <a:rPr lang="en-US" dirty="0"/>
              <a:t>Current Document Status</a:t>
            </a:r>
          </a:p>
          <a:p>
            <a:r>
              <a:rPr lang="en-US" dirty="0"/>
              <a:t>Charge &amp; Charge Questions</a:t>
            </a:r>
          </a:p>
          <a:p>
            <a:r>
              <a:rPr lang="en-US" dirty="0"/>
              <a:t>Schedule</a:t>
            </a:r>
          </a:p>
          <a:p>
            <a:r>
              <a:rPr lang="en-US" dirty="0"/>
              <a:t>Summary</a:t>
            </a:r>
          </a:p>
          <a:p>
            <a:endParaRPr lang="en-US" dirty="0"/>
          </a:p>
          <a:p>
            <a:pPr lvl="1"/>
            <a:endParaRPr lang="en-US" dirty="0"/>
          </a:p>
          <a:p>
            <a:endParaRPr lang="en-US" dirty="0"/>
          </a:p>
        </p:txBody>
      </p:sp>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a:t>Schoell | ARR Plan and Schedule Overview</a:t>
            </a:r>
            <a:endParaRPr lang="en-US" b="1" dirty="0"/>
          </a:p>
        </p:txBody>
      </p:sp>
    </p:spTree>
    <p:extLst>
      <p:ext uri="{BB962C8B-B14F-4D97-AF65-F5344CB8AC3E}">
        <p14:creationId xmlns:p14="http://schemas.microsoft.com/office/powerpoint/2010/main" val="1696335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5E0C7-749A-524D-82F5-347EC0D1825C}"/>
              </a:ext>
            </a:extLst>
          </p:cNvPr>
          <p:cNvSpPr>
            <a:spLocks noGrp="1"/>
          </p:cNvSpPr>
          <p:nvPr>
            <p:ph idx="1"/>
          </p:nvPr>
        </p:nvSpPr>
        <p:spPr>
          <a:xfrm>
            <a:off x="228600" y="804403"/>
            <a:ext cx="8672513" cy="5059363"/>
          </a:xfrm>
        </p:spPr>
        <p:txBody>
          <a:bodyPr numCol="2"/>
          <a:lstStyle/>
          <a:p>
            <a:pPr marL="0" indent="0">
              <a:buNone/>
            </a:pPr>
            <a:r>
              <a:rPr lang="en-US" sz="1800" u="sng" dirty="0">
                <a:latin typeface="Helvetica" panose="020B0604020202020204" pitchFamily="34" charset="0"/>
                <a:cs typeface="Helvetica" panose="020B0604020202020204" pitchFamily="34" charset="0"/>
              </a:rPr>
              <a:t>Tuesday – single session with full team</a:t>
            </a:r>
          </a:p>
          <a:p>
            <a:pPr marL="0" indent="0">
              <a:buNone/>
            </a:pPr>
            <a:r>
              <a:rPr lang="en-US" sz="1800" dirty="0">
                <a:latin typeface="Helvetica" panose="020B0604020202020204" pitchFamily="34" charset="0"/>
                <a:cs typeface="Helvetica" panose="020B0604020202020204" pitchFamily="34" charset="0"/>
              </a:rPr>
              <a:t>Welcome</a:t>
            </a:r>
          </a:p>
          <a:p>
            <a:pPr marL="457200" indent="-457200">
              <a:buFont typeface="+mj-lt"/>
              <a:buAutoNum type="arabicPeriod"/>
            </a:pPr>
            <a:r>
              <a:rPr lang="en-US" sz="1800" dirty="0">
                <a:latin typeface="Helvetica" panose="020B0604020202020204" pitchFamily="34" charset="0"/>
                <a:cs typeface="Helvetica" panose="020B0604020202020204" pitchFamily="34" charset="0"/>
              </a:rPr>
              <a:t>ARR Plan and Schedule Overview</a:t>
            </a:r>
          </a:p>
          <a:p>
            <a:pPr marL="457200" indent="-457200">
              <a:buFont typeface="+mj-lt"/>
              <a:buAutoNum type="arabicPeriod"/>
            </a:pPr>
            <a:r>
              <a:rPr lang="en-US" sz="1800" dirty="0">
                <a:latin typeface="Helvetica" panose="020B0604020202020204" pitchFamily="34" charset="0"/>
                <a:cs typeface="Helvetica" panose="020B0604020202020204" pitchFamily="34" charset="0"/>
              </a:rPr>
              <a:t>Accelerator Safety Program Overview</a:t>
            </a:r>
          </a:p>
          <a:p>
            <a:pPr marL="857250" lvl="1" indent="-457200"/>
            <a:r>
              <a:rPr lang="en-US" sz="1600" dirty="0">
                <a:latin typeface="Helvetica" panose="020B0604020202020204" pitchFamily="34" charset="0"/>
                <a:cs typeface="Helvetica" panose="020B0604020202020204" pitchFamily="34" charset="0"/>
              </a:rPr>
              <a:t>Fermilab Facility Overview and Description of Fermilab Main Accelerator</a:t>
            </a:r>
          </a:p>
          <a:p>
            <a:pPr marL="857250" lvl="1" indent="-457200"/>
            <a:r>
              <a:rPr lang="en-US" sz="1600" dirty="0">
                <a:latin typeface="Helvetica" panose="020B0604020202020204" pitchFamily="34" charset="0"/>
                <a:cs typeface="Helvetica" panose="020B0604020202020204" pitchFamily="34" charset="0"/>
              </a:rPr>
              <a:t>SAD/ASE Layout</a:t>
            </a:r>
          </a:p>
          <a:p>
            <a:pPr marL="857250" lvl="1" indent="-457200"/>
            <a:r>
              <a:rPr lang="en-US" sz="1600" dirty="0">
                <a:latin typeface="Helvetica" panose="020B0604020202020204" pitchFamily="34" charset="0"/>
                <a:cs typeface="Helvetica" panose="020B0604020202020204" pitchFamily="34" charset="0"/>
              </a:rPr>
              <a:t>Applicability and RGDs</a:t>
            </a:r>
          </a:p>
          <a:p>
            <a:pPr marL="857250" lvl="1" indent="-457200"/>
            <a:r>
              <a:rPr lang="en-US" sz="1600" dirty="0">
                <a:latin typeface="Helvetica" panose="020B0604020202020204" pitchFamily="34" charset="0"/>
                <a:cs typeface="Helvetica" panose="020B0604020202020204" pitchFamily="34" charset="0"/>
              </a:rPr>
              <a:t>Overview of NASH Analysis Methodology</a:t>
            </a:r>
          </a:p>
          <a:p>
            <a:pPr marL="857250" lvl="1" indent="-457200"/>
            <a:r>
              <a:rPr lang="en-US" sz="1600" dirty="0">
                <a:latin typeface="Helvetica" panose="020B0604020202020204" pitchFamily="34" charset="0"/>
                <a:cs typeface="Helvetica" panose="020B0604020202020204" pitchFamily="34" charset="0"/>
              </a:rPr>
              <a:t>Overview of MCI Analysis Methodology</a:t>
            </a:r>
          </a:p>
          <a:p>
            <a:pPr marL="857250" lvl="1" indent="-457200"/>
            <a:r>
              <a:rPr lang="en-US" sz="1600" dirty="0">
                <a:latin typeface="Helvetica" panose="020B0604020202020204" pitchFamily="34" charset="0"/>
                <a:cs typeface="Helvetica" panose="020B0604020202020204" pitchFamily="34" charset="0"/>
              </a:rPr>
              <a:t>Credited Controls</a:t>
            </a:r>
          </a:p>
          <a:p>
            <a:pPr marL="400050" lvl="1" indent="0">
              <a:buNone/>
            </a:pPr>
            <a:endParaRPr lang="en-US" sz="1400" dirty="0">
              <a:latin typeface="Helvetica" panose="020B0604020202020204" pitchFamily="34" charset="0"/>
              <a:cs typeface="Helvetica" panose="020B0604020202020204" pitchFamily="34" charset="0"/>
            </a:endParaRPr>
          </a:p>
          <a:p>
            <a:pPr marL="857250" lvl="1" indent="-457200"/>
            <a:endParaRPr lang="en-US" sz="1600" dirty="0">
              <a:latin typeface="Helvetica" panose="020B0604020202020204" pitchFamily="34" charset="0"/>
              <a:cs typeface="Helvetica" panose="020B0604020202020204" pitchFamily="34" charset="0"/>
            </a:endParaRPr>
          </a:p>
          <a:p>
            <a:pPr marL="857250" lvl="1" indent="-457200"/>
            <a:r>
              <a:rPr lang="en-US" sz="1600" dirty="0">
                <a:latin typeface="Helvetica" panose="020B0604020202020204" pitchFamily="34" charset="0"/>
                <a:cs typeface="Helvetica" panose="020B0604020202020204" pitchFamily="34" charset="0"/>
              </a:rPr>
              <a:t>Configuration Management</a:t>
            </a:r>
          </a:p>
          <a:p>
            <a:pPr marL="857250" lvl="1" indent="-457200"/>
            <a:r>
              <a:rPr lang="en-US" sz="1600" dirty="0">
                <a:latin typeface="Helvetica" panose="020B0604020202020204" pitchFamily="34" charset="0"/>
                <a:cs typeface="Helvetica" panose="020B0604020202020204" pitchFamily="34" charset="0"/>
              </a:rPr>
              <a:t>ASE Violation Determination and Response</a:t>
            </a:r>
          </a:p>
          <a:p>
            <a:pPr marL="457200" indent="-457200">
              <a:buFont typeface="+mj-lt"/>
              <a:buAutoNum type="arabicPeriod"/>
            </a:pPr>
            <a:r>
              <a:rPr lang="en-US" sz="1800" dirty="0">
                <a:latin typeface="Helvetica" panose="020B0604020202020204" pitchFamily="34" charset="0"/>
                <a:cs typeface="Helvetica" panose="020B0604020202020204" pitchFamily="34" charset="0"/>
              </a:rPr>
              <a:t>Operator Training Overview</a:t>
            </a:r>
          </a:p>
          <a:p>
            <a:pPr marL="857250" lvl="1" indent="-457200"/>
            <a:r>
              <a:rPr lang="en-US" sz="1600" dirty="0">
                <a:latin typeface="Helvetica" panose="020B0604020202020204" pitchFamily="34" charset="0"/>
                <a:cs typeface="Helvetica" panose="020B0604020202020204" pitchFamily="34" charset="0"/>
              </a:rPr>
              <a:t>Followed by tour of the Main Control Room (MCR)</a:t>
            </a:r>
          </a:p>
          <a:p>
            <a:pPr marL="457200" indent="-457200">
              <a:buFont typeface="+mj-lt"/>
              <a:buAutoNum type="arabicPeriod"/>
            </a:pPr>
            <a:r>
              <a:rPr lang="en-US" sz="1800" dirty="0">
                <a:latin typeface="Helvetica" panose="020B0604020202020204" pitchFamily="34" charset="0"/>
                <a:cs typeface="Helvetica" panose="020B0604020202020204" pitchFamily="34" charset="0"/>
              </a:rPr>
              <a:t>Contractor Assurance System (CAS) Overview</a:t>
            </a:r>
          </a:p>
          <a:p>
            <a:pPr marL="457200" indent="-457200">
              <a:buFont typeface="+mj-lt"/>
              <a:buAutoNum type="arabicPeriod"/>
            </a:pPr>
            <a:r>
              <a:rPr lang="en-US" sz="1800" dirty="0">
                <a:latin typeface="Helvetica" panose="020B0604020202020204" pitchFamily="34" charset="0"/>
                <a:cs typeface="Helvetica" panose="020B0604020202020204" pitchFamily="34" charset="0"/>
              </a:rPr>
              <a:t>Unreviewed Safety Issue (USI) Process Overview</a:t>
            </a:r>
          </a:p>
          <a:p>
            <a:pPr marL="457200" indent="-457200">
              <a:buFont typeface="+mj-lt"/>
              <a:buAutoNum type="arabicPeriod"/>
            </a:pPr>
            <a:r>
              <a:rPr lang="en-US" sz="1800" dirty="0">
                <a:latin typeface="Helvetica" panose="020B0604020202020204" pitchFamily="34" charset="0"/>
                <a:cs typeface="Helvetica" panose="020B0604020202020204" pitchFamily="34" charset="0"/>
              </a:rPr>
              <a:t>Work Planning &amp; Control (WPC) Overview</a:t>
            </a:r>
          </a:p>
          <a:p>
            <a:pPr marL="0" indent="0">
              <a:buNone/>
            </a:pPr>
            <a:endParaRPr lang="en-US" sz="1800" dirty="0">
              <a:latin typeface="Helvetica" panose="020B0604020202020204" pitchFamily="34" charset="0"/>
              <a:cs typeface="Helvetica" panose="020B0604020202020204" pitchFamily="34" charset="0"/>
            </a:endParaRPr>
          </a:p>
          <a:p>
            <a:pPr marL="0" indent="0">
              <a:buNone/>
            </a:pPr>
            <a:endParaRPr lang="en-US" sz="1800" dirty="0">
              <a:latin typeface="Helvetica" panose="020B060402020202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89A13C17-B604-E88E-8DCB-C36A5FE09A5F}"/>
              </a:ext>
            </a:extLst>
          </p:cNvPr>
          <p:cNvSpPr>
            <a:spLocks noGrp="1"/>
          </p:cNvSpPr>
          <p:nvPr>
            <p:ph type="title"/>
          </p:nvPr>
        </p:nvSpPr>
        <p:spPr/>
        <p:txBody>
          <a:bodyPr/>
          <a:lstStyle/>
          <a:p>
            <a:r>
              <a:rPr lang="en-US" dirty="0"/>
              <a:t>Schedule</a:t>
            </a:r>
            <a:endParaRPr lang="en-US" dirty="0">
              <a:highlight>
                <a:srgbClr val="FFFF00"/>
              </a:highlight>
            </a:endParaRPr>
          </a:p>
        </p:txBody>
      </p:sp>
      <p:sp>
        <p:nvSpPr>
          <p:cNvPr id="4" name="Date Placeholder 3">
            <a:extLst>
              <a:ext uri="{FF2B5EF4-FFF2-40B4-BE49-F238E27FC236}">
                <a16:creationId xmlns:a16="http://schemas.microsoft.com/office/drawing/2014/main" id="{6D719111-AFE3-9307-369D-D2771C38CA0F}"/>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E90DB728-8A82-D8C4-6F2A-D496E7CFFEB4}"/>
              </a:ext>
            </a:extLst>
          </p:cNvPr>
          <p:cNvSpPr>
            <a:spLocks noGrp="1"/>
          </p:cNvSpPr>
          <p:nvPr>
            <p:ph type="ftr" sz="quarter" idx="3"/>
          </p:nvPr>
        </p:nvSpPr>
        <p:spPr/>
        <p:txBody>
          <a:bodyPr/>
          <a:lstStyle/>
          <a:p>
            <a:pPr>
              <a:defRPr/>
            </a:pPr>
            <a:r>
              <a:rPr lang="en-US"/>
              <a:t>Schoell | ARR Plan and Schedule Overview</a:t>
            </a:r>
            <a:endParaRPr lang="en-US" b="1" dirty="0"/>
          </a:p>
        </p:txBody>
      </p:sp>
      <p:sp>
        <p:nvSpPr>
          <p:cNvPr id="8" name="TextBox 7">
            <a:extLst>
              <a:ext uri="{FF2B5EF4-FFF2-40B4-BE49-F238E27FC236}">
                <a16:creationId xmlns:a16="http://schemas.microsoft.com/office/drawing/2014/main" id="{E1C958D0-E275-249F-701E-33D1D6DCD6F2}"/>
              </a:ext>
            </a:extLst>
          </p:cNvPr>
          <p:cNvSpPr txBox="1"/>
          <p:nvPr/>
        </p:nvSpPr>
        <p:spPr>
          <a:xfrm>
            <a:off x="2864220" y="4990029"/>
            <a:ext cx="5673520" cy="1384995"/>
          </a:xfrm>
          <a:prstGeom prst="rect">
            <a:avLst/>
          </a:prstGeom>
          <a:noFill/>
        </p:spPr>
        <p:txBody>
          <a:bodyPr wrap="square" numCol="2" rtlCol="0">
            <a:spAutoFit/>
          </a:bodyPr>
          <a:lstStyle/>
          <a:p>
            <a:pPr marL="342900" indent="-342900">
              <a:buFont typeface="Arial" panose="020B0604020202020204" pitchFamily="34" charset="0"/>
              <a:buChar char="•"/>
            </a:pPr>
            <a:r>
              <a:rPr lang="en-US" sz="1400" dirty="0"/>
              <a:t>Shielding</a:t>
            </a:r>
          </a:p>
          <a:p>
            <a:pPr marL="342900" indent="-342900">
              <a:buFont typeface="Arial" panose="020B0604020202020204" pitchFamily="34" charset="0"/>
              <a:buChar char="•"/>
            </a:pPr>
            <a:r>
              <a:rPr lang="en-US" sz="1400" dirty="0"/>
              <a:t>Fencing</a:t>
            </a:r>
          </a:p>
          <a:p>
            <a:pPr marL="342900" indent="-342900">
              <a:buFont typeface="Arial" panose="020B0604020202020204" pitchFamily="34" charset="0"/>
              <a:buChar char="•"/>
            </a:pPr>
            <a:r>
              <a:rPr lang="en-US" sz="1400" dirty="0"/>
              <a:t>Obvious and Operating Barriers</a:t>
            </a:r>
          </a:p>
          <a:p>
            <a:pPr marL="342900" indent="-342900">
              <a:buFont typeface="Arial" panose="020B0604020202020204" pitchFamily="34" charset="0"/>
              <a:buChar char="•"/>
            </a:pPr>
            <a:r>
              <a:rPr lang="en-US" sz="1400" dirty="0"/>
              <a:t>Radiation Safety Interlock System (RSIS)</a:t>
            </a:r>
          </a:p>
          <a:p>
            <a:pPr marL="342900" indent="-342900">
              <a:buFont typeface="Arial" panose="020B0604020202020204" pitchFamily="34" charset="0"/>
              <a:buChar char="•"/>
            </a:pPr>
            <a:r>
              <a:rPr lang="en-US" sz="1400" dirty="0"/>
              <a:t>ODH Safety System</a:t>
            </a:r>
          </a:p>
        </p:txBody>
      </p:sp>
      <p:sp>
        <p:nvSpPr>
          <p:cNvPr id="9" name="TextBox 8">
            <a:extLst>
              <a:ext uri="{FF2B5EF4-FFF2-40B4-BE49-F238E27FC236}">
                <a16:creationId xmlns:a16="http://schemas.microsoft.com/office/drawing/2014/main" id="{993F2D1C-9842-3660-5BED-E8DB6A039BFE}"/>
              </a:ext>
            </a:extLst>
          </p:cNvPr>
          <p:cNvSpPr txBox="1"/>
          <p:nvPr/>
        </p:nvSpPr>
        <p:spPr>
          <a:xfrm>
            <a:off x="5700980" y="5049022"/>
            <a:ext cx="5673520" cy="1169551"/>
          </a:xfrm>
          <a:prstGeom prst="rect">
            <a:avLst/>
          </a:prstGeom>
          <a:noFill/>
        </p:spPr>
        <p:txBody>
          <a:bodyPr wrap="square" numCol="2" rtlCol="0">
            <a:spAutoFit/>
          </a:bodyPr>
          <a:lstStyle/>
          <a:p>
            <a:pPr marL="342900" indent="-342900">
              <a:buFont typeface="Arial" panose="020B0604020202020204" pitchFamily="34" charset="0"/>
              <a:buChar char="•"/>
            </a:pPr>
            <a:r>
              <a:rPr lang="en-US" sz="1400" dirty="0"/>
              <a:t>Operation Authorization Document</a:t>
            </a:r>
          </a:p>
          <a:p>
            <a:pPr marL="342900" indent="-342900">
              <a:buFont typeface="Arial" panose="020B0604020202020204" pitchFamily="34" charset="0"/>
              <a:buChar char="•"/>
            </a:pPr>
            <a:r>
              <a:rPr lang="en-US" sz="1400" dirty="0"/>
              <a:t>Staffing</a:t>
            </a:r>
          </a:p>
          <a:p>
            <a:pPr marL="342900" indent="-342900">
              <a:buFont typeface="Arial" panose="020B0604020202020204" pitchFamily="34" charset="0"/>
              <a:buChar char="•"/>
            </a:pPr>
            <a:r>
              <a:rPr lang="en-US" sz="1400" dirty="0"/>
              <a:t>Accelerator Operating Parameters</a:t>
            </a:r>
          </a:p>
        </p:txBody>
      </p:sp>
      <p:sp>
        <p:nvSpPr>
          <p:cNvPr id="10" name="Rectangle: Rounded Corners 9">
            <a:extLst>
              <a:ext uri="{FF2B5EF4-FFF2-40B4-BE49-F238E27FC236}">
                <a16:creationId xmlns:a16="http://schemas.microsoft.com/office/drawing/2014/main" id="{CCA4F023-B680-5753-2474-1686A6C135F9}"/>
              </a:ext>
            </a:extLst>
          </p:cNvPr>
          <p:cNvSpPr/>
          <p:nvPr/>
        </p:nvSpPr>
        <p:spPr>
          <a:xfrm>
            <a:off x="2864220" y="5049021"/>
            <a:ext cx="5257225" cy="1281427"/>
          </a:xfrm>
          <a:prstGeom prst="roundRect">
            <a:avLst/>
          </a:prstGeom>
          <a:no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Left Brace 10">
            <a:extLst>
              <a:ext uri="{FF2B5EF4-FFF2-40B4-BE49-F238E27FC236}">
                <a16:creationId xmlns:a16="http://schemas.microsoft.com/office/drawing/2014/main" id="{CAC2EFE8-46FD-9526-06C1-35BB887B4E9B}"/>
              </a:ext>
            </a:extLst>
          </p:cNvPr>
          <p:cNvSpPr/>
          <p:nvPr/>
        </p:nvSpPr>
        <p:spPr>
          <a:xfrm>
            <a:off x="2674373" y="5049021"/>
            <a:ext cx="248839" cy="1281427"/>
          </a:xfrm>
          <a:prstGeom prst="leftBrace">
            <a:avLst>
              <a:gd name="adj1" fmla="val 8333"/>
              <a:gd name="adj2" fmla="val 31271"/>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76025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5E0C7-749A-524D-82F5-347EC0D1825C}"/>
              </a:ext>
            </a:extLst>
          </p:cNvPr>
          <p:cNvSpPr>
            <a:spLocks noGrp="1"/>
          </p:cNvSpPr>
          <p:nvPr>
            <p:ph idx="1"/>
          </p:nvPr>
        </p:nvSpPr>
        <p:spPr>
          <a:xfrm>
            <a:off x="228600" y="804402"/>
            <a:ext cx="8672513" cy="5059363"/>
          </a:xfrm>
        </p:spPr>
        <p:txBody>
          <a:bodyPr numCol="2"/>
          <a:lstStyle/>
          <a:p>
            <a:pPr marL="0" indent="0">
              <a:buNone/>
            </a:pPr>
            <a:r>
              <a:rPr lang="en-US" sz="1800" u="sng" dirty="0">
                <a:latin typeface="Helvetica" panose="020B0604020202020204" pitchFamily="34" charset="0"/>
                <a:cs typeface="Helvetica" panose="020B0604020202020204" pitchFamily="34" charset="0"/>
              </a:rPr>
              <a:t>Wednesday AM – two parallel sessions</a:t>
            </a:r>
          </a:p>
          <a:p>
            <a:pPr marL="0" indent="0" algn="ctr">
              <a:buNone/>
            </a:pPr>
            <a:r>
              <a:rPr lang="en-US" sz="1800" dirty="0">
                <a:latin typeface="Helvetica" panose="020B0604020202020204" pitchFamily="34" charset="0"/>
                <a:cs typeface="Helvetica" panose="020B0604020202020204" pitchFamily="34" charset="0"/>
              </a:rPr>
              <a:t>Session A:</a:t>
            </a:r>
          </a:p>
          <a:p>
            <a:pPr>
              <a:buFont typeface="+mj-lt"/>
              <a:buAutoNum type="arabicPeriod" startAt="7"/>
            </a:pPr>
            <a:r>
              <a:rPr lang="en-US" sz="1800" dirty="0">
                <a:latin typeface="Helvetica" panose="020B0604020202020204" pitchFamily="34" charset="0"/>
                <a:cs typeface="Helvetica" panose="020B0604020202020204" pitchFamily="34" charset="0"/>
              </a:rPr>
              <a:t>Linac</a:t>
            </a:r>
          </a:p>
          <a:p>
            <a:pPr>
              <a:buFont typeface="+mj-lt"/>
              <a:buAutoNum type="arabicPeriod" startAt="7"/>
            </a:pPr>
            <a:r>
              <a:rPr lang="en-US" sz="1800" dirty="0">
                <a:latin typeface="Helvetica" panose="020B0604020202020204" pitchFamily="34" charset="0"/>
                <a:cs typeface="Helvetica" panose="020B0604020202020204" pitchFamily="34" charset="0"/>
              </a:rPr>
              <a:t>400 MeV Test Area (MTA)</a:t>
            </a:r>
          </a:p>
          <a:p>
            <a:pPr>
              <a:buFont typeface="+mj-lt"/>
              <a:buAutoNum type="arabicPeriod" startAt="7"/>
            </a:pPr>
            <a:r>
              <a:rPr lang="en-US" sz="1800" dirty="0">
                <a:latin typeface="Helvetica" panose="020B0604020202020204" pitchFamily="34" charset="0"/>
                <a:cs typeface="Helvetica" panose="020B0604020202020204" pitchFamily="34" charset="0"/>
              </a:rPr>
              <a:t>Booster</a:t>
            </a:r>
          </a:p>
          <a:p>
            <a:pPr>
              <a:buFont typeface="+mj-lt"/>
              <a:buAutoNum type="arabicPeriod" startAt="7"/>
            </a:pPr>
            <a:r>
              <a:rPr lang="en-US" sz="1800" dirty="0">
                <a:latin typeface="Helvetica" panose="020B0604020202020204" pitchFamily="34" charset="0"/>
                <a:cs typeface="Helvetica" panose="020B0604020202020204" pitchFamily="34" charset="0"/>
              </a:rPr>
              <a:t>8-GeV Line</a:t>
            </a:r>
          </a:p>
          <a:p>
            <a:pPr>
              <a:buFont typeface="+mj-lt"/>
              <a:buAutoNum type="arabicPeriod" startAt="7"/>
            </a:pPr>
            <a:r>
              <a:rPr lang="en-US" sz="1800" dirty="0">
                <a:latin typeface="Helvetica" panose="020B0604020202020204" pitchFamily="34" charset="0"/>
                <a:cs typeface="Helvetica" panose="020B0604020202020204" pitchFamily="34" charset="0"/>
              </a:rPr>
              <a:t>Main Injector/Recycler</a:t>
            </a:r>
          </a:p>
          <a:p>
            <a:pPr>
              <a:buFont typeface="+mj-lt"/>
              <a:buAutoNum type="arabicPeriod" startAt="7"/>
            </a:pPr>
            <a:r>
              <a:rPr lang="en-US" sz="1800" dirty="0">
                <a:latin typeface="Helvetica" panose="020B0604020202020204" pitchFamily="34" charset="0"/>
                <a:cs typeface="Helvetica" panose="020B0604020202020204" pitchFamily="34" charset="0"/>
              </a:rPr>
              <a:t>NuMI</a:t>
            </a:r>
          </a:p>
          <a:p>
            <a:pPr>
              <a:buFont typeface="+mj-lt"/>
              <a:buAutoNum type="arabicPeriod" startAt="7"/>
            </a:pPr>
            <a:r>
              <a:rPr lang="en-US" sz="1800" dirty="0">
                <a:latin typeface="Helvetica" panose="020B0604020202020204" pitchFamily="34" charset="0"/>
                <a:cs typeface="Helvetica" panose="020B0604020202020204" pitchFamily="34" charset="0"/>
              </a:rPr>
              <a:t>NOvA Detector</a:t>
            </a:r>
          </a:p>
          <a:p>
            <a:pPr>
              <a:buFont typeface="+mj-lt"/>
              <a:buAutoNum type="arabicPeriod" startAt="7"/>
            </a:pPr>
            <a:r>
              <a:rPr lang="en-US" sz="1800" dirty="0">
                <a:latin typeface="Helvetica" panose="020B0604020202020204" pitchFamily="34" charset="0"/>
                <a:cs typeface="Helvetica" panose="020B0604020202020204" pitchFamily="34" charset="0"/>
              </a:rPr>
              <a:t>MINOS Hall Detectors</a:t>
            </a:r>
          </a:p>
          <a:p>
            <a:pPr marL="0" indent="0">
              <a:buNone/>
            </a:pPr>
            <a:endParaRPr lang="en-US" sz="1800" dirty="0">
              <a:latin typeface="Helvetica" panose="020B0604020202020204" pitchFamily="34" charset="0"/>
              <a:cs typeface="Helvetica" panose="020B0604020202020204" pitchFamily="34" charset="0"/>
            </a:endParaRPr>
          </a:p>
          <a:p>
            <a:pPr marL="0" indent="0">
              <a:buNone/>
            </a:pPr>
            <a:endParaRPr lang="en-US" sz="1800" dirty="0">
              <a:latin typeface="Helvetica" panose="020B0604020202020204" pitchFamily="34" charset="0"/>
              <a:cs typeface="Helvetica" panose="020B0604020202020204" pitchFamily="34" charset="0"/>
            </a:endParaRPr>
          </a:p>
          <a:p>
            <a:pPr marL="0" indent="0">
              <a:buNone/>
            </a:pPr>
            <a:endParaRPr lang="en-US" sz="1800" dirty="0">
              <a:latin typeface="Helvetica" panose="020B0604020202020204" pitchFamily="34" charset="0"/>
              <a:cs typeface="Helvetica" panose="020B0604020202020204" pitchFamily="34" charset="0"/>
            </a:endParaRPr>
          </a:p>
          <a:p>
            <a:pPr marL="0" indent="0" algn="ctr">
              <a:buNone/>
            </a:pPr>
            <a:r>
              <a:rPr lang="en-US" sz="1800" dirty="0">
                <a:latin typeface="Helvetica" panose="020B0604020202020204" pitchFamily="34" charset="0"/>
                <a:cs typeface="Helvetica" panose="020B0604020202020204" pitchFamily="34" charset="0"/>
              </a:rPr>
              <a:t>Session B:</a:t>
            </a:r>
          </a:p>
          <a:p>
            <a:pPr>
              <a:buFont typeface="+mj-lt"/>
              <a:buAutoNum type="arabicPeriod" startAt="7"/>
            </a:pPr>
            <a:r>
              <a:rPr lang="en-US" sz="1800" dirty="0">
                <a:latin typeface="Helvetica" panose="020B0604020202020204" pitchFamily="34" charset="0"/>
                <a:cs typeface="Helvetica" panose="020B0604020202020204" pitchFamily="34" charset="0"/>
              </a:rPr>
              <a:t>Booster Neutrino Beam (BNB)</a:t>
            </a:r>
          </a:p>
          <a:p>
            <a:pPr>
              <a:buFont typeface="+mj-lt"/>
              <a:buAutoNum type="arabicPeriod" startAt="7"/>
            </a:pPr>
            <a:r>
              <a:rPr lang="en-US" sz="1800" dirty="0">
                <a:latin typeface="Helvetica" panose="020B0604020202020204" pitchFamily="34" charset="0"/>
                <a:cs typeface="Helvetica" panose="020B0604020202020204" pitchFamily="34" charset="0"/>
              </a:rPr>
              <a:t>MiniBooNE Detector</a:t>
            </a:r>
          </a:p>
          <a:p>
            <a:pPr>
              <a:buFont typeface="+mj-lt"/>
              <a:buAutoNum type="arabicPeriod" startAt="7"/>
            </a:pPr>
            <a:r>
              <a:rPr lang="en-US" sz="1800" dirty="0">
                <a:latin typeface="Helvetica" panose="020B0604020202020204" pitchFamily="34" charset="0"/>
                <a:cs typeface="Helvetica" panose="020B0604020202020204" pitchFamily="34" charset="0"/>
              </a:rPr>
              <a:t>SBN Experimental Area</a:t>
            </a:r>
          </a:p>
          <a:p>
            <a:pPr>
              <a:buFont typeface="+mj-lt"/>
              <a:buAutoNum type="arabicPeriod" startAt="7"/>
            </a:pPr>
            <a:r>
              <a:rPr lang="en-US" sz="1800" dirty="0">
                <a:latin typeface="Helvetica" panose="020B0604020202020204" pitchFamily="34" charset="0"/>
                <a:cs typeface="Helvetica" panose="020B0604020202020204" pitchFamily="34" charset="0"/>
              </a:rPr>
              <a:t>P1 and P2 Beamlines</a:t>
            </a:r>
          </a:p>
          <a:p>
            <a:pPr>
              <a:buFont typeface="+mj-lt"/>
              <a:buAutoNum type="arabicPeriod" startAt="7"/>
            </a:pPr>
            <a:r>
              <a:rPr lang="en-US" sz="1800" dirty="0">
                <a:latin typeface="Helvetica" panose="020B0604020202020204" pitchFamily="34" charset="0"/>
                <a:cs typeface="Helvetica" panose="020B0604020202020204" pitchFamily="34" charset="0"/>
              </a:rPr>
              <a:t>Muon Campus</a:t>
            </a:r>
          </a:p>
          <a:p>
            <a:pPr>
              <a:buFont typeface="+mj-lt"/>
              <a:buAutoNum type="arabicPeriod" startAt="7"/>
            </a:pPr>
            <a:r>
              <a:rPr lang="en-US" sz="1800" dirty="0">
                <a:latin typeface="Helvetica" panose="020B0604020202020204" pitchFamily="34" charset="0"/>
                <a:cs typeface="Helvetica" panose="020B0604020202020204" pitchFamily="34" charset="0"/>
              </a:rPr>
              <a:t>Switchyard</a:t>
            </a:r>
          </a:p>
          <a:p>
            <a:pPr>
              <a:buFont typeface="+mj-lt"/>
              <a:buAutoNum type="arabicPeriod" startAt="7"/>
            </a:pPr>
            <a:r>
              <a:rPr lang="en-US" sz="1800" dirty="0">
                <a:latin typeface="Helvetica" panose="020B0604020202020204" pitchFamily="34" charset="0"/>
                <a:cs typeface="Helvetica" panose="020B0604020202020204" pitchFamily="34" charset="0"/>
              </a:rPr>
              <a:t>Meson</a:t>
            </a:r>
          </a:p>
          <a:p>
            <a:pPr>
              <a:buFont typeface="+mj-lt"/>
              <a:buAutoNum type="arabicPeriod" startAt="7"/>
            </a:pPr>
            <a:r>
              <a:rPr lang="en-US" sz="1800" dirty="0">
                <a:latin typeface="Helvetica" panose="020B0604020202020204" pitchFamily="34" charset="0"/>
                <a:cs typeface="Helvetica" panose="020B0604020202020204" pitchFamily="34" charset="0"/>
              </a:rPr>
              <a:t>Meson Experimental Area</a:t>
            </a:r>
          </a:p>
          <a:p>
            <a:pPr marL="0" indent="0">
              <a:buNone/>
            </a:pPr>
            <a:endParaRPr lang="en-US" sz="1800" dirty="0">
              <a:latin typeface="Helvetica" panose="020B060402020202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89A13C17-B604-E88E-8DCB-C36A5FE09A5F}"/>
              </a:ext>
            </a:extLst>
          </p:cNvPr>
          <p:cNvSpPr>
            <a:spLocks noGrp="1"/>
          </p:cNvSpPr>
          <p:nvPr>
            <p:ph type="title"/>
          </p:nvPr>
        </p:nvSpPr>
        <p:spPr/>
        <p:txBody>
          <a:bodyPr/>
          <a:lstStyle/>
          <a:p>
            <a:r>
              <a:rPr lang="en-US" dirty="0"/>
              <a:t>Schedule</a:t>
            </a:r>
            <a:endParaRPr lang="en-US" dirty="0">
              <a:highlight>
                <a:srgbClr val="FFFF00"/>
              </a:highlight>
            </a:endParaRPr>
          </a:p>
        </p:txBody>
      </p:sp>
      <p:sp>
        <p:nvSpPr>
          <p:cNvPr id="4" name="Date Placeholder 3">
            <a:extLst>
              <a:ext uri="{FF2B5EF4-FFF2-40B4-BE49-F238E27FC236}">
                <a16:creationId xmlns:a16="http://schemas.microsoft.com/office/drawing/2014/main" id="{6D719111-AFE3-9307-369D-D2771C38CA0F}"/>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E90DB728-8A82-D8C4-6F2A-D496E7CFFEB4}"/>
              </a:ext>
            </a:extLst>
          </p:cNvPr>
          <p:cNvSpPr>
            <a:spLocks noGrp="1"/>
          </p:cNvSpPr>
          <p:nvPr>
            <p:ph type="ftr" sz="quarter" idx="3"/>
          </p:nvPr>
        </p:nvSpPr>
        <p:spPr/>
        <p:txBody>
          <a:bodyPr/>
          <a:lstStyle/>
          <a:p>
            <a:pPr>
              <a:defRPr/>
            </a:pPr>
            <a:r>
              <a:rPr lang="en-US"/>
              <a:t>Schoell | ARR Plan and Schedule Overview</a:t>
            </a:r>
            <a:endParaRPr lang="en-US" b="1" dirty="0"/>
          </a:p>
        </p:txBody>
      </p:sp>
      <p:sp>
        <p:nvSpPr>
          <p:cNvPr id="6" name="Content Placeholder 1">
            <a:extLst>
              <a:ext uri="{FF2B5EF4-FFF2-40B4-BE49-F238E27FC236}">
                <a16:creationId xmlns:a16="http://schemas.microsoft.com/office/drawing/2014/main" id="{F7587DF1-9195-6840-B8D8-737B50B85C96}"/>
              </a:ext>
            </a:extLst>
          </p:cNvPr>
          <p:cNvSpPr txBox="1">
            <a:spLocks/>
          </p:cNvSpPr>
          <p:nvPr/>
        </p:nvSpPr>
        <p:spPr>
          <a:xfrm>
            <a:off x="228599" y="4866968"/>
            <a:ext cx="8672513" cy="1162102"/>
          </a:xfrm>
          <a:prstGeom prst="rect">
            <a:avLst/>
          </a:prstGeom>
        </p:spPr>
        <p:txBody>
          <a:bodyPr lIns="0" tIns="0" rIns="0" bIns="0" numCol="1"/>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800" u="sng" dirty="0">
                <a:latin typeface="Helvetica" panose="020B0604020202020204" pitchFamily="34" charset="0"/>
                <a:cs typeface="Helvetica" panose="020B0604020202020204" pitchFamily="34" charset="0"/>
              </a:rPr>
              <a:t>Wednesday PM – single session with full team</a:t>
            </a:r>
          </a:p>
          <a:p>
            <a:pPr>
              <a:buFont typeface="+mj-lt"/>
              <a:buAutoNum type="arabicPeriod" startAt="15"/>
            </a:pPr>
            <a:r>
              <a:rPr lang="en-US" sz="1800" dirty="0">
                <a:latin typeface="Helvetica" panose="020B0604020202020204" pitchFamily="34" charset="0"/>
                <a:cs typeface="Helvetica" panose="020B0604020202020204" pitchFamily="34" charset="0"/>
              </a:rPr>
              <a:t>Neutrino</a:t>
            </a:r>
          </a:p>
          <a:p>
            <a:pPr>
              <a:buFont typeface="+mj-lt"/>
              <a:buAutoNum type="arabicPeriod" startAt="15"/>
            </a:pPr>
            <a:r>
              <a:rPr lang="en-US" sz="1800" dirty="0">
                <a:latin typeface="Helvetica" panose="020B0604020202020204" pitchFamily="34" charset="0"/>
                <a:cs typeface="Helvetica" panose="020B0604020202020204" pitchFamily="34" charset="0"/>
              </a:rPr>
              <a:t>Neutrino Experimental – followed by tour of the enclosure and experimental hall</a:t>
            </a:r>
          </a:p>
          <a:p>
            <a:pPr marL="0" indent="0">
              <a:buNone/>
            </a:pPr>
            <a:r>
              <a:rPr lang="en-US" sz="1800" dirty="0">
                <a:latin typeface="Helvetica" panose="020B0604020202020204" pitchFamily="34" charset="0"/>
                <a:cs typeface="Helvetica" panose="020B0604020202020204" pitchFamily="34" charset="0"/>
              </a:rPr>
              <a:t>Interview/Discussion Time</a:t>
            </a:r>
          </a:p>
          <a:p>
            <a:pPr>
              <a:buFont typeface="+mj-lt"/>
              <a:buAutoNum type="arabicPeriod" startAt="15"/>
            </a:pPr>
            <a:endParaRPr lang="en-US" sz="1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22952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5E0C7-749A-524D-82F5-347EC0D1825C}"/>
              </a:ext>
            </a:extLst>
          </p:cNvPr>
          <p:cNvSpPr>
            <a:spLocks noGrp="1"/>
          </p:cNvSpPr>
          <p:nvPr>
            <p:ph idx="1"/>
          </p:nvPr>
        </p:nvSpPr>
        <p:spPr/>
        <p:txBody>
          <a:bodyPr numCol="2"/>
          <a:lstStyle/>
          <a:p>
            <a:pPr marL="0" indent="0">
              <a:buNone/>
            </a:pPr>
            <a:r>
              <a:rPr lang="en-US" sz="1800" u="sng" dirty="0">
                <a:latin typeface="Helvetica" panose="020B0604020202020204" pitchFamily="34" charset="0"/>
                <a:cs typeface="Helvetica" panose="020B0604020202020204" pitchFamily="34" charset="0"/>
              </a:rPr>
              <a:t>Thursday </a:t>
            </a:r>
          </a:p>
          <a:p>
            <a:pPr marL="0" indent="0">
              <a:buNone/>
            </a:pPr>
            <a:r>
              <a:rPr lang="en-US" sz="1800" dirty="0">
                <a:latin typeface="Helvetica" panose="020B0604020202020204" pitchFamily="34" charset="0"/>
                <a:cs typeface="Helvetica" panose="020B0604020202020204" pitchFamily="34" charset="0"/>
              </a:rPr>
              <a:t>Interview/Discussion Time</a:t>
            </a:r>
          </a:p>
          <a:p>
            <a:pPr marL="0" indent="0">
              <a:buNone/>
            </a:pPr>
            <a:r>
              <a:rPr lang="en-US" sz="1800" dirty="0">
                <a:latin typeface="Helvetica" panose="020B0604020202020204" pitchFamily="34" charset="0"/>
                <a:cs typeface="Helvetica" panose="020B0604020202020204" pitchFamily="34" charset="0"/>
              </a:rPr>
              <a:t>Executive Session Time</a:t>
            </a:r>
          </a:p>
          <a:p>
            <a:pPr marL="0" indent="0">
              <a:buNone/>
            </a:pPr>
            <a:r>
              <a:rPr lang="en-US" sz="1800" dirty="0">
                <a:latin typeface="Helvetica" panose="020B0604020202020204" pitchFamily="34" charset="0"/>
                <a:cs typeface="Helvetica" panose="020B0604020202020204" pitchFamily="34" charset="0"/>
              </a:rPr>
              <a:t>Closeout 1pm</a:t>
            </a:r>
          </a:p>
        </p:txBody>
      </p:sp>
      <p:sp>
        <p:nvSpPr>
          <p:cNvPr id="3" name="Title 2">
            <a:extLst>
              <a:ext uri="{FF2B5EF4-FFF2-40B4-BE49-F238E27FC236}">
                <a16:creationId xmlns:a16="http://schemas.microsoft.com/office/drawing/2014/main" id="{89A13C17-B604-E88E-8DCB-C36A5FE09A5F}"/>
              </a:ext>
            </a:extLst>
          </p:cNvPr>
          <p:cNvSpPr>
            <a:spLocks noGrp="1"/>
          </p:cNvSpPr>
          <p:nvPr>
            <p:ph type="title"/>
          </p:nvPr>
        </p:nvSpPr>
        <p:spPr/>
        <p:txBody>
          <a:bodyPr/>
          <a:lstStyle/>
          <a:p>
            <a:r>
              <a:rPr lang="en-US" dirty="0"/>
              <a:t>Schedule</a:t>
            </a:r>
            <a:endParaRPr lang="en-US" dirty="0">
              <a:highlight>
                <a:srgbClr val="FFFF00"/>
              </a:highlight>
            </a:endParaRPr>
          </a:p>
        </p:txBody>
      </p:sp>
      <p:sp>
        <p:nvSpPr>
          <p:cNvPr id="4" name="Date Placeholder 3">
            <a:extLst>
              <a:ext uri="{FF2B5EF4-FFF2-40B4-BE49-F238E27FC236}">
                <a16:creationId xmlns:a16="http://schemas.microsoft.com/office/drawing/2014/main" id="{6D719111-AFE3-9307-369D-D2771C38CA0F}"/>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E90DB728-8A82-D8C4-6F2A-D496E7CFFEB4}"/>
              </a:ext>
            </a:extLst>
          </p:cNvPr>
          <p:cNvSpPr>
            <a:spLocks noGrp="1"/>
          </p:cNvSpPr>
          <p:nvPr>
            <p:ph type="ftr" sz="quarter" idx="3"/>
          </p:nvPr>
        </p:nvSpPr>
        <p:spPr/>
        <p:txBody>
          <a:bodyPr/>
          <a:lstStyle/>
          <a:p>
            <a:pPr>
              <a:defRPr/>
            </a:pPr>
            <a:r>
              <a:rPr lang="en-US"/>
              <a:t>Schoell | ARR Plan and Schedule Overview</a:t>
            </a:r>
            <a:endParaRPr lang="en-US" b="1" dirty="0"/>
          </a:p>
        </p:txBody>
      </p:sp>
    </p:spTree>
    <p:extLst>
      <p:ext uri="{BB962C8B-B14F-4D97-AF65-F5344CB8AC3E}">
        <p14:creationId xmlns:p14="http://schemas.microsoft.com/office/powerpoint/2010/main" val="3794893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A79ED1-6779-D111-8084-14E209D69A6D}"/>
              </a:ext>
            </a:extLst>
          </p:cNvPr>
          <p:cNvSpPr>
            <a:spLocks noGrp="1"/>
          </p:cNvSpPr>
          <p:nvPr>
            <p:ph idx="1"/>
          </p:nvPr>
        </p:nvSpPr>
        <p:spPr/>
        <p:txBody>
          <a:bodyPr/>
          <a:lstStyle/>
          <a:p>
            <a:r>
              <a:rPr lang="en-US" dirty="0"/>
              <a:t>Presentations will provide the review committee members with an overview of the program elements, segments and experimental areas, and provide evidence to answer the Charge questions</a:t>
            </a:r>
          </a:p>
          <a:p>
            <a:r>
              <a:rPr lang="en-US" dirty="0"/>
              <a:t>Field visits will be performed </a:t>
            </a:r>
          </a:p>
          <a:p>
            <a:r>
              <a:rPr lang="en-US" dirty="0"/>
              <a:t>Fermilab believes that this plan will support your evaluation of our implementation of accelerator safety programs for the Fermilab Main Accelerator, and confirm that they are compliant with DOE O 420.2D</a:t>
            </a:r>
          </a:p>
          <a:p>
            <a:r>
              <a:rPr lang="en-US" dirty="0"/>
              <a:t>We look forward to your observations and recommendations</a:t>
            </a:r>
          </a:p>
        </p:txBody>
      </p:sp>
      <p:sp>
        <p:nvSpPr>
          <p:cNvPr id="3" name="Title 2">
            <a:extLst>
              <a:ext uri="{FF2B5EF4-FFF2-40B4-BE49-F238E27FC236}">
                <a16:creationId xmlns:a16="http://schemas.microsoft.com/office/drawing/2014/main" id="{027E153C-2A23-6600-7AD3-0667E846420C}"/>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B004D981-AE7F-CA37-6564-82258C8289AD}"/>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306C6AE1-A258-95F2-FCEB-3CB5B15EA24B}"/>
              </a:ext>
            </a:extLst>
          </p:cNvPr>
          <p:cNvSpPr>
            <a:spLocks noGrp="1"/>
          </p:cNvSpPr>
          <p:nvPr>
            <p:ph type="ftr" sz="quarter" idx="3"/>
          </p:nvPr>
        </p:nvSpPr>
        <p:spPr/>
        <p:txBody>
          <a:bodyPr/>
          <a:lstStyle/>
          <a:p>
            <a:pPr>
              <a:defRPr/>
            </a:pPr>
            <a:r>
              <a:rPr lang="en-US"/>
              <a:t>Schoell | ARR Plan and Schedule Overview</a:t>
            </a:r>
            <a:endParaRPr lang="en-US" b="1" dirty="0"/>
          </a:p>
        </p:txBody>
      </p:sp>
    </p:spTree>
    <p:extLst>
      <p:ext uri="{BB962C8B-B14F-4D97-AF65-F5344CB8AC3E}">
        <p14:creationId xmlns:p14="http://schemas.microsoft.com/office/powerpoint/2010/main" val="187607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4ABA51-5454-2151-927F-FEF4C873DE98}"/>
              </a:ext>
            </a:extLst>
          </p:cNvPr>
          <p:cNvSpPr>
            <a:spLocks noGrp="1"/>
          </p:cNvSpPr>
          <p:nvPr>
            <p:ph type="title"/>
          </p:nvPr>
        </p:nvSpPr>
        <p:spPr>
          <a:xfrm>
            <a:off x="228600" y="251752"/>
            <a:ext cx="8686800" cy="3495655"/>
          </a:xfrm>
        </p:spPr>
        <p:txBody>
          <a:bodyPr/>
          <a:lstStyle/>
          <a:p>
            <a:pPr algn="ctr"/>
            <a:r>
              <a:rPr lang="en-US" dirty="0"/>
              <a:t>Questions?</a:t>
            </a:r>
          </a:p>
        </p:txBody>
      </p:sp>
      <p:sp>
        <p:nvSpPr>
          <p:cNvPr id="4" name="Date Placeholder 3">
            <a:extLst>
              <a:ext uri="{FF2B5EF4-FFF2-40B4-BE49-F238E27FC236}">
                <a16:creationId xmlns:a16="http://schemas.microsoft.com/office/drawing/2014/main" id="{51D40AC5-8213-02B0-31BD-6E89F730BDBC}"/>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D6C03FAB-C57E-F1E7-6D5B-3462242E32D4}"/>
              </a:ext>
            </a:extLst>
          </p:cNvPr>
          <p:cNvSpPr>
            <a:spLocks noGrp="1"/>
          </p:cNvSpPr>
          <p:nvPr>
            <p:ph type="ftr" sz="quarter" idx="3"/>
          </p:nvPr>
        </p:nvSpPr>
        <p:spPr/>
        <p:txBody>
          <a:bodyPr/>
          <a:lstStyle/>
          <a:p>
            <a:pPr>
              <a:defRPr/>
            </a:pPr>
            <a:r>
              <a:rPr lang="en-US"/>
              <a:t>Schoell | ARR Plan and Schedule Overview</a:t>
            </a:r>
            <a:endParaRPr lang="en-US" b="1" dirty="0"/>
          </a:p>
        </p:txBody>
      </p:sp>
    </p:spTree>
    <p:extLst>
      <p:ext uri="{BB962C8B-B14F-4D97-AF65-F5344CB8AC3E}">
        <p14:creationId xmlns:p14="http://schemas.microsoft.com/office/powerpoint/2010/main" val="391421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5F9A-B89F-F693-AD11-8EF2D2A30E0B}"/>
              </a:ext>
            </a:extLst>
          </p:cNvPr>
          <p:cNvSpPr>
            <a:spLocks noGrp="1"/>
          </p:cNvSpPr>
          <p:nvPr>
            <p:ph idx="1"/>
          </p:nvPr>
        </p:nvSpPr>
        <p:spPr/>
        <p:txBody>
          <a:bodyPr/>
          <a:lstStyle/>
          <a:p>
            <a:r>
              <a:rPr lang="en-US" dirty="0"/>
              <a:t>In the event of an emergency or alarm, we’ll go to the south (enclosed) stairs and go downstairs</a:t>
            </a:r>
          </a:p>
          <a:p>
            <a:pPr lvl="1"/>
            <a:r>
              <a:rPr lang="en-US" dirty="0"/>
              <a:t>For tornados: proceed to the basement/ground floor</a:t>
            </a:r>
          </a:p>
          <a:p>
            <a:pPr lvl="1"/>
            <a:r>
              <a:rPr lang="en-US" dirty="0"/>
              <a:t>For fire: proceed outside</a:t>
            </a:r>
          </a:p>
          <a:p>
            <a:r>
              <a:rPr lang="en-US" dirty="0"/>
              <a:t>Emergency phone number</a:t>
            </a:r>
          </a:p>
          <a:p>
            <a:pPr lvl="1"/>
            <a:r>
              <a:rPr lang="en-US" dirty="0"/>
              <a:t>From cell phone: 630-840-3131</a:t>
            </a:r>
          </a:p>
          <a:p>
            <a:pPr lvl="1"/>
            <a:r>
              <a:rPr lang="en-US" dirty="0"/>
              <a:t>From lab phone: x3131</a:t>
            </a:r>
          </a:p>
          <a:p>
            <a:r>
              <a:rPr lang="en-US" dirty="0"/>
              <a:t>Safety briefings and PPE will be provided to you for Site Visits today and tomorrow</a:t>
            </a:r>
          </a:p>
          <a:p>
            <a:r>
              <a:rPr lang="en-US" dirty="0"/>
              <a:t>As Business Visitors, you are required to be escorted by a Fermilab employee. We’ll guide you in the event of an emergency.</a:t>
            </a:r>
          </a:p>
          <a:p>
            <a:endParaRPr lang="en-US" dirty="0"/>
          </a:p>
        </p:txBody>
      </p:sp>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Safety Notes</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a:t>Schoell | ARR Plan and Schedule Overview</a:t>
            </a:r>
            <a:endParaRPr lang="en-US" b="1" dirty="0"/>
          </a:p>
        </p:txBody>
      </p:sp>
    </p:spTree>
    <p:extLst>
      <p:ext uri="{BB962C8B-B14F-4D97-AF65-F5344CB8AC3E}">
        <p14:creationId xmlns:p14="http://schemas.microsoft.com/office/powerpoint/2010/main" val="34558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408196-F976-A910-4C85-67546B516CCF}"/>
              </a:ext>
            </a:extLst>
          </p:cNvPr>
          <p:cNvSpPr>
            <a:spLocks noGrp="1"/>
          </p:cNvSpPr>
          <p:nvPr>
            <p:ph type="title"/>
          </p:nvPr>
        </p:nvSpPr>
        <p:spPr/>
        <p:txBody>
          <a:bodyPr/>
          <a:lstStyle/>
          <a:p>
            <a:r>
              <a:rPr lang="en-US" dirty="0"/>
              <a:t>Scope – Fermilab </a:t>
            </a:r>
          </a:p>
        </p:txBody>
      </p:sp>
      <p:sp>
        <p:nvSpPr>
          <p:cNvPr id="4" name="Date Placeholder 3">
            <a:extLst>
              <a:ext uri="{FF2B5EF4-FFF2-40B4-BE49-F238E27FC236}">
                <a16:creationId xmlns:a16="http://schemas.microsoft.com/office/drawing/2014/main" id="{94F12915-FD0B-1419-03D7-23D9ED15619C}"/>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4FAD12E9-D034-EEB7-A11F-A775A0108B73}"/>
              </a:ext>
            </a:extLst>
          </p:cNvPr>
          <p:cNvSpPr>
            <a:spLocks noGrp="1"/>
          </p:cNvSpPr>
          <p:nvPr>
            <p:ph type="ftr" sz="quarter" idx="3"/>
          </p:nvPr>
        </p:nvSpPr>
        <p:spPr/>
        <p:txBody>
          <a:bodyPr/>
          <a:lstStyle/>
          <a:p>
            <a:pPr>
              <a:defRPr/>
            </a:pPr>
            <a:r>
              <a:rPr lang="en-US"/>
              <a:t>Schoell | ARR Plan and Schedule Overview</a:t>
            </a:r>
            <a:endParaRPr lang="en-US" b="1" dirty="0"/>
          </a:p>
        </p:txBody>
      </p:sp>
      <p:pic>
        <p:nvPicPr>
          <p:cNvPr id="7" name="Content Placeholder 10">
            <a:extLst>
              <a:ext uri="{FF2B5EF4-FFF2-40B4-BE49-F238E27FC236}">
                <a16:creationId xmlns:a16="http://schemas.microsoft.com/office/drawing/2014/main" id="{E881A762-2A8E-BD75-BABA-09EA5796756F}"/>
              </a:ext>
            </a:extLst>
          </p:cNvPr>
          <p:cNvPicPr>
            <a:picLocks noGrp="1" noChangeAspect="1"/>
          </p:cNvPicPr>
          <p:nvPr/>
        </p:nvPicPr>
        <p:blipFill>
          <a:blip r:embed="rId2"/>
          <a:stretch>
            <a:fillRect/>
          </a:stretch>
        </p:blipFill>
        <p:spPr>
          <a:xfrm>
            <a:off x="185058" y="1204876"/>
            <a:ext cx="5521022" cy="4140767"/>
          </a:xfrm>
          <a:prstGeom prst="rect">
            <a:avLst/>
          </a:prstGeom>
        </p:spPr>
      </p:pic>
      <p:sp>
        <p:nvSpPr>
          <p:cNvPr id="8" name="TextBox 7">
            <a:extLst>
              <a:ext uri="{FF2B5EF4-FFF2-40B4-BE49-F238E27FC236}">
                <a16:creationId xmlns:a16="http://schemas.microsoft.com/office/drawing/2014/main" id="{3EB6A377-07FD-A04E-9AF7-360BAFF948CC}"/>
              </a:ext>
            </a:extLst>
          </p:cNvPr>
          <p:cNvSpPr txBox="1"/>
          <p:nvPr/>
        </p:nvSpPr>
        <p:spPr>
          <a:xfrm>
            <a:off x="5793166" y="1166843"/>
            <a:ext cx="3165777" cy="4524315"/>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r>
              <a:rPr lang="en-US" dirty="0"/>
              <a:t>Fermilab Overview</a:t>
            </a:r>
          </a:p>
          <a:p>
            <a:pPr marL="342900" indent="-342900">
              <a:buFont typeface="Arial" panose="020B0604020202020204" pitchFamily="34" charset="0"/>
              <a:buChar char="•"/>
            </a:pPr>
            <a:r>
              <a:rPr lang="en-US" dirty="0"/>
              <a:t>6,800 acre site</a:t>
            </a:r>
          </a:p>
          <a:p>
            <a:pPr marL="342900" indent="-342900">
              <a:buFont typeface="Arial" panose="020B0604020202020204" pitchFamily="34" charset="0"/>
              <a:buChar char="•"/>
            </a:pPr>
            <a:r>
              <a:rPr lang="en-US" dirty="0"/>
              <a:t>High energy physics and particle beam physics research</a:t>
            </a:r>
          </a:p>
          <a:p>
            <a:pPr marL="342900" indent="-342900">
              <a:buFont typeface="Arial" panose="020B0604020202020204" pitchFamily="34" charset="0"/>
              <a:buChar char="•"/>
            </a:pPr>
            <a:r>
              <a:rPr lang="en-US" dirty="0"/>
              <a:t>Frontiers:</a:t>
            </a:r>
          </a:p>
          <a:p>
            <a:pPr marL="800100" lvl="1" indent="-342900">
              <a:buFont typeface="Arial" panose="020B0604020202020204" pitchFamily="34" charset="0"/>
              <a:buChar char="•"/>
            </a:pPr>
            <a:r>
              <a:rPr lang="en-US" dirty="0"/>
              <a:t>Energy</a:t>
            </a:r>
          </a:p>
          <a:p>
            <a:pPr marL="800100" lvl="1" indent="-342900">
              <a:buFont typeface="Arial" panose="020B0604020202020204" pitchFamily="34" charset="0"/>
              <a:buChar char="•"/>
            </a:pPr>
            <a:r>
              <a:rPr lang="en-US" dirty="0"/>
              <a:t>Intensity</a:t>
            </a:r>
          </a:p>
          <a:p>
            <a:pPr marL="800100" lvl="1" indent="-342900">
              <a:buFont typeface="Arial" panose="020B0604020202020204" pitchFamily="34" charset="0"/>
              <a:buChar char="•"/>
            </a:pPr>
            <a:r>
              <a:rPr lang="en-US" dirty="0"/>
              <a:t>Cosmic</a:t>
            </a:r>
          </a:p>
          <a:p>
            <a:pPr marL="342900" indent="-342900">
              <a:buFont typeface="Arial" panose="020B0604020202020204" pitchFamily="34" charset="0"/>
              <a:buChar char="•"/>
            </a:pPr>
            <a:r>
              <a:rPr lang="en-US" dirty="0"/>
              <a:t>Managed fully within DOE O 420.2D (no nuclear facilities)</a:t>
            </a:r>
          </a:p>
        </p:txBody>
      </p:sp>
      <p:sp>
        <p:nvSpPr>
          <p:cNvPr id="9" name="TextBox 8">
            <a:extLst>
              <a:ext uri="{FF2B5EF4-FFF2-40B4-BE49-F238E27FC236}">
                <a16:creationId xmlns:a16="http://schemas.microsoft.com/office/drawing/2014/main" id="{1DE00628-C7CE-491B-339D-90C8DB6FC2A8}"/>
              </a:ext>
            </a:extLst>
          </p:cNvPr>
          <p:cNvSpPr txBox="1"/>
          <p:nvPr/>
        </p:nvSpPr>
        <p:spPr>
          <a:xfrm>
            <a:off x="222250" y="5470071"/>
            <a:ext cx="5483830" cy="261610"/>
          </a:xfrm>
          <a:prstGeom prst="rect">
            <a:avLst/>
          </a:prstGeom>
          <a:noFill/>
        </p:spPr>
        <p:txBody>
          <a:bodyPr wrap="square" rtlCol="0">
            <a:spAutoFit/>
          </a:bodyPr>
          <a:lstStyle/>
          <a:p>
            <a:pPr algn="ctr"/>
            <a:r>
              <a:rPr lang="en-US" sz="1100" i="1" dirty="0"/>
              <a:t>Figure 1. Arial view of Fermilab</a:t>
            </a:r>
          </a:p>
        </p:txBody>
      </p:sp>
    </p:spTree>
    <p:extLst>
      <p:ext uri="{BB962C8B-B14F-4D97-AF65-F5344CB8AC3E}">
        <p14:creationId xmlns:p14="http://schemas.microsoft.com/office/powerpoint/2010/main" val="313805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B6CEC0-6FE7-977E-C655-F461D3A56339}"/>
              </a:ext>
            </a:extLst>
          </p:cNvPr>
          <p:cNvSpPr>
            <a:spLocks noGrp="1"/>
          </p:cNvSpPr>
          <p:nvPr>
            <p:ph idx="1"/>
          </p:nvPr>
        </p:nvSpPr>
        <p:spPr>
          <a:xfrm>
            <a:off x="5291015" y="971550"/>
            <a:ext cx="3610098" cy="5059363"/>
          </a:xfrm>
        </p:spPr>
        <p:txBody>
          <a:bodyPr/>
          <a:lstStyle/>
          <a:p>
            <a:pPr marL="457200" indent="-457200">
              <a:buFont typeface="+mj-lt"/>
              <a:buAutoNum type="arabicPeriod"/>
            </a:pPr>
            <a:r>
              <a:rPr lang="en-US" dirty="0"/>
              <a:t>Fermilab Main Accelerator </a:t>
            </a:r>
          </a:p>
          <a:p>
            <a:pPr marL="457200" indent="-457200">
              <a:buFont typeface="+mj-lt"/>
              <a:buAutoNum type="arabicPeriod"/>
            </a:pPr>
            <a:r>
              <a:rPr lang="en-US" dirty="0"/>
              <a:t>FAST Accelerator</a:t>
            </a:r>
          </a:p>
          <a:p>
            <a:pPr marL="457200" indent="-457200">
              <a:buFont typeface="+mj-lt"/>
              <a:buAutoNum type="arabicPeriod"/>
            </a:pPr>
            <a:r>
              <a:rPr lang="en-US" dirty="0"/>
              <a:t>CMTS1</a:t>
            </a:r>
          </a:p>
          <a:p>
            <a:pPr marL="457200" indent="-457200">
              <a:buFont typeface="+mj-lt"/>
              <a:buAutoNum type="arabicPeriod"/>
            </a:pPr>
            <a:r>
              <a:rPr lang="en-US" dirty="0"/>
              <a:t>PIP2IT</a:t>
            </a:r>
          </a:p>
          <a:p>
            <a:pPr marL="457200" indent="-457200">
              <a:buFont typeface="+mj-lt"/>
              <a:buAutoNum type="arabicPeriod"/>
            </a:pPr>
            <a:r>
              <a:rPr lang="en-US" dirty="0"/>
              <a:t>VTS</a:t>
            </a:r>
          </a:p>
        </p:txBody>
      </p:sp>
      <p:sp>
        <p:nvSpPr>
          <p:cNvPr id="3" name="Title 2">
            <a:extLst>
              <a:ext uri="{FF2B5EF4-FFF2-40B4-BE49-F238E27FC236}">
                <a16:creationId xmlns:a16="http://schemas.microsoft.com/office/drawing/2014/main" id="{3AC2B6E0-3A7C-ED82-D951-52AA1C26B916}"/>
              </a:ext>
            </a:extLst>
          </p:cNvPr>
          <p:cNvSpPr>
            <a:spLocks noGrp="1"/>
          </p:cNvSpPr>
          <p:nvPr>
            <p:ph type="title"/>
          </p:nvPr>
        </p:nvSpPr>
        <p:spPr/>
        <p:txBody>
          <a:bodyPr/>
          <a:lstStyle/>
          <a:p>
            <a:r>
              <a:rPr lang="en-US" dirty="0"/>
              <a:t>Scope – Accelerators at Fermilab	</a:t>
            </a:r>
          </a:p>
        </p:txBody>
      </p:sp>
      <p:sp>
        <p:nvSpPr>
          <p:cNvPr id="4" name="Date Placeholder 3">
            <a:extLst>
              <a:ext uri="{FF2B5EF4-FFF2-40B4-BE49-F238E27FC236}">
                <a16:creationId xmlns:a16="http://schemas.microsoft.com/office/drawing/2014/main" id="{F842DFEA-F637-A254-86EA-AF6B3685D5AD}"/>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F968537E-C59C-2973-A4E3-D2961D9A8D3E}"/>
              </a:ext>
            </a:extLst>
          </p:cNvPr>
          <p:cNvSpPr>
            <a:spLocks noGrp="1"/>
          </p:cNvSpPr>
          <p:nvPr>
            <p:ph type="ftr" sz="quarter" idx="3"/>
          </p:nvPr>
        </p:nvSpPr>
        <p:spPr/>
        <p:txBody>
          <a:bodyPr/>
          <a:lstStyle/>
          <a:p>
            <a:pPr>
              <a:defRPr/>
            </a:pPr>
            <a:r>
              <a:rPr lang="en-US"/>
              <a:t>Schoell | ARR Plan and Schedule Overview</a:t>
            </a:r>
            <a:endParaRPr lang="en-US" b="1" dirty="0"/>
          </a:p>
        </p:txBody>
      </p:sp>
      <p:pic>
        <p:nvPicPr>
          <p:cNvPr id="8" name="Picture 7">
            <a:extLst>
              <a:ext uri="{FF2B5EF4-FFF2-40B4-BE49-F238E27FC236}">
                <a16:creationId xmlns:a16="http://schemas.microsoft.com/office/drawing/2014/main" id="{C998BBD8-175A-C450-5626-8F318F08A87D}"/>
              </a:ext>
            </a:extLst>
          </p:cNvPr>
          <p:cNvPicPr>
            <a:picLocks noChangeAspect="1"/>
          </p:cNvPicPr>
          <p:nvPr/>
        </p:nvPicPr>
        <p:blipFill>
          <a:blip r:embed="rId2">
            <a:alphaModFix amt="40000"/>
          </a:blip>
          <a:srcRect/>
          <a:stretch/>
        </p:blipFill>
        <p:spPr>
          <a:xfrm>
            <a:off x="242887" y="757673"/>
            <a:ext cx="4955400" cy="5342652"/>
          </a:xfrm>
          <a:prstGeom prst="rect">
            <a:avLst/>
          </a:prstGeom>
        </p:spPr>
      </p:pic>
      <p:grpSp>
        <p:nvGrpSpPr>
          <p:cNvPr id="67" name="Group 66">
            <a:extLst>
              <a:ext uri="{FF2B5EF4-FFF2-40B4-BE49-F238E27FC236}">
                <a16:creationId xmlns:a16="http://schemas.microsoft.com/office/drawing/2014/main" id="{9B84612B-CD1E-A2D8-6F96-246FBCF566E8}"/>
              </a:ext>
            </a:extLst>
          </p:cNvPr>
          <p:cNvGrpSpPr/>
          <p:nvPr/>
        </p:nvGrpSpPr>
        <p:grpSpPr>
          <a:xfrm>
            <a:off x="604673" y="2630048"/>
            <a:ext cx="1805805" cy="2781683"/>
            <a:chOff x="604673" y="2630048"/>
            <a:chExt cx="1805805" cy="2781683"/>
          </a:xfrm>
        </p:grpSpPr>
        <p:cxnSp>
          <p:nvCxnSpPr>
            <p:cNvPr id="10" name="Straight Connector 9">
              <a:extLst>
                <a:ext uri="{FF2B5EF4-FFF2-40B4-BE49-F238E27FC236}">
                  <a16:creationId xmlns:a16="http://schemas.microsoft.com/office/drawing/2014/main" id="{56624E95-0037-A937-F334-F088967F0022}"/>
                </a:ext>
              </a:extLst>
            </p:cNvPr>
            <p:cNvCxnSpPr/>
            <p:nvPr/>
          </p:nvCxnSpPr>
          <p:spPr>
            <a:xfrm flipH="1">
              <a:off x="1409840" y="3861683"/>
              <a:ext cx="117444" cy="132907"/>
            </a:xfrm>
            <a:prstGeom prst="line">
              <a:avLst/>
            </a:prstGeom>
          </p:spPr>
          <p:style>
            <a:lnRef idx="2">
              <a:schemeClr val="accent4"/>
            </a:lnRef>
            <a:fillRef idx="0">
              <a:schemeClr val="accent4"/>
            </a:fillRef>
            <a:effectRef idx="1">
              <a:schemeClr val="accent4"/>
            </a:effectRef>
            <a:fontRef idx="minor">
              <a:schemeClr val="tx1"/>
            </a:fontRef>
          </p:style>
        </p:cxnSp>
        <p:sp>
          <p:nvSpPr>
            <p:cNvPr id="11" name="Oval 10">
              <a:extLst>
                <a:ext uri="{FF2B5EF4-FFF2-40B4-BE49-F238E27FC236}">
                  <a16:creationId xmlns:a16="http://schemas.microsoft.com/office/drawing/2014/main" id="{F150438A-2C52-65FB-44C5-A1C81526CCA4}"/>
                </a:ext>
              </a:extLst>
            </p:cNvPr>
            <p:cNvSpPr/>
            <p:nvPr/>
          </p:nvSpPr>
          <p:spPr>
            <a:xfrm>
              <a:off x="1383096" y="3974324"/>
              <a:ext cx="119473" cy="110998"/>
            </a:xfrm>
            <a:prstGeom prst="ellipse">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92B372D-1A55-E81D-409B-358340ECF70B}"/>
                </a:ext>
              </a:extLst>
            </p:cNvPr>
            <p:cNvSpPr/>
            <p:nvPr/>
          </p:nvSpPr>
          <p:spPr>
            <a:xfrm rot="20174329">
              <a:off x="604673" y="4417881"/>
              <a:ext cx="841878" cy="993850"/>
            </a:xfrm>
            <a:prstGeom prst="ellipse">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87C7CB1-EA32-FDF9-3A69-3034B66C0E50}"/>
                </a:ext>
              </a:extLst>
            </p:cNvPr>
            <p:cNvCxnSpPr>
              <a:cxnSpLocks/>
            </p:cNvCxnSpPr>
            <p:nvPr/>
          </p:nvCxnSpPr>
          <p:spPr>
            <a:xfrm>
              <a:off x="1023938" y="4244975"/>
              <a:ext cx="0" cy="195589"/>
            </a:xfrm>
            <a:prstGeom prst="line">
              <a:avLst/>
            </a:prstGeom>
            <a:ln>
              <a:solidFill>
                <a:schemeClr val="accent4"/>
              </a:solidFill>
            </a:ln>
          </p:spPr>
          <p:style>
            <a:lnRef idx="2">
              <a:schemeClr val="accent4"/>
            </a:lnRef>
            <a:fillRef idx="0">
              <a:schemeClr val="accent4"/>
            </a:fillRef>
            <a:effectRef idx="1">
              <a:schemeClr val="accent4"/>
            </a:effectRef>
            <a:fontRef idx="minor">
              <a:schemeClr val="tx1"/>
            </a:fontRef>
          </p:style>
        </p:cxnSp>
        <p:cxnSp>
          <p:nvCxnSpPr>
            <p:cNvPr id="22" name="Straight Connector 21">
              <a:extLst>
                <a:ext uri="{FF2B5EF4-FFF2-40B4-BE49-F238E27FC236}">
                  <a16:creationId xmlns:a16="http://schemas.microsoft.com/office/drawing/2014/main" id="{6532F197-EC9B-C03E-1792-933D34A4740C}"/>
                </a:ext>
              </a:extLst>
            </p:cNvPr>
            <p:cNvCxnSpPr>
              <a:cxnSpLocks/>
              <a:endCxn id="12" idx="6"/>
            </p:cNvCxnSpPr>
            <p:nvPr/>
          </p:nvCxnSpPr>
          <p:spPr>
            <a:xfrm>
              <a:off x="1346547" y="4405891"/>
              <a:ext cx="64322" cy="339308"/>
            </a:xfrm>
            <a:prstGeom prst="line">
              <a:avLst/>
            </a:prstGeom>
          </p:spPr>
          <p:style>
            <a:lnRef idx="2">
              <a:schemeClr val="accent4"/>
            </a:lnRef>
            <a:fillRef idx="0">
              <a:schemeClr val="accent4"/>
            </a:fillRef>
            <a:effectRef idx="1">
              <a:schemeClr val="accent4"/>
            </a:effectRef>
            <a:fontRef idx="minor">
              <a:schemeClr val="tx1"/>
            </a:fontRef>
          </p:style>
        </p:cxnSp>
        <p:sp>
          <p:nvSpPr>
            <p:cNvPr id="23" name="Isosceles Triangle 22">
              <a:extLst>
                <a:ext uri="{FF2B5EF4-FFF2-40B4-BE49-F238E27FC236}">
                  <a16:creationId xmlns:a16="http://schemas.microsoft.com/office/drawing/2014/main" id="{1733F72C-BC0F-8CE9-A6D8-4CB093FEB162}"/>
                </a:ext>
              </a:extLst>
            </p:cNvPr>
            <p:cNvSpPr/>
            <p:nvPr/>
          </p:nvSpPr>
          <p:spPr>
            <a:xfrm rot="2202414">
              <a:off x="1209185" y="4128238"/>
              <a:ext cx="175231" cy="143203"/>
            </a:xfrm>
            <a:prstGeom prst="triangle">
              <a:avLst/>
            </a:prstGeom>
            <a:noFill/>
            <a:ln w="28575">
              <a:solidFill>
                <a:schemeClr val="accent4"/>
              </a:solidFill>
            </a:ln>
            <a:effectLst>
              <a:outerShdw blurRad="40000" dist="23000" dir="5400000" rotWithShape="0">
                <a:srgbClr val="000000">
                  <a:alpha val="35000"/>
                </a:srgb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4F0561A2-BD5B-3E66-4151-F85AF5E58F78}"/>
                </a:ext>
              </a:extLst>
            </p:cNvPr>
            <p:cNvCxnSpPr>
              <a:endCxn id="23" idx="4"/>
            </p:cNvCxnSpPr>
            <p:nvPr/>
          </p:nvCxnSpPr>
          <p:spPr>
            <a:xfrm flipH="1" flipV="1">
              <a:off x="1324244" y="4309612"/>
              <a:ext cx="23049" cy="103070"/>
            </a:xfrm>
            <a:prstGeom prst="line">
              <a:avLst/>
            </a:prstGeom>
          </p:spPr>
          <p:style>
            <a:lnRef idx="2">
              <a:schemeClr val="accent4"/>
            </a:lnRef>
            <a:fillRef idx="0">
              <a:schemeClr val="accent4"/>
            </a:fillRef>
            <a:effectRef idx="1">
              <a:schemeClr val="accent4"/>
            </a:effectRef>
            <a:fontRef idx="minor">
              <a:schemeClr val="tx1"/>
            </a:fontRef>
          </p:style>
        </p:cxnSp>
        <p:cxnSp>
          <p:nvCxnSpPr>
            <p:cNvPr id="31" name="Straight Connector 30">
              <a:extLst>
                <a:ext uri="{FF2B5EF4-FFF2-40B4-BE49-F238E27FC236}">
                  <a16:creationId xmlns:a16="http://schemas.microsoft.com/office/drawing/2014/main" id="{DDEED2DA-F61A-9D62-D692-D21C61EEB3C0}"/>
                </a:ext>
              </a:extLst>
            </p:cNvPr>
            <p:cNvCxnSpPr>
              <a:cxnSpLocks/>
            </p:cNvCxnSpPr>
            <p:nvPr/>
          </p:nvCxnSpPr>
          <p:spPr>
            <a:xfrm flipV="1">
              <a:off x="1485084" y="3676650"/>
              <a:ext cx="324666" cy="440177"/>
            </a:xfrm>
            <a:prstGeom prst="line">
              <a:avLst/>
            </a:prstGeom>
          </p:spPr>
          <p:style>
            <a:lnRef idx="2">
              <a:schemeClr val="accent4"/>
            </a:lnRef>
            <a:fillRef idx="0">
              <a:schemeClr val="accent4"/>
            </a:fillRef>
            <a:effectRef idx="1">
              <a:schemeClr val="accent4"/>
            </a:effectRef>
            <a:fontRef idx="minor">
              <a:schemeClr val="tx1"/>
            </a:fontRef>
          </p:style>
        </p:cxnSp>
        <p:cxnSp>
          <p:nvCxnSpPr>
            <p:cNvPr id="33" name="Straight Connector 32">
              <a:extLst>
                <a:ext uri="{FF2B5EF4-FFF2-40B4-BE49-F238E27FC236}">
                  <a16:creationId xmlns:a16="http://schemas.microsoft.com/office/drawing/2014/main" id="{BC292F8A-4596-959B-EF15-457F5D2EAD10}"/>
                </a:ext>
              </a:extLst>
            </p:cNvPr>
            <p:cNvCxnSpPr>
              <a:cxnSpLocks/>
            </p:cNvCxnSpPr>
            <p:nvPr/>
          </p:nvCxnSpPr>
          <p:spPr>
            <a:xfrm flipV="1">
              <a:off x="1844675" y="2711867"/>
              <a:ext cx="495300" cy="929858"/>
            </a:xfrm>
            <a:prstGeom prst="line">
              <a:avLst/>
            </a:prstGeom>
          </p:spPr>
          <p:style>
            <a:lnRef idx="2">
              <a:schemeClr val="accent4"/>
            </a:lnRef>
            <a:fillRef idx="0">
              <a:schemeClr val="accent4"/>
            </a:fillRef>
            <a:effectRef idx="1">
              <a:schemeClr val="accent4"/>
            </a:effectRef>
            <a:fontRef idx="minor">
              <a:schemeClr val="tx1"/>
            </a:fontRef>
          </p:style>
        </p:cxnSp>
        <p:cxnSp>
          <p:nvCxnSpPr>
            <p:cNvPr id="35" name="Straight Connector 34">
              <a:extLst>
                <a:ext uri="{FF2B5EF4-FFF2-40B4-BE49-F238E27FC236}">
                  <a16:creationId xmlns:a16="http://schemas.microsoft.com/office/drawing/2014/main" id="{E6C2F6B1-1BB7-3801-0C12-84C69AB8A4F5}"/>
                </a:ext>
              </a:extLst>
            </p:cNvPr>
            <p:cNvCxnSpPr>
              <a:cxnSpLocks/>
            </p:cNvCxnSpPr>
            <p:nvPr/>
          </p:nvCxnSpPr>
          <p:spPr>
            <a:xfrm flipV="1">
              <a:off x="1809750" y="3070225"/>
              <a:ext cx="508000" cy="606425"/>
            </a:xfrm>
            <a:prstGeom prst="line">
              <a:avLst/>
            </a:prstGeom>
          </p:spPr>
          <p:style>
            <a:lnRef idx="2">
              <a:schemeClr val="accent4"/>
            </a:lnRef>
            <a:fillRef idx="0">
              <a:schemeClr val="accent4"/>
            </a:fillRef>
            <a:effectRef idx="1">
              <a:schemeClr val="accent4"/>
            </a:effectRef>
            <a:fontRef idx="minor">
              <a:schemeClr val="tx1"/>
            </a:fontRef>
          </p:style>
        </p:cxnSp>
        <p:cxnSp>
          <p:nvCxnSpPr>
            <p:cNvPr id="37" name="Straight Connector 36">
              <a:extLst>
                <a:ext uri="{FF2B5EF4-FFF2-40B4-BE49-F238E27FC236}">
                  <a16:creationId xmlns:a16="http://schemas.microsoft.com/office/drawing/2014/main" id="{DCDBDA82-6276-87CB-8217-23A3EB3EBD0B}"/>
                </a:ext>
              </a:extLst>
            </p:cNvPr>
            <p:cNvCxnSpPr>
              <a:cxnSpLocks/>
            </p:cNvCxnSpPr>
            <p:nvPr/>
          </p:nvCxnSpPr>
          <p:spPr>
            <a:xfrm flipV="1">
              <a:off x="2329118" y="2643564"/>
              <a:ext cx="16669" cy="68303"/>
            </a:xfrm>
            <a:prstGeom prst="line">
              <a:avLst/>
            </a:prstGeom>
          </p:spPr>
          <p:style>
            <a:lnRef idx="2">
              <a:schemeClr val="accent4"/>
            </a:lnRef>
            <a:fillRef idx="0">
              <a:schemeClr val="accent4"/>
            </a:fillRef>
            <a:effectRef idx="1">
              <a:schemeClr val="accent4"/>
            </a:effectRef>
            <a:fontRef idx="minor">
              <a:schemeClr val="tx1"/>
            </a:fontRef>
          </p:style>
        </p:cxnSp>
        <p:cxnSp>
          <p:nvCxnSpPr>
            <p:cNvPr id="39" name="Straight Connector 38">
              <a:extLst>
                <a:ext uri="{FF2B5EF4-FFF2-40B4-BE49-F238E27FC236}">
                  <a16:creationId xmlns:a16="http://schemas.microsoft.com/office/drawing/2014/main" id="{A781D304-90D3-4ACB-9ACA-F121CD68F318}"/>
                </a:ext>
              </a:extLst>
            </p:cNvPr>
            <p:cNvCxnSpPr>
              <a:cxnSpLocks/>
            </p:cNvCxnSpPr>
            <p:nvPr/>
          </p:nvCxnSpPr>
          <p:spPr>
            <a:xfrm flipV="1">
              <a:off x="2317750" y="2630048"/>
              <a:ext cx="92728" cy="122300"/>
            </a:xfrm>
            <a:prstGeom prst="line">
              <a:avLst/>
            </a:prstGeom>
          </p:spPr>
          <p:style>
            <a:lnRef idx="2">
              <a:schemeClr val="accent4"/>
            </a:lnRef>
            <a:fillRef idx="0">
              <a:schemeClr val="accent4"/>
            </a:fillRef>
            <a:effectRef idx="1">
              <a:schemeClr val="accent4"/>
            </a:effectRef>
            <a:fontRef idx="minor">
              <a:schemeClr val="tx1"/>
            </a:fontRef>
          </p:style>
        </p:cxnSp>
        <p:sp>
          <p:nvSpPr>
            <p:cNvPr id="44" name="TextBox 43">
              <a:extLst>
                <a:ext uri="{FF2B5EF4-FFF2-40B4-BE49-F238E27FC236}">
                  <a16:creationId xmlns:a16="http://schemas.microsoft.com/office/drawing/2014/main" id="{9B317362-489A-E24E-C526-88F1C1F5FD7C}"/>
                </a:ext>
              </a:extLst>
            </p:cNvPr>
            <p:cNvSpPr txBox="1"/>
            <p:nvPr/>
          </p:nvSpPr>
          <p:spPr>
            <a:xfrm>
              <a:off x="736827" y="3898255"/>
              <a:ext cx="223838" cy="461665"/>
            </a:xfrm>
            <a:prstGeom prst="rect">
              <a:avLst/>
            </a:prstGeom>
            <a:noFill/>
          </p:spPr>
          <p:txBody>
            <a:bodyPr wrap="square" rtlCol="0">
              <a:spAutoFit/>
            </a:bodyPr>
            <a:lstStyle/>
            <a:p>
              <a:r>
                <a:rPr lang="en-US" dirty="0">
                  <a:solidFill>
                    <a:schemeClr val="accent4"/>
                  </a:solidFill>
                </a:rPr>
                <a:t>1</a:t>
              </a:r>
            </a:p>
          </p:txBody>
        </p:sp>
        <p:cxnSp>
          <p:nvCxnSpPr>
            <p:cNvPr id="48" name="Straight Connector 47">
              <a:extLst>
                <a:ext uri="{FF2B5EF4-FFF2-40B4-BE49-F238E27FC236}">
                  <a16:creationId xmlns:a16="http://schemas.microsoft.com/office/drawing/2014/main" id="{6AED8776-B5FA-A237-F2BF-E6327E4A93D2}"/>
                </a:ext>
              </a:extLst>
            </p:cNvPr>
            <p:cNvCxnSpPr>
              <a:cxnSpLocks/>
            </p:cNvCxnSpPr>
            <p:nvPr/>
          </p:nvCxnSpPr>
          <p:spPr>
            <a:xfrm flipH="1">
              <a:off x="1380061" y="3942054"/>
              <a:ext cx="71509" cy="0"/>
            </a:xfrm>
            <a:prstGeom prst="line">
              <a:avLst/>
            </a:prstGeom>
            <a:ln>
              <a:solidFill>
                <a:schemeClr val="accent4"/>
              </a:solidFill>
            </a:ln>
          </p:spPr>
          <p:style>
            <a:lnRef idx="2">
              <a:schemeClr val="accent4"/>
            </a:lnRef>
            <a:fillRef idx="0">
              <a:schemeClr val="accent4"/>
            </a:fillRef>
            <a:effectRef idx="1">
              <a:schemeClr val="accent4"/>
            </a:effectRef>
            <a:fontRef idx="minor">
              <a:schemeClr val="tx1"/>
            </a:fontRef>
          </p:style>
        </p:cxnSp>
        <p:cxnSp>
          <p:nvCxnSpPr>
            <p:cNvPr id="52" name="Straight Connector 51">
              <a:extLst>
                <a:ext uri="{FF2B5EF4-FFF2-40B4-BE49-F238E27FC236}">
                  <a16:creationId xmlns:a16="http://schemas.microsoft.com/office/drawing/2014/main" id="{35A5B417-B6A7-579F-50E3-D014398D54AC}"/>
                </a:ext>
              </a:extLst>
            </p:cNvPr>
            <p:cNvCxnSpPr>
              <a:cxnSpLocks/>
            </p:cNvCxnSpPr>
            <p:nvPr/>
          </p:nvCxnSpPr>
          <p:spPr>
            <a:xfrm>
              <a:off x="960665" y="3729287"/>
              <a:ext cx="385882" cy="899863"/>
            </a:xfrm>
            <a:prstGeom prst="line">
              <a:avLst/>
            </a:prstGeom>
            <a:ln>
              <a:solidFill>
                <a:schemeClr val="accent4"/>
              </a:solidFill>
            </a:ln>
          </p:spPr>
          <p:style>
            <a:lnRef idx="2">
              <a:schemeClr val="accent4"/>
            </a:lnRef>
            <a:fillRef idx="0">
              <a:schemeClr val="accent4"/>
            </a:fillRef>
            <a:effectRef idx="1">
              <a:schemeClr val="accent4"/>
            </a:effectRef>
            <a:fontRef idx="minor">
              <a:schemeClr val="tx1"/>
            </a:fontRef>
          </p:style>
        </p:cxnSp>
        <p:sp>
          <p:nvSpPr>
            <p:cNvPr id="64" name="Freeform: Shape 63">
              <a:extLst>
                <a:ext uri="{FF2B5EF4-FFF2-40B4-BE49-F238E27FC236}">
                  <a16:creationId xmlns:a16="http://schemas.microsoft.com/office/drawing/2014/main" id="{E15BFF0A-54C2-7E15-2C3B-F3944AB5D683}"/>
                </a:ext>
              </a:extLst>
            </p:cNvPr>
            <p:cNvSpPr/>
            <p:nvPr/>
          </p:nvSpPr>
          <p:spPr>
            <a:xfrm>
              <a:off x="1082675" y="4054475"/>
              <a:ext cx="311164" cy="403387"/>
            </a:xfrm>
            <a:custGeom>
              <a:avLst/>
              <a:gdLst>
                <a:gd name="connsiteX0" fmla="*/ 295275 w 311164"/>
                <a:gd name="connsiteY0" fmla="*/ 0 h 403387"/>
                <a:gd name="connsiteX1" fmla="*/ 295275 w 311164"/>
                <a:gd name="connsiteY1" fmla="*/ 101600 h 403387"/>
                <a:gd name="connsiteX2" fmla="*/ 311150 w 311164"/>
                <a:gd name="connsiteY2" fmla="*/ 177800 h 403387"/>
                <a:gd name="connsiteX3" fmla="*/ 292100 w 311164"/>
                <a:gd name="connsiteY3" fmla="*/ 244475 h 403387"/>
                <a:gd name="connsiteX4" fmla="*/ 257175 w 311164"/>
                <a:gd name="connsiteY4" fmla="*/ 320675 h 403387"/>
                <a:gd name="connsiteX5" fmla="*/ 212725 w 311164"/>
                <a:gd name="connsiteY5" fmla="*/ 374650 h 403387"/>
                <a:gd name="connsiteX6" fmla="*/ 114300 w 311164"/>
                <a:gd name="connsiteY6" fmla="*/ 403225 h 403387"/>
                <a:gd name="connsiteX7" fmla="*/ 0 w 311164"/>
                <a:gd name="connsiteY7" fmla="*/ 384175 h 40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164" h="403387">
                  <a:moveTo>
                    <a:pt x="295275" y="0"/>
                  </a:moveTo>
                  <a:cubicBezTo>
                    <a:pt x="293952" y="35983"/>
                    <a:pt x="292629" y="71967"/>
                    <a:pt x="295275" y="101600"/>
                  </a:cubicBezTo>
                  <a:cubicBezTo>
                    <a:pt x="297921" y="131233"/>
                    <a:pt x="311679" y="153988"/>
                    <a:pt x="311150" y="177800"/>
                  </a:cubicBezTo>
                  <a:cubicBezTo>
                    <a:pt x="310621" y="201612"/>
                    <a:pt x="301096" y="220663"/>
                    <a:pt x="292100" y="244475"/>
                  </a:cubicBezTo>
                  <a:cubicBezTo>
                    <a:pt x="283104" y="268287"/>
                    <a:pt x="270404" y="298979"/>
                    <a:pt x="257175" y="320675"/>
                  </a:cubicBezTo>
                  <a:cubicBezTo>
                    <a:pt x="243946" y="342371"/>
                    <a:pt x="236537" y="360892"/>
                    <a:pt x="212725" y="374650"/>
                  </a:cubicBezTo>
                  <a:cubicBezTo>
                    <a:pt x="188913" y="388408"/>
                    <a:pt x="149754" y="401638"/>
                    <a:pt x="114300" y="403225"/>
                  </a:cubicBezTo>
                  <a:cubicBezTo>
                    <a:pt x="78846" y="404812"/>
                    <a:pt x="39423" y="394493"/>
                    <a:pt x="0" y="384175"/>
                  </a:cubicBezTo>
                </a:path>
              </a:pathLst>
            </a:cu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66" name="Freeform: Shape 65">
              <a:extLst>
                <a:ext uri="{FF2B5EF4-FFF2-40B4-BE49-F238E27FC236}">
                  <a16:creationId xmlns:a16="http://schemas.microsoft.com/office/drawing/2014/main" id="{9D920E08-D826-8721-89C5-B2BB6AC3F67E}"/>
                </a:ext>
              </a:extLst>
            </p:cNvPr>
            <p:cNvSpPr/>
            <p:nvPr/>
          </p:nvSpPr>
          <p:spPr>
            <a:xfrm>
              <a:off x="1388278" y="4111625"/>
              <a:ext cx="110322" cy="615950"/>
            </a:xfrm>
            <a:custGeom>
              <a:avLst/>
              <a:gdLst>
                <a:gd name="connsiteX0" fmla="*/ 30947 w 110322"/>
                <a:gd name="connsiteY0" fmla="*/ 615950 h 615950"/>
                <a:gd name="connsiteX1" fmla="*/ 2372 w 110322"/>
                <a:gd name="connsiteY1" fmla="*/ 485775 h 615950"/>
                <a:gd name="connsiteX2" fmla="*/ 2372 w 110322"/>
                <a:gd name="connsiteY2" fmla="*/ 381000 h 615950"/>
                <a:gd name="connsiteX3" fmla="*/ 8722 w 110322"/>
                <a:gd name="connsiteY3" fmla="*/ 269875 h 615950"/>
                <a:gd name="connsiteX4" fmla="*/ 21422 w 110322"/>
                <a:gd name="connsiteY4" fmla="*/ 196850 h 615950"/>
                <a:gd name="connsiteX5" fmla="*/ 40472 w 110322"/>
                <a:gd name="connsiteY5" fmla="*/ 123825 h 615950"/>
                <a:gd name="connsiteX6" fmla="*/ 75397 w 110322"/>
                <a:gd name="connsiteY6" fmla="*/ 53975 h 615950"/>
                <a:gd name="connsiteX7" fmla="*/ 110322 w 110322"/>
                <a:gd name="connsiteY7"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22" h="615950">
                  <a:moveTo>
                    <a:pt x="30947" y="615950"/>
                  </a:moveTo>
                  <a:cubicBezTo>
                    <a:pt x="19040" y="570441"/>
                    <a:pt x="7134" y="524933"/>
                    <a:pt x="2372" y="485775"/>
                  </a:cubicBezTo>
                  <a:cubicBezTo>
                    <a:pt x="-2391" y="446617"/>
                    <a:pt x="1314" y="416983"/>
                    <a:pt x="2372" y="381000"/>
                  </a:cubicBezTo>
                  <a:cubicBezTo>
                    <a:pt x="3430" y="345017"/>
                    <a:pt x="5547" y="300567"/>
                    <a:pt x="8722" y="269875"/>
                  </a:cubicBezTo>
                  <a:cubicBezTo>
                    <a:pt x="11897" y="239183"/>
                    <a:pt x="16130" y="221192"/>
                    <a:pt x="21422" y="196850"/>
                  </a:cubicBezTo>
                  <a:cubicBezTo>
                    <a:pt x="26714" y="172508"/>
                    <a:pt x="31476" y="147637"/>
                    <a:pt x="40472" y="123825"/>
                  </a:cubicBezTo>
                  <a:cubicBezTo>
                    <a:pt x="49468" y="100013"/>
                    <a:pt x="63755" y="74612"/>
                    <a:pt x="75397" y="53975"/>
                  </a:cubicBezTo>
                  <a:cubicBezTo>
                    <a:pt x="87039" y="33338"/>
                    <a:pt x="98680" y="16669"/>
                    <a:pt x="110322" y="0"/>
                  </a:cubicBezTo>
                </a:path>
              </a:pathLst>
            </a:cu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grpSp>
      <p:sp>
        <p:nvSpPr>
          <p:cNvPr id="70" name="TextBox 69">
            <a:extLst>
              <a:ext uri="{FF2B5EF4-FFF2-40B4-BE49-F238E27FC236}">
                <a16:creationId xmlns:a16="http://schemas.microsoft.com/office/drawing/2014/main" id="{B2DF5EB8-6FD1-F244-7663-C2C6F1979CD7}"/>
              </a:ext>
            </a:extLst>
          </p:cNvPr>
          <p:cNvSpPr txBox="1"/>
          <p:nvPr/>
        </p:nvSpPr>
        <p:spPr>
          <a:xfrm>
            <a:off x="3155910" y="1971030"/>
            <a:ext cx="340158" cy="461665"/>
          </a:xfrm>
          <a:prstGeom prst="rect">
            <a:avLst/>
          </a:prstGeom>
          <a:noFill/>
        </p:spPr>
        <p:txBody>
          <a:bodyPr wrap="none" rtlCol="0">
            <a:spAutoFit/>
          </a:bodyPr>
          <a:lstStyle/>
          <a:p>
            <a:r>
              <a:rPr lang="en-US" dirty="0">
                <a:solidFill>
                  <a:schemeClr val="accent2"/>
                </a:solidFill>
              </a:rPr>
              <a:t>2</a:t>
            </a:r>
          </a:p>
        </p:txBody>
      </p:sp>
      <p:sp>
        <p:nvSpPr>
          <p:cNvPr id="75" name="TextBox 74">
            <a:extLst>
              <a:ext uri="{FF2B5EF4-FFF2-40B4-BE49-F238E27FC236}">
                <a16:creationId xmlns:a16="http://schemas.microsoft.com/office/drawing/2014/main" id="{960500E4-52B3-3959-BEB6-DFEB5D66D038}"/>
              </a:ext>
            </a:extLst>
          </p:cNvPr>
          <p:cNvSpPr txBox="1"/>
          <p:nvPr/>
        </p:nvSpPr>
        <p:spPr>
          <a:xfrm>
            <a:off x="2855665" y="1570714"/>
            <a:ext cx="340158" cy="461665"/>
          </a:xfrm>
          <a:prstGeom prst="rect">
            <a:avLst/>
          </a:prstGeom>
          <a:noFill/>
        </p:spPr>
        <p:txBody>
          <a:bodyPr wrap="none" rtlCol="0">
            <a:spAutoFit/>
          </a:bodyPr>
          <a:lstStyle/>
          <a:p>
            <a:r>
              <a:rPr lang="en-US" dirty="0">
                <a:solidFill>
                  <a:srgbClr val="E1BE27"/>
                </a:solidFill>
              </a:rPr>
              <a:t>3</a:t>
            </a:r>
          </a:p>
        </p:txBody>
      </p:sp>
      <p:sp>
        <p:nvSpPr>
          <p:cNvPr id="76" name="TextBox 75">
            <a:extLst>
              <a:ext uri="{FF2B5EF4-FFF2-40B4-BE49-F238E27FC236}">
                <a16:creationId xmlns:a16="http://schemas.microsoft.com/office/drawing/2014/main" id="{622D5C02-257A-5B8E-567E-5D00F6FAD1E4}"/>
              </a:ext>
            </a:extLst>
          </p:cNvPr>
          <p:cNvSpPr txBox="1"/>
          <p:nvPr/>
        </p:nvSpPr>
        <p:spPr>
          <a:xfrm>
            <a:off x="3061837" y="1576144"/>
            <a:ext cx="340158" cy="461665"/>
          </a:xfrm>
          <a:prstGeom prst="rect">
            <a:avLst/>
          </a:prstGeom>
          <a:noFill/>
        </p:spPr>
        <p:txBody>
          <a:bodyPr wrap="none" rtlCol="0">
            <a:spAutoFit/>
          </a:bodyPr>
          <a:lstStyle/>
          <a:p>
            <a:r>
              <a:rPr lang="en-US" dirty="0">
                <a:solidFill>
                  <a:schemeClr val="accent3"/>
                </a:solidFill>
              </a:rPr>
              <a:t>4</a:t>
            </a:r>
          </a:p>
        </p:txBody>
      </p:sp>
      <p:sp>
        <p:nvSpPr>
          <p:cNvPr id="77" name="Star: 4 Points 76">
            <a:extLst>
              <a:ext uri="{FF2B5EF4-FFF2-40B4-BE49-F238E27FC236}">
                <a16:creationId xmlns:a16="http://schemas.microsoft.com/office/drawing/2014/main" id="{AE6335AD-0049-60F0-BDB0-C14DE1E37003}"/>
              </a:ext>
            </a:extLst>
          </p:cNvPr>
          <p:cNvSpPr/>
          <p:nvPr/>
        </p:nvSpPr>
        <p:spPr>
          <a:xfrm>
            <a:off x="2963637" y="1930603"/>
            <a:ext cx="182880" cy="182880"/>
          </a:xfrm>
          <a:prstGeom prst="star4">
            <a:avLst/>
          </a:prstGeom>
          <a:solidFill>
            <a:srgbClr val="E1BE27"/>
          </a:solidFill>
          <a:ln w="31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Star: 4 Points 77">
            <a:extLst>
              <a:ext uri="{FF2B5EF4-FFF2-40B4-BE49-F238E27FC236}">
                <a16:creationId xmlns:a16="http://schemas.microsoft.com/office/drawing/2014/main" id="{681D11E4-9ACA-B4DF-5F97-B9DA6BC730A5}"/>
              </a:ext>
            </a:extLst>
          </p:cNvPr>
          <p:cNvSpPr/>
          <p:nvPr/>
        </p:nvSpPr>
        <p:spPr>
          <a:xfrm>
            <a:off x="3035137" y="1900714"/>
            <a:ext cx="182880" cy="182880"/>
          </a:xfrm>
          <a:prstGeom prst="star4">
            <a:avLst/>
          </a:prstGeom>
          <a:solidFill>
            <a:schemeClr val="accent3"/>
          </a:solidFill>
          <a:ln w="31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Star: 4 Points 78">
            <a:extLst>
              <a:ext uri="{FF2B5EF4-FFF2-40B4-BE49-F238E27FC236}">
                <a16:creationId xmlns:a16="http://schemas.microsoft.com/office/drawing/2014/main" id="{AB71441D-6DAB-6506-A007-E40B50052840}"/>
              </a:ext>
            </a:extLst>
          </p:cNvPr>
          <p:cNvSpPr/>
          <p:nvPr/>
        </p:nvSpPr>
        <p:spPr>
          <a:xfrm>
            <a:off x="2218318" y="3461849"/>
            <a:ext cx="186228" cy="178100"/>
          </a:xfrm>
          <a:prstGeom prst="star4">
            <a:avLst/>
          </a:prstGeom>
          <a:solidFill>
            <a:schemeClr val="accent5"/>
          </a:solidFill>
          <a:ln w="31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15CB395F-FDB2-C2BF-D0D7-61387E003118}"/>
              </a:ext>
            </a:extLst>
          </p:cNvPr>
          <p:cNvSpPr txBox="1"/>
          <p:nvPr/>
        </p:nvSpPr>
        <p:spPr>
          <a:xfrm>
            <a:off x="2339975" y="3248363"/>
            <a:ext cx="340158" cy="461665"/>
          </a:xfrm>
          <a:prstGeom prst="rect">
            <a:avLst/>
          </a:prstGeom>
          <a:noFill/>
        </p:spPr>
        <p:txBody>
          <a:bodyPr wrap="square" rtlCol="0">
            <a:spAutoFit/>
          </a:bodyPr>
          <a:lstStyle/>
          <a:p>
            <a:r>
              <a:rPr lang="en-US" dirty="0">
                <a:solidFill>
                  <a:schemeClr val="accent5"/>
                </a:solidFill>
              </a:rPr>
              <a:t>5</a:t>
            </a:r>
          </a:p>
        </p:txBody>
      </p:sp>
      <p:sp>
        <p:nvSpPr>
          <p:cNvPr id="83" name="Star: 4 Points 82">
            <a:extLst>
              <a:ext uri="{FF2B5EF4-FFF2-40B4-BE49-F238E27FC236}">
                <a16:creationId xmlns:a16="http://schemas.microsoft.com/office/drawing/2014/main" id="{0952CC05-1E9C-50AB-0FD2-D96189C23758}"/>
              </a:ext>
            </a:extLst>
          </p:cNvPr>
          <p:cNvSpPr/>
          <p:nvPr/>
        </p:nvSpPr>
        <p:spPr>
          <a:xfrm>
            <a:off x="3057330" y="2018983"/>
            <a:ext cx="182880" cy="182880"/>
          </a:xfrm>
          <a:prstGeom prst="star4">
            <a:avLst/>
          </a:prstGeom>
          <a:solidFill>
            <a:schemeClr val="accent2"/>
          </a:solidFill>
          <a:ln w="31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17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4B9EC2-86BF-7D54-94A9-040B6E54C63B}"/>
              </a:ext>
            </a:extLst>
          </p:cNvPr>
          <p:cNvSpPr>
            <a:spLocks noGrp="1"/>
          </p:cNvSpPr>
          <p:nvPr>
            <p:ph idx="1"/>
          </p:nvPr>
        </p:nvSpPr>
        <p:spPr/>
        <p:txBody>
          <a:bodyPr/>
          <a:lstStyle/>
          <a:p>
            <a:r>
              <a:rPr lang="en-US" dirty="0"/>
              <a:t>Fermilab has significantly updated accelerator safety documentation to:</a:t>
            </a:r>
          </a:p>
          <a:p>
            <a:pPr lvl="1"/>
            <a:r>
              <a:rPr lang="en-US" dirty="0"/>
              <a:t>Align with new requirements in DOE O 420.2D</a:t>
            </a:r>
          </a:p>
          <a:p>
            <a:pPr lvl="1"/>
            <a:r>
              <a:rPr lang="en-US" dirty="0"/>
              <a:t>Address comments and recommendations from</a:t>
            </a:r>
          </a:p>
          <a:p>
            <a:pPr lvl="2"/>
            <a:r>
              <a:rPr lang="en-US" dirty="0"/>
              <a:t>Fermilab Site Office</a:t>
            </a:r>
          </a:p>
          <a:p>
            <a:pPr lvl="2"/>
            <a:r>
              <a:rPr lang="en-US" dirty="0"/>
              <a:t>August 2023 Accelerator Readiness Review</a:t>
            </a:r>
          </a:p>
          <a:p>
            <a:pPr lvl="2"/>
            <a:r>
              <a:rPr lang="en-US" dirty="0"/>
              <a:t>September 2023 DOE 420.2D Assist Visit</a:t>
            </a:r>
          </a:p>
          <a:p>
            <a:r>
              <a:rPr lang="en-US" dirty="0"/>
              <a:t>Incorporating three cryomodule test stands as accelerators under DOE O 420.2D. Fermilab will go from two to five accelerators.</a:t>
            </a:r>
          </a:p>
        </p:txBody>
      </p:sp>
      <p:sp>
        <p:nvSpPr>
          <p:cNvPr id="3" name="Title 2">
            <a:extLst>
              <a:ext uri="{FF2B5EF4-FFF2-40B4-BE49-F238E27FC236}">
                <a16:creationId xmlns:a16="http://schemas.microsoft.com/office/drawing/2014/main" id="{A437F8E8-8F57-65F4-CBB8-49A4C867267A}"/>
              </a:ext>
            </a:extLst>
          </p:cNvPr>
          <p:cNvSpPr>
            <a:spLocks noGrp="1"/>
          </p:cNvSpPr>
          <p:nvPr>
            <p:ph type="title"/>
          </p:nvPr>
        </p:nvSpPr>
        <p:spPr/>
        <p:txBody>
          <a:bodyPr/>
          <a:lstStyle/>
          <a:p>
            <a:r>
              <a:rPr lang="en-US" dirty="0"/>
              <a:t>Scope – General Phased ARR Review Plan</a:t>
            </a:r>
          </a:p>
        </p:txBody>
      </p:sp>
      <p:sp>
        <p:nvSpPr>
          <p:cNvPr id="4" name="Date Placeholder 3">
            <a:extLst>
              <a:ext uri="{FF2B5EF4-FFF2-40B4-BE49-F238E27FC236}">
                <a16:creationId xmlns:a16="http://schemas.microsoft.com/office/drawing/2014/main" id="{C0C16501-FD5A-E0ED-5251-23F5F8053DC4}"/>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94E2559C-9B40-D78F-3776-6506E1888D59}"/>
              </a:ext>
            </a:extLst>
          </p:cNvPr>
          <p:cNvSpPr>
            <a:spLocks noGrp="1"/>
          </p:cNvSpPr>
          <p:nvPr>
            <p:ph type="ftr" sz="quarter" idx="3"/>
          </p:nvPr>
        </p:nvSpPr>
        <p:spPr/>
        <p:txBody>
          <a:bodyPr/>
          <a:lstStyle/>
          <a:p>
            <a:pPr>
              <a:defRPr/>
            </a:pPr>
            <a:r>
              <a:rPr lang="en-US"/>
              <a:t>Schoell | ARR Plan and Schedule Overview</a:t>
            </a:r>
            <a:endParaRPr lang="en-US" b="1" dirty="0"/>
          </a:p>
        </p:txBody>
      </p:sp>
    </p:spTree>
    <p:extLst>
      <p:ext uri="{BB962C8B-B14F-4D97-AF65-F5344CB8AC3E}">
        <p14:creationId xmlns:p14="http://schemas.microsoft.com/office/powerpoint/2010/main" val="362499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4B9EC2-86BF-7D54-94A9-040B6E54C63B}"/>
              </a:ext>
            </a:extLst>
          </p:cNvPr>
          <p:cNvSpPr>
            <a:spLocks noGrp="1"/>
          </p:cNvSpPr>
          <p:nvPr>
            <p:ph idx="1"/>
          </p:nvPr>
        </p:nvSpPr>
        <p:spPr/>
        <p:txBody>
          <a:bodyPr/>
          <a:lstStyle/>
          <a:p>
            <a:r>
              <a:rPr lang="en-US" dirty="0"/>
              <a:t>General updates include</a:t>
            </a:r>
          </a:p>
          <a:p>
            <a:pPr lvl="1"/>
            <a:r>
              <a:rPr lang="en-US" dirty="0"/>
              <a:t>Fermilab SAD &amp; ASE structure and layout update;</a:t>
            </a:r>
          </a:p>
          <a:p>
            <a:pPr lvl="1"/>
            <a:r>
              <a:rPr lang="en-US" dirty="0"/>
              <a:t>Updated methodology for non-accelerator specific hazards</a:t>
            </a:r>
          </a:p>
          <a:p>
            <a:pPr lvl="2"/>
            <a:r>
              <a:rPr lang="en-US" dirty="0"/>
              <a:t>Generated a common risk matrix table in the SAD</a:t>
            </a:r>
          </a:p>
          <a:p>
            <a:pPr lvl="1"/>
            <a:r>
              <a:rPr lang="en-US" dirty="0"/>
              <a:t>Updated methodology for analyzing Maximum Credible Incident (MCI) for prompt ionizing radiation accelerator-specific hazard</a:t>
            </a:r>
          </a:p>
          <a:p>
            <a:pPr lvl="1"/>
            <a:r>
              <a:rPr lang="en-US" dirty="0"/>
              <a:t>Identified Oxygen Deficiency Hazard (ODH) as an accelerator-specific hazard</a:t>
            </a:r>
          </a:p>
          <a:p>
            <a:pPr lvl="2"/>
            <a:r>
              <a:rPr lang="en-US" dirty="0"/>
              <a:t>Within applicable accelerator facilities (interlocked exclusion areas)</a:t>
            </a:r>
          </a:p>
          <a:p>
            <a:pPr lvl="1"/>
            <a:r>
              <a:rPr lang="en-US" dirty="0"/>
              <a:t>Incorporated new Credited Controls (ODH &amp; radiation monitors)</a:t>
            </a:r>
          </a:p>
          <a:p>
            <a:pPr lvl="1"/>
            <a:r>
              <a:rPr lang="en-US" dirty="0"/>
              <a:t>Updated Unreviewed Safety Issue (USI) Program</a:t>
            </a:r>
          </a:p>
          <a:p>
            <a:pPr lvl="1"/>
            <a:r>
              <a:rPr lang="en-US" dirty="0"/>
              <a:t>New SAD Chapters and ASEs for new accelerators</a:t>
            </a:r>
          </a:p>
        </p:txBody>
      </p:sp>
      <p:sp>
        <p:nvSpPr>
          <p:cNvPr id="3" name="Title 2">
            <a:extLst>
              <a:ext uri="{FF2B5EF4-FFF2-40B4-BE49-F238E27FC236}">
                <a16:creationId xmlns:a16="http://schemas.microsoft.com/office/drawing/2014/main" id="{A437F8E8-8F57-65F4-CBB8-49A4C867267A}"/>
              </a:ext>
            </a:extLst>
          </p:cNvPr>
          <p:cNvSpPr>
            <a:spLocks noGrp="1"/>
          </p:cNvSpPr>
          <p:nvPr>
            <p:ph type="title"/>
          </p:nvPr>
        </p:nvSpPr>
        <p:spPr/>
        <p:txBody>
          <a:bodyPr/>
          <a:lstStyle/>
          <a:p>
            <a:r>
              <a:rPr lang="en-US" dirty="0"/>
              <a:t>Scope – General Phased ARR Review Plan</a:t>
            </a:r>
          </a:p>
        </p:txBody>
      </p:sp>
      <p:sp>
        <p:nvSpPr>
          <p:cNvPr id="4" name="Date Placeholder 3">
            <a:extLst>
              <a:ext uri="{FF2B5EF4-FFF2-40B4-BE49-F238E27FC236}">
                <a16:creationId xmlns:a16="http://schemas.microsoft.com/office/drawing/2014/main" id="{C0C16501-FD5A-E0ED-5251-23F5F8053DC4}"/>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94E2559C-9B40-D78F-3776-6506E1888D59}"/>
              </a:ext>
            </a:extLst>
          </p:cNvPr>
          <p:cNvSpPr>
            <a:spLocks noGrp="1"/>
          </p:cNvSpPr>
          <p:nvPr>
            <p:ph type="ftr" sz="quarter" idx="3"/>
          </p:nvPr>
        </p:nvSpPr>
        <p:spPr/>
        <p:txBody>
          <a:bodyPr/>
          <a:lstStyle/>
          <a:p>
            <a:pPr>
              <a:defRPr/>
            </a:pPr>
            <a:r>
              <a:rPr lang="en-US"/>
              <a:t>Schoell | ARR Plan and Schedule Overview</a:t>
            </a:r>
            <a:endParaRPr lang="en-US" b="1" dirty="0"/>
          </a:p>
        </p:txBody>
      </p:sp>
      <p:sp>
        <p:nvSpPr>
          <p:cNvPr id="10" name="TextBox 9">
            <a:extLst>
              <a:ext uri="{FF2B5EF4-FFF2-40B4-BE49-F238E27FC236}">
                <a16:creationId xmlns:a16="http://schemas.microsoft.com/office/drawing/2014/main" id="{47CFF7D7-1DCB-98F1-A2AC-9B7EF95C7493}"/>
              </a:ext>
            </a:extLst>
          </p:cNvPr>
          <p:cNvSpPr txBox="1"/>
          <p:nvPr/>
        </p:nvSpPr>
        <p:spPr>
          <a:xfrm>
            <a:off x="588622" y="12770"/>
            <a:ext cx="8452827" cy="276999"/>
          </a:xfrm>
          <a:prstGeom prst="rect">
            <a:avLst/>
          </a:prstGeom>
          <a:noFill/>
        </p:spPr>
        <p:txBody>
          <a:bodyPr wrap="square" rtlCol="0">
            <a:spAutoFit/>
          </a:bodyPr>
          <a:lstStyle/>
          <a:p>
            <a:pPr algn="r"/>
            <a:r>
              <a:rPr lang="en-US" sz="1200" dirty="0">
                <a:solidFill>
                  <a:schemeClr val="accent3"/>
                </a:solidFill>
              </a:rPr>
              <a:t>*reviewed in previous review</a:t>
            </a:r>
          </a:p>
        </p:txBody>
      </p:sp>
      <p:sp>
        <p:nvSpPr>
          <p:cNvPr id="17" name="Hexagon 16">
            <a:extLst>
              <a:ext uri="{FF2B5EF4-FFF2-40B4-BE49-F238E27FC236}">
                <a16:creationId xmlns:a16="http://schemas.microsoft.com/office/drawing/2014/main" id="{07911B80-6FF8-7DE8-9AB8-80CB5A8AD6F7}"/>
              </a:ext>
            </a:extLst>
          </p:cNvPr>
          <p:cNvSpPr/>
          <p:nvPr/>
        </p:nvSpPr>
        <p:spPr>
          <a:xfrm>
            <a:off x="111238" y="3707751"/>
            <a:ext cx="497795" cy="275907"/>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050" dirty="0"/>
              <a:t>IRR 1c</a:t>
            </a:r>
            <a:endParaRPr lang="en-US" dirty="0"/>
          </a:p>
        </p:txBody>
      </p:sp>
      <p:sp>
        <p:nvSpPr>
          <p:cNvPr id="19" name="Hexagon 18">
            <a:extLst>
              <a:ext uri="{FF2B5EF4-FFF2-40B4-BE49-F238E27FC236}">
                <a16:creationId xmlns:a16="http://schemas.microsoft.com/office/drawing/2014/main" id="{EE9779B0-B946-0687-CBEB-EC1C36FCE15C}"/>
              </a:ext>
            </a:extLst>
          </p:cNvPr>
          <p:cNvSpPr/>
          <p:nvPr/>
        </p:nvSpPr>
        <p:spPr>
          <a:xfrm>
            <a:off x="111238" y="5831482"/>
            <a:ext cx="497795" cy="275907"/>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050" dirty="0"/>
              <a:t>IRR 3</a:t>
            </a:r>
            <a:endParaRPr lang="en-US" dirty="0"/>
          </a:p>
        </p:txBody>
      </p:sp>
      <p:sp>
        <p:nvSpPr>
          <p:cNvPr id="20" name="TextBox 19">
            <a:extLst>
              <a:ext uri="{FF2B5EF4-FFF2-40B4-BE49-F238E27FC236}">
                <a16:creationId xmlns:a16="http://schemas.microsoft.com/office/drawing/2014/main" id="{1DA3CF3A-8F22-400B-6ECD-6076B1133285}"/>
              </a:ext>
            </a:extLst>
          </p:cNvPr>
          <p:cNvSpPr txBox="1"/>
          <p:nvPr/>
        </p:nvSpPr>
        <p:spPr>
          <a:xfrm>
            <a:off x="741022" y="165170"/>
            <a:ext cx="8452827" cy="276999"/>
          </a:xfrm>
          <a:prstGeom prst="rect">
            <a:avLst/>
          </a:prstGeom>
          <a:noFill/>
        </p:spPr>
        <p:txBody>
          <a:bodyPr wrap="square" rtlCol="0">
            <a:spAutoFit/>
          </a:bodyPr>
          <a:lstStyle/>
          <a:p>
            <a:pPr algn="r"/>
            <a:r>
              <a:rPr lang="en-US" sz="1200" dirty="0">
                <a:solidFill>
                  <a:srgbClr val="FF0000"/>
                </a:solidFill>
              </a:rPr>
              <a:t>*more on this in future review</a:t>
            </a:r>
          </a:p>
        </p:txBody>
      </p:sp>
      <p:sp>
        <p:nvSpPr>
          <p:cNvPr id="7" name="Hexagon 6">
            <a:extLst>
              <a:ext uri="{FF2B5EF4-FFF2-40B4-BE49-F238E27FC236}">
                <a16:creationId xmlns:a16="http://schemas.microsoft.com/office/drawing/2014/main" id="{B8D2F36A-E9F9-1F7F-BDCD-625FA0332045}"/>
              </a:ext>
            </a:extLst>
          </p:cNvPr>
          <p:cNvSpPr/>
          <p:nvPr/>
        </p:nvSpPr>
        <p:spPr>
          <a:xfrm>
            <a:off x="90827" y="1574760"/>
            <a:ext cx="497795" cy="275907"/>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50" dirty="0"/>
              <a:t>IRR 1a</a:t>
            </a:r>
            <a:endParaRPr lang="en-US" dirty="0"/>
          </a:p>
        </p:txBody>
      </p:sp>
      <p:sp>
        <p:nvSpPr>
          <p:cNvPr id="8" name="Hexagon 7">
            <a:extLst>
              <a:ext uri="{FF2B5EF4-FFF2-40B4-BE49-F238E27FC236}">
                <a16:creationId xmlns:a16="http://schemas.microsoft.com/office/drawing/2014/main" id="{4946643B-E8BD-3147-62EC-500A16AB65D9}"/>
              </a:ext>
            </a:extLst>
          </p:cNvPr>
          <p:cNvSpPr/>
          <p:nvPr/>
        </p:nvSpPr>
        <p:spPr>
          <a:xfrm>
            <a:off x="90827" y="1969241"/>
            <a:ext cx="497795" cy="275907"/>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50" dirty="0"/>
              <a:t>IRR 1a</a:t>
            </a:r>
            <a:endParaRPr lang="en-US" dirty="0"/>
          </a:p>
        </p:txBody>
      </p:sp>
      <p:sp>
        <p:nvSpPr>
          <p:cNvPr id="9" name="Hexagon 8">
            <a:extLst>
              <a:ext uri="{FF2B5EF4-FFF2-40B4-BE49-F238E27FC236}">
                <a16:creationId xmlns:a16="http://schemas.microsoft.com/office/drawing/2014/main" id="{B76C5F50-72B1-7C0B-745B-285FFB5EBA49}"/>
              </a:ext>
            </a:extLst>
          </p:cNvPr>
          <p:cNvSpPr/>
          <p:nvPr/>
        </p:nvSpPr>
        <p:spPr>
          <a:xfrm>
            <a:off x="81904" y="2878686"/>
            <a:ext cx="497795" cy="275907"/>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50" dirty="0"/>
              <a:t>IRR 1a</a:t>
            </a:r>
            <a:endParaRPr lang="en-US" dirty="0"/>
          </a:p>
        </p:txBody>
      </p:sp>
      <p:sp>
        <p:nvSpPr>
          <p:cNvPr id="16" name="Hexagon 15">
            <a:extLst>
              <a:ext uri="{FF2B5EF4-FFF2-40B4-BE49-F238E27FC236}">
                <a16:creationId xmlns:a16="http://schemas.microsoft.com/office/drawing/2014/main" id="{AC95FF96-6CE9-408C-D63C-35381EE831FA}"/>
              </a:ext>
            </a:extLst>
          </p:cNvPr>
          <p:cNvSpPr/>
          <p:nvPr/>
        </p:nvSpPr>
        <p:spPr>
          <a:xfrm>
            <a:off x="83634" y="4932899"/>
            <a:ext cx="497795" cy="275907"/>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50" dirty="0"/>
              <a:t>IRR 1a</a:t>
            </a:r>
            <a:endParaRPr lang="en-US" dirty="0"/>
          </a:p>
        </p:txBody>
      </p:sp>
      <p:sp>
        <p:nvSpPr>
          <p:cNvPr id="18" name="Hexagon 17">
            <a:extLst>
              <a:ext uri="{FF2B5EF4-FFF2-40B4-BE49-F238E27FC236}">
                <a16:creationId xmlns:a16="http://schemas.microsoft.com/office/drawing/2014/main" id="{2DC8844C-12EF-99D1-2569-0E62DCECC776}"/>
              </a:ext>
            </a:extLst>
          </p:cNvPr>
          <p:cNvSpPr/>
          <p:nvPr/>
        </p:nvSpPr>
        <p:spPr>
          <a:xfrm>
            <a:off x="81903" y="5345750"/>
            <a:ext cx="497795" cy="275907"/>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50" dirty="0"/>
              <a:t>IRR 1a</a:t>
            </a:r>
            <a:endParaRPr lang="en-US" dirty="0"/>
          </a:p>
        </p:txBody>
      </p:sp>
      <p:sp>
        <p:nvSpPr>
          <p:cNvPr id="21" name="Hexagon 20">
            <a:extLst>
              <a:ext uri="{FF2B5EF4-FFF2-40B4-BE49-F238E27FC236}">
                <a16:creationId xmlns:a16="http://schemas.microsoft.com/office/drawing/2014/main" id="{1C61146D-31C2-C9B0-6CF2-070685EE4C68}"/>
              </a:ext>
            </a:extLst>
          </p:cNvPr>
          <p:cNvSpPr/>
          <p:nvPr/>
        </p:nvSpPr>
        <p:spPr>
          <a:xfrm>
            <a:off x="129572" y="4266249"/>
            <a:ext cx="1014032" cy="436145"/>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50" dirty="0"/>
              <a:t>Aug ARR &amp; DOE Visit</a:t>
            </a:r>
          </a:p>
        </p:txBody>
      </p:sp>
    </p:spTree>
    <p:extLst>
      <p:ext uri="{BB962C8B-B14F-4D97-AF65-F5344CB8AC3E}">
        <p14:creationId xmlns:p14="http://schemas.microsoft.com/office/powerpoint/2010/main" val="215137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5E0C7-749A-524D-82F5-347EC0D1825C}"/>
              </a:ext>
            </a:extLst>
          </p:cNvPr>
          <p:cNvSpPr>
            <a:spLocks noGrp="1"/>
          </p:cNvSpPr>
          <p:nvPr>
            <p:ph idx="1"/>
          </p:nvPr>
        </p:nvSpPr>
        <p:spPr/>
        <p:txBody>
          <a:bodyPr/>
          <a:lstStyle/>
          <a:p>
            <a:r>
              <a:rPr lang="en-US" dirty="0"/>
              <a:t>In order to sufficiently validate updates to documentation, Fermilab has been conducting a series of reviews from November 2023 through March 2024.</a:t>
            </a:r>
          </a:p>
          <a:p>
            <a:pPr lvl="1"/>
            <a:r>
              <a:rPr lang="en-US" dirty="0"/>
              <a:t>Conduct Internal Readiness Reviews (IRRs) specifically focused on SAD/ASE updates for each segment/accelerator</a:t>
            </a:r>
          </a:p>
          <a:p>
            <a:pPr lvl="2"/>
            <a:r>
              <a:rPr lang="en-US" dirty="0"/>
              <a:t>Fermilab Main Accelerator segments* will resume operations following the closure of IRR pre-start findings (including approval of SAD and ASE)</a:t>
            </a:r>
          </a:p>
          <a:p>
            <a:pPr lvl="1"/>
            <a:r>
              <a:rPr lang="en-US" dirty="0"/>
              <a:t>Conduct Full Scope Accelerator Readiness Reviews (ARRs) for each accelerator</a:t>
            </a:r>
          </a:p>
          <a:p>
            <a:pPr marL="457200" lvl="1" indent="0">
              <a:buNone/>
            </a:pPr>
            <a:endParaRPr lang="en-US" dirty="0"/>
          </a:p>
          <a:p>
            <a:pPr marL="0" indent="0">
              <a:buNone/>
            </a:pPr>
            <a:r>
              <a:rPr lang="en-US" sz="1600" i="1" dirty="0"/>
              <a:t>*segments that are resuming previous operations will resume operations following closure of IRR pre-start findings. The Neutrino segment and the Neutrino SY120 Experimental Area underwent modifications since it’s last operation so will not resume following this IRR, instead it will resume following the ARR.</a:t>
            </a:r>
          </a:p>
        </p:txBody>
      </p:sp>
      <p:sp>
        <p:nvSpPr>
          <p:cNvPr id="3" name="Title 2">
            <a:extLst>
              <a:ext uri="{FF2B5EF4-FFF2-40B4-BE49-F238E27FC236}">
                <a16:creationId xmlns:a16="http://schemas.microsoft.com/office/drawing/2014/main" id="{89A13C17-B604-E88E-8DCB-C36A5FE09A5F}"/>
              </a:ext>
            </a:extLst>
          </p:cNvPr>
          <p:cNvSpPr>
            <a:spLocks noGrp="1"/>
          </p:cNvSpPr>
          <p:nvPr>
            <p:ph type="title"/>
          </p:nvPr>
        </p:nvSpPr>
        <p:spPr/>
        <p:txBody>
          <a:bodyPr/>
          <a:lstStyle/>
          <a:p>
            <a:r>
              <a:rPr lang="en-US" dirty="0"/>
              <a:t>Scope – General Phased ARR Review Plan</a:t>
            </a:r>
          </a:p>
        </p:txBody>
      </p:sp>
      <p:sp>
        <p:nvSpPr>
          <p:cNvPr id="4" name="Date Placeholder 3">
            <a:extLst>
              <a:ext uri="{FF2B5EF4-FFF2-40B4-BE49-F238E27FC236}">
                <a16:creationId xmlns:a16="http://schemas.microsoft.com/office/drawing/2014/main" id="{6D719111-AFE3-9307-369D-D2771C38CA0F}"/>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E90DB728-8A82-D8C4-6F2A-D496E7CFFEB4}"/>
              </a:ext>
            </a:extLst>
          </p:cNvPr>
          <p:cNvSpPr>
            <a:spLocks noGrp="1"/>
          </p:cNvSpPr>
          <p:nvPr>
            <p:ph type="ftr" sz="quarter" idx="3"/>
          </p:nvPr>
        </p:nvSpPr>
        <p:spPr/>
        <p:txBody>
          <a:bodyPr/>
          <a:lstStyle/>
          <a:p>
            <a:pPr>
              <a:defRPr/>
            </a:pPr>
            <a:r>
              <a:rPr lang="en-US"/>
              <a:t>Schoell | ARR Plan and Schedule Overview</a:t>
            </a:r>
            <a:endParaRPr lang="en-US" b="1" dirty="0"/>
          </a:p>
        </p:txBody>
      </p:sp>
    </p:spTree>
    <p:extLst>
      <p:ext uri="{BB962C8B-B14F-4D97-AF65-F5344CB8AC3E}">
        <p14:creationId xmlns:p14="http://schemas.microsoft.com/office/powerpoint/2010/main" val="395779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A13C17-B604-E88E-8DCB-C36A5FE09A5F}"/>
              </a:ext>
            </a:extLst>
          </p:cNvPr>
          <p:cNvSpPr>
            <a:spLocks noGrp="1"/>
          </p:cNvSpPr>
          <p:nvPr>
            <p:ph type="title"/>
          </p:nvPr>
        </p:nvSpPr>
        <p:spPr/>
        <p:txBody>
          <a:bodyPr/>
          <a:lstStyle/>
          <a:p>
            <a:r>
              <a:rPr lang="en-US" dirty="0"/>
              <a:t>Scope – General Phased ARR Review Plan</a:t>
            </a:r>
          </a:p>
        </p:txBody>
      </p:sp>
      <p:sp>
        <p:nvSpPr>
          <p:cNvPr id="4" name="Date Placeholder 3">
            <a:extLst>
              <a:ext uri="{FF2B5EF4-FFF2-40B4-BE49-F238E27FC236}">
                <a16:creationId xmlns:a16="http://schemas.microsoft.com/office/drawing/2014/main" id="{6D719111-AFE3-9307-369D-D2771C38CA0F}"/>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E90DB728-8A82-D8C4-6F2A-D496E7CFFEB4}"/>
              </a:ext>
            </a:extLst>
          </p:cNvPr>
          <p:cNvSpPr>
            <a:spLocks noGrp="1"/>
          </p:cNvSpPr>
          <p:nvPr>
            <p:ph type="ftr" sz="quarter" idx="3"/>
          </p:nvPr>
        </p:nvSpPr>
        <p:spPr/>
        <p:txBody>
          <a:bodyPr/>
          <a:lstStyle/>
          <a:p>
            <a:pPr>
              <a:defRPr/>
            </a:pPr>
            <a:r>
              <a:rPr lang="en-US"/>
              <a:t>Schoell | ARR Plan and Schedule Overview</a:t>
            </a:r>
            <a:endParaRPr lang="en-US" b="1" dirty="0"/>
          </a:p>
        </p:txBody>
      </p:sp>
      <p:pic>
        <p:nvPicPr>
          <p:cNvPr id="7" name="Content Placeholder 6">
            <a:extLst>
              <a:ext uri="{FF2B5EF4-FFF2-40B4-BE49-F238E27FC236}">
                <a16:creationId xmlns:a16="http://schemas.microsoft.com/office/drawing/2014/main" id="{EE02C845-B3F5-CC52-879C-2ADA509307C4}"/>
              </a:ext>
            </a:extLst>
          </p:cNvPr>
          <p:cNvPicPr>
            <a:picLocks noGrp="1" noChangeAspect="1"/>
          </p:cNvPicPr>
          <p:nvPr>
            <p:ph idx="1"/>
          </p:nvPr>
        </p:nvPicPr>
        <p:blipFill>
          <a:blip r:embed="rId2"/>
          <a:stretch>
            <a:fillRect/>
          </a:stretch>
        </p:blipFill>
        <p:spPr>
          <a:xfrm>
            <a:off x="228600" y="1784338"/>
            <a:ext cx="8672513" cy="3433786"/>
          </a:xfrm>
          <a:prstGeom prst="rect">
            <a:avLst/>
          </a:prstGeom>
          <a:ln>
            <a:solidFill>
              <a:schemeClr val="accent6"/>
            </a:solidFill>
          </a:ln>
        </p:spPr>
      </p:pic>
      <p:sp>
        <p:nvSpPr>
          <p:cNvPr id="9" name="TextBox 8">
            <a:extLst>
              <a:ext uri="{FF2B5EF4-FFF2-40B4-BE49-F238E27FC236}">
                <a16:creationId xmlns:a16="http://schemas.microsoft.com/office/drawing/2014/main" id="{2686D095-102E-36F0-B307-5F838AF4E072}"/>
              </a:ext>
            </a:extLst>
          </p:cNvPr>
          <p:cNvSpPr txBox="1"/>
          <p:nvPr/>
        </p:nvSpPr>
        <p:spPr>
          <a:xfrm>
            <a:off x="222250" y="5470071"/>
            <a:ext cx="8693150" cy="261610"/>
          </a:xfrm>
          <a:prstGeom prst="rect">
            <a:avLst/>
          </a:prstGeom>
          <a:noFill/>
        </p:spPr>
        <p:txBody>
          <a:bodyPr wrap="square" rtlCol="0">
            <a:spAutoFit/>
          </a:bodyPr>
          <a:lstStyle/>
          <a:p>
            <a:pPr algn="ctr"/>
            <a:r>
              <a:rPr lang="en-US" sz="1100" i="1" dirty="0"/>
              <a:t>Figure 2. Phased ARR Review Plan Schedule, excerpt from Charge</a:t>
            </a:r>
          </a:p>
        </p:txBody>
      </p:sp>
      <p:sp>
        <p:nvSpPr>
          <p:cNvPr id="10" name="Rectangle: Rounded Corners 9">
            <a:extLst>
              <a:ext uri="{FF2B5EF4-FFF2-40B4-BE49-F238E27FC236}">
                <a16:creationId xmlns:a16="http://schemas.microsoft.com/office/drawing/2014/main" id="{47BB51A2-AA4C-B92F-A860-98424E1AF6E8}"/>
              </a:ext>
            </a:extLst>
          </p:cNvPr>
          <p:cNvSpPr/>
          <p:nvPr/>
        </p:nvSpPr>
        <p:spPr>
          <a:xfrm>
            <a:off x="228600" y="3759992"/>
            <a:ext cx="8686800" cy="261610"/>
          </a:xfrm>
          <a:prstGeom prst="roundRect">
            <a:avLst/>
          </a:prstGeom>
          <a:solidFill>
            <a:schemeClr val="tx2">
              <a:alpha val="23137"/>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8F555BC-65F6-342B-B43A-12B261DBC105}"/>
              </a:ext>
            </a:extLst>
          </p:cNvPr>
          <p:cNvSpPr txBox="1"/>
          <p:nvPr/>
        </p:nvSpPr>
        <p:spPr>
          <a:xfrm>
            <a:off x="5125673" y="1272879"/>
            <a:ext cx="3531929" cy="461665"/>
          </a:xfrm>
          <a:prstGeom prst="rect">
            <a:avLst/>
          </a:prstGeom>
          <a:noFill/>
        </p:spPr>
        <p:txBody>
          <a:bodyPr wrap="none" rtlCol="0">
            <a:spAutoFit/>
          </a:bodyPr>
          <a:lstStyle/>
          <a:p>
            <a:r>
              <a:rPr lang="en-US" dirty="0"/>
              <a:t>We are currently in ARR #1</a:t>
            </a:r>
          </a:p>
        </p:txBody>
      </p:sp>
    </p:spTree>
    <p:extLst>
      <p:ext uri="{BB962C8B-B14F-4D97-AF65-F5344CB8AC3E}">
        <p14:creationId xmlns:p14="http://schemas.microsoft.com/office/powerpoint/2010/main" val="64657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elerator Safety Program Overview_ARR 1" id="{741561C6-F7CE-46D5-BAF8-88599B086B43}" vid="{74537864-4880-433B-A6D7-874EF1690B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0165196993b7e5965f326b959c39bdc4">
  <xsd:schema xmlns:xsd="http://www.w3.org/2001/XMLSchema" xmlns:xs="http://www.w3.org/2001/XMLSchema" xmlns:p="http://schemas.microsoft.com/office/2006/metadata/properties" xmlns:ns2="c8a0c449-bc3f-4023-b6f3-9ae146c0e873" targetNamespace="http://schemas.microsoft.com/office/2006/metadata/properties" ma:root="true" ma:fieldsID="57b177a1c9bc79849b3aa43ac4f97ee6"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MKRZARSQM56R-1466480915-1606</_dlc_DocId>
    <_dlc_DocIdUrl xmlns="c8a0c449-bc3f-4023-b6f3-9ae146c0e873">
      <Url>https://fermipoint.fnal.gov/org/eshq/ASD/_layouts/15/DocIdRedir.aspx?ID=MKRZARSQM56R-1466480915-1606</Url>
      <Description>MKRZARSQM56R-1466480915-1606</Description>
    </_dlc_DocIdUrl>
    <SharedWithUsers xmlns="c8a0c449-bc3f-4023-b6f3-9ae146c0e873">
      <UserInfo>
        <DisplayName>Jessica Malo</DisplayName>
        <AccountId>1423</AccountId>
        <AccountType/>
      </UserInfo>
      <UserInfo>
        <DisplayName>Matthew Quinn</DisplayName>
        <AccountId>213</AccountId>
        <AccountType/>
      </UserInfo>
      <UserInfo>
        <DisplayName>Mary E Convery</DisplayName>
        <AccountId>703</AccountId>
        <AccountType/>
      </UserInfo>
      <UserInfo>
        <DisplayName>Marc Clay</DisplayName>
        <AccountId>1401</AccountId>
        <AccountType/>
      </UserInfo>
    </SharedWithUser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ACEE5BC-AE62-408C-9A60-9ACA694169CA}">
  <ds:schemaRefs>
    <ds:schemaRef ds:uri="http://schemas.microsoft.com/sharepoint/v3/contenttype/forms"/>
  </ds:schemaRefs>
</ds:datastoreItem>
</file>

<file path=customXml/itemProps2.xml><?xml version="1.0" encoding="utf-8"?>
<ds:datastoreItem xmlns:ds="http://schemas.openxmlformats.org/officeDocument/2006/customXml" ds:itemID="{4895BE2B-4A57-4C9C-9985-00E189024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29A64B-B2DD-4EB4-ACC5-E2A27401EB1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8a0c449-bc3f-4023-b6f3-9ae146c0e873"/>
    <ds:schemaRef ds:uri="http://www.w3.org/XML/1998/namespace"/>
    <ds:schemaRef ds:uri="http://purl.org/dc/dcmitype/"/>
  </ds:schemaRefs>
</ds:datastoreItem>
</file>

<file path=customXml/itemProps4.xml><?xml version="1.0" encoding="utf-8"?>
<ds:datastoreItem xmlns:ds="http://schemas.openxmlformats.org/officeDocument/2006/customXml" ds:itemID="{C1B94491-F7EA-4DF4-8D5D-AD4BE44B5B8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Accelerator Safety Program Overview_ARR 1</Template>
  <TotalTime>1759</TotalTime>
  <Words>2809</Words>
  <Application>Microsoft Office PowerPoint</Application>
  <PresentationFormat>On-screen Show (4:3)</PresentationFormat>
  <Paragraphs>507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Helvetica</vt:lpstr>
      <vt:lpstr>Wingdings</vt:lpstr>
      <vt:lpstr>Fermilab_PPT_090815</vt:lpstr>
      <vt:lpstr>PowerPoint Presentation</vt:lpstr>
      <vt:lpstr>Outline</vt:lpstr>
      <vt:lpstr>Safety Notes</vt:lpstr>
      <vt:lpstr>Scope – Fermilab </vt:lpstr>
      <vt:lpstr>Scope – Accelerators at Fermilab </vt:lpstr>
      <vt:lpstr>Scope – General Phased ARR Review Plan</vt:lpstr>
      <vt:lpstr>Scope – General Phased ARR Review Plan</vt:lpstr>
      <vt:lpstr>Scope – General Phased ARR Review Plan</vt:lpstr>
      <vt:lpstr>Scope – General Phased ARR Review Plan</vt:lpstr>
      <vt:lpstr>Current Status</vt:lpstr>
      <vt:lpstr>Current Status</vt:lpstr>
      <vt:lpstr>Current Status</vt:lpstr>
      <vt:lpstr>Current Status</vt:lpstr>
      <vt:lpstr>Current Status</vt:lpstr>
      <vt:lpstr>Current Status</vt:lpstr>
      <vt:lpstr>Charge</vt:lpstr>
      <vt:lpstr>Charge Questions</vt:lpstr>
      <vt:lpstr>Charge Questions</vt:lpstr>
      <vt:lpstr>Charge Questions</vt:lpstr>
      <vt:lpstr>Schedule</vt:lpstr>
      <vt:lpstr>Schedule</vt:lpstr>
      <vt:lpstr>Schedule</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Malo</dc:creator>
  <cp:lastModifiedBy>Madelyn Schoell</cp:lastModifiedBy>
  <cp:revision>3</cp:revision>
  <cp:lastPrinted>2014-01-20T19:40:21Z</cp:lastPrinted>
  <dcterms:created xsi:type="dcterms:W3CDTF">2024-03-14T14:00:50Z</dcterms:created>
  <dcterms:modified xsi:type="dcterms:W3CDTF">2024-03-18T15:10:17Z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0469d858-c20f-4d9f-b6ab-7ea98a0e4c58</vt:lpwstr>
  </property>
</Properties>
</file>