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Lst>
  <p:notesMasterIdLst>
    <p:notesMasterId r:id="rId65"/>
  </p:notesMasterIdLst>
  <p:handoutMasterIdLst>
    <p:handoutMasterId r:id="rId66"/>
  </p:handoutMasterIdLst>
  <p:sldIdLst>
    <p:sldId id="298" r:id="rId6"/>
    <p:sldId id="518" r:id="rId7"/>
    <p:sldId id="458" r:id="rId8"/>
    <p:sldId id="514" r:id="rId9"/>
    <p:sldId id="335" r:id="rId10"/>
    <p:sldId id="336" r:id="rId11"/>
    <p:sldId id="337" r:id="rId12"/>
    <p:sldId id="301" r:id="rId13"/>
    <p:sldId id="338" r:id="rId14"/>
    <p:sldId id="339" r:id="rId15"/>
    <p:sldId id="340" r:id="rId16"/>
    <p:sldId id="341" r:id="rId17"/>
    <p:sldId id="442" r:id="rId18"/>
    <p:sldId id="342" r:id="rId19"/>
    <p:sldId id="343" r:id="rId20"/>
    <p:sldId id="344" r:id="rId21"/>
    <p:sldId id="345" r:id="rId22"/>
    <p:sldId id="347" r:id="rId23"/>
    <p:sldId id="348" r:id="rId24"/>
    <p:sldId id="459" r:id="rId25"/>
    <p:sldId id="445" r:id="rId26"/>
    <p:sldId id="450" r:id="rId27"/>
    <p:sldId id="453" r:id="rId28"/>
    <p:sldId id="460" r:id="rId29"/>
    <p:sldId id="295" r:id="rId30"/>
    <p:sldId id="296" r:id="rId31"/>
    <p:sldId id="391" r:id="rId32"/>
    <p:sldId id="392" r:id="rId33"/>
    <p:sldId id="393" r:id="rId34"/>
    <p:sldId id="394" r:id="rId35"/>
    <p:sldId id="395" r:id="rId36"/>
    <p:sldId id="476" r:id="rId37"/>
    <p:sldId id="382" r:id="rId38"/>
    <p:sldId id="383" r:id="rId39"/>
    <p:sldId id="384" r:id="rId40"/>
    <p:sldId id="385" r:id="rId41"/>
    <p:sldId id="387" r:id="rId42"/>
    <p:sldId id="475" r:id="rId43"/>
    <p:sldId id="403" r:id="rId44"/>
    <p:sldId id="404" r:id="rId45"/>
    <p:sldId id="405" r:id="rId46"/>
    <p:sldId id="406" r:id="rId47"/>
    <p:sldId id="407" r:id="rId48"/>
    <p:sldId id="506" r:id="rId49"/>
    <p:sldId id="507" r:id="rId50"/>
    <p:sldId id="408" r:id="rId51"/>
    <p:sldId id="409" r:id="rId52"/>
    <p:sldId id="410" r:id="rId53"/>
    <p:sldId id="509" r:id="rId54"/>
    <p:sldId id="523" r:id="rId55"/>
    <p:sldId id="521" r:id="rId56"/>
    <p:sldId id="510" r:id="rId57"/>
    <p:sldId id="512" r:id="rId58"/>
    <p:sldId id="418" r:id="rId59"/>
    <p:sldId id="419" r:id="rId60"/>
    <p:sldId id="420" r:id="rId61"/>
    <p:sldId id="421" r:id="rId62"/>
    <p:sldId id="422" r:id="rId63"/>
    <p:sldId id="513" r:id="rId6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EA9A34F0-6CCC-41B8-8D79-1BCCD6485EE7}">
          <p14:sldIdLst>
            <p14:sldId id="298"/>
          </p14:sldIdLst>
        </p14:section>
        <p14:section name="Fermilab Facility Overview &amp; Description of Fermilab Main Accelerator" id="{362838EF-7B2F-4FA9-991A-9D7C89C3CB5F}">
          <p14:sldIdLst>
            <p14:sldId id="518"/>
          </p14:sldIdLst>
        </p14:section>
        <p14:section name="SAD/ASE Layout" id="{6FF54199-0486-40AD-88B6-738E65A5BE38}">
          <p14:sldIdLst>
            <p14:sldId id="458"/>
            <p14:sldId id="514"/>
            <p14:sldId id="335"/>
            <p14:sldId id="336"/>
            <p14:sldId id="337"/>
            <p14:sldId id="301"/>
            <p14:sldId id="338"/>
            <p14:sldId id="339"/>
            <p14:sldId id="340"/>
            <p14:sldId id="341"/>
            <p14:sldId id="442"/>
            <p14:sldId id="342"/>
            <p14:sldId id="343"/>
            <p14:sldId id="344"/>
            <p14:sldId id="345"/>
            <p14:sldId id="347"/>
            <p14:sldId id="348"/>
          </p14:sldIdLst>
        </p14:section>
        <p14:section name="Applicability/RGDs" id="{15B3CEE4-9EC1-4799-9ED5-40BA86E28FE3}">
          <p14:sldIdLst>
            <p14:sldId id="459"/>
            <p14:sldId id="445"/>
            <p14:sldId id="450"/>
            <p14:sldId id="453"/>
          </p14:sldIdLst>
        </p14:section>
        <p14:section name="NASH Methodology" id="{5DD574EF-E8C9-468A-8E58-30B6750DF64C}">
          <p14:sldIdLst>
            <p14:sldId id="460"/>
            <p14:sldId id="295"/>
            <p14:sldId id="296"/>
            <p14:sldId id="391"/>
            <p14:sldId id="392"/>
            <p14:sldId id="393"/>
            <p14:sldId id="394"/>
            <p14:sldId id="395"/>
          </p14:sldIdLst>
        </p14:section>
        <p14:section name="MCI Methodology" id="{3797CA34-2E7B-4CB1-86C3-7EC722A02C09}">
          <p14:sldIdLst>
            <p14:sldId id="476"/>
            <p14:sldId id="382"/>
            <p14:sldId id="383"/>
            <p14:sldId id="384"/>
            <p14:sldId id="385"/>
            <p14:sldId id="387"/>
          </p14:sldIdLst>
        </p14:section>
        <p14:section name="Credited Controls" id="{A4CCF80F-8E1C-449C-88A5-1D046DFC0546}">
          <p14:sldIdLst>
            <p14:sldId id="475"/>
            <p14:sldId id="403"/>
            <p14:sldId id="404"/>
            <p14:sldId id="405"/>
            <p14:sldId id="406"/>
            <p14:sldId id="407"/>
            <p14:sldId id="506"/>
            <p14:sldId id="507"/>
            <p14:sldId id="408"/>
            <p14:sldId id="409"/>
            <p14:sldId id="410"/>
          </p14:sldIdLst>
        </p14:section>
        <p14:section name="Configuration Managemetn" id="{DBC99AF1-AE98-4CAA-8983-E2914D203792}">
          <p14:sldIdLst>
            <p14:sldId id="509"/>
            <p14:sldId id="523"/>
            <p14:sldId id="521"/>
            <p14:sldId id="510"/>
          </p14:sldIdLst>
        </p14:section>
        <p14:section name="ASE Violation Determination &amp; Actions" id="{303B0356-20CD-448A-834E-95318CD04C4C}">
          <p14:sldIdLst>
            <p14:sldId id="512"/>
            <p14:sldId id="418"/>
            <p14:sldId id="419"/>
            <p14:sldId id="420"/>
            <p14:sldId id="421"/>
            <p14:sldId id="422"/>
            <p14:sldId id="513"/>
          </p14:sldIdLst>
        </p14:section>
      </p14:sectionLst>
    </p:ex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5DE8C-F1EE-7992-80F5-9222EFA2DB9C}" name="Jessica Malo" initials="JM" userId="S::jmalo@services.fnal.gov::7502db98-b414-462d-bc8a-d5fbe473fb86" providerId="AD"/>
  <p188:author id="{58B980EF-094E-B038-D0D7-4B53A00CECBD}" name="Madelyn Schoell" initials="MS" userId="S::maddiew@services.fnal.gov::c910991d-6c94-4e05-a020-c698ebee31c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99D6EA"/>
    <a:srgbClr val="505050"/>
    <a:srgbClr val="FFFF00"/>
    <a:srgbClr val="50504E"/>
    <a:srgbClr val="4E4E4E"/>
    <a:srgbClr val="004C97"/>
    <a:srgbClr val="63666A"/>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85516" autoAdjust="0"/>
  </p:normalViewPr>
  <p:slideViewPr>
    <p:cSldViewPr snapToGrid="0" snapToObjects="1" showGuides="1">
      <p:cViewPr varScale="1">
        <p:scale>
          <a:sx n="64" d="100"/>
          <a:sy n="64" d="100"/>
        </p:scale>
        <p:origin x="67" y="53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10/28/2024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10/28/2024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will be reviewed during IRR 2 and ARR 2 (TBD)</a:t>
            </a:r>
          </a:p>
          <a:p>
            <a:r>
              <a:rPr lang="en-US" dirty="0"/>
              <a:t>CMTS1, PIP2IT, VTS will be reviewed during IRR 3 and ARR 3 (March 26-28, and April 9-11)</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38102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ODH Credited Control will be discussed later in this talk, in pt 2 after the coffee break</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342990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components of the ODH Safety System required per FESHM 4240 (part of the DOE approved Worker Safety and Health Plan) than the minimum level of controls (i.e., the Credited Controls) needed to protect workers/public/environment</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43</a:t>
            </a:fld>
            <a:endParaRPr lang="en-US"/>
          </a:p>
        </p:txBody>
      </p:sp>
    </p:spTree>
    <p:extLst>
      <p:ext uri="{BB962C8B-B14F-4D97-AF65-F5344CB8AC3E}">
        <p14:creationId xmlns:p14="http://schemas.microsoft.com/office/powerpoint/2010/main" val="268929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Incorporating ODH Credited Controls per FSO rather than DOE O 420.2D</a:t>
            </a:r>
          </a:p>
          <a:p>
            <a:r>
              <a:rPr lang="en-US" dirty="0"/>
              <a:t>Enclosures may have multiple area oxygen monitors that are all required (e.g., one high and one low) and are all therefore Credited. However if there is ever an instance where there are duplicate/redundant monitors in the same spot, only one would need to be Credited. Currently, all monitors are Credited.</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45</a:t>
            </a:fld>
            <a:endParaRPr lang="en-US"/>
          </a:p>
        </p:txBody>
      </p:sp>
    </p:spTree>
    <p:extLst>
      <p:ext uri="{BB962C8B-B14F-4D97-AF65-F5344CB8AC3E}">
        <p14:creationId xmlns:p14="http://schemas.microsoft.com/office/powerpoint/2010/main" val="349390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51</a:t>
            </a:fld>
            <a:endParaRPr lang="en-US"/>
          </a:p>
        </p:txBody>
      </p:sp>
    </p:spTree>
    <p:extLst>
      <p:ext uri="{BB962C8B-B14F-4D97-AF65-F5344CB8AC3E}">
        <p14:creationId xmlns:p14="http://schemas.microsoft.com/office/powerpoint/2010/main" val="117325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Malo | Accelerator Safety Program Overview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10/2024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Malo | Accelerator Safety Program Overview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10/2024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Malo | Accelerator Safety Program Overview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412203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97058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253110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7671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Malo | Accelerator Safety Program Overview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Malo | Accelerator Safety Program Overview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10/2024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Malo | Accelerator Safety Program Overview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Malo | Accelerator Safety Program Overview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9" r:id="rId3"/>
    <p:sldLayoutId id="2147484130" r:id="rId4"/>
    <p:sldLayoutId id="2147484132" r:id="rId5"/>
    <p:sldLayoutId id="2147484131" r:id="rId6"/>
    <p:sldLayoutId id="2147484104" r:id="rId7"/>
    <p:sldLayoutId id="2147484105" r:id="rId8"/>
    <p:sldLayoutId id="2147484120" r:id="rId9"/>
    <p:sldLayoutId id="2147484103" r:id="rId10"/>
    <p:sldLayoutId id="2147484122" r:id="rId11"/>
    <p:sldLayoutId id="2147484116"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esh-docdb.fnal.gov/cgi-bin/sso/ShowDocument?docid=7481"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standards.doe.gov/standards-documents/1100/1163-bhdbk-2020"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D1A4E-38F7-4F5D-3065-EB05097081AA}"/>
              </a:ext>
            </a:extLst>
          </p:cNvPr>
          <p:cNvSpPr>
            <a:spLocks noGrp="1"/>
          </p:cNvSpPr>
          <p:nvPr>
            <p:ph type="body" sz="quarter" idx="10"/>
          </p:nvPr>
        </p:nvSpPr>
        <p:spPr/>
        <p:txBody>
          <a:bodyPr/>
          <a:lstStyle/>
          <a:p>
            <a:r>
              <a:rPr lang="en-US" dirty="0"/>
              <a:t>Jessica Malo</a:t>
            </a:r>
          </a:p>
          <a:p>
            <a:r>
              <a:rPr lang="en-US" dirty="0"/>
              <a:t>DOE O 420.2D Phased Reviews: </a:t>
            </a:r>
          </a:p>
          <a:p>
            <a:r>
              <a:rPr lang="en-US" dirty="0"/>
              <a:t>ARR #2– </a:t>
            </a:r>
            <a:r>
              <a:rPr lang="en-US" dirty="0">
                <a:solidFill>
                  <a:srgbClr val="4472C4"/>
                </a:solidFill>
                <a:effectLst/>
                <a:latin typeface="Calibri" panose="020F0502020204030204" pitchFamily="34" charset="0"/>
                <a:ea typeface="Calibri" panose="020F0502020204030204" pitchFamily="34" charset="0"/>
                <a:cs typeface="Arial" panose="020B0604020202020204" pitchFamily="34" charset="0"/>
              </a:rPr>
              <a:t>Fermilab Accelerator Science &amp; Technology (FAST) Accelerator</a:t>
            </a:r>
            <a:r>
              <a:rPr lang="en-US" sz="2400" dirty="0"/>
              <a:t> </a:t>
            </a:r>
            <a:endParaRPr lang="en-US" dirty="0"/>
          </a:p>
          <a:p>
            <a:r>
              <a:rPr lang="en-US" dirty="0"/>
              <a:t>October 29-30, 2024</a:t>
            </a:r>
          </a:p>
        </p:txBody>
      </p:sp>
      <p:sp>
        <p:nvSpPr>
          <p:cNvPr id="3" name="Text Placeholder 2">
            <a:extLst>
              <a:ext uri="{FF2B5EF4-FFF2-40B4-BE49-F238E27FC236}">
                <a16:creationId xmlns:a16="http://schemas.microsoft.com/office/drawing/2014/main" id="{BD31FCF2-48C5-F8E5-9F86-06D4C51547F4}"/>
              </a:ext>
            </a:extLst>
          </p:cNvPr>
          <p:cNvSpPr>
            <a:spLocks noGrp="1"/>
          </p:cNvSpPr>
          <p:nvPr>
            <p:ph type="body" sz="quarter" idx="11"/>
          </p:nvPr>
        </p:nvSpPr>
        <p:spPr/>
        <p:txBody>
          <a:bodyPr>
            <a:normAutofit/>
          </a:bodyPr>
          <a:lstStyle/>
          <a:p>
            <a:r>
              <a:rPr lang="en-US" sz="3200" dirty="0"/>
              <a:t>Accelerator Safety Program Overview</a:t>
            </a:r>
            <a:endParaRPr lang="en-US" dirty="0"/>
          </a:p>
        </p:txBody>
      </p:sp>
    </p:spTree>
    <p:extLst>
      <p:ext uri="{BB962C8B-B14F-4D97-AF65-F5344CB8AC3E}">
        <p14:creationId xmlns:p14="http://schemas.microsoft.com/office/powerpoint/2010/main" val="51463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3429000"/>
            <a:ext cx="6172199" cy="2838562"/>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1867344"/>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8D104D5-A2D0-D703-F409-2244D9B02877}"/>
              </a:ext>
            </a:extLst>
          </p:cNvPr>
          <p:cNvSpPr txBox="1"/>
          <p:nvPr/>
        </p:nvSpPr>
        <p:spPr>
          <a:xfrm>
            <a:off x="6496845" y="971550"/>
            <a:ext cx="2591752" cy="4801314"/>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IV-01 CDF Detector</a:t>
            </a:r>
          </a:p>
          <a:p>
            <a:pPr marL="342900" indent="-342900">
              <a:buFont typeface="Arial" panose="020B0604020202020204" pitchFamily="34" charset="0"/>
              <a:buChar char="•"/>
            </a:pPr>
            <a:r>
              <a:rPr lang="en-US" sz="1800" dirty="0">
                <a:solidFill>
                  <a:srgbClr val="505050"/>
                </a:solidFill>
              </a:rPr>
              <a:t>IV-02  DZero Detector</a:t>
            </a:r>
          </a:p>
          <a:p>
            <a:pPr marL="342900" indent="-342900">
              <a:buFont typeface="Arial" panose="020B0604020202020204" pitchFamily="34" charset="0"/>
              <a:buChar char="•"/>
            </a:pPr>
            <a:r>
              <a:rPr lang="en-US" sz="1800" dirty="0">
                <a:solidFill>
                  <a:srgbClr val="505050"/>
                </a:solidFill>
              </a:rPr>
              <a:t>IV-03 Meson Switchyard 120 Experimental Areas</a:t>
            </a:r>
          </a:p>
          <a:p>
            <a:pPr marL="342900" indent="-342900">
              <a:buFont typeface="Arial" panose="020B0604020202020204" pitchFamily="34" charset="0"/>
              <a:buChar char="•"/>
            </a:pPr>
            <a:r>
              <a:rPr lang="en-US" sz="1800" dirty="0">
                <a:solidFill>
                  <a:srgbClr val="505050"/>
                </a:solidFill>
              </a:rPr>
              <a:t>IV-04 MiniBooNE Detector</a:t>
            </a:r>
          </a:p>
          <a:p>
            <a:pPr marL="342900" indent="-342900">
              <a:buFont typeface="Arial" panose="020B0604020202020204" pitchFamily="34" charset="0"/>
              <a:buChar char="•"/>
            </a:pPr>
            <a:r>
              <a:rPr lang="en-US" sz="1800" dirty="0">
                <a:solidFill>
                  <a:srgbClr val="505050"/>
                </a:solidFill>
              </a:rPr>
              <a:t>IV-05 NOvA Detector</a:t>
            </a:r>
          </a:p>
          <a:p>
            <a:pPr marL="342900" indent="-342900">
              <a:buFont typeface="Arial" panose="020B0604020202020204" pitchFamily="34" charset="0"/>
              <a:buChar char="•"/>
            </a:pPr>
            <a:r>
              <a:rPr lang="en-US" sz="1800" dirty="0">
                <a:solidFill>
                  <a:srgbClr val="505050"/>
                </a:solidFill>
              </a:rPr>
              <a:t>IV-06 MINOS Hall Detectors</a:t>
            </a:r>
          </a:p>
          <a:p>
            <a:pPr marL="342900" indent="-342900">
              <a:buFont typeface="Arial" panose="020B0604020202020204" pitchFamily="34" charset="0"/>
              <a:buChar char="•"/>
            </a:pPr>
            <a:r>
              <a:rPr lang="en-US" sz="1800" dirty="0">
                <a:solidFill>
                  <a:srgbClr val="505050"/>
                </a:solidFill>
              </a:rPr>
              <a:t>IV-07 SBN Experimental Areas</a:t>
            </a:r>
          </a:p>
          <a:p>
            <a:pPr marL="342900" indent="-342900">
              <a:buFont typeface="Arial" panose="020B0604020202020204" pitchFamily="34" charset="0"/>
              <a:buChar char="•"/>
            </a:pPr>
            <a:r>
              <a:rPr lang="en-US" sz="1800" dirty="0">
                <a:solidFill>
                  <a:srgbClr val="505050"/>
                </a:solidFill>
              </a:rPr>
              <a:t>IV-08 Muon g-2 Storage Ring</a:t>
            </a:r>
          </a:p>
          <a:p>
            <a:pPr marL="342900" indent="-342900">
              <a:buFont typeface="Arial" panose="020B0604020202020204" pitchFamily="34" charset="0"/>
              <a:buChar char="•"/>
            </a:pPr>
            <a:r>
              <a:rPr lang="en-US" sz="1800" dirty="0">
                <a:solidFill>
                  <a:srgbClr val="505050"/>
                </a:solidFill>
              </a:rPr>
              <a:t>IV-09 Neutrino Switchyard 120 Experimental Areas</a:t>
            </a:r>
          </a:p>
        </p:txBody>
      </p:sp>
    </p:spTree>
    <p:extLst>
      <p:ext uri="{BB962C8B-B14F-4D97-AF65-F5344CB8AC3E}">
        <p14:creationId xmlns:p14="http://schemas.microsoft.com/office/powerpoint/2010/main" val="4173986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b="1"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3962400"/>
            <a:ext cx="6172199" cy="2305162"/>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2601912"/>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914624F-9FC2-4609-6A54-C04F83489FDB}"/>
              </a:ext>
            </a:extLst>
          </p:cNvPr>
          <p:cNvSpPr txBox="1"/>
          <p:nvPr/>
        </p:nvSpPr>
        <p:spPr>
          <a:xfrm>
            <a:off x="6496845" y="971550"/>
            <a:ext cx="2591752" cy="1200329"/>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b="1" dirty="0">
                <a:solidFill>
                  <a:srgbClr val="505050"/>
                </a:solidFill>
              </a:rPr>
              <a:t>V-01 Fermilab Accelerator Science &amp; Technology (FAST) Accelerator</a:t>
            </a:r>
          </a:p>
        </p:txBody>
      </p:sp>
    </p:spTree>
    <p:extLst>
      <p:ext uri="{BB962C8B-B14F-4D97-AF65-F5344CB8AC3E}">
        <p14:creationId xmlns:p14="http://schemas.microsoft.com/office/powerpoint/2010/main" val="426923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4352544"/>
            <a:ext cx="6172199" cy="1915018"/>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3052156"/>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914624F-9FC2-4609-6A54-C04F83489FDB}"/>
              </a:ext>
            </a:extLst>
          </p:cNvPr>
          <p:cNvSpPr txBox="1"/>
          <p:nvPr/>
        </p:nvSpPr>
        <p:spPr>
          <a:xfrm>
            <a:off x="6496845" y="971550"/>
            <a:ext cx="2591752" cy="1477328"/>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V-01 Fermilab Accelerator Science &amp; Technology (IOTA/FAST) Electron Injector</a:t>
            </a:r>
          </a:p>
        </p:txBody>
      </p:sp>
      <p:sp>
        <p:nvSpPr>
          <p:cNvPr id="9" name="TextBox 8">
            <a:extLst>
              <a:ext uri="{FF2B5EF4-FFF2-40B4-BE49-F238E27FC236}">
                <a16:creationId xmlns:a16="http://schemas.microsoft.com/office/drawing/2014/main" id="{AEEF0567-8BCC-8263-5CE5-F1956DD214AD}"/>
              </a:ext>
            </a:extLst>
          </p:cNvPr>
          <p:cNvSpPr txBox="1"/>
          <p:nvPr/>
        </p:nvSpPr>
        <p:spPr>
          <a:xfrm>
            <a:off x="6496845" y="971550"/>
            <a:ext cx="2591752" cy="2862322"/>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VI-01 Overview of Test Stand Accelerators </a:t>
            </a:r>
            <a:r>
              <a:rPr lang="en-US" sz="1600" dirty="0">
                <a:solidFill>
                  <a:srgbClr val="404040"/>
                </a:solidFill>
              </a:rPr>
              <a:t>*</a:t>
            </a:r>
          </a:p>
          <a:p>
            <a:pPr marL="342900" indent="-342900">
              <a:buFont typeface="Arial" panose="020B0604020202020204" pitchFamily="34" charset="0"/>
              <a:buChar char="•"/>
            </a:pPr>
            <a:r>
              <a:rPr lang="en-US" sz="1800" dirty="0">
                <a:solidFill>
                  <a:srgbClr val="505050"/>
                </a:solidFill>
              </a:rPr>
              <a:t>VI-02 Cryomodule Test Stand 1 (CMTS1)</a:t>
            </a:r>
          </a:p>
          <a:p>
            <a:pPr marL="342900" indent="-342900">
              <a:buFont typeface="Arial" panose="020B0604020202020204" pitchFamily="34" charset="0"/>
              <a:buChar char="•"/>
            </a:pPr>
            <a:r>
              <a:rPr lang="en-US" sz="1800" dirty="0">
                <a:solidFill>
                  <a:srgbClr val="505050"/>
                </a:solidFill>
              </a:rPr>
              <a:t>VI-03 PIP-II IT</a:t>
            </a:r>
          </a:p>
          <a:p>
            <a:pPr marL="342900" indent="-342900">
              <a:buFont typeface="Arial" panose="020B0604020202020204" pitchFamily="34" charset="0"/>
              <a:buChar char="•"/>
            </a:pPr>
            <a:r>
              <a:rPr lang="en-US" sz="1800" dirty="0">
                <a:solidFill>
                  <a:srgbClr val="505050"/>
                </a:solidFill>
              </a:rPr>
              <a:t>VI-04 Vertical Test Stand (VTS)</a:t>
            </a:r>
          </a:p>
          <a:p>
            <a:pPr marL="342900" indent="-342900">
              <a:buFont typeface="Arial" panose="020B0604020202020204" pitchFamily="34" charset="0"/>
              <a:buChar char="•"/>
            </a:pPr>
            <a:r>
              <a:rPr lang="en-US" sz="1800" dirty="0">
                <a:solidFill>
                  <a:srgbClr val="505050"/>
                </a:solidFill>
              </a:rPr>
              <a:t>VI-05 Spoke Test Cryostat (STC)</a:t>
            </a:r>
          </a:p>
        </p:txBody>
      </p:sp>
      <p:sp>
        <p:nvSpPr>
          <p:cNvPr id="11" name="TextBox 10">
            <a:extLst>
              <a:ext uri="{FF2B5EF4-FFF2-40B4-BE49-F238E27FC236}">
                <a16:creationId xmlns:a16="http://schemas.microsoft.com/office/drawing/2014/main" id="{D0D5D4B2-F541-4303-243E-842D9A17AA2E}"/>
              </a:ext>
            </a:extLst>
          </p:cNvPr>
          <p:cNvSpPr txBox="1"/>
          <p:nvPr/>
        </p:nvSpPr>
        <p:spPr>
          <a:xfrm>
            <a:off x="6661619" y="3830214"/>
            <a:ext cx="1035861" cy="646331"/>
          </a:xfrm>
          <a:prstGeom prst="rect">
            <a:avLst/>
          </a:prstGeom>
          <a:noFill/>
        </p:spPr>
        <p:txBody>
          <a:bodyPr wrap="square" rtlCol="0">
            <a:spAutoFit/>
          </a:bodyPr>
          <a:lstStyle/>
          <a:p>
            <a:r>
              <a:rPr lang="en-US" sz="1200" dirty="0">
                <a:solidFill>
                  <a:srgbClr val="404040"/>
                </a:solidFill>
              </a:rPr>
              <a:t>* placeholder</a:t>
            </a:r>
          </a:p>
          <a:p>
            <a:endParaRPr lang="en-US" dirty="0"/>
          </a:p>
        </p:txBody>
      </p:sp>
    </p:spTree>
    <p:extLst>
      <p:ext uri="{BB962C8B-B14F-4D97-AF65-F5344CB8AC3E}">
        <p14:creationId xmlns:p14="http://schemas.microsoft.com/office/powerpoint/2010/main" val="3277665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2B6E0-3A7C-ED82-D951-52AA1C26B916}"/>
              </a:ext>
            </a:extLst>
          </p:cNvPr>
          <p:cNvSpPr>
            <a:spLocks noGrp="1"/>
          </p:cNvSpPr>
          <p:nvPr>
            <p:ph type="title"/>
          </p:nvPr>
        </p:nvSpPr>
        <p:spPr/>
        <p:txBody>
          <a:bodyPr/>
          <a:lstStyle/>
          <a:p>
            <a:r>
              <a:rPr lang="en-US" dirty="0"/>
              <a:t>Accelerators at Fermilab	</a:t>
            </a:r>
          </a:p>
        </p:txBody>
      </p:sp>
      <p:sp>
        <p:nvSpPr>
          <p:cNvPr id="4" name="Date Placeholder 3">
            <a:extLst>
              <a:ext uri="{FF2B5EF4-FFF2-40B4-BE49-F238E27FC236}">
                <a16:creationId xmlns:a16="http://schemas.microsoft.com/office/drawing/2014/main" id="{F842DFEA-F637-A254-86EA-AF6B3685D5AD}"/>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F968537E-C59C-2973-A4E3-D2961D9A8D3E}"/>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35104421-EBCE-1F02-8A71-6BD9D04001E7}"/>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0" name="TextBox 69">
            <a:extLst>
              <a:ext uri="{FF2B5EF4-FFF2-40B4-BE49-F238E27FC236}">
                <a16:creationId xmlns:a16="http://schemas.microsoft.com/office/drawing/2014/main" id="{B2DF5EB8-6FD1-F244-7663-C2C6F1979CD7}"/>
              </a:ext>
            </a:extLst>
          </p:cNvPr>
          <p:cNvSpPr txBox="1"/>
          <p:nvPr/>
        </p:nvSpPr>
        <p:spPr>
          <a:xfrm>
            <a:off x="3155910" y="1971030"/>
            <a:ext cx="340158" cy="461665"/>
          </a:xfrm>
          <a:prstGeom prst="rect">
            <a:avLst/>
          </a:prstGeom>
          <a:noFill/>
        </p:spPr>
        <p:txBody>
          <a:bodyPr wrap="none" rtlCol="0">
            <a:spAutoFit/>
          </a:bodyPr>
          <a:lstStyle/>
          <a:p>
            <a:r>
              <a:rPr lang="en-US" dirty="0">
                <a:solidFill>
                  <a:schemeClr val="accent2"/>
                </a:solidFill>
              </a:rPr>
              <a:t>2</a:t>
            </a:r>
          </a:p>
        </p:txBody>
      </p:sp>
      <p:sp>
        <p:nvSpPr>
          <p:cNvPr id="75" name="TextBox 74">
            <a:extLst>
              <a:ext uri="{FF2B5EF4-FFF2-40B4-BE49-F238E27FC236}">
                <a16:creationId xmlns:a16="http://schemas.microsoft.com/office/drawing/2014/main" id="{960500E4-52B3-3959-BEB6-DFEB5D66D038}"/>
              </a:ext>
            </a:extLst>
          </p:cNvPr>
          <p:cNvSpPr txBox="1"/>
          <p:nvPr/>
        </p:nvSpPr>
        <p:spPr>
          <a:xfrm>
            <a:off x="2855665" y="1570714"/>
            <a:ext cx="340158" cy="461665"/>
          </a:xfrm>
          <a:prstGeom prst="rect">
            <a:avLst/>
          </a:prstGeom>
          <a:noFill/>
        </p:spPr>
        <p:txBody>
          <a:bodyPr wrap="none" rtlCol="0">
            <a:spAutoFit/>
          </a:bodyPr>
          <a:lstStyle/>
          <a:p>
            <a:r>
              <a:rPr lang="en-US" dirty="0">
                <a:solidFill>
                  <a:srgbClr val="E1BE27"/>
                </a:solidFill>
              </a:rPr>
              <a:t>3</a:t>
            </a:r>
          </a:p>
        </p:txBody>
      </p:sp>
      <p:sp>
        <p:nvSpPr>
          <p:cNvPr id="76" name="TextBox 75">
            <a:extLst>
              <a:ext uri="{FF2B5EF4-FFF2-40B4-BE49-F238E27FC236}">
                <a16:creationId xmlns:a16="http://schemas.microsoft.com/office/drawing/2014/main" id="{622D5C02-257A-5B8E-567E-5D00F6FAD1E4}"/>
              </a:ext>
            </a:extLst>
          </p:cNvPr>
          <p:cNvSpPr txBox="1"/>
          <p:nvPr/>
        </p:nvSpPr>
        <p:spPr>
          <a:xfrm>
            <a:off x="3061837" y="1576144"/>
            <a:ext cx="340158" cy="461665"/>
          </a:xfrm>
          <a:prstGeom prst="rect">
            <a:avLst/>
          </a:prstGeom>
          <a:noFill/>
        </p:spPr>
        <p:txBody>
          <a:bodyPr wrap="none" rtlCol="0">
            <a:spAutoFit/>
          </a:bodyPr>
          <a:lstStyle/>
          <a:p>
            <a:r>
              <a:rPr lang="en-US" dirty="0">
                <a:solidFill>
                  <a:schemeClr val="accent3"/>
                </a:solidFill>
              </a:rPr>
              <a:t>4</a:t>
            </a:r>
          </a:p>
        </p:txBody>
      </p:sp>
      <p:sp>
        <p:nvSpPr>
          <p:cNvPr id="77" name="Star: 4 Points 76">
            <a:extLst>
              <a:ext uri="{FF2B5EF4-FFF2-40B4-BE49-F238E27FC236}">
                <a16:creationId xmlns:a16="http://schemas.microsoft.com/office/drawing/2014/main" id="{AE6335AD-0049-60F0-BDB0-C14DE1E37003}"/>
              </a:ext>
            </a:extLst>
          </p:cNvPr>
          <p:cNvSpPr/>
          <p:nvPr/>
        </p:nvSpPr>
        <p:spPr>
          <a:xfrm>
            <a:off x="2963637" y="1930603"/>
            <a:ext cx="182880" cy="182880"/>
          </a:xfrm>
          <a:prstGeom prst="star4">
            <a:avLst/>
          </a:prstGeom>
          <a:solidFill>
            <a:srgbClr val="E1BE27"/>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Star: 4 Points 77">
            <a:extLst>
              <a:ext uri="{FF2B5EF4-FFF2-40B4-BE49-F238E27FC236}">
                <a16:creationId xmlns:a16="http://schemas.microsoft.com/office/drawing/2014/main" id="{681D11E4-9ACA-B4DF-5F97-B9DA6BC730A5}"/>
              </a:ext>
            </a:extLst>
          </p:cNvPr>
          <p:cNvSpPr/>
          <p:nvPr/>
        </p:nvSpPr>
        <p:spPr>
          <a:xfrm>
            <a:off x="3035137" y="1900714"/>
            <a:ext cx="182880" cy="182880"/>
          </a:xfrm>
          <a:prstGeom prst="star4">
            <a:avLst/>
          </a:prstGeom>
          <a:solidFill>
            <a:schemeClr val="accent3"/>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Star: 4 Points 78">
            <a:extLst>
              <a:ext uri="{FF2B5EF4-FFF2-40B4-BE49-F238E27FC236}">
                <a16:creationId xmlns:a16="http://schemas.microsoft.com/office/drawing/2014/main" id="{AB71441D-6DAB-6506-A007-E40B50052840}"/>
              </a:ext>
            </a:extLst>
          </p:cNvPr>
          <p:cNvSpPr/>
          <p:nvPr/>
        </p:nvSpPr>
        <p:spPr>
          <a:xfrm>
            <a:off x="2218318" y="3461849"/>
            <a:ext cx="186228" cy="178100"/>
          </a:xfrm>
          <a:prstGeom prst="star4">
            <a:avLst/>
          </a:prstGeom>
          <a:solidFill>
            <a:schemeClr val="accent5"/>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15CB395F-FDB2-C2BF-D0D7-61387E003118}"/>
              </a:ext>
            </a:extLst>
          </p:cNvPr>
          <p:cNvSpPr txBox="1"/>
          <p:nvPr/>
        </p:nvSpPr>
        <p:spPr>
          <a:xfrm>
            <a:off x="2339975" y="3248363"/>
            <a:ext cx="340158" cy="461665"/>
          </a:xfrm>
          <a:prstGeom prst="rect">
            <a:avLst/>
          </a:prstGeom>
          <a:noFill/>
        </p:spPr>
        <p:txBody>
          <a:bodyPr wrap="square" rtlCol="0">
            <a:spAutoFit/>
          </a:bodyPr>
          <a:lstStyle/>
          <a:p>
            <a:r>
              <a:rPr lang="en-US" dirty="0">
                <a:solidFill>
                  <a:schemeClr val="accent5"/>
                </a:solidFill>
              </a:rPr>
              <a:t>5</a:t>
            </a:r>
          </a:p>
        </p:txBody>
      </p:sp>
      <p:sp>
        <p:nvSpPr>
          <p:cNvPr id="83" name="Star: 4 Points 82">
            <a:extLst>
              <a:ext uri="{FF2B5EF4-FFF2-40B4-BE49-F238E27FC236}">
                <a16:creationId xmlns:a16="http://schemas.microsoft.com/office/drawing/2014/main" id="{0952CC05-1E9C-50AB-0FD2-D96189C23758}"/>
              </a:ext>
            </a:extLst>
          </p:cNvPr>
          <p:cNvSpPr/>
          <p:nvPr/>
        </p:nvSpPr>
        <p:spPr>
          <a:xfrm>
            <a:off x="3057330" y="2018983"/>
            <a:ext cx="182880" cy="182880"/>
          </a:xfrm>
          <a:prstGeom prst="star4">
            <a:avLst/>
          </a:prstGeom>
          <a:solidFill>
            <a:schemeClr val="accent2"/>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5688A00-5BC5-68D5-A434-F539CA7EF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54" y="910574"/>
            <a:ext cx="7831667" cy="5084492"/>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B0076711-220D-921D-F73C-B2604B414051}"/>
              </a:ext>
            </a:extLst>
          </p:cNvPr>
          <p:cNvSpPr txBox="1"/>
          <p:nvPr/>
        </p:nvSpPr>
        <p:spPr>
          <a:xfrm>
            <a:off x="5249812" y="4651736"/>
            <a:ext cx="3044209" cy="1077218"/>
          </a:xfrm>
          <a:prstGeom prst="rect">
            <a:avLst/>
          </a:prstGeom>
          <a:noFill/>
        </p:spPr>
        <p:txBody>
          <a:bodyPr wrap="square" rtlCol="0">
            <a:spAutoFit/>
          </a:bodyPr>
          <a:lstStyle/>
          <a:p>
            <a:pPr algn="ctr"/>
            <a:r>
              <a:rPr lang="en-US" sz="1600" dirty="0"/>
              <a:t>List of accelerators maintained by ESH Accelerator Safety Department in </a:t>
            </a:r>
            <a:r>
              <a:rPr lang="en-US" sz="1600" dirty="0">
                <a:hlinkClick r:id="rId3"/>
              </a:rPr>
              <a:t>R.P. Form 47 (ESH DocDB 7481) </a:t>
            </a:r>
            <a:endParaRPr lang="en-US" sz="1600" dirty="0"/>
          </a:p>
        </p:txBody>
      </p:sp>
    </p:spTree>
    <p:extLst>
      <p:ext uri="{BB962C8B-B14F-4D97-AF65-F5344CB8AC3E}">
        <p14:creationId xmlns:p14="http://schemas.microsoft.com/office/powerpoint/2010/main" val="2313312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5145024"/>
            <a:ext cx="6172199" cy="1122538"/>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3907876"/>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BB21DF-998F-D4CC-C6D8-810DA2EB558C}"/>
              </a:ext>
            </a:extLst>
          </p:cNvPr>
          <p:cNvSpPr txBox="1"/>
          <p:nvPr/>
        </p:nvSpPr>
        <p:spPr>
          <a:xfrm>
            <a:off x="6496845" y="971550"/>
            <a:ext cx="2591752" cy="3693319"/>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VII-A.01 ASE – Fermilab Main Accelerator</a:t>
            </a:r>
          </a:p>
          <a:p>
            <a:pPr marL="342900" indent="-342900">
              <a:buFont typeface="Arial" panose="020B0604020202020204" pitchFamily="34" charset="0"/>
              <a:buChar char="•"/>
            </a:pPr>
            <a:r>
              <a:rPr lang="en-US" sz="1800" b="1" dirty="0">
                <a:solidFill>
                  <a:srgbClr val="505050"/>
                </a:solidFill>
              </a:rPr>
              <a:t>VII-A.02 ASE – FAST Accelerator</a:t>
            </a:r>
          </a:p>
          <a:p>
            <a:pPr marL="342900" indent="-342900">
              <a:buFont typeface="Arial" panose="020B0604020202020204" pitchFamily="34" charset="0"/>
              <a:buChar char="•"/>
            </a:pPr>
            <a:r>
              <a:rPr lang="en-US" sz="1800" dirty="0">
                <a:solidFill>
                  <a:srgbClr val="505050"/>
                </a:solidFill>
              </a:rPr>
              <a:t>VII-A.03 ASE – CMTS1 Accelerator</a:t>
            </a:r>
          </a:p>
          <a:p>
            <a:pPr marL="342900" indent="-342900">
              <a:buFont typeface="Arial" panose="020B0604020202020204" pitchFamily="34" charset="0"/>
              <a:buChar char="•"/>
            </a:pPr>
            <a:r>
              <a:rPr lang="en-US" sz="1800" dirty="0">
                <a:solidFill>
                  <a:srgbClr val="505050"/>
                </a:solidFill>
              </a:rPr>
              <a:t>VII-A.04 ASE – PIP-II IT Accelerator</a:t>
            </a:r>
          </a:p>
          <a:p>
            <a:pPr marL="342900" indent="-342900">
              <a:buFont typeface="Arial" panose="020B0604020202020204" pitchFamily="34" charset="0"/>
              <a:buChar char="•"/>
            </a:pPr>
            <a:r>
              <a:rPr lang="en-US" sz="1800" dirty="0">
                <a:solidFill>
                  <a:srgbClr val="505050"/>
                </a:solidFill>
              </a:rPr>
              <a:t>VII-A.05 VTS Accelerator</a:t>
            </a:r>
          </a:p>
          <a:p>
            <a:pPr marL="342900" indent="-342900">
              <a:buFont typeface="Arial" panose="020B0604020202020204" pitchFamily="34" charset="0"/>
              <a:buChar char="•"/>
            </a:pPr>
            <a:r>
              <a:rPr lang="en-US" sz="1800" dirty="0">
                <a:solidFill>
                  <a:srgbClr val="505050"/>
                </a:solidFill>
              </a:rPr>
              <a:t>VII-A.06 STC Accelerator</a:t>
            </a:r>
          </a:p>
        </p:txBody>
      </p:sp>
    </p:spTree>
    <p:extLst>
      <p:ext uri="{BB962C8B-B14F-4D97-AF65-F5344CB8AC3E}">
        <p14:creationId xmlns:p14="http://schemas.microsoft.com/office/powerpoint/2010/main" val="1648425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5730240"/>
            <a:ext cx="6172199" cy="537322"/>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4330128"/>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7ED43CC-7E0A-4D25-7D95-39FC8242CD18}"/>
              </a:ext>
            </a:extLst>
          </p:cNvPr>
          <p:cNvSpPr txBox="1"/>
          <p:nvPr/>
        </p:nvSpPr>
        <p:spPr>
          <a:xfrm>
            <a:off x="6496845" y="971550"/>
            <a:ext cx="2591752" cy="1477328"/>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VII-B.01 Fermilab Shielding Policy</a:t>
            </a:r>
          </a:p>
          <a:p>
            <a:pPr marL="342900" indent="-342900">
              <a:buFont typeface="Arial" panose="020B0604020202020204" pitchFamily="34" charset="0"/>
              <a:buChar char="•"/>
            </a:pPr>
            <a:r>
              <a:rPr lang="en-US" sz="1800" dirty="0">
                <a:solidFill>
                  <a:srgbClr val="505050"/>
                </a:solidFill>
              </a:rPr>
              <a:t>VII-B.01 Fermilab Unreviewed Safety Issue (USI) Process</a:t>
            </a:r>
          </a:p>
        </p:txBody>
      </p:sp>
    </p:spTree>
    <p:extLst>
      <p:ext uri="{BB962C8B-B14F-4D97-AF65-F5344CB8AC3E}">
        <p14:creationId xmlns:p14="http://schemas.microsoft.com/office/powerpoint/2010/main" val="2485234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4939728"/>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7ED43CC-7E0A-4D25-7D95-39FC8242CD18}"/>
              </a:ext>
            </a:extLst>
          </p:cNvPr>
          <p:cNvSpPr txBox="1"/>
          <p:nvPr/>
        </p:nvSpPr>
        <p:spPr>
          <a:xfrm>
            <a:off x="6496845" y="971550"/>
            <a:ext cx="2591752" cy="1200329"/>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VII-C – Non-Accelerator Specific Hazard (NASH) Risk Matrix Tables</a:t>
            </a:r>
          </a:p>
        </p:txBody>
      </p:sp>
    </p:spTree>
    <p:extLst>
      <p:ext uri="{BB962C8B-B14F-4D97-AF65-F5344CB8AC3E}">
        <p14:creationId xmlns:p14="http://schemas.microsoft.com/office/powerpoint/2010/main" val="47408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4B061-EAA2-23E2-821F-5A1936A878AF}"/>
              </a:ext>
            </a:extLst>
          </p:cNvPr>
          <p:cNvSpPr>
            <a:spLocks noGrp="1"/>
          </p:cNvSpPr>
          <p:nvPr>
            <p:ph idx="1"/>
          </p:nvPr>
        </p:nvSpPr>
        <p:spPr/>
        <p:txBody>
          <a:bodyPr/>
          <a:lstStyle/>
          <a:p>
            <a:r>
              <a:rPr lang="en-US" dirty="0"/>
              <a:t>SAD Chapters prepared by Machine/Area Owner, Department Head, or Primary Point of Contact</a:t>
            </a:r>
          </a:p>
          <a:p>
            <a:r>
              <a:rPr lang="en-US" dirty="0"/>
              <a:t>SAD Chapters reviewed by Line Organization Owner, ES&amp;H Division Accelerator Safety Department Head and SAD Review Subcommittee Chair</a:t>
            </a:r>
          </a:p>
          <a:p>
            <a:r>
              <a:rPr lang="en-US" dirty="0"/>
              <a:t>Overall SAD approved by Lab Director</a:t>
            </a:r>
          </a:p>
          <a:p>
            <a:r>
              <a:rPr lang="en-US" dirty="0"/>
              <a:t>All Chapters have same Outline, consistency in formatting and creates ease for reader to find the same type of information across Chapters</a:t>
            </a:r>
          </a:p>
          <a:p>
            <a:r>
              <a:rPr lang="en-US" dirty="0"/>
              <a:t>Chapter nomenclature</a:t>
            </a:r>
          </a:p>
        </p:txBody>
      </p:sp>
      <p:sp>
        <p:nvSpPr>
          <p:cNvPr id="3" name="Title 2">
            <a:extLst>
              <a:ext uri="{FF2B5EF4-FFF2-40B4-BE49-F238E27FC236}">
                <a16:creationId xmlns:a16="http://schemas.microsoft.com/office/drawing/2014/main" id="{3A8C3AAE-F310-D7A3-76D0-26412A58BA26}"/>
              </a:ext>
            </a:extLst>
          </p:cNvPr>
          <p:cNvSpPr>
            <a:spLocks noGrp="1"/>
          </p:cNvSpPr>
          <p:nvPr>
            <p:ph type="title"/>
          </p:nvPr>
        </p:nvSpPr>
        <p:spPr/>
        <p:txBody>
          <a:bodyPr/>
          <a:lstStyle/>
          <a:p>
            <a:r>
              <a:rPr lang="en-US" dirty="0"/>
              <a:t>Fermilab SAD Structure – SAD Chapters</a:t>
            </a:r>
          </a:p>
        </p:txBody>
      </p:sp>
      <p:sp>
        <p:nvSpPr>
          <p:cNvPr id="4" name="Date Placeholder 3">
            <a:extLst>
              <a:ext uri="{FF2B5EF4-FFF2-40B4-BE49-F238E27FC236}">
                <a16:creationId xmlns:a16="http://schemas.microsoft.com/office/drawing/2014/main" id="{9369970F-9DD4-1A05-C933-A58B301486E2}"/>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BAD41405-5BA4-B92B-2CA8-C4A4B01D2727}"/>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63715697-EAEF-3B88-2434-903163706F12}"/>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a:p>
        </p:txBody>
      </p:sp>
      <p:sp>
        <p:nvSpPr>
          <p:cNvPr id="8" name="Right Brace 7">
            <a:extLst>
              <a:ext uri="{FF2B5EF4-FFF2-40B4-BE49-F238E27FC236}">
                <a16:creationId xmlns:a16="http://schemas.microsoft.com/office/drawing/2014/main" id="{A4611165-D539-F203-4C9E-5DF71A3C628B}"/>
              </a:ext>
            </a:extLst>
          </p:cNvPr>
          <p:cNvSpPr/>
          <p:nvPr/>
        </p:nvSpPr>
        <p:spPr>
          <a:xfrm rot="5400000">
            <a:off x="2625319" y="5430738"/>
            <a:ext cx="269013" cy="27867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537B538A-FD9E-4258-9FEF-EAEC4A6DFC5E}"/>
              </a:ext>
            </a:extLst>
          </p:cNvPr>
          <p:cNvSpPr/>
          <p:nvPr/>
        </p:nvSpPr>
        <p:spPr>
          <a:xfrm rot="5400000">
            <a:off x="2970625" y="5454187"/>
            <a:ext cx="269013" cy="231775"/>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644BB2C7-4A98-D944-226C-8CA52A81CC0C}"/>
              </a:ext>
            </a:extLst>
          </p:cNvPr>
          <p:cNvSpPr/>
          <p:nvPr/>
        </p:nvSpPr>
        <p:spPr>
          <a:xfrm rot="5400000">
            <a:off x="3574813" y="5139198"/>
            <a:ext cx="269013" cy="861754"/>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1497B70-F513-B74B-C437-738F24523B57}"/>
              </a:ext>
            </a:extLst>
          </p:cNvPr>
          <p:cNvSpPr txBox="1"/>
          <p:nvPr/>
        </p:nvSpPr>
        <p:spPr>
          <a:xfrm>
            <a:off x="2440324" y="4985300"/>
            <a:ext cx="1911532" cy="584775"/>
          </a:xfrm>
          <a:prstGeom prst="rect">
            <a:avLst/>
          </a:prstGeom>
          <a:noFill/>
        </p:spPr>
        <p:txBody>
          <a:bodyPr wrap="square" rtlCol="0">
            <a:spAutoFit/>
          </a:bodyPr>
          <a:lstStyle/>
          <a:p>
            <a:pPr algn="ctr"/>
            <a:r>
              <a:rPr lang="en-US" sz="3200" dirty="0">
                <a:solidFill>
                  <a:srgbClr val="505050"/>
                </a:solidFill>
              </a:rPr>
              <a:t>II-1.2.1.1</a:t>
            </a:r>
          </a:p>
        </p:txBody>
      </p:sp>
      <p:sp>
        <p:nvSpPr>
          <p:cNvPr id="12" name="TextBox 11">
            <a:extLst>
              <a:ext uri="{FF2B5EF4-FFF2-40B4-BE49-F238E27FC236}">
                <a16:creationId xmlns:a16="http://schemas.microsoft.com/office/drawing/2014/main" id="{4FF6A00E-230C-87DC-0E16-0D226BFCEDF0}"/>
              </a:ext>
            </a:extLst>
          </p:cNvPr>
          <p:cNvSpPr txBox="1"/>
          <p:nvPr/>
        </p:nvSpPr>
        <p:spPr>
          <a:xfrm>
            <a:off x="4143393" y="5634645"/>
            <a:ext cx="5041958" cy="461665"/>
          </a:xfrm>
          <a:prstGeom prst="rect">
            <a:avLst/>
          </a:prstGeom>
          <a:noFill/>
        </p:spPr>
        <p:txBody>
          <a:bodyPr wrap="none" rtlCol="0">
            <a:spAutoFit/>
          </a:bodyPr>
          <a:lstStyle/>
          <a:p>
            <a:r>
              <a:rPr lang="en-US" dirty="0">
                <a:solidFill>
                  <a:schemeClr val="accent3"/>
                </a:solidFill>
              </a:rPr>
              <a:t>Information section within the Chapter</a:t>
            </a:r>
          </a:p>
        </p:txBody>
      </p:sp>
      <p:sp>
        <p:nvSpPr>
          <p:cNvPr id="13" name="TextBox 12">
            <a:extLst>
              <a:ext uri="{FF2B5EF4-FFF2-40B4-BE49-F238E27FC236}">
                <a16:creationId xmlns:a16="http://schemas.microsoft.com/office/drawing/2014/main" id="{1931F8F6-A7F8-D1FB-1A35-F13018FE3142}"/>
              </a:ext>
            </a:extLst>
          </p:cNvPr>
          <p:cNvSpPr txBox="1"/>
          <p:nvPr/>
        </p:nvSpPr>
        <p:spPr>
          <a:xfrm>
            <a:off x="1655959" y="5924544"/>
            <a:ext cx="4087466" cy="461665"/>
          </a:xfrm>
          <a:prstGeom prst="rect">
            <a:avLst/>
          </a:prstGeom>
          <a:noFill/>
        </p:spPr>
        <p:txBody>
          <a:bodyPr wrap="none" rtlCol="0">
            <a:spAutoFit/>
          </a:bodyPr>
          <a:lstStyle/>
          <a:p>
            <a:r>
              <a:rPr lang="en-US" dirty="0">
                <a:solidFill>
                  <a:schemeClr val="accent2"/>
                </a:solidFill>
              </a:rPr>
              <a:t>Chapter within the SAD Section</a:t>
            </a:r>
          </a:p>
        </p:txBody>
      </p:sp>
      <p:sp>
        <p:nvSpPr>
          <p:cNvPr id="14" name="TextBox 13">
            <a:extLst>
              <a:ext uri="{FF2B5EF4-FFF2-40B4-BE49-F238E27FC236}">
                <a16:creationId xmlns:a16="http://schemas.microsoft.com/office/drawing/2014/main" id="{BB62B40E-8A97-CF9E-0CC8-FFFC16642939}"/>
              </a:ext>
            </a:extLst>
          </p:cNvPr>
          <p:cNvSpPr txBox="1"/>
          <p:nvPr/>
        </p:nvSpPr>
        <p:spPr>
          <a:xfrm>
            <a:off x="904508" y="5689091"/>
            <a:ext cx="1681229" cy="461665"/>
          </a:xfrm>
          <a:prstGeom prst="rect">
            <a:avLst/>
          </a:prstGeom>
          <a:noFill/>
        </p:spPr>
        <p:txBody>
          <a:bodyPr wrap="none" rtlCol="0">
            <a:spAutoFit/>
          </a:bodyPr>
          <a:lstStyle/>
          <a:p>
            <a:r>
              <a:rPr lang="en-US" dirty="0"/>
              <a:t>SAD Section</a:t>
            </a:r>
          </a:p>
        </p:txBody>
      </p:sp>
      <p:cxnSp>
        <p:nvCxnSpPr>
          <p:cNvPr id="18" name="Connector: Elbow 17">
            <a:extLst>
              <a:ext uri="{FF2B5EF4-FFF2-40B4-BE49-F238E27FC236}">
                <a16:creationId xmlns:a16="http://schemas.microsoft.com/office/drawing/2014/main" id="{F38C2ECB-1670-57AB-1D8F-6F1822FD78FD}"/>
              </a:ext>
            </a:extLst>
          </p:cNvPr>
          <p:cNvCxnSpPr>
            <a:cxnSpLocks/>
            <a:endCxn id="14" idx="3"/>
          </p:cNvCxnSpPr>
          <p:nvPr/>
        </p:nvCxnSpPr>
        <p:spPr>
          <a:xfrm rot="16200000" flipH="1" flipV="1">
            <a:off x="2528535" y="5688632"/>
            <a:ext cx="288494" cy="174089"/>
          </a:xfrm>
          <a:prstGeom prst="bentConnector4">
            <a:avLst>
              <a:gd name="adj1" fmla="val 99992"/>
              <a:gd name="adj2" fmla="val 88632"/>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C4374DE7-7540-B317-7E9F-A13043A6D9D7}"/>
              </a:ext>
            </a:extLst>
          </p:cNvPr>
          <p:cNvCxnSpPr>
            <a:cxnSpLocks/>
            <a:stCxn id="9" idx="1"/>
          </p:cNvCxnSpPr>
          <p:nvPr/>
        </p:nvCxnSpPr>
        <p:spPr>
          <a:xfrm>
            <a:off x="3105131" y="5704581"/>
            <a:ext cx="0" cy="288495"/>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Connector: Elbow 23">
            <a:extLst>
              <a:ext uri="{FF2B5EF4-FFF2-40B4-BE49-F238E27FC236}">
                <a16:creationId xmlns:a16="http://schemas.microsoft.com/office/drawing/2014/main" id="{DC02A190-CFD0-E0BA-6926-5347762CAFFF}"/>
              </a:ext>
            </a:extLst>
          </p:cNvPr>
          <p:cNvCxnSpPr>
            <a:cxnSpLocks/>
            <a:endCxn id="12" idx="1"/>
          </p:cNvCxnSpPr>
          <p:nvPr/>
        </p:nvCxnSpPr>
        <p:spPr>
          <a:xfrm rot="16200000" flipH="1">
            <a:off x="3812380" y="5534466"/>
            <a:ext cx="227952" cy="434073"/>
          </a:xfrm>
          <a:prstGeom prst="bentConnector4">
            <a:avLst>
              <a:gd name="adj1" fmla="val 100285"/>
              <a:gd name="adj2" fmla="val 65493"/>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85241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F7F0BC-5C2A-6A05-215B-EEE9450CB3EB}"/>
              </a:ext>
            </a:extLst>
          </p:cNvPr>
          <p:cNvSpPr>
            <a:spLocks noGrp="1"/>
          </p:cNvSpPr>
          <p:nvPr>
            <p:ph idx="1"/>
          </p:nvPr>
        </p:nvSpPr>
        <p:spPr/>
        <p:txBody>
          <a:bodyPr/>
          <a:lstStyle/>
          <a:p>
            <a:r>
              <a:rPr lang="en-US" dirty="0"/>
              <a:t>Multiple Accelerator Safety Envelopes (ASEs)</a:t>
            </a:r>
          </a:p>
          <a:p>
            <a:pPr lvl="1"/>
            <a:r>
              <a:rPr lang="en-US" dirty="0"/>
              <a:t>One ASE for each accelerator</a:t>
            </a:r>
          </a:p>
          <a:p>
            <a:r>
              <a:rPr lang="en-US" dirty="0"/>
              <a:t>ASEs prepared by the ES&amp;H Division Accelerator Safety Department Head and Accelerator Machine/Area Owner, Department Head, or Primary Point of Contact</a:t>
            </a:r>
          </a:p>
          <a:p>
            <a:r>
              <a:rPr lang="en-US" dirty="0"/>
              <a:t>ASEs Reviewed and Recommended for approval by the Directorate Associate Lab Director or Division Senior Director, the Accelerator Safety Department Head and SAD Review Subcommittee Chair</a:t>
            </a:r>
          </a:p>
          <a:p>
            <a:r>
              <a:rPr lang="en-US" dirty="0"/>
              <a:t>Final approval of the ASE granted by the Fermilab Director and the DOE Field Element Manager</a:t>
            </a:r>
          </a:p>
          <a:p>
            <a:endParaRPr lang="en-US" dirty="0"/>
          </a:p>
        </p:txBody>
      </p:sp>
      <p:sp>
        <p:nvSpPr>
          <p:cNvPr id="3" name="Title 2">
            <a:extLst>
              <a:ext uri="{FF2B5EF4-FFF2-40B4-BE49-F238E27FC236}">
                <a16:creationId xmlns:a16="http://schemas.microsoft.com/office/drawing/2014/main" id="{E78B90B6-DE44-1C30-1E76-01F70CB988D5}"/>
              </a:ext>
            </a:extLst>
          </p:cNvPr>
          <p:cNvSpPr>
            <a:spLocks noGrp="1"/>
          </p:cNvSpPr>
          <p:nvPr>
            <p:ph type="title"/>
          </p:nvPr>
        </p:nvSpPr>
        <p:spPr>
          <a:xfrm>
            <a:off x="228600" y="251752"/>
            <a:ext cx="8686800" cy="719798"/>
          </a:xfrm>
        </p:spPr>
        <p:txBody>
          <a:bodyPr/>
          <a:lstStyle/>
          <a:p>
            <a:r>
              <a:rPr lang="en-US" dirty="0"/>
              <a:t>Fermilab Accelerator Safety Envelopes (ASEs) Structure</a:t>
            </a:r>
          </a:p>
        </p:txBody>
      </p:sp>
      <p:sp>
        <p:nvSpPr>
          <p:cNvPr id="4" name="Date Placeholder 3">
            <a:extLst>
              <a:ext uri="{FF2B5EF4-FFF2-40B4-BE49-F238E27FC236}">
                <a16:creationId xmlns:a16="http://schemas.microsoft.com/office/drawing/2014/main" id="{76D9CD70-A97B-D0D0-C925-FF6028C99A71}"/>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84F2933-6D2C-DE74-CB21-87AFEE72951D}"/>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63D5BE6C-1D8B-FDB4-7265-A679FA5E6D9E}"/>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a:p>
        </p:txBody>
      </p:sp>
    </p:spTree>
    <p:extLst>
      <p:ext uri="{BB962C8B-B14F-4D97-AF65-F5344CB8AC3E}">
        <p14:creationId xmlns:p14="http://schemas.microsoft.com/office/powerpoint/2010/main" val="4216303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F7F0BC-5C2A-6A05-215B-EEE9450CB3EB}"/>
              </a:ext>
            </a:extLst>
          </p:cNvPr>
          <p:cNvSpPr>
            <a:spLocks noGrp="1"/>
          </p:cNvSpPr>
          <p:nvPr>
            <p:ph idx="1"/>
          </p:nvPr>
        </p:nvSpPr>
        <p:spPr/>
        <p:txBody>
          <a:bodyPr/>
          <a:lstStyle/>
          <a:p>
            <a:r>
              <a:rPr lang="en-US" dirty="0"/>
              <a:t>ASE Outline</a:t>
            </a:r>
          </a:p>
          <a:p>
            <a:pPr lvl="1"/>
            <a:r>
              <a:rPr lang="en-US" sz="2000" dirty="0"/>
              <a:t>Section 1 Introduction and Scope</a:t>
            </a:r>
          </a:p>
          <a:p>
            <a:pPr lvl="1"/>
            <a:r>
              <a:rPr lang="en-US" sz="2000" dirty="0"/>
              <a:t>Section 2 Select Definitions and Acronyms</a:t>
            </a:r>
          </a:p>
          <a:p>
            <a:pPr lvl="1"/>
            <a:r>
              <a:rPr lang="en-US" sz="2000" dirty="0"/>
              <a:t>Section 3 Description of Credited Controls</a:t>
            </a:r>
          </a:p>
          <a:p>
            <a:pPr lvl="1"/>
            <a:r>
              <a:rPr lang="en-US" sz="2000" dirty="0"/>
              <a:t>Section 4 ASE Violation Determinations and Actions</a:t>
            </a:r>
          </a:p>
          <a:p>
            <a:pPr lvl="1"/>
            <a:r>
              <a:rPr lang="en-US" sz="2000" dirty="0"/>
              <a:t>Section 5 Configuration Management for Credited Controls</a:t>
            </a:r>
          </a:p>
          <a:p>
            <a:pPr lvl="1"/>
            <a:r>
              <a:rPr lang="en-US" sz="2000" dirty="0"/>
              <a:t>Section 6 Unreviewed Safety Issue (USI) Process</a:t>
            </a:r>
          </a:p>
          <a:p>
            <a:pPr lvl="1"/>
            <a:r>
              <a:rPr lang="en-US" sz="2000" dirty="0"/>
              <a:t>Section 7 Summary of Credited Controls for [all Segments of] the Accelerator</a:t>
            </a:r>
          </a:p>
          <a:p>
            <a:pPr lvl="2"/>
            <a:r>
              <a:rPr lang="en-US" sz="1800" dirty="0"/>
              <a:t>For the Fermilab Main Accelerator, this will be subdivided for each segment (i.e., Linac, MTA, etc.)</a:t>
            </a:r>
          </a:p>
          <a:p>
            <a:endParaRPr lang="en-US" dirty="0"/>
          </a:p>
        </p:txBody>
      </p:sp>
      <p:sp>
        <p:nvSpPr>
          <p:cNvPr id="3" name="Title 2">
            <a:extLst>
              <a:ext uri="{FF2B5EF4-FFF2-40B4-BE49-F238E27FC236}">
                <a16:creationId xmlns:a16="http://schemas.microsoft.com/office/drawing/2014/main" id="{E78B90B6-DE44-1C30-1E76-01F70CB988D5}"/>
              </a:ext>
            </a:extLst>
          </p:cNvPr>
          <p:cNvSpPr>
            <a:spLocks noGrp="1"/>
          </p:cNvSpPr>
          <p:nvPr>
            <p:ph type="title"/>
          </p:nvPr>
        </p:nvSpPr>
        <p:spPr>
          <a:xfrm>
            <a:off x="228600" y="251752"/>
            <a:ext cx="8686800" cy="575335"/>
          </a:xfrm>
        </p:spPr>
        <p:txBody>
          <a:bodyPr/>
          <a:lstStyle/>
          <a:p>
            <a:r>
              <a:rPr lang="en-US" dirty="0"/>
              <a:t>Fermilab ASE Structure</a:t>
            </a:r>
          </a:p>
        </p:txBody>
      </p:sp>
      <p:sp>
        <p:nvSpPr>
          <p:cNvPr id="4" name="Date Placeholder 3">
            <a:extLst>
              <a:ext uri="{FF2B5EF4-FFF2-40B4-BE49-F238E27FC236}">
                <a16:creationId xmlns:a16="http://schemas.microsoft.com/office/drawing/2014/main" id="{76D9CD70-A97B-D0D0-C925-FF6028C99A71}"/>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84F2933-6D2C-DE74-CB21-87AFEE72951D}"/>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63D5BE6C-1D8B-FDB4-7265-A679FA5E6D9E}"/>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a:p>
        </p:txBody>
      </p:sp>
    </p:spTree>
    <p:extLst>
      <p:ext uri="{BB962C8B-B14F-4D97-AF65-F5344CB8AC3E}">
        <p14:creationId xmlns:p14="http://schemas.microsoft.com/office/powerpoint/2010/main" val="217201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BA9B7-CB38-2285-E07F-1A46E17A4843}"/>
              </a:ext>
            </a:extLst>
          </p:cNvPr>
          <p:cNvSpPr>
            <a:spLocks noGrp="1"/>
          </p:cNvSpPr>
          <p:nvPr>
            <p:ph idx="1"/>
          </p:nvPr>
        </p:nvSpPr>
        <p:spPr/>
        <p:txBody>
          <a:bodyPr/>
          <a:lstStyle/>
          <a:p>
            <a:r>
              <a:rPr lang="en-US" dirty="0"/>
              <a:t>Fermilab Facility Overview </a:t>
            </a:r>
          </a:p>
          <a:p>
            <a:r>
              <a:rPr lang="en-US" dirty="0"/>
              <a:t>Safety Assessment Document (SAD) and Accelerator Safety Envelope (ASE) Layout</a:t>
            </a:r>
          </a:p>
          <a:p>
            <a:r>
              <a:rPr lang="en-US" dirty="0"/>
              <a:t>Applicability and Radiation Generating Devices (RGDs)</a:t>
            </a:r>
          </a:p>
          <a:p>
            <a:r>
              <a:rPr lang="en-US" dirty="0"/>
              <a:t>Overview of Non-Accelerator Specific Hazard (NASH) Analysis Methodology</a:t>
            </a:r>
          </a:p>
          <a:p>
            <a:r>
              <a:rPr lang="en-US" dirty="0"/>
              <a:t>Overview of Maximum Credible Incident (MCI) Analysis Methodology</a:t>
            </a:r>
          </a:p>
          <a:p>
            <a:r>
              <a:rPr lang="en-US" dirty="0"/>
              <a:t>Credited Controls</a:t>
            </a:r>
          </a:p>
          <a:p>
            <a:r>
              <a:rPr lang="en-US" dirty="0"/>
              <a:t>Configuration Management</a:t>
            </a:r>
          </a:p>
          <a:p>
            <a:r>
              <a:rPr lang="en-US" dirty="0"/>
              <a:t>ASE Violation Determination &amp; Response</a:t>
            </a:r>
          </a:p>
        </p:txBody>
      </p:sp>
      <p:sp>
        <p:nvSpPr>
          <p:cNvPr id="3" name="Title 2">
            <a:extLst>
              <a:ext uri="{FF2B5EF4-FFF2-40B4-BE49-F238E27FC236}">
                <a16:creationId xmlns:a16="http://schemas.microsoft.com/office/drawing/2014/main" id="{52366FE5-958C-804C-2B35-F09206500DF8}"/>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7A128750-15FF-E627-9D8E-87357B46BA01}"/>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6180B2DE-C946-00F5-368A-48CADF39890A}"/>
              </a:ext>
            </a:extLst>
          </p:cNvPr>
          <p:cNvSpPr>
            <a:spLocks noGrp="1"/>
          </p:cNvSpPr>
          <p:nvPr>
            <p:ph type="ftr" sz="quarter" idx="3"/>
          </p:nvPr>
        </p:nvSpPr>
        <p:spPr/>
        <p:txBody>
          <a:bodyPr/>
          <a:lstStyle/>
          <a:p>
            <a:pPr>
              <a:defRPr/>
            </a:pPr>
            <a:r>
              <a:rPr lang="en-US" dirty="0"/>
              <a:t>Malo | Accelerator Safety Program Overview</a:t>
            </a:r>
            <a:endParaRPr lang="en-US" b="1" dirty="0"/>
          </a:p>
        </p:txBody>
      </p:sp>
      <p:sp>
        <p:nvSpPr>
          <p:cNvPr id="6" name="Slide Number Placeholder 5">
            <a:extLst>
              <a:ext uri="{FF2B5EF4-FFF2-40B4-BE49-F238E27FC236}">
                <a16:creationId xmlns:a16="http://schemas.microsoft.com/office/drawing/2014/main" id="{FB2DAE88-6607-059B-FA54-8FA0666503B5}"/>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600875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774964"/>
          </a:xfrm>
        </p:spPr>
        <p:txBody>
          <a:bodyPr/>
          <a:lstStyle/>
          <a:p>
            <a:pPr algn="ctr"/>
            <a:r>
              <a:rPr lang="en-US" sz="3600" dirty="0"/>
              <a:t>DOE O 420.2D Applicability and Radiation Generating Devices (RGDs)</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771967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B9BF2-58BB-5427-8BE6-CF3AFD930FFE}"/>
              </a:ext>
            </a:extLst>
          </p:cNvPr>
          <p:cNvSpPr>
            <a:spLocks noGrp="1"/>
          </p:cNvSpPr>
          <p:nvPr>
            <p:ph idx="1"/>
          </p:nvPr>
        </p:nvSpPr>
        <p:spPr>
          <a:xfrm>
            <a:off x="143338" y="899318"/>
            <a:ext cx="8770476" cy="5059363"/>
          </a:xfrm>
        </p:spPr>
        <p:txBody>
          <a:bodyPr lIns="0" tIns="0" rIns="0" bIns="0" anchor="t"/>
          <a:lstStyle/>
          <a:p>
            <a:r>
              <a:rPr lang="en-US" sz="2000" dirty="0">
                <a:latin typeface="+mn-lt"/>
              </a:rPr>
              <a:t>All RGDs as determined by DOE O 420.2C were run through the definitions of DOE O 420.2D to determine their new designation.  The possibilities are:</a:t>
            </a:r>
          </a:p>
          <a:p>
            <a:pPr lvl="1"/>
            <a:r>
              <a:rPr lang="en-US" sz="1800" dirty="0">
                <a:latin typeface="+mn-lt"/>
                <a:ea typeface="ＭＳ Ｐゴシック"/>
              </a:rPr>
              <a:t>Radiation Generating Device</a:t>
            </a:r>
          </a:p>
          <a:p>
            <a:pPr lvl="1"/>
            <a:r>
              <a:rPr lang="en-US" sz="1800" dirty="0">
                <a:latin typeface="+mn-lt"/>
                <a:ea typeface="ＭＳ Ｐゴシック"/>
              </a:rPr>
              <a:t>Exempt / Equivalent Accelerator</a:t>
            </a:r>
          </a:p>
          <a:p>
            <a:pPr lvl="1"/>
            <a:r>
              <a:rPr lang="en-US" sz="1800" b="1" dirty="0">
                <a:latin typeface="+mn-lt"/>
                <a:ea typeface="ＭＳ Ｐゴシック"/>
              </a:rPr>
              <a:t>Non-Exempt / Non-Equivalent Accelerator</a:t>
            </a:r>
          </a:p>
          <a:p>
            <a:pPr lvl="3"/>
            <a:r>
              <a:rPr lang="en-US" sz="1400" b="1" dirty="0">
                <a:latin typeface="+mn-lt"/>
                <a:ea typeface="ＭＳ Ｐゴシック"/>
              </a:rPr>
              <a:t>Compliance with DOE O 420.2D and an ARR is required.</a:t>
            </a:r>
          </a:p>
          <a:p>
            <a:pPr lvl="1"/>
            <a:endParaRPr lang="en-US" sz="1400" dirty="0">
              <a:latin typeface="+mn-lt"/>
              <a:ea typeface="ＭＳ Ｐゴシック"/>
            </a:endParaRPr>
          </a:p>
        </p:txBody>
      </p:sp>
      <p:sp>
        <p:nvSpPr>
          <p:cNvPr id="3" name="Title 2">
            <a:extLst>
              <a:ext uri="{FF2B5EF4-FFF2-40B4-BE49-F238E27FC236}">
                <a16:creationId xmlns:a16="http://schemas.microsoft.com/office/drawing/2014/main" id="{DB3AFB3B-E262-180D-3F42-FC0D42E8D482}"/>
              </a:ext>
            </a:extLst>
          </p:cNvPr>
          <p:cNvSpPr>
            <a:spLocks noGrp="1"/>
          </p:cNvSpPr>
          <p:nvPr>
            <p:ph type="title"/>
          </p:nvPr>
        </p:nvSpPr>
        <p:spPr/>
        <p:txBody>
          <a:bodyPr/>
          <a:lstStyle/>
          <a:p>
            <a:r>
              <a:rPr lang="en-US"/>
              <a:t>RGD vs Accelerator</a:t>
            </a:r>
          </a:p>
        </p:txBody>
      </p:sp>
      <p:sp>
        <p:nvSpPr>
          <p:cNvPr id="4" name="Date Placeholder 3">
            <a:extLst>
              <a:ext uri="{FF2B5EF4-FFF2-40B4-BE49-F238E27FC236}">
                <a16:creationId xmlns:a16="http://schemas.microsoft.com/office/drawing/2014/main" id="{E425DD96-1C42-D284-C659-6F9140077BD4}"/>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A4E16FE-7A8E-E7FB-7D1A-E75C9CB995E1}"/>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A79AF48B-EA75-3B23-65EB-D97DC1926368}"/>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a:p>
        </p:txBody>
      </p:sp>
    </p:spTree>
    <p:extLst>
      <p:ext uri="{BB962C8B-B14F-4D97-AF65-F5344CB8AC3E}">
        <p14:creationId xmlns:p14="http://schemas.microsoft.com/office/powerpoint/2010/main" val="230616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3AFB3B-E262-180D-3F42-FC0D42E8D482}"/>
              </a:ext>
            </a:extLst>
          </p:cNvPr>
          <p:cNvSpPr>
            <a:spLocks noGrp="1"/>
          </p:cNvSpPr>
          <p:nvPr>
            <p:ph type="title"/>
          </p:nvPr>
        </p:nvSpPr>
        <p:spPr>
          <a:xfrm>
            <a:off x="228600" y="251752"/>
            <a:ext cx="8686800" cy="596892"/>
          </a:xfrm>
        </p:spPr>
        <p:txBody>
          <a:bodyPr/>
          <a:lstStyle/>
          <a:p>
            <a:r>
              <a:rPr lang="en-US" sz="2800" dirty="0">
                <a:latin typeface="Helvetica" panose="020B0604020202020204" pitchFamily="34" charset="0"/>
                <a:cs typeface="Helvetica" panose="020B0604020202020204" pitchFamily="34" charset="0"/>
              </a:rPr>
              <a:t>Radiation Generating Device vs Accelerator Determination</a:t>
            </a:r>
            <a:endParaRPr lang="en-US" dirty="0"/>
          </a:p>
        </p:txBody>
      </p:sp>
      <p:sp>
        <p:nvSpPr>
          <p:cNvPr id="4" name="Date Placeholder 3">
            <a:extLst>
              <a:ext uri="{FF2B5EF4-FFF2-40B4-BE49-F238E27FC236}">
                <a16:creationId xmlns:a16="http://schemas.microsoft.com/office/drawing/2014/main" id="{E425DD96-1C42-D284-C659-6F9140077BD4}"/>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A4E16FE-7A8E-E7FB-7D1A-E75C9CB995E1}"/>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A79AF48B-EA75-3B23-65EB-D97DC1926368}"/>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a:p>
        </p:txBody>
      </p:sp>
      <p:sp>
        <p:nvSpPr>
          <p:cNvPr id="7" name="Diamond 6">
            <a:extLst>
              <a:ext uri="{FF2B5EF4-FFF2-40B4-BE49-F238E27FC236}">
                <a16:creationId xmlns:a16="http://schemas.microsoft.com/office/drawing/2014/main" id="{A8A278A8-5777-BCD4-3F31-7D472A1E44F6}"/>
              </a:ext>
            </a:extLst>
          </p:cNvPr>
          <p:cNvSpPr/>
          <p:nvPr/>
        </p:nvSpPr>
        <p:spPr>
          <a:xfrm>
            <a:off x="587527" y="920663"/>
            <a:ext cx="2693096" cy="864296"/>
          </a:xfrm>
          <a:prstGeom prst="diamond">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rgbClr val="50504E"/>
                </a:solidFill>
              </a:rPr>
              <a:t>Is voltage or RF applied?</a:t>
            </a:r>
          </a:p>
        </p:txBody>
      </p:sp>
      <p:sp>
        <p:nvSpPr>
          <p:cNvPr id="8" name="Diamond 7">
            <a:extLst>
              <a:ext uri="{FF2B5EF4-FFF2-40B4-BE49-F238E27FC236}">
                <a16:creationId xmlns:a16="http://schemas.microsoft.com/office/drawing/2014/main" id="{8C769F85-F68E-D10C-1D96-A2CBE8E8F15F}"/>
              </a:ext>
            </a:extLst>
          </p:cNvPr>
          <p:cNvSpPr/>
          <p:nvPr/>
        </p:nvSpPr>
        <p:spPr>
          <a:xfrm>
            <a:off x="3440177" y="2085119"/>
            <a:ext cx="2693096" cy="864296"/>
          </a:xfrm>
          <a:prstGeom prst="diamond">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rgbClr val="50504E"/>
                </a:solidFill>
              </a:rPr>
              <a:t>Radiation Area possible?</a:t>
            </a:r>
          </a:p>
        </p:txBody>
      </p:sp>
      <p:sp>
        <p:nvSpPr>
          <p:cNvPr id="9" name="Diamond 8">
            <a:extLst>
              <a:ext uri="{FF2B5EF4-FFF2-40B4-BE49-F238E27FC236}">
                <a16:creationId xmlns:a16="http://schemas.microsoft.com/office/drawing/2014/main" id="{6FB308CF-3FB8-4646-9719-B8EEF19F40CF}"/>
              </a:ext>
            </a:extLst>
          </p:cNvPr>
          <p:cNvSpPr/>
          <p:nvPr/>
        </p:nvSpPr>
        <p:spPr>
          <a:xfrm>
            <a:off x="3440177" y="4265321"/>
            <a:ext cx="2693096" cy="864296"/>
          </a:xfrm>
          <a:prstGeom prst="diamond">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50504E"/>
                </a:solidFill>
              </a:rPr>
              <a:t>≥10 MeV?</a:t>
            </a:r>
          </a:p>
        </p:txBody>
      </p:sp>
      <p:sp>
        <p:nvSpPr>
          <p:cNvPr id="10" name="Rectangle 9">
            <a:extLst>
              <a:ext uri="{FF2B5EF4-FFF2-40B4-BE49-F238E27FC236}">
                <a16:creationId xmlns:a16="http://schemas.microsoft.com/office/drawing/2014/main" id="{ED31C9DB-C746-B96A-1905-5E49D61687C3}"/>
              </a:ext>
            </a:extLst>
          </p:cNvPr>
          <p:cNvSpPr/>
          <p:nvPr/>
        </p:nvSpPr>
        <p:spPr>
          <a:xfrm>
            <a:off x="3592346" y="3249575"/>
            <a:ext cx="2388758" cy="715586"/>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Device is an accelerator</a:t>
            </a:r>
          </a:p>
        </p:txBody>
      </p:sp>
      <p:sp>
        <p:nvSpPr>
          <p:cNvPr id="11" name="Rectangle 10">
            <a:extLst>
              <a:ext uri="{FF2B5EF4-FFF2-40B4-BE49-F238E27FC236}">
                <a16:creationId xmlns:a16="http://schemas.microsoft.com/office/drawing/2014/main" id="{F812F154-D622-3076-14CC-E2909C86A03C}"/>
              </a:ext>
            </a:extLst>
          </p:cNvPr>
          <p:cNvSpPr/>
          <p:nvPr/>
        </p:nvSpPr>
        <p:spPr>
          <a:xfrm>
            <a:off x="6526642" y="3982940"/>
            <a:ext cx="2388758" cy="144683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Equivalent Accelerator</a:t>
            </a:r>
          </a:p>
        </p:txBody>
      </p:sp>
      <p:sp>
        <p:nvSpPr>
          <p:cNvPr id="12" name="Rectangle 11">
            <a:extLst>
              <a:ext uri="{FF2B5EF4-FFF2-40B4-BE49-F238E27FC236}">
                <a16:creationId xmlns:a16="http://schemas.microsoft.com/office/drawing/2014/main" id="{CB90D521-9D49-50E8-197F-FF329C248BE9}"/>
              </a:ext>
            </a:extLst>
          </p:cNvPr>
          <p:cNvSpPr/>
          <p:nvPr/>
        </p:nvSpPr>
        <p:spPr>
          <a:xfrm>
            <a:off x="3592346" y="5429778"/>
            <a:ext cx="2388758" cy="715586"/>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u="sng" dirty="0">
                <a:solidFill>
                  <a:schemeClr val="bg1"/>
                </a:solidFill>
                <a:highlight>
                  <a:srgbClr val="99D6EA"/>
                </a:highlight>
              </a:rPr>
              <a:t>May NOT have an equivalency</a:t>
            </a:r>
          </a:p>
        </p:txBody>
      </p:sp>
      <p:sp>
        <p:nvSpPr>
          <p:cNvPr id="13" name="Rectangle 12">
            <a:extLst>
              <a:ext uri="{FF2B5EF4-FFF2-40B4-BE49-F238E27FC236}">
                <a16:creationId xmlns:a16="http://schemas.microsoft.com/office/drawing/2014/main" id="{D40D1AFE-9D32-4378-06AB-D50D1D4A94A2}"/>
              </a:ext>
            </a:extLst>
          </p:cNvPr>
          <p:cNvSpPr/>
          <p:nvPr/>
        </p:nvSpPr>
        <p:spPr>
          <a:xfrm>
            <a:off x="6526642" y="2159474"/>
            <a:ext cx="2388758" cy="715586"/>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Device is an RGD</a:t>
            </a:r>
          </a:p>
        </p:txBody>
      </p:sp>
      <p:cxnSp>
        <p:nvCxnSpPr>
          <p:cNvPr id="15" name="Straight Arrow Connector 14">
            <a:extLst>
              <a:ext uri="{FF2B5EF4-FFF2-40B4-BE49-F238E27FC236}">
                <a16:creationId xmlns:a16="http://schemas.microsoft.com/office/drawing/2014/main" id="{4064872E-5316-FB7D-88B5-23FBBB0A345F}"/>
              </a:ext>
            </a:extLst>
          </p:cNvPr>
          <p:cNvCxnSpPr>
            <a:cxnSpLocks/>
            <a:endCxn id="8" idx="0"/>
          </p:cNvCxnSpPr>
          <p:nvPr/>
        </p:nvCxnSpPr>
        <p:spPr>
          <a:xfrm>
            <a:off x="4786725" y="1784959"/>
            <a:ext cx="0" cy="3001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15E1F5AE-3DE3-7AEC-40E8-6C6F4F1E0B15}"/>
              </a:ext>
            </a:extLst>
          </p:cNvPr>
          <p:cNvCxnSpPr>
            <a:cxnSpLocks/>
            <a:stCxn id="8" idx="2"/>
            <a:endCxn id="10" idx="0"/>
          </p:cNvCxnSpPr>
          <p:nvPr/>
        </p:nvCxnSpPr>
        <p:spPr>
          <a:xfrm>
            <a:off x="4786725" y="2949415"/>
            <a:ext cx="0" cy="3001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FE0F846C-2F74-7562-B6FA-03B44D2E2C1C}"/>
              </a:ext>
            </a:extLst>
          </p:cNvPr>
          <p:cNvCxnSpPr>
            <a:cxnSpLocks/>
            <a:stCxn id="10" idx="2"/>
            <a:endCxn id="9" idx="0"/>
          </p:cNvCxnSpPr>
          <p:nvPr/>
        </p:nvCxnSpPr>
        <p:spPr>
          <a:xfrm>
            <a:off x="4786725" y="3965161"/>
            <a:ext cx="0" cy="3001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0876AAFA-3D71-4B76-3C73-F0F5FD7D5EC0}"/>
              </a:ext>
            </a:extLst>
          </p:cNvPr>
          <p:cNvCxnSpPr>
            <a:cxnSpLocks/>
            <a:stCxn id="9" idx="2"/>
            <a:endCxn id="12" idx="0"/>
          </p:cNvCxnSpPr>
          <p:nvPr/>
        </p:nvCxnSpPr>
        <p:spPr>
          <a:xfrm>
            <a:off x="4786725" y="5129617"/>
            <a:ext cx="0" cy="30016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4397219C-476C-0C99-8A04-74806944B2DD}"/>
              </a:ext>
            </a:extLst>
          </p:cNvPr>
          <p:cNvCxnSpPr>
            <a:cxnSpLocks/>
          </p:cNvCxnSpPr>
          <p:nvPr/>
        </p:nvCxnSpPr>
        <p:spPr>
          <a:xfrm>
            <a:off x="3191100" y="1369673"/>
            <a:ext cx="264739"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a16="http://schemas.microsoft.com/office/drawing/2014/main" id="{A296030B-AB13-AC1B-CD96-B0404CFDA283}"/>
              </a:ext>
            </a:extLst>
          </p:cNvPr>
          <p:cNvCxnSpPr>
            <a:cxnSpLocks/>
            <a:stCxn id="9" idx="3"/>
            <a:endCxn id="11" idx="1"/>
          </p:cNvCxnSpPr>
          <p:nvPr/>
        </p:nvCxnSpPr>
        <p:spPr>
          <a:xfrm>
            <a:off x="6133273" y="4697469"/>
            <a:ext cx="393369" cy="889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4" name="TextBox 43">
            <a:extLst>
              <a:ext uri="{FF2B5EF4-FFF2-40B4-BE49-F238E27FC236}">
                <a16:creationId xmlns:a16="http://schemas.microsoft.com/office/drawing/2014/main" id="{0E881D66-1A70-F588-1B01-9C344DFC8782}"/>
              </a:ext>
            </a:extLst>
          </p:cNvPr>
          <p:cNvSpPr txBox="1"/>
          <p:nvPr/>
        </p:nvSpPr>
        <p:spPr>
          <a:xfrm>
            <a:off x="3139290" y="926861"/>
            <a:ext cx="457882" cy="338554"/>
          </a:xfrm>
          <a:prstGeom prst="rect">
            <a:avLst/>
          </a:prstGeom>
          <a:noFill/>
        </p:spPr>
        <p:txBody>
          <a:bodyPr wrap="none" rtlCol="0">
            <a:spAutoFit/>
          </a:bodyPr>
          <a:lstStyle/>
          <a:p>
            <a:r>
              <a:rPr lang="en-US" sz="1600">
                <a:solidFill>
                  <a:srgbClr val="50504E"/>
                </a:solidFill>
              </a:rPr>
              <a:t>yes</a:t>
            </a:r>
          </a:p>
        </p:txBody>
      </p:sp>
      <p:sp>
        <p:nvSpPr>
          <p:cNvPr id="45" name="TextBox 44">
            <a:extLst>
              <a:ext uri="{FF2B5EF4-FFF2-40B4-BE49-F238E27FC236}">
                <a16:creationId xmlns:a16="http://schemas.microsoft.com/office/drawing/2014/main" id="{C9E4D591-23BF-1332-970A-455E4E9FD55C}"/>
              </a:ext>
            </a:extLst>
          </p:cNvPr>
          <p:cNvSpPr txBox="1"/>
          <p:nvPr/>
        </p:nvSpPr>
        <p:spPr>
          <a:xfrm>
            <a:off x="4756185" y="2872724"/>
            <a:ext cx="457882" cy="338554"/>
          </a:xfrm>
          <a:prstGeom prst="rect">
            <a:avLst/>
          </a:prstGeom>
          <a:noFill/>
        </p:spPr>
        <p:txBody>
          <a:bodyPr wrap="none" rtlCol="0">
            <a:spAutoFit/>
          </a:bodyPr>
          <a:lstStyle/>
          <a:p>
            <a:r>
              <a:rPr lang="en-US" sz="1600">
                <a:solidFill>
                  <a:srgbClr val="50504E"/>
                </a:solidFill>
              </a:rPr>
              <a:t>yes</a:t>
            </a:r>
          </a:p>
        </p:txBody>
      </p:sp>
      <p:sp>
        <p:nvSpPr>
          <p:cNvPr id="46" name="TextBox 45">
            <a:extLst>
              <a:ext uri="{FF2B5EF4-FFF2-40B4-BE49-F238E27FC236}">
                <a16:creationId xmlns:a16="http://schemas.microsoft.com/office/drawing/2014/main" id="{53BE12B5-B110-6853-B776-51CCE54BBE09}"/>
              </a:ext>
            </a:extLst>
          </p:cNvPr>
          <p:cNvSpPr txBox="1"/>
          <p:nvPr/>
        </p:nvSpPr>
        <p:spPr>
          <a:xfrm>
            <a:off x="4747873" y="3886080"/>
            <a:ext cx="457882" cy="338554"/>
          </a:xfrm>
          <a:prstGeom prst="rect">
            <a:avLst/>
          </a:prstGeom>
          <a:noFill/>
        </p:spPr>
        <p:txBody>
          <a:bodyPr wrap="none" rtlCol="0">
            <a:spAutoFit/>
          </a:bodyPr>
          <a:lstStyle/>
          <a:p>
            <a:r>
              <a:rPr lang="en-US" sz="1600">
                <a:solidFill>
                  <a:srgbClr val="50504E"/>
                </a:solidFill>
              </a:rPr>
              <a:t>yes</a:t>
            </a:r>
          </a:p>
        </p:txBody>
      </p:sp>
      <p:sp>
        <p:nvSpPr>
          <p:cNvPr id="47" name="TextBox 46">
            <a:extLst>
              <a:ext uri="{FF2B5EF4-FFF2-40B4-BE49-F238E27FC236}">
                <a16:creationId xmlns:a16="http://schemas.microsoft.com/office/drawing/2014/main" id="{DDB897CB-BB94-908E-B2B5-D7EA874C06D5}"/>
              </a:ext>
            </a:extLst>
          </p:cNvPr>
          <p:cNvSpPr txBox="1"/>
          <p:nvPr/>
        </p:nvSpPr>
        <p:spPr>
          <a:xfrm>
            <a:off x="4756185" y="5048210"/>
            <a:ext cx="457882" cy="338554"/>
          </a:xfrm>
          <a:prstGeom prst="rect">
            <a:avLst/>
          </a:prstGeom>
          <a:noFill/>
        </p:spPr>
        <p:txBody>
          <a:bodyPr wrap="none" rtlCol="0">
            <a:spAutoFit/>
          </a:bodyPr>
          <a:lstStyle/>
          <a:p>
            <a:r>
              <a:rPr lang="en-US" sz="1600">
                <a:solidFill>
                  <a:srgbClr val="50504E"/>
                </a:solidFill>
              </a:rPr>
              <a:t>yes</a:t>
            </a:r>
          </a:p>
        </p:txBody>
      </p:sp>
      <p:sp>
        <p:nvSpPr>
          <p:cNvPr id="52" name="TextBox 51">
            <a:extLst>
              <a:ext uri="{FF2B5EF4-FFF2-40B4-BE49-F238E27FC236}">
                <a16:creationId xmlns:a16="http://schemas.microsoft.com/office/drawing/2014/main" id="{0E95B6A4-5FF3-125E-4872-344B37F69DAE}"/>
              </a:ext>
            </a:extLst>
          </p:cNvPr>
          <p:cNvSpPr txBox="1"/>
          <p:nvPr/>
        </p:nvSpPr>
        <p:spPr>
          <a:xfrm>
            <a:off x="6150890" y="4408793"/>
            <a:ext cx="401072" cy="338554"/>
          </a:xfrm>
          <a:prstGeom prst="rect">
            <a:avLst/>
          </a:prstGeom>
          <a:noFill/>
        </p:spPr>
        <p:txBody>
          <a:bodyPr wrap="none" rtlCol="0">
            <a:spAutoFit/>
          </a:bodyPr>
          <a:lstStyle/>
          <a:p>
            <a:r>
              <a:rPr lang="en-US" sz="1600">
                <a:solidFill>
                  <a:srgbClr val="50504E"/>
                </a:solidFill>
              </a:rPr>
              <a:t>no</a:t>
            </a:r>
          </a:p>
        </p:txBody>
      </p:sp>
      <p:sp>
        <p:nvSpPr>
          <p:cNvPr id="17" name="Diamond 16">
            <a:extLst>
              <a:ext uri="{FF2B5EF4-FFF2-40B4-BE49-F238E27FC236}">
                <a16:creationId xmlns:a16="http://schemas.microsoft.com/office/drawing/2014/main" id="{1793BD2B-6FED-E522-00AB-F7ABC85EE438}"/>
              </a:ext>
            </a:extLst>
          </p:cNvPr>
          <p:cNvSpPr/>
          <p:nvPr/>
        </p:nvSpPr>
        <p:spPr>
          <a:xfrm>
            <a:off x="3460644" y="958960"/>
            <a:ext cx="2693096" cy="864296"/>
          </a:xfrm>
          <a:prstGeom prst="diamond">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rgbClr val="50504E"/>
                </a:solidFill>
              </a:rPr>
              <a:t>Is ionizing radiation possible?</a:t>
            </a:r>
          </a:p>
        </p:txBody>
      </p:sp>
      <p:sp>
        <p:nvSpPr>
          <p:cNvPr id="23" name="TextBox 22">
            <a:extLst>
              <a:ext uri="{FF2B5EF4-FFF2-40B4-BE49-F238E27FC236}">
                <a16:creationId xmlns:a16="http://schemas.microsoft.com/office/drawing/2014/main" id="{B8BD7171-98C1-6102-70FE-B515E5E3790D}"/>
              </a:ext>
            </a:extLst>
          </p:cNvPr>
          <p:cNvSpPr txBox="1"/>
          <p:nvPr/>
        </p:nvSpPr>
        <p:spPr>
          <a:xfrm>
            <a:off x="6150890" y="2228591"/>
            <a:ext cx="401072" cy="338554"/>
          </a:xfrm>
          <a:prstGeom prst="rect">
            <a:avLst/>
          </a:prstGeom>
          <a:noFill/>
        </p:spPr>
        <p:txBody>
          <a:bodyPr wrap="none" rtlCol="0">
            <a:spAutoFit/>
          </a:bodyPr>
          <a:lstStyle/>
          <a:p>
            <a:r>
              <a:rPr lang="en-US" sz="1600">
                <a:solidFill>
                  <a:srgbClr val="50504E"/>
                </a:solidFill>
              </a:rPr>
              <a:t>no</a:t>
            </a:r>
          </a:p>
        </p:txBody>
      </p:sp>
      <p:cxnSp>
        <p:nvCxnSpPr>
          <p:cNvPr id="24" name="Straight Arrow Connector 23">
            <a:extLst>
              <a:ext uri="{FF2B5EF4-FFF2-40B4-BE49-F238E27FC236}">
                <a16:creationId xmlns:a16="http://schemas.microsoft.com/office/drawing/2014/main" id="{01D7DEF2-4DC4-F0DD-55CB-60E6A8E7B23A}"/>
              </a:ext>
            </a:extLst>
          </p:cNvPr>
          <p:cNvCxnSpPr>
            <a:cxnSpLocks/>
          </p:cNvCxnSpPr>
          <p:nvPr/>
        </p:nvCxnSpPr>
        <p:spPr>
          <a:xfrm>
            <a:off x="6107953" y="2568606"/>
            <a:ext cx="393369"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29B84FB0-F56E-FAE2-7F12-6061A2F74D47}"/>
              </a:ext>
            </a:extLst>
          </p:cNvPr>
          <p:cNvSpPr txBox="1"/>
          <p:nvPr/>
        </p:nvSpPr>
        <p:spPr>
          <a:xfrm>
            <a:off x="4807192" y="1784959"/>
            <a:ext cx="457882" cy="338554"/>
          </a:xfrm>
          <a:prstGeom prst="rect">
            <a:avLst/>
          </a:prstGeom>
          <a:noFill/>
        </p:spPr>
        <p:txBody>
          <a:bodyPr wrap="none" rtlCol="0">
            <a:spAutoFit/>
          </a:bodyPr>
          <a:lstStyle/>
          <a:p>
            <a:r>
              <a:rPr lang="en-US" sz="1600">
                <a:solidFill>
                  <a:srgbClr val="50504E"/>
                </a:solidFill>
              </a:rPr>
              <a:t>yes</a:t>
            </a:r>
          </a:p>
        </p:txBody>
      </p:sp>
      <p:sp>
        <p:nvSpPr>
          <p:cNvPr id="30" name="TextBox 29">
            <a:extLst>
              <a:ext uri="{FF2B5EF4-FFF2-40B4-BE49-F238E27FC236}">
                <a16:creationId xmlns:a16="http://schemas.microsoft.com/office/drawing/2014/main" id="{1E1AD63D-70E6-3519-BC59-17DAD4416020}"/>
              </a:ext>
            </a:extLst>
          </p:cNvPr>
          <p:cNvSpPr txBox="1"/>
          <p:nvPr/>
        </p:nvSpPr>
        <p:spPr>
          <a:xfrm>
            <a:off x="6179875" y="1056618"/>
            <a:ext cx="401072" cy="338554"/>
          </a:xfrm>
          <a:prstGeom prst="rect">
            <a:avLst/>
          </a:prstGeom>
          <a:noFill/>
        </p:spPr>
        <p:txBody>
          <a:bodyPr wrap="none" rtlCol="0">
            <a:spAutoFit/>
          </a:bodyPr>
          <a:lstStyle/>
          <a:p>
            <a:r>
              <a:rPr lang="en-US" sz="1600">
                <a:solidFill>
                  <a:srgbClr val="50504E"/>
                </a:solidFill>
              </a:rPr>
              <a:t>no</a:t>
            </a:r>
          </a:p>
        </p:txBody>
      </p:sp>
      <p:cxnSp>
        <p:nvCxnSpPr>
          <p:cNvPr id="31" name="Straight Arrow Connector 30">
            <a:extLst>
              <a:ext uri="{FF2B5EF4-FFF2-40B4-BE49-F238E27FC236}">
                <a16:creationId xmlns:a16="http://schemas.microsoft.com/office/drawing/2014/main" id="{FD514050-0C3B-8CC8-DFF7-E6FEF7A24AC9}"/>
              </a:ext>
            </a:extLst>
          </p:cNvPr>
          <p:cNvCxnSpPr>
            <a:cxnSpLocks/>
          </p:cNvCxnSpPr>
          <p:nvPr/>
        </p:nvCxnSpPr>
        <p:spPr>
          <a:xfrm>
            <a:off x="6136938" y="1396633"/>
            <a:ext cx="393369"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5" name="Rectangle 34">
            <a:extLst>
              <a:ext uri="{FF2B5EF4-FFF2-40B4-BE49-F238E27FC236}">
                <a16:creationId xmlns:a16="http://schemas.microsoft.com/office/drawing/2014/main" id="{69071004-0426-B80F-1CA3-29325985FAFF}"/>
              </a:ext>
            </a:extLst>
          </p:cNvPr>
          <p:cNvSpPr/>
          <p:nvPr/>
        </p:nvSpPr>
        <p:spPr>
          <a:xfrm>
            <a:off x="763008" y="2157138"/>
            <a:ext cx="2388758" cy="715586"/>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Device not under this program</a:t>
            </a:r>
          </a:p>
        </p:txBody>
      </p:sp>
      <p:cxnSp>
        <p:nvCxnSpPr>
          <p:cNvPr id="36" name="Straight Arrow Connector 35">
            <a:extLst>
              <a:ext uri="{FF2B5EF4-FFF2-40B4-BE49-F238E27FC236}">
                <a16:creationId xmlns:a16="http://schemas.microsoft.com/office/drawing/2014/main" id="{658E144E-CEF8-9EF2-5EF5-3FD346C76727}"/>
              </a:ext>
            </a:extLst>
          </p:cNvPr>
          <p:cNvCxnSpPr>
            <a:cxnSpLocks/>
            <a:endCxn id="35" idx="0"/>
          </p:cNvCxnSpPr>
          <p:nvPr/>
        </p:nvCxnSpPr>
        <p:spPr>
          <a:xfrm>
            <a:off x="1957387" y="1856978"/>
            <a:ext cx="0" cy="3001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7" name="TextBox 36">
            <a:extLst>
              <a:ext uri="{FF2B5EF4-FFF2-40B4-BE49-F238E27FC236}">
                <a16:creationId xmlns:a16="http://schemas.microsoft.com/office/drawing/2014/main" id="{2B50B4DD-4A03-4F7D-71B1-2C1B3D8951C2}"/>
              </a:ext>
            </a:extLst>
          </p:cNvPr>
          <p:cNvSpPr txBox="1"/>
          <p:nvPr/>
        </p:nvSpPr>
        <p:spPr>
          <a:xfrm>
            <a:off x="1926847" y="1780287"/>
            <a:ext cx="401072" cy="338554"/>
          </a:xfrm>
          <a:prstGeom prst="rect">
            <a:avLst/>
          </a:prstGeom>
          <a:noFill/>
        </p:spPr>
        <p:txBody>
          <a:bodyPr wrap="none" rtlCol="0">
            <a:spAutoFit/>
          </a:bodyPr>
          <a:lstStyle/>
          <a:p>
            <a:r>
              <a:rPr lang="en-US" sz="1600">
                <a:solidFill>
                  <a:srgbClr val="50504E"/>
                </a:solidFill>
              </a:rPr>
              <a:t>no</a:t>
            </a:r>
          </a:p>
        </p:txBody>
      </p:sp>
      <p:sp>
        <p:nvSpPr>
          <p:cNvPr id="38" name="Rectangle 37">
            <a:extLst>
              <a:ext uri="{FF2B5EF4-FFF2-40B4-BE49-F238E27FC236}">
                <a16:creationId xmlns:a16="http://schemas.microsoft.com/office/drawing/2014/main" id="{7B5A8A3A-C143-3801-1AFA-3F9B569D53AC}"/>
              </a:ext>
            </a:extLst>
          </p:cNvPr>
          <p:cNvSpPr/>
          <p:nvPr/>
        </p:nvSpPr>
        <p:spPr>
          <a:xfrm>
            <a:off x="6526642" y="1011880"/>
            <a:ext cx="2388758" cy="715586"/>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Device not under this program</a:t>
            </a:r>
          </a:p>
        </p:txBody>
      </p:sp>
    </p:spTree>
    <p:extLst>
      <p:ext uri="{BB962C8B-B14F-4D97-AF65-F5344CB8AC3E}">
        <p14:creationId xmlns:p14="http://schemas.microsoft.com/office/powerpoint/2010/main" val="91985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3AFB3B-E262-180D-3F42-FC0D42E8D482}"/>
              </a:ext>
            </a:extLst>
          </p:cNvPr>
          <p:cNvSpPr>
            <a:spLocks noGrp="1"/>
          </p:cNvSpPr>
          <p:nvPr>
            <p:ph type="title"/>
          </p:nvPr>
        </p:nvSpPr>
        <p:spPr/>
        <p:txBody>
          <a:bodyPr/>
          <a:lstStyle/>
          <a:p>
            <a:r>
              <a:rPr lang="en-US"/>
              <a:t>RGD vs Accelerator</a:t>
            </a:r>
          </a:p>
        </p:txBody>
      </p:sp>
      <p:sp>
        <p:nvSpPr>
          <p:cNvPr id="4" name="Date Placeholder 3">
            <a:extLst>
              <a:ext uri="{FF2B5EF4-FFF2-40B4-BE49-F238E27FC236}">
                <a16:creationId xmlns:a16="http://schemas.microsoft.com/office/drawing/2014/main" id="{E425DD96-1C42-D284-C659-6F9140077BD4}"/>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A4E16FE-7A8E-E7FB-7D1A-E75C9CB995E1}"/>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A79AF48B-EA75-3B23-65EB-D97DC1926368}"/>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a:p>
        </p:txBody>
      </p:sp>
      <p:sp>
        <p:nvSpPr>
          <p:cNvPr id="55" name="Rectangle: Rounded Corners 54">
            <a:extLst>
              <a:ext uri="{FF2B5EF4-FFF2-40B4-BE49-F238E27FC236}">
                <a16:creationId xmlns:a16="http://schemas.microsoft.com/office/drawing/2014/main" id="{2CD7D8FA-4025-5140-55F3-6BFE585CA21D}"/>
              </a:ext>
            </a:extLst>
          </p:cNvPr>
          <p:cNvSpPr/>
          <p:nvPr/>
        </p:nvSpPr>
        <p:spPr>
          <a:xfrm>
            <a:off x="5786245" y="530785"/>
            <a:ext cx="2801388" cy="39461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50504E"/>
                </a:solidFill>
              </a:rPr>
              <a:t>Accelerator Requirements</a:t>
            </a:r>
            <a:r>
              <a:rPr lang="en-US" sz="1600">
                <a:solidFill>
                  <a:srgbClr val="50504E"/>
                </a:solidFill>
              </a:rPr>
              <a:t>:</a:t>
            </a:r>
          </a:p>
          <a:p>
            <a:pPr marL="285750" indent="-285750">
              <a:buFont typeface="Arial" panose="020B0604020202020204" pitchFamily="34" charset="0"/>
              <a:buChar char="•"/>
            </a:pPr>
            <a:r>
              <a:rPr lang="en-US" sz="1600">
                <a:solidFill>
                  <a:srgbClr val="50504E"/>
                </a:solidFill>
              </a:rPr>
              <a:t>Follow DOE O 420.2D Requirements (</a:t>
            </a:r>
            <a:r>
              <a:rPr lang="en-US" sz="1100">
                <a:solidFill>
                  <a:srgbClr val="50504E"/>
                </a:solidFill>
              </a:rPr>
              <a:t>FESHM 2010)</a:t>
            </a:r>
          </a:p>
          <a:p>
            <a:pPr marL="285750" indent="-285750">
              <a:buFont typeface="Arial" panose="020B0604020202020204" pitchFamily="34" charset="0"/>
              <a:buChar char="•"/>
            </a:pPr>
            <a:r>
              <a:rPr lang="en-US" sz="1600">
                <a:solidFill>
                  <a:srgbClr val="50504E"/>
                </a:solidFill>
              </a:rPr>
              <a:t>Have a SAD Chapter</a:t>
            </a:r>
          </a:p>
          <a:p>
            <a:pPr marL="285750" indent="-285750">
              <a:buFont typeface="Arial" panose="020B0604020202020204" pitchFamily="34" charset="0"/>
              <a:buChar char="•"/>
            </a:pPr>
            <a:r>
              <a:rPr lang="en-US" sz="1600">
                <a:solidFill>
                  <a:srgbClr val="50504E"/>
                </a:solidFill>
              </a:rPr>
              <a:t>Have an ASE</a:t>
            </a:r>
          </a:p>
          <a:p>
            <a:pPr marL="285750" indent="-285750">
              <a:buFont typeface="Arial" panose="020B0604020202020204" pitchFamily="34" charset="0"/>
              <a:buChar char="•"/>
            </a:pPr>
            <a:r>
              <a:rPr lang="en-US" sz="1600">
                <a:solidFill>
                  <a:srgbClr val="50504E"/>
                </a:solidFill>
              </a:rPr>
              <a:t>Conduct an ARR prior to commissioning and/or operations</a:t>
            </a:r>
          </a:p>
          <a:p>
            <a:pPr marL="285750" indent="-285750">
              <a:buFont typeface="Arial" panose="020B0604020202020204" pitchFamily="34" charset="0"/>
              <a:buChar char="•"/>
            </a:pPr>
            <a:r>
              <a:rPr lang="en-US" sz="1600">
                <a:solidFill>
                  <a:srgbClr val="50504E"/>
                </a:solidFill>
              </a:rPr>
              <a:t>Obtain FSO approval prior to commissioning and/or operations</a:t>
            </a:r>
          </a:p>
          <a:p>
            <a:pPr marL="285750" indent="-285750">
              <a:buFont typeface="Arial" panose="020B0604020202020204" pitchFamily="34" charset="0"/>
              <a:buChar char="•"/>
            </a:pPr>
            <a:r>
              <a:rPr lang="en-US" sz="1600">
                <a:solidFill>
                  <a:srgbClr val="50504E"/>
                </a:solidFill>
              </a:rPr>
              <a:t>Beam Permit/Running Condition (or equivalent) as Operation Authorization Document</a:t>
            </a:r>
          </a:p>
        </p:txBody>
      </p:sp>
      <p:sp>
        <p:nvSpPr>
          <p:cNvPr id="59" name="Rectangle: Rounded Corners 58">
            <a:extLst>
              <a:ext uri="{FF2B5EF4-FFF2-40B4-BE49-F238E27FC236}">
                <a16:creationId xmlns:a16="http://schemas.microsoft.com/office/drawing/2014/main" id="{B578D0A7-6173-FB69-4C22-5495F9FCE1CE}"/>
              </a:ext>
            </a:extLst>
          </p:cNvPr>
          <p:cNvSpPr/>
          <p:nvPr/>
        </p:nvSpPr>
        <p:spPr>
          <a:xfrm>
            <a:off x="2818177" y="4166948"/>
            <a:ext cx="2968068" cy="21354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rgbClr val="50504E"/>
                </a:solidFill>
              </a:rPr>
              <a:t>Accelerators</a:t>
            </a:r>
            <a:r>
              <a:rPr lang="en-US" sz="1600" dirty="0">
                <a:solidFill>
                  <a:srgbClr val="50504E"/>
                </a:solidFill>
              </a:rPr>
              <a:t>:</a:t>
            </a:r>
          </a:p>
          <a:p>
            <a:pPr marL="285750" indent="-285750">
              <a:buFont typeface="Arial" panose="020B0604020202020204" pitchFamily="34" charset="0"/>
              <a:buChar char="•"/>
            </a:pPr>
            <a:r>
              <a:rPr lang="en-US" sz="1600" dirty="0">
                <a:solidFill>
                  <a:srgbClr val="50504E"/>
                </a:solidFill>
              </a:rPr>
              <a:t>Fermilab Main Accelerator</a:t>
            </a:r>
          </a:p>
          <a:p>
            <a:pPr marL="285750" indent="-285750">
              <a:buFont typeface="Arial" panose="020B0604020202020204" pitchFamily="34" charset="0"/>
              <a:buChar char="•"/>
            </a:pPr>
            <a:r>
              <a:rPr lang="en-US" sz="1600" dirty="0">
                <a:solidFill>
                  <a:srgbClr val="50504E"/>
                </a:solidFill>
              </a:rPr>
              <a:t>FAST</a:t>
            </a:r>
          </a:p>
          <a:p>
            <a:pPr marL="285750" indent="-285750">
              <a:buFont typeface="Arial" panose="020B0604020202020204" pitchFamily="34" charset="0"/>
              <a:buChar char="•"/>
            </a:pPr>
            <a:r>
              <a:rPr lang="en-US" sz="1600" dirty="0">
                <a:solidFill>
                  <a:srgbClr val="50504E"/>
                </a:solidFill>
              </a:rPr>
              <a:t>CMTS1</a:t>
            </a:r>
          </a:p>
          <a:p>
            <a:pPr marL="285750" indent="-285750">
              <a:buFont typeface="Arial" panose="020B0604020202020204" pitchFamily="34" charset="0"/>
              <a:buChar char="•"/>
            </a:pPr>
            <a:r>
              <a:rPr lang="en-US" sz="1600" dirty="0">
                <a:solidFill>
                  <a:srgbClr val="50504E"/>
                </a:solidFill>
              </a:rPr>
              <a:t>PIP2IT</a:t>
            </a:r>
          </a:p>
          <a:p>
            <a:pPr marL="285750" indent="-285750">
              <a:buFont typeface="Arial" panose="020B0604020202020204" pitchFamily="34" charset="0"/>
              <a:buChar char="•"/>
            </a:pPr>
            <a:r>
              <a:rPr lang="en-US" sz="1600" dirty="0">
                <a:solidFill>
                  <a:srgbClr val="50504E"/>
                </a:solidFill>
              </a:rPr>
              <a:t>VTS</a:t>
            </a:r>
          </a:p>
          <a:p>
            <a:pPr marL="285750" indent="-285750">
              <a:buFont typeface="Arial" panose="020B0604020202020204" pitchFamily="34" charset="0"/>
              <a:buChar char="•"/>
            </a:pPr>
            <a:r>
              <a:rPr lang="en-US" sz="1600" dirty="0">
                <a:solidFill>
                  <a:srgbClr val="50504E"/>
                </a:solidFill>
              </a:rPr>
              <a:t>STC</a:t>
            </a:r>
          </a:p>
        </p:txBody>
      </p:sp>
      <p:sp>
        <p:nvSpPr>
          <p:cNvPr id="12" name="Rectangle 11">
            <a:extLst>
              <a:ext uri="{FF2B5EF4-FFF2-40B4-BE49-F238E27FC236}">
                <a16:creationId xmlns:a16="http://schemas.microsoft.com/office/drawing/2014/main" id="{CB90D521-9D49-50E8-197F-FF329C248BE9}"/>
              </a:ext>
            </a:extLst>
          </p:cNvPr>
          <p:cNvSpPr/>
          <p:nvPr/>
        </p:nvSpPr>
        <p:spPr>
          <a:xfrm>
            <a:off x="429419" y="2736691"/>
            <a:ext cx="2388758" cy="715586"/>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May NOT have an equivalency</a:t>
            </a:r>
          </a:p>
        </p:txBody>
      </p:sp>
    </p:spTree>
    <p:extLst>
      <p:ext uri="{BB962C8B-B14F-4D97-AF65-F5344CB8AC3E}">
        <p14:creationId xmlns:p14="http://schemas.microsoft.com/office/powerpoint/2010/main" val="1763795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774964"/>
          </a:xfrm>
        </p:spPr>
        <p:txBody>
          <a:bodyPr/>
          <a:lstStyle/>
          <a:p>
            <a:pPr algn="ctr"/>
            <a:r>
              <a:rPr lang="en-US" sz="3600" dirty="0"/>
              <a:t>Overview of Non-Accelerator Specific Hazard (NASH) Analysis Methodology</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93994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D1D08D-426E-1B7D-1C92-1327C5DA2E5B}"/>
              </a:ext>
            </a:extLst>
          </p:cNvPr>
          <p:cNvSpPr>
            <a:spLocks noGrp="1"/>
          </p:cNvSpPr>
          <p:nvPr>
            <p:ph idx="1"/>
          </p:nvPr>
        </p:nvSpPr>
        <p:spPr/>
        <p:txBody>
          <a:bodyPr lIns="0" tIns="0" rIns="0" bIns="0" anchor="t"/>
          <a:lstStyle/>
          <a:p>
            <a:r>
              <a:rPr lang="en-US" b="0" i="0" dirty="0">
                <a:solidFill>
                  <a:srgbClr val="444444"/>
                </a:solidFill>
                <a:effectLst/>
                <a:latin typeface="Calibri"/>
              </a:rPr>
              <a:t>DOE-HDBK-1163-2020</a:t>
            </a:r>
            <a:r>
              <a:rPr lang="en-US" dirty="0">
                <a:solidFill>
                  <a:srgbClr val="444444"/>
                </a:solidFill>
                <a:latin typeface="Calibri"/>
              </a:rPr>
              <a:t> as used at Fermilab for hazard analysis</a:t>
            </a:r>
            <a:endParaRPr lang="en-US" b="0" i="0" dirty="0">
              <a:solidFill>
                <a:srgbClr val="444444"/>
              </a:solidFill>
              <a:effectLst/>
              <a:latin typeface="Calibri" panose="020F0502020204030204" pitchFamily="34" charset="0"/>
            </a:endParaRPr>
          </a:p>
          <a:p>
            <a:r>
              <a:rPr lang="en-US" dirty="0">
                <a:solidFill>
                  <a:srgbClr val="444444"/>
                </a:solidFill>
                <a:latin typeface="Calibri"/>
              </a:rPr>
              <a:t>Risk Assessment for each Accelerator</a:t>
            </a:r>
          </a:p>
          <a:p>
            <a:r>
              <a:rPr lang="en-US" dirty="0">
                <a:solidFill>
                  <a:srgbClr val="444444"/>
                </a:solidFill>
                <a:latin typeface="Calibri"/>
              </a:rPr>
              <a:t>Hazard Mitigation for NASH Hazards</a:t>
            </a:r>
          </a:p>
          <a:p>
            <a:endParaRPr lang="en-US" dirty="0">
              <a:solidFill>
                <a:srgbClr val="444444"/>
              </a:solidFill>
              <a:latin typeface="Calibri"/>
            </a:endParaRPr>
          </a:p>
        </p:txBody>
      </p:sp>
      <p:sp>
        <p:nvSpPr>
          <p:cNvPr id="3" name="Title 2">
            <a:extLst>
              <a:ext uri="{FF2B5EF4-FFF2-40B4-BE49-F238E27FC236}">
                <a16:creationId xmlns:a16="http://schemas.microsoft.com/office/drawing/2014/main" id="{C91C0A61-4760-7041-A359-A33F626A8373}"/>
              </a:ext>
            </a:extLst>
          </p:cNvPr>
          <p:cNvSpPr>
            <a:spLocks noGrp="1"/>
          </p:cNvSpPr>
          <p:nvPr>
            <p:ph type="title"/>
          </p:nvPr>
        </p:nvSpPr>
        <p:spPr/>
        <p:txBody>
          <a:bodyPr/>
          <a:lstStyle/>
          <a:p>
            <a:r>
              <a:rPr lang="en-US"/>
              <a:t>Outline</a:t>
            </a:r>
          </a:p>
        </p:txBody>
      </p:sp>
      <p:sp>
        <p:nvSpPr>
          <p:cNvPr id="4" name="Date Placeholder 3">
            <a:extLst>
              <a:ext uri="{FF2B5EF4-FFF2-40B4-BE49-F238E27FC236}">
                <a16:creationId xmlns:a16="http://schemas.microsoft.com/office/drawing/2014/main" id="{4A53821C-3832-60D7-C2BE-A047FA948468}"/>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6566C292-FBE0-6F18-9B71-D821D7014B22}"/>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BE636D57-0529-ADD2-A6D2-77BD3BC2603A}"/>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1834122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FDE1F-FE0B-93A4-AF90-840312C52A34}"/>
              </a:ext>
            </a:extLst>
          </p:cNvPr>
          <p:cNvSpPr>
            <a:spLocks noGrp="1"/>
          </p:cNvSpPr>
          <p:nvPr>
            <p:ph idx="1"/>
          </p:nvPr>
        </p:nvSpPr>
        <p:spPr/>
        <p:txBody>
          <a:bodyPr lIns="0" tIns="0" rIns="0" bIns="0" anchor="t"/>
          <a:lstStyle/>
          <a:p>
            <a:r>
              <a:rPr lang="en-US" dirty="0">
                <a:hlinkClick r:id="rId2"/>
              </a:rPr>
              <a:t>DOE-HDBK-1163-2020 </a:t>
            </a:r>
            <a:r>
              <a:rPr lang="en-US" i="1" dirty="0">
                <a:hlinkClick r:id="rId2"/>
              </a:rPr>
              <a:t>Integration of Hazard Analyses</a:t>
            </a:r>
            <a:endParaRPr lang="en-US" i="1" dirty="0"/>
          </a:p>
          <a:p>
            <a:r>
              <a:rPr lang="en-US" dirty="0"/>
              <a:t>Community accepted process for performing risk assessments</a:t>
            </a:r>
          </a:p>
          <a:p>
            <a:r>
              <a:rPr lang="en-US" dirty="0"/>
              <a:t>Useful, comprehensive resource to support Hazard/Risk Assessment activities.</a:t>
            </a:r>
          </a:p>
          <a:p>
            <a:r>
              <a:rPr lang="en-US" dirty="0"/>
              <a:t>Handbook stresses a well-understood hierarchy of controls.</a:t>
            </a:r>
          </a:p>
          <a:p>
            <a:pPr lvl="1"/>
            <a:r>
              <a:rPr lang="en-US" dirty="0">
                <a:ea typeface="ＭＳ Ｐゴシック"/>
              </a:rPr>
              <a:t>Engineered Controls (prevent/mitigate exposures)</a:t>
            </a:r>
            <a:endParaRPr lang="en-US" dirty="0"/>
          </a:p>
          <a:p>
            <a:pPr lvl="2"/>
            <a:r>
              <a:rPr lang="en-US" dirty="0">
                <a:ea typeface="ＭＳ Ｐゴシック"/>
              </a:rPr>
              <a:t>Preventive preferred over mitigative</a:t>
            </a:r>
            <a:endParaRPr lang="en-US" dirty="0"/>
          </a:p>
          <a:p>
            <a:pPr lvl="2"/>
            <a:r>
              <a:rPr lang="en-US" dirty="0">
                <a:ea typeface="ＭＳ Ｐゴシック"/>
              </a:rPr>
              <a:t>Passive controls preferred vs. active controls</a:t>
            </a:r>
          </a:p>
          <a:p>
            <a:pPr lvl="1"/>
            <a:r>
              <a:rPr lang="en-US" dirty="0">
                <a:ea typeface="ＭＳ Ｐゴシック"/>
              </a:rPr>
              <a:t>Administrative controls and work practices</a:t>
            </a:r>
          </a:p>
          <a:p>
            <a:pPr lvl="2"/>
            <a:r>
              <a:rPr lang="en-US" dirty="0">
                <a:ea typeface="ＭＳ Ｐゴシック"/>
              </a:rPr>
              <a:t>Preventive preferred over mitigative.</a:t>
            </a:r>
          </a:p>
          <a:p>
            <a:pPr lvl="2"/>
            <a:r>
              <a:rPr lang="en-US" dirty="0">
                <a:ea typeface="ＭＳ Ｐゴシック"/>
              </a:rPr>
              <a:t>Note: PPE use based on activity-level HA</a:t>
            </a:r>
          </a:p>
          <a:p>
            <a:pPr lvl="2"/>
            <a:endParaRPr lang="en-US" dirty="0">
              <a:ea typeface="ＭＳ Ｐゴシック"/>
            </a:endParaRPr>
          </a:p>
          <a:p>
            <a:pPr lvl="1"/>
            <a:endParaRPr lang="en-US" dirty="0">
              <a:ea typeface="ＭＳ Ｐゴシック"/>
            </a:endParaRPr>
          </a:p>
          <a:p>
            <a:endParaRPr lang="en-US" dirty="0"/>
          </a:p>
          <a:p>
            <a:endParaRPr lang="en-US" dirty="0"/>
          </a:p>
        </p:txBody>
      </p:sp>
      <p:sp>
        <p:nvSpPr>
          <p:cNvPr id="3" name="Title 2">
            <a:extLst>
              <a:ext uri="{FF2B5EF4-FFF2-40B4-BE49-F238E27FC236}">
                <a16:creationId xmlns:a16="http://schemas.microsoft.com/office/drawing/2014/main" id="{9FE642C6-F17A-36B7-B21B-9E6244D531D7}"/>
              </a:ext>
            </a:extLst>
          </p:cNvPr>
          <p:cNvSpPr>
            <a:spLocks noGrp="1"/>
          </p:cNvSpPr>
          <p:nvPr>
            <p:ph type="title"/>
          </p:nvPr>
        </p:nvSpPr>
        <p:spPr/>
        <p:txBody>
          <a:bodyPr/>
          <a:lstStyle/>
          <a:p>
            <a:r>
              <a:rPr lang="en-US"/>
              <a:t>DOE-HDBK-1163-2020 as used at Fermilab</a:t>
            </a:r>
          </a:p>
        </p:txBody>
      </p:sp>
      <p:sp>
        <p:nvSpPr>
          <p:cNvPr id="4" name="Date Placeholder 3">
            <a:extLst>
              <a:ext uri="{FF2B5EF4-FFF2-40B4-BE49-F238E27FC236}">
                <a16:creationId xmlns:a16="http://schemas.microsoft.com/office/drawing/2014/main" id="{247BC45D-4B19-5954-3C21-1DF11F7A5A07}"/>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386C31E8-E9EB-70C0-5D52-B218911E560D}"/>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CD254AC2-0006-D71C-D20F-310B7356CC3F}"/>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247147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BA37F-DD61-549D-00AA-673C955A6F2F}"/>
              </a:ext>
            </a:extLst>
          </p:cNvPr>
          <p:cNvSpPr>
            <a:spLocks noGrp="1"/>
          </p:cNvSpPr>
          <p:nvPr>
            <p:ph idx="1"/>
          </p:nvPr>
        </p:nvSpPr>
        <p:spPr/>
        <p:txBody>
          <a:bodyPr lIns="0" tIns="0" rIns="0" bIns="0" anchor="t"/>
          <a:lstStyle/>
          <a:p>
            <a:r>
              <a:rPr lang="en-US" sz="2300" dirty="0">
                <a:cs typeface="Helvetica"/>
              </a:rPr>
              <a:t>To guide conduct of Facility Level Hazard/Risk Assessments</a:t>
            </a:r>
          </a:p>
          <a:p>
            <a:r>
              <a:rPr lang="en-US" sz="2300" dirty="0">
                <a:cs typeface="Helvetica"/>
              </a:rPr>
              <a:t>Incorporated into all Safety Assessment Documents (SAD) Chapters to consistently evaluate non-accelerator specific hazards (NASH) and demonstrate that residual/mitigated risk is acceptable</a:t>
            </a:r>
          </a:p>
          <a:p>
            <a:r>
              <a:rPr lang="en-US" sz="2300" dirty="0">
                <a:cs typeface="Helvetica"/>
              </a:rPr>
              <a:t>Fermilab facility managers identified:</a:t>
            </a:r>
          </a:p>
          <a:p>
            <a:pPr lvl="1"/>
            <a:r>
              <a:rPr lang="en-US" sz="2100" dirty="0">
                <a:ea typeface="ＭＳ Ｐゴシック"/>
                <a:cs typeface="Helvetica"/>
              </a:rPr>
              <a:t>Radiological Hazards </a:t>
            </a:r>
          </a:p>
          <a:p>
            <a:pPr lvl="1"/>
            <a:r>
              <a:rPr lang="en-US" sz="2100" dirty="0">
                <a:ea typeface="ＭＳ Ｐゴシック"/>
                <a:cs typeface="Helvetica"/>
              </a:rPr>
              <a:t>Non-Accelerator Specific Hazards (NASHs)</a:t>
            </a:r>
          </a:p>
          <a:p>
            <a:r>
              <a:rPr lang="en-US" sz="2300" dirty="0">
                <a:ea typeface="ＭＳ Ｐゴシック"/>
                <a:cs typeface="Helvetica"/>
              </a:rPr>
              <a:t>Accelerator Specific Hazards include</a:t>
            </a:r>
          </a:p>
          <a:p>
            <a:pPr lvl="1"/>
            <a:r>
              <a:rPr lang="en-US" sz="2100" dirty="0">
                <a:ea typeface="ＭＳ Ｐゴシック"/>
                <a:cs typeface="Helvetica"/>
              </a:rPr>
              <a:t>Prompt ionizing radiation</a:t>
            </a:r>
          </a:p>
          <a:p>
            <a:pPr lvl="1"/>
            <a:r>
              <a:rPr lang="en-US" sz="2100" dirty="0">
                <a:ea typeface="ＭＳ Ｐゴシック"/>
                <a:cs typeface="Helvetica"/>
              </a:rPr>
              <a:t>Cryogenics (ODH) (within applicable accelerator facilities)</a:t>
            </a:r>
          </a:p>
        </p:txBody>
      </p:sp>
      <p:sp>
        <p:nvSpPr>
          <p:cNvPr id="3" name="Title 2">
            <a:extLst>
              <a:ext uri="{FF2B5EF4-FFF2-40B4-BE49-F238E27FC236}">
                <a16:creationId xmlns:a16="http://schemas.microsoft.com/office/drawing/2014/main" id="{6E4388C9-74BB-D01D-7031-A06AAA90E8C0}"/>
              </a:ext>
            </a:extLst>
          </p:cNvPr>
          <p:cNvSpPr>
            <a:spLocks noGrp="1"/>
          </p:cNvSpPr>
          <p:nvPr>
            <p:ph type="title"/>
          </p:nvPr>
        </p:nvSpPr>
        <p:spPr/>
        <p:txBody>
          <a:bodyPr/>
          <a:lstStyle/>
          <a:p>
            <a:r>
              <a:rPr lang="en-US" sz="2700">
                <a:cs typeface="Helvetica"/>
              </a:rPr>
              <a:t>DOE-HDBK-1163-2020 as used at Fermilab</a:t>
            </a:r>
            <a:endParaRPr lang="en-US"/>
          </a:p>
        </p:txBody>
      </p:sp>
      <p:sp>
        <p:nvSpPr>
          <p:cNvPr id="4" name="Date Placeholder 3">
            <a:extLst>
              <a:ext uri="{FF2B5EF4-FFF2-40B4-BE49-F238E27FC236}">
                <a16:creationId xmlns:a16="http://schemas.microsoft.com/office/drawing/2014/main" id="{D1BC96CE-4E39-C280-49E2-B4664A1907FD}"/>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BFCF7D4B-DE3F-ADD6-C7CA-56F9205540EB}"/>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85CFE033-E705-0541-6D8D-3B5CEB244C71}"/>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4249839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F27F8-1359-3795-5259-BB66452F7029}"/>
              </a:ext>
            </a:extLst>
          </p:cNvPr>
          <p:cNvSpPr>
            <a:spLocks noGrp="1"/>
          </p:cNvSpPr>
          <p:nvPr>
            <p:ph idx="1"/>
          </p:nvPr>
        </p:nvSpPr>
        <p:spPr>
          <a:xfrm>
            <a:off x="228600" y="811129"/>
            <a:ext cx="8672513" cy="5059363"/>
          </a:xfrm>
        </p:spPr>
        <p:txBody>
          <a:bodyPr lIns="0" tIns="0" rIns="0" bIns="0" anchor="t"/>
          <a:lstStyle/>
          <a:p>
            <a:pPr marL="0" indent="0">
              <a:buNone/>
            </a:pPr>
            <a:endParaRPr lang="en-US" dirty="0">
              <a:ea typeface="ＭＳ Ｐゴシック"/>
            </a:endParaRPr>
          </a:p>
          <a:p>
            <a:r>
              <a:rPr lang="en-US" dirty="0">
                <a:ea typeface="ＭＳ Ｐゴシック"/>
              </a:rPr>
              <a:t>NASH hazards and risks were evaluated for 3 different receptors:</a:t>
            </a:r>
          </a:p>
          <a:p>
            <a:pPr lvl="1"/>
            <a:r>
              <a:rPr lang="en-US" dirty="0">
                <a:ea typeface="ＭＳ Ｐゴシック"/>
              </a:rPr>
              <a:t>Facility Worker (the worker actively performing the work)</a:t>
            </a:r>
          </a:p>
          <a:p>
            <a:pPr lvl="1"/>
            <a:r>
              <a:rPr lang="en-US" dirty="0">
                <a:ea typeface="ＭＳ Ｐゴシック"/>
              </a:rPr>
              <a:t>Co-located Worker (the worker in the vicinity of the work, but not actively participating)</a:t>
            </a:r>
          </a:p>
          <a:p>
            <a:pPr lvl="1"/>
            <a:r>
              <a:rPr lang="en-US" dirty="0">
                <a:ea typeface="ＭＳ Ｐゴシック"/>
              </a:rPr>
              <a:t>Members of public (due to Fermilab open campus, must involve the public onsite).</a:t>
            </a:r>
          </a:p>
          <a:p>
            <a:endParaRPr lang="en-US" dirty="0"/>
          </a:p>
        </p:txBody>
      </p:sp>
      <p:sp>
        <p:nvSpPr>
          <p:cNvPr id="3" name="Title 2">
            <a:extLst>
              <a:ext uri="{FF2B5EF4-FFF2-40B4-BE49-F238E27FC236}">
                <a16:creationId xmlns:a16="http://schemas.microsoft.com/office/drawing/2014/main" id="{A9DB03C8-9F9E-75E9-58C8-3A1F27AE6A3F}"/>
              </a:ext>
            </a:extLst>
          </p:cNvPr>
          <p:cNvSpPr>
            <a:spLocks noGrp="1"/>
          </p:cNvSpPr>
          <p:nvPr>
            <p:ph type="title"/>
          </p:nvPr>
        </p:nvSpPr>
        <p:spPr/>
        <p:txBody>
          <a:bodyPr/>
          <a:lstStyle/>
          <a:p>
            <a:r>
              <a:rPr lang="en-US" dirty="0"/>
              <a:t>Hazard Analysis - Receptors</a:t>
            </a:r>
          </a:p>
        </p:txBody>
      </p:sp>
      <p:sp>
        <p:nvSpPr>
          <p:cNvPr id="4" name="Date Placeholder 3">
            <a:extLst>
              <a:ext uri="{FF2B5EF4-FFF2-40B4-BE49-F238E27FC236}">
                <a16:creationId xmlns:a16="http://schemas.microsoft.com/office/drawing/2014/main" id="{688C08EC-829B-3F35-7D1D-F9EF13B0AABE}"/>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7D37AA96-6B7B-11E4-9E91-6345F20AF756}"/>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29B65B86-3AE3-27B6-DC30-E974537294E7}"/>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84055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9D5FF-F359-082D-C711-D1203610094A}"/>
              </a:ext>
            </a:extLst>
          </p:cNvPr>
          <p:cNvSpPr>
            <a:spLocks noGrp="1"/>
          </p:cNvSpPr>
          <p:nvPr>
            <p:ph type="title"/>
          </p:nvPr>
        </p:nvSpPr>
        <p:spPr/>
        <p:txBody>
          <a:bodyPr/>
          <a:lstStyle/>
          <a:p>
            <a:r>
              <a:rPr lang="en-US" sz="2700" dirty="0">
                <a:cs typeface="Helvetica"/>
              </a:rPr>
              <a:t>Hazard Analysis for Safety Assessment Document</a:t>
            </a:r>
            <a:endParaRPr lang="en-US" dirty="0">
              <a:highlight>
                <a:srgbClr val="FFFF00"/>
              </a:highlight>
            </a:endParaRPr>
          </a:p>
        </p:txBody>
      </p:sp>
      <p:sp>
        <p:nvSpPr>
          <p:cNvPr id="4" name="Date Placeholder 3">
            <a:extLst>
              <a:ext uri="{FF2B5EF4-FFF2-40B4-BE49-F238E27FC236}">
                <a16:creationId xmlns:a16="http://schemas.microsoft.com/office/drawing/2014/main" id="{B448FFB2-6675-D7E0-21F9-AEC20EF0FBA1}"/>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21FBF2B-CB74-8F14-DBD7-E62585755C49}"/>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9" name="Content Placeholder 8">
            <a:extLst>
              <a:ext uri="{FF2B5EF4-FFF2-40B4-BE49-F238E27FC236}">
                <a16:creationId xmlns:a16="http://schemas.microsoft.com/office/drawing/2014/main" id="{49A38ACD-E65A-EA5F-980D-A85D69188134}"/>
              </a:ext>
            </a:extLst>
          </p:cNvPr>
          <p:cNvSpPr>
            <a:spLocks noGrp="1"/>
          </p:cNvSpPr>
          <p:nvPr>
            <p:ph idx="1"/>
          </p:nvPr>
        </p:nvSpPr>
        <p:spPr>
          <a:xfrm>
            <a:off x="228600" y="752532"/>
            <a:ext cx="8686201" cy="4785591"/>
          </a:xfrm>
        </p:spPr>
        <p:txBody>
          <a:bodyPr lIns="0" tIns="0" rIns="0" bIns="0" anchor="t"/>
          <a:lstStyle/>
          <a:p>
            <a:pPr marL="0" indent="0">
              <a:buNone/>
            </a:pPr>
            <a:r>
              <a:rPr lang="en-US" sz="2000" dirty="0"/>
              <a:t>Each Fermilab facility/experimental area went through a hazard identification process.</a:t>
            </a:r>
            <a:endParaRPr lang="en-US" dirty="0"/>
          </a:p>
          <a:p>
            <a:pPr marL="457200" indent="-457200">
              <a:buAutoNum type="arabicPeriod"/>
            </a:pPr>
            <a:endParaRPr lang="en-US" sz="2000" dirty="0"/>
          </a:p>
        </p:txBody>
      </p:sp>
      <p:sp>
        <p:nvSpPr>
          <p:cNvPr id="2" name="TextBox 1">
            <a:extLst>
              <a:ext uri="{FF2B5EF4-FFF2-40B4-BE49-F238E27FC236}">
                <a16:creationId xmlns:a16="http://schemas.microsoft.com/office/drawing/2014/main" id="{A7C8FED4-1036-B8E7-EE43-05A2EE8E458D}"/>
              </a:ext>
            </a:extLst>
          </p:cNvPr>
          <p:cNvSpPr txBox="1"/>
          <p:nvPr/>
        </p:nvSpPr>
        <p:spPr>
          <a:xfrm>
            <a:off x="3537141" y="6061932"/>
            <a:ext cx="5606859" cy="276999"/>
          </a:xfrm>
          <a:prstGeom prst="rect">
            <a:avLst/>
          </a:prstGeom>
          <a:noFill/>
        </p:spPr>
        <p:txBody>
          <a:bodyPr wrap="square" rtlCol="0">
            <a:spAutoFit/>
          </a:bodyPr>
          <a:lstStyle/>
          <a:p>
            <a:pPr algn="ctr"/>
            <a:r>
              <a:rPr lang="en-US" sz="1200" i="1" dirty="0"/>
              <a:t>Example Hazard Identification (HID) Table for PIP2IT.</a:t>
            </a:r>
            <a:endParaRPr lang="en-US" i="1" dirty="0"/>
          </a:p>
        </p:txBody>
      </p:sp>
      <p:sp>
        <p:nvSpPr>
          <p:cNvPr id="6" name="Slide Number Placeholder 5">
            <a:extLst>
              <a:ext uri="{FF2B5EF4-FFF2-40B4-BE49-F238E27FC236}">
                <a16:creationId xmlns:a16="http://schemas.microsoft.com/office/drawing/2014/main" id="{949D0CBF-125F-9516-33AA-E68DF59C03F4}"/>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8" name="Picture 7">
            <a:extLst>
              <a:ext uri="{FF2B5EF4-FFF2-40B4-BE49-F238E27FC236}">
                <a16:creationId xmlns:a16="http://schemas.microsoft.com/office/drawing/2014/main" id="{CAD85352-3398-5FCA-410E-81202F3B5EFE}"/>
              </a:ext>
            </a:extLst>
          </p:cNvPr>
          <p:cNvPicPr>
            <a:picLocks noChangeAspect="1"/>
          </p:cNvPicPr>
          <p:nvPr/>
        </p:nvPicPr>
        <p:blipFill>
          <a:blip r:embed="rId2"/>
          <a:stretch>
            <a:fillRect/>
          </a:stretch>
        </p:blipFill>
        <p:spPr>
          <a:xfrm>
            <a:off x="4087562" y="1057198"/>
            <a:ext cx="4935925" cy="5038756"/>
          </a:xfrm>
          <a:prstGeom prst="rect">
            <a:avLst/>
          </a:prstGeom>
        </p:spPr>
      </p:pic>
      <p:sp>
        <p:nvSpPr>
          <p:cNvPr id="11" name="TextBox 10">
            <a:extLst>
              <a:ext uri="{FF2B5EF4-FFF2-40B4-BE49-F238E27FC236}">
                <a16:creationId xmlns:a16="http://schemas.microsoft.com/office/drawing/2014/main" id="{270E1EB5-64A0-A8FC-6CFA-CA2C832BABF9}"/>
              </a:ext>
            </a:extLst>
          </p:cNvPr>
          <p:cNvSpPr txBox="1"/>
          <p:nvPr/>
        </p:nvSpPr>
        <p:spPr>
          <a:xfrm>
            <a:off x="328474" y="1535837"/>
            <a:ext cx="3659214"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Hazards present at each accelerator were identified.</a:t>
            </a:r>
          </a:p>
          <a:p>
            <a:pPr marL="342900" indent="-342900">
              <a:buFont typeface="Arial" panose="020B0604020202020204" pitchFamily="34" charset="0"/>
              <a:buChar char="•"/>
            </a:pPr>
            <a:r>
              <a:rPr lang="en-US" sz="2000" dirty="0"/>
              <a:t>This list of identified hazards was reviewed against the common risk matrix table in Appendix C.</a:t>
            </a:r>
          </a:p>
          <a:p>
            <a:pPr marL="342900" indent="-342900">
              <a:buFont typeface="Arial" panose="020B0604020202020204" pitchFamily="34" charset="0"/>
              <a:buChar char="•"/>
            </a:pPr>
            <a:r>
              <a:rPr lang="en-US" sz="2000" dirty="0"/>
              <a:t>Hazards that were not fully addressed by the common Risk Matrix require description in the individual SAD Chapters.</a:t>
            </a:r>
          </a:p>
        </p:txBody>
      </p:sp>
    </p:spTree>
    <p:extLst>
      <p:ext uri="{BB962C8B-B14F-4D97-AF65-F5344CB8AC3E}">
        <p14:creationId xmlns:p14="http://schemas.microsoft.com/office/powerpoint/2010/main" val="260491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774964"/>
          </a:xfrm>
        </p:spPr>
        <p:txBody>
          <a:bodyPr/>
          <a:lstStyle/>
          <a:p>
            <a:pPr algn="ctr"/>
            <a:r>
              <a:rPr lang="en-US" sz="3600" dirty="0"/>
              <a:t>Fermilab Facility Overview and Safety Assessment Document (SAD) and Accelerator Safety Envelope (ASE) Layout</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72009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9D5FF-F359-082D-C711-D1203610094A}"/>
              </a:ext>
            </a:extLst>
          </p:cNvPr>
          <p:cNvSpPr>
            <a:spLocks noGrp="1"/>
          </p:cNvSpPr>
          <p:nvPr>
            <p:ph type="title"/>
          </p:nvPr>
        </p:nvSpPr>
        <p:spPr/>
        <p:txBody>
          <a:bodyPr/>
          <a:lstStyle/>
          <a:p>
            <a:r>
              <a:rPr lang="en-US" sz="2700" dirty="0">
                <a:cs typeface="Helvetica"/>
              </a:rPr>
              <a:t>Hazard Analysis for Safety Assessment Document</a:t>
            </a:r>
            <a:endParaRPr lang="en-US" dirty="0"/>
          </a:p>
        </p:txBody>
      </p:sp>
      <p:sp>
        <p:nvSpPr>
          <p:cNvPr id="4" name="Date Placeholder 3">
            <a:extLst>
              <a:ext uri="{FF2B5EF4-FFF2-40B4-BE49-F238E27FC236}">
                <a16:creationId xmlns:a16="http://schemas.microsoft.com/office/drawing/2014/main" id="{B448FFB2-6675-D7E0-21F9-AEC20EF0FBA1}"/>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21FBF2B-CB74-8F14-DBD7-E62585755C49}"/>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9" name="Content Placeholder 8">
            <a:extLst>
              <a:ext uri="{FF2B5EF4-FFF2-40B4-BE49-F238E27FC236}">
                <a16:creationId xmlns:a16="http://schemas.microsoft.com/office/drawing/2014/main" id="{49A38ACD-E65A-EA5F-980D-A85D69188134}"/>
              </a:ext>
            </a:extLst>
          </p:cNvPr>
          <p:cNvSpPr>
            <a:spLocks noGrp="1"/>
          </p:cNvSpPr>
          <p:nvPr>
            <p:ph idx="1"/>
          </p:nvPr>
        </p:nvSpPr>
        <p:spPr>
          <a:xfrm>
            <a:off x="228600" y="752532"/>
            <a:ext cx="5382087" cy="5319447"/>
          </a:xfrm>
        </p:spPr>
        <p:txBody>
          <a:bodyPr lIns="0" tIns="0" rIns="0" bIns="0" anchor="t"/>
          <a:lstStyle/>
          <a:p>
            <a:pPr marL="457200" indent="-457200">
              <a:spcBef>
                <a:spcPts val="900"/>
              </a:spcBef>
              <a:spcAft>
                <a:spcPts val="0"/>
              </a:spcAft>
              <a:buAutoNum type="arabicPeriod"/>
            </a:pPr>
            <a:r>
              <a:rPr lang="en-US" sz="1800" dirty="0"/>
              <a:t>Once the Hazard identification table was filled in, an empty Risk Matrix was sent to the facility to fill in for each one of their respective hazards:</a:t>
            </a:r>
            <a:endParaRPr lang="en-US" sz="2000" dirty="0"/>
          </a:p>
          <a:p>
            <a:pPr marL="457200" indent="-457200">
              <a:buAutoNum type="arabicPeriod"/>
            </a:pPr>
            <a:endParaRPr lang="en-US" sz="1800" dirty="0"/>
          </a:p>
          <a:p>
            <a:pPr marL="457200" indent="-457200">
              <a:buAutoNum type="arabicPeriod"/>
            </a:pPr>
            <a:endParaRPr lang="en-US" sz="1800" dirty="0"/>
          </a:p>
          <a:p>
            <a:pPr marL="457200" indent="-457200">
              <a:buAutoNum type="arabicPeriod"/>
            </a:pPr>
            <a:endParaRPr lang="en-US" sz="1800" dirty="0"/>
          </a:p>
          <a:p>
            <a:pPr marL="457200" indent="-457200">
              <a:buAutoNum type="arabicPeriod"/>
            </a:pPr>
            <a:endParaRPr lang="en-US" sz="1800" dirty="0"/>
          </a:p>
          <a:p>
            <a:pPr marL="457200" indent="-457200">
              <a:buAutoNum type="arabicPeriod"/>
            </a:pPr>
            <a:r>
              <a:rPr lang="en-US" sz="1800" dirty="0"/>
              <a:t>The hazard description: "Potential exposure to </a:t>
            </a:r>
            <a:r>
              <a:rPr lang="en-US" sz="1800" dirty="0" err="1"/>
              <a:t>xyz</a:t>
            </a:r>
            <a:r>
              <a:rPr lang="en-US" sz="1800" dirty="0"/>
              <a:t>" to worker (or to co-located worker, or to member of public).</a:t>
            </a:r>
          </a:p>
          <a:p>
            <a:pPr marL="457200" indent="-457200">
              <a:buAutoNum type="arabicPeriod"/>
            </a:pPr>
            <a:r>
              <a:rPr lang="en-US" sz="1800" dirty="0"/>
              <a:t>What is the baseline qualitative risk?</a:t>
            </a:r>
          </a:p>
          <a:p>
            <a:pPr marL="457200" indent="-457200">
              <a:buAutoNum type="arabicPeriod"/>
            </a:pPr>
            <a:r>
              <a:rPr lang="en-US" sz="1800" dirty="0"/>
              <a:t>What preventive and mitigative measures can we use to reduce risks caused by this exposure event?</a:t>
            </a:r>
          </a:p>
          <a:p>
            <a:pPr marL="457200" indent="-457200">
              <a:buAutoNum type="arabicPeriod"/>
            </a:pPr>
            <a:r>
              <a:rPr lang="en-US" sz="1800" dirty="0"/>
              <a:t>What is the residual qualitative risk?</a:t>
            </a:r>
          </a:p>
          <a:p>
            <a:pPr marL="457200" indent="-457200">
              <a:buAutoNum type="arabicPeriod"/>
            </a:pPr>
            <a:endParaRPr lang="en-US" sz="2000" dirty="0"/>
          </a:p>
        </p:txBody>
      </p:sp>
      <p:graphicFrame>
        <p:nvGraphicFramePr>
          <p:cNvPr id="11" name="Table 10">
            <a:extLst>
              <a:ext uri="{FF2B5EF4-FFF2-40B4-BE49-F238E27FC236}">
                <a16:creationId xmlns:a16="http://schemas.microsoft.com/office/drawing/2014/main" id="{27829FFE-C5D7-BC8A-289E-2F127C815DAC}"/>
              </a:ext>
            </a:extLst>
          </p:cNvPr>
          <p:cNvGraphicFramePr>
            <a:graphicFrameLocks noGrp="1"/>
          </p:cNvGraphicFramePr>
          <p:nvPr>
            <p:extLst>
              <p:ext uri="{D42A27DB-BD31-4B8C-83A1-F6EECF244321}">
                <p14:modId xmlns:p14="http://schemas.microsoft.com/office/powerpoint/2010/main" val="2476380783"/>
              </p:ext>
            </p:extLst>
          </p:nvPr>
        </p:nvGraphicFramePr>
        <p:xfrm>
          <a:off x="150574" y="1687368"/>
          <a:ext cx="8919562" cy="1533122"/>
        </p:xfrm>
        <a:graphic>
          <a:graphicData uri="http://schemas.openxmlformats.org/drawingml/2006/table">
            <a:tbl>
              <a:tblPr firstRow="1" bandRow="1">
                <a:tableStyleId>{5C22544A-7EE6-4342-B048-85BDC9FD1C3A}</a:tableStyleId>
              </a:tblPr>
              <a:tblGrid>
                <a:gridCol w="1020741">
                  <a:extLst>
                    <a:ext uri="{9D8B030D-6E8A-4147-A177-3AD203B41FA5}">
                      <a16:colId xmlns:a16="http://schemas.microsoft.com/office/drawing/2014/main" val="3972125462"/>
                    </a:ext>
                  </a:extLst>
                </a:gridCol>
                <a:gridCol w="2117800">
                  <a:extLst>
                    <a:ext uri="{9D8B030D-6E8A-4147-A177-3AD203B41FA5}">
                      <a16:colId xmlns:a16="http://schemas.microsoft.com/office/drawing/2014/main" val="1817655614"/>
                    </a:ext>
                  </a:extLst>
                </a:gridCol>
                <a:gridCol w="915805">
                  <a:extLst>
                    <a:ext uri="{9D8B030D-6E8A-4147-A177-3AD203B41FA5}">
                      <a16:colId xmlns:a16="http://schemas.microsoft.com/office/drawing/2014/main" val="3640946563"/>
                    </a:ext>
                  </a:extLst>
                </a:gridCol>
                <a:gridCol w="4006649">
                  <a:extLst>
                    <a:ext uri="{9D8B030D-6E8A-4147-A177-3AD203B41FA5}">
                      <a16:colId xmlns:a16="http://schemas.microsoft.com/office/drawing/2014/main" val="3473225649"/>
                    </a:ext>
                  </a:extLst>
                </a:gridCol>
                <a:gridCol w="858567">
                  <a:extLst>
                    <a:ext uri="{9D8B030D-6E8A-4147-A177-3AD203B41FA5}">
                      <a16:colId xmlns:a16="http://schemas.microsoft.com/office/drawing/2014/main" val="228690786"/>
                    </a:ext>
                  </a:extLst>
                </a:gridCol>
              </a:tblGrid>
              <a:tr h="793458">
                <a:tc>
                  <a:txBody>
                    <a:bodyPr/>
                    <a:lstStyle/>
                    <a:p>
                      <a:pPr algn="ctr">
                        <a:spcBef>
                          <a:spcPts val="0"/>
                        </a:spcBef>
                      </a:pPr>
                      <a:r>
                        <a:rPr lang="en-US" sz="1000">
                          <a:solidFill>
                            <a:srgbClr val="002060"/>
                          </a:solidFill>
                          <a:effectLst/>
                        </a:rPr>
                        <a:t>Hazard</a:t>
                      </a:r>
                      <a:endParaRPr lang="en-US">
                        <a:solidFill>
                          <a:srgbClr val="002060"/>
                        </a:solidFill>
                        <a:effectLst/>
                      </a:endParaRPr>
                    </a:p>
                  </a:txBody>
                  <a:tcPr marL="68580" marR="68580" marT="0" marB="0" anchor="ctr"/>
                </a:tc>
                <a:tc>
                  <a:txBody>
                    <a:bodyPr/>
                    <a:lstStyle/>
                    <a:p>
                      <a:pPr algn="ctr"/>
                      <a:r>
                        <a:rPr lang="en-US" sz="1000" dirty="0">
                          <a:solidFill>
                            <a:srgbClr val="002060"/>
                          </a:solidFill>
                          <a:effectLst/>
                        </a:rPr>
                        <a:t>Hazard Description</a:t>
                      </a:r>
                      <a:endParaRPr lang="en-US" dirty="0">
                        <a:solidFill>
                          <a:srgbClr val="002060"/>
                        </a:solidFill>
                        <a:effectLst/>
                      </a:endParaRPr>
                    </a:p>
                  </a:txBody>
                  <a:tcPr marL="68580" marR="68580" marT="0" marB="0" anchor="ctr"/>
                </a:tc>
                <a:tc>
                  <a:txBody>
                    <a:bodyPr/>
                    <a:lstStyle/>
                    <a:p>
                      <a:pPr algn="ctr">
                        <a:spcBef>
                          <a:spcPts val="0"/>
                        </a:spcBef>
                      </a:pPr>
                      <a:r>
                        <a:rPr lang="en-US" sz="1000">
                          <a:solidFill>
                            <a:srgbClr val="002060"/>
                          </a:solidFill>
                          <a:effectLst/>
                        </a:rPr>
                        <a:t>Baseline Qualitative Risk</a:t>
                      </a:r>
                      <a:br>
                        <a:rPr lang="en-US" sz="1000">
                          <a:solidFill>
                            <a:srgbClr val="002060"/>
                          </a:solidFill>
                          <a:effectLst/>
                        </a:rPr>
                      </a:br>
                      <a:r>
                        <a:rPr lang="en-US" sz="1000">
                          <a:solidFill>
                            <a:srgbClr val="002060"/>
                          </a:solidFill>
                          <a:effectLst/>
                        </a:rPr>
                        <a:t>(without controls)</a:t>
                      </a:r>
                      <a:endParaRPr lang="en-US">
                        <a:solidFill>
                          <a:srgbClr val="002060"/>
                        </a:solidFill>
                        <a:effectLst/>
                      </a:endParaRPr>
                    </a:p>
                  </a:txBody>
                  <a:tcPr marL="68580" marR="68580" marT="0" marB="0" anchor="ctr"/>
                </a:tc>
                <a:tc>
                  <a:txBody>
                    <a:bodyPr/>
                    <a:lstStyle/>
                    <a:p>
                      <a:pPr algn="ctr">
                        <a:spcBef>
                          <a:spcPts val="0"/>
                        </a:spcBef>
                      </a:pPr>
                      <a:r>
                        <a:rPr lang="en-US" sz="1000">
                          <a:solidFill>
                            <a:srgbClr val="002060"/>
                          </a:solidFill>
                          <a:effectLst/>
                        </a:rPr>
                        <a:t>Preventative (P)/</a:t>
                      </a:r>
                      <a:endParaRPr lang="en-US">
                        <a:solidFill>
                          <a:srgbClr val="002060"/>
                        </a:solidFill>
                        <a:effectLst/>
                      </a:endParaRPr>
                    </a:p>
                    <a:p>
                      <a:pPr algn="ctr">
                        <a:spcBef>
                          <a:spcPts val="0"/>
                        </a:spcBef>
                      </a:pPr>
                      <a:r>
                        <a:rPr lang="en-US" sz="1000">
                          <a:solidFill>
                            <a:srgbClr val="002060"/>
                          </a:solidFill>
                          <a:effectLst/>
                        </a:rPr>
                        <a:t>Mitigative (M)</a:t>
                      </a:r>
                      <a:endParaRPr lang="en-US">
                        <a:solidFill>
                          <a:srgbClr val="002060"/>
                        </a:solidFill>
                        <a:effectLst/>
                      </a:endParaRPr>
                    </a:p>
                  </a:txBody>
                  <a:tcPr marL="68580" marR="68580" marT="0" marB="0" anchor="ctr"/>
                </a:tc>
                <a:tc>
                  <a:txBody>
                    <a:bodyPr/>
                    <a:lstStyle/>
                    <a:p>
                      <a:pPr algn="ctr">
                        <a:spcBef>
                          <a:spcPts val="0"/>
                        </a:spcBef>
                      </a:pPr>
                      <a:r>
                        <a:rPr lang="en-US" sz="1000">
                          <a:solidFill>
                            <a:srgbClr val="002060"/>
                          </a:solidFill>
                          <a:effectLst/>
                        </a:rPr>
                        <a:t>Residual</a:t>
                      </a:r>
                      <a:endParaRPr lang="en-US">
                        <a:solidFill>
                          <a:srgbClr val="002060"/>
                        </a:solidFill>
                        <a:effectLst/>
                      </a:endParaRPr>
                    </a:p>
                    <a:p>
                      <a:pPr algn="ctr">
                        <a:spcBef>
                          <a:spcPts val="0"/>
                        </a:spcBef>
                      </a:pPr>
                      <a:r>
                        <a:rPr lang="en-US" sz="1000">
                          <a:solidFill>
                            <a:srgbClr val="002060"/>
                          </a:solidFill>
                          <a:effectLst/>
                        </a:rPr>
                        <a:t>Qualitative Risk (with controls)</a:t>
                      </a:r>
                      <a:endParaRPr lang="en-US">
                        <a:solidFill>
                          <a:srgbClr val="002060"/>
                        </a:solidFill>
                        <a:effectLst/>
                      </a:endParaRPr>
                    </a:p>
                  </a:txBody>
                  <a:tcPr marL="68580" marR="68580" marT="0" marB="0" anchor="ctr"/>
                </a:tc>
                <a:extLst>
                  <a:ext uri="{0D108BD9-81ED-4DB2-BD59-A6C34878D82A}">
                    <a16:rowId xmlns:a16="http://schemas.microsoft.com/office/drawing/2014/main" val="2141981904"/>
                  </a:ext>
                </a:extLst>
              </a:tr>
              <a:tr h="739664">
                <a:tc>
                  <a:txBody>
                    <a:bodyPr/>
                    <a:lstStyle/>
                    <a:p>
                      <a:r>
                        <a:rPr lang="en-US" sz="1200" dirty="0">
                          <a:effectLst/>
                        </a:rPr>
                        <a:t>Lead</a:t>
                      </a:r>
                    </a:p>
                  </a:txBody>
                  <a:tcPr marL="68580" marR="68580" marT="0" marB="0"/>
                </a:tc>
                <a:tc>
                  <a:txBody>
                    <a:bodyPr/>
                    <a:lstStyle/>
                    <a:p>
                      <a:r>
                        <a:rPr lang="en-US" sz="1200">
                          <a:effectLst/>
                        </a:rPr>
                        <a:t>Hazard: </a:t>
                      </a:r>
                    </a:p>
                    <a:p>
                      <a:r>
                        <a:rPr lang="en-US" sz="1200">
                          <a:effectLst/>
                        </a:rPr>
                        <a:t>"Potential {worker, co-located worker, or public} exposure to XYZ."</a:t>
                      </a:r>
                    </a:p>
                  </a:txBody>
                  <a:tcPr marL="68580" marR="68580" marT="0" marB="0"/>
                </a:tc>
                <a:tc>
                  <a:txBody>
                    <a:bodyPr/>
                    <a:lstStyle/>
                    <a:p>
                      <a:pPr>
                        <a:spcBef>
                          <a:spcPts val="0"/>
                        </a:spcBef>
                      </a:pPr>
                      <a:r>
                        <a:rPr lang="en-US" sz="1200">
                          <a:effectLst/>
                        </a:rPr>
                        <a:t>L:  A</a:t>
                      </a:r>
                    </a:p>
                    <a:p>
                      <a:pPr>
                        <a:spcBef>
                          <a:spcPts val="0"/>
                        </a:spcBef>
                      </a:pPr>
                      <a:r>
                        <a:rPr lang="en-US" sz="1200">
                          <a:effectLst/>
                        </a:rPr>
                        <a:t>C:  M</a:t>
                      </a:r>
                    </a:p>
                    <a:p>
                      <a:pPr>
                        <a:spcBef>
                          <a:spcPts val="0"/>
                        </a:spcBef>
                      </a:pPr>
                      <a:r>
                        <a:rPr lang="en-US" sz="1200">
                          <a:effectLst/>
                        </a:rPr>
                        <a:t>R:  II</a:t>
                      </a:r>
                    </a:p>
                  </a:txBody>
                  <a:tcPr marL="68580" marR="68580" marT="0" marB="0"/>
                </a:tc>
                <a:tc>
                  <a:txBody>
                    <a:bodyPr/>
                    <a:lstStyle/>
                    <a:p>
                      <a:pPr marL="273050" marR="0" indent="-273050">
                        <a:spcBef>
                          <a:spcPts val="0"/>
                        </a:spcBef>
                        <a:spcAft>
                          <a:spcPts val="0"/>
                        </a:spcAft>
                      </a:pPr>
                      <a:r>
                        <a:rPr lang="en-US" sz="1200">
                          <a:effectLst/>
                        </a:rPr>
                        <a:t>P-preventive measure #1</a:t>
                      </a:r>
                    </a:p>
                    <a:p>
                      <a:pPr marL="273050" marR="0" lvl="0" indent="-273050">
                        <a:spcBef>
                          <a:spcPts val="0"/>
                        </a:spcBef>
                        <a:spcAft>
                          <a:spcPts val="0"/>
                        </a:spcAft>
                        <a:buNone/>
                      </a:pPr>
                      <a:r>
                        <a:rPr lang="en-US" sz="1200">
                          <a:effectLst/>
                        </a:rPr>
                        <a:t>M- mitigative measure #1</a:t>
                      </a:r>
                    </a:p>
                  </a:txBody>
                  <a:tcPr marL="68580" marR="68580" marT="0" marB="0"/>
                </a:tc>
                <a:tc>
                  <a:txBody>
                    <a:bodyPr/>
                    <a:lstStyle/>
                    <a:p>
                      <a:pPr>
                        <a:spcBef>
                          <a:spcPts val="0"/>
                        </a:spcBef>
                      </a:pPr>
                      <a:r>
                        <a:rPr lang="en-US" sz="1200" dirty="0">
                          <a:effectLst/>
                        </a:rPr>
                        <a:t>L: U</a:t>
                      </a:r>
                    </a:p>
                    <a:p>
                      <a:pPr>
                        <a:spcBef>
                          <a:spcPts val="0"/>
                        </a:spcBef>
                      </a:pPr>
                      <a:r>
                        <a:rPr lang="en-US" sz="1200" dirty="0">
                          <a:effectLst/>
                        </a:rPr>
                        <a:t>C: L</a:t>
                      </a:r>
                    </a:p>
                    <a:p>
                      <a:pPr>
                        <a:spcBef>
                          <a:spcPts val="0"/>
                        </a:spcBef>
                      </a:pPr>
                      <a:r>
                        <a:rPr lang="en-US" sz="1200" dirty="0">
                          <a:effectLst/>
                        </a:rPr>
                        <a:t>R: III</a:t>
                      </a:r>
                    </a:p>
                  </a:txBody>
                  <a:tcPr marL="68580" marR="68580" marT="0" marB="0"/>
                </a:tc>
                <a:extLst>
                  <a:ext uri="{0D108BD9-81ED-4DB2-BD59-A6C34878D82A}">
                    <a16:rowId xmlns:a16="http://schemas.microsoft.com/office/drawing/2014/main" val="4266326086"/>
                  </a:ext>
                </a:extLst>
              </a:tr>
            </a:tbl>
          </a:graphicData>
        </a:graphic>
      </p:graphicFrame>
      <p:sp>
        <p:nvSpPr>
          <p:cNvPr id="2" name="Slide Number Placeholder 1">
            <a:extLst>
              <a:ext uri="{FF2B5EF4-FFF2-40B4-BE49-F238E27FC236}">
                <a16:creationId xmlns:a16="http://schemas.microsoft.com/office/drawing/2014/main" id="{BAABF0EE-12ED-317B-ADFD-9E8FA99607F5}"/>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6" name="Content Placeholder 9">
            <a:extLst>
              <a:ext uri="{FF2B5EF4-FFF2-40B4-BE49-F238E27FC236}">
                <a16:creationId xmlns:a16="http://schemas.microsoft.com/office/drawing/2014/main" id="{B3E81EEE-4D8E-1774-7246-A9C0FAB53EAC}"/>
              </a:ext>
            </a:extLst>
          </p:cNvPr>
          <p:cNvPicPr>
            <a:picLocks noChangeAspect="1"/>
          </p:cNvPicPr>
          <p:nvPr/>
        </p:nvPicPr>
        <p:blipFill rotWithShape="1">
          <a:blip r:embed="rId2"/>
          <a:srcRect l="69753" t="8581" b="46598"/>
          <a:stretch/>
        </p:blipFill>
        <p:spPr>
          <a:xfrm>
            <a:off x="5481583" y="3565648"/>
            <a:ext cx="3588553" cy="1299315"/>
          </a:xfrm>
          <a:prstGeom prst="rect">
            <a:avLst/>
          </a:prstGeom>
        </p:spPr>
      </p:pic>
    </p:spTree>
    <p:extLst>
      <p:ext uri="{BB962C8B-B14F-4D97-AF65-F5344CB8AC3E}">
        <p14:creationId xmlns:p14="http://schemas.microsoft.com/office/powerpoint/2010/main" val="1400432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F2E6D7-A08D-B38C-7F8B-A22A0DB3C6E6}"/>
              </a:ext>
            </a:extLst>
          </p:cNvPr>
          <p:cNvSpPr>
            <a:spLocks noGrp="1"/>
          </p:cNvSpPr>
          <p:nvPr>
            <p:ph idx="1"/>
          </p:nvPr>
        </p:nvSpPr>
        <p:spPr>
          <a:xfrm>
            <a:off x="228600" y="680787"/>
            <a:ext cx="8686201" cy="2458525"/>
          </a:xfrm>
        </p:spPr>
        <p:txBody>
          <a:bodyPr lIns="0" tIns="0" rIns="0" bIns="0" anchor="t"/>
          <a:lstStyle/>
          <a:p>
            <a:pPr marL="0" indent="0">
              <a:buNone/>
            </a:pPr>
            <a:r>
              <a:rPr lang="en-US" sz="2100" dirty="0"/>
              <a:t>Hazards are reviewed for baseline risk</a:t>
            </a:r>
          </a:p>
          <a:p>
            <a:r>
              <a:rPr lang="en-US" sz="2100" dirty="0"/>
              <a:t>A risk matrix is used to determine whether risks from the identified hazards are acceptable</a:t>
            </a:r>
          </a:p>
          <a:p>
            <a:pPr lvl="1"/>
            <a:r>
              <a:rPr lang="en-US" sz="2100" dirty="0">
                <a:ea typeface="ＭＳ Ｐゴシック"/>
              </a:rPr>
              <a:t>Risk levels I and II </a:t>
            </a:r>
            <a:r>
              <a:rPr lang="en-US" sz="2100" u="sng" dirty="0">
                <a:ea typeface="ＭＳ Ｐゴシック"/>
              </a:rPr>
              <a:t>require</a:t>
            </a:r>
            <a:r>
              <a:rPr lang="en-US" sz="2100" dirty="0">
                <a:ea typeface="ＭＳ Ｐゴシック"/>
              </a:rPr>
              <a:t> preventive and/or mitigative measures to demonstrate that risks are reduced to Levels III/IV</a:t>
            </a:r>
            <a:endParaRPr lang="en-US" sz="2100" dirty="0"/>
          </a:p>
          <a:p>
            <a:pPr lvl="1"/>
            <a:r>
              <a:rPr lang="en-US" sz="2100" dirty="0">
                <a:ea typeface="ＭＳ Ｐゴシック"/>
              </a:rPr>
              <a:t>Facility hazards with baseline risk levels III or IV don't require additional evaluation, but some choose to identify measures they use to provide information to the risk assessment.</a:t>
            </a:r>
          </a:p>
          <a:p>
            <a:pPr lvl="1"/>
            <a:r>
              <a:rPr lang="en-US" sz="2100" dirty="0">
                <a:ea typeface="ＭＳ Ｐゴシック"/>
              </a:rPr>
              <a:t>In situations where residual risk remains at I or II, additional, quantitative risk assessment is deemed necessary.</a:t>
            </a:r>
            <a:endParaRPr lang="en-US" sz="2100" dirty="0"/>
          </a:p>
          <a:p>
            <a:r>
              <a:rPr lang="en-US" sz="2100" dirty="0"/>
              <a:t>Each preventive measure reduces likelihood 1 bin.</a:t>
            </a:r>
          </a:p>
          <a:p>
            <a:r>
              <a:rPr lang="en-US" sz="2100" dirty="0"/>
              <a:t>Each mitigative measure reduces consequence 1 bin.</a:t>
            </a:r>
          </a:p>
          <a:p>
            <a:r>
              <a:rPr lang="en-US" sz="2100" dirty="0"/>
              <a:t>All NASH hazard risk levels have been reduced to acceptable levels.</a:t>
            </a:r>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01952913-8043-112A-1201-B216551BFADD}"/>
              </a:ext>
            </a:extLst>
          </p:cNvPr>
          <p:cNvSpPr>
            <a:spLocks noGrp="1"/>
          </p:cNvSpPr>
          <p:nvPr>
            <p:ph type="title"/>
          </p:nvPr>
        </p:nvSpPr>
        <p:spPr/>
        <p:txBody>
          <a:bodyPr/>
          <a:lstStyle/>
          <a:p>
            <a:r>
              <a:rPr lang="en-US" sz="2700" dirty="0">
                <a:cs typeface="Helvetica"/>
              </a:rPr>
              <a:t>DOE-HDBK-1163-2020 as used at Fermilab</a:t>
            </a:r>
            <a:endParaRPr lang="en-US" dirty="0"/>
          </a:p>
        </p:txBody>
      </p:sp>
      <p:sp>
        <p:nvSpPr>
          <p:cNvPr id="4" name="Date Placeholder 3">
            <a:extLst>
              <a:ext uri="{FF2B5EF4-FFF2-40B4-BE49-F238E27FC236}">
                <a16:creationId xmlns:a16="http://schemas.microsoft.com/office/drawing/2014/main" id="{9D4790C9-03E4-3F49-4721-44EA8792BEB6}"/>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0EE1DD6E-FEF6-1378-F303-7D983C8AF222}"/>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BD9D5318-D44A-9056-8118-F5782D444ADE}"/>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267440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774964"/>
          </a:xfrm>
        </p:spPr>
        <p:txBody>
          <a:bodyPr/>
          <a:lstStyle/>
          <a:p>
            <a:pPr algn="ctr"/>
            <a:r>
              <a:rPr lang="en-US" sz="3600" dirty="0"/>
              <a:t>Maximum Credible Incident (MCI) Analysis Methodology</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1420409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4FBD-B695-044F-D120-58520414B461}"/>
              </a:ext>
            </a:extLst>
          </p:cNvPr>
          <p:cNvSpPr>
            <a:spLocks noGrp="1"/>
          </p:cNvSpPr>
          <p:nvPr>
            <p:ph idx="1"/>
          </p:nvPr>
        </p:nvSpPr>
        <p:spPr/>
        <p:txBody>
          <a:bodyPr/>
          <a:lstStyle/>
          <a:p>
            <a:r>
              <a:rPr lang="en-US" dirty="0"/>
              <a:t>Maximum Credible Incident (MCI) Methodology</a:t>
            </a:r>
          </a:p>
          <a:p>
            <a:r>
              <a:rPr lang="en-US" dirty="0"/>
              <a:t>Credited Controls Determined Through MCI</a:t>
            </a:r>
          </a:p>
          <a:p>
            <a:r>
              <a:rPr lang="en-US" dirty="0"/>
              <a:t>Defense-in-Depth Controls</a:t>
            </a:r>
          </a:p>
          <a:p>
            <a:pPr marL="0" indent="0">
              <a:buNone/>
            </a:pPr>
            <a:endParaRPr lang="en-US" dirty="0"/>
          </a:p>
        </p:txBody>
      </p:sp>
      <p:sp>
        <p:nvSpPr>
          <p:cNvPr id="3" name="Title 2">
            <a:extLst>
              <a:ext uri="{FF2B5EF4-FFF2-40B4-BE49-F238E27FC236}">
                <a16:creationId xmlns:a16="http://schemas.microsoft.com/office/drawing/2014/main" id="{785DD104-BDDF-BEB1-EC07-7DA5237706FE}"/>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46B55603-3E39-D723-8F14-E94E0B7392EE}"/>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48BFA17D-3887-EF9D-26D6-16835ECFDFD4}"/>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C372B014-D547-EED7-0E5F-B62E788353CE}"/>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789013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4FBD-B695-044F-D120-58520414B461}"/>
              </a:ext>
            </a:extLst>
          </p:cNvPr>
          <p:cNvSpPr>
            <a:spLocks noGrp="1"/>
          </p:cNvSpPr>
          <p:nvPr>
            <p:ph idx="1"/>
          </p:nvPr>
        </p:nvSpPr>
        <p:spPr/>
        <p:txBody>
          <a:bodyPr/>
          <a:lstStyle/>
          <a:p>
            <a:r>
              <a:rPr lang="en-US" sz="2100" dirty="0"/>
              <a:t>Maximum Credible Incident (MCI) methodology detailed in SAD Section I Chapter 4</a:t>
            </a:r>
          </a:p>
          <a:p>
            <a:r>
              <a:rPr lang="en-US" sz="2100" dirty="0"/>
              <a:t>Maximum Credible Incident (MCI) is the worst-case accident due to prompt-ionizing radiation</a:t>
            </a:r>
          </a:p>
          <a:p>
            <a:r>
              <a:rPr lang="en-US" sz="2100" dirty="0"/>
              <a:t>Determined using:</a:t>
            </a:r>
          </a:p>
          <a:p>
            <a:pPr lvl="1"/>
            <a:r>
              <a:rPr lang="en-US" sz="2100" dirty="0"/>
              <a:t>Maximum operating parameters possible due to machine limitations</a:t>
            </a:r>
          </a:p>
          <a:p>
            <a:pPr lvl="1"/>
            <a:r>
              <a:rPr lang="en-US" sz="2100" dirty="0"/>
              <a:t>Maximum duration of an MCI event</a:t>
            </a:r>
          </a:p>
          <a:p>
            <a:pPr lvl="1"/>
            <a:r>
              <a:rPr lang="en-US" sz="2100" dirty="0"/>
              <a:t>Specifying amount of surrounding shielding (</a:t>
            </a:r>
            <a:r>
              <a:rPr lang="en-US" sz="2100" dirty="0" err="1"/>
              <a:t>e.f.d</a:t>
            </a:r>
            <a:r>
              <a:rPr lang="en-US" sz="2100" dirty="0"/>
              <a:t>.) around the enclosure that will be Credited Control</a:t>
            </a:r>
          </a:p>
          <a:p>
            <a:r>
              <a:rPr lang="en-US" sz="2100" dirty="0"/>
              <a:t>MCI is then analyzed to determine potential dose on the outside of enclosure or specified surrounding shielding</a:t>
            </a:r>
          </a:p>
          <a:p>
            <a:r>
              <a:rPr lang="en-US" sz="2100" dirty="0"/>
              <a:t>Potential dose compared to acceptable levels</a:t>
            </a:r>
          </a:p>
          <a:p>
            <a:pPr marL="0" indent="0">
              <a:buNone/>
            </a:pPr>
            <a:endParaRPr lang="en-US" dirty="0"/>
          </a:p>
        </p:txBody>
      </p:sp>
      <p:sp>
        <p:nvSpPr>
          <p:cNvPr id="3" name="Title 2">
            <a:extLst>
              <a:ext uri="{FF2B5EF4-FFF2-40B4-BE49-F238E27FC236}">
                <a16:creationId xmlns:a16="http://schemas.microsoft.com/office/drawing/2014/main" id="{785DD104-BDDF-BEB1-EC07-7DA5237706FE}"/>
              </a:ext>
            </a:extLst>
          </p:cNvPr>
          <p:cNvSpPr>
            <a:spLocks noGrp="1"/>
          </p:cNvSpPr>
          <p:nvPr>
            <p:ph type="title"/>
          </p:nvPr>
        </p:nvSpPr>
        <p:spPr/>
        <p:txBody>
          <a:bodyPr/>
          <a:lstStyle/>
          <a:p>
            <a:r>
              <a:rPr lang="en-US" dirty="0"/>
              <a:t>Maximum Credible Incident (MCI) Methodology</a:t>
            </a:r>
          </a:p>
        </p:txBody>
      </p:sp>
      <p:sp>
        <p:nvSpPr>
          <p:cNvPr id="4" name="Date Placeholder 3">
            <a:extLst>
              <a:ext uri="{FF2B5EF4-FFF2-40B4-BE49-F238E27FC236}">
                <a16:creationId xmlns:a16="http://schemas.microsoft.com/office/drawing/2014/main" id="{46B55603-3E39-D723-8F14-E94E0B7392EE}"/>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48BFA17D-3887-EF9D-26D6-16835ECFDFD4}"/>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C372B014-D547-EED7-0E5F-B62E788353CE}"/>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Tree>
    <p:extLst>
      <p:ext uri="{BB962C8B-B14F-4D97-AF65-F5344CB8AC3E}">
        <p14:creationId xmlns:p14="http://schemas.microsoft.com/office/powerpoint/2010/main" val="3387200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5DD104-BDDF-BEB1-EC07-7DA5237706FE}"/>
              </a:ext>
            </a:extLst>
          </p:cNvPr>
          <p:cNvSpPr>
            <a:spLocks noGrp="1"/>
          </p:cNvSpPr>
          <p:nvPr>
            <p:ph type="title"/>
          </p:nvPr>
        </p:nvSpPr>
        <p:spPr>
          <a:xfrm>
            <a:off x="222250" y="120928"/>
            <a:ext cx="8686800" cy="427877"/>
          </a:xfrm>
        </p:spPr>
        <p:txBody>
          <a:bodyPr/>
          <a:lstStyle/>
          <a:p>
            <a:r>
              <a:rPr lang="en-US" dirty="0"/>
              <a:t>Maximum Credible Incident (MCI) Methodology</a:t>
            </a:r>
            <a:endParaRPr lang="en-US" dirty="0">
              <a:highlight>
                <a:srgbClr val="FFFF00"/>
              </a:highlight>
            </a:endParaRPr>
          </a:p>
        </p:txBody>
      </p:sp>
      <p:sp>
        <p:nvSpPr>
          <p:cNvPr id="4" name="Date Placeholder 3">
            <a:extLst>
              <a:ext uri="{FF2B5EF4-FFF2-40B4-BE49-F238E27FC236}">
                <a16:creationId xmlns:a16="http://schemas.microsoft.com/office/drawing/2014/main" id="{46B55603-3E39-D723-8F14-E94E0B7392EE}"/>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48BFA17D-3887-EF9D-26D6-16835ECFDFD4}"/>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C372B014-D547-EED7-0E5F-B62E788353CE}"/>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pic>
        <p:nvPicPr>
          <p:cNvPr id="11" name="Picture 10">
            <a:extLst>
              <a:ext uri="{FF2B5EF4-FFF2-40B4-BE49-F238E27FC236}">
                <a16:creationId xmlns:a16="http://schemas.microsoft.com/office/drawing/2014/main" id="{377C5204-5692-F027-6C5E-7BF1F73E1DA3}"/>
              </a:ext>
            </a:extLst>
          </p:cNvPr>
          <p:cNvPicPr>
            <a:picLocks noChangeAspect="1"/>
          </p:cNvPicPr>
          <p:nvPr/>
        </p:nvPicPr>
        <p:blipFill>
          <a:blip r:embed="rId2"/>
          <a:stretch>
            <a:fillRect/>
          </a:stretch>
        </p:blipFill>
        <p:spPr>
          <a:xfrm>
            <a:off x="851338" y="557683"/>
            <a:ext cx="5906813" cy="5691889"/>
          </a:xfrm>
          <a:prstGeom prst="rect">
            <a:avLst/>
          </a:prstGeom>
        </p:spPr>
      </p:pic>
    </p:spTree>
    <p:extLst>
      <p:ext uri="{BB962C8B-B14F-4D97-AF65-F5344CB8AC3E}">
        <p14:creationId xmlns:p14="http://schemas.microsoft.com/office/powerpoint/2010/main" val="249094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4FBD-B695-044F-D120-58520414B461}"/>
              </a:ext>
            </a:extLst>
          </p:cNvPr>
          <p:cNvSpPr>
            <a:spLocks noGrp="1"/>
          </p:cNvSpPr>
          <p:nvPr>
            <p:ph idx="1"/>
          </p:nvPr>
        </p:nvSpPr>
        <p:spPr/>
        <p:txBody>
          <a:bodyPr/>
          <a:lstStyle/>
          <a:p>
            <a:r>
              <a:rPr lang="en-US" dirty="0"/>
              <a:t>If potential dose below acceptable levels, specified surrounding shielding used in MCI analysis defined as Credited Control</a:t>
            </a:r>
          </a:p>
          <a:p>
            <a:pPr lvl="1"/>
            <a:r>
              <a:rPr lang="en-US" dirty="0"/>
              <a:t>No additional passive or active engineered Credited Controls needed</a:t>
            </a:r>
          </a:p>
          <a:p>
            <a:r>
              <a:rPr lang="en-US" dirty="0"/>
              <a:t>If potential dose above acceptable levels, then</a:t>
            </a:r>
          </a:p>
          <a:p>
            <a:pPr lvl="1"/>
            <a:r>
              <a:rPr lang="en-US" dirty="0"/>
              <a:t>additional passive and/or active engineered Credited Controls needed </a:t>
            </a:r>
            <a:r>
              <a:rPr lang="en-US" b="1" dirty="0"/>
              <a:t>OR</a:t>
            </a:r>
            <a:r>
              <a:rPr lang="en-US" dirty="0"/>
              <a:t> </a:t>
            </a:r>
          </a:p>
          <a:p>
            <a:pPr lvl="1"/>
            <a:r>
              <a:rPr lang="en-US" dirty="0"/>
              <a:t>active engineered Credited Controls can be established to lower the maximum operating performance and/or MCI event duration</a:t>
            </a:r>
          </a:p>
          <a:p>
            <a:pPr lvl="2"/>
            <a:r>
              <a:rPr lang="en-US" dirty="0"/>
              <a:t>In which case, MCI analysis is redone to ensure surrounding shielding is now sufficient</a:t>
            </a:r>
          </a:p>
        </p:txBody>
      </p:sp>
      <p:sp>
        <p:nvSpPr>
          <p:cNvPr id="3" name="Title 2">
            <a:extLst>
              <a:ext uri="{FF2B5EF4-FFF2-40B4-BE49-F238E27FC236}">
                <a16:creationId xmlns:a16="http://schemas.microsoft.com/office/drawing/2014/main" id="{785DD104-BDDF-BEB1-EC07-7DA5237706FE}"/>
              </a:ext>
            </a:extLst>
          </p:cNvPr>
          <p:cNvSpPr>
            <a:spLocks noGrp="1"/>
          </p:cNvSpPr>
          <p:nvPr>
            <p:ph type="title"/>
          </p:nvPr>
        </p:nvSpPr>
        <p:spPr/>
        <p:txBody>
          <a:bodyPr/>
          <a:lstStyle/>
          <a:p>
            <a:r>
              <a:rPr lang="en-US" dirty="0"/>
              <a:t>Maximum Credible Incident (MCI) Methodology</a:t>
            </a:r>
          </a:p>
        </p:txBody>
      </p:sp>
      <p:sp>
        <p:nvSpPr>
          <p:cNvPr id="4" name="Date Placeholder 3">
            <a:extLst>
              <a:ext uri="{FF2B5EF4-FFF2-40B4-BE49-F238E27FC236}">
                <a16:creationId xmlns:a16="http://schemas.microsoft.com/office/drawing/2014/main" id="{46B55603-3E39-D723-8F14-E94E0B7392EE}"/>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48BFA17D-3887-EF9D-26D6-16835ECFDFD4}"/>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C372B014-D547-EED7-0E5F-B62E788353CE}"/>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814138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54FBD-B695-044F-D120-58520414B461}"/>
              </a:ext>
            </a:extLst>
          </p:cNvPr>
          <p:cNvSpPr>
            <a:spLocks noGrp="1"/>
          </p:cNvSpPr>
          <p:nvPr>
            <p:ph idx="1"/>
          </p:nvPr>
        </p:nvSpPr>
        <p:spPr/>
        <p:txBody>
          <a:bodyPr/>
          <a:lstStyle/>
          <a:p>
            <a:r>
              <a:rPr lang="en-US" sz="1600" dirty="0"/>
              <a:t>Passive</a:t>
            </a:r>
          </a:p>
          <a:p>
            <a:pPr lvl="1"/>
            <a:r>
              <a:rPr lang="en-US" sz="1600" b="1" dirty="0">
                <a:solidFill>
                  <a:srgbClr val="7030A0"/>
                </a:solidFill>
              </a:rPr>
              <a:t>Specified surrounding shielding</a:t>
            </a:r>
            <a:r>
              <a:rPr lang="en-US" sz="1600" dirty="0"/>
              <a:t> used in MCI</a:t>
            </a:r>
          </a:p>
          <a:p>
            <a:r>
              <a:rPr lang="en-US" sz="1600" dirty="0"/>
              <a:t>Active Engineered </a:t>
            </a:r>
          </a:p>
          <a:p>
            <a:pPr lvl="1"/>
            <a:r>
              <a:rPr lang="en-US" sz="1600" b="1" dirty="0">
                <a:solidFill>
                  <a:srgbClr val="7030A0"/>
                </a:solidFill>
              </a:rPr>
              <a:t>RSIS, Location and Credited Control (CC) Limit of radiation monitors </a:t>
            </a:r>
            <a:r>
              <a:rPr lang="en-US" sz="1600" dirty="0"/>
              <a:t>in areas where identified specified shielding determined to be insufficient</a:t>
            </a:r>
          </a:p>
          <a:p>
            <a:pPr lvl="2"/>
            <a:r>
              <a:rPr lang="en-US" sz="1400" dirty="0"/>
              <a:t>Radiation monitors Trip Levels must be set at or below the CC Limit.</a:t>
            </a:r>
          </a:p>
          <a:p>
            <a:r>
              <a:rPr lang="en-US" sz="1600" dirty="0"/>
              <a:t>Administrative – Accelerator Operating Parameter</a:t>
            </a:r>
          </a:p>
          <a:p>
            <a:pPr lvl="1"/>
            <a:r>
              <a:rPr lang="en-US" sz="1600" b="1" dirty="0">
                <a:solidFill>
                  <a:srgbClr val="7030A0"/>
                </a:solidFill>
              </a:rPr>
              <a:t>Accelerator operating parameter </a:t>
            </a:r>
            <a:r>
              <a:rPr lang="en-US" sz="1600" dirty="0"/>
              <a:t>set to the maximum operating parameters used in MCI</a:t>
            </a:r>
          </a:p>
          <a:p>
            <a:pPr marL="0" indent="0">
              <a:buNone/>
            </a:pPr>
            <a:r>
              <a:rPr lang="en-US" sz="1600" dirty="0"/>
              <a:t>Identified Credited Controls specified in the SAD and ASE. </a:t>
            </a:r>
          </a:p>
        </p:txBody>
      </p:sp>
      <p:sp>
        <p:nvSpPr>
          <p:cNvPr id="3" name="Title 2">
            <a:extLst>
              <a:ext uri="{FF2B5EF4-FFF2-40B4-BE49-F238E27FC236}">
                <a16:creationId xmlns:a16="http://schemas.microsoft.com/office/drawing/2014/main" id="{785DD104-BDDF-BEB1-EC07-7DA5237706FE}"/>
              </a:ext>
            </a:extLst>
          </p:cNvPr>
          <p:cNvSpPr>
            <a:spLocks noGrp="1"/>
          </p:cNvSpPr>
          <p:nvPr>
            <p:ph type="title"/>
          </p:nvPr>
        </p:nvSpPr>
        <p:spPr/>
        <p:txBody>
          <a:bodyPr/>
          <a:lstStyle/>
          <a:p>
            <a:r>
              <a:rPr lang="en-US" dirty="0"/>
              <a:t>Credited Controls Determined Through MCI</a:t>
            </a:r>
          </a:p>
        </p:txBody>
      </p:sp>
      <p:sp>
        <p:nvSpPr>
          <p:cNvPr id="4" name="Date Placeholder 3">
            <a:extLst>
              <a:ext uri="{FF2B5EF4-FFF2-40B4-BE49-F238E27FC236}">
                <a16:creationId xmlns:a16="http://schemas.microsoft.com/office/drawing/2014/main" id="{46B55603-3E39-D723-8F14-E94E0B7392EE}"/>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48BFA17D-3887-EF9D-26D6-16835ECFDFD4}"/>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C372B014-D547-EED7-0E5F-B62E788353CE}"/>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3142386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266511"/>
          </a:xfrm>
        </p:spPr>
        <p:txBody>
          <a:bodyPr/>
          <a:lstStyle/>
          <a:p>
            <a:pPr algn="ctr"/>
            <a:r>
              <a:rPr lang="en-US" sz="3600" dirty="0"/>
              <a:t>Credited Controls</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748471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dirty="0"/>
              <a:t>Passive Credited Controls</a:t>
            </a:r>
          </a:p>
          <a:p>
            <a:pPr lvl="1"/>
            <a:r>
              <a:rPr lang="en-US" sz="2000" b="1" kern="100" dirty="0">
                <a:solidFill>
                  <a:srgbClr val="7030A0"/>
                </a:solidFill>
              </a:rPr>
              <a:t>Shielding</a:t>
            </a:r>
          </a:p>
          <a:p>
            <a:r>
              <a:rPr lang="en-US" dirty="0"/>
              <a:t>Active Engineered Credited Controls</a:t>
            </a:r>
          </a:p>
          <a:p>
            <a:pPr lvl="1"/>
            <a:r>
              <a:rPr lang="en-US" sz="2000" b="1" dirty="0">
                <a:solidFill>
                  <a:srgbClr val="7030A0"/>
                </a:solidFill>
              </a:rPr>
              <a:t>Radiation Safety Interlock System (RSIS)</a:t>
            </a:r>
          </a:p>
          <a:p>
            <a:pPr lvl="1"/>
            <a:r>
              <a:rPr lang="en-US" sz="2000" b="1" dirty="0">
                <a:solidFill>
                  <a:srgbClr val="7030A0"/>
                </a:solidFill>
              </a:rPr>
              <a:t>ODH Safety System</a:t>
            </a:r>
          </a:p>
          <a:p>
            <a:r>
              <a:rPr lang="en-US" dirty="0"/>
              <a:t>Administrative Credited Controls</a:t>
            </a:r>
          </a:p>
          <a:p>
            <a:pPr lvl="1"/>
            <a:r>
              <a:rPr lang="en-US" sz="2000" b="1" dirty="0">
                <a:solidFill>
                  <a:srgbClr val="7030A0"/>
                </a:solidFill>
              </a:rPr>
              <a:t>Operation Authorization Document</a:t>
            </a:r>
          </a:p>
          <a:p>
            <a:pPr lvl="1"/>
            <a:r>
              <a:rPr lang="en-US" sz="2000" b="1" dirty="0">
                <a:solidFill>
                  <a:srgbClr val="7030A0"/>
                </a:solidFill>
              </a:rPr>
              <a:t>Staffing</a:t>
            </a:r>
          </a:p>
          <a:p>
            <a:pPr lvl="1"/>
            <a:r>
              <a:rPr lang="en-US" sz="2000" b="1" dirty="0">
                <a:solidFill>
                  <a:srgbClr val="7030A0"/>
                </a:solidFill>
              </a:rPr>
              <a:t>Accelerator Operating Parameters</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a:xfrm>
            <a:off x="228600" y="251752"/>
            <a:ext cx="8686800" cy="719798"/>
          </a:xfrm>
        </p:spPr>
        <p:txBody>
          <a:bodyPr/>
          <a:lstStyle/>
          <a:p>
            <a:r>
              <a:rPr lang="en-US" dirty="0"/>
              <a:t>Credited Controls in use at the Fermilab Test Stand Accelerators:</a:t>
            </a: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Tree>
    <p:extLst>
      <p:ext uri="{BB962C8B-B14F-4D97-AF65-F5344CB8AC3E}">
        <p14:creationId xmlns:p14="http://schemas.microsoft.com/office/powerpoint/2010/main" val="183609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BA9B7-CB38-2285-E07F-1A46E17A4843}"/>
              </a:ext>
            </a:extLst>
          </p:cNvPr>
          <p:cNvSpPr>
            <a:spLocks noGrp="1"/>
          </p:cNvSpPr>
          <p:nvPr>
            <p:ph idx="1"/>
          </p:nvPr>
        </p:nvSpPr>
        <p:spPr/>
        <p:txBody>
          <a:bodyPr/>
          <a:lstStyle/>
          <a:p>
            <a:r>
              <a:rPr lang="en-US" dirty="0"/>
              <a:t>Fermilab SAD Structure</a:t>
            </a:r>
          </a:p>
          <a:p>
            <a:r>
              <a:rPr lang="en-US" dirty="0"/>
              <a:t>SAD Chapters</a:t>
            </a:r>
          </a:p>
          <a:p>
            <a:r>
              <a:rPr lang="en-US" dirty="0"/>
              <a:t>ASE Structure</a:t>
            </a:r>
          </a:p>
        </p:txBody>
      </p:sp>
      <p:sp>
        <p:nvSpPr>
          <p:cNvPr id="3" name="Title 2">
            <a:extLst>
              <a:ext uri="{FF2B5EF4-FFF2-40B4-BE49-F238E27FC236}">
                <a16:creationId xmlns:a16="http://schemas.microsoft.com/office/drawing/2014/main" id="{52366FE5-958C-804C-2B35-F09206500DF8}"/>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7A128750-15FF-E627-9D8E-87357B46BA01}"/>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6180B2DE-C946-00F5-368A-48CADF39890A}"/>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FB2DAE88-6607-059B-FA54-8FA0666503B5}"/>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778450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dirty="0"/>
              <a:t>Shielding specified in the MCI analysis is the Credited Control</a:t>
            </a:r>
          </a:p>
          <a:p>
            <a:r>
              <a:rPr lang="en-US" dirty="0"/>
              <a:t>Shielding located between Exclusion Areas and occupied areas to keep personnel exposure to ionizing radiation within specified limits</a:t>
            </a:r>
          </a:p>
          <a:p>
            <a:r>
              <a:rPr lang="en-US" dirty="0"/>
              <a:t>Types of shielding include</a:t>
            </a:r>
          </a:p>
          <a:p>
            <a:pPr lvl="1"/>
            <a:r>
              <a:rPr lang="en-US" dirty="0"/>
              <a:t>Permanent shielding including labyrinths</a:t>
            </a:r>
          </a:p>
          <a:p>
            <a:pPr lvl="2"/>
            <a:r>
              <a:rPr lang="en-US" dirty="0"/>
              <a:t>Includes concrete structure (e.g., walls, floors, labyrinths) and soil</a:t>
            </a:r>
          </a:p>
          <a:p>
            <a:pPr lvl="1"/>
            <a:r>
              <a:rPr lang="en-US" dirty="0"/>
              <a:t>Movable shielding</a:t>
            </a:r>
          </a:p>
          <a:p>
            <a:pPr lvl="2"/>
            <a:r>
              <a:rPr lang="en-US" dirty="0"/>
              <a:t>Includes concrete blocks, stacked concrete, sand bags </a:t>
            </a:r>
          </a:p>
          <a:p>
            <a:pPr lvl="1"/>
            <a:r>
              <a:rPr lang="en-US" dirty="0"/>
              <a:t>Penetration shielding</a:t>
            </a:r>
          </a:p>
          <a:p>
            <a:pPr lvl="2"/>
            <a:r>
              <a:rPr lang="en-US" dirty="0"/>
              <a:t>Movable shielding located inside penetrations (e.g., sand bags, stacked concrete, poly beads/rods)</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Shielding</a:t>
            </a: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Tree>
    <p:extLst>
      <p:ext uri="{BB962C8B-B14F-4D97-AF65-F5344CB8AC3E}">
        <p14:creationId xmlns:p14="http://schemas.microsoft.com/office/powerpoint/2010/main" val="2987165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sz="2200" dirty="0"/>
              <a:t>RSIS establishes and maintains Exclusion Areas surrounding accelerator operating areas</a:t>
            </a:r>
          </a:p>
          <a:p>
            <a:r>
              <a:rPr lang="en-US" sz="2200" dirty="0"/>
              <a:t>Prior to accelerator operations, Search &amp; Secure performed to establish the interlock system for the Exclusion Areas. Ensures no personnel remain within the Exclusion Areas prior to accelerator operations.</a:t>
            </a:r>
          </a:p>
          <a:p>
            <a:r>
              <a:rPr lang="en-US" sz="2200" dirty="0"/>
              <a:t>Hardware maintains the interlock system. Ensures no personnel inadvertently access the Exclusion Area during accelerator operations.</a:t>
            </a:r>
          </a:p>
          <a:p>
            <a:r>
              <a:rPr lang="en-US" sz="2200" dirty="0"/>
              <a:t>Includes radiation monitors with Trip Limits set at or below the CC Level specified in the MCI analysis.</a:t>
            </a:r>
          </a:p>
          <a:p>
            <a:r>
              <a:rPr lang="en-US" sz="2200" dirty="0"/>
              <a:t>Includes devices to limit intensity</a:t>
            </a:r>
          </a:p>
          <a:p>
            <a:r>
              <a:rPr lang="en-US" sz="2200" dirty="0"/>
              <a:t>Redundant design with fail-safe circuits. Failure initiates system shutdown resulting in safe condition.</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Radiation Safety Interlock System</a:t>
            </a: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1086405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dirty="0"/>
              <a:t>Required Calibration, Testing, Maintenance &amp; Inspection Schedules</a:t>
            </a:r>
          </a:p>
          <a:p>
            <a:pPr lvl="1"/>
            <a:r>
              <a:rPr lang="en-US" dirty="0"/>
              <a:t>Operation of all access control interlock components shall be functionally tested at an interval no greater than 15 months.</a:t>
            </a:r>
          </a:p>
          <a:p>
            <a:pPr lvl="1"/>
            <a:r>
              <a:rPr lang="en-US" dirty="0"/>
              <a:t>Area radiation monitors shall be maintained calibrated on an interval no greater than 15 months.</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Radiation Safety Interlock System</a:t>
            </a: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Tree>
    <p:extLst>
      <p:ext uri="{BB962C8B-B14F-4D97-AF65-F5344CB8AC3E}">
        <p14:creationId xmlns:p14="http://schemas.microsoft.com/office/powerpoint/2010/main" val="336646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sz="2100" dirty="0"/>
              <a:t>ODH analysis analyzes worst case postulated accident scenarios, determines resulting ODH Classification and ODH Safety System requirements, based on quantitative risk assessment</a:t>
            </a:r>
          </a:p>
          <a:p>
            <a:r>
              <a:rPr lang="en-US" sz="2100" dirty="0"/>
              <a:t>ODH Safety Systems utilize various components (e.g., area oxygen monitors, vents, fans, lights/strobes, sirens, etc.)</a:t>
            </a:r>
          </a:p>
          <a:p>
            <a:r>
              <a:rPr lang="en-US" sz="2100" dirty="0"/>
              <a:t>ODH Safety System components that are required to detect and alert individuals of ODH within an interlocked and/or posted Exclusion Area are the Credited Controls. (e.g., oxygen monitors, lights/strobes, sirens)</a:t>
            </a:r>
          </a:p>
          <a:p>
            <a:r>
              <a:rPr lang="en-US" sz="2100" dirty="0"/>
              <a:t>Required Calibration, Testing, Maintenance, and Inspection Schedules</a:t>
            </a:r>
          </a:p>
          <a:p>
            <a:pPr lvl="1"/>
            <a:r>
              <a:rPr lang="en-US" sz="2100" dirty="0"/>
              <a:t>Operation of all ODH monitoring components shall be functionally tested at an interval no greater than 12 months.</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ODH Safety System</a:t>
            </a:r>
            <a:endParaRPr lang="en-US" dirty="0">
              <a:highlight>
                <a:srgbClr val="FFFF00"/>
              </a:highlight>
            </a:endParaRP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Tree>
    <p:extLst>
      <p:ext uri="{BB962C8B-B14F-4D97-AF65-F5344CB8AC3E}">
        <p14:creationId xmlns:p14="http://schemas.microsoft.com/office/powerpoint/2010/main" val="2232211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D1D08D-426E-1B7D-1C92-1327C5DA2E5B}"/>
              </a:ext>
            </a:extLst>
          </p:cNvPr>
          <p:cNvSpPr>
            <a:spLocks noGrp="1"/>
          </p:cNvSpPr>
          <p:nvPr>
            <p:ph idx="1"/>
          </p:nvPr>
        </p:nvSpPr>
        <p:spPr/>
        <p:txBody>
          <a:bodyPr/>
          <a:lstStyle/>
          <a:p>
            <a:r>
              <a:rPr lang="en-US" dirty="0"/>
              <a:t>ODH Safety Systems currently exist and are very robust</a:t>
            </a:r>
          </a:p>
          <a:p>
            <a:pPr lvl="1"/>
            <a:r>
              <a:rPr lang="en-US" dirty="0"/>
              <a:t>Established via FESHM, which is part of the DOE approved Fermilab Worker Safety and Health Program</a:t>
            </a:r>
          </a:p>
          <a:p>
            <a:pPr lvl="1"/>
            <a:r>
              <a:rPr lang="en-US" dirty="0"/>
              <a:t>Cryo. Engineer review of system to determine ODH Classification (based on quantitative risk assessment)</a:t>
            </a:r>
          </a:p>
          <a:p>
            <a:pPr lvl="2"/>
            <a:r>
              <a:rPr lang="en-US" dirty="0"/>
              <a:t>Determines components required to maintain classification</a:t>
            </a:r>
          </a:p>
          <a:p>
            <a:pPr lvl="2"/>
            <a:r>
              <a:rPr lang="en-US" dirty="0"/>
              <a:t>Prescribes surveillance requirements</a:t>
            </a:r>
          </a:p>
          <a:p>
            <a:pPr lvl="2"/>
            <a:r>
              <a:rPr lang="en-US" dirty="0"/>
              <a:t>Prescribes actions to be taken in the event of component failure</a:t>
            </a:r>
          </a:p>
          <a:p>
            <a:pPr lvl="1"/>
            <a:r>
              <a:rPr lang="en-US" dirty="0"/>
              <a:t>Established response to ODH Alarms, includes Fire Department/Security, Cryo Coordinator/Facility Manager, and AD Main Control Room (as applicable)</a:t>
            </a:r>
          </a:p>
          <a:p>
            <a:endParaRPr lang="en-US" dirty="0"/>
          </a:p>
        </p:txBody>
      </p:sp>
      <p:sp>
        <p:nvSpPr>
          <p:cNvPr id="3" name="Title 2">
            <a:extLst>
              <a:ext uri="{FF2B5EF4-FFF2-40B4-BE49-F238E27FC236}">
                <a16:creationId xmlns:a16="http://schemas.microsoft.com/office/drawing/2014/main" id="{C91C0A61-4760-7041-A359-A33F626A8373}"/>
              </a:ext>
            </a:extLst>
          </p:cNvPr>
          <p:cNvSpPr>
            <a:spLocks noGrp="1"/>
          </p:cNvSpPr>
          <p:nvPr>
            <p:ph type="title"/>
          </p:nvPr>
        </p:nvSpPr>
        <p:spPr/>
        <p:txBody>
          <a:bodyPr/>
          <a:lstStyle/>
          <a:p>
            <a:r>
              <a:rPr lang="en-US" dirty="0"/>
              <a:t>ODH Safety Systems</a:t>
            </a:r>
          </a:p>
        </p:txBody>
      </p:sp>
      <p:sp>
        <p:nvSpPr>
          <p:cNvPr id="4" name="Date Placeholder 3">
            <a:extLst>
              <a:ext uri="{FF2B5EF4-FFF2-40B4-BE49-F238E27FC236}">
                <a16:creationId xmlns:a16="http://schemas.microsoft.com/office/drawing/2014/main" id="{4A53821C-3832-60D7-C2BE-A047FA948468}"/>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6566C292-FBE0-6F18-9B71-D821D7014B22}"/>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A1DFD7C5-FF70-BDD0-D6BE-80A6BAC917D1}"/>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a:p>
        </p:txBody>
      </p:sp>
    </p:spTree>
    <p:extLst>
      <p:ext uri="{BB962C8B-B14F-4D97-AF65-F5344CB8AC3E}">
        <p14:creationId xmlns:p14="http://schemas.microsoft.com/office/powerpoint/2010/main" val="1892940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D1D08D-426E-1B7D-1C92-1327C5DA2E5B}"/>
              </a:ext>
            </a:extLst>
          </p:cNvPr>
          <p:cNvSpPr>
            <a:spLocks noGrp="1"/>
          </p:cNvSpPr>
          <p:nvPr>
            <p:ph idx="1"/>
          </p:nvPr>
        </p:nvSpPr>
        <p:spPr/>
        <p:txBody>
          <a:bodyPr/>
          <a:lstStyle/>
          <a:p>
            <a:r>
              <a:rPr lang="en-US" dirty="0"/>
              <a:t>FSO Comment Resolution form excerpt: “Since ODH is not a SIH (in accordance with DOE-HDBK-1163-2020) then this ASE must develop credited controls that will address the ODH concerns with applicable accelerator facilities.”</a:t>
            </a:r>
          </a:p>
          <a:p>
            <a:r>
              <a:rPr lang="en-US" dirty="0"/>
              <a:t>Response – ODH Safety System components that are required to detect and alert individuals of ODH within interlocked and/or posted Exclusion Area will be identified as Credited Controls and summarized in the ASE</a:t>
            </a:r>
          </a:p>
          <a:p>
            <a:pPr lvl="1"/>
            <a:r>
              <a:rPr lang="en-US" sz="2000" dirty="0">
                <a:ea typeface="ＭＳ Ｐゴシック"/>
              </a:rPr>
              <a:t>Only ODH Safety Systems within Exclusion Areas (interlocked enclosures) are included. Similar systems in other areas are not included.</a:t>
            </a:r>
          </a:p>
          <a:p>
            <a:pPr lvl="1"/>
            <a:r>
              <a:rPr lang="en-US" sz="2000" dirty="0">
                <a:ea typeface="ＭＳ Ｐゴシック"/>
              </a:rPr>
              <a:t>If multiple area oxygen monitors are in place, but not all of them are required to be operational to monitor and alert personnel to ODH, not all area oxygen monitors are considered Credited Controls</a:t>
            </a:r>
          </a:p>
          <a:p>
            <a:pPr lvl="1"/>
            <a:endParaRPr lang="en-US" sz="2000" dirty="0"/>
          </a:p>
          <a:p>
            <a:endParaRPr lang="en-US" dirty="0"/>
          </a:p>
          <a:p>
            <a:endParaRPr lang="en-US" dirty="0"/>
          </a:p>
        </p:txBody>
      </p:sp>
      <p:sp>
        <p:nvSpPr>
          <p:cNvPr id="3" name="Title 2">
            <a:extLst>
              <a:ext uri="{FF2B5EF4-FFF2-40B4-BE49-F238E27FC236}">
                <a16:creationId xmlns:a16="http://schemas.microsoft.com/office/drawing/2014/main" id="{C91C0A61-4760-7041-A359-A33F626A8373}"/>
              </a:ext>
            </a:extLst>
          </p:cNvPr>
          <p:cNvSpPr>
            <a:spLocks noGrp="1"/>
          </p:cNvSpPr>
          <p:nvPr>
            <p:ph type="title"/>
          </p:nvPr>
        </p:nvSpPr>
        <p:spPr/>
        <p:txBody>
          <a:bodyPr/>
          <a:lstStyle/>
          <a:p>
            <a:r>
              <a:rPr lang="en-US" dirty="0"/>
              <a:t>ODH Safety Systems</a:t>
            </a:r>
          </a:p>
        </p:txBody>
      </p:sp>
      <p:sp>
        <p:nvSpPr>
          <p:cNvPr id="4" name="Date Placeholder 3">
            <a:extLst>
              <a:ext uri="{FF2B5EF4-FFF2-40B4-BE49-F238E27FC236}">
                <a16:creationId xmlns:a16="http://schemas.microsoft.com/office/drawing/2014/main" id="{4A53821C-3832-60D7-C2BE-A047FA948468}"/>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6566C292-FBE0-6F18-9B71-D821D7014B22}"/>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A1DFD7C5-FF70-BDD0-D6BE-80A6BAC917D1}"/>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a:p>
        </p:txBody>
      </p:sp>
    </p:spTree>
    <p:extLst>
      <p:ext uri="{BB962C8B-B14F-4D97-AF65-F5344CB8AC3E}">
        <p14:creationId xmlns:p14="http://schemas.microsoft.com/office/powerpoint/2010/main" val="2898888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dirty="0"/>
              <a:t>Approval document used to summarize the bounding conditions for safe operation of the accelerator, </a:t>
            </a:r>
          </a:p>
          <a:p>
            <a:r>
              <a:rPr lang="en-US" dirty="0"/>
              <a:t>Provides explicit approval for the operations of the accelerator.</a:t>
            </a:r>
          </a:p>
          <a:p>
            <a:r>
              <a:rPr lang="en-US" dirty="0"/>
              <a:t>The following information must be included:</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Operation Authorization Document</a:t>
            </a: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9" name="Content Placeholder 1">
            <a:extLst>
              <a:ext uri="{FF2B5EF4-FFF2-40B4-BE49-F238E27FC236}">
                <a16:creationId xmlns:a16="http://schemas.microsoft.com/office/drawing/2014/main" id="{BE8903B5-D9BE-EABB-E066-2432D35CF686}"/>
              </a:ext>
            </a:extLst>
          </p:cNvPr>
          <p:cNvSpPr txBox="1">
            <a:spLocks/>
          </p:cNvSpPr>
          <p:nvPr/>
        </p:nvSpPr>
        <p:spPr>
          <a:xfrm>
            <a:off x="228601" y="3563815"/>
            <a:ext cx="8672513" cy="2467099"/>
          </a:xfrm>
          <a:prstGeom prst="rect">
            <a:avLst/>
          </a:prstGeom>
        </p:spPr>
        <p:txBody>
          <a:bodyPr lIns="0" tIns="0" rIns="0" bIns="0" numCol="2"/>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Accelerator name</a:t>
            </a:r>
          </a:p>
          <a:p>
            <a:pPr lvl="1"/>
            <a:r>
              <a:rPr lang="en-US" dirty="0"/>
              <a:t>Issue date</a:t>
            </a:r>
          </a:p>
          <a:p>
            <a:pPr lvl="1"/>
            <a:r>
              <a:rPr lang="en-US" dirty="0"/>
              <a:t>Mode(s) of operation</a:t>
            </a:r>
          </a:p>
          <a:p>
            <a:pPr lvl="1"/>
            <a:r>
              <a:rPr lang="en-US" dirty="0"/>
              <a:t>Operating parameters</a:t>
            </a:r>
          </a:p>
          <a:p>
            <a:pPr lvl="1"/>
            <a:r>
              <a:rPr lang="en-US" dirty="0"/>
              <a:t>Essential devices</a:t>
            </a:r>
          </a:p>
          <a:p>
            <a:pPr lvl="1"/>
            <a:r>
              <a:rPr lang="en-US" dirty="0"/>
              <a:t>Exclusion Area(s)</a:t>
            </a:r>
          </a:p>
          <a:p>
            <a:pPr lvl="1"/>
            <a:r>
              <a:rPr lang="en-US" dirty="0"/>
              <a:t>Credited Controls</a:t>
            </a:r>
          </a:p>
        </p:txBody>
      </p:sp>
    </p:spTree>
    <p:extLst>
      <p:ext uri="{BB962C8B-B14F-4D97-AF65-F5344CB8AC3E}">
        <p14:creationId xmlns:p14="http://schemas.microsoft.com/office/powerpoint/2010/main" val="627866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sz="2000" dirty="0"/>
              <a:t>Required to ensure operations within the bounding condition(s) specified in the Operation Authorization Document and  </a:t>
            </a:r>
          </a:p>
          <a:p>
            <a:r>
              <a:rPr lang="en-US" sz="2000" dirty="0"/>
              <a:t>Required to ensure accelerator operations are disabled and initiate an immediate response in the event of a determined ASE violation. </a:t>
            </a:r>
          </a:p>
          <a:p>
            <a:r>
              <a:rPr lang="en-US" sz="2000" dirty="0"/>
              <a:t>Staffing requirements unique for each accelerator is defined within their respective SAD and ASE</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Staffing </a:t>
            </a:r>
            <a:endParaRPr lang="en-US" dirty="0">
              <a:highlight>
                <a:srgbClr val="FFFF00"/>
              </a:highlight>
            </a:endParaRP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3557806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5A32A-5D35-5EE1-8667-AD0562603E7C}"/>
              </a:ext>
            </a:extLst>
          </p:cNvPr>
          <p:cNvSpPr>
            <a:spLocks noGrp="1"/>
          </p:cNvSpPr>
          <p:nvPr>
            <p:ph idx="1"/>
          </p:nvPr>
        </p:nvSpPr>
        <p:spPr/>
        <p:txBody>
          <a:bodyPr/>
          <a:lstStyle/>
          <a:p>
            <a:r>
              <a:rPr lang="en-US" dirty="0"/>
              <a:t>The bounding condition(s) for safe operation of the accelerator</a:t>
            </a:r>
          </a:p>
          <a:p>
            <a:r>
              <a:rPr lang="en-US" dirty="0"/>
              <a:t>For particle beam accelerators, this is the maximum intensity permitted for the accelerator</a:t>
            </a:r>
          </a:p>
          <a:p>
            <a:pPr lvl="1"/>
            <a:r>
              <a:rPr lang="en-US" dirty="0"/>
              <a:t>Maximum intensity permitted either due to physical characteristics of the machine or other engineered Credited Controls limiting intensity</a:t>
            </a:r>
          </a:p>
        </p:txBody>
      </p:sp>
      <p:sp>
        <p:nvSpPr>
          <p:cNvPr id="3" name="Title 2">
            <a:extLst>
              <a:ext uri="{FF2B5EF4-FFF2-40B4-BE49-F238E27FC236}">
                <a16:creationId xmlns:a16="http://schemas.microsoft.com/office/drawing/2014/main" id="{EE5D3683-B223-D0BD-077A-D8752C309C71}"/>
              </a:ext>
            </a:extLst>
          </p:cNvPr>
          <p:cNvSpPr>
            <a:spLocks noGrp="1"/>
          </p:cNvSpPr>
          <p:nvPr>
            <p:ph type="title"/>
          </p:nvPr>
        </p:nvSpPr>
        <p:spPr/>
        <p:txBody>
          <a:bodyPr/>
          <a:lstStyle/>
          <a:p>
            <a:r>
              <a:rPr lang="en-US" dirty="0"/>
              <a:t>Accelerator Operating Parameters</a:t>
            </a:r>
          </a:p>
        </p:txBody>
      </p:sp>
      <p:sp>
        <p:nvSpPr>
          <p:cNvPr id="4" name="Date Placeholder 3">
            <a:extLst>
              <a:ext uri="{FF2B5EF4-FFF2-40B4-BE49-F238E27FC236}">
                <a16:creationId xmlns:a16="http://schemas.microsoft.com/office/drawing/2014/main" id="{39BF0B75-0B51-AD76-E88D-B1DEC47BE5B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E1FBCDF-426D-C7F0-FBD9-2261524183C5}"/>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DAE97E7E-45C0-6E54-CF51-333F0B9F8AA5}"/>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13288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266511"/>
          </a:xfrm>
        </p:spPr>
        <p:txBody>
          <a:bodyPr/>
          <a:lstStyle/>
          <a:p>
            <a:pPr algn="ctr"/>
            <a:r>
              <a:rPr lang="en-US" sz="3600" dirty="0"/>
              <a:t>Configuration Management</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Tree>
    <p:extLst>
      <p:ext uri="{BB962C8B-B14F-4D97-AF65-F5344CB8AC3E}">
        <p14:creationId xmlns:p14="http://schemas.microsoft.com/office/powerpoint/2010/main" val="250380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4F5294-8227-C2E6-F6E7-AD3B43CBA1D7}"/>
              </a:ext>
            </a:extLst>
          </p:cNvPr>
          <p:cNvSpPr>
            <a:spLocks noGrp="1"/>
          </p:cNvSpPr>
          <p:nvPr>
            <p:ph idx="1"/>
          </p:nvPr>
        </p:nvSpPr>
        <p:spPr/>
        <p:txBody>
          <a:bodyPr/>
          <a:lstStyle/>
          <a:p>
            <a:pPr marL="0" indent="0">
              <a:buNone/>
            </a:pPr>
            <a:r>
              <a:rPr lang="en-US" sz="2100" dirty="0"/>
              <a:t>Fermilab has one modular Safety Assessment Document (SAD)</a:t>
            </a:r>
          </a:p>
          <a:p>
            <a:pPr marL="0" indent="0">
              <a:buNone/>
            </a:pPr>
            <a:endParaRPr lang="en-US" sz="1400" dirty="0"/>
          </a:p>
          <a:p>
            <a:pPr>
              <a:spcBef>
                <a:spcPts val="0"/>
              </a:spcBef>
            </a:pPr>
            <a:r>
              <a:rPr lang="en-US" sz="2100" b="1" dirty="0"/>
              <a:t>Section I – Overview of Fermilab Facilities</a:t>
            </a:r>
          </a:p>
          <a:p>
            <a:pPr>
              <a:spcBef>
                <a:spcPts val="0"/>
              </a:spcBef>
            </a:pPr>
            <a:r>
              <a:rPr lang="en-US" sz="2100" dirty="0"/>
              <a:t>Section II – Support Facilities</a:t>
            </a:r>
          </a:p>
          <a:p>
            <a:pPr>
              <a:spcBef>
                <a:spcPts val="0"/>
              </a:spcBef>
            </a:pPr>
            <a:r>
              <a:rPr lang="en-US" sz="2100" dirty="0"/>
              <a:t>Section III – Fermilab Main Accelerator (Accelerator Segments)</a:t>
            </a:r>
          </a:p>
          <a:p>
            <a:pPr>
              <a:spcBef>
                <a:spcPts val="0"/>
              </a:spcBef>
            </a:pPr>
            <a:r>
              <a:rPr lang="en-US" sz="2100" dirty="0"/>
              <a:t>Section IV – Fermilab Main Accelerator (Experimental Areas &amp; Detectors)</a:t>
            </a:r>
          </a:p>
          <a:p>
            <a:pPr>
              <a:spcBef>
                <a:spcPts val="0"/>
              </a:spcBef>
            </a:pPr>
            <a:r>
              <a:rPr lang="en-US" sz="2100" b="1" dirty="0"/>
              <a:t>Section V – FAST Accelerator</a:t>
            </a:r>
          </a:p>
          <a:p>
            <a:pPr>
              <a:spcBef>
                <a:spcPts val="0"/>
              </a:spcBef>
            </a:pPr>
            <a:r>
              <a:rPr lang="en-US" sz="2000" dirty="0"/>
              <a:t>Section VI – Test Stand Accelerators</a:t>
            </a:r>
            <a:endParaRPr lang="en-US" sz="2000" dirty="0">
              <a:solidFill>
                <a:schemeClr val="accent3"/>
              </a:solidFill>
            </a:endParaRPr>
          </a:p>
          <a:p>
            <a:pPr>
              <a:spcBef>
                <a:spcPts val="0"/>
              </a:spcBef>
            </a:pPr>
            <a:r>
              <a:rPr lang="en-US" sz="2100" dirty="0"/>
              <a:t>Section VII – Appendices</a:t>
            </a:r>
          </a:p>
          <a:p>
            <a:pPr lvl="1">
              <a:spcBef>
                <a:spcPts val="0"/>
              </a:spcBef>
            </a:pPr>
            <a:r>
              <a:rPr lang="en-US" sz="2100" b="1" dirty="0"/>
              <a:t>VII-A – Accelerator Safety Envelopes</a:t>
            </a:r>
          </a:p>
          <a:p>
            <a:pPr lvl="1">
              <a:spcBef>
                <a:spcPts val="0"/>
              </a:spcBef>
            </a:pPr>
            <a:r>
              <a:rPr lang="en-US" sz="2100" b="1" dirty="0"/>
              <a:t>VII-B – Fermilab Accelerator Safety Policies &amp; Programs</a:t>
            </a:r>
          </a:p>
          <a:p>
            <a:pPr lvl="2">
              <a:spcBef>
                <a:spcPts val="0"/>
              </a:spcBef>
            </a:pPr>
            <a:r>
              <a:rPr lang="en-US" sz="2100" b="1" dirty="0"/>
              <a:t>VII-B.1 Fermilab Shielding Policy </a:t>
            </a:r>
          </a:p>
          <a:p>
            <a:pPr lvl="2">
              <a:spcBef>
                <a:spcPts val="0"/>
              </a:spcBef>
            </a:pPr>
            <a:r>
              <a:rPr lang="en-US" sz="2100" b="1" dirty="0"/>
              <a:t>VII-B.2 Fermilab USI Process</a:t>
            </a:r>
          </a:p>
          <a:p>
            <a:pPr lvl="1">
              <a:spcBef>
                <a:spcPts val="0"/>
              </a:spcBef>
            </a:pPr>
            <a:r>
              <a:rPr lang="en-US" sz="2100" b="1" dirty="0"/>
              <a:t>VII-C – Non-Accelerator Specific Hazard (NASH) Risk Matrix Tables</a:t>
            </a:r>
          </a:p>
          <a:p>
            <a:pPr marL="0" indent="0">
              <a:buNone/>
            </a:pPr>
            <a:endParaRPr lang="en-US" dirty="0"/>
          </a:p>
        </p:txBody>
      </p:sp>
      <p:sp>
        <p:nvSpPr>
          <p:cNvPr id="3" name="Title 2">
            <a:extLst>
              <a:ext uri="{FF2B5EF4-FFF2-40B4-BE49-F238E27FC236}">
                <a16:creationId xmlns:a16="http://schemas.microsoft.com/office/drawing/2014/main" id="{4BE7D74A-8387-806F-273B-AD7F986587FB}"/>
              </a:ext>
            </a:extLst>
          </p:cNvPr>
          <p:cNvSpPr>
            <a:spLocks noGrp="1"/>
          </p:cNvSpPr>
          <p:nvPr>
            <p:ph type="title"/>
          </p:nvPr>
        </p:nvSpPr>
        <p:spPr>
          <a:xfrm>
            <a:off x="228600" y="251752"/>
            <a:ext cx="8686800" cy="575335"/>
          </a:xfrm>
        </p:spPr>
        <p:txBody>
          <a:bodyPr/>
          <a:lstStyle/>
          <a:p>
            <a:r>
              <a:rPr lang="en-US" dirty="0"/>
              <a:t>Fermilab Safety Assessment Document (SAD) Structure</a:t>
            </a:r>
          </a:p>
        </p:txBody>
      </p:sp>
      <p:sp>
        <p:nvSpPr>
          <p:cNvPr id="4" name="Date Placeholder 3">
            <a:extLst>
              <a:ext uri="{FF2B5EF4-FFF2-40B4-BE49-F238E27FC236}">
                <a16:creationId xmlns:a16="http://schemas.microsoft.com/office/drawing/2014/main" id="{46873383-9B4D-5A25-8E7C-807D6D27EEB8}"/>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8DF66AF-BD7E-8A3C-9C15-06493C8DC8A4}"/>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28BF7B68-1DBE-A82D-3B41-35F2D9E124B3}"/>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406512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6D1-4675-FC98-F906-89073CCFA371}"/>
              </a:ext>
            </a:extLst>
          </p:cNvPr>
          <p:cNvSpPr>
            <a:spLocks noGrp="1"/>
          </p:cNvSpPr>
          <p:nvPr>
            <p:ph idx="1"/>
          </p:nvPr>
        </p:nvSpPr>
        <p:spPr/>
        <p:txBody>
          <a:bodyPr/>
          <a:lstStyle/>
          <a:p>
            <a:r>
              <a:rPr lang="en-US" sz="2400" dirty="0">
                <a:effectLst/>
                <a:latin typeface="Helvetica" panose="020B0604020202020204" pitchFamily="34" charset="0"/>
                <a:ea typeface="Times New Roman" panose="02020603050405020304" pitchFamily="18" charset="0"/>
                <a:cs typeface="Helvetica" panose="020B0604020202020204" pitchFamily="34" charset="0"/>
              </a:rPr>
              <a:t>Configuration Management methodology at Fermi applies an informal graded approach in that each Credited Control is analyzed uniquely to determine the appropriate level of rigor in labeling and other controls to ensure Configuration Management is maintained. </a:t>
            </a:r>
          </a:p>
          <a:p>
            <a:r>
              <a:rPr lang="en-US" sz="2400" dirty="0">
                <a:effectLst/>
                <a:latin typeface="Helvetica" panose="020B0604020202020204" pitchFamily="34" charset="0"/>
                <a:ea typeface="Times New Roman" panose="02020603050405020304" pitchFamily="18" charset="0"/>
                <a:cs typeface="Helvetica" panose="020B0604020202020204" pitchFamily="34" charset="0"/>
              </a:rPr>
              <a:t>This is based on a number of factors such as likelihood of tampering/alteration, accessibility, and other factors. </a:t>
            </a:r>
          </a:p>
          <a:p>
            <a:r>
              <a:rPr lang="en-US" sz="2400" dirty="0">
                <a:effectLst/>
                <a:latin typeface="Helvetica" panose="020B0604020202020204" pitchFamily="34" charset="0"/>
                <a:ea typeface="Times New Roman" panose="02020603050405020304" pitchFamily="18" charset="0"/>
                <a:cs typeface="Helvetica" panose="020B0604020202020204" pitchFamily="34" charset="0"/>
              </a:rPr>
              <a:t>All Credited Controls are surveilled according to the ASE, and this typically occurs following an extended maintenance shutdown prior to the next year of operation. </a:t>
            </a:r>
            <a:endParaRPr lang="en-US" sz="2400" dirty="0">
              <a:effectLst/>
              <a:latin typeface="Helvetica" panose="020B0604020202020204" pitchFamily="34" charset="0"/>
              <a:ea typeface="Calibri" panose="020F0502020204030204" pitchFamily="34" charset="0"/>
              <a:cs typeface="Helvetica" panose="020B0604020202020204" pitchFamily="34" charset="0"/>
            </a:endParaRPr>
          </a:p>
          <a:p>
            <a:endParaRPr lang="en-US" dirty="0"/>
          </a:p>
          <a:p>
            <a:pPr marL="0" indent="0">
              <a:buNone/>
            </a:pPr>
            <a:endParaRPr lang="en-US" dirty="0"/>
          </a:p>
        </p:txBody>
      </p:sp>
      <p:sp>
        <p:nvSpPr>
          <p:cNvPr id="3" name="Title 2">
            <a:extLst>
              <a:ext uri="{FF2B5EF4-FFF2-40B4-BE49-F238E27FC236}">
                <a16:creationId xmlns:a16="http://schemas.microsoft.com/office/drawing/2014/main" id="{EE8C04B2-E599-D9C6-B36A-DF4DDAD685A2}"/>
              </a:ext>
            </a:extLst>
          </p:cNvPr>
          <p:cNvSpPr>
            <a:spLocks noGrp="1"/>
          </p:cNvSpPr>
          <p:nvPr>
            <p:ph type="title"/>
          </p:nvPr>
        </p:nvSpPr>
        <p:spPr/>
        <p:txBody>
          <a:bodyPr/>
          <a:lstStyle/>
          <a:p>
            <a:r>
              <a:rPr lang="en-US" dirty="0"/>
              <a:t>Configuration Management</a:t>
            </a:r>
          </a:p>
        </p:txBody>
      </p:sp>
      <p:sp>
        <p:nvSpPr>
          <p:cNvPr id="4" name="Date Placeholder 3">
            <a:extLst>
              <a:ext uri="{FF2B5EF4-FFF2-40B4-BE49-F238E27FC236}">
                <a16:creationId xmlns:a16="http://schemas.microsoft.com/office/drawing/2014/main" id="{0B63D89D-0B52-A456-DE82-484B5949A2AD}"/>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2C31B54-6884-F5C1-C43A-7C9C53F6A93B}"/>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6ACE0542-D68A-D50B-516C-3DAA027F04A8}"/>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Tree>
    <p:extLst>
      <p:ext uri="{BB962C8B-B14F-4D97-AF65-F5344CB8AC3E}">
        <p14:creationId xmlns:p14="http://schemas.microsoft.com/office/powerpoint/2010/main" val="4206054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6D1-4675-FC98-F906-89073CCFA371}"/>
              </a:ext>
            </a:extLst>
          </p:cNvPr>
          <p:cNvSpPr>
            <a:spLocks noGrp="1"/>
          </p:cNvSpPr>
          <p:nvPr>
            <p:ph idx="1"/>
          </p:nvPr>
        </p:nvSpPr>
        <p:spPr>
          <a:xfrm>
            <a:off x="228601" y="971550"/>
            <a:ext cx="6591650" cy="5059363"/>
          </a:xfrm>
        </p:spPr>
        <p:txBody>
          <a:bodyPr/>
          <a:lstStyle/>
          <a:p>
            <a:r>
              <a:rPr lang="en-US" dirty="0"/>
              <a:t>Credited Control labels on:</a:t>
            </a:r>
          </a:p>
          <a:p>
            <a:pPr lvl="1"/>
            <a:r>
              <a:rPr lang="en-US" sz="2000" dirty="0"/>
              <a:t>Movable and Penetration Shielding</a:t>
            </a:r>
          </a:p>
          <a:p>
            <a:pPr lvl="1"/>
            <a:r>
              <a:rPr lang="en-US" sz="2000" dirty="0"/>
              <a:t>Radiation Monitors</a:t>
            </a:r>
          </a:p>
          <a:p>
            <a:pPr lvl="1"/>
            <a:r>
              <a:rPr lang="en-US" sz="2000" dirty="0"/>
              <a:t>ODH </a:t>
            </a:r>
          </a:p>
          <a:p>
            <a:r>
              <a:rPr lang="en-US" sz="2200" dirty="0"/>
              <a:t>ESH ASD maintains repository of labels for Machine Owners to apply and maintain appropriate labeling of their Credited Controls</a:t>
            </a:r>
          </a:p>
          <a:p>
            <a:pPr lvl="2"/>
            <a:endParaRPr lang="en-US" dirty="0"/>
          </a:p>
        </p:txBody>
      </p:sp>
      <p:sp>
        <p:nvSpPr>
          <p:cNvPr id="3" name="Title 2">
            <a:extLst>
              <a:ext uri="{FF2B5EF4-FFF2-40B4-BE49-F238E27FC236}">
                <a16:creationId xmlns:a16="http://schemas.microsoft.com/office/drawing/2014/main" id="{EE8C04B2-E599-D9C6-B36A-DF4DDAD685A2}"/>
              </a:ext>
            </a:extLst>
          </p:cNvPr>
          <p:cNvSpPr>
            <a:spLocks noGrp="1"/>
          </p:cNvSpPr>
          <p:nvPr>
            <p:ph type="title"/>
          </p:nvPr>
        </p:nvSpPr>
        <p:spPr>
          <a:xfrm>
            <a:off x="228600" y="251752"/>
            <a:ext cx="8686800" cy="575335"/>
          </a:xfrm>
        </p:spPr>
        <p:txBody>
          <a:bodyPr/>
          <a:lstStyle/>
          <a:p>
            <a:r>
              <a:rPr lang="en-US" dirty="0"/>
              <a:t>Configuration Management</a:t>
            </a:r>
            <a:endParaRPr lang="en-US" dirty="0">
              <a:highlight>
                <a:srgbClr val="FFFF00"/>
              </a:highlight>
            </a:endParaRPr>
          </a:p>
        </p:txBody>
      </p:sp>
      <p:sp>
        <p:nvSpPr>
          <p:cNvPr id="4" name="Date Placeholder 3">
            <a:extLst>
              <a:ext uri="{FF2B5EF4-FFF2-40B4-BE49-F238E27FC236}">
                <a16:creationId xmlns:a16="http://schemas.microsoft.com/office/drawing/2014/main" id="{0B63D89D-0B52-A456-DE82-484B5949A2AD}"/>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2C31B54-6884-F5C1-C43A-7C9C53F6A93B}"/>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6ACE0542-D68A-D50B-516C-3DAA027F04A8}"/>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pic>
        <p:nvPicPr>
          <p:cNvPr id="7" name="Picture 6">
            <a:extLst>
              <a:ext uri="{FF2B5EF4-FFF2-40B4-BE49-F238E27FC236}">
                <a16:creationId xmlns:a16="http://schemas.microsoft.com/office/drawing/2014/main" id="{E6282B3F-1245-637E-99E2-0444FEF12E2A}"/>
              </a:ext>
            </a:extLst>
          </p:cNvPr>
          <p:cNvPicPr>
            <a:picLocks noChangeAspect="1"/>
          </p:cNvPicPr>
          <p:nvPr/>
        </p:nvPicPr>
        <p:blipFill>
          <a:blip r:embed="rId3"/>
          <a:srcRect/>
          <a:stretch/>
        </p:blipFill>
        <p:spPr>
          <a:xfrm>
            <a:off x="6867756" y="1552238"/>
            <a:ext cx="1828800" cy="912038"/>
          </a:xfrm>
          <a:prstGeom prst="rect">
            <a:avLst/>
          </a:prstGeom>
          <a:ln>
            <a:noFill/>
          </a:ln>
        </p:spPr>
      </p:pic>
      <p:pic>
        <p:nvPicPr>
          <p:cNvPr id="12" name="Picture 11">
            <a:extLst>
              <a:ext uri="{FF2B5EF4-FFF2-40B4-BE49-F238E27FC236}">
                <a16:creationId xmlns:a16="http://schemas.microsoft.com/office/drawing/2014/main" id="{2002A59E-B44A-3A63-96F5-0B0C7B2E0BD6}"/>
              </a:ext>
            </a:extLst>
          </p:cNvPr>
          <p:cNvPicPr>
            <a:picLocks noChangeAspect="1"/>
          </p:cNvPicPr>
          <p:nvPr/>
        </p:nvPicPr>
        <p:blipFill>
          <a:blip r:embed="rId4"/>
          <a:srcRect/>
          <a:stretch/>
        </p:blipFill>
        <p:spPr>
          <a:xfrm>
            <a:off x="6867756" y="3810122"/>
            <a:ext cx="1828800" cy="1200911"/>
          </a:xfrm>
          <a:prstGeom prst="rect">
            <a:avLst/>
          </a:prstGeom>
          <a:ln>
            <a:noFill/>
          </a:ln>
        </p:spPr>
      </p:pic>
      <p:pic>
        <p:nvPicPr>
          <p:cNvPr id="15" name="Picture 14">
            <a:extLst>
              <a:ext uri="{FF2B5EF4-FFF2-40B4-BE49-F238E27FC236}">
                <a16:creationId xmlns:a16="http://schemas.microsoft.com/office/drawing/2014/main" id="{F84B22EF-C69B-BDED-A994-84A53CC27185}"/>
              </a:ext>
            </a:extLst>
          </p:cNvPr>
          <p:cNvPicPr>
            <a:picLocks noChangeAspect="1"/>
          </p:cNvPicPr>
          <p:nvPr/>
        </p:nvPicPr>
        <p:blipFill>
          <a:blip r:embed="rId5"/>
          <a:srcRect/>
          <a:stretch/>
        </p:blipFill>
        <p:spPr>
          <a:xfrm>
            <a:off x="6867756" y="5223708"/>
            <a:ext cx="1828800" cy="914400"/>
          </a:xfrm>
          <a:prstGeom prst="rect">
            <a:avLst/>
          </a:prstGeom>
          <a:ln>
            <a:noFill/>
          </a:ln>
        </p:spPr>
      </p:pic>
      <p:pic>
        <p:nvPicPr>
          <p:cNvPr id="16" name="Picture 15" descr="A picture containing text, indoor, yellow&#10;&#10;Description automatically generated">
            <a:extLst>
              <a:ext uri="{FF2B5EF4-FFF2-40B4-BE49-F238E27FC236}">
                <a16:creationId xmlns:a16="http://schemas.microsoft.com/office/drawing/2014/main" id="{952905EE-1E30-9A21-0385-E87935C79E1C}"/>
              </a:ext>
            </a:extLst>
          </p:cNvPr>
          <p:cNvPicPr>
            <a:picLocks noChangeAspect="1"/>
          </p:cNvPicPr>
          <p:nvPr/>
        </p:nvPicPr>
        <p:blipFill>
          <a:blip r:embed="rId6"/>
          <a:stretch>
            <a:fillRect/>
          </a:stretch>
        </p:blipFill>
        <p:spPr>
          <a:xfrm rot="5400000">
            <a:off x="2804769" y="3836353"/>
            <a:ext cx="2194560" cy="2194560"/>
          </a:xfrm>
          <a:prstGeom prst="rect">
            <a:avLst/>
          </a:prstGeom>
        </p:spPr>
      </p:pic>
      <p:sp>
        <p:nvSpPr>
          <p:cNvPr id="17" name="TextBox 16">
            <a:extLst>
              <a:ext uri="{FF2B5EF4-FFF2-40B4-BE49-F238E27FC236}">
                <a16:creationId xmlns:a16="http://schemas.microsoft.com/office/drawing/2014/main" id="{CA1B6C02-479C-9B88-839C-59B246519C34}"/>
              </a:ext>
            </a:extLst>
          </p:cNvPr>
          <p:cNvSpPr txBox="1"/>
          <p:nvPr/>
        </p:nvSpPr>
        <p:spPr>
          <a:xfrm>
            <a:off x="2814060" y="6030913"/>
            <a:ext cx="2185269" cy="276999"/>
          </a:xfrm>
          <a:prstGeom prst="rect">
            <a:avLst/>
          </a:prstGeom>
          <a:noFill/>
        </p:spPr>
        <p:txBody>
          <a:bodyPr wrap="square" rtlCol="0">
            <a:spAutoFit/>
          </a:bodyPr>
          <a:lstStyle/>
          <a:p>
            <a:pPr algn="ctr"/>
            <a:r>
              <a:rPr lang="en-US" sz="1200" i="1" dirty="0"/>
              <a:t>Radiation Monitor - Chipmunk</a:t>
            </a:r>
            <a:endParaRPr lang="en-US" i="1" dirty="0"/>
          </a:p>
        </p:txBody>
      </p:sp>
      <p:pic>
        <p:nvPicPr>
          <p:cNvPr id="18" name="Picture 17">
            <a:extLst>
              <a:ext uri="{FF2B5EF4-FFF2-40B4-BE49-F238E27FC236}">
                <a16:creationId xmlns:a16="http://schemas.microsoft.com/office/drawing/2014/main" id="{2440F54A-C3C2-6AB3-4E22-1D68074198C6}"/>
              </a:ext>
            </a:extLst>
          </p:cNvPr>
          <p:cNvPicPr>
            <a:picLocks noChangeAspect="1"/>
          </p:cNvPicPr>
          <p:nvPr/>
        </p:nvPicPr>
        <p:blipFill>
          <a:blip r:embed="rId7"/>
          <a:srcRect/>
          <a:stretch/>
        </p:blipFill>
        <p:spPr>
          <a:xfrm>
            <a:off x="6867756" y="2676951"/>
            <a:ext cx="1828800" cy="920496"/>
          </a:xfrm>
          <a:prstGeom prst="rect">
            <a:avLst/>
          </a:prstGeom>
          <a:ln>
            <a:noFill/>
          </a:ln>
        </p:spPr>
      </p:pic>
      <p:pic>
        <p:nvPicPr>
          <p:cNvPr id="19" name="Picture 18">
            <a:extLst>
              <a:ext uri="{FF2B5EF4-FFF2-40B4-BE49-F238E27FC236}">
                <a16:creationId xmlns:a16="http://schemas.microsoft.com/office/drawing/2014/main" id="{0E41968A-F73B-494D-A1F7-641E84D8C618}"/>
              </a:ext>
            </a:extLst>
          </p:cNvPr>
          <p:cNvPicPr>
            <a:picLocks noChangeAspect="1"/>
          </p:cNvPicPr>
          <p:nvPr/>
        </p:nvPicPr>
        <p:blipFill>
          <a:blip r:embed="rId8"/>
          <a:srcRect/>
          <a:stretch/>
        </p:blipFill>
        <p:spPr>
          <a:xfrm>
            <a:off x="945148" y="3845696"/>
            <a:ext cx="1235537" cy="2194560"/>
          </a:xfrm>
          <a:prstGeom prst="rect">
            <a:avLst/>
          </a:prstGeom>
        </p:spPr>
      </p:pic>
      <p:sp>
        <p:nvSpPr>
          <p:cNvPr id="20" name="TextBox 19">
            <a:extLst>
              <a:ext uri="{FF2B5EF4-FFF2-40B4-BE49-F238E27FC236}">
                <a16:creationId xmlns:a16="http://schemas.microsoft.com/office/drawing/2014/main" id="{70C586A0-374E-8E28-6C92-A38063EB0A3F}"/>
              </a:ext>
            </a:extLst>
          </p:cNvPr>
          <p:cNvSpPr txBox="1"/>
          <p:nvPr/>
        </p:nvSpPr>
        <p:spPr>
          <a:xfrm>
            <a:off x="474928" y="6043244"/>
            <a:ext cx="2185269" cy="276999"/>
          </a:xfrm>
          <a:prstGeom prst="rect">
            <a:avLst/>
          </a:prstGeom>
          <a:noFill/>
        </p:spPr>
        <p:txBody>
          <a:bodyPr wrap="square" rtlCol="0">
            <a:spAutoFit/>
          </a:bodyPr>
          <a:lstStyle/>
          <a:p>
            <a:pPr algn="ctr"/>
            <a:r>
              <a:rPr lang="en-US" sz="1200" i="1" dirty="0"/>
              <a:t>STC O2 monitor, low</a:t>
            </a:r>
            <a:endParaRPr lang="en-US" i="1" dirty="0"/>
          </a:p>
        </p:txBody>
      </p:sp>
    </p:spTree>
    <p:extLst>
      <p:ext uri="{BB962C8B-B14F-4D97-AF65-F5344CB8AC3E}">
        <p14:creationId xmlns:p14="http://schemas.microsoft.com/office/powerpoint/2010/main" val="3659562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6D1-4675-FC98-F906-89073CCFA371}"/>
              </a:ext>
            </a:extLst>
          </p:cNvPr>
          <p:cNvSpPr>
            <a:spLocks noGrp="1"/>
          </p:cNvSpPr>
          <p:nvPr>
            <p:ph idx="1"/>
          </p:nvPr>
        </p:nvSpPr>
        <p:spPr/>
        <p:txBody>
          <a:bodyPr/>
          <a:lstStyle/>
          <a:p>
            <a:r>
              <a:rPr lang="en-US" dirty="0"/>
              <a:t>Assigned RSO responsible for ensuring affected accelerator locked off in a safe state using RSO Configuration Control locks when prompt-ionizing radiation related Credited Controls are removed/affected</a:t>
            </a:r>
          </a:p>
          <a:p>
            <a:pPr lvl="1"/>
            <a:r>
              <a:rPr lang="en-US" dirty="0"/>
              <a:t>RSO confirms Credited Control is back in place prior to removing RSO Configuration Control lock.</a:t>
            </a:r>
          </a:p>
          <a:p>
            <a:pPr lvl="1"/>
            <a:r>
              <a:rPr lang="en-US" dirty="0"/>
              <a:t>RSOs utilize Configuration Control Log to track placing affected accelerator, in a Configuration Controlled off state</a:t>
            </a:r>
          </a:p>
          <a:p>
            <a:r>
              <a:rPr lang="en-US" dirty="0"/>
              <a:t>DSOs and Cryo SMEs managed Configuration Control for ODH-related Credited Controls</a:t>
            </a:r>
          </a:p>
          <a:p>
            <a:pPr lvl="1"/>
            <a:r>
              <a:rPr lang="en-US" dirty="0"/>
              <a:t>Ensure ODH Safety System in place per FESHM requirement and ODH analysis</a:t>
            </a:r>
          </a:p>
          <a:p>
            <a:pPr marL="0" indent="0">
              <a:buNone/>
            </a:pPr>
            <a:endParaRPr lang="en-US" dirty="0"/>
          </a:p>
        </p:txBody>
      </p:sp>
      <p:sp>
        <p:nvSpPr>
          <p:cNvPr id="3" name="Title 2">
            <a:extLst>
              <a:ext uri="{FF2B5EF4-FFF2-40B4-BE49-F238E27FC236}">
                <a16:creationId xmlns:a16="http://schemas.microsoft.com/office/drawing/2014/main" id="{EE8C04B2-E599-D9C6-B36A-DF4DDAD685A2}"/>
              </a:ext>
            </a:extLst>
          </p:cNvPr>
          <p:cNvSpPr>
            <a:spLocks noGrp="1"/>
          </p:cNvSpPr>
          <p:nvPr>
            <p:ph type="title"/>
          </p:nvPr>
        </p:nvSpPr>
        <p:spPr/>
        <p:txBody>
          <a:bodyPr/>
          <a:lstStyle/>
          <a:p>
            <a:r>
              <a:rPr lang="en-US" dirty="0"/>
              <a:t>Configuration Management</a:t>
            </a:r>
          </a:p>
        </p:txBody>
      </p:sp>
      <p:sp>
        <p:nvSpPr>
          <p:cNvPr id="4" name="Date Placeholder 3">
            <a:extLst>
              <a:ext uri="{FF2B5EF4-FFF2-40B4-BE49-F238E27FC236}">
                <a16:creationId xmlns:a16="http://schemas.microsoft.com/office/drawing/2014/main" id="{0B63D89D-0B52-A456-DE82-484B5949A2AD}"/>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72C31B54-6884-F5C1-C43A-7C9C53F6A93B}"/>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6ACE0542-D68A-D50B-516C-3DAA027F04A8}"/>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Tree>
    <p:extLst>
      <p:ext uri="{BB962C8B-B14F-4D97-AF65-F5344CB8AC3E}">
        <p14:creationId xmlns:p14="http://schemas.microsoft.com/office/powerpoint/2010/main" val="65338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266511"/>
          </a:xfrm>
        </p:spPr>
        <p:txBody>
          <a:bodyPr/>
          <a:lstStyle/>
          <a:p>
            <a:pPr algn="ctr"/>
            <a:r>
              <a:rPr lang="en-US" sz="3600" dirty="0"/>
              <a:t>ASE Violation Determination And Actions</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Tree>
    <p:extLst>
      <p:ext uri="{BB962C8B-B14F-4D97-AF65-F5344CB8AC3E}">
        <p14:creationId xmlns:p14="http://schemas.microsoft.com/office/powerpoint/2010/main" val="2799493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CF9EC-D9C8-3FDB-9BAE-0BB0AB573FB7}"/>
              </a:ext>
            </a:extLst>
          </p:cNvPr>
          <p:cNvSpPr>
            <a:spLocks noGrp="1"/>
          </p:cNvSpPr>
          <p:nvPr>
            <p:ph idx="1"/>
          </p:nvPr>
        </p:nvSpPr>
        <p:spPr>
          <a:xfrm>
            <a:off x="228601" y="971550"/>
            <a:ext cx="3933496" cy="5059363"/>
          </a:xfrm>
        </p:spPr>
        <p:txBody>
          <a:bodyPr/>
          <a:lstStyle/>
          <a:p>
            <a:r>
              <a:rPr lang="en-US" sz="2000" dirty="0"/>
              <a:t>ASE Section 4 specifically addressing “ASE Violation Determination and Actions” lists conditions which would be violation of the ASE</a:t>
            </a:r>
          </a:p>
          <a:p>
            <a:pPr lvl="1"/>
            <a:r>
              <a:rPr lang="en-US" sz="1800" dirty="0"/>
              <a:t>Accelerator operation with known loss of Credited Control and/or safety function of the CC</a:t>
            </a:r>
          </a:p>
          <a:p>
            <a:pPr lvl="1"/>
            <a:r>
              <a:rPr lang="en-US" sz="1800" dirty="0"/>
              <a:t>Accelerator operation beyond specified intensity limit</a:t>
            </a:r>
          </a:p>
          <a:p>
            <a:pPr lvl="1"/>
            <a:r>
              <a:rPr lang="en-US" sz="1800" dirty="0"/>
              <a:t>Accelerator operation with required surveillance of CC not conducted within specified frequency</a:t>
            </a:r>
          </a:p>
          <a:p>
            <a:pPr marL="914400" lvl="2" indent="0">
              <a:buNone/>
            </a:pPr>
            <a:endParaRPr lang="en-US" sz="1400" dirty="0"/>
          </a:p>
        </p:txBody>
      </p:sp>
      <p:sp>
        <p:nvSpPr>
          <p:cNvPr id="3" name="Title 2">
            <a:extLst>
              <a:ext uri="{FF2B5EF4-FFF2-40B4-BE49-F238E27FC236}">
                <a16:creationId xmlns:a16="http://schemas.microsoft.com/office/drawing/2014/main" id="{6BC7474C-9F71-2E85-0608-EF70AF9EF0CF}"/>
              </a:ext>
            </a:extLst>
          </p:cNvPr>
          <p:cNvSpPr>
            <a:spLocks noGrp="1"/>
          </p:cNvSpPr>
          <p:nvPr>
            <p:ph type="title"/>
          </p:nvPr>
        </p:nvSpPr>
        <p:spPr/>
        <p:txBody>
          <a:bodyPr/>
          <a:lstStyle/>
          <a:p>
            <a:r>
              <a:rPr lang="en-US" dirty="0"/>
              <a:t>Accelerator Safety Envelope</a:t>
            </a:r>
            <a:endParaRPr lang="en-US" dirty="0">
              <a:highlight>
                <a:srgbClr val="FFFF00"/>
              </a:highlight>
            </a:endParaRPr>
          </a:p>
        </p:txBody>
      </p:sp>
      <p:sp>
        <p:nvSpPr>
          <p:cNvPr id="4" name="Date Placeholder 3">
            <a:extLst>
              <a:ext uri="{FF2B5EF4-FFF2-40B4-BE49-F238E27FC236}">
                <a16:creationId xmlns:a16="http://schemas.microsoft.com/office/drawing/2014/main" id="{459B8A3C-21AF-C90C-AC77-0E4888ED158A}"/>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C9847A0A-FD6F-FF6C-1BA7-0F53C722E1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9C43AD-E4E3-4F72-7F01-BBF1018AE416}"/>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pic>
        <p:nvPicPr>
          <p:cNvPr id="12" name="Picture 11">
            <a:extLst>
              <a:ext uri="{FF2B5EF4-FFF2-40B4-BE49-F238E27FC236}">
                <a16:creationId xmlns:a16="http://schemas.microsoft.com/office/drawing/2014/main" id="{23A9D829-96B2-4426-312D-A71ECA8FBD9F}"/>
              </a:ext>
            </a:extLst>
          </p:cNvPr>
          <p:cNvPicPr>
            <a:picLocks noChangeAspect="1"/>
          </p:cNvPicPr>
          <p:nvPr/>
        </p:nvPicPr>
        <p:blipFill>
          <a:blip r:embed="rId2"/>
          <a:stretch>
            <a:fillRect/>
          </a:stretch>
        </p:blipFill>
        <p:spPr>
          <a:xfrm>
            <a:off x="4724401" y="2575035"/>
            <a:ext cx="4408112" cy="2861649"/>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BAD4D1D-84D9-12A9-49F5-63623FCBC3AE}"/>
              </a:ext>
            </a:extLst>
          </p:cNvPr>
          <p:cNvPicPr>
            <a:picLocks noChangeAspect="1"/>
          </p:cNvPicPr>
          <p:nvPr/>
        </p:nvPicPr>
        <p:blipFill>
          <a:blip r:embed="rId3"/>
          <a:stretch>
            <a:fillRect/>
          </a:stretch>
        </p:blipFill>
        <p:spPr>
          <a:xfrm>
            <a:off x="4303060" y="1035969"/>
            <a:ext cx="4349330" cy="19525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99404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CF9EC-D9C8-3FDB-9BAE-0BB0AB573FB7}"/>
              </a:ext>
            </a:extLst>
          </p:cNvPr>
          <p:cNvSpPr>
            <a:spLocks noGrp="1"/>
          </p:cNvSpPr>
          <p:nvPr>
            <p:ph idx="1"/>
          </p:nvPr>
        </p:nvSpPr>
        <p:spPr>
          <a:xfrm>
            <a:off x="228601" y="971550"/>
            <a:ext cx="3840146" cy="5059363"/>
          </a:xfrm>
        </p:spPr>
        <p:txBody>
          <a:bodyPr/>
          <a:lstStyle/>
          <a:p>
            <a:r>
              <a:rPr lang="en-US" sz="2000" dirty="0"/>
              <a:t>ASE Section 4 also discusses actions to be taken in the event of an ASE Violation.</a:t>
            </a:r>
          </a:p>
          <a:p>
            <a:pPr lvl="1"/>
            <a:r>
              <a:rPr lang="en-US" sz="2000" dirty="0"/>
              <a:t>ASE Violations determined through the USI Process</a:t>
            </a:r>
          </a:p>
          <a:p>
            <a:pPr lvl="1"/>
            <a:r>
              <a:rPr lang="en-US" sz="2000" dirty="0"/>
              <a:t>Accelerator operations terminated immediately</a:t>
            </a:r>
          </a:p>
          <a:p>
            <a:pPr lvl="1"/>
            <a:r>
              <a:rPr lang="en-US" sz="2000" dirty="0"/>
              <a:t>Approval to resume operations will be issued by FSO Manager</a:t>
            </a:r>
          </a:p>
          <a:p>
            <a:pPr lvl="2"/>
            <a:r>
              <a:rPr lang="en-US" sz="1800" dirty="0"/>
              <a:t>After consultation with AD ALD, CSO and Lab Director</a:t>
            </a:r>
          </a:p>
          <a:p>
            <a:pPr marL="914400" lvl="2" indent="0">
              <a:buNone/>
            </a:pPr>
            <a:endParaRPr lang="en-US" dirty="0"/>
          </a:p>
        </p:txBody>
      </p:sp>
      <p:sp>
        <p:nvSpPr>
          <p:cNvPr id="3" name="Title 2">
            <a:extLst>
              <a:ext uri="{FF2B5EF4-FFF2-40B4-BE49-F238E27FC236}">
                <a16:creationId xmlns:a16="http://schemas.microsoft.com/office/drawing/2014/main" id="{6BC7474C-9F71-2E85-0608-EF70AF9EF0CF}"/>
              </a:ext>
            </a:extLst>
          </p:cNvPr>
          <p:cNvSpPr>
            <a:spLocks noGrp="1"/>
          </p:cNvSpPr>
          <p:nvPr>
            <p:ph type="title"/>
          </p:nvPr>
        </p:nvSpPr>
        <p:spPr/>
        <p:txBody>
          <a:bodyPr/>
          <a:lstStyle/>
          <a:p>
            <a:r>
              <a:rPr lang="en-US" dirty="0"/>
              <a:t>Accelerator Safety Envelope </a:t>
            </a:r>
          </a:p>
        </p:txBody>
      </p:sp>
      <p:sp>
        <p:nvSpPr>
          <p:cNvPr id="4" name="Date Placeholder 3">
            <a:extLst>
              <a:ext uri="{FF2B5EF4-FFF2-40B4-BE49-F238E27FC236}">
                <a16:creationId xmlns:a16="http://schemas.microsoft.com/office/drawing/2014/main" id="{459B8A3C-21AF-C90C-AC77-0E4888ED158A}"/>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C9847A0A-FD6F-FF6C-1BA7-0F53C722E1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9C43AD-E4E3-4F72-7F01-BBF1018AE416}"/>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pic>
        <p:nvPicPr>
          <p:cNvPr id="12" name="Picture 11">
            <a:extLst>
              <a:ext uri="{FF2B5EF4-FFF2-40B4-BE49-F238E27FC236}">
                <a16:creationId xmlns:a16="http://schemas.microsoft.com/office/drawing/2014/main" id="{180538C8-49E1-BAD4-3108-6EFA9CECD049}"/>
              </a:ext>
            </a:extLst>
          </p:cNvPr>
          <p:cNvPicPr>
            <a:picLocks noChangeAspect="1"/>
          </p:cNvPicPr>
          <p:nvPr/>
        </p:nvPicPr>
        <p:blipFill>
          <a:blip r:embed="rId2"/>
          <a:stretch>
            <a:fillRect/>
          </a:stretch>
        </p:blipFill>
        <p:spPr>
          <a:xfrm>
            <a:off x="4296780" y="2985780"/>
            <a:ext cx="4847220" cy="3045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19E7C1A-83EF-72AB-1A97-2DF42A884F94}"/>
              </a:ext>
            </a:extLst>
          </p:cNvPr>
          <p:cNvPicPr>
            <a:picLocks noChangeAspect="1"/>
          </p:cNvPicPr>
          <p:nvPr/>
        </p:nvPicPr>
        <p:blipFill>
          <a:blip r:embed="rId3"/>
          <a:stretch>
            <a:fillRect/>
          </a:stretch>
        </p:blipFill>
        <p:spPr>
          <a:xfrm>
            <a:off x="4068747" y="756849"/>
            <a:ext cx="4507694" cy="26721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46207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CF9EC-D9C8-3FDB-9BAE-0BB0AB573FB7}"/>
              </a:ext>
            </a:extLst>
          </p:cNvPr>
          <p:cNvSpPr>
            <a:spLocks noGrp="1"/>
          </p:cNvSpPr>
          <p:nvPr>
            <p:ph idx="1"/>
          </p:nvPr>
        </p:nvSpPr>
        <p:spPr>
          <a:xfrm>
            <a:off x="429419" y="961698"/>
            <a:ext cx="7359868" cy="2889791"/>
          </a:xfrm>
        </p:spPr>
        <p:txBody>
          <a:bodyPr/>
          <a:lstStyle/>
          <a:p>
            <a:r>
              <a:rPr lang="en-US" dirty="0"/>
              <a:t>ASE Section 3 includes description of information that will be specified for each Credited Control for each accelerator.</a:t>
            </a:r>
          </a:p>
          <a:p>
            <a:r>
              <a:rPr lang="en-US" dirty="0"/>
              <a:t>ASE Section 7 includes summary of all Credited Controls for each accelerator.</a:t>
            </a:r>
          </a:p>
          <a:p>
            <a:pPr lvl="1"/>
            <a:r>
              <a:rPr lang="en-US" dirty="0"/>
              <a:t>Each accelerator includes “Response” for potential ASE violations.</a:t>
            </a:r>
          </a:p>
        </p:txBody>
      </p:sp>
      <p:sp>
        <p:nvSpPr>
          <p:cNvPr id="3" name="Title 2">
            <a:extLst>
              <a:ext uri="{FF2B5EF4-FFF2-40B4-BE49-F238E27FC236}">
                <a16:creationId xmlns:a16="http://schemas.microsoft.com/office/drawing/2014/main" id="{6BC7474C-9F71-2E85-0608-EF70AF9EF0CF}"/>
              </a:ext>
            </a:extLst>
          </p:cNvPr>
          <p:cNvSpPr>
            <a:spLocks noGrp="1"/>
          </p:cNvSpPr>
          <p:nvPr>
            <p:ph type="title"/>
          </p:nvPr>
        </p:nvSpPr>
        <p:spPr/>
        <p:txBody>
          <a:bodyPr/>
          <a:lstStyle/>
          <a:p>
            <a:r>
              <a:rPr lang="en-US" dirty="0"/>
              <a:t>Accelerator Safety Envelope</a:t>
            </a:r>
          </a:p>
        </p:txBody>
      </p:sp>
      <p:sp>
        <p:nvSpPr>
          <p:cNvPr id="4" name="Date Placeholder 3">
            <a:extLst>
              <a:ext uri="{FF2B5EF4-FFF2-40B4-BE49-F238E27FC236}">
                <a16:creationId xmlns:a16="http://schemas.microsoft.com/office/drawing/2014/main" id="{459B8A3C-21AF-C90C-AC77-0E4888ED158A}"/>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C9847A0A-FD6F-FF6C-1BA7-0F53C722E1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9C43AD-E4E3-4F72-7F01-BBF1018AE416}"/>
              </a:ext>
            </a:extLst>
          </p:cNvPr>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pic>
        <p:nvPicPr>
          <p:cNvPr id="8" name="Picture 7">
            <a:extLst>
              <a:ext uri="{FF2B5EF4-FFF2-40B4-BE49-F238E27FC236}">
                <a16:creationId xmlns:a16="http://schemas.microsoft.com/office/drawing/2014/main" id="{897CC707-ADB2-28E2-19EC-44D1777CF1B3}"/>
              </a:ext>
            </a:extLst>
          </p:cNvPr>
          <p:cNvPicPr>
            <a:picLocks noChangeAspect="1"/>
          </p:cNvPicPr>
          <p:nvPr/>
        </p:nvPicPr>
        <p:blipFill>
          <a:blip r:embed="rId2"/>
          <a:srcRect/>
          <a:stretch/>
        </p:blipFill>
        <p:spPr>
          <a:xfrm>
            <a:off x="1772157" y="4004926"/>
            <a:ext cx="5135765" cy="1875853"/>
          </a:xfrm>
          <a:prstGeom prst="rect">
            <a:avLst/>
          </a:prstGeom>
          <a:ln>
            <a:solidFill>
              <a:schemeClr val="accent6"/>
            </a:solidFill>
          </a:ln>
        </p:spPr>
      </p:pic>
    </p:spTree>
    <p:extLst>
      <p:ext uri="{BB962C8B-B14F-4D97-AF65-F5344CB8AC3E}">
        <p14:creationId xmlns:p14="http://schemas.microsoft.com/office/powerpoint/2010/main" val="1474628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CF9EC-D9C8-3FDB-9BAE-0BB0AB573FB7}"/>
              </a:ext>
            </a:extLst>
          </p:cNvPr>
          <p:cNvSpPr>
            <a:spLocks noGrp="1"/>
          </p:cNvSpPr>
          <p:nvPr>
            <p:ph idx="1"/>
          </p:nvPr>
        </p:nvSpPr>
        <p:spPr>
          <a:xfrm>
            <a:off x="228601" y="971550"/>
            <a:ext cx="4191000" cy="5059363"/>
          </a:xfrm>
        </p:spPr>
        <p:txBody>
          <a:bodyPr/>
          <a:lstStyle/>
          <a:p>
            <a:r>
              <a:rPr lang="en-US" dirty="0"/>
              <a:t>USI Evaluation Form has specific questions to determine if proposed activity/discovered condition constitutes an ASE violation</a:t>
            </a:r>
          </a:p>
          <a:p>
            <a:r>
              <a:rPr lang="en-US" dirty="0"/>
              <a:t>Color-coded to ensure appropriate determination and necessary approvals</a:t>
            </a:r>
          </a:p>
        </p:txBody>
      </p:sp>
      <p:sp>
        <p:nvSpPr>
          <p:cNvPr id="3" name="Title 2">
            <a:extLst>
              <a:ext uri="{FF2B5EF4-FFF2-40B4-BE49-F238E27FC236}">
                <a16:creationId xmlns:a16="http://schemas.microsoft.com/office/drawing/2014/main" id="{6BC7474C-9F71-2E85-0608-EF70AF9EF0CF}"/>
              </a:ext>
            </a:extLst>
          </p:cNvPr>
          <p:cNvSpPr>
            <a:spLocks noGrp="1"/>
          </p:cNvSpPr>
          <p:nvPr>
            <p:ph type="title"/>
          </p:nvPr>
        </p:nvSpPr>
        <p:spPr/>
        <p:txBody>
          <a:bodyPr/>
          <a:lstStyle/>
          <a:p>
            <a:r>
              <a:rPr lang="en-US" dirty="0"/>
              <a:t>Unreviewed Safety </a:t>
            </a:r>
            <a:r>
              <a:rPr lang="en-US"/>
              <a:t>Issue Program</a:t>
            </a:r>
            <a:endParaRPr lang="en-US" dirty="0"/>
          </a:p>
        </p:txBody>
      </p:sp>
      <p:sp>
        <p:nvSpPr>
          <p:cNvPr id="4" name="Date Placeholder 3">
            <a:extLst>
              <a:ext uri="{FF2B5EF4-FFF2-40B4-BE49-F238E27FC236}">
                <a16:creationId xmlns:a16="http://schemas.microsoft.com/office/drawing/2014/main" id="{459B8A3C-21AF-C90C-AC77-0E4888ED158A}"/>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C9847A0A-FD6F-FF6C-1BA7-0F53C722E1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9C43AD-E4E3-4F72-7F01-BBF1018AE416}"/>
              </a:ext>
            </a:extLst>
          </p:cNvPr>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pic>
        <p:nvPicPr>
          <p:cNvPr id="8" name="Picture 7">
            <a:extLst>
              <a:ext uri="{FF2B5EF4-FFF2-40B4-BE49-F238E27FC236}">
                <a16:creationId xmlns:a16="http://schemas.microsoft.com/office/drawing/2014/main" id="{897CC707-ADB2-28E2-19EC-44D1777CF1B3}"/>
              </a:ext>
            </a:extLst>
          </p:cNvPr>
          <p:cNvPicPr>
            <a:picLocks noChangeAspect="1"/>
          </p:cNvPicPr>
          <p:nvPr/>
        </p:nvPicPr>
        <p:blipFill>
          <a:blip r:embed="rId2"/>
          <a:srcRect/>
          <a:stretch/>
        </p:blipFill>
        <p:spPr>
          <a:xfrm>
            <a:off x="4990778" y="971550"/>
            <a:ext cx="3657600" cy="2994526"/>
          </a:xfrm>
          <a:prstGeom prst="rect">
            <a:avLst/>
          </a:prstGeom>
          <a:ln>
            <a:solidFill>
              <a:schemeClr val="accent6"/>
            </a:solidFill>
          </a:ln>
        </p:spPr>
      </p:pic>
      <p:pic>
        <p:nvPicPr>
          <p:cNvPr id="9" name="Picture 8">
            <a:extLst>
              <a:ext uri="{FF2B5EF4-FFF2-40B4-BE49-F238E27FC236}">
                <a16:creationId xmlns:a16="http://schemas.microsoft.com/office/drawing/2014/main" id="{F9D2BEE0-9565-BF8F-4484-CCF438026855}"/>
              </a:ext>
            </a:extLst>
          </p:cNvPr>
          <p:cNvPicPr>
            <a:picLocks noChangeAspect="1"/>
          </p:cNvPicPr>
          <p:nvPr/>
        </p:nvPicPr>
        <p:blipFill>
          <a:blip r:embed="rId3"/>
          <a:stretch>
            <a:fillRect/>
          </a:stretch>
        </p:blipFill>
        <p:spPr>
          <a:xfrm>
            <a:off x="4990778" y="4168253"/>
            <a:ext cx="3657600" cy="1718197"/>
          </a:xfrm>
          <a:prstGeom prst="rect">
            <a:avLst/>
          </a:prstGeom>
          <a:ln>
            <a:solidFill>
              <a:schemeClr val="accent6"/>
            </a:solidFill>
          </a:ln>
        </p:spPr>
      </p:pic>
    </p:spTree>
    <p:extLst>
      <p:ext uri="{BB962C8B-B14F-4D97-AF65-F5344CB8AC3E}">
        <p14:creationId xmlns:p14="http://schemas.microsoft.com/office/powerpoint/2010/main" val="291570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CF9EC-D9C8-3FDB-9BAE-0BB0AB573FB7}"/>
              </a:ext>
            </a:extLst>
          </p:cNvPr>
          <p:cNvSpPr>
            <a:spLocks noGrp="1"/>
          </p:cNvSpPr>
          <p:nvPr>
            <p:ph idx="1"/>
          </p:nvPr>
        </p:nvSpPr>
        <p:spPr>
          <a:xfrm>
            <a:off x="228600" y="971550"/>
            <a:ext cx="8686799" cy="5059363"/>
          </a:xfrm>
        </p:spPr>
        <p:txBody>
          <a:bodyPr/>
          <a:lstStyle/>
          <a:p>
            <a:r>
              <a:rPr lang="en-US" dirty="0"/>
              <a:t>USI Program specifies notification requirements for ASE violations</a:t>
            </a:r>
          </a:p>
          <a:p>
            <a:pPr lvl="1"/>
            <a:r>
              <a:rPr lang="en-US" dirty="0"/>
              <a:t>Machine Owner </a:t>
            </a:r>
            <a:r>
              <a:rPr lang="en-US" b="1" dirty="0"/>
              <a:t>immediately</a:t>
            </a:r>
            <a:r>
              <a:rPr lang="en-US" dirty="0"/>
              <a:t> notifies operators of violation, requests that accelerator operations to the affected accelerator, be suspended immediately and put in a safe and stable condition</a:t>
            </a:r>
          </a:p>
          <a:p>
            <a:pPr lvl="1"/>
            <a:r>
              <a:rPr lang="en-US" dirty="0"/>
              <a:t>ESH ASD Head </a:t>
            </a:r>
            <a:r>
              <a:rPr lang="en-US" b="1" dirty="0"/>
              <a:t>immediately</a:t>
            </a:r>
            <a:r>
              <a:rPr lang="en-US" dirty="0"/>
              <a:t> notifies SRSO, CSO, affected ALD, COO, CRO and Director of ASE violation</a:t>
            </a:r>
          </a:p>
          <a:p>
            <a:pPr lvl="1"/>
            <a:r>
              <a:rPr lang="en-US" dirty="0"/>
              <a:t>ESH ASD Head </a:t>
            </a:r>
            <a:r>
              <a:rPr lang="en-US" b="1" dirty="0"/>
              <a:t>immediately</a:t>
            </a:r>
            <a:r>
              <a:rPr lang="en-US" dirty="0"/>
              <a:t> notifies FSO Facility Representative and FSO Site Office Manager of the ASE Violation</a:t>
            </a:r>
          </a:p>
          <a:p>
            <a:pPr marL="457200" lvl="1" indent="0">
              <a:buNone/>
            </a:pPr>
            <a:r>
              <a:rPr lang="en-US" dirty="0"/>
              <a:t>	</a:t>
            </a:r>
          </a:p>
          <a:p>
            <a:pPr marL="457200" lvl="1" indent="0">
              <a:buNone/>
            </a:pPr>
            <a:r>
              <a:rPr lang="en-US" i="1" dirty="0"/>
              <a:t>More information on USI Process in USI Overview Presentation </a:t>
            </a:r>
          </a:p>
        </p:txBody>
      </p:sp>
      <p:sp>
        <p:nvSpPr>
          <p:cNvPr id="3" name="Title 2">
            <a:extLst>
              <a:ext uri="{FF2B5EF4-FFF2-40B4-BE49-F238E27FC236}">
                <a16:creationId xmlns:a16="http://schemas.microsoft.com/office/drawing/2014/main" id="{6BC7474C-9F71-2E85-0608-EF70AF9EF0CF}"/>
              </a:ext>
            </a:extLst>
          </p:cNvPr>
          <p:cNvSpPr>
            <a:spLocks noGrp="1"/>
          </p:cNvSpPr>
          <p:nvPr>
            <p:ph type="title"/>
          </p:nvPr>
        </p:nvSpPr>
        <p:spPr/>
        <p:txBody>
          <a:bodyPr/>
          <a:lstStyle/>
          <a:p>
            <a:r>
              <a:rPr lang="en-US" dirty="0"/>
              <a:t>Unreviewed Safety Issue Program</a:t>
            </a:r>
          </a:p>
        </p:txBody>
      </p:sp>
      <p:sp>
        <p:nvSpPr>
          <p:cNvPr id="4" name="Date Placeholder 3">
            <a:extLst>
              <a:ext uri="{FF2B5EF4-FFF2-40B4-BE49-F238E27FC236}">
                <a16:creationId xmlns:a16="http://schemas.microsoft.com/office/drawing/2014/main" id="{459B8A3C-21AF-C90C-AC77-0E4888ED158A}"/>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C9847A0A-FD6F-FF6C-1BA7-0F53C722E1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9C43AD-E4E3-4F72-7F01-BBF1018AE416}"/>
              </a:ext>
            </a:extLst>
          </p:cNvPr>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Tree>
    <p:extLst>
      <p:ext uri="{BB962C8B-B14F-4D97-AF65-F5344CB8AC3E}">
        <p14:creationId xmlns:p14="http://schemas.microsoft.com/office/powerpoint/2010/main" val="1968472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AA510-FB3F-7A76-BA75-61EBF09450DD}"/>
              </a:ext>
            </a:extLst>
          </p:cNvPr>
          <p:cNvSpPr>
            <a:spLocks noGrp="1"/>
          </p:cNvSpPr>
          <p:nvPr>
            <p:ph type="title"/>
          </p:nvPr>
        </p:nvSpPr>
        <p:spPr>
          <a:xfrm>
            <a:off x="228600" y="251752"/>
            <a:ext cx="8686800" cy="3266511"/>
          </a:xfrm>
        </p:spPr>
        <p:txBody>
          <a:bodyPr/>
          <a:lstStyle/>
          <a:p>
            <a:pPr algn="ctr"/>
            <a:r>
              <a:rPr lang="en-US" sz="3600" dirty="0"/>
              <a:t>Questions?</a:t>
            </a:r>
          </a:p>
        </p:txBody>
      </p:sp>
      <p:sp>
        <p:nvSpPr>
          <p:cNvPr id="4" name="Date Placeholder 3">
            <a:extLst>
              <a:ext uri="{FF2B5EF4-FFF2-40B4-BE49-F238E27FC236}">
                <a16:creationId xmlns:a16="http://schemas.microsoft.com/office/drawing/2014/main" id="{62536B97-21B4-1899-18E2-E4D7AC8D601B}"/>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9A143922-AC87-1FAF-0FEC-D032056A7231}"/>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5A61B608-9770-77EF-317E-ED19F92E6AAA}"/>
              </a:ext>
            </a:extLst>
          </p:cNvPr>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Tree>
    <p:extLst>
      <p:ext uri="{BB962C8B-B14F-4D97-AF65-F5344CB8AC3E}">
        <p14:creationId xmlns:p14="http://schemas.microsoft.com/office/powerpoint/2010/main" val="188080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
        <p:nvSpPr>
          <p:cNvPr id="7" name="TextBox 6">
            <a:extLst>
              <a:ext uri="{FF2B5EF4-FFF2-40B4-BE49-F238E27FC236}">
                <a16:creationId xmlns:a16="http://schemas.microsoft.com/office/drawing/2014/main" id="{DCE2CCC5-0B19-47B5-F7C4-3D6F56762704}"/>
              </a:ext>
            </a:extLst>
          </p:cNvPr>
          <p:cNvSpPr txBox="1"/>
          <p:nvPr/>
        </p:nvSpPr>
        <p:spPr>
          <a:xfrm>
            <a:off x="6496845" y="971550"/>
            <a:ext cx="2591752" cy="5078313"/>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I-01 Executive Summary</a:t>
            </a:r>
          </a:p>
          <a:p>
            <a:pPr marL="342900" indent="-342900">
              <a:buFont typeface="Arial" panose="020B0604020202020204" pitchFamily="34" charset="0"/>
              <a:buChar char="•"/>
            </a:pPr>
            <a:r>
              <a:rPr lang="en-US" sz="1800" dirty="0">
                <a:solidFill>
                  <a:srgbClr val="505050"/>
                </a:solidFill>
              </a:rPr>
              <a:t>I-02 Introduction</a:t>
            </a:r>
          </a:p>
          <a:p>
            <a:pPr marL="342900" indent="-342900">
              <a:buFont typeface="Arial" panose="020B0604020202020204" pitchFamily="34" charset="0"/>
              <a:buChar char="•"/>
            </a:pPr>
            <a:r>
              <a:rPr lang="en-US" sz="1800" dirty="0">
                <a:solidFill>
                  <a:srgbClr val="505050"/>
                </a:solidFill>
              </a:rPr>
              <a:t>I-03 Site, Facility Design Criteria and Operations</a:t>
            </a:r>
          </a:p>
          <a:p>
            <a:pPr marL="342900" indent="-342900">
              <a:buFont typeface="Arial" panose="020B0604020202020204" pitchFamily="34" charset="0"/>
              <a:buChar char="•"/>
            </a:pPr>
            <a:r>
              <a:rPr lang="en-US" sz="1800" dirty="0">
                <a:solidFill>
                  <a:srgbClr val="505050"/>
                </a:solidFill>
              </a:rPr>
              <a:t>I-04 Safety Assessment</a:t>
            </a:r>
          </a:p>
          <a:p>
            <a:pPr marL="342900" indent="-342900">
              <a:buFont typeface="Arial" panose="020B0604020202020204" pitchFamily="34" charset="0"/>
              <a:buChar char="•"/>
            </a:pPr>
            <a:r>
              <a:rPr lang="en-US" sz="1800" dirty="0">
                <a:solidFill>
                  <a:srgbClr val="505050"/>
                </a:solidFill>
              </a:rPr>
              <a:t>I-05 Accelerator Safety Envelope Basis</a:t>
            </a:r>
          </a:p>
          <a:p>
            <a:pPr marL="342900" indent="-342900">
              <a:buFont typeface="Arial" panose="020B0604020202020204" pitchFamily="34" charset="0"/>
              <a:buChar char="•"/>
            </a:pPr>
            <a:r>
              <a:rPr lang="en-US" sz="1800" dirty="0">
                <a:solidFill>
                  <a:srgbClr val="505050"/>
                </a:solidFill>
              </a:rPr>
              <a:t>I-06 Environmental Monitoring</a:t>
            </a:r>
          </a:p>
          <a:p>
            <a:pPr marL="342900" indent="-342900">
              <a:buFont typeface="Arial" panose="020B0604020202020204" pitchFamily="34" charset="0"/>
              <a:buChar char="•"/>
            </a:pPr>
            <a:r>
              <a:rPr lang="en-US" sz="1800" dirty="0">
                <a:solidFill>
                  <a:srgbClr val="505050"/>
                </a:solidFill>
              </a:rPr>
              <a:t>I-07 Quality Assurance</a:t>
            </a:r>
          </a:p>
          <a:p>
            <a:pPr marL="342900" indent="-342900">
              <a:buFont typeface="Arial" panose="020B0604020202020204" pitchFamily="34" charset="0"/>
              <a:buChar char="•"/>
            </a:pPr>
            <a:r>
              <a:rPr lang="en-US" sz="1800" dirty="0">
                <a:solidFill>
                  <a:srgbClr val="505050"/>
                </a:solidFill>
              </a:rPr>
              <a:t>I-08 Post-Operations Planning</a:t>
            </a:r>
          </a:p>
          <a:p>
            <a:pPr marL="342900" indent="-342900">
              <a:buFont typeface="Arial" panose="020B0604020202020204" pitchFamily="34" charset="0"/>
              <a:buChar char="•"/>
            </a:pPr>
            <a:r>
              <a:rPr lang="en-US" sz="1800" dirty="0">
                <a:solidFill>
                  <a:srgbClr val="505050"/>
                </a:solidFill>
              </a:rPr>
              <a:t>I-09 Acronyms</a:t>
            </a:r>
          </a:p>
          <a:p>
            <a:pPr marL="342900" indent="-342900">
              <a:buFont typeface="Arial" panose="020B0604020202020204" pitchFamily="34" charset="0"/>
              <a:buChar char="•"/>
            </a:pPr>
            <a:r>
              <a:rPr lang="en-US" sz="1800" dirty="0">
                <a:solidFill>
                  <a:srgbClr val="505050"/>
                </a:solidFill>
              </a:rPr>
              <a:t>I-10 References</a:t>
            </a:r>
          </a:p>
        </p:txBody>
      </p:sp>
      <p:sp>
        <p:nvSpPr>
          <p:cNvPr id="8" name="Rectangle 7">
            <a:extLst>
              <a:ext uri="{FF2B5EF4-FFF2-40B4-BE49-F238E27FC236}">
                <a16:creationId xmlns:a16="http://schemas.microsoft.com/office/drawing/2014/main" id="{D873B6DE-673F-5093-3FB3-8F2658A9496E}"/>
              </a:ext>
            </a:extLst>
          </p:cNvPr>
          <p:cNvSpPr/>
          <p:nvPr/>
        </p:nvSpPr>
        <p:spPr>
          <a:xfrm>
            <a:off x="228599" y="1320915"/>
            <a:ext cx="6172199" cy="4946648"/>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955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1877567"/>
            <a:ext cx="6172199" cy="4389995"/>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9DD41E1-2E60-3790-DDDF-C6AEBB32330E}"/>
              </a:ext>
            </a:extLst>
          </p:cNvPr>
          <p:cNvSpPr txBox="1"/>
          <p:nvPr/>
        </p:nvSpPr>
        <p:spPr>
          <a:xfrm>
            <a:off x="6496845" y="971550"/>
            <a:ext cx="2591752" cy="4247317"/>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II-01 Railhead</a:t>
            </a:r>
          </a:p>
          <a:p>
            <a:pPr marL="342900" indent="-342900">
              <a:buFont typeface="Arial" panose="020B0604020202020204" pitchFamily="34" charset="0"/>
              <a:buChar char="•"/>
            </a:pPr>
            <a:r>
              <a:rPr lang="en-US" sz="1800" dirty="0">
                <a:solidFill>
                  <a:srgbClr val="505050"/>
                </a:solidFill>
              </a:rPr>
              <a:t>II-02 Radiation Protection Calibration Facility (RPCF)</a:t>
            </a:r>
          </a:p>
          <a:p>
            <a:pPr marL="342900" indent="-342900">
              <a:buFont typeface="Arial" panose="020B0604020202020204" pitchFamily="34" charset="0"/>
              <a:buChar char="•"/>
            </a:pPr>
            <a:r>
              <a:rPr lang="en-US" sz="1800" dirty="0">
                <a:solidFill>
                  <a:srgbClr val="505050"/>
                </a:solidFill>
              </a:rPr>
              <a:t>II-03 Radionuclide Analysis Facility (RAF)</a:t>
            </a:r>
          </a:p>
          <a:p>
            <a:pPr marL="342900" indent="-342900">
              <a:buFont typeface="Arial" panose="020B0604020202020204" pitchFamily="34" charset="0"/>
              <a:buChar char="•"/>
            </a:pPr>
            <a:r>
              <a:rPr lang="en-US" sz="1800" dirty="0">
                <a:solidFill>
                  <a:srgbClr val="505050"/>
                </a:solidFill>
              </a:rPr>
              <a:t>II-04 Waste Handling Facilities</a:t>
            </a:r>
          </a:p>
          <a:p>
            <a:pPr marL="342900" indent="-342900">
              <a:buFont typeface="Arial" panose="020B0604020202020204" pitchFamily="34" charset="0"/>
              <a:buChar char="•"/>
            </a:pPr>
            <a:r>
              <a:rPr lang="en-US" sz="1800" dirty="0">
                <a:solidFill>
                  <a:srgbClr val="505050"/>
                </a:solidFill>
              </a:rPr>
              <a:t>II-05 Technical Division Facilities</a:t>
            </a:r>
          </a:p>
          <a:p>
            <a:pPr marL="342900" indent="-342900">
              <a:buFont typeface="Arial" panose="020B0604020202020204" pitchFamily="34" charset="0"/>
              <a:buChar char="•"/>
            </a:pPr>
            <a:r>
              <a:rPr lang="en-US" sz="1800" dirty="0">
                <a:solidFill>
                  <a:srgbClr val="505050"/>
                </a:solidFill>
              </a:rPr>
              <a:t>II-06 Shipping and Receiving Operations</a:t>
            </a:r>
          </a:p>
          <a:p>
            <a:pPr marL="342900" indent="-342900">
              <a:buFont typeface="Arial" panose="020B0604020202020204" pitchFamily="34" charset="0"/>
              <a:buChar char="•"/>
            </a:pPr>
            <a:r>
              <a:rPr lang="en-US" sz="1800" dirty="0">
                <a:solidFill>
                  <a:srgbClr val="505050"/>
                </a:solidFill>
              </a:rPr>
              <a:t>II-07 Other Radioactive Material Storage Areas</a:t>
            </a:r>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585562"/>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960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6CEC0-6FE7-977E-C655-F461D3A56339}"/>
              </a:ext>
            </a:extLst>
          </p:cNvPr>
          <p:cNvSpPr>
            <a:spLocks noGrp="1"/>
          </p:cNvSpPr>
          <p:nvPr>
            <p:ph idx="1"/>
          </p:nvPr>
        </p:nvSpPr>
        <p:spPr>
          <a:xfrm>
            <a:off x="5291015" y="971550"/>
            <a:ext cx="3610098" cy="5059363"/>
          </a:xfrm>
        </p:spPr>
        <p:txBody>
          <a:bodyPr/>
          <a:lstStyle/>
          <a:p>
            <a:pPr marL="457200" indent="-457200">
              <a:buFont typeface="+mj-lt"/>
              <a:buAutoNum type="arabicPeriod"/>
            </a:pPr>
            <a:r>
              <a:rPr lang="en-US" sz="2000" dirty="0"/>
              <a:t>Railhead</a:t>
            </a:r>
          </a:p>
          <a:p>
            <a:pPr marL="457200" indent="-457200">
              <a:buFont typeface="+mj-lt"/>
              <a:buAutoNum type="arabicPeriod"/>
            </a:pPr>
            <a:r>
              <a:rPr lang="en-US" sz="2000" dirty="0"/>
              <a:t>Radioactive Protection Calibration Facility (RPCF) </a:t>
            </a:r>
          </a:p>
          <a:p>
            <a:pPr marL="457200" indent="-457200">
              <a:buFont typeface="+mj-lt"/>
              <a:buAutoNum type="arabicPeriod"/>
            </a:pPr>
            <a:r>
              <a:rPr lang="en-US" sz="2000" dirty="0"/>
              <a:t>Radionuclide Analysis Facility (RAF)</a:t>
            </a:r>
          </a:p>
          <a:p>
            <a:pPr marL="457200" indent="-457200">
              <a:buFont typeface="+mj-lt"/>
              <a:buAutoNum type="arabicPeriod"/>
            </a:pPr>
            <a:r>
              <a:rPr lang="en-US" sz="2000" dirty="0"/>
              <a:t>Waste Handling Facilities</a:t>
            </a:r>
          </a:p>
          <a:p>
            <a:pPr marL="457200" indent="-457200">
              <a:buFont typeface="+mj-lt"/>
              <a:buAutoNum type="arabicPeriod"/>
            </a:pPr>
            <a:r>
              <a:rPr lang="en-US" sz="2000" dirty="0"/>
              <a:t>Applied Physics and Superconducting Facilities</a:t>
            </a:r>
          </a:p>
          <a:p>
            <a:pPr marL="457200" indent="-457200">
              <a:buFont typeface="+mj-lt"/>
              <a:buAutoNum type="arabicPeriod"/>
            </a:pPr>
            <a:r>
              <a:rPr lang="en-US" sz="2000" dirty="0"/>
              <a:t>Shipping &amp; Receiving Operations</a:t>
            </a:r>
          </a:p>
          <a:p>
            <a:pPr marL="457200" indent="-457200">
              <a:buFont typeface="+mj-lt"/>
              <a:buAutoNum type="arabicPeriod"/>
            </a:pPr>
            <a:r>
              <a:rPr lang="en-US" sz="2000" dirty="0"/>
              <a:t>Other Radioactive Materials</a:t>
            </a:r>
          </a:p>
        </p:txBody>
      </p:sp>
      <p:sp>
        <p:nvSpPr>
          <p:cNvPr id="3" name="Title 2">
            <a:extLst>
              <a:ext uri="{FF2B5EF4-FFF2-40B4-BE49-F238E27FC236}">
                <a16:creationId xmlns:a16="http://schemas.microsoft.com/office/drawing/2014/main" id="{3AC2B6E0-3A7C-ED82-D951-52AA1C26B916}"/>
              </a:ext>
            </a:extLst>
          </p:cNvPr>
          <p:cNvSpPr>
            <a:spLocks noGrp="1"/>
          </p:cNvSpPr>
          <p:nvPr>
            <p:ph type="title"/>
          </p:nvPr>
        </p:nvSpPr>
        <p:spPr/>
        <p:txBody>
          <a:bodyPr/>
          <a:lstStyle/>
          <a:p>
            <a:r>
              <a:rPr lang="en-US" dirty="0"/>
              <a:t>Support Facilities 	</a:t>
            </a:r>
          </a:p>
        </p:txBody>
      </p:sp>
      <p:sp>
        <p:nvSpPr>
          <p:cNvPr id="4" name="Date Placeholder 3">
            <a:extLst>
              <a:ext uri="{FF2B5EF4-FFF2-40B4-BE49-F238E27FC236}">
                <a16:creationId xmlns:a16="http://schemas.microsoft.com/office/drawing/2014/main" id="{F842DFEA-F637-A254-86EA-AF6B3685D5AD}"/>
              </a:ext>
            </a:extLst>
          </p:cNvPr>
          <p:cNvSpPr>
            <a:spLocks noGrp="1"/>
          </p:cNvSpPr>
          <p:nvPr>
            <p:ph type="dt" sz="half" idx="2"/>
          </p:nvPr>
        </p:nvSpPr>
        <p:spPr/>
        <p:txBody>
          <a:bodyPr/>
          <a:lstStyle/>
          <a:p>
            <a:pPr>
              <a:defRPr/>
            </a:pPr>
            <a:r>
              <a:rPr lang="en-US"/>
              <a:t>10/2024</a:t>
            </a:r>
            <a:endParaRPr lang="en-US" dirty="0"/>
          </a:p>
        </p:txBody>
      </p:sp>
      <p:sp>
        <p:nvSpPr>
          <p:cNvPr id="5" name="Footer Placeholder 4">
            <a:extLst>
              <a:ext uri="{FF2B5EF4-FFF2-40B4-BE49-F238E27FC236}">
                <a16:creationId xmlns:a16="http://schemas.microsoft.com/office/drawing/2014/main" id="{F968537E-C59C-2973-A4E3-D2961D9A8D3E}"/>
              </a:ext>
            </a:extLst>
          </p:cNvPr>
          <p:cNvSpPr>
            <a:spLocks noGrp="1"/>
          </p:cNvSpPr>
          <p:nvPr>
            <p:ph type="ftr" sz="quarter" idx="3"/>
          </p:nvPr>
        </p:nvSpPr>
        <p:spPr/>
        <p:txBody>
          <a:bodyPr/>
          <a:lstStyle/>
          <a:p>
            <a:pPr>
              <a:defRPr/>
            </a:pPr>
            <a:r>
              <a:rPr lang="en-US"/>
              <a:t>Malo | Accelerator Safety Program Overview</a:t>
            </a:r>
            <a:endParaRPr lang="en-US" b="1" dirty="0"/>
          </a:p>
        </p:txBody>
      </p:sp>
      <p:sp>
        <p:nvSpPr>
          <p:cNvPr id="6" name="Slide Number Placeholder 5">
            <a:extLst>
              <a:ext uri="{FF2B5EF4-FFF2-40B4-BE49-F238E27FC236}">
                <a16:creationId xmlns:a16="http://schemas.microsoft.com/office/drawing/2014/main" id="{35104421-EBCE-1F02-8A71-6BD9D04001E7}"/>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8" name="Picture 7">
            <a:extLst>
              <a:ext uri="{FF2B5EF4-FFF2-40B4-BE49-F238E27FC236}">
                <a16:creationId xmlns:a16="http://schemas.microsoft.com/office/drawing/2014/main" id="{C998BBD8-175A-C450-5626-8F318F08A87D}"/>
              </a:ext>
            </a:extLst>
          </p:cNvPr>
          <p:cNvPicPr>
            <a:picLocks noChangeAspect="1"/>
          </p:cNvPicPr>
          <p:nvPr/>
        </p:nvPicPr>
        <p:blipFill>
          <a:blip r:embed="rId2">
            <a:alphaModFix amt="40000"/>
          </a:blip>
          <a:srcRect/>
          <a:stretch/>
        </p:blipFill>
        <p:spPr>
          <a:xfrm>
            <a:off x="242887" y="757673"/>
            <a:ext cx="4955400" cy="5342652"/>
          </a:xfrm>
          <a:prstGeom prst="rect">
            <a:avLst/>
          </a:prstGeom>
        </p:spPr>
      </p:pic>
      <p:grpSp>
        <p:nvGrpSpPr>
          <p:cNvPr id="67" name="Group 66">
            <a:extLst>
              <a:ext uri="{FF2B5EF4-FFF2-40B4-BE49-F238E27FC236}">
                <a16:creationId xmlns:a16="http://schemas.microsoft.com/office/drawing/2014/main" id="{9B84612B-CD1E-A2D8-6F96-246FBCF566E8}"/>
              </a:ext>
            </a:extLst>
          </p:cNvPr>
          <p:cNvGrpSpPr/>
          <p:nvPr/>
        </p:nvGrpSpPr>
        <p:grpSpPr>
          <a:xfrm>
            <a:off x="604673" y="2630048"/>
            <a:ext cx="1805805" cy="2781683"/>
            <a:chOff x="604673" y="2630048"/>
            <a:chExt cx="1805805" cy="2781683"/>
          </a:xfrm>
        </p:grpSpPr>
        <p:cxnSp>
          <p:nvCxnSpPr>
            <p:cNvPr id="10" name="Straight Connector 9">
              <a:extLst>
                <a:ext uri="{FF2B5EF4-FFF2-40B4-BE49-F238E27FC236}">
                  <a16:creationId xmlns:a16="http://schemas.microsoft.com/office/drawing/2014/main" id="{56624E95-0037-A937-F334-F088967F0022}"/>
                </a:ext>
              </a:extLst>
            </p:cNvPr>
            <p:cNvCxnSpPr/>
            <p:nvPr/>
          </p:nvCxnSpPr>
          <p:spPr>
            <a:xfrm flipH="1">
              <a:off x="1409840" y="3861683"/>
              <a:ext cx="117444" cy="132907"/>
            </a:xfrm>
            <a:prstGeom prst="line">
              <a:avLst/>
            </a:prstGeom>
          </p:spPr>
          <p:style>
            <a:lnRef idx="2">
              <a:schemeClr val="accent4"/>
            </a:lnRef>
            <a:fillRef idx="0">
              <a:schemeClr val="accent4"/>
            </a:fillRef>
            <a:effectRef idx="1">
              <a:schemeClr val="accent4"/>
            </a:effectRef>
            <a:fontRef idx="minor">
              <a:schemeClr val="tx1"/>
            </a:fontRef>
          </p:style>
        </p:cxnSp>
        <p:sp>
          <p:nvSpPr>
            <p:cNvPr id="11" name="Oval 10">
              <a:extLst>
                <a:ext uri="{FF2B5EF4-FFF2-40B4-BE49-F238E27FC236}">
                  <a16:creationId xmlns:a16="http://schemas.microsoft.com/office/drawing/2014/main" id="{F150438A-2C52-65FB-44C5-A1C81526CCA4}"/>
                </a:ext>
              </a:extLst>
            </p:cNvPr>
            <p:cNvSpPr/>
            <p:nvPr/>
          </p:nvSpPr>
          <p:spPr>
            <a:xfrm>
              <a:off x="1383096" y="3974324"/>
              <a:ext cx="119473" cy="110998"/>
            </a:xfrm>
            <a:prstGeom prst="ellipse">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2B372D-1A55-E81D-409B-358340ECF70B}"/>
                </a:ext>
              </a:extLst>
            </p:cNvPr>
            <p:cNvSpPr/>
            <p:nvPr/>
          </p:nvSpPr>
          <p:spPr>
            <a:xfrm rot="20174329">
              <a:off x="604673" y="4417881"/>
              <a:ext cx="841878" cy="993850"/>
            </a:xfrm>
            <a:prstGeom prst="ellipse">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87C7CB1-EA32-FDF9-3A69-3034B66C0E50}"/>
                </a:ext>
              </a:extLst>
            </p:cNvPr>
            <p:cNvCxnSpPr>
              <a:cxnSpLocks/>
            </p:cNvCxnSpPr>
            <p:nvPr/>
          </p:nvCxnSpPr>
          <p:spPr>
            <a:xfrm>
              <a:off x="1023938" y="4244975"/>
              <a:ext cx="0" cy="195589"/>
            </a:xfrm>
            <a:prstGeom prst="line">
              <a:avLst/>
            </a:prstGeom>
            <a:ln>
              <a:solidFill>
                <a:schemeClr val="accent4"/>
              </a:solidFill>
            </a:ln>
          </p:spPr>
          <p:style>
            <a:lnRef idx="2">
              <a:schemeClr val="accent4"/>
            </a:lnRef>
            <a:fillRef idx="0">
              <a:schemeClr val="accent4"/>
            </a:fillRef>
            <a:effectRef idx="1">
              <a:schemeClr val="accent4"/>
            </a:effectRef>
            <a:fontRef idx="minor">
              <a:schemeClr val="tx1"/>
            </a:fontRef>
          </p:style>
        </p:cxnSp>
        <p:cxnSp>
          <p:nvCxnSpPr>
            <p:cNvPr id="22" name="Straight Connector 21">
              <a:extLst>
                <a:ext uri="{FF2B5EF4-FFF2-40B4-BE49-F238E27FC236}">
                  <a16:creationId xmlns:a16="http://schemas.microsoft.com/office/drawing/2014/main" id="{6532F197-EC9B-C03E-1792-933D34A4740C}"/>
                </a:ext>
              </a:extLst>
            </p:cNvPr>
            <p:cNvCxnSpPr>
              <a:cxnSpLocks/>
              <a:endCxn id="12" idx="6"/>
            </p:cNvCxnSpPr>
            <p:nvPr/>
          </p:nvCxnSpPr>
          <p:spPr>
            <a:xfrm>
              <a:off x="1346547" y="4405891"/>
              <a:ext cx="64322" cy="339308"/>
            </a:xfrm>
            <a:prstGeom prst="line">
              <a:avLst/>
            </a:prstGeom>
          </p:spPr>
          <p:style>
            <a:lnRef idx="2">
              <a:schemeClr val="accent4"/>
            </a:lnRef>
            <a:fillRef idx="0">
              <a:schemeClr val="accent4"/>
            </a:fillRef>
            <a:effectRef idx="1">
              <a:schemeClr val="accent4"/>
            </a:effectRef>
            <a:fontRef idx="minor">
              <a:schemeClr val="tx1"/>
            </a:fontRef>
          </p:style>
        </p:cxnSp>
        <p:sp>
          <p:nvSpPr>
            <p:cNvPr id="23" name="Isosceles Triangle 22">
              <a:extLst>
                <a:ext uri="{FF2B5EF4-FFF2-40B4-BE49-F238E27FC236}">
                  <a16:creationId xmlns:a16="http://schemas.microsoft.com/office/drawing/2014/main" id="{1733F72C-BC0F-8CE9-A6D8-4CB093FEB162}"/>
                </a:ext>
              </a:extLst>
            </p:cNvPr>
            <p:cNvSpPr/>
            <p:nvPr/>
          </p:nvSpPr>
          <p:spPr>
            <a:xfrm rot="2202414">
              <a:off x="1209185" y="4128238"/>
              <a:ext cx="175231" cy="143203"/>
            </a:xfrm>
            <a:prstGeom prst="triangle">
              <a:avLst/>
            </a:prstGeom>
            <a:noFill/>
            <a:ln w="28575">
              <a:solidFill>
                <a:schemeClr val="accent4"/>
              </a:solidFill>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F0561A2-BD5B-3E66-4151-F85AF5E58F78}"/>
                </a:ext>
              </a:extLst>
            </p:cNvPr>
            <p:cNvCxnSpPr>
              <a:endCxn id="23" idx="4"/>
            </p:cNvCxnSpPr>
            <p:nvPr/>
          </p:nvCxnSpPr>
          <p:spPr>
            <a:xfrm flipH="1" flipV="1">
              <a:off x="1324244" y="4309612"/>
              <a:ext cx="23049" cy="103070"/>
            </a:xfrm>
            <a:prstGeom prst="line">
              <a:avLst/>
            </a:prstGeom>
          </p:spPr>
          <p:style>
            <a:lnRef idx="2">
              <a:schemeClr val="accent4"/>
            </a:lnRef>
            <a:fillRef idx="0">
              <a:schemeClr val="accent4"/>
            </a:fillRef>
            <a:effectRef idx="1">
              <a:schemeClr val="accent4"/>
            </a:effectRef>
            <a:fontRef idx="minor">
              <a:schemeClr val="tx1"/>
            </a:fontRef>
          </p:style>
        </p:cxnSp>
        <p:cxnSp>
          <p:nvCxnSpPr>
            <p:cNvPr id="31" name="Straight Connector 30">
              <a:extLst>
                <a:ext uri="{FF2B5EF4-FFF2-40B4-BE49-F238E27FC236}">
                  <a16:creationId xmlns:a16="http://schemas.microsoft.com/office/drawing/2014/main" id="{DDEED2DA-F61A-9D62-D692-D21C61EEB3C0}"/>
                </a:ext>
              </a:extLst>
            </p:cNvPr>
            <p:cNvCxnSpPr>
              <a:cxnSpLocks/>
            </p:cNvCxnSpPr>
            <p:nvPr/>
          </p:nvCxnSpPr>
          <p:spPr>
            <a:xfrm flipV="1">
              <a:off x="1485084" y="3676650"/>
              <a:ext cx="324666" cy="440177"/>
            </a:xfrm>
            <a:prstGeom prst="line">
              <a:avLst/>
            </a:prstGeom>
          </p:spPr>
          <p:style>
            <a:lnRef idx="2">
              <a:schemeClr val="accent4"/>
            </a:lnRef>
            <a:fillRef idx="0">
              <a:schemeClr val="accent4"/>
            </a:fillRef>
            <a:effectRef idx="1">
              <a:schemeClr val="accent4"/>
            </a:effectRef>
            <a:fontRef idx="minor">
              <a:schemeClr val="tx1"/>
            </a:fontRef>
          </p:style>
        </p:cxnSp>
        <p:cxnSp>
          <p:nvCxnSpPr>
            <p:cNvPr id="33" name="Straight Connector 32">
              <a:extLst>
                <a:ext uri="{FF2B5EF4-FFF2-40B4-BE49-F238E27FC236}">
                  <a16:creationId xmlns:a16="http://schemas.microsoft.com/office/drawing/2014/main" id="{BC292F8A-4596-959B-EF15-457F5D2EAD10}"/>
                </a:ext>
              </a:extLst>
            </p:cNvPr>
            <p:cNvCxnSpPr>
              <a:cxnSpLocks/>
            </p:cNvCxnSpPr>
            <p:nvPr/>
          </p:nvCxnSpPr>
          <p:spPr>
            <a:xfrm flipV="1">
              <a:off x="1844675" y="2711867"/>
              <a:ext cx="495300" cy="929858"/>
            </a:xfrm>
            <a:prstGeom prst="line">
              <a:avLst/>
            </a:prstGeom>
          </p:spPr>
          <p:style>
            <a:lnRef idx="2">
              <a:schemeClr val="accent4"/>
            </a:lnRef>
            <a:fillRef idx="0">
              <a:schemeClr val="accent4"/>
            </a:fillRef>
            <a:effectRef idx="1">
              <a:schemeClr val="accent4"/>
            </a:effectRef>
            <a:fontRef idx="minor">
              <a:schemeClr val="tx1"/>
            </a:fontRef>
          </p:style>
        </p:cxnSp>
        <p:cxnSp>
          <p:nvCxnSpPr>
            <p:cNvPr id="35" name="Straight Connector 34">
              <a:extLst>
                <a:ext uri="{FF2B5EF4-FFF2-40B4-BE49-F238E27FC236}">
                  <a16:creationId xmlns:a16="http://schemas.microsoft.com/office/drawing/2014/main" id="{E6C2F6B1-1BB7-3801-0C12-84C69AB8A4F5}"/>
                </a:ext>
              </a:extLst>
            </p:cNvPr>
            <p:cNvCxnSpPr>
              <a:cxnSpLocks/>
            </p:cNvCxnSpPr>
            <p:nvPr/>
          </p:nvCxnSpPr>
          <p:spPr>
            <a:xfrm flipV="1">
              <a:off x="1809750" y="3070225"/>
              <a:ext cx="508000" cy="606425"/>
            </a:xfrm>
            <a:prstGeom prst="line">
              <a:avLst/>
            </a:prstGeom>
          </p:spPr>
          <p:style>
            <a:lnRef idx="2">
              <a:schemeClr val="accent4"/>
            </a:lnRef>
            <a:fillRef idx="0">
              <a:schemeClr val="accent4"/>
            </a:fillRef>
            <a:effectRef idx="1">
              <a:schemeClr val="accent4"/>
            </a:effectRef>
            <a:fontRef idx="minor">
              <a:schemeClr val="tx1"/>
            </a:fontRef>
          </p:style>
        </p:cxnSp>
        <p:cxnSp>
          <p:nvCxnSpPr>
            <p:cNvPr id="37" name="Straight Connector 36">
              <a:extLst>
                <a:ext uri="{FF2B5EF4-FFF2-40B4-BE49-F238E27FC236}">
                  <a16:creationId xmlns:a16="http://schemas.microsoft.com/office/drawing/2014/main" id="{DCDBDA82-6276-87CB-8217-23A3EB3EBD0B}"/>
                </a:ext>
              </a:extLst>
            </p:cNvPr>
            <p:cNvCxnSpPr>
              <a:cxnSpLocks/>
            </p:cNvCxnSpPr>
            <p:nvPr/>
          </p:nvCxnSpPr>
          <p:spPr>
            <a:xfrm flipV="1">
              <a:off x="2329118" y="2643564"/>
              <a:ext cx="16669" cy="68303"/>
            </a:xfrm>
            <a:prstGeom prst="line">
              <a:avLst/>
            </a:prstGeom>
          </p:spPr>
          <p:style>
            <a:lnRef idx="2">
              <a:schemeClr val="accent4"/>
            </a:lnRef>
            <a:fillRef idx="0">
              <a:schemeClr val="accent4"/>
            </a:fillRef>
            <a:effectRef idx="1">
              <a:schemeClr val="accent4"/>
            </a:effectRef>
            <a:fontRef idx="minor">
              <a:schemeClr val="tx1"/>
            </a:fontRef>
          </p:style>
        </p:cxnSp>
        <p:cxnSp>
          <p:nvCxnSpPr>
            <p:cNvPr id="39" name="Straight Connector 38">
              <a:extLst>
                <a:ext uri="{FF2B5EF4-FFF2-40B4-BE49-F238E27FC236}">
                  <a16:creationId xmlns:a16="http://schemas.microsoft.com/office/drawing/2014/main" id="{A781D304-90D3-4ACB-9ACA-F121CD68F318}"/>
                </a:ext>
              </a:extLst>
            </p:cNvPr>
            <p:cNvCxnSpPr>
              <a:cxnSpLocks/>
            </p:cNvCxnSpPr>
            <p:nvPr/>
          </p:nvCxnSpPr>
          <p:spPr>
            <a:xfrm flipV="1">
              <a:off x="2317750" y="2630048"/>
              <a:ext cx="92728" cy="122300"/>
            </a:xfrm>
            <a:prstGeom prst="line">
              <a:avLst/>
            </a:prstGeom>
          </p:spPr>
          <p:style>
            <a:lnRef idx="2">
              <a:schemeClr val="accent4"/>
            </a:lnRef>
            <a:fillRef idx="0">
              <a:schemeClr val="accent4"/>
            </a:fillRef>
            <a:effectRef idx="1">
              <a:schemeClr val="accent4"/>
            </a:effectRef>
            <a:fontRef idx="minor">
              <a:schemeClr val="tx1"/>
            </a:fontRef>
          </p:style>
        </p:cxnSp>
        <p:cxnSp>
          <p:nvCxnSpPr>
            <p:cNvPr id="48" name="Straight Connector 47">
              <a:extLst>
                <a:ext uri="{FF2B5EF4-FFF2-40B4-BE49-F238E27FC236}">
                  <a16:creationId xmlns:a16="http://schemas.microsoft.com/office/drawing/2014/main" id="{6AED8776-B5FA-A237-F2BF-E6327E4A93D2}"/>
                </a:ext>
              </a:extLst>
            </p:cNvPr>
            <p:cNvCxnSpPr>
              <a:cxnSpLocks/>
            </p:cNvCxnSpPr>
            <p:nvPr/>
          </p:nvCxnSpPr>
          <p:spPr>
            <a:xfrm flipH="1">
              <a:off x="1380061" y="3942054"/>
              <a:ext cx="71509" cy="0"/>
            </a:xfrm>
            <a:prstGeom prst="line">
              <a:avLst/>
            </a:prstGeom>
            <a:ln>
              <a:solidFill>
                <a:schemeClr val="accent4"/>
              </a:solidFill>
            </a:ln>
          </p:spPr>
          <p:style>
            <a:lnRef idx="2">
              <a:schemeClr val="accent4"/>
            </a:lnRef>
            <a:fillRef idx="0">
              <a:schemeClr val="accent4"/>
            </a:fillRef>
            <a:effectRef idx="1">
              <a:schemeClr val="accent4"/>
            </a:effectRef>
            <a:fontRef idx="minor">
              <a:schemeClr val="tx1"/>
            </a:fontRef>
          </p:style>
        </p:cxnSp>
        <p:cxnSp>
          <p:nvCxnSpPr>
            <p:cNvPr id="52" name="Straight Connector 51">
              <a:extLst>
                <a:ext uri="{FF2B5EF4-FFF2-40B4-BE49-F238E27FC236}">
                  <a16:creationId xmlns:a16="http://schemas.microsoft.com/office/drawing/2014/main" id="{35A5B417-B6A7-579F-50E3-D014398D54AC}"/>
                </a:ext>
              </a:extLst>
            </p:cNvPr>
            <p:cNvCxnSpPr>
              <a:cxnSpLocks/>
            </p:cNvCxnSpPr>
            <p:nvPr/>
          </p:nvCxnSpPr>
          <p:spPr>
            <a:xfrm>
              <a:off x="960665" y="3729287"/>
              <a:ext cx="385882" cy="899863"/>
            </a:xfrm>
            <a:prstGeom prst="line">
              <a:avLst/>
            </a:prstGeom>
            <a:ln>
              <a:solidFill>
                <a:schemeClr val="accent4"/>
              </a:solidFill>
            </a:ln>
          </p:spPr>
          <p:style>
            <a:lnRef idx="2">
              <a:schemeClr val="accent4"/>
            </a:lnRef>
            <a:fillRef idx="0">
              <a:schemeClr val="accent4"/>
            </a:fillRef>
            <a:effectRef idx="1">
              <a:schemeClr val="accent4"/>
            </a:effectRef>
            <a:fontRef idx="minor">
              <a:schemeClr val="tx1"/>
            </a:fontRef>
          </p:style>
        </p:cxnSp>
        <p:sp>
          <p:nvSpPr>
            <p:cNvPr id="64" name="Freeform: Shape 63">
              <a:extLst>
                <a:ext uri="{FF2B5EF4-FFF2-40B4-BE49-F238E27FC236}">
                  <a16:creationId xmlns:a16="http://schemas.microsoft.com/office/drawing/2014/main" id="{E15BFF0A-54C2-7E15-2C3B-F3944AB5D683}"/>
                </a:ext>
              </a:extLst>
            </p:cNvPr>
            <p:cNvSpPr/>
            <p:nvPr/>
          </p:nvSpPr>
          <p:spPr>
            <a:xfrm>
              <a:off x="1082675" y="4054475"/>
              <a:ext cx="311164" cy="403387"/>
            </a:xfrm>
            <a:custGeom>
              <a:avLst/>
              <a:gdLst>
                <a:gd name="connsiteX0" fmla="*/ 295275 w 311164"/>
                <a:gd name="connsiteY0" fmla="*/ 0 h 403387"/>
                <a:gd name="connsiteX1" fmla="*/ 295275 w 311164"/>
                <a:gd name="connsiteY1" fmla="*/ 101600 h 403387"/>
                <a:gd name="connsiteX2" fmla="*/ 311150 w 311164"/>
                <a:gd name="connsiteY2" fmla="*/ 177800 h 403387"/>
                <a:gd name="connsiteX3" fmla="*/ 292100 w 311164"/>
                <a:gd name="connsiteY3" fmla="*/ 244475 h 403387"/>
                <a:gd name="connsiteX4" fmla="*/ 257175 w 311164"/>
                <a:gd name="connsiteY4" fmla="*/ 320675 h 403387"/>
                <a:gd name="connsiteX5" fmla="*/ 212725 w 311164"/>
                <a:gd name="connsiteY5" fmla="*/ 374650 h 403387"/>
                <a:gd name="connsiteX6" fmla="*/ 114300 w 311164"/>
                <a:gd name="connsiteY6" fmla="*/ 403225 h 403387"/>
                <a:gd name="connsiteX7" fmla="*/ 0 w 311164"/>
                <a:gd name="connsiteY7" fmla="*/ 384175 h 4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64" h="403387">
                  <a:moveTo>
                    <a:pt x="295275" y="0"/>
                  </a:moveTo>
                  <a:cubicBezTo>
                    <a:pt x="293952" y="35983"/>
                    <a:pt x="292629" y="71967"/>
                    <a:pt x="295275" y="101600"/>
                  </a:cubicBezTo>
                  <a:cubicBezTo>
                    <a:pt x="297921" y="131233"/>
                    <a:pt x="311679" y="153988"/>
                    <a:pt x="311150" y="177800"/>
                  </a:cubicBezTo>
                  <a:cubicBezTo>
                    <a:pt x="310621" y="201612"/>
                    <a:pt x="301096" y="220663"/>
                    <a:pt x="292100" y="244475"/>
                  </a:cubicBezTo>
                  <a:cubicBezTo>
                    <a:pt x="283104" y="268287"/>
                    <a:pt x="270404" y="298979"/>
                    <a:pt x="257175" y="320675"/>
                  </a:cubicBezTo>
                  <a:cubicBezTo>
                    <a:pt x="243946" y="342371"/>
                    <a:pt x="236537" y="360892"/>
                    <a:pt x="212725" y="374650"/>
                  </a:cubicBezTo>
                  <a:cubicBezTo>
                    <a:pt x="188913" y="388408"/>
                    <a:pt x="149754" y="401638"/>
                    <a:pt x="114300" y="403225"/>
                  </a:cubicBezTo>
                  <a:cubicBezTo>
                    <a:pt x="78846" y="404812"/>
                    <a:pt x="39423" y="394493"/>
                    <a:pt x="0" y="384175"/>
                  </a:cubicBez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66" name="Freeform: Shape 65">
              <a:extLst>
                <a:ext uri="{FF2B5EF4-FFF2-40B4-BE49-F238E27FC236}">
                  <a16:creationId xmlns:a16="http://schemas.microsoft.com/office/drawing/2014/main" id="{9D920E08-D826-8721-89C5-B2BB6AC3F67E}"/>
                </a:ext>
              </a:extLst>
            </p:cNvPr>
            <p:cNvSpPr/>
            <p:nvPr/>
          </p:nvSpPr>
          <p:spPr>
            <a:xfrm>
              <a:off x="1388278" y="4111625"/>
              <a:ext cx="110322" cy="615950"/>
            </a:xfrm>
            <a:custGeom>
              <a:avLst/>
              <a:gdLst>
                <a:gd name="connsiteX0" fmla="*/ 30947 w 110322"/>
                <a:gd name="connsiteY0" fmla="*/ 615950 h 615950"/>
                <a:gd name="connsiteX1" fmla="*/ 2372 w 110322"/>
                <a:gd name="connsiteY1" fmla="*/ 485775 h 615950"/>
                <a:gd name="connsiteX2" fmla="*/ 2372 w 110322"/>
                <a:gd name="connsiteY2" fmla="*/ 381000 h 615950"/>
                <a:gd name="connsiteX3" fmla="*/ 8722 w 110322"/>
                <a:gd name="connsiteY3" fmla="*/ 269875 h 615950"/>
                <a:gd name="connsiteX4" fmla="*/ 21422 w 110322"/>
                <a:gd name="connsiteY4" fmla="*/ 196850 h 615950"/>
                <a:gd name="connsiteX5" fmla="*/ 40472 w 110322"/>
                <a:gd name="connsiteY5" fmla="*/ 123825 h 615950"/>
                <a:gd name="connsiteX6" fmla="*/ 75397 w 110322"/>
                <a:gd name="connsiteY6" fmla="*/ 53975 h 615950"/>
                <a:gd name="connsiteX7" fmla="*/ 110322 w 110322"/>
                <a:gd name="connsiteY7" fmla="*/ 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22" h="615950">
                  <a:moveTo>
                    <a:pt x="30947" y="615950"/>
                  </a:moveTo>
                  <a:cubicBezTo>
                    <a:pt x="19040" y="570441"/>
                    <a:pt x="7134" y="524933"/>
                    <a:pt x="2372" y="485775"/>
                  </a:cubicBezTo>
                  <a:cubicBezTo>
                    <a:pt x="-2391" y="446617"/>
                    <a:pt x="1314" y="416983"/>
                    <a:pt x="2372" y="381000"/>
                  </a:cubicBezTo>
                  <a:cubicBezTo>
                    <a:pt x="3430" y="345017"/>
                    <a:pt x="5547" y="300567"/>
                    <a:pt x="8722" y="269875"/>
                  </a:cubicBezTo>
                  <a:cubicBezTo>
                    <a:pt x="11897" y="239183"/>
                    <a:pt x="16130" y="221192"/>
                    <a:pt x="21422" y="196850"/>
                  </a:cubicBezTo>
                  <a:cubicBezTo>
                    <a:pt x="26714" y="172508"/>
                    <a:pt x="31476" y="147637"/>
                    <a:pt x="40472" y="123825"/>
                  </a:cubicBezTo>
                  <a:cubicBezTo>
                    <a:pt x="49468" y="100013"/>
                    <a:pt x="63755" y="74612"/>
                    <a:pt x="75397" y="53975"/>
                  </a:cubicBezTo>
                  <a:cubicBezTo>
                    <a:pt x="87039" y="33338"/>
                    <a:pt x="98680" y="16669"/>
                    <a:pt x="110322" y="0"/>
                  </a:cubicBez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grpSp>
      <p:sp>
        <p:nvSpPr>
          <p:cNvPr id="7" name="TextBox 6">
            <a:extLst>
              <a:ext uri="{FF2B5EF4-FFF2-40B4-BE49-F238E27FC236}">
                <a16:creationId xmlns:a16="http://schemas.microsoft.com/office/drawing/2014/main" id="{4EE2A8BC-523C-87EA-B177-B75D0A47E047}"/>
              </a:ext>
            </a:extLst>
          </p:cNvPr>
          <p:cNvSpPr txBox="1"/>
          <p:nvPr/>
        </p:nvSpPr>
        <p:spPr>
          <a:xfrm>
            <a:off x="2547093" y="1443406"/>
            <a:ext cx="340158" cy="461665"/>
          </a:xfrm>
          <a:prstGeom prst="rect">
            <a:avLst/>
          </a:prstGeom>
          <a:noFill/>
        </p:spPr>
        <p:txBody>
          <a:bodyPr wrap="none" rtlCol="0">
            <a:spAutoFit/>
          </a:bodyPr>
          <a:lstStyle/>
          <a:p>
            <a:r>
              <a:rPr lang="en-US" dirty="0">
                <a:solidFill>
                  <a:srgbClr val="FF0000"/>
                </a:solidFill>
              </a:rPr>
              <a:t>1</a:t>
            </a:r>
          </a:p>
        </p:txBody>
      </p:sp>
      <p:sp>
        <p:nvSpPr>
          <p:cNvPr id="9" name="Star: 4 Points 8">
            <a:extLst>
              <a:ext uri="{FF2B5EF4-FFF2-40B4-BE49-F238E27FC236}">
                <a16:creationId xmlns:a16="http://schemas.microsoft.com/office/drawing/2014/main" id="{1243F026-A161-C7BA-8B43-8F499EA5A22A}"/>
              </a:ext>
            </a:extLst>
          </p:cNvPr>
          <p:cNvSpPr/>
          <p:nvPr/>
        </p:nvSpPr>
        <p:spPr>
          <a:xfrm>
            <a:off x="2448513" y="1491359"/>
            <a:ext cx="182880" cy="182880"/>
          </a:xfrm>
          <a:prstGeom prst="star4">
            <a:avLst/>
          </a:prstGeom>
          <a:solidFill>
            <a:srgbClr val="FF000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25DB27-33E5-96F9-1A13-3E934C2503DE}"/>
              </a:ext>
            </a:extLst>
          </p:cNvPr>
          <p:cNvSpPr txBox="1"/>
          <p:nvPr/>
        </p:nvSpPr>
        <p:spPr>
          <a:xfrm>
            <a:off x="1815700" y="2804974"/>
            <a:ext cx="340158" cy="461665"/>
          </a:xfrm>
          <a:prstGeom prst="rect">
            <a:avLst/>
          </a:prstGeom>
          <a:noFill/>
        </p:spPr>
        <p:txBody>
          <a:bodyPr wrap="none" rtlCol="0">
            <a:spAutoFit/>
          </a:bodyPr>
          <a:lstStyle/>
          <a:p>
            <a:r>
              <a:rPr lang="en-US" dirty="0">
                <a:solidFill>
                  <a:schemeClr val="accent2"/>
                </a:solidFill>
              </a:rPr>
              <a:t>2</a:t>
            </a:r>
          </a:p>
        </p:txBody>
      </p:sp>
      <p:sp>
        <p:nvSpPr>
          <p:cNvPr id="14" name="Star: 4 Points 13">
            <a:extLst>
              <a:ext uri="{FF2B5EF4-FFF2-40B4-BE49-F238E27FC236}">
                <a16:creationId xmlns:a16="http://schemas.microsoft.com/office/drawing/2014/main" id="{19565AC4-3B8B-370B-226C-23BA7B9D2210}"/>
              </a:ext>
            </a:extLst>
          </p:cNvPr>
          <p:cNvSpPr/>
          <p:nvPr/>
        </p:nvSpPr>
        <p:spPr>
          <a:xfrm>
            <a:off x="1717120" y="2852927"/>
            <a:ext cx="182880" cy="182880"/>
          </a:xfrm>
          <a:prstGeom prst="star4">
            <a:avLst/>
          </a:prstGeom>
          <a:solidFill>
            <a:schemeClr val="accent2"/>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349998F-9949-6F18-8BED-F88BDEE8A06B}"/>
              </a:ext>
            </a:extLst>
          </p:cNvPr>
          <p:cNvSpPr txBox="1"/>
          <p:nvPr/>
        </p:nvSpPr>
        <p:spPr>
          <a:xfrm>
            <a:off x="1702345" y="2258636"/>
            <a:ext cx="340158" cy="461665"/>
          </a:xfrm>
          <a:prstGeom prst="rect">
            <a:avLst/>
          </a:prstGeom>
          <a:noFill/>
        </p:spPr>
        <p:txBody>
          <a:bodyPr wrap="none" rtlCol="0">
            <a:spAutoFit/>
          </a:bodyPr>
          <a:lstStyle/>
          <a:p>
            <a:r>
              <a:rPr lang="en-US" dirty="0">
                <a:solidFill>
                  <a:srgbClr val="FFFF00"/>
                </a:solidFill>
              </a:rPr>
              <a:t>3</a:t>
            </a:r>
          </a:p>
        </p:txBody>
      </p:sp>
      <p:sp>
        <p:nvSpPr>
          <p:cNvPr id="16" name="Star: 4 Points 15">
            <a:extLst>
              <a:ext uri="{FF2B5EF4-FFF2-40B4-BE49-F238E27FC236}">
                <a16:creationId xmlns:a16="http://schemas.microsoft.com/office/drawing/2014/main" id="{4BB9D16E-222A-C45D-4DCD-433A35E59633}"/>
              </a:ext>
            </a:extLst>
          </p:cNvPr>
          <p:cNvSpPr/>
          <p:nvPr/>
        </p:nvSpPr>
        <p:spPr>
          <a:xfrm>
            <a:off x="1699441" y="2593207"/>
            <a:ext cx="182880" cy="182880"/>
          </a:xfrm>
          <a:prstGeom prst="star4">
            <a:avLst/>
          </a:prstGeom>
          <a:solidFill>
            <a:srgbClr val="FFFF0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33B375-4F9D-FF47-9638-0B30EBED591E}"/>
              </a:ext>
            </a:extLst>
          </p:cNvPr>
          <p:cNvSpPr txBox="1"/>
          <p:nvPr/>
        </p:nvSpPr>
        <p:spPr>
          <a:xfrm>
            <a:off x="1998580" y="2394963"/>
            <a:ext cx="340158" cy="461665"/>
          </a:xfrm>
          <a:prstGeom prst="rect">
            <a:avLst/>
          </a:prstGeom>
          <a:noFill/>
        </p:spPr>
        <p:txBody>
          <a:bodyPr wrap="none" rtlCol="0">
            <a:spAutoFit/>
          </a:bodyPr>
          <a:lstStyle/>
          <a:p>
            <a:r>
              <a:rPr lang="en-US" dirty="0">
                <a:solidFill>
                  <a:srgbClr val="00B050"/>
                </a:solidFill>
              </a:rPr>
              <a:t>4</a:t>
            </a:r>
          </a:p>
        </p:txBody>
      </p:sp>
      <p:sp>
        <p:nvSpPr>
          <p:cNvPr id="19" name="Star: 4 Points 18">
            <a:extLst>
              <a:ext uri="{FF2B5EF4-FFF2-40B4-BE49-F238E27FC236}">
                <a16:creationId xmlns:a16="http://schemas.microsoft.com/office/drawing/2014/main" id="{28549AB3-0817-8B04-4BE4-07045BEDCDF0}"/>
              </a:ext>
            </a:extLst>
          </p:cNvPr>
          <p:cNvSpPr/>
          <p:nvPr/>
        </p:nvSpPr>
        <p:spPr>
          <a:xfrm>
            <a:off x="2086253" y="2739546"/>
            <a:ext cx="182880" cy="182880"/>
          </a:xfrm>
          <a:prstGeom prst="star4">
            <a:avLst/>
          </a:prstGeom>
          <a:solidFill>
            <a:srgbClr val="00B05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15FC6E7-CF3A-55FC-35FE-2B79261BDF7A}"/>
              </a:ext>
            </a:extLst>
          </p:cNvPr>
          <p:cNvSpPr txBox="1"/>
          <p:nvPr/>
        </p:nvSpPr>
        <p:spPr>
          <a:xfrm>
            <a:off x="3199756" y="4078779"/>
            <a:ext cx="340158" cy="461665"/>
          </a:xfrm>
          <a:prstGeom prst="rect">
            <a:avLst/>
          </a:prstGeom>
          <a:noFill/>
        </p:spPr>
        <p:txBody>
          <a:bodyPr wrap="none" rtlCol="0">
            <a:spAutoFit/>
          </a:bodyPr>
          <a:lstStyle/>
          <a:p>
            <a:r>
              <a:rPr lang="en-US" dirty="0">
                <a:solidFill>
                  <a:srgbClr val="00B050"/>
                </a:solidFill>
              </a:rPr>
              <a:t>4</a:t>
            </a:r>
          </a:p>
        </p:txBody>
      </p:sp>
      <p:sp>
        <p:nvSpPr>
          <p:cNvPr id="21" name="Star: 4 Points 20">
            <a:extLst>
              <a:ext uri="{FF2B5EF4-FFF2-40B4-BE49-F238E27FC236}">
                <a16:creationId xmlns:a16="http://schemas.microsoft.com/office/drawing/2014/main" id="{E9347D6D-1618-6605-E5FD-79C4EB2903BD}"/>
              </a:ext>
            </a:extLst>
          </p:cNvPr>
          <p:cNvSpPr/>
          <p:nvPr/>
        </p:nvSpPr>
        <p:spPr>
          <a:xfrm>
            <a:off x="3101176" y="4126732"/>
            <a:ext cx="182880" cy="182880"/>
          </a:xfrm>
          <a:prstGeom prst="star4">
            <a:avLst/>
          </a:prstGeom>
          <a:solidFill>
            <a:srgbClr val="00B05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E9CC9FC-3687-4A6B-62EE-D6AA72816271}"/>
              </a:ext>
            </a:extLst>
          </p:cNvPr>
          <p:cNvSpPr txBox="1"/>
          <p:nvPr/>
        </p:nvSpPr>
        <p:spPr>
          <a:xfrm>
            <a:off x="2346725" y="3358326"/>
            <a:ext cx="340158" cy="461665"/>
          </a:xfrm>
          <a:prstGeom prst="rect">
            <a:avLst/>
          </a:prstGeom>
          <a:noFill/>
        </p:spPr>
        <p:txBody>
          <a:bodyPr wrap="none" rtlCol="0">
            <a:spAutoFit/>
          </a:bodyPr>
          <a:lstStyle/>
          <a:p>
            <a:r>
              <a:rPr lang="en-US" dirty="0">
                <a:solidFill>
                  <a:srgbClr val="00B0F0"/>
                </a:solidFill>
              </a:rPr>
              <a:t>5</a:t>
            </a:r>
          </a:p>
        </p:txBody>
      </p:sp>
      <p:sp>
        <p:nvSpPr>
          <p:cNvPr id="26" name="Star: 4 Points 25">
            <a:extLst>
              <a:ext uri="{FF2B5EF4-FFF2-40B4-BE49-F238E27FC236}">
                <a16:creationId xmlns:a16="http://schemas.microsoft.com/office/drawing/2014/main" id="{EBE05B48-50E8-693D-6D74-22002954F3C1}"/>
              </a:ext>
            </a:extLst>
          </p:cNvPr>
          <p:cNvSpPr/>
          <p:nvPr/>
        </p:nvSpPr>
        <p:spPr>
          <a:xfrm>
            <a:off x="2248145" y="3406279"/>
            <a:ext cx="182880" cy="182880"/>
          </a:xfrm>
          <a:prstGeom prst="star4">
            <a:avLst/>
          </a:prstGeom>
          <a:solidFill>
            <a:srgbClr val="00B0F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3642C67-C9A5-982F-93E8-E21B1A3F411D}"/>
              </a:ext>
            </a:extLst>
          </p:cNvPr>
          <p:cNvSpPr txBox="1"/>
          <p:nvPr/>
        </p:nvSpPr>
        <p:spPr>
          <a:xfrm>
            <a:off x="1317296" y="2722363"/>
            <a:ext cx="340158" cy="461665"/>
          </a:xfrm>
          <a:prstGeom prst="rect">
            <a:avLst/>
          </a:prstGeom>
          <a:noFill/>
        </p:spPr>
        <p:txBody>
          <a:bodyPr wrap="none" rtlCol="0">
            <a:spAutoFit/>
          </a:bodyPr>
          <a:lstStyle/>
          <a:p>
            <a:r>
              <a:rPr lang="en-US" dirty="0">
                <a:solidFill>
                  <a:srgbClr val="0070C0"/>
                </a:solidFill>
              </a:rPr>
              <a:t>6</a:t>
            </a:r>
          </a:p>
        </p:txBody>
      </p:sp>
      <p:sp>
        <p:nvSpPr>
          <p:cNvPr id="28" name="Star: 4 Points 27">
            <a:extLst>
              <a:ext uri="{FF2B5EF4-FFF2-40B4-BE49-F238E27FC236}">
                <a16:creationId xmlns:a16="http://schemas.microsoft.com/office/drawing/2014/main" id="{32EB6110-A1F5-FBB2-CD57-A7DCFA0132A2}"/>
              </a:ext>
            </a:extLst>
          </p:cNvPr>
          <p:cNvSpPr/>
          <p:nvPr/>
        </p:nvSpPr>
        <p:spPr>
          <a:xfrm>
            <a:off x="1511683" y="2724895"/>
            <a:ext cx="182880" cy="182880"/>
          </a:xfrm>
          <a:prstGeom prst="star4">
            <a:avLst/>
          </a:prstGeom>
          <a:solidFill>
            <a:srgbClr val="0070C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D63DC6F-F118-2057-AA31-6E36EF13524D}"/>
              </a:ext>
            </a:extLst>
          </p:cNvPr>
          <p:cNvSpPr txBox="1"/>
          <p:nvPr/>
        </p:nvSpPr>
        <p:spPr>
          <a:xfrm>
            <a:off x="3123011" y="1905071"/>
            <a:ext cx="340158" cy="461665"/>
          </a:xfrm>
          <a:prstGeom prst="rect">
            <a:avLst/>
          </a:prstGeom>
          <a:noFill/>
        </p:spPr>
        <p:txBody>
          <a:bodyPr wrap="none" rtlCol="0">
            <a:spAutoFit/>
          </a:bodyPr>
          <a:lstStyle/>
          <a:p>
            <a:r>
              <a:rPr lang="en-US" dirty="0">
                <a:solidFill>
                  <a:srgbClr val="7030A0"/>
                </a:solidFill>
              </a:rPr>
              <a:t>7</a:t>
            </a:r>
          </a:p>
        </p:txBody>
      </p:sp>
      <p:sp>
        <p:nvSpPr>
          <p:cNvPr id="30" name="Star: 4 Points 29">
            <a:extLst>
              <a:ext uri="{FF2B5EF4-FFF2-40B4-BE49-F238E27FC236}">
                <a16:creationId xmlns:a16="http://schemas.microsoft.com/office/drawing/2014/main" id="{E3D6FDCB-96D2-3293-5B4B-589A6CF5AFC6}"/>
              </a:ext>
            </a:extLst>
          </p:cNvPr>
          <p:cNvSpPr/>
          <p:nvPr/>
        </p:nvSpPr>
        <p:spPr>
          <a:xfrm>
            <a:off x="3031571" y="1973525"/>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6026BE8-291D-2C8D-EFA6-2CAB51E6D161}"/>
              </a:ext>
            </a:extLst>
          </p:cNvPr>
          <p:cNvSpPr txBox="1"/>
          <p:nvPr/>
        </p:nvSpPr>
        <p:spPr>
          <a:xfrm>
            <a:off x="2888690" y="2143833"/>
            <a:ext cx="340158" cy="461665"/>
          </a:xfrm>
          <a:prstGeom prst="rect">
            <a:avLst/>
          </a:prstGeom>
          <a:noFill/>
        </p:spPr>
        <p:txBody>
          <a:bodyPr wrap="none" rtlCol="0">
            <a:spAutoFit/>
          </a:bodyPr>
          <a:lstStyle/>
          <a:p>
            <a:r>
              <a:rPr lang="en-US" dirty="0">
                <a:solidFill>
                  <a:srgbClr val="7030A0"/>
                </a:solidFill>
              </a:rPr>
              <a:t>7</a:t>
            </a:r>
          </a:p>
        </p:txBody>
      </p:sp>
      <p:sp>
        <p:nvSpPr>
          <p:cNvPr id="34" name="Star: 4 Points 33">
            <a:extLst>
              <a:ext uri="{FF2B5EF4-FFF2-40B4-BE49-F238E27FC236}">
                <a16:creationId xmlns:a16="http://schemas.microsoft.com/office/drawing/2014/main" id="{A9539656-7FDD-AE4A-1FD3-1036C592459F}"/>
              </a:ext>
            </a:extLst>
          </p:cNvPr>
          <p:cNvSpPr/>
          <p:nvPr/>
        </p:nvSpPr>
        <p:spPr>
          <a:xfrm>
            <a:off x="2797250" y="2212287"/>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C7BDD23-6CAD-91A3-4240-56E397F4EAAD}"/>
              </a:ext>
            </a:extLst>
          </p:cNvPr>
          <p:cNvSpPr txBox="1"/>
          <p:nvPr/>
        </p:nvSpPr>
        <p:spPr>
          <a:xfrm>
            <a:off x="2915702" y="2460900"/>
            <a:ext cx="340158" cy="461665"/>
          </a:xfrm>
          <a:prstGeom prst="rect">
            <a:avLst/>
          </a:prstGeom>
          <a:noFill/>
        </p:spPr>
        <p:txBody>
          <a:bodyPr wrap="none" rtlCol="0">
            <a:spAutoFit/>
          </a:bodyPr>
          <a:lstStyle/>
          <a:p>
            <a:r>
              <a:rPr lang="en-US" dirty="0">
                <a:solidFill>
                  <a:srgbClr val="7030A0"/>
                </a:solidFill>
              </a:rPr>
              <a:t>7</a:t>
            </a:r>
          </a:p>
        </p:txBody>
      </p:sp>
      <p:sp>
        <p:nvSpPr>
          <p:cNvPr id="38" name="Star: 4 Points 37">
            <a:extLst>
              <a:ext uri="{FF2B5EF4-FFF2-40B4-BE49-F238E27FC236}">
                <a16:creationId xmlns:a16="http://schemas.microsoft.com/office/drawing/2014/main" id="{3A72E701-187B-F065-88F3-86A0582FC727}"/>
              </a:ext>
            </a:extLst>
          </p:cNvPr>
          <p:cNvSpPr/>
          <p:nvPr/>
        </p:nvSpPr>
        <p:spPr>
          <a:xfrm>
            <a:off x="2824262" y="2529354"/>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6C85326-FE8C-BA76-47D1-5690CD7B1E51}"/>
              </a:ext>
            </a:extLst>
          </p:cNvPr>
          <p:cNvSpPr txBox="1"/>
          <p:nvPr/>
        </p:nvSpPr>
        <p:spPr>
          <a:xfrm>
            <a:off x="2215023" y="1959703"/>
            <a:ext cx="340158" cy="461665"/>
          </a:xfrm>
          <a:prstGeom prst="rect">
            <a:avLst/>
          </a:prstGeom>
          <a:noFill/>
        </p:spPr>
        <p:txBody>
          <a:bodyPr wrap="none" rtlCol="0">
            <a:spAutoFit/>
          </a:bodyPr>
          <a:lstStyle/>
          <a:p>
            <a:r>
              <a:rPr lang="en-US" dirty="0">
                <a:solidFill>
                  <a:srgbClr val="7030A0"/>
                </a:solidFill>
              </a:rPr>
              <a:t>7</a:t>
            </a:r>
          </a:p>
        </p:txBody>
      </p:sp>
      <p:sp>
        <p:nvSpPr>
          <p:cNvPr id="41" name="Star: 4 Points 40">
            <a:extLst>
              <a:ext uri="{FF2B5EF4-FFF2-40B4-BE49-F238E27FC236}">
                <a16:creationId xmlns:a16="http://schemas.microsoft.com/office/drawing/2014/main" id="{6DFE0362-6A83-8432-4109-E0B8B94379B5}"/>
              </a:ext>
            </a:extLst>
          </p:cNvPr>
          <p:cNvSpPr/>
          <p:nvPr/>
        </p:nvSpPr>
        <p:spPr>
          <a:xfrm>
            <a:off x="2352466" y="2353904"/>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05AE8AE-6DED-D51F-407F-49A8B2ECDA26}"/>
              </a:ext>
            </a:extLst>
          </p:cNvPr>
          <p:cNvSpPr txBox="1"/>
          <p:nvPr/>
        </p:nvSpPr>
        <p:spPr>
          <a:xfrm>
            <a:off x="4510517" y="2944614"/>
            <a:ext cx="340158" cy="461665"/>
          </a:xfrm>
          <a:prstGeom prst="rect">
            <a:avLst/>
          </a:prstGeom>
          <a:noFill/>
        </p:spPr>
        <p:txBody>
          <a:bodyPr wrap="none" rtlCol="0">
            <a:spAutoFit/>
          </a:bodyPr>
          <a:lstStyle/>
          <a:p>
            <a:r>
              <a:rPr lang="en-US" dirty="0">
                <a:solidFill>
                  <a:srgbClr val="7030A0"/>
                </a:solidFill>
              </a:rPr>
              <a:t>7</a:t>
            </a:r>
          </a:p>
        </p:txBody>
      </p:sp>
      <p:sp>
        <p:nvSpPr>
          <p:cNvPr id="43" name="Star: 4 Points 42">
            <a:extLst>
              <a:ext uri="{FF2B5EF4-FFF2-40B4-BE49-F238E27FC236}">
                <a16:creationId xmlns:a16="http://schemas.microsoft.com/office/drawing/2014/main" id="{02972086-5C24-503C-3482-5F150B520FC4}"/>
              </a:ext>
            </a:extLst>
          </p:cNvPr>
          <p:cNvSpPr/>
          <p:nvPr/>
        </p:nvSpPr>
        <p:spPr>
          <a:xfrm>
            <a:off x="4419077" y="3013068"/>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3E886D2-8348-AA2F-6161-921CAD380CB4}"/>
              </a:ext>
            </a:extLst>
          </p:cNvPr>
          <p:cNvSpPr txBox="1"/>
          <p:nvPr/>
        </p:nvSpPr>
        <p:spPr>
          <a:xfrm>
            <a:off x="2934029" y="3756507"/>
            <a:ext cx="340158" cy="461665"/>
          </a:xfrm>
          <a:prstGeom prst="rect">
            <a:avLst/>
          </a:prstGeom>
          <a:noFill/>
        </p:spPr>
        <p:txBody>
          <a:bodyPr wrap="none" rtlCol="0">
            <a:spAutoFit/>
          </a:bodyPr>
          <a:lstStyle/>
          <a:p>
            <a:r>
              <a:rPr lang="en-US" dirty="0">
                <a:solidFill>
                  <a:srgbClr val="7030A0"/>
                </a:solidFill>
              </a:rPr>
              <a:t>7</a:t>
            </a:r>
          </a:p>
        </p:txBody>
      </p:sp>
      <p:sp>
        <p:nvSpPr>
          <p:cNvPr id="45" name="Star: 4 Points 44">
            <a:extLst>
              <a:ext uri="{FF2B5EF4-FFF2-40B4-BE49-F238E27FC236}">
                <a16:creationId xmlns:a16="http://schemas.microsoft.com/office/drawing/2014/main" id="{A92B1337-6D53-612A-F027-9989ECC69E0B}"/>
              </a:ext>
            </a:extLst>
          </p:cNvPr>
          <p:cNvSpPr/>
          <p:nvPr/>
        </p:nvSpPr>
        <p:spPr>
          <a:xfrm>
            <a:off x="2960507" y="4090066"/>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8A3DDA50-D029-E218-A654-123FEE48D97B}"/>
              </a:ext>
            </a:extLst>
          </p:cNvPr>
          <p:cNvSpPr txBox="1"/>
          <p:nvPr/>
        </p:nvSpPr>
        <p:spPr>
          <a:xfrm>
            <a:off x="2893813" y="4782912"/>
            <a:ext cx="340158" cy="461665"/>
          </a:xfrm>
          <a:prstGeom prst="rect">
            <a:avLst/>
          </a:prstGeom>
          <a:noFill/>
        </p:spPr>
        <p:txBody>
          <a:bodyPr wrap="none" rtlCol="0">
            <a:spAutoFit/>
          </a:bodyPr>
          <a:lstStyle/>
          <a:p>
            <a:r>
              <a:rPr lang="en-US" dirty="0">
                <a:solidFill>
                  <a:srgbClr val="7030A0"/>
                </a:solidFill>
              </a:rPr>
              <a:t>7</a:t>
            </a:r>
          </a:p>
        </p:txBody>
      </p:sp>
      <p:sp>
        <p:nvSpPr>
          <p:cNvPr id="47" name="Star: 4 Points 46">
            <a:extLst>
              <a:ext uri="{FF2B5EF4-FFF2-40B4-BE49-F238E27FC236}">
                <a16:creationId xmlns:a16="http://schemas.microsoft.com/office/drawing/2014/main" id="{A91C539B-461D-3D0A-71DF-05CA2E8337D0}"/>
              </a:ext>
            </a:extLst>
          </p:cNvPr>
          <p:cNvSpPr/>
          <p:nvPr/>
        </p:nvSpPr>
        <p:spPr>
          <a:xfrm>
            <a:off x="2814759" y="4914806"/>
            <a:ext cx="182880" cy="182880"/>
          </a:xfrm>
          <a:prstGeom prst="star4">
            <a:avLst/>
          </a:prstGeom>
          <a:solidFill>
            <a:srgbClr val="7030A0"/>
          </a:solidFill>
          <a:ln w="31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F5EF01C-5AE9-C66F-BABB-48A9838E85D1}"/>
              </a:ext>
            </a:extLst>
          </p:cNvPr>
          <p:cNvSpPr/>
          <p:nvPr/>
        </p:nvSpPr>
        <p:spPr>
          <a:xfrm rot="1652439">
            <a:off x="2259738" y="2302367"/>
            <a:ext cx="340158" cy="461665"/>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1B2CCA1-BB7C-0E8C-BFFD-FB93E796AEB4}"/>
              </a:ext>
            </a:extLst>
          </p:cNvPr>
          <p:cNvSpPr/>
          <p:nvPr/>
        </p:nvSpPr>
        <p:spPr>
          <a:xfrm rot="2247306">
            <a:off x="2410984" y="2344266"/>
            <a:ext cx="340158" cy="1127018"/>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478216C-0EB2-D3C9-E4F2-33E9AAADFB78}"/>
              </a:ext>
            </a:extLst>
          </p:cNvPr>
          <p:cNvSpPr/>
          <p:nvPr/>
        </p:nvSpPr>
        <p:spPr>
          <a:xfrm rot="15383300">
            <a:off x="1363064" y="3546695"/>
            <a:ext cx="1769841" cy="1829143"/>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17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89F2-F48E-EAD9-D3D6-E14319B9AB0D}"/>
              </a:ext>
            </a:extLst>
          </p:cNvPr>
          <p:cNvSpPr>
            <a:spLocks noGrp="1"/>
          </p:cNvSpPr>
          <p:nvPr>
            <p:ph idx="1"/>
          </p:nvPr>
        </p:nvSpPr>
        <p:spPr>
          <a:xfrm>
            <a:off x="228601" y="971550"/>
            <a:ext cx="6172199" cy="5059363"/>
          </a:xfrm>
        </p:spPr>
        <p:txBody>
          <a:bodyPr/>
          <a:lstStyle/>
          <a:p>
            <a:pPr>
              <a:spcBef>
                <a:spcPts val="600"/>
              </a:spcBef>
            </a:pPr>
            <a:r>
              <a:rPr lang="en-US" dirty="0"/>
              <a:t>Section I – Overview of Fermilab Facilities</a:t>
            </a:r>
          </a:p>
          <a:p>
            <a:pPr>
              <a:spcBef>
                <a:spcPts val="600"/>
              </a:spcBef>
            </a:pPr>
            <a:r>
              <a:rPr lang="en-US" dirty="0"/>
              <a:t>Section II – Support Facilities</a:t>
            </a:r>
          </a:p>
          <a:p>
            <a:pPr>
              <a:spcBef>
                <a:spcPts val="600"/>
              </a:spcBef>
            </a:pPr>
            <a:r>
              <a:rPr lang="en-US" dirty="0"/>
              <a:t>Section III – Fermilab Main Accelerator (Accelerator Segments)</a:t>
            </a:r>
          </a:p>
          <a:p>
            <a:pPr>
              <a:spcBef>
                <a:spcPts val="600"/>
              </a:spcBef>
            </a:pPr>
            <a:r>
              <a:rPr lang="en-US" dirty="0"/>
              <a:t>Section IV – Fermilab Main Accelerator (Experimental Areas &amp; Detectors)</a:t>
            </a:r>
          </a:p>
          <a:p>
            <a:pPr>
              <a:spcBef>
                <a:spcPts val="600"/>
              </a:spcBef>
            </a:pPr>
            <a:r>
              <a:rPr lang="en-US" dirty="0"/>
              <a:t>Section V – FAST Accelerator</a:t>
            </a:r>
          </a:p>
          <a:p>
            <a:pPr>
              <a:spcBef>
                <a:spcPts val="600"/>
              </a:spcBef>
            </a:pPr>
            <a:r>
              <a:rPr lang="en-US" dirty="0"/>
              <a:t>Section VI – Test Stand Accelerators</a:t>
            </a:r>
            <a:endParaRPr lang="en-US" dirty="0">
              <a:solidFill>
                <a:schemeClr val="accent3"/>
              </a:solidFill>
            </a:endParaRPr>
          </a:p>
          <a:p>
            <a:pPr>
              <a:spcBef>
                <a:spcPts val="600"/>
              </a:spcBef>
            </a:pPr>
            <a:r>
              <a:rPr lang="en-US" dirty="0"/>
              <a:t>Section VII – Appendices</a:t>
            </a:r>
          </a:p>
          <a:p>
            <a:pPr lvl="1">
              <a:spcBef>
                <a:spcPts val="600"/>
              </a:spcBef>
            </a:pPr>
            <a:r>
              <a:rPr lang="en-US" sz="1800" dirty="0"/>
              <a:t>VII-A – Accelerator Safety Envelopes</a:t>
            </a:r>
          </a:p>
          <a:p>
            <a:pPr lvl="1">
              <a:spcBef>
                <a:spcPts val="600"/>
              </a:spcBef>
            </a:pPr>
            <a:r>
              <a:rPr lang="en-US" sz="1800" dirty="0"/>
              <a:t>VII-B – Fermilab Accelerator Safety Policies &amp; Programs</a:t>
            </a:r>
          </a:p>
          <a:p>
            <a:pPr lvl="1">
              <a:spcBef>
                <a:spcPts val="600"/>
              </a:spcBef>
            </a:pPr>
            <a:r>
              <a:rPr lang="en-US" sz="1800" dirty="0"/>
              <a:t>VII-C – Non-Accelerator Specific Hazard (NASH) Risk Matrix Tables</a:t>
            </a:r>
          </a:p>
        </p:txBody>
      </p:sp>
      <p:sp>
        <p:nvSpPr>
          <p:cNvPr id="3" name="Title 2">
            <a:extLst>
              <a:ext uri="{FF2B5EF4-FFF2-40B4-BE49-F238E27FC236}">
                <a16:creationId xmlns:a16="http://schemas.microsoft.com/office/drawing/2014/main" id="{C44FB4A3-DBCB-F8A9-8F05-3AF5427B1F12}"/>
              </a:ext>
            </a:extLst>
          </p:cNvPr>
          <p:cNvSpPr>
            <a:spLocks noGrp="1"/>
          </p:cNvSpPr>
          <p:nvPr>
            <p:ph type="title"/>
          </p:nvPr>
        </p:nvSpPr>
        <p:spPr/>
        <p:txBody>
          <a:bodyPr/>
          <a:lstStyle/>
          <a:p>
            <a:r>
              <a:rPr lang="en-US" dirty="0"/>
              <a:t>Fermilab SAD Structure</a:t>
            </a:r>
          </a:p>
        </p:txBody>
      </p:sp>
      <p:sp>
        <p:nvSpPr>
          <p:cNvPr id="4" name="Date Placeholder 3">
            <a:extLst>
              <a:ext uri="{FF2B5EF4-FFF2-40B4-BE49-F238E27FC236}">
                <a16:creationId xmlns:a16="http://schemas.microsoft.com/office/drawing/2014/main" id="{0C593BFF-B979-7D0A-7D3A-F4DBFF5FC9FB}"/>
              </a:ext>
            </a:extLst>
          </p:cNvPr>
          <p:cNvSpPr>
            <a:spLocks noGrp="1"/>
          </p:cNvSpPr>
          <p:nvPr>
            <p:ph type="dt" sz="half" idx="2"/>
          </p:nvPr>
        </p:nvSpPr>
        <p:spPr/>
        <p:txBody>
          <a:bodyPr/>
          <a:lstStyle/>
          <a:p>
            <a:pPr>
              <a:defRPr/>
            </a:pPr>
            <a:r>
              <a:rPr lang="en-US"/>
              <a:t>10/2024</a:t>
            </a:r>
          </a:p>
        </p:txBody>
      </p:sp>
      <p:sp>
        <p:nvSpPr>
          <p:cNvPr id="5" name="Footer Placeholder 4">
            <a:extLst>
              <a:ext uri="{FF2B5EF4-FFF2-40B4-BE49-F238E27FC236}">
                <a16:creationId xmlns:a16="http://schemas.microsoft.com/office/drawing/2014/main" id="{8A16544B-44AE-2FBF-A060-546BB4B0DF3A}"/>
              </a:ext>
            </a:extLst>
          </p:cNvPr>
          <p:cNvSpPr>
            <a:spLocks noGrp="1"/>
          </p:cNvSpPr>
          <p:nvPr>
            <p:ph type="ftr" sz="quarter" idx="3"/>
          </p:nvPr>
        </p:nvSpPr>
        <p:spPr/>
        <p:txBody>
          <a:bodyPr/>
          <a:lstStyle/>
          <a:p>
            <a:pPr>
              <a:defRPr/>
            </a:pPr>
            <a:r>
              <a:rPr lang="en-US"/>
              <a:t>Malo | Accelerator Safety Program Overview</a:t>
            </a:r>
            <a:endParaRPr lang="en-US" b="1"/>
          </a:p>
        </p:txBody>
      </p:sp>
      <p:sp>
        <p:nvSpPr>
          <p:cNvPr id="6" name="Slide Number Placeholder 5">
            <a:extLst>
              <a:ext uri="{FF2B5EF4-FFF2-40B4-BE49-F238E27FC236}">
                <a16:creationId xmlns:a16="http://schemas.microsoft.com/office/drawing/2014/main" id="{5B9E54EB-9D81-9D53-2EE1-3E9875053B7F}"/>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
        <p:nvSpPr>
          <p:cNvPr id="8" name="Rectangle 7">
            <a:extLst>
              <a:ext uri="{FF2B5EF4-FFF2-40B4-BE49-F238E27FC236}">
                <a16:creationId xmlns:a16="http://schemas.microsoft.com/office/drawing/2014/main" id="{D873B6DE-673F-5093-3FB3-8F2658A9496E}"/>
              </a:ext>
            </a:extLst>
          </p:cNvPr>
          <p:cNvSpPr/>
          <p:nvPr/>
        </p:nvSpPr>
        <p:spPr>
          <a:xfrm>
            <a:off x="228599" y="2697996"/>
            <a:ext cx="6172199" cy="3569566"/>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71DEB0-0DC3-75AB-2EAC-6F988010DDD2}"/>
              </a:ext>
            </a:extLst>
          </p:cNvPr>
          <p:cNvSpPr/>
          <p:nvPr/>
        </p:nvSpPr>
        <p:spPr>
          <a:xfrm>
            <a:off x="55403" y="827088"/>
            <a:ext cx="6172199" cy="952944"/>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4D9F28E-C842-4636-60E6-AD8AF009DC2B}"/>
              </a:ext>
            </a:extLst>
          </p:cNvPr>
          <p:cNvSpPr txBox="1"/>
          <p:nvPr/>
        </p:nvSpPr>
        <p:spPr>
          <a:xfrm>
            <a:off x="6496845" y="971550"/>
            <a:ext cx="2591752" cy="5355312"/>
          </a:xfrm>
          <a:prstGeom prst="rect">
            <a:avLst/>
          </a:prstGeom>
          <a:solidFill>
            <a:srgbClr val="FFFFFF"/>
          </a:solidFill>
          <a:ln>
            <a:solidFill>
              <a:schemeClr val="accent6"/>
            </a:solidFill>
          </a:ln>
        </p:spPr>
        <p:txBody>
          <a:bodyPr wrap="square" rtlCol="0">
            <a:spAutoFit/>
          </a:bodyPr>
          <a:lstStyle/>
          <a:p>
            <a:pPr marL="342900" indent="-342900">
              <a:buFont typeface="Arial" panose="020B0604020202020204" pitchFamily="34" charset="0"/>
              <a:buChar char="•"/>
            </a:pPr>
            <a:r>
              <a:rPr lang="en-US" sz="1800" dirty="0">
                <a:solidFill>
                  <a:srgbClr val="505050"/>
                </a:solidFill>
              </a:rPr>
              <a:t>III-01 Linac</a:t>
            </a:r>
          </a:p>
          <a:p>
            <a:pPr marL="342900" indent="-342900">
              <a:buFont typeface="Arial" panose="020B0604020202020204" pitchFamily="34" charset="0"/>
              <a:buChar char="•"/>
            </a:pPr>
            <a:r>
              <a:rPr lang="en-US" sz="1800" dirty="0">
                <a:solidFill>
                  <a:srgbClr val="505050"/>
                </a:solidFill>
              </a:rPr>
              <a:t>III-02 400 MeV Test Area (MTA)</a:t>
            </a:r>
          </a:p>
          <a:p>
            <a:pPr marL="342900" indent="-342900">
              <a:buFont typeface="Arial" panose="020B0604020202020204" pitchFamily="34" charset="0"/>
              <a:buChar char="•"/>
            </a:pPr>
            <a:r>
              <a:rPr lang="en-US" sz="1800" dirty="0">
                <a:solidFill>
                  <a:srgbClr val="505050"/>
                </a:solidFill>
              </a:rPr>
              <a:t>III-03 PIP-II Line </a:t>
            </a:r>
            <a:r>
              <a:rPr lang="en-US" sz="1800" dirty="0">
                <a:solidFill>
                  <a:schemeClr val="accent4"/>
                </a:solidFill>
              </a:rPr>
              <a:t>*</a:t>
            </a:r>
            <a:r>
              <a:rPr lang="en-US" sz="1800" dirty="0">
                <a:solidFill>
                  <a:srgbClr val="505050"/>
                </a:solidFill>
              </a:rPr>
              <a:t> </a:t>
            </a:r>
          </a:p>
          <a:p>
            <a:pPr marL="342900" indent="-342900">
              <a:buFont typeface="Arial" panose="020B0604020202020204" pitchFamily="34" charset="0"/>
              <a:buChar char="•"/>
            </a:pPr>
            <a:r>
              <a:rPr lang="en-US" sz="1800" dirty="0">
                <a:solidFill>
                  <a:srgbClr val="505050"/>
                </a:solidFill>
              </a:rPr>
              <a:t>III-04 Booster</a:t>
            </a:r>
          </a:p>
          <a:p>
            <a:pPr marL="342900" indent="-342900">
              <a:buFont typeface="Arial" panose="020B0604020202020204" pitchFamily="34" charset="0"/>
              <a:buChar char="•"/>
            </a:pPr>
            <a:r>
              <a:rPr lang="en-US" sz="1800" dirty="0">
                <a:solidFill>
                  <a:srgbClr val="505050"/>
                </a:solidFill>
              </a:rPr>
              <a:t>III-05 8 GeV Line</a:t>
            </a:r>
          </a:p>
          <a:p>
            <a:pPr marL="342900" indent="-342900">
              <a:buFont typeface="Arial" panose="020B0604020202020204" pitchFamily="34" charset="0"/>
              <a:buChar char="•"/>
            </a:pPr>
            <a:r>
              <a:rPr lang="en-US" sz="1800" dirty="0">
                <a:solidFill>
                  <a:srgbClr val="505050"/>
                </a:solidFill>
              </a:rPr>
              <a:t>III-06 Booster Neutrino Beam (BNB)</a:t>
            </a:r>
          </a:p>
          <a:p>
            <a:pPr marL="342900" indent="-342900">
              <a:buFont typeface="Arial" panose="020B0604020202020204" pitchFamily="34" charset="0"/>
              <a:buChar char="•"/>
            </a:pPr>
            <a:r>
              <a:rPr lang="en-US" sz="1800" dirty="0">
                <a:solidFill>
                  <a:srgbClr val="505050"/>
                </a:solidFill>
              </a:rPr>
              <a:t>III-07 Main Injector / Recycler</a:t>
            </a:r>
          </a:p>
          <a:p>
            <a:pPr marL="342900" indent="-342900">
              <a:buFont typeface="Arial" panose="020B0604020202020204" pitchFamily="34" charset="0"/>
              <a:buChar char="•"/>
            </a:pPr>
            <a:r>
              <a:rPr lang="en-US" sz="1800" dirty="0">
                <a:solidFill>
                  <a:srgbClr val="505050"/>
                </a:solidFill>
              </a:rPr>
              <a:t>III-08 NuMI</a:t>
            </a:r>
          </a:p>
          <a:p>
            <a:pPr marL="342900" indent="-342900">
              <a:buFont typeface="Arial" panose="020B0604020202020204" pitchFamily="34" charset="0"/>
              <a:buChar char="•"/>
            </a:pPr>
            <a:r>
              <a:rPr lang="en-US" sz="1800" dirty="0">
                <a:solidFill>
                  <a:srgbClr val="505050"/>
                </a:solidFill>
              </a:rPr>
              <a:t>III-09 P1 and P2 Beamlines</a:t>
            </a:r>
            <a:endParaRPr lang="en-US" sz="1800" dirty="0">
              <a:solidFill>
                <a:schemeClr val="accent4"/>
              </a:solidFill>
            </a:endParaRPr>
          </a:p>
          <a:p>
            <a:pPr marL="342900" indent="-342900">
              <a:buFont typeface="Arial" panose="020B0604020202020204" pitchFamily="34" charset="0"/>
              <a:buChar char="•"/>
            </a:pPr>
            <a:r>
              <a:rPr lang="en-US" sz="1800" dirty="0">
                <a:solidFill>
                  <a:srgbClr val="505050"/>
                </a:solidFill>
              </a:rPr>
              <a:t>III-10 Muon Campus</a:t>
            </a:r>
          </a:p>
          <a:p>
            <a:pPr marL="342900" indent="-342900">
              <a:buFont typeface="Arial" panose="020B0604020202020204" pitchFamily="34" charset="0"/>
              <a:buChar char="•"/>
            </a:pPr>
            <a:r>
              <a:rPr lang="en-US" sz="1800" dirty="0">
                <a:solidFill>
                  <a:srgbClr val="505050"/>
                </a:solidFill>
              </a:rPr>
              <a:t>III-11 Tevatron</a:t>
            </a:r>
          </a:p>
          <a:p>
            <a:pPr marL="342900" indent="-342900">
              <a:buFont typeface="Arial" panose="020B0604020202020204" pitchFamily="34" charset="0"/>
              <a:buChar char="•"/>
            </a:pPr>
            <a:r>
              <a:rPr lang="en-US" sz="1800" dirty="0">
                <a:solidFill>
                  <a:srgbClr val="505050"/>
                </a:solidFill>
              </a:rPr>
              <a:t>III-12 Switchyard</a:t>
            </a:r>
          </a:p>
          <a:p>
            <a:pPr marL="342900" indent="-342900">
              <a:buFont typeface="Arial" panose="020B0604020202020204" pitchFamily="34" charset="0"/>
              <a:buChar char="•"/>
            </a:pPr>
            <a:r>
              <a:rPr lang="en-US" sz="1800" dirty="0">
                <a:solidFill>
                  <a:srgbClr val="505050"/>
                </a:solidFill>
              </a:rPr>
              <a:t>III-13 Meson</a:t>
            </a:r>
          </a:p>
          <a:p>
            <a:pPr marL="342900" indent="-342900">
              <a:buFont typeface="Arial" panose="020B0604020202020204" pitchFamily="34" charset="0"/>
              <a:buChar char="•"/>
            </a:pPr>
            <a:r>
              <a:rPr lang="en-US" sz="1800" dirty="0">
                <a:solidFill>
                  <a:srgbClr val="505050"/>
                </a:solidFill>
              </a:rPr>
              <a:t>III-14 Neutrino</a:t>
            </a:r>
          </a:p>
          <a:p>
            <a:pPr marL="342900" indent="-342900">
              <a:buFont typeface="Arial" panose="020B0604020202020204" pitchFamily="34" charset="0"/>
              <a:buChar char="•"/>
            </a:pPr>
            <a:r>
              <a:rPr lang="en-US" sz="1800" dirty="0">
                <a:solidFill>
                  <a:srgbClr val="505050"/>
                </a:solidFill>
              </a:rPr>
              <a:t>III-15 Proton</a:t>
            </a:r>
          </a:p>
        </p:txBody>
      </p:sp>
      <p:sp>
        <p:nvSpPr>
          <p:cNvPr id="11" name="TextBox 10">
            <a:extLst>
              <a:ext uri="{FF2B5EF4-FFF2-40B4-BE49-F238E27FC236}">
                <a16:creationId xmlns:a16="http://schemas.microsoft.com/office/drawing/2014/main" id="{B7B34014-40A1-497E-1631-ABBB46F41AAB}"/>
              </a:ext>
            </a:extLst>
          </p:cNvPr>
          <p:cNvSpPr txBox="1"/>
          <p:nvPr/>
        </p:nvSpPr>
        <p:spPr>
          <a:xfrm>
            <a:off x="6493873" y="6100755"/>
            <a:ext cx="1035861" cy="646331"/>
          </a:xfrm>
          <a:prstGeom prst="rect">
            <a:avLst/>
          </a:prstGeom>
          <a:noFill/>
        </p:spPr>
        <p:txBody>
          <a:bodyPr wrap="square" rtlCol="0">
            <a:spAutoFit/>
          </a:bodyPr>
          <a:lstStyle/>
          <a:p>
            <a:r>
              <a:rPr lang="en-US" sz="1200" dirty="0">
                <a:solidFill>
                  <a:schemeClr val="accent4"/>
                </a:solidFill>
              </a:rPr>
              <a:t>* placeholder</a:t>
            </a:r>
          </a:p>
          <a:p>
            <a:endParaRPr lang="en-US" dirty="0"/>
          </a:p>
        </p:txBody>
      </p:sp>
    </p:spTree>
    <p:extLst>
      <p:ext uri="{BB962C8B-B14F-4D97-AF65-F5344CB8AC3E}">
        <p14:creationId xmlns:p14="http://schemas.microsoft.com/office/powerpoint/2010/main" val="23980960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lerator Safety Program Overview_ARR 1" id="{741561C6-F7CE-46D5-BAF8-88599B086B43}" vid="{74537864-4880-433B-A6D7-874EF1690B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MKRZARSQM56R-1466480915-2961</_dlc_DocId>
    <_dlc_DocIdUrl xmlns="c8a0c449-bc3f-4023-b6f3-9ae146c0e873">
      <Url>https://fermipoint.fnal.gov/org/eshq/ASD/_layouts/15/DocIdRedir.aspx?ID=MKRZARSQM56R-1466480915-2961</Url>
      <Description>MKRZARSQM56R-1466480915-2961</Description>
    </_dlc_DocIdUrl>
    <SharedWithUsers xmlns="c8a0c449-bc3f-4023-b6f3-9ae146c0e873">
      <UserInfo>
        <DisplayName>Jessica Malo</DisplayName>
        <AccountId>1423</AccountId>
        <AccountType/>
      </UserInfo>
      <UserInfo>
        <DisplayName>Matthew Quinn</DisplayName>
        <AccountId>213</AccountId>
        <AccountType/>
      </UserInfo>
      <UserInfo>
        <DisplayName>Mary E Convery</DisplayName>
        <AccountId>703</AccountId>
        <AccountType/>
      </UserInfo>
      <UserInfo>
        <DisplayName>Marc Clay</DisplayName>
        <AccountId>1401</AccountId>
        <AccountType/>
      </UserInfo>
    </SharedWithUsers>
    <Comments xmlns="ea507627-4d5f-4363-8732-6d518adc749c" xsi:nil="true"/>
    <HOLD_x0020_for_x0020_edits_x0020_from_x003a_ xmlns="ea507627-4d5f-4363-8732-6d518adc749c">
      <UserInfo>
        <DisplayName/>
        <AccountId xsi:nil="true"/>
        <AccountType/>
      </UserInfo>
    </HOLD_x0020_for_x0020_edits_x0020_from_x003a_>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4" ma:contentTypeDescription="Create a new document." ma:contentTypeScope="" ma:versionID="a51792e8d65fdef1cfad6b5c3dcbeda4">
  <xsd:schema xmlns:xsd="http://www.w3.org/2001/XMLSchema" xmlns:xs="http://www.w3.org/2001/XMLSchema" xmlns:p="http://schemas.microsoft.com/office/2006/metadata/properties" xmlns:ns2="c8a0c449-bc3f-4023-b6f3-9ae146c0e873" xmlns:ns3="ea507627-4d5f-4363-8732-6d518adc749c" targetNamespace="http://schemas.microsoft.com/office/2006/metadata/properties" ma:root="true" ma:fieldsID="487c099c7994ee6a800a51941d7ffc4d" ns2:_="" ns3:_="">
    <xsd:import namespace="c8a0c449-bc3f-4023-b6f3-9ae146c0e873"/>
    <xsd:import namespace="ea507627-4d5f-4363-8732-6d518adc749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Comments" minOccurs="0"/>
                <xsd:element ref="ns3:HOLD_x0020_for_x0020_edits_x0020_from_x003a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507627-4d5f-4363-8732-6d518adc749c" elementFormDefault="qualified">
    <xsd:import namespace="http://schemas.microsoft.com/office/2006/documentManagement/types"/>
    <xsd:import namespace="http://schemas.microsoft.com/office/infopath/2007/PartnerControls"/>
    <xsd:element name="Comments" ma:index="13" nillable="true" ma:displayName="Comments" ma:internalName="Comments">
      <xsd:simpleType>
        <xsd:restriction base="dms:Text">
          <xsd:maxLength value="255"/>
        </xsd:restriction>
      </xsd:simpleType>
    </xsd:element>
    <xsd:element name="HOLD_x0020_for_x0020_edits_x0020_from_x003a_" ma:index="14" nillable="true" ma:displayName="HOLD for edits from:" ma:list="UserInfo" ma:SharePointGroup="0" ma:internalName="HOLD_x0020_for_x0020_edits_x0020_from_x003a_">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29A64B-B2DD-4EB4-ACC5-E2A27401EB11}">
  <ds:schemaRefs>
    <ds:schemaRef ds:uri="http://schemas.microsoft.com/office/2006/metadata/properties"/>
    <ds:schemaRef ds:uri="http://purl.org/dc/terms/"/>
    <ds:schemaRef ds:uri="ea507627-4d5f-4363-8732-6d518adc749c"/>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c8a0c449-bc3f-4023-b6f3-9ae146c0e873"/>
    <ds:schemaRef ds:uri="http://www.w3.org/XML/1998/namespace"/>
  </ds:schemaRefs>
</ds:datastoreItem>
</file>

<file path=customXml/itemProps2.xml><?xml version="1.0" encoding="utf-8"?>
<ds:datastoreItem xmlns:ds="http://schemas.openxmlformats.org/officeDocument/2006/customXml" ds:itemID="{C1B94491-F7EA-4DF4-8D5D-AD4BE44B5B89}">
  <ds:schemaRefs>
    <ds:schemaRef ds:uri="http://schemas.microsoft.com/sharepoint/events"/>
  </ds:schemaRefs>
</ds:datastoreItem>
</file>

<file path=customXml/itemProps3.xml><?xml version="1.0" encoding="utf-8"?>
<ds:datastoreItem xmlns:ds="http://schemas.openxmlformats.org/officeDocument/2006/customXml" ds:itemID="{9D9D041B-065F-4C67-A2A1-2047A9DF6F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ea507627-4d5f-4363-8732-6d518adc74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ACEE5BC-AE62-408C-9A60-9ACA69416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Accelerator Safety Program Overview_ARR 1</Template>
  <TotalTime>9618</TotalTime>
  <Words>4523</Words>
  <Application>Microsoft Office PowerPoint</Application>
  <PresentationFormat>On-screen Show (4:3)</PresentationFormat>
  <Paragraphs>700</Paragraphs>
  <Slides>59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ＭＳ Ｐゴシック</vt:lpstr>
      <vt:lpstr>Arial</vt:lpstr>
      <vt:lpstr>Calibri</vt:lpstr>
      <vt:lpstr>Helvetica</vt:lpstr>
      <vt:lpstr>Fermilab_PPT_090815</vt:lpstr>
      <vt:lpstr>PowerPoint Presentation</vt:lpstr>
      <vt:lpstr>Outline</vt:lpstr>
      <vt:lpstr>Fermilab Facility Overview and Safety Assessment Document (SAD) and Accelerator Safety Envelope (ASE) Layout</vt:lpstr>
      <vt:lpstr>Outline</vt:lpstr>
      <vt:lpstr>Fermilab Safety Assessment Document (SAD) Structure</vt:lpstr>
      <vt:lpstr>Fermilab SAD Structure</vt:lpstr>
      <vt:lpstr>Fermilab SAD Structure</vt:lpstr>
      <vt:lpstr>Support Facilities  </vt:lpstr>
      <vt:lpstr>Fermilab SAD Structure</vt:lpstr>
      <vt:lpstr>Fermilab SAD Structure</vt:lpstr>
      <vt:lpstr>Fermilab SAD Structure</vt:lpstr>
      <vt:lpstr>Fermilab SAD Structure</vt:lpstr>
      <vt:lpstr>Accelerators at Fermilab </vt:lpstr>
      <vt:lpstr>Fermilab SAD Structure</vt:lpstr>
      <vt:lpstr>Fermilab SAD Structure</vt:lpstr>
      <vt:lpstr>Fermilab SAD Structure</vt:lpstr>
      <vt:lpstr>Fermilab SAD Structure – SAD Chapters</vt:lpstr>
      <vt:lpstr>Fermilab Accelerator Safety Envelopes (ASEs) Structure</vt:lpstr>
      <vt:lpstr>Fermilab ASE Structure</vt:lpstr>
      <vt:lpstr>DOE O 420.2D Applicability and Radiation Generating Devices (RGDs)</vt:lpstr>
      <vt:lpstr>RGD vs Accelerator</vt:lpstr>
      <vt:lpstr>Radiation Generating Device vs Accelerator Determination</vt:lpstr>
      <vt:lpstr>RGD vs Accelerator</vt:lpstr>
      <vt:lpstr>Overview of Non-Accelerator Specific Hazard (NASH) Analysis Methodology</vt:lpstr>
      <vt:lpstr>Outline</vt:lpstr>
      <vt:lpstr>DOE-HDBK-1163-2020 as used at Fermilab</vt:lpstr>
      <vt:lpstr>DOE-HDBK-1163-2020 as used at Fermilab</vt:lpstr>
      <vt:lpstr>Hazard Analysis - Receptors</vt:lpstr>
      <vt:lpstr>Hazard Analysis for Safety Assessment Document</vt:lpstr>
      <vt:lpstr>Hazard Analysis for Safety Assessment Document</vt:lpstr>
      <vt:lpstr>DOE-HDBK-1163-2020 as used at Fermilab</vt:lpstr>
      <vt:lpstr>Maximum Credible Incident (MCI) Analysis Methodology</vt:lpstr>
      <vt:lpstr>Outline</vt:lpstr>
      <vt:lpstr>Maximum Credible Incident (MCI) Methodology</vt:lpstr>
      <vt:lpstr>Maximum Credible Incident (MCI) Methodology</vt:lpstr>
      <vt:lpstr>Maximum Credible Incident (MCI) Methodology</vt:lpstr>
      <vt:lpstr>Credited Controls Determined Through MCI</vt:lpstr>
      <vt:lpstr>Credited Controls</vt:lpstr>
      <vt:lpstr>Credited Controls in use at the Fermilab Test Stand Accelerators:</vt:lpstr>
      <vt:lpstr>Shielding</vt:lpstr>
      <vt:lpstr>Radiation Safety Interlock System</vt:lpstr>
      <vt:lpstr>Radiation Safety Interlock System</vt:lpstr>
      <vt:lpstr>ODH Safety System</vt:lpstr>
      <vt:lpstr>ODH Safety Systems</vt:lpstr>
      <vt:lpstr>ODH Safety Systems</vt:lpstr>
      <vt:lpstr>Operation Authorization Document</vt:lpstr>
      <vt:lpstr>Staffing </vt:lpstr>
      <vt:lpstr>Accelerator Operating Parameters</vt:lpstr>
      <vt:lpstr>Configuration Management</vt:lpstr>
      <vt:lpstr>Configuration Management</vt:lpstr>
      <vt:lpstr>Configuration Management</vt:lpstr>
      <vt:lpstr>Configuration Management</vt:lpstr>
      <vt:lpstr>ASE Violation Determination And Actions</vt:lpstr>
      <vt:lpstr>Accelerator Safety Envelope</vt:lpstr>
      <vt:lpstr>Accelerator Safety Envelope </vt:lpstr>
      <vt:lpstr>Accelerator Safety Envelope</vt:lpstr>
      <vt:lpstr>Unreviewed Safety Issue Program</vt:lpstr>
      <vt:lpstr>Unreviewed Safety Issue Program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Malo</dc:creator>
  <cp:lastModifiedBy>Madelyn R. Schoell</cp:lastModifiedBy>
  <cp:revision>18</cp:revision>
  <cp:lastPrinted>2014-01-20T19:40:21Z</cp:lastPrinted>
  <dcterms:created xsi:type="dcterms:W3CDTF">2024-03-14T14:00:50Z</dcterms:created>
  <dcterms:modified xsi:type="dcterms:W3CDTF">2024-10-28T18:53:20Z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dfbea819-6f3f-4bf3-960f-e6310c5052e3</vt:lpwstr>
  </property>
</Properties>
</file>