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9"/>
  </p:notesMasterIdLst>
  <p:handoutMasterIdLst>
    <p:handoutMasterId r:id="rId20"/>
  </p:handoutMasterIdLst>
  <p:sldIdLst>
    <p:sldId id="294" r:id="rId6"/>
    <p:sldId id="299" r:id="rId7"/>
    <p:sldId id="317" r:id="rId8"/>
    <p:sldId id="318" r:id="rId9"/>
    <p:sldId id="319" r:id="rId10"/>
    <p:sldId id="322" r:id="rId11"/>
    <p:sldId id="321" r:id="rId12"/>
    <p:sldId id="324" r:id="rId13"/>
    <p:sldId id="323" r:id="rId14"/>
    <p:sldId id="325" r:id="rId15"/>
    <p:sldId id="326" r:id="rId16"/>
    <p:sldId id="329" r:id="rId17"/>
    <p:sldId id="320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50504E"/>
    <a:srgbClr val="63666A"/>
    <a:srgbClr val="004C97"/>
    <a:srgbClr val="97D7EB"/>
    <a:srgbClr val="98D7EA"/>
    <a:srgbClr val="98D7EB"/>
    <a:srgbClr val="4E4E4E"/>
    <a:srgbClr val="404040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3" autoAdjust="0"/>
    <p:restoredTop sz="94663"/>
  </p:normalViewPr>
  <p:slideViewPr>
    <p:cSldViewPr snapToGrid="0" snapToObjects="1" showGuides="1">
      <p:cViewPr varScale="1">
        <p:scale>
          <a:sx n="147" d="100"/>
          <a:sy n="147" d="100"/>
        </p:scale>
        <p:origin x="528" y="12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5/16/2022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DOE Accelerator Operations Review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6753165-D4BD-E261-8BB9-D22BE7AA9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2384" y="4069624"/>
            <a:ext cx="8499231" cy="1529241"/>
          </a:xfrm>
        </p:spPr>
        <p:txBody>
          <a:bodyPr/>
          <a:lstStyle/>
          <a:p>
            <a:r>
              <a:rPr lang="en-US" dirty="0"/>
              <a:t>Kelli Rubrecht</a:t>
            </a:r>
          </a:p>
          <a:p>
            <a:r>
              <a:rPr lang="en-US" dirty="0"/>
              <a:t>DOE O 420.2D Phased Reviews: ARR #1 – Fermilab Main Accelerator</a:t>
            </a:r>
          </a:p>
          <a:p>
            <a:r>
              <a:rPr lang="en-US" dirty="0"/>
              <a:t>March 19-21, 2024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C482F5C-B7F0-A514-C052-1DE6FCCFA7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384" y="2939267"/>
            <a:ext cx="8499232" cy="1003049"/>
          </a:xfrm>
        </p:spPr>
        <p:txBody>
          <a:bodyPr>
            <a:normAutofit/>
          </a:bodyPr>
          <a:lstStyle/>
          <a:p>
            <a:r>
              <a:rPr lang="en-US" dirty="0"/>
              <a:t>Operations Department Training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Procedures – LOTO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370819" y="617241"/>
            <a:ext cx="5227224" cy="16900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Participate        Lead        Department Head signoff</a:t>
            </a:r>
          </a:p>
          <a:p>
            <a:r>
              <a:rPr lang="en-US" sz="2200" dirty="0">
                <a:solidFill>
                  <a:srgbClr val="50504E"/>
                </a:solidFill>
              </a:rPr>
              <a:t>Yearly re-certification per FESHM</a:t>
            </a:r>
            <a:endParaRPr lang="en-US" dirty="0">
              <a:solidFill>
                <a:srgbClr val="50504E"/>
              </a:solidFill>
            </a:endParaRPr>
          </a:p>
          <a:p>
            <a:r>
              <a:rPr lang="en-US" sz="2200" dirty="0">
                <a:solidFill>
                  <a:srgbClr val="50504E"/>
                </a:solidFill>
              </a:rPr>
              <a:t>Tracked in written binders in MCR</a:t>
            </a:r>
          </a:p>
          <a:p>
            <a:pPr lvl="1"/>
            <a:endParaRPr lang="en-US" sz="20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E11B082-9835-DA60-8A25-3DB29F7B447B}"/>
              </a:ext>
            </a:extLst>
          </p:cNvPr>
          <p:cNvCxnSpPr/>
          <p:nvPr/>
        </p:nvCxnSpPr>
        <p:spPr>
          <a:xfrm>
            <a:off x="2244436" y="836815"/>
            <a:ext cx="4045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9B40F6-4971-84DB-57BD-EA5C35A2ECCA}"/>
              </a:ext>
            </a:extLst>
          </p:cNvPr>
          <p:cNvCxnSpPr/>
          <p:nvPr/>
        </p:nvCxnSpPr>
        <p:spPr>
          <a:xfrm>
            <a:off x="3488574" y="839585"/>
            <a:ext cx="4045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itle 3">
            <a:extLst>
              <a:ext uri="{FF2B5EF4-FFF2-40B4-BE49-F238E27FC236}">
                <a16:creationId xmlns:a16="http://schemas.microsoft.com/office/drawing/2014/main" id="{41B6273C-27D7-47B3-C33E-8984C7950336}"/>
              </a:ext>
            </a:extLst>
          </p:cNvPr>
          <p:cNvSpPr txBox="1">
            <a:spLocks/>
          </p:cNvSpPr>
          <p:nvPr/>
        </p:nvSpPr>
        <p:spPr>
          <a:xfrm>
            <a:off x="231366" y="2487604"/>
            <a:ext cx="8686800" cy="32090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Operator Procedures – S&amp;S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F4603FE-3555-BFB0-311D-84257F6B8785}"/>
              </a:ext>
            </a:extLst>
          </p:cNvPr>
          <p:cNvSpPr txBox="1">
            <a:spLocks/>
          </p:cNvSpPr>
          <p:nvPr/>
        </p:nvSpPr>
        <p:spPr>
          <a:xfrm>
            <a:off x="373584" y="2914324"/>
            <a:ext cx="5224459" cy="15354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Participate        Lead        Department Head signoff</a:t>
            </a:r>
          </a:p>
          <a:p>
            <a:r>
              <a:rPr lang="en-US" sz="2200" dirty="0">
                <a:solidFill>
                  <a:srgbClr val="50504E"/>
                </a:solidFill>
              </a:rPr>
              <a:t>Tracked in written binders in MCR</a:t>
            </a:r>
          </a:p>
          <a:p>
            <a:endParaRPr lang="en-US" dirty="0">
              <a:solidFill>
                <a:srgbClr val="50504E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840E29-4E50-EEF5-0924-A86BF2879944}"/>
              </a:ext>
            </a:extLst>
          </p:cNvPr>
          <p:cNvCxnSpPr/>
          <p:nvPr/>
        </p:nvCxnSpPr>
        <p:spPr>
          <a:xfrm>
            <a:off x="2241660" y="3133899"/>
            <a:ext cx="4045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F0BB02-4B95-BB50-66C7-9302AB932BB2}"/>
              </a:ext>
            </a:extLst>
          </p:cNvPr>
          <p:cNvCxnSpPr/>
          <p:nvPr/>
        </p:nvCxnSpPr>
        <p:spPr>
          <a:xfrm>
            <a:off x="3485798" y="3136669"/>
            <a:ext cx="4045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A close up of a document&#10;&#10;Description automatically generated">
            <a:extLst>
              <a:ext uri="{FF2B5EF4-FFF2-40B4-BE49-F238E27FC236}">
                <a16:creationId xmlns:a16="http://schemas.microsoft.com/office/drawing/2014/main" id="{E823904E-1EF4-2AB1-98FE-3744BF070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65" y="153456"/>
            <a:ext cx="3131403" cy="1844681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778415-F92A-6D85-C0A9-5722F7F2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0213" y="2492640"/>
            <a:ext cx="3125455" cy="1700950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B6336EA-9476-5942-6D32-5ACC15C41132}"/>
              </a:ext>
            </a:extLst>
          </p:cNvPr>
          <p:cNvSpPr txBox="1">
            <a:spLocks/>
          </p:cNvSpPr>
          <p:nvPr/>
        </p:nvSpPr>
        <p:spPr>
          <a:xfrm>
            <a:off x="5682892" y="2094739"/>
            <a:ext cx="2880660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Example LOTO checklist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4285779-7381-F1F1-5CE6-B53AF1245D25}"/>
              </a:ext>
            </a:extLst>
          </p:cNvPr>
          <p:cNvSpPr txBox="1">
            <a:spLocks/>
          </p:cNvSpPr>
          <p:nvPr/>
        </p:nvSpPr>
        <p:spPr>
          <a:xfrm>
            <a:off x="5752635" y="4328553"/>
            <a:ext cx="2880660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Example S&amp;S procedure</a:t>
            </a:r>
          </a:p>
        </p:txBody>
      </p:sp>
    </p:spTree>
    <p:extLst>
      <p:ext uri="{BB962C8B-B14F-4D97-AF65-F5344CB8AC3E}">
        <p14:creationId xmlns:p14="http://schemas.microsoft.com/office/powerpoint/2010/main" val="187882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Procedures – ERP’s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3186545" y="617241"/>
            <a:ext cx="5874328" cy="207054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Main purpose is to assist the emergency responders as requested</a:t>
            </a:r>
          </a:p>
          <a:p>
            <a:r>
              <a:rPr lang="en-US" sz="2200" dirty="0">
                <a:solidFill>
                  <a:srgbClr val="50504E"/>
                </a:solidFill>
              </a:rPr>
              <a:t>Any evacuation of MCR results in beam-off</a:t>
            </a:r>
          </a:p>
          <a:p>
            <a:r>
              <a:rPr lang="en-US" sz="2200" dirty="0">
                <a:solidFill>
                  <a:srgbClr val="50504E"/>
                </a:solidFill>
              </a:rPr>
              <a:t>Like all Procedures, contents are reiterated in OJT’s</a:t>
            </a:r>
          </a:p>
          <a:p>
            <a:endParaRPr lang="en-US" sz="2200" dirty="0">
              <a:solidFill>
                <a:srgbClr val="50504E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9" name="Picture 8" descr="A flowchart of a fire emergency&#10;&#10;Description automatically generated">
            <a:extLst>
              <a:ext uri="{FF2B5EF4-FFF2-40B4-BE49-F238E27FC236}">
                <a16:creationId xmlns:a16="http://schemas.microsoft.com/office/drawing/2014/main" id="{DBD32507-158D-EF90-87B4-3A02BBBA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0" y="1017963"/>
            <a:ext cx="2519077" cy="3085405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close up of a document&#10;&#10;Description automatically generated">
            <a:extLst>
              <a:ext uri="{FF2B5EF4-FFF2-40B4-BE49-F238E27FC236}">
                <a16:creationId xmlns:a16="http://schemas.microsoft.com/office/drawing/2014/main" id="{954A91BF-5DD9-F3B4-2863-3BA5FA965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91" y="2560667"/>
            <a:ext cx="2992308" cy="1901466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34C3FF5-56D0-4B0E-2E93-5415A7942569}"/>
              </a:ext>
            </a:extLst>
          </p:cNvPr>
          <p:cNvSpPr txBox="1">
            <a:spLocks/>
          </p:cNvSpPr>
          <p:nvPr/>
        </p:nvSpPr>
        <p:spPr>
          <a:xfrm>
            <a:off x="257588" y="4217512"/>
            <a:ext cx="2880660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Example ERP flowchart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493CFF9-A39D-ECCB-AE3C-E170B1ED234D}"/>
              </a:ext>
            </a:extLst>
          </p:cNvPr>
          <p:cNvSpPr txBox="1">
            <a:spLocks/>
          </p:cNvSpPr>
          <p:nvPr/>
        </p:nvSpPr>
        <p:spPr>
          <a:xfrm>
            <a:off x="4746215" y="4550782"/>
            <a:ext cx="2880660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 from Safety OJT</a:t>
            </a:r>
          </a:p>
        </p:txBody>
      </p:sp>
    </p:spTree>
    <p:extLst>
      <p:ext uri="{BB962C8B-B14F-4D97-AF65-F5344CB8AC3E}">
        <p14:creationId xmlns:p14="http://schemas.microsoft.com/office/powerpoint/2010/main" val="1657614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Beam Permits and Running Conditions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462516" y="617241"/>
            <a:ext cx="4019107" cy="33965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Signed Beam Permits and Running Conditions (Operation Authorization Documents) kept physically in MCR</a:t>
            </a:r>
          </a:p>
          <a:p>
            <a:r>
              <a:rPr lang="en-US" sz="2200" dirty="0">
                <a:solidFill>
                  <a:srgbClr val="50504E"/>
                </a:solidFill>
              </a:rPr>
              <a:t>Ops read and sign each document</a:t>
            </a:r>
          </a:p>
          <a:p>
            <a:r>
              <a:rPr lang="en-US" sz="2200" dirty="0">
                <a:solidFill>
                  <a:srgbClr val="50504E"/>
                </a:solidFill>
              </a:rPr>
              <a:t>Relays ASE requirements directly to the MCR</a:t>
            </a:r>
          </a:p>
          <a:p>
            <a:endParaRPr lang="en-US" sz="2200" dirty="0">
              <a:solidFill>
                <a:srgbClr val="50504E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15" name="Picture 14" descr="A paper with lines and text&#10;&#10;Description automatically generated">
            <a:extLst>
              <a:ext uri="{FF2B5EF4-FFF2-40B4-BE49-F238E27FC236}">
                <a16:creationId xmlns:a16="http://schemas.microsoft.com/office/drawing/2014/main" id="{06AA88C2-F565-5911-50C5-E6EDA24CE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598" y="1039285"/>
            <a:ext cx="2065802" cy="2756585"/>
          </a:xfrm>
          <a:prstGeom prst="rect">
            <a:avLst/>
          </a:prstGeom>
        </p:spPr>
      </p:pic>
      <p:pic>
        <p:nvPicPr>
          <p:cNvPr id="18" name="Picture 17" descr="A document with text and images&#10;&#10;Description automatically generated">
            <a:extLst>
              <a:ext uri="{FF2B5EF4-FFF2-40B4-BE49-F238E27FC236}">
                <a16:creationId xmlns:a16="http://schemas.microsoft.com/office/drawing/2014/main" id="{62AA0448-6B88-3886-264F-14868CF53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01" y="1034373"/>
            <a:ext cx="2062529" cy="2763133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B5B85FE-8112-78B0-4622-9040BC33D584}"/>
              </a:ext>
            </a:extLst>
          </p:cNvPr>
          <p:cNvSpPr txBox="1">
            <a:spLocks/>
          </p:cNvSpPr>
          <p:nvPr/>
        </p:nvSpPr>
        <p:spPr>
          <a:xfrm>
            <a:off x="5025463" y="3913548"/>
            <a:ext cx="3480584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Excerpts from the Main Injector Running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19484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56026C7-D8B9-C9C8-C076-8504827D6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3"/>
            <a:ext cx="8686800" cy="2319998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62833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0" y="790656"/>
            <a:ext cx="9089701" cy="3876594"/>
          </a:xfrm>
        </p:spPr>
        <p:txBody>
          <a:bodyPr numCol="2"/>
          <a:lstStyle/>
          <a:p>
            <a:r>
              <a:rPr lang="en-US" dirty="0"/>
              <a:t>Operations Department Overview</a:t>
            </a:r>
          </a:p>
          <a:p>
            <a:r>
              <a:rPr lang="en-US" dirty="0"/>
              <a:t>Operator Training 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Lab-wide Training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Op1 On-The-Job Training (OJT)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Tracking</a:t>
            </a:r>
          </a:p>
          <a:p>
            <a:r>
              <a:rPr lang="en-US" dirty="0"/>
              <a:t>Procedures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Types</a:t>
            </a:r>
          </a:p>
          <a:p>
            <a:pPr marL="568325" lvl="1" indent="-285750">
              <a:buFont typeface="Arial" panose="020B0604020202020204" pitchFamily="34" charset="0"/>
              <a:buChar char="•"/>
            </a:pPr>
            <a:r>
              <a:rPr lang="en-US" dirty="0"/>
              <a:t>Training and Tracking</a:t>
            </a:r>
          </a:p>
          <a:p>
            <a:r>
              <a:rPr lang="en-US" dirty="0"/>
              <a:t>Questions</a:t>
            </a:r>
          </a:p>
          <a:p>
            <a:pPr marL="457200" marR="0" lvl="1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6840534" cy="320908"/>
          </a:xfrm>
        </p:spPr>
        <p:txBody>
          <a:bodyPr/>
          <a:lstStyle/>
          <a:p>
            <a:r>
              <a:rPr lang="en-US" sz="2400" dirty="0"/>
              <a:t>Outline</a:t>
            </a:r>
            <a:r>
              <a:rPr lang="en-US" sz="195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998" y="4878161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3/2024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9774" y="4878161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Rubrecht | Operations Department Training and Procedures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542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6840534" cy="320908"/>
          </a:xfrm>
        </p:spPr>
        <p:txBody>
          <a:bodyPr/>
          <a:lstStyle/>
          <a:p>
            <a:r>
              <a:rPr lang="en-US" sz="2400" dirty="0"/>
              <a:t>Operations Department Overview</a:t>
            </a:r>
            <a:r>
              <a:rPr lang="en-US" sz="1950" dirty="0">
                <a:solidFill>
                  <a:srgbClr val="FF0000"/>
                </a:solidFill>
              </a:rPr>
              <a:t>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998" y="4878161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3/2024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9774" y="4878161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Rubrecht | Operations Department Training and Procedures</a:t>
            </a:r>
            <a:endParaRPr lang="en-US" b="1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4B01C1-A900-AFFB-F51F-C2F47EA8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33425"/>
            <a:ext cx="8791575" cy="2019300"/>
          </a:xfrm>
        </p:spPr>
        <p:txBody>
          <a:bodyPr/>
          <a:lstStyle/>
          <a:p>
            <a:r>
              <a:rPr lang="en-US" sz="2000" dirty="0"/>
              <a:t>Occupy Main Control Room (MCR) 24/7/365</a:t>
            </a:r>
          </a:p>
          <a:p>
            <a:r>
              <a:rPr lang="en-US" sz="2000" dirty="0"/>
              <a:t>5 Crews and 5 Crew Chiefs working rotating shifts</a:t>
            </a:r>
          </a:p>
          <a:p>
            <a:r>
              <a:rPr lang="en-US" sz="2000" dirty="0"/>
              <a:t>Crews range from 3 to 5 Operators (Op1’s and Op2’s)</a:t>
            </a:r>
          </a:p>
          <a:p>
            <a:r>
              <a:rPr lang="en-US" sz="2000" dirty="0"/>
              <a:t>Operations Specialists, Duty Assistant, Duty Admin, Department Head and Deputy Head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F980584-EF8C-D0C4-0F25-6484BC2DF961}"/>
              </a:ext>
            </a:extLst>
          </p:cNvPr>
          <p:cNvSpPr txBox="1">
            <a:spLocks/>
          </p:cNvSpPr>
          <p:nvPr/>
        </p:nvSpPr>
        <p:spPr>
          <a:xfrm>
            <a:off x="2352876" y="4529760"/>
            <a:ext cx="3819829" cy="43480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The </a:t>
            </a:r>
            <a:r>
              <a:rPr lang="en-US" sz="1000" b="1" i="1" dirty="0" err="1">
                <a:solidFill>
                  <a:schemeClr val="accent2"/>
                </a:solidFill>
              </a:rPr>
              <a:t>Fermilab</a:t>
            </a:r>
            <a:r>
              <a:rPr lang="en-US" sz="1000" b="1" i="1" dirty="0">
                <a:solidFill>
                  <a:schemeClr val="accent2"/>
                </a:solidFill>
              </a:rPr>
              <a:t> Main Control Room</a:t>
            </a:r>
          </a:p>
        </p:txBody>
      </p:sp>
      <p:pic>
        <p:nvPicPr>
          <p:cNvPr id="11" name="Picture 9" descr="Mcr_pana.jpg">
            <a:extLst>
              <a:ext uri="{FF2B5EF4-FFF2-40B4-BE49-F238E27FC236}">
                <a16:creationId xmlns:a16="http://schemas.microsoft.com/office/drawing/2014/main" id="{4D1F2A3B-161B-BCB1-CFA1-54B907003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13" y="2855329"/>
            <a:ext cx="4604142" cy="1587998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75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998" y="4878161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3/2024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9774" y="4878161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Rubrecht | Operations Department Training and Procedures</a:t>
            </a:r>
            <a:endParaRPr lang="en-US" b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FE294A8-1A09-1271-ACCD-7C0FF50487EA}"/>
              </a:ext>
            </a:extLst>
          </p:cNvPr>
          <p:cNvSpPr txBox="1">
            <a:spLocks/>
          </p:cNvSpPr>
          <p:nvPr/>
        </p:nvSpPr>
        <p:spPr>
          <a:xfrm>
            <a:off x="103090" y="788669"/>
            <a:ext cx="481250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2200" dirty="0"/>
              <a:t>LOTO, Confined Space, CPR, NFPA 70E, Radiological Worker, Controlled Access, </a:t>
            </a:r>
            <a:r>
              <a:rPr lang="en-US" sz="2200" dirty="0" err="1"/>
              <a:t>etc</a:t>
            </a:r>
            <a:r>
              <a:rPr lang="en-US" sz="2200" dirty="0"/>
              <a:t>…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2200" dirty="0"/>
              <a:t>Retraining every 1-2 years as determined by the lab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2200" dirty="0"/>
              <a:t>Qualification Tests/Knowledge Checks</a:t>
            </a:r>
          </a:p>
          <a:p>
            <a:pPr marL="515938" indent="-285750">
              <a:buFont typeface="Arial" panose="020B0604020202020204" pitchFamily="34" charset="0"/>
              <a:buChar char="•"/>
            </a:pPr>
            <a:r>
              <a:rPr lang="en-US" sz="2200" dirty="0"/>
              <a:t>TRAIN Database to track and access lab-wide training</a:t>
            </a:r>
          </a:p>
        </p:txBody>
      </p:sp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531CD396-4C70-E8C0-1F91-52B558FD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759" y="788669"/>
            <a:ext cx="3349680" cy="3208865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CAA3915-C49C-52ED-5D98-D631F11486A6}"/>
              </a:ext>
            </a:extLst>
          </p:cNvPr>
          <p:cNvSpPr txBox="1">
            <a:spLocks/>
          </p:cNvSpPr>
          <p:nvPr/>
        </p:nvSpPr>
        <p:spPr>
          <a:xfrm>
            <a:off x="5574939" y="4114785"/>
            <a:ext cx="2701319" cy="38989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Sample Page from an employee’s lab-wide training tracked in TRAIN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9DB1785-6574-8372-F3CF-87FF5597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</p:spPr>
        <p:txBody>
          <a:bodyPr/>
          <a:lstStyle/>
          <a:p>
            <a:r>
              <a:rPr lang="en-US" sz="2400" dirty="0"/>
              <a:t>Operator Training – Lab-Wide</a:t>
            </a:r>
          </a:p>
        </p:txBody>
      </p:sp>
    </p:spTree>
    <p:extLst>
      <p:ext uri="{BB962C8B-B14F-4D97-AF65-F5344CB8AC3E}">
        <p14:creationId xmlns:p14="http://schemas.microsoft.com/office/powerpoint/2010/main" val="326675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Training – OJT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914D35C-344E-000B-130B-79E4B42D121E}"/>
              </a:ext>
            </a:extLst>
          </p:cNvPr>
          <p:cNvSpPr txBox="1">
            <a:spLocks/>
          </p:cNvSpPr>
          <p:nvPr/>
        </p:nvSpPr>
        <p:spPr>
          <a:xfrm>
            <a:off x="369348" y="4077001"/>
            <a:ext cx="3364441" cy="692024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Sample page from External Beamlines OJT showing training topics, trainer signature requirement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4039495" y="595072"/>
            <a:ext cx="4988127" cy="519616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Introductory OJT</a:t>
            </a:r>
          </a:p>
          <a:p>
            <a:pPr lvl="1"/>
            <a:r>
              <a:rPr lang="en-US" sz="2000" dirty="0">
                <a:solidFill>
                  <a:srgbClr val="50504E"/>
                </a:solidFill>
              </a:rPr>
              <a:t>Written test before advancing</a:t>
            </a:r>
          </a:p>
          <a:p>
            <a:r>
              <a:rPr lang="en-US" sz="2200" dirty="0">
                <a:solidFill>
                  <a:srgbClr val="50504E"/>
                </a:solidFill>
              </a:rPr>
              <a:t>Proton Source, Main Injector/Recycler, External Beams, Muon Campus, Controls, and Safety OJTs</a:t>
            </a:r>
          </a:p>
          <a:p>
            <a:pPr lvl="1"/>
            <a:r>
              <a:rPr lang="en-US" sz="2000" dirty="0">
                <a:solidFill>
                  <a:srgbClr val="50504E"/>
                </a:solidFill>
              </a:rPr>
              <a:t>Specialists “Walkarounds” and written tests before completing the program</a:t>
            </a:r>
          </a:p>
          <a:p>
            <a:r>
              <a:rPr lang="en-US" sz="2200" dirty="0">
                <a:solidFill>
                  <a:srgbClr val="50504E"/>
                </a:solidFill>
              </a:rPr>
              <a:t>2-3 years on average to complete and go from Op1 to Op2</a:t>
            </a:r>
          </a:p>
          <a:p>
            <a:pPr lvl="1"/>
            <a:endParaRPr lang="en-US" sz="2000" dirty="0"/>
          </a:p>
        </p:txBody>
      </p:sp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9AA181CE-63DE-985A-8B42-4961433D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759870"/>
            <a:ext cx="2813056" cy="3191903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47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012BBD-34F5-DC1A-4CFE-4E67238DE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875791" y="190520"/>
            <a:ext cx="5237436" cy="4404726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3506492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Training – OJT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370818" y="617240"/>
            <a:ext cx="8544581" cy="22201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0CD797-CA4B-849E-1A01-9F9EA4A88CC0}"/>
              </a:ext>
            </a:extLst>
          </p:cNvPr>
          <p:cNvSpPr txBox="1">
            <a:spLocks/>
          </p:cNvSpPr>
          <p:nvPr/>
        </p:nvSpPr>
        <p:spPr>
          <a:xfrm>
            <a:off x="2773641" y="4421028"/>
            <a:ext cx="3738934" cy="28003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Op2 Promotion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24986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Training – Tracking 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370818" y="617241"/>
            <a:ext cx="8544581" cy="15662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Lab-wide training tracked in TRAIN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Automatic email reminders ahead of expiration, most training offered online</a:t>
            </a:r>
          </a:p>
          <a:p>
            <a:r>
              <a:rPr lang="en-US" sz="2200" dirty="0">
                <a:solidFill>
                  <a:srgbClr val="50504E"/>
                </a:solidFill>
              </a:rPr>
              <a:t>Op1 OJT’s training tracked in </a:t>
            </a:r>
            <a:r>
              <a:rPr lang="en-US" sz="2200" dirty="0" err="1">
                <a:solidFill>
                  <a:srgbClr val="50504E"/>
                </a:solidFill>
              </a:rPr>
              <a:t>Sharepoint</a:t>
            </a:r>
            <a:r>
              <a:rPr lang="en-US" sz="2200" dirty="0">
                <a:solidFill>
                  <a:srgbClr val="50504E"/>
                </a:solidFill>
              </a:rPr>
              <a:t> spreadsheet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The bulk of an Op’s first few years,  periodic check-ins throughout the year</a:t>
            </a:r>
          </a:p>
          <a:p>
            <a:pPr lvl="1"/>
            <a:endParaRPr lang="en-US" sz="2000" dirty="0"/>
          </a:p>
        </p:txBody>
      </p:sp>
      <p:pic>
        <p:nvPicPr>
          <p:cNvPr id="6" name="Picture 5" descr="A screenshot of a grid of multiple rows of squares&#10;&#10;Description automatically generated with medium confidence">
            <a:extLst>
              <a:ext uri="{FF2B5EF4-FFF2-40B4-BE49-F238E27FC236}">
                <a16:creationId xmlns:a16="http://schemas.microsoft.com/office/drawing/2014/main" id="{73BA6BFC-564A-7649-01E3-D98F5989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28" y="2344896"/>
            <a:ext cx="8379229" cy="1950700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A0CD797-CA4B-849E-1A01-9F9EA4A88CC0}"/>
              </a:ext>
            </a:extLst>
          </p:cNvPr>
          <p:cNvSpPr txBox="1">
            <a:spLocks/>
          </p:cNvSpPr>
          <p:nvPr/>
        </p:nvSpPr>
        <p:spPr>
          <a:xfrm>
            <a:off x="943668" y="4413890"/>
            <a:ext cx="7101023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 From Op2 Training Tracking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427394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Training – Training Committee 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0B1C01C-6CB5-7272-260A-0A4E26E7C640}"/>
              </a:ext>
            </a:extLst>
          </p:cNvPr>
          <p:cNvSpPr txBox="1">
            <a:spLocks/>
          </p:cNvSpPr>
          <p:nvPr/>
        </p:nvSpPr>
        <p:spPr>
          <a:xfrm>
            <a:off x="370816" y="595072"/>
            <a:ext cx="8352005" cy="340057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Consists of Op2’s and higher</a:t>
            </a:r>
          </a:p>
          <a:p>
            <a:r>
              <a:rPr lang="en-US" sz="2200" dirty="0">
                <a:solidFill>
                  <a:srgbClr val="50504E"/>
                </a:solidFill>
              </a:rPr>
              <a:t>Write, update, and maintain OJT’s, written tests, other training material</a:t>
            </a:r>
          </a:p>
          <a:p>
            <a:r>
              <a:rPr lang="en-US" sz="2200" dirty="0">
                <a:solidFill>
                  <a:srgbClr val="50504E"/>
                </a:solidFill>
              </a:rPr>
              <a:t>Collaborate with Ops Specialists, support department and accelerator segment experts</a:t>
            </a:r>
          </a:p>
          <a:p>
            <a:r>
              <a:rPr lang="en-US" sz="2200" dirty="0">
                <a:solidFill>
                  <a:srgbClr val="50504E"/>
                </a:solidFill>
              </a:rPr>
              <a:t>Department Head/Deputy kept aware of Training Committee activities, gives final approval for training material</a:t>
            </a:r>
            <a:endParaRPr lang="en-US" sz="2000" dirty="0">
              <a:solidFill>
                <a:srgbClr val="50504E"/>
              </a:solidFill>
            </a:endParaRP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312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DDA4C9-6796-79D5-4756-5CE609F8EAE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3/2024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79EB67-2375-3BEF-959C-EE6487ED3F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Rubrecht | Operations Department Training and Procedures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>
          <a:xfrm>
            <a:off x="222250" y="4878161"/>
            <a:ext cx="414338" cy="177964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66AFF8-ADD9-D19F-9A47-D9081C12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Operator Procedures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AFB43DA1-3107-12F7-E95D-17813AAC1C5E}"/>
              </a:ext>
            </a:extLst>
          </p:cNvPr>
          <p:cNvSpPr txBox="1">
            <a:spLocks/>
          </p:cNvSpPr>
          <p:nvPr/>
        </p:nvSpPr>
        <p:spPr>
          <a:xfrm>
            <a:off x="370818" y="617240"/>
            <a:ext cx="8544581" cy="26575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50504E"/>
                </a:solidFill>
              </a:rPr>
              <a:t>Directorate Procedures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ADAP’s, ADSP’s, PPD procedures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LOTO, control room interfacing, response to ASE violations, </a:t>
            </a:r>
            <a:r>
              <a:rPr lang="en-US" dirty="0" err="1">
                <a:solidFill>
                  <a:srgbClr val="50504E"/>
                </a:solidFill>
              </a:rPr>
              <a:t>etc</a:t>
            </a:r>
            <a:endParaRPr lang="en-US" dirty="0">
              <a:solidFill>
                <a:srgbClr val="50504E"/>
              </a:solidFill>
            </a:endParaRPr>
          </a:p>
          <a:p>
            <a:r>
              <a:rPr lang="en-US" sz="2200" dirty="0">
                <a:solidFill>
                  <a:srgbClr val="50504E"/>
                </a:solidFill>
              </a:rPr>
              <a:t>Department Procedures (ADDP’s)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S&amp;S, Emergency Response, Supervised Access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Proton Source, Power Electronics Systems</a:t>
            </a:r>
          </a:p>
          <a:p>
            <a:r>
              <a:rPr lang="en-US" sz="2200" dirty="0">
                <a:solidFill>
                  <a:srgbClr val="50504E"/>
                </a:solidFill>
              </a:rPr>
              <a:t>Tracked in Required Reading, moving to TRAIN</a:t>
            </a:r>
          </a:p>
          <a:p>
            <a:endParaRPr lang="en-US" dirty="0">
              <a:solidFill>
                <a:srgbClr val="50504E"/>
              </a:solidFill>
            </a:endParaRPr>
          </a:p>
          <a:p>
            <a:pPr lvl="1"/>
            <a:endParaRPr lang="en-US" sz="2000" dirty="0"/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B7710704-4A52-2AC1-8B62-A76CAE4E6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8" y="3322393"/>
            <a:ext cx="2462513" cy="940756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AC48BAA0-A372-4F88-23FA-1E02542D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62" y="3341663"/>
            <a:ext cx="2413590" cy="902215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25B0A97F-5930-8BF4-FD87-1781B514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812" y="3313240"/>
            <a:ext cx="2838894" cy="959060"/>
          </a:xfrm>
          <a:prstGeom prst="rect">
            <a:avLst/>
          </a:prstGeom>
          <a:ln w="38100" cap="sq">
            <a:solidFill>
              <a:schemeClr val="tx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0EC232A-619C-8808-06F5-866ADD8A6C19}"/>
              </a:ext>
            </a:extLst>
          </p:cNvPr>
          <p:cNvSpPr txBox="1">
            <a:spLocks/>
          </p:cNvSpPr>
          <p:nvPr/>
        </p:nvSpPr>
        <p:spPr>
          <a:xfrm>
            <a:off x="284020" y="4419978"/>
            <a:ext cx="2880660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 from an ADDP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3C9E8CA-C86D-6325-B429-AB5B9DE5153C}"/>
              </a:ext>
            </a:extLst>
          </p:cNvPr>
          <p:cNvSpPr txBox="1">
            <a:spLocks/>
          </p:cNvSpPr>
          <p:nvPr/>
        </p:nvSpPr>
        <p:spPr>
          <a:xfrm>
            <a:off x="2944573" y="4429929"/>
            <a:ext cx="2937367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 from an ADSP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28443A9D-362C-2F75-C786-3008BB8BBC34}"/>
              </a:ext>
            </a:extLst>
          </p:cNvPr>
          <p:cNvSpPr txBox="1">
            <a:spLocks/>
          </p:cNvSpPr>
          <p:nvPr/>
        </p:nvSpPr>
        <p:spPr>
          <a:xfrm>
            <a:off x="5925234" y="4418578"/>
            <a:ext cx="2937367" cy="3813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spcAft>
                <a:spcPts val="600"/>
              </a:spcAft>
              <a:defRPr/>
            </a:pPr>
            <a:r>
              <a:rPr lang="en-US" sz="1000" b="1" i="1" dirty="0">
                <a:solidFill>
                  <a:schemeClr val="accent2"/>
                </a:solidFill>
              </a:rPr>
              <a:t>Excerpt from an ADAP</a:t>
            </a:r>
          </a:p>
        </p:txBody>
      </p:sp>
    </p:spTree>
    <p:extLst>
      <p:ext uri="{BB962C8B-B14F-4D97-AF65-F5344CB8AC3E}">
        <p14:creationId xmlns:p14="http://schemas.microsoft.com/office/powerpoint/2010/main" val="22061326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dc6dab3-dbca-4d04-b74f-119415fa3d90">A2ZFHAXRCMV6-1682331851-44</_dlc_DocId>
    <_dlc_DocIdUrl xmlns="8dc6dab3-dbca-4d04-b74f-119415fa3d90">
      <Url>https://fermipoint.fnal.gov/org/as/opsstaff/_layouts/15/DocIdRedir.aspx?ID=A2ZFHAXRCMV6-1682331851-44</Url>
      <Description>A2ZFHAXRCMV6-1682331851-44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679387A911E46BCE07B37B62F12CB" ma:contentTypeVersion="2" ma:contentTypeDescription="Create a new document." ma:contentTypeScope="" ma:versionID="e581e69eda1fd754dd304aa0a1376395">
  <xsd:schema xmlns:xsd="http://www.w3.org/2001/XMLSchema" xmlns:xs="http://www.w3.org/2001/XMLSchema" xmlns:p="http://schemas.microsoft.com/office/2006/metadata/properties" xmlns:ns2="8dc6dab3-dbca-4d04-b74f-119415fa3d90" xmlns:ns3="b58b3fea-a104-41ba-8fd6-ff4ce6c7baac" targetNamespace="http://schemas.microsoft.com/office/2006/metadata/properties" ma:root="true" ma:fieldsID="9f0b25070b3a8725d3019aaee8d034c2" ns2:_="" ns3:_="">
    <xsd:import namespace="8dc6dab3-dbca-4d04-b74f-119415fa3d90"/>
    <xsd:import namespace="b58b3fea-a104-41ba-8fd6-ff4ce6c7baa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c6dab3-dbca-4d04-b74f-119415fa3d9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b3fea-a104-41ba-8fd6-ff4ce6c7b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9BB9BB-38C9-441D-81FF-E136E695055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CA5A6F-89C3-49AA-BE86-2C27EFB59D73}">
  <ds:schemaRefs>
    <ds:schemaRef ds:uri="8dc6dab3-dbca-4d04-b74f-119415fa3d90"/>
    <ds:schemaRef ds:uri="http://purl.org/dc/elements/1.1/"/>
    <ds:schemaRef ds:uri="http://schemas.microsoft.com/office/2006/metadata/properties"/>
    <ds:schemaRef ds:uri="b58b3fea-a104-41ba-8fd6-ff4ce6c7ba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6D8C0C-F56A-4151-95BD-6F747D402BD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0C931E-75A5-4FF2-A0BD-77EAE1662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c6dab3-dbca-4d04-b74f-119415fa3d90"/>
    <ds:schemaRef ds:uri="b58b3fea-a104-41ba-8fd6-ff4ce6c7b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(1)</Template>
  <TotalTime>8580</TotalTime>
  <Words>614</Words>
  <Application>Microsoft Office PowerPoint</Application>
  <PresentationFormat>On-screen Show (16:9)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Fermilab_PPT_090915</vt:lpstr>
      <vt:lpstr>PowerPoint Presentation</vt:lpstr>
      <vt:lpstr>Outline   </vt:lpstr>
      <vt:lpstr>Operations Department Overview    </vt:lpstr>
      <vt:lpstr>Operator Training – Lab-Wide</vt:lpstr>
      <vt:lpstr>Operator Training – OJT </vt:lpstr>
      <vt:lpstr>Operator Training – OJT </vt:lpstr>
      <vt:lpstr>Operator Training – Tracking </vt:lpstr>
      <vt:lpstr>Operator Training – Training Committee </vt:lpstr>
      <vt:lpstr>Operator Procedures</vt:lpstr>
      <vt:lpstr>Operator Procedures – LOTO </vt:lpstr>
      <vt:lpstr>Operator Procedures – ERP’s </vt:lpstr>
      <vt:lpstr>Beam Permits and Running Conditions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Crowley</dc:creator>
  <cp:lastModifiedBy>Kelliann Rubrecht x 31148N</cp:lastModifiedBy>
  <cp:revision>219</cp:revision>
  <cp:lastPrinted>2014-01-20T19:40:21Z</cp:lastPrinted>
  <dcterms:created xsi:type="dcterms:W3CDTF">2022-03-24T18:19:16Z</dcterms:created>
  <dcterms:modified xsi:type="dcterms:W3CDTF">2024-03-18T20:09:36Z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0x010100B4A679387A911E46BCE07B37B62F12CB</vt:lpwstr>
  </property>
  <property fmtid="{D5CDD505-2E9C-101B-9397-08002B2CF9AE}" pid="3" name="_dlc_DocIdItemGuid">
    <vt:lpwstr>55ea25fe-9d5e-4100-a88b-228e25f9b00c</vt:lpwstr>
  </property>
</Properties>
</file>