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15"/>
  </p:notesMasterIdLst>
  <p:handoutMasterIdLst>
    <p:handoutMasterId r:id="rId16"/>
  </p:handoutMasterIdLst>
  <p:sldIdLst>
    <p:sldId id="298" r:id="rId5"/>
    <p:sldId id="299" r:id="rId6"/>
    <p:sldId id="315" r:id="rId7"/>
    <p:sldId id="320" r:id="rId8"/>
    <p:sldId id="317" r:id="rId9"/>
    <p:sldId id="319" r:id="rId10"/>
    <p:sldId id="316" r:id="rId11"/>
    <p:sldId id="296" r:id="rId12"/>
    <p:sldId id="313" r:id="rId13"/>
    <p:sldId id="314" r:id="rId14"/>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873757-91F2-95A8-DB4A-926BD1BC2ABF}" name="Martha Michels" initials="MM" userId="S::martha@services.fnal.gov::88962f30-507e-44d0-b242-a498f673e2ec" providerId="AD"/>
  <p188:author id="{4A3CFFE3-7202-E2EF-664E-376BE6705EE2}" name="Marc Clay" initials="MC" userId="S::mclay@services.fnal.gov::1174c974-3980-40cb-b5f6-986f3338b6e5"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0504E"/>
    <a:srgbClr val="4E4E4E"/>
    <a:srgbClr val="404040"/>
    <a:srgbClr val="004C97"/>
    <a:srgbClr val="63666A"/>
    <a:srgbClr val="99D6EA"/>
    <a:srgbClr val="505050"/>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009301-4496-4E10-903F-199DA6715EA2}" v="3" dt="2024-03-15T13:14:06.30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6327"/>
  </p:normalViewPr>
  <p:slideViewPr>
    <p:cSldViewPr snapToGrid="0" snapToObjects="1" showGuides="1">
      <p:cViewPr varScale="1">
        <p:scale>
          <a:sx n="121" d="100"/>
          <a:sy n="121" d="100"/>
        </p:scale>
        <p:origin x="2789" y="91"/>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ha Michels" userId="88962f30-507e-44d0-b242-a498f673e2ec" providerId="ADAL" clId="{29009301-4496-4E10-903F-199DA6715EA2}"/>
    <pc:docChg chg="undo redo custSel modSld">
      <pc:chgData name="Martha Michels" userId="88962f30-507e-44d0-b242-a498f673e2ec" providerId="ADAL" clId="{29009301-4496-4E10-903F-199DA6715EA2}" dt="2024-03-15T13:14:12.299" v="107" actId="1076"/>
      <pc:docMkLst>
        <pc:docMk/>
      </pc:docMkLst>
      <pc:sldChg chg="addSp modSp mod delCm">
        <pc:chgData name="Martha Michels" userId="88962f30-507e-44d0-b242-a498f673e2ec" providerId="ADAL" clId="{29009301-4496-4E10-903F-199DA6715EA2}" dt="2024-03-15T13:12:31.864" v="89" actId="1035"/>
        <pc:sldMkLst>
          <pc:docMk/>
          <pc:sldMk cId="1876073210" sldId="313"/>
        </pc:sldMkLst>
        <pc:spChg chg="mod">
          <ac:chgData name="Martha Michels" userId="88962f30-507e-44d0-b242-a498f673e2ec" providerId="ADAL" clId="{29009301-4496-4E10-903F-199DA6715EA2}" dt="2024-03-15T13:12:18.384" v="75" actId="33524"/>
          <ac:spMkLst>
            <pc:docMk/>
            <pc:sldMk cId="1876073210" sldId="313"/>
            <ac:spMk id="2" creationId="{2AA79ED1-6779-D111-8084-14E209D69A6D}"/>
          </ac:spMkLst>
        </pc:spChg>
        <pc:spChg chg="add mod">
          <ac:chgData name="Martha Michels" userId="88962f30-507e-44d0-b242-a498f673e2ec" providerId="ADAL" clId="{29009301-4496-4E10-903F-199DA6715EA2}" dt="2024-03-15T13:12:31.864" v="89" actId="1035"/>
          <ac:spMkLst>
            <pc:docMk/>
            <pc:sldMk cId="1876073210" sldId="313"/>
            <ac:spMk id="9" creationId="{66BE10B1-A726-AD3B-F1A1-CFE5413A8E33}"/>
          </ac:spMkLst>
        </pc:spChg>
        <pc:picChg chg="add mod">
          <ac:chgData name="Martha Michels" userId="88962f30-507e-44d0-b242-a498f673e2ec" providerId="ADAL" clId="{29009301-4496-4E10-903F-199DA6715EA2}" dt="2024-03-15T13:12:05.340" v="74" actId="1076"/>
          <ac:picMkLst>
            <pc:docMk/>
            <pc:sldMk cId="1876073210" sldId="313"/>
            <ac:picMk id="8" creationId="{01DBC5B5-8B1E-0CFA-1889-701DE0994E8E}"/>
          </ac:picMkLst>
        </pc:picChg>
        <pc:extLst>
          <p:ext xmlns:p="http://schemas.openxmlformats.org/presentationml/2006/main" uri="{D6D511B9-2390-475A-947B-AFAB55BFBCF1}">
            <pc226:cmChg xmlns:pc226="http://schemas.microsoft.com/office/powerpoint/2022/06/main/command" chg="del">
              <pc226:chgData name="Martha Michels" userId="88962f30-507e-44d0-b242-a498f673e2ec" providerId="ADAL" clId="{29009301-4496-4E10-903F-199DA6715EA2}" dt="2024-03-15T13:06:42.918" v="0"/>
              <pc2:cmMkLst xmlns:pc2="http://schemas.microsoft.com/office/powerpoint/2019/9/main/command">
                <pc:docMk/>
                <pc:sldMk cId="1876073210" sldId="313"/>
                <pc2:cmMk id="{25F62545-C255-48D6-9E6D-B0716D7199CD}"/>
              </pc2:cmMkLst>
            </pc226:cmChg>
          </p:ext>
        </pc:extLst>
      </pc:sldChg>
      <pc:sldChg chg="addSp delSp modSp mod">
        <pc:chgData name="Martha Michels" userId="88962f30-507e-44d0-b242-a498f673e2ec" providerId="ADAL" clId="{29009301-4496-4E10-903F-199DA6715EA2}" dt="2024-03-15T13:14:12.299" v="107" actId="1076"/>
        <pc:sldMkLst>
          <pc:docMk/>
          <pc:sldMk cId="3914219864" sldId="314"/>
        </pc:sldMkLst>
        <pc:spChg chg="add del">
          <ac:chgData name="Martha Michels" userId="88962f30-507e-44d0-b242-a498f673e2ec" providerId="ADAL" clId="{29009301-4496-4E10-903F-199DA6715EA2}" dt="2024-03-15T13:13:54.266" v="94" actId="478"/>
          <ac:spMkLst>
            <pc:docMk/>
            <pc:sldMk cId="3914219864" sldId="314"/>
            <ac:spMk id="3" creationId="{8F4ABA51-5454-2151-927F-FEF4C873DE98}"/>
          </ac:spMkLst>
        </pc:spChg>
        <pc:spChg chg="add del mod">
          <ac:chgData name="Martha Michels" userId="88962f30-507e-44d0-b242-a498f673e2ec" providerId="ADAL" clId="{29009301-4496-4E10-903F-199DA6715EA2}" dt="2024-03-15T13:13:57.939" v="104" actId="20577"/>
          <ac:spMkLst>
            <pc:docMk/>
            <pc:sldMk cId="3914219864" sldId="314"/>
            <ac:spMk id="7" creationId="{D4B3C5DF-43AC-C05B-C0FF-7F45F5A2F8B4}"/>
          </ac:spMkLst>
        </pc:spChg>
        <pc:picChg chg="add mod">
          <ac:chgData name="Martha Michels" userId="88962f30-507e-44d0-b242-a498f673e2ec" providerId="ADAL" clId="{29009301-4496-4E10-903F-199DA6715EA2}" dt="2024-03-15T13:14:12.299" v="107" actId="1076"/>
          <ac:picMkLst>
            <pc:docMk/>
            <pc:sldMk cId="3914219864" sldId="314"/>
            <ac:picMk id="9" creationId="{4451F5CD-C800-540D-8697-51FDE9F92CAE}"/>
          </ac:picMkLst>
        </pc:picChg>
      </pc:sldChg>
      <pc:sldChg chg="modSp mod delCm">
        <pc:chgData name="Martha Michels" userId="88962f30-507e-44d0-b242-a498f673e2ec" providerId="ADAL" clId="{29009301-4496-4E10-903F-199DA6715EA2}" dt="2024-03-15T13:08:06.785" v="47" actId="20577"/>
        <pc:sldMkLst>
          <pc:docMk/>
          <pc:sldMk cId="1681307730" sldId="316"/>
        </pc:sldMkLst>
        <pc:spChg chg="mod">
          <ac:chgData name="Martha Michels" userId="88962f30-507e-44d0-b242-a498f673e2ec" providerId="ADAL" clId="{29009301-4496-4E10-903F-199DA6715EA2}" dt="2024-03-15T13:08:06.785" v="47" actId="20577"/>
          <ac:spMkLst>
            <pc:docMk/>
            <pc:sldMk cId="1681307730" sldId="316"/>
            <ac:spMk id="2" creationId="{FD725F9A-B89F-F693-AD11-8EF2D2A30E0B}"/>
          </ac:spMkLst>
        </pc:spChg>
        <pc:extLst>
          <p:ext xmlns:p="http://schemas.openxmlformats.org/presentationml/2006/main" uri="{D6D511B9-2390-475A-947B-AFAB55BFBCF1}">
            <pc226:cmChg xmlns:pc226="http://schemas.microsoft.com/office/powerpoint/2022/06/main/command" chg="del">
              <pc226:chgData name="Martha Michels" userId="88962f30-507e-44d0-b242-a498f673e2ec" providerId="ADAL" clId="{29009301-4496-4E10-903F-199DA6715EA2}" dt="2024-03-15T13:07:12.380" v="1"/>
              <pc2:cmMkLst xmlns:pc2="http://schemas.microsoft.com/office/powerpoint/2019/9/main/command">
                <pc:docMk/>
                <pc:sldMk cId="1681307730" sldId="316"/>
                <pc2:cmMk id="{0EFCB7FF-DA85-43CA-ABC7-3CD348375BCC}"/>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3/15/2024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3/15/2024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1342F55E-5880-DFDC-1269-28EDE5F7EF9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860" y="808129"/>
            <a:ext cx="9189720" cy="296610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3/2024</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Michels | ARR - Contractor Assurance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3/2024</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Michels | ARR - Contractor Assurance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endParaRPr lang="en-US" dirty="0"/>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3/2024</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Michels | ARR - Contractor Assurance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99179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1DED135D-5C29-B729-A5F1-BCAB25D9513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817011"/>
            <a:ext cx="9189720" cy="2966102"/>
          </a:xfrm>
          <a:prstGeom prst="rect">
            <a:avLst/>
          </a:prstGeom>
        </p:spPr>
      </p:pic>
    </p:spTree>
    <p:extLst>
      <p:ext uri="{BB962C8B-B14F-4D97-AF65-F5344CB8AC3E}">
        <p14:creationId xmlns:p14="http://schemas.microsoft.com/office/powerpoint/2010/main" val="4122030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D07C3AF8-3A11-7294-17A4-8CA21B169DE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97058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476D4CD9-E6FD-C338-F1B5-149A3CE7FFC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2531103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767123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3/2024</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Michels | ARR - Contractor Assurance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3/2024</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Michels | ARR - Contractor Assurance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3/2024</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Michels | ARR - Contractor Assurance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1836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3/2024</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Michels | ARR - Contractor Assurance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7" r:id="rId2"/>
    <p:sldLayoutId id="2147484129" r:id="rId3"/>
    <p:sldLayoutId id="2147484130" r:id="rId4"/>
    <p:sldLayoutId id="2147484132" r:id="rId5"/>
    <p:sldLayoutId id="2147484131" r:id="rId6"/>
    <p:sldLayoutId id="2147484104" r:id="rId7"/>
    <p:sldLayoutId id="2147484105" r:id="rId8"/>
    <p:sldLayoutId id="2147484120" r:id="rId9"/>
    <p:sldLayoutId id="2147484103" r:id="rId10"/>
    <p:sldLayoutId id="2147484122" r:id="rId11"/>
    <p:sldLayoutId id="2147484116" r:id="rId12"/>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8D1A4E-38F7-4F5D-3065-EB05097081AA}"/>
              </a:ext>
            </a:extLst>
          </p:cNvPr>
          <p:cNvSpPr>
            <a:spLocks noGrp="1"/>
          </p:cNvSpPr>
          <p:nvPr>
            <p:ph type="body" sz="quarter" idx="10"/>
          </p:nvPr>
        </p:nvSpPr>
        <p:spPr/>
        <p:txBody>
          <a:bodyPr/>
          <a:lstStyle/>
          <a:p>
            <a:r>
              <a:rPr lang="en-US" dirty="0"/>
              <a:t>Martha Michels, Director, Office of Contractor Assurance</a:t>
            </a:r>
          </a:p>
          <a:p>
            <a:r>
              <a:rPr lang="en-US" dirty="0"/>
              <a:t>DOE O 420.2D Phased Reviews: ARR #1 – Fermilab Main Accelerator</a:t>
            </a:r>
          </a:p>
          <a:p>
            <a:r>
              <a:rPr lang="en-US" dirty="0"/>
              <a:t>March 19-21, 2024</a:t>
            </a:r>
          </a:p>
        </p:txBody>
      </p:sp>
      <p:sp>
        <p:nvSpPr>
          <p:cNvPr id="3" name="Text Placeholder 2">
            <a:extLst>
              <a:ext uri="{FF2B5EF4-FFF2-40B4-BE49-F238E27FC236}">
                <a16:creationId xmlns:a16="http://schemas.microsoft.com/office/drawing/2014/main" id="{BD31FCF2-48C5-F8E5-9F86-06D4C51547F4}"/>
              </a:ext>
            </a:extLst>
          </p:cNvPr>
          <p:cNvSpPr>
            <a:spLocks noGrp="1"/>
          </p:cNvSpPr>
          <p:nvPr>
            <p:ph type="body" sz="quarter" idx="11"/>
          </p:nvPr>
        </p:nvSpPr>
        <p:spPr/>
        <p:txBody>
          <a:bodyPr>
            <a:normAutofit/>
          </a:bodyPr>
          <a:lstStyle/>
          <a:p>
            <a:r>
              <a:rPr lang="en-US" dirty="0"/>
              <a:t>Contractor Assurance System </a:t>
            </a:r>
          </a:p>
        </p:txBody>
      </p:sp>
    </p:spTree>
    <p:extLst>
      <p:ext uri="{BB962C8B-B14F-4D97-AF65-F5344CB8AC3E}">
        <p14:creationId xmlns:p14="http://schemas.microsoft.com/office/powerpoint/2010/main" val="514638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D40AC5-8213-02B0-31BD-6E89F730BDBC}"/>
              </a:ext>
            </a:extLst>
          </p:cNvPr>
          <p:cNvSpPr>
            <a:spLocks noGrp="1"/>
          </p:cNvSpPr>
          <p:nvPr>
            <p:ph type="dt" sz="half" idx="2"/>
          </p:nvPr>
        </p:nvSpPr>
        <p:spPr/>
        <p:txBody>
          <a:bodyPr/>
          <a:lstStyle/>
          <a:p>
            <a:pPr>
              <a:defRPr/>
            </a:pPr>
            <a:r>
              <a:rPr lang="en-US"/>
              <a:t>3/2024</a:t>
            </a:r>
            <a:endParaRPr lang="en-US" dirty="0"/>
          </a:p>
        </p:txBody>
      </p:sp>
      <p:sp>
        <p:nvSpPr>
          <p:cNvPr id="5" name="Footer Placeholder 4">
            <a:extLst>
              <a:ext uri="{FF2B5EF4-FFF2-40B4-BE49-F238E27FC236}">
                <a16:creationId xmlns:a16="http://schemas.microsoft.com/office/drawing/2014/main" id="{D6C03FAB-C57E-F1E7-6D5B-3462242E32D4}"/>
              </a:ext>
            </a:extLst>
          </p:cNvPr>
          <p:cNvSpPr>
            <a:spLocks noGrp="1"/>
          </p:cNvSpPr>
          <p:nvPr>
            <p:ph type="ftr" sz="quarter" idx="3"/>
          </p:nvPr>
        </p:nvSpPr>
        <p:spPr/>
        <p:txBody>
          <a:bodyPr/>
          <a:lstStyle/>
          <a:p>
            <a:pPr>
              <a:defRPr/>
            </a:pPr>
            <a:r>
              <a:rPr lang="en-US"/>
              <a:t>Michels | ARR - Contractor Assurance</a:t>
            </a:r>
            <a:endParaRPr lang="en-US" b="1" dirty="0"/>
          </a:p>
        </p:txBody>
      </p:sp>
      <p:sp>
        <p:nvSpPr>
          <p:cNvPr id="6" name="Slide Number Placeholder 5">
            <a:extLst>
              <a:ext uri="{FF2B5EF4-FFF2-40B4-BE49-F238E27FC236}">
                <a16:creationId xmlns:a16="http://schemas.microsoft.com/office/drawing/2014/main" id="{619BE52F-EC09-7A2B-532F-9E44FD4925B8}"/>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7" name="Title 6">
            <a:extLst>
              <a:ext uri="{FF2B5EF4-FFF2-40B4-BE49-F238E27FC236}">
                <a16:creationId xmlns:a16="http://schemas.microsoft.com/office/drawing/2014/main" id="{D4B3C5DF-43AC-C05B-C0FF-7F45F5A2F8B4}"/>
              </a:ext>
            </a:extLst>
          </p:cNvPr>
          <p:cNvSpPr>
            <a:spLocks noGrp="1"/>
          </p:cNvSpPr>
          <p:nvPr>
            <p:ph type="title"/>
          </p:nvPr>
        </p:nvSpPr>
        <p:spPr/>
        <p:txBody>
          <a:bodyPr/>
          <a:lstStyle/>
          <a:p>
            <a:r>
              <a:rPr lang="en-US" dirty="0"/>
              <a:t>Questions?</a:t>
            </a:r>
          </a:p>
        </p:txBody>
      </p:sp>
      <p:pic>
        <p:nvPicPr>
          <p:cNvPr id="9" name="Picture 8" descr="Diagram&#10;&#10;Description automatically generated">
            <a:extLst>
              <a:ext uri="{FF2B5EF4-FFF2-40B4-BE49-F238E27FC236}">
                <a16:creationId xmlns:a16="http://schemas.microsoft.com/office/drawing/2014/main" id="{4451F5CD-C800-540D-8697-51FDE9F92CAE}"/>
              </a:ext>
            </a:extLst>
          </p:cNvPr>
          <p:cNvPicPr>
            <a:picLocks noChangeAspect="1"/>
          </p:cNvPicPr>
          <p:nvPr/>
        </p:nvPicPr>
        <p:blipFill>
          <a:blip r:embed="rId2"/>
          <a:stretch>
            <a:fillRect/>
          </a:stretch>
        </p:blipFill>
        <p:spPr>
          <a:xfrm>
            <a:off x="479897" y="1201854"/>
            <a:ext cx="8184205" cy="4454292"/>
          </a:xfrm>
          <a:prstGeom prst="rect">
            <a:avLst/>
          </a:prstGeom>
        </p:spPr>
      </p:pic>
    </p:spTree>
    <p:extLst>
      <p:ext uri="{BB962C8B-B14F-4D97-AF65-F5344CB8AC3E}">
        <p14:creationId xmlns:p14="http://schemas.microsoft.com/office/powerpoint/2010/main" val="3914219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725F9A-B89F-F693-AD11-8EF2D2A30E0B}"/>
              </a:ext>
            </a:extLst>
          </p:cNvPr>
          <p:cNvSpPr>
            <a:spLocks noGrp="1"/>
          </p:cNvSpPr>
          <p:nvPr>
            <p:ph idx="1"/>
          </p:nvPr>
        </p:nvSpPr>
        <p:spPr>
          <a:xfrm>
            <a:off x="228601" y="971550"/>
            <a:ext cx="8614954" cy="5059363"/>
          </a:xfrm>
        </p:spPr>
        <p:txBody>
          <a:bodyPr/>
          <a:lstStyle/>
          <a:p>
            <a:r>
              <a:rPr lang="en-US" sz="2000" dirty="0"/>
              <a:t>Overview of CAS at Fermilab and the organization</a:t>
            </a:r>
          </a:p>
          <a:p>
            <a:r>
              <a:rPr lang="en-US" sz="2000" dirty="0"/>
              <a:t>Crosswalk of the CRD program elements</a:t>
            </a:r>
          </a:p>
          <a:p>
            <a:pPr lvl="1"/>
            <a:r>
              <a:rPr lang="en-US" sz="1800" dirty="0">
                <a:effectLst/>
                <a:latin typeface="Helvetica" panose="020B0604020202020204" pitchFamily="34" charset="0"/>
                <a:ea typeface="Calibri" panose="020F0502020204030204" pitchFamily="34" charset="0"/>
                <a:cs typeface="Helvetica" panose="020B0604020202020204" pitchFamily="34" charset="0"/>
              </a:rPr>
              <a:t>CRD Program Element </a:t>
            </a:r>
            <a:r>
              <a:rPr lang="en-US" sz="1800" dirty="0">
                <a:latin typeface="Helvetica" panose="020B0604020202020204" pitchFamily="34" charset="0"/>
                <a:ea typeface="Calibri" panose="020F0502020204030204" pitchFamily="34" charset="0"/>
                <a:cs typeface="Helvetica" panose="020B0604020202020204" pitchFamily="34" charset="0"/>
              </a:rPr>
              <a:t>2.c </a:t>
            </a:r>
          </a:p>
          <a:p>
            <a:pPr lvl="2"/>
            <a:r>
              <a:rPr lang="en-US" sz="1600" i="1" dirty="0">
                <a:effectLst/>
                <a:latin typeface="Helvetica" panose="020B0604020202020204" pitchFamily="34" charset="0"/>
                <a:ea typeface="Calibri" panose="020F0502020204030204" pitchFamily="34" charset="0"/>
                <a:cs typeface="Helvetica" panose="020B0604020202020204" pitchFamily="34" charset="0"/>
              </a:rPr>
              <a:t>Program elements must be periodically (interval not to exceed five years) reviewed and updated, as appropriate. The contractor must ensure the Contractor Assurance System includes processes to review the contractor accelerator safety program elements listed in this CRD.</a:t>
            </a:r>
            <a:endParaRPr lang="en-US" sz="1600" dirty="0">
              <a:latin typeface="Helvetica" panose="020B0604020202020204" pitchFamily="34" charset="0"/>
              <a:ea typeface="Calibri" panose="020F0502020204030204" pitchFamily="34" charset="0"/>
              <a:cs typeface="Helvetica" panose="020B0604020202020204" pitchFamily="34" charset="0"/>
            </a:endParaRPr>
          </a:p>
          <a:p>
            <a:pPr lvl="1"/>
            <a:r>
              <a:rPr lang="en-US" sz="1800" dirty="0">
                <a:effectLst/>
                <a:latin typeface="Helvetica" panose="020B0604020202020204" pitchFamily="34" charset="0"/>
                <a:ea typeface="Calibri" panose="020F0502020204030204" pitchFamily="34" charset="0"/>
                <a:cs typeface="Helvetica" panose="020B0604020202020204" pitchFamily="34" charset="0"/>
              </a:rPr>
              <a:t>CRD Program Element </a:t>
            </a:r>
            <a:r>
              <a:rPr lang="en-US" sz="1800" dirty="0">
                <a:latin typeface="Helvetica" panose="020B0604020202020204" pitchFamily="34" charset="0"/>
                <a:ea typeface="Calibri" panose="020F0502020204030204" pitchFamily="34" charset="0"/>
                <a:cs typeface="Helvetica" panose="020B0604020202020204" pitchFamily="34" charset="0"/>
              </a:rPr>
              <a:t>2.g.(1)</a:t>
            </a:r>
          </a:p>
          <a:p>
            <a:pPr lvl="2"/>
            <a:r>
              <a:rPr lang="en-US" sz="1600" i="1" dirty="0">
                <a:effectLst/>
                <a:latin typeface="Helvetica" panose="020B0604020202020204" pitchFamily="34" charset="0"/>
                <a:ea typeface="Calibri" panose="020F0502020204030204" pitchFamily="34" charset="0"/>
                <a:cs typeface="Helvetica" panose="020B0604020202020204" pitchFamily="34" charset="0"/>
              </a:rPr>
              <a:t>As part of the ARR process, the contractor must demonstrate to the satisfaction of the DOE Field Element Manager that an appropriately comprehensive and independent ARR has been conducted, identified pre-start issues have been resolved, commissioning activities required for safe operations have been completed as appropriate, and the following processes are in place: … A Contractor Assurance System that maintains an internal assessment process.</a:t>
            </a:r>
          </a:p>
          <a:p>
            <a:r>
              <a:rPr lang="en-US" sz="2000" dirty="0">
                <a:latin typeface="Helvetica" panose="020B0604020202020204" pitchFamily="34" charset="0"/>
                <a:cs typeface="Helvetica" panose="020B0604020202020204" pitchFamily="34" charset="0"/>
              </a:rPr>
              <a:t>Summary</a:t>
            </a:r>
          </a:p>
          <a:p>
            <a:endParaRPr lang="en-US" sz="2000" dirty="0"/>
          </a:p>
        </p:txBody>
      </p:sp>
      <p:sp>
        <p:nvSpPr>
          <p:cNvPr id="3" name="Title 2">
            <a:extLst>
              <a:ext uri="{FF2B5EF4-FFF2-40B4-BE49-F238E27FC236}">
                <a16:creationId xmlns:a16="http://schemas.microsoft.com/office/drawing/2014/main" id="{AEA256BC-1937-4D1E-B4E1-CBB6F19A2F91}"/>
              </a:ext>
            </a:extLst>
          </p:cNvPr>
          <p:cNvSpPr>
            <a:spLocks noGrp="1"/>
          </p:cNvSpPr>
          <p:nvPr>
            <p:ph type="title"/>
          </p:nvPr>
        </p:nvSpPr>
        <p:spPr/>
        <p:txBody>
          <a:bodyPr/>
          <a:lstStyle/>
          <a:p>
            <a:r>
              <a:rPr lang="en-US" dirty="0"/>
              <a:t>Outline</a:t>
            </a:r>
          </a:p>
        </p:txBody>
      </p:sp>
      <p:sp>
        <p:nvSpPr>
          <p:cNvPr id="4" name="Date Placeholder 3">
            <a:extLst>
              <a:ext uri="{FF2B5EF4-FFF2-40B4-BE49-F238E27FC236}">
                <a16:creationId xmlns:a16="http://schemas.microsoft.com/office/drawing/2014/main" id="{EB433F23-B858-0E76-9D82-EFFA849D1C57}"/>
              </a:ext>
            </a:extLst>
          </p:cNvPr>
          <p:cNvSpPr>
            <a:spLocks noGrp="1"/>
          </p:cNvSpPr>
          <p:nvPr>
            <p:ph type="dt" sz="half" idx="2"/>
          </p:nvPr>
        </p:nvSpPr>
        <p:spPr/>
        <p:txBody>
          <a:bodyPr/>
          <a:lstStyle/>
          <a:p>
            <a:pPr>
              <a:defRPr/>
            </a:pPr>
            <a:r>
              <a:rPr lang="en-US"/>
              <a:t>3/2024</a:t>
            </a:r>
            <a:endParaRPr lang="en-US" dirty="0"/>
          </a:p>
        </p:txBody>
      </p:sp>
      <p:sp>
        <p:nvSpPr>
          <p:cNvPr id="5" name="Footer Placeholder 4">
            <a:extLst>
              <a:ext uri="{FF2B5EF4-FFF2-40B4-BE49-F238E27FC236}">
                <a16:creationId xmlns:a16="http://schemas.microsoft.com/office/drawing/2014/main" id="{A3EEC76C-D513-0E5E-9484-DA831F39DFA6}"/>
              </a:ext>
            </a:extLst>
          </p:cNvPr>
          <p:cNvSpPr>
            <a:spLocks noGrp="1"/>
          </p:cNvSpPr>
          <p:nvPr>
            <p:ph type="ftr" sz="quarter" idx="3"/>
          </p:nvPr>
        </p:nvSpPr>
        <p:spPr/>
        <p:txBody>
          <a:bodyPr/>
          <a:lstStyle/>
          <a:p>
            <a:pPr>
              <a:defRPr/>
            </a:pPr>
            <a:r>
              <a:rPr lang="en-US"/>
              <a:t>Michels | ARR - Contractor Assurance</a:t>
            </a:r>
            <a:endParaRPr lang="en-US" b="1" dirty="0"/>
          </a:p>
        </p:txBody>
      </p:sp>
      <p:sp>
        <p:nvSpPr>
          <p:cNvPr id="6" name="Slide Number Placeholder 5">
            <a:extLst>
              <a:ext uri="{FF2B5EF4-FFF2-40B4-BE49-F238E27FC236}">
                <a16:creationId xmlns:a16="http://schemas.microsoft.com/office/drawing/2014/main" id="{E43E70FC-60F6-758C-B93B-5B467E9A6670}"/>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1696335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725F9A-B89F-F693-AD11-8EF2D2A30E0B}"/>
              </a:ext>
            </a:extLst>
          </p:cNvPr>
          <p:cNvSpPr>
            <a:spLocks noGrp="1"/>
          </p:cNvSpPr>
          <p:nvPr>
            <p:ph idx="1"/>
          </p:nvPr>
        </p:nvSpPr>
        <p:spPr/>
        <p:txBody>
          <a:bodyPr/>
          <a:lstStyle/>
          <a:p>
            <a:pPr marL="457200" indent="-457200">
              <a:buFont typeface="Arial" panose="020B0604020202020204" pitchFamily="34" charset="0"/>
              <a:buChar char="•"/>
            </a:pPr>
            <a:r>
              <a:rPr lang="en-US" sz="2000" dirty="0"/>
              <a:t>CAS is a set of integrated processes, activities, and requirements systems that are used to provide reasonable assurance to ourselves and DOE that Lab management is executing the Lab's strategy, meeting contract requirements safely and efficiently, and effectively managing risk.</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Contractor Assurance requirements are implemented via the Requirements Assurance Systems (RAS) and the Fermilab CAS Program Description (approved in November 2023).</a:t>
            </a:r>
          </a:p>
          <a:p>
            <a:pPr marL="0" indent="0"/>
            <a:endParaRPr lang="en-US" sz="2000" dirty="0"/>
          </a:p>
          <a:p>
            <a:pPr marL="457200" indent="-457200">
              <a:buFont typeface="Arial" panose="020B0604020202020204" pitchFamily="34" charset="0"/>
              <a:buChar char="•"/>
            </a:pPr>
            <a:r>
              <a:rPr lang="en-US" sz="2000" dirty="0">
                <a:latin typeface="Helvetica" panose="020B0604020202020204" pitchFamily="34" charset="0"/>
                <a:cs typeface="Helvetica" panose="020B0604020202020204" pitchFamily="34" charset="0"/>
              </a:rPr>
              <a:t>ESH RAS and QA RAS </a:t>
            </a:r>
            <a:r>
              <a:rPr lang="en-US" sz="2000" dirty="0">
                <a:solidFill>
                  <a:schemeClr val="accent6"/>
                </a:solidFill>
                <a:latin typeface="Helvetica" panose="020B0604020202020204" pitchFamily="34" charset="0"/>
                <a:ea typeface="Calibri" panose="020F0502020204030204" pitchFamily="34" charset="0"/>
                <a:cs typeface="Helvetica" panose="020B0604020202020204" pitchFamily="34" charset="0"/>
              </a:rPr>
              <a:t>describes the policies and processes to assure compliance with ESH and QA related requirements.</a:t>
            </a:r>
          </a:p>
          <a:p>
            <a:endParaRPr lang="en-US" sz="1800" dirty="0"/>
          </a:p>
        </p:txBody>
      </p:sp>
      <p:sp>
        <p:nvSpPr>
          <p:cNvPr id="3" name="Title 2">
            <a:extLst>
              <a:ext uri="{FF2B5EF4-FFF2-40B4-BE49-F238E27FC236}">
                <a16:creationId xmlns:a16="http://schemas.microsoft.com/office/drawing/2014/main" id="{AEA256BC-1937-4D1E-B4E1-CBB6F19A2F91}"/>
              </a:ext>
            </a:extLst>
          </p:cNvPr>
          <p:cNvSpPr>
            <a:spLocks noGrp="1"/>
          </p:cNvSpPr>
          <p:nvPr>
            <p:ph type="title"/>
          </p:nvPr>
        </p:nvSpPr>
        <p:spPr/>
        <p:txBody>
          <a:bodyPr/>
          <a:lstStyle/>
          <a:p>
            <a:r>
              <a:rPr lang="en-US" dirty="0"/>
              <a:t>Contractor Assurance System</a:t>
            </a:r>
          </a:p>
        </p:txBody>
      </p:sp>
      <p:sp>
        <p:nvSpPr>
          <p:cNvPr id="4" name="Date Placeholder 3">
            <a:extLst>
              <a:ext uri="{FF2B5EF4-FFF2-40B4-BE49-F238E27FC236}">
                <a16:creationId xmlns:a16="http://schemas.microsoft.com/office/drawing/2014/main" id="{EB433F23-B858-0E76-9D82-EFFA849D1C57}"/>
              </a:ext>
            </a:extLst>
          </p:cNvPr>
          <p:cNvSpPr>
            <a:spLocks noGrp="1"/>
          </p:cNvSpPr>
          <p:nvPr>
            <p:ph type="dt" sz="half" idx="2"/>
          </p:nvPr>
        </p:nvSpPr>
        <p:spPr/>
        <p:txBody>
          <a:bodyPr/>
          <a:lstStyle/>
          <a:p>
            <a:pPr>
              <a:defRPr/>
            </a:pPr>
            <a:r>
              <a:rPr lang="en-US"/>
              <a:t>3/2024</a:t>
            </a:r>
            <a:endParaRPr lang="en-US" dirty="0"/>
          </a:p>
        </p:txBody>
      </p:sp>
      <p:sp>
        <p:nvSpPr>
          <p:cNvPr id="5" name="Footer Placeholder 4">
            <a:extLst>
              <a:ext uri="{FF2B5EF4-FFF2-40B4-BE49-F238E27FC236}">
                <a16:creationId xmlns:a16="http://schemas.microsoft.com/office/drawing/2014/main" id="{A3EEC76C-D513-0E5E-9484-DA831F39DFA6}"/>
              </a:ext>
            </a:extLst>
          </p:cNvPr>
          <p:cNvSpPr>
            <a:spLocks noGrp="1"/>
          </p:cNvSpPr>
          <p:nvPr>
            <p:ph type="ftr" sz="quarter" idx="3"/>
          </p:nvPr>
        </p:nvSpPr>
        <p:spPr/>
        <p:txBody>
          <a:bodyPr/>
          <a:lstStyle/>
          <a:p>
            <a:pPr>
              <a:defRPr/>
            </a:pPr>
            <a:r>
              <a:rPr lang="en-US"/>
              <a:t>Michels | ARR - Contractor Assurance</a:t>
            </a:r>
            <a:endParaRPr lang="en-US" b="1" dirty="0"/>
          </a:p>
        </p:txBody>
      </p:sp>
      <p:sp>
        <p:nvSpPr>
          <p:cNvPr id="6" name="Slide Number Placeholder 5">
            <a:extLst>
              <a:ext uri="{FF2B5EF4-FFF2-40B4-BE49-F238E27FC236}">
                <a16:creationId xmlns:a16="http://schemas.microsoft.com/office/drawing/2014/main" id="{E43E70FC-60F6-758C-B93B-5B467E9A6670}"/>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340846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A256BC-1937-4D1E-B4E1-CBB6F19A2F91}"/>
              </a:ext>
            </a:extLst>
          </p:cNvPr>
          <p:cNvSpPr>
            <a:spLocks noGrp="1"/>
          </p:cNvSpPr>
          <p:nvPr>
            <p:ph type="title"/>
          </p:nvPr>
        </p:nvSpPr>
        <p:spPr/>
        <p:txBody>
          <a:bodyPr/>
          <a:lstStyle/>
          <a:p>
            <a:r>
              <a:rPr lang="en-US" dirty="0"/>
              <a:t>Quality Assurance Program</a:t>
            </a:r>
          </a:p>
        </p:txBody>
      </p:sp>
      <p:sp>
        <p:nvSpPr>
          <p:cNvPr id="4" name="Date Placeholder 3">
            <a:extLst>
              <a:ext uri="{FF2B5EF4-FFF2-40B4-BE49-F238E27FC236}">
                <a16:creationId xmlns:a16="http://schemas.microsoft.com/office/drawing/2014/main" id="{EB433F23-B858-0E76-9D82-EFFA849D1C57}"/>
              </a:ext>
            </a:extLst>
          </p:cNvPr>
          <p:cNvSpPr>
            <a:spLocks noGrp="1"/>
          </p:cNvSpPr>
          <p:nvPr>
            <p:ph type="dt" sz="half" idx="2"/>
          </p:nvPr>
        </p:nvSpPr>
        <p:spPr/>
        <p:txBody>
          <a:bodyPr/>
          <a:lstStyle/>
          <a:p>
            <a:pPr>
              <a:defRPr/>
            </a:pPr>
            <a:r>
              <a:rPr lang="en-US"/>
              <a:t>3/2024</a:t>
            </a:r>
            <a:endParaRPr lang="en-US" dirty="0"/>
          </a:p>
        </p:txBody>
      </p:sp>
      <p:sp>
        <p:nvSpPr>
          <p:cNvPr id="5" name="Footer Placeholder 4">
            <a:extLst>
              <a:ext uri="{FF2B5EF4-FFF2-40B4-BE49-F238E27FC236}">
                <a16:creationId xmlns:a16="http://schemas.microsoft.com/office/drawing/2014/main" id="{A3EEC76C-D513-0E5E-9484-DA831F39DFA6}"/>
              </a:ext>
            </a:extLst>
          </p:cNvPr>
          <p:cNvSpPr>
            <a:spLocks noGrp="1"/>
          </p:cNvSpPr>
          <p:nvPr>
            <p:ph type="ftr" sz="quarter" idx="3"/>
          </p:nvPr>
        </p:nvSpPr>
        <p:spPr/>
        <p:txBody>
          <a:bodyPr/>
          <a:lstStyle/>
          <a:p>
            <a:pPr>
              <a:defRPr/>
            </a:pPr>
            <a:r>
              <a:rPr lang="en-US"/>
              <a:t>Michels | ARR - Contractor Assurance</a:t>
            </a:r>
            <a:endParaRPr lang="en-US" b="1" dirty="0"/>
          </a:p>
        </p:txBody>
      </p:sp>
      <p:sp>
        <p:nvSpPr>
          <p:cNvPr id="6" name="Slide Number Placeholder 5">
            <a:extLst>
              <a:ext uri="{FF2B5EF4-FFF2-40B4-BE49-F238E27FC236}">
                <a16:creationId xmlns:a16="http://schemas.microsoft.com/office/drawing/2014/main" id="{E43E70FC-60F6-758C-B93B-5B467E9A6670}"/>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9" name="Content Placeholder 6">
            <a:extLst>
              <a:ext uri="{FF2B5EF4-FFF2-40B4-BE49-F238E27FC236}">
                <a16:creationId xmlns:a16="http://schemas.microsoft.com/office/drawing/2014/main" id="{C4C33682-515C-7E28-9975-0153FA57E6A9}"/>
              </a:ext>
            </a:extLst>
          </p:cNvPr>
          <p:cNvSpPr txBox="1">
            <a:spLocks/>
          </p:cNvSpPr>
          <p:nvPr/>
        </p:nvSpPr>
        <p:spPr>
          <a:xfrm>
            <a:off x="274093" y="944613"/>
            <a:ext cx="8441872" cy="5255889"/>
          </a:xfrm>
          <a:prstGeom prst="rect">
            <a:avLst/>
          </a:prstGeom>
        </p:spPr>
        <p:txBody>
          <a:bodyPr lIns="0" tIns="0" rIns="0" bIns="0">
            <a:noAutofit/>
          </a:bodyPr>
          <a:lstStyle>
            <a:lvl1pPr marL="342900" indent="-342900" algn="l" defTabSz="457200" rtl="0" eaLnBrk="1" fontAlgn="base" hangingPunct="1">
              <a:spcBef>
                <a:spcPts val="984"/>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ts val="984"/>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ts val="984"/>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ts val="984"/>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ts val="984"/>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000" dirty="0"/>
              <a:t>The Fermilab QA Program is a critical component of the Laboratory’s Contractor Assurance System. </a:t>
            </a:r>
          </a:p>
          <a:p>
            <a:pPr marL="457200" indent="-457200">
              <a:buFont typeface="Arial" panose="020B0604020202020204" pitchFamily="34" charset="0"/>
              <a:buChar char="•"/>
            </a:pPr>
            <a:r>
              <a:rPr lang="en-US" sz="2000" dirty="0"/>
              <a:t>Accelerator Division (AD) line management is responsible for ensuring compliance to the QA Program requirements in their areas of responsibility.</a:t>
            </a:r>
          </a:p>
          <a:p>
            <a:pPr marL="457200" indent="-457200">
              <a:buFont typeface="Arial" panose="020B0604020202020204" pitchFamily="34" charset="0"/>
              <a:buChar char="•"/>
            </a:pPr>
            <a:r>
              <a:rPr lang="en-US" sz="2000" dirty="0"/>
              <a:t>A member of the QA group is assigned as the QA Liaison for AD line management and their teams. They are responsible for providing awareness of QA requirements and supporting the integration of those requirements in the programs and processes.</a:t>
            </a:r>
          </a:p>
          <a:p>
            <a:pPr marL="457200" indent="-457200">
              <a:buFont typeface="Arial" panose="020B0604020202020204" pitchFamily="34" charset="0"/>
              <a:buChar char="•"/>
            </a:pPr>
            <a:r>
              <a:rPr lang="en-US" sz="2000" dirty="0"/>
              <a:t>The implementation of the QA Program in Accelerator Operations is done via procedures and training that ensure compliance to the SAD and other applicable requirements. </a:t>
            </a:r>
          </a:p>
          <a:p>
            <a:pPr marL="457200" indent="-457200">
              <a:buFont typeface="Arial" panose="020B0604020202020204" pitchFamily="34" charset="0"/>
              <a:buChar char="•"/>
            </a:pPr>
            <a:r>
              <a:rPr lang="en-US" sz="2000" dirty="0"/>
              <a:t>Independent and Management Assessments are identified to verify compliance and identify opportunities for improvement or best practices and submitted to the lab’s Integrated Assessment Plan (IAP). </a:t>
            </a:r>
          </a:p>
        </p:txBody>
      </p:sp>
    </p:spTree>
    <p:extLst>
      <p:ext uri="{BB962C8B-B14F-4D97-AF65-F5344CB8AC3E}">
        <p14:creationId xmlns:p14="http://schemas.microsoft.com/office/powerpoint/2010/main" val="2310904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A256BC-1937-4D1E-B4E1-CBB6F19A2F91}"/>
              </a:ext>
            </a:extLst>
          </p:cNvPr>
          <p:cNvSpPr>
            <a:spLocks noGrp="1"/>
          </p:cNvSpPr>
          <p:nvPr>
            <p:ph type="title"/>
          </p:nvPr>
        </p:nvSpPr>
        <p:spPr/>
        <p:txBody>
          <a:bodyPr/>
          <a:lstStyle/>
          <a:p>
            <a:r>
              <a:rPr lang="en-US" dirty="0"/>
              <a:t>OCA Organization</a:t>
            </a:r>
          </a:p>
        </p:txBody>
      </p:sp>
      <p:sp>
        <p:nvSpPr>
          <p:cNvPr id="4" name="Date Placeholder 3">
            <a:extLst>
              <a:ext uri="{FF2B5EF4-FFF2-40B4-BE49-F238E27FC236}">
                <a16:creationId xmlns:a16="http://schemas.microsoft.com/office/drawing/2014/main" id="{EB433F23-B858-0E76-9D82-EFFA849D1C57}"/>
              </a:ext>
            </a:extLst>
          </p:cNvPr>
          <p:cNvSpPr>
            <a:spLocks noGrp="1"/>
          </p:cNvSpPr>
          <p:nvPr>
            <p:ph type="dt" sz="half" idx="2"/>
          </p:nvPr>
        </p:nvSpPr>
        <p:spPr/>
        <p:txBody>
          <a:bodyPr/>
          <a:lstStyle/>
          <a:p>
            <a:pPr>
              <a:defRPr/>
            </a:pPr>
            <a:r>
              <a:rPr lang="en-US"/>
              <a:t>3/2024</a:t>
            </a:r>
            <a:endParaRPr lang="en-US" dirty="0"/>
          </a:p>
        </p:txBody>
      </p:sp>
      <p:sp>
        <p:nvSpPr>
          <p:cNvPr id="5" name="Footer Placeholder 4">
            <a:extLst>
              <a:ext uri="{FF2B5EF4-FFF2-40B4-BE49-F238E27FC236}">
                <a16:creationId xmlns:a16="http://schemas.microsoft.com/office/drawing/2014/main" id="{A3EEC76C-D513-0E5E-9484-DA831F39DFA6}"/>
              </a:ext>
            </a:extLst>
          </p:cNvPr>
          <p:cNvSpPr>
            <a:spLocks noGrp="1"/>
          </p:cNvSpPr>
          <p:nvPr>
            <p:ph type="ftr" sz="quarter" idx="3"/>
          </p:nvPr>
        </p:nvSpPr>
        <p:spPr/>
        <p:txBody>
          <a:bodyPr/>
          <a:lstStyle/>
          <a:p>
            <a:pPr>
              <a:defRPr/>
            </a:pPr>
            <a:r>
              <a:rPr lang="en-US"/>
              <a:t>Michels | ARR - Contractor Assurance</a:t>
            </a:r>
            <a:endParaRPr lang="en-US" b="1" dirty="0"/>
          </a:p>
        </p:txBody>
      </p:sp>
      <p:sp>
        <p:nvSpPr>
          <p:cNvPr id="6" name="Slide Number Placeholder 5">
            <a:extLst>
              <a:ext uri="{FF2B5EF4-FFF2-40B4-BE49-F238E27FC236}">
                <a16:creationId xmlns:a16="http://schemas.microsoft.com/office/drawing/2014/main" id="{E43E70FC-60F6-758C-B93B-5B467E9A6670}"/>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pic>
        <p:nvPicPr>
          <p:cNvPr id="10" name="Picture 9" descr="Graphical user interface, application&#10;&#10;Description automatically generated">
            <a:extLst>
              <a:ext uri="{FF2B5EF4-FFF2-40B4-BE49-F238E27FC236}">
                <a16:creationId xmlns:a16="http://schemas.microsoft.com/office/drawing/2014/main" id="{C17BB03F-1343-89F8-63E1-993CBEAD446A}"/>
              </a:ext>
            </a:extLst>
          </p:cNvPr>
          <p:cNvPicPr>
            <a:picLocks noChangeAspect="1"/>
          </p:cNvPicPr>
          <p:nvPr/>
        </p:nvPicPr>
        <p:blipFill>
          <a:blip r:embed="rId2"/>
          <a:stretch>
            <a:fillRect/>
          </a:stretch>
        </p:blipFill>
        <p:spPr>
          <a:xfrm>
            <a:off x="0" y="798713"/>
            <a:ext cx="9144000" cy="5260574"/>
          </a:xfrm>
          <a:prstGeom prst="rect">
            <a:avLst/>
          </a:prstGeom>
        </p:spPr>
      </p:pic>
      <p:sp>
        <p:nvSpPr>
          <p:cNvPr id="11" name="Rectangle 10">
            <a:extLst>
              <a:ext uri="{FF2B5EF4-FFF2-40B4-BE49-F238E27FC236}">
                <a16:creationId xmlns:a16="http://schemas.microsoft.com/office/drawing/2014/main" id="{5639EC90-F889-92F1-2B9C-6ABD5D2B717C}"/>
              </a:ext>
            </a:extLst>
          </p:cNvPr>
          <p:cNvSpPr/>
          <p:nvPr/>
        </p:nvSpPr>
        <p:spPr>
          <a:xfrm>
            <a:off x="7191103" y="3331029"/>
            <a:ext cx="1632857" cy="39188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81E1BDE-D016-153D-19DF-4132A823B6AA}"/>
              </a:ext>
            </a:extLst>
          </p:cNvPr>
          <p:cNvSpPr/>
          <p:nvPr/>
        </p:nvSpPr>
        <p:spPr>
          <a:xfrm>
            <a:off x="4519749" y="130629"/>
            <a:ext cx="4526280" cy="156101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CAS elevated in the organization and resources provided.</a:t>
            </a:r>
          </a:p>
        </p:txBody>
      </p:sp>
    </p:spTree>
    <p:extLst>
      <p:ext uri="{BB962C8B-B14F-4D97-AF65-F5344CB8AC3E}">
        <p14:creationId xmlns:p14="http://schemas.microsoft.com/office/powerpoint/2010/main" val="2449307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A256BC-1937-4D1E-B4E1-CBB6F19A2F91}"/>
              </a:ext>
            </a:extLst>
          </p:cNvPr>
          <p:cNvSpPr>
            <a:spLocks noGrp="1"/>
          </p:cNvSpPr>
          <p:nvPr>
            <p:ph type="title"/>
          </p:nvPr>
        </p:nvSpPr>
        <p:spPr/>
        <p:txBody>
          <a:bodyPr/>
          <a:lstStyle/>
          <a:p>
            <a:r>
              <a:rPr lang="en-US" dirty="0"/>
              <a:t>OCA Organization</a:t>
            </a:r>
          </a:p>
        </p:txBody>
      </p:sp>
      <p:sp>
        <p:nvSpPr>
          <p:cNvPr id="4" name="Date Placeholder 3">
            <a:extLst>
              <a:ext uri="{FF2B5EF4-FFF2-40B4-BE49-F238E27FC236}">
                <a16:creationId xmlns:a16="http://schemas.microsoft.com/office/drawing/2014/main" id="{EB433F23-B858-0E76-9D82-EFFA849D1C57}"/>
              </a:ext>
            </a:extLst>
          </p:cNvPr>
          <p:cNvSpPr>
            <a:spLocks noGrp="1"/>
          </p:cNvSpPr>
          <p:nvPr>
            <p:ph type="dt" sz="half" idx="2"/>
          </p:nvPr>
        </p:nvSpPr>
        <p:spPr/>
        <p:txBody>
          <a:bodyPr/>
          <a:lstStyle/>
          <a:p>
            <a:pPr>
              <a:defRPr/>
            </a:pPr>
            <a:r>
              <a:rPr lang="en-US"/>
              <a:t>3/2024</a:t>
            </a:r>
            <a:endParaRPr lang="en-US" dirty="0"/>
          </a:p>
        </p:txBody>
      </p:sp>
      <p:sp>
        <p:nvSpPr>
          <p:cNvPr id="5" name="Footer Placeholder 4">
            <a:extLst>
              <a:ext uri="{FF2B5EF4-FFF2-40B4-BE49-F238E27FC236}">
                <a16:creationId xmlns:a16="http://schemas.microsoft.com/office/drawing/2014/main" id="{A3EEC76C-D513-0E5E-9484-DA831F39DFA6}"/>
              </a:ext>
            </a:extLst>
          </p:cNvPr>
          <p:cNvSpPr>
            <a:spLocks noGrp="1"/>
          </p:cNvSpPr>
          <p:nvPr>
            <p:ph type="ftr" sz="quarter" idx="3"/>
          </p:nvPr>
        </p:nvSpPr>
        <p:spPr/>
        <p:txBody>
          <a:bodyPr/>
          <a:lstStyle/>
          <a:p>
            <a:pPr>
              <a:defRPr/>
            </a:pPr>
            <a:r>
              <a:rPr lang="en-US"/>
              <a:t>Michels | ARR - Contractor Assurance</a:t>
            </a:r>
            <a:endParaRPr lang="en-US" b="1" dirty="0"/>
          </a:p>
        </p:txBody>
      </p:sp>
      <p:sp>
        <p:nvSpPr>
          <p:cNvPr id="6" name="Slide Number Placeholder 5">
            <a:extLst>
              <a:ext uri="{FF2B5EF4-FFF2-40B4-BE49-F238E27FC236}">
                <a16:creationId xmlns:a16="http://schemas.microsoft.com/office/drawing/2014/main" id="{E43E70FC-60F6-758C-B93B-5B467E9A6670}"/>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pic>
        <p:nvPicPr>
          <p:cNvPr id="7" name="Picture 6" descr="Diagram&#10;&#10;Description automatically generated with medium confidence">
            <a:extLst>
              <a:ext uri="{FF2B5EF4-FFF2-40B4-BE49-F238E27FC236}">
                <a16:creationId xmlns:a16="http://schemas.microsoft.com/office/drawing/2014/main" id="{33556F82-7BC3-9100-A263-27832DE70AAA}"/>
              </a:ext>
            </a:extLst>
          </p:cNvPr>
          <p:cNvPicPr>
            <a:picLocks noChangeAspect="1"/>
          </p:cNvPicPr>
          <p:nvPr/>
        </p:nvPicPr>
        <p:blipFill rotWithShape="1">
          <a:blip r:embed="rId2"/>
          <a:srcRect r="1500"/>
          <a:stretch/>
        </p:blipFill>
        <p:spPr>
          <a:xfrm>
            <a:off x="13063" y="874649"/>
            <a:ext cx="9006840" cy="5108701"/>
          </a:xfrm>
          <a:prstGeom prst="rect">
            <a:avLst/>
          </a:prstGeom>
        </p:spPr>
      </p:pic>
      <p:sp>
        <p:nvSpPr>
          <p:cNvPr id="8" name="Rectangle 7">
            <a:extLst>
              <a:ext uri="{FF2B5EF4-FFF2-40B4-BE49-F238E27FC236}">
                <a16:creationId xmlns:a16="http://schemas.microsoft.com/office/drawing/2014/main" id="{DABB7A9D-1F6D-58C3-47ED-56592D3587AA}"/>
              </a:ext>
            </a:extLst>
          </p:cNvPr>
          <p:cNvSpPr/>
          <p:nvPr/>
        </p:nvSpPr>
        <p:spPr>
          <a:xfrm>
            <a:off x="3311434" y="2932610"/>
            <a:ext cx="2710543" cy="2547259"/>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F411989-5406-152F-7480-C4CE312C667B}"/>
              </a:ext>
            </a:extLst>
          </p:cNvPr>
          <p:cNvSpPr/>
          <p:nvPr/>
        </p:nvSpPr>
        <p:spPr>
          <a:xfrm>
            <a:off x="3396343" y="1574076"/>
            <a:ext cx="2377440" cy="124097"/>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96BF34F-5DBD-D235-3FFE-610280A2D62A}"/>
              </a:ext>
            </a:extLst>
          </p:cNvPr>
          <p:cNvSpPr/>
          <p:nvPr/>
        </p:nvSpPr>
        <p:spPr>
          <a:xfrm>
            <a:off x="4519749" y="130629"/>
            <a:ext cx="4134394" cy="84908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dirty="0"/>
              <a:t>QA sits within the OCA and the QA Manager is part of the leadership.</a:t>
            </a:r>
          </a:p>
        </p:txBody>
      </p:sp>
    </p:spTree>
    <p:extLst>
      <p:ext uri="{BB962C8B-B14F-4D97-AF65-F5344CB8AC3E}">
        <p14:creationId xmlns:p14="http://schemas.microsoft.com/office/powerpoint/2010/main" val="1567812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725F9A-B89F-F693-AD11-8EF2D2A30E0B}"/>
              </a:ext>
            </a:extLst>
          </p:cNvPr>
          <p:cNvSpPr>
            <a:spLocks noGrp="1"/>
          </p:cNvSpPr>
          <p:nvPr>
            <p:ph idx="1"/>
          </p:nvPr>
        </p:nvSpPr>
        <p:spPr/>
        <p:txBody>
          <a:bodyPr/>
          <a:lstStyle/>
          <a:p>
            <a:pPr marL="0" indent="0">
              <a:buNone/>
            </a:pPr>
            <a:r>
              <a:rPr lang="en-US" sz="1600" b="1" dirty="0">
                <a:solidFill>
                  <a:schemeClr val="accent6"/>
                </a:solidFill>
                <a:latin typeface="Helvetica" panose="020B0604020202020204" pitchFamily="34" charset="0"/>
                <a:ea typeface="Calibri" panose="020F0502020204030204" pitchFamily="34" charset="0"/>
                <a:cs typeface="Helvetica" panose="020B0604020202020204" pitchFamily="34" charset="0"/>
              </a:rPr>
              <a:t>ESH RAS</a:t>
            </a:r>
            <a:r>
              <a:rPr lang="en-US" sz="1600" dirty="0">
                <a:solidFill>
                  <a:schemeClr val="accent6"/>
                </a:solidFill>
                <a:latin typeface="Helvetica" panose="020B0604020202020204" pitchFamily="34" charset="0"/>
                <a:ea typeface="Calibri" panose="020F0502020204030204" pitchFamily="34" charset="0"/>
                <a:cs typeface="Helvetica" panose="020B0604020202020204" pitchFamily="34" charset="0"/>
              </a:rPr>
              <a:t> describes the policies and processes to assure compliance with ESH-related requirements.</a:t>
            </a:r>
          </a:p>
          <a:p>
            <a:pPr marL="857250" lvl="2" indent="0">
              <a:buNone/>
            </a:pPr>
            <a:r>
              <a:rPr lang="en-US" sz="1400" dirty="0">
                <a:solidFill>
                  <a:schemeClr val="accent6"/>
                </a:solidFill>
                <a:latin typeface="Helvetica" panose="020B0604020202020204" pitchFamily="34" charset="0"/>
                <a:ea typeface="Calibri" panose="020F0502020204030204" pitchFamily="34" charset="0"/>
                <a:cs typeface="Helvetica" panose="020B0604020202020204" pitchFamily="34" charset="0"/>
              </a:rPr>
              <a:t>Fermilab Environment, Safety and Health Manual (FESHM) chapters details specific processes and procedures to meet requirements. FESHM Chapter 2010, </a:t>
            </a:r>
            <a:r>
              <a:rPr lang="en-US" sz="1400" i="1" dirty="0">
                <a:solidFill>
                  <a:schemeClr val="accent6"/>
                </a:solidFill>
                <a:latin typeface="Helvetica" panose="020B0604020202020204" pitchFamily="34" charset="0"/>
                <a:cs typeface="Helvetica" panose="020B0604020202020204" pitchFamily="34" charset="0"/>
              </a:rPr>
              <a:t>Planning and Review of Accelerator Facilities and Their Operations</a:t>
            </a:r>
            <a:r>
              <a:rPr lang="en-US" sz="1400" dirty="0">
                <a:solidFill>
                  <a:schemeClr val="accent6"/>
                </a:solidFill>
                <a:latin typeface="Helvetica" panose="020B0604020202020204" pitchFamily="34" charset="0"/>
                <a:cs typeface="Helvetica" panose="020B0604020202020204" pitchFamily="34" charset="0"/>
              </a:rPr>
              <a:t>, details formal review procedures to assure compliance with DOE O 420.2.</a:t>
            </a:r>
          </a:p>
          <a:p>
            <a:pPr marL="857250" lvl="2" indent="0">
              <a:buNone/>
            </a:pPr>
            <a:r>
              <a:rPr lang="en-US" sz="1400" dirty="0">
                <a:solidFill>
                  <a:schemeClr val="accent6"/>
                </a:solidFill>
                <a:latin typeface="Helvetica" panose="020B0604020202020204" pitchFamily="34" charset="0"/>
                <a:ea typeface="Calibri" panose="020F0502020204030204" pitchFamily="34" charset="0"/>
                <a:cs typeface="Helvetica" panose="020B0604020202020204" pitchFamily="34" charset="0"/>
              </a:rPr>
              <a:t>A new section was added to FESHM 2010, </a:t>
            </a:r>
            <a:r>
              <a:rPr lang="en-US" sz="1400" i="1" dirty="0">
                <a:solidFill>
                  <a:schemeClr val="accent6"/>
                </a:solidFill>
                <a:latin typeface="Helvetica" panose="020B0604020202020204" pitchFamily="34" charset="0"/>
                <a:ea typeface="Calibri" panose="020F0502020204030204" pitchFamily="34" charset="0"/>
                <a:cs typeface="Helvetica" panose="020B0604020202020204" pitchFamily="34" charset="0"/>
              </a:rPr>
              <a:t>ASO Compliance Assurance,</a:t>
            </a:r>
            <a:r>
              <a:rPr lang="en-US" sz="1400" dirty="0">
                <a:solidFill>
                  <a:schemeClr val="accent6"/>
                </a:solidFill>
                <a:latin typeface="Helvetica" panose="020B0604020202020204" pitchFamily="34" charset="0"/>
                <a:ea typeface="Calibri" panose="020F0502020204030204" pitchFamily="34" charset="0"/>
                <a:cs typeface="Helvetica" panose="020B0604020202020204" pitchFamily="34" charset="0"/>
              </a:rPr>
              <a:t> describing the types of regular reviews to conduct on the accelerator safety program elements to meet this requirement The descriptions include frequency of reviews and review scope (e.g., process or system being reviewed). Scheduled reviews are formally tracked in the Assessment database.</a:t>
            </a:r>
          </a:p>
          <a:p>
            <a:pPr marL="857250" lvl="2" indent="0">
              <a:buNone/>
            </a:pPr>
            <a:endParaRPr lang="en-US" sz="1400" dirty="0">
              <a:solidFill>
                <a:schemeClr val="accent6"/>
              </a:solidFill>
              <a:latin typeface="Helvetica" panose="020B0604020202020204" pitchFamily="34" charset="0"/>
              <a:cs typeface="Helvetica" panose="020B0604020202020204" pitchFamily="34" charset="0"/>
            </a:endParaRPr>
          </a:p>
          <a:p>
            <a:pPr marL="0" lvl="2" indent="0">
              <a:buNone/>
            </a:pPr>
            <a:r>
              <a:rPr lang="en-US" sz="1600" b="1" dirty="0">
                <a:solidFill>
                  <a:schemeClr val="accent6"/>
                </a:solidFill>
                <a:latin typeface="Helvetica" panose="020B0604020202020204" pitchFamily="34" charset="0"/>
                <a:ea typeface="Calibri" panose="020F0502020204030204" pitchFamily="34" charset="0"/>
                <a:cs typeface="Helvetica" panose="020B0604020202020204" pitchFamily="34" charset="0"/>
              </a:rPr>
              <a:t>Quality RAS </a:t>
            </a:r>
            <a:r>
              <a:rPr lang="en-US" sz="1600" dirty="0">
                <a:solidFill>
                  <a:schemeClr val="accent6"/>
                </a:solidFill>
                <a:latin typeface="Helvetica" panose="020B0604020202020204" pitchFamily="34" charset="0"/>
                <a:ea typeface="Calibri" panose="020F0502020204030204" pitchFamily="34" charset="0"/>
                <a:cs typeface="Helvetica" panose="020B0604020202020204" pitchFamily="34" charset="0"/>
              </a:rPr>
              <a:t>describes policies and programs to assure compliance with Quality-related requirements. </a:t>
            </a:r>
          </a:p>
          <a:p>
            <a:pPr marL="800100" lvl="2" indent="0">
              <a:buNone/>
            </a:pPr>
            <a:r>
              <a:rPr lang="en-US" sz="1400" dirty="0">
                <a:solidFill>
                  <a:schemeClr val="accent6"/>
                </a:solidFill>
                <a:latin typeface="Helvetica" panose="020B0604020202020204" pitchFamily="34" charset="0"/>
                <a:ea typeface="Calibri" panose="020F0502020204030204" pitchFamily="34" charset="0"/>
                <a:cs typeface="Helvetica" panose="020B0604020202020204" pitchFamily="34" charset="0"/>
              </a:rPr>
              <a:t>The </a:t>
            </a:r>
            <a:r>
              <a:rPr lang="en-US" sz="1400" b="1" dirty="0">
                <a:solidFill>
                  <a:schemeClr val="accent6"/>
                </a:solidFill>
                <a:latin typeface="Helvetica" panose="020B0604020202020204" pitchFamily="34" charset="0"/>
                <a:ea typeface="Calibri" panose="020F0502020204030204" pitchFamily="34" charset="0"/>
                <a:cs typeface="Helvetica" panose="020B0604020202020204" pitchFamily="34" charset="0"/>
              </a:rPr>
              <a:t>Fermilab Assessment Program</a:t>
            </a:r>
            <a:r>
              <a:rPr lang="en-US" sz="1400" dirty="0">
                <a:solidFill>
                  <a:schemeClr val="accent6"/>
                </a:solidFill>
                <a:latin typeface="Helvetica" panose="020B0604020202020204" pitchFamily="34" charset="0"/>
                <a:ea typeface="Calibri" panose="020F0502020204030204" pitchFamily="34" charset="0"/>
                <a:cs typeface="Helvetica" panose="020B0604020202020204" pitchFamily="34" charset="0"/>
              </a:rPr>
              <a:t> provides the process and tools to support and manage assessments. </a:t>
            </a:r>
          </a:p>
          <a:p>
            <a:pPr marL="400050" lvl="1" indent="0">
              <a:buNone/>
            </a:pPr>
            <a:endParaRPr lang="en-US" sz="1600" b="1" dirty="0">
              <a:solidFill>
                <a:schemeClr val="accent6"/>
              </a:solidFill>
              <a:latin typeface="Helvetica" panose="020B0604020202020204" pitchFamily="34" charset="0"/>
              <a:ea typeface="Calibri" panose="020F0502020204030204" pitchFamily="34" charset="0"/>
              <a:cs typeface="Helvetica" panose="020B0604020202020204" pitchFamily="34" charset="0"/>
            </a:endParaRPr>
          </a:p>
          <a:p>
            <a:endParaRPr lang="en-US" sz="2000" dirty="0"/>
          </a:p>
        </p:txBody>
      </p:sp>
      <p:sp>
        <p:nvSpPr>
          <p:cNvPr id="3" name="Title 2">
            <a:extLst>
              <a:ext uri="{FF2B5EF4-FFF2-40B4-BE49-F238E27FC236}">
                <a16:creationId xmlns:a16="http://schemas.microsoft.com/office/drawing/2014/main" id="{AEA256BC-1937-4D1E-B4E1-CBB6F19A2F91}"/>
              </a:ext>
            </a:extLst>
          </p:cNvPr>
          <p:cNvSpPr>
            <a:spLocks noGrp="1"/>
          </p:cNvSpPr>
          <p:nvPr>
            <p:ph type="title"/>
          </p:nvPr>
        </p:nvSpPr>
        <p:spPr/>
        <p:txBody>
          <a:bodyPr/>
          <a:lstStyle/>
          <a:p>
            <a:pPr lvl="1"/>
            <a:r>
              <a:rPr lang="en-US" sz="2800" dirty="0">
                <a:effectLst/>
                <a:latin typeface="Helvetica" panose="020B0604020202020204" pitchFamily="34" charset="0"/>
                <a:ea typeface="Calibri" panose="020F0502020204030204" pitchFamily="34" charset="0"/>
                <a:cs typeface="Helvetica" panose="020B0604020202020204" pitchFamily="34" charset="0"/>
              </a:rPr>
              <a:t>CRD Program Element </a:t>
            </a:r>
            <a:r>
              <a:rPr lang="en-US" sz="2800" dirty="0">
                <a:latin typeface="Helvetica" panose="020B0604020202020204" pitchFamily="34" charset="0"/>
                <a:ea typeface="Calibri" panose="020F0502020204030204" pitchFamily="34" charset="0"/>
                <a:cs typeface="Helvetica" panose="020B0604020202020204" pitchFamily="34" charset="0"/>
              </a:rPr>
              <a:t>2.c </a:t>
            </a:r>
          </a:p>
        </p:txBody>
      </p:sp>
      <p:sp>
        <p:nvSpPr>
          <p:cNvPr id="4" name="Date Placeholder 3">
            <a:extLst>
              <a:ext uri="{FF2B5EF4-FFF2-40B4-BE49-F238E27FC236}">
                <a16:creationId xmlns:a16="http://schemas.microsoft.com/office/drawing/2014/main" id="{EB433F23-B858-0E76-9D82-EFFA849D1C57}"/>
              </a:ext>
            </a:extLst>
          </p:cNvPr>
          <p:cNvSpPr>
            <a:spLocks noGrp="1"/>
          </p:cNvSpPr>
          <p:nvPr>
            <p:ph type="dt" sz="half" idx="2"/>
          </p:nvPr>
        </p:nvSpPr>
        <p:spPr/>
        <p:txBody>
          <a:bodyPr/>
          <a:lstStyle/>
          <a:p>
            <a:pPr>
              <a:defRPr/>
            </a:pPr>
            <a:r>
              <a:rPr lang="en-US"/>
              <a:t>3/2024</a:t>
            </a:r>
            <a:endParaRPr lang="en-US" dirty="0"/>
          </a:p>
        </p:txBody>
      </p:sp>
      <p:sp>
        <p:nvSpPr>
          <p:cNvPr id="5" name="Footer Placeholder 4">
            <a:extLst>
              <a:ext uri="{FF2B5EF4-FFF2-40B4-BE49-F238E27FC236}">
                <a16:creationId xmlns:a16="http://schemas.microsoft.com/office/drawing/2014/main" id="{A3EEC76C-D513-0E5E-9484-DA831F39DFA6}"/>
              </a:ext>
            </a:extLst>
          </p:cNvPr>
          <p:cNvSpPr>
            <a:spLocks noGrp="1"/>
          </p:cNvSpPr>
          <p:nvPr>
            <p:ph type="ftr" sz="quarter" idx="3"/>
          </p:nvPr>
        </p:nvSpPr>
        <p:spPr/>
        <p:txBody>
          <a:bodyPr/>
          <a:lstStyle/>
          <a:p>
            <a:pPr>
              <a:defRPr/>
            </a:pPr>
            <a:r>
              <a:rPr lang="en-US"/>
              <a:t>Michels | ARR - Contractor Assurance</a:t>
            </a:r>
            <a:endParaRPr lang="en-US" b="1" dirty="0"/>
          </a:p>
        </p:txBody>
      </p:sp>
      <p:sp>
        <p:nvSpPr>
          <p:cNvPr id="6" name="Slide Number Placeholder 5">
            <a:extLst>
              <a:ext uri="{FF2B5EF4-FFF2-40B4-BE49-F238E27FC236}">
                <a16:creationId xmlns:a16="http://schemas.microsoft.com/office/drawing/2014/main" id="{E43E70FC-60F6-758C-B93B-5B467E9A6670}"/>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Tree>
    <p:extLst>
      <p:ext uri="{BB962C8B-B14F-4D97-AF65-F5344CB8AC3E}">
        <p14:creationId xmlns:p14="http://schemas.microsoft.com/office/powerpoint/2010/main" val="1681307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3AA56EC-82DF-9EFD-7BC2-E29AA89332CC}"/>
              </a:ext>
            </a:extLst>
          </p:cNvPr>
          <p:cNvSpPr>
            <a:spLocks noGrp="1"/>
          </p:cNvSpPr>
          <p:nvPr>
            <p:ph idx="1"/>
          </p:nvPr>
        </p:nvSpPr>
        <p:spPr>
          <a:xfrm>
            <a:off x="228600" y="729887"/>
            <a:ext cx="8672513" cy="5548993"/>
          </a:xfrm>
        </p:spPr>
        <p:txBody>
          <a:bodyPr/>
          <a:lstStyle/>
          <a:p>
            <a:pPr marL="0" marR="0" indent="0">
              <a:lnSpc>
                <a:spcPct val="107000"/>
              </a:lnSpc>
              <a:spcBef>
                <a:spcPts val="0"/>
              </a:spcBef>
              <a:spcAft>
                <a:spcPts val="800"/>
              </a:spcAft>
              <a:buNone/>
            </a:pPr>
            <a:r>
              <a:rPr lang="en-US" sz="1200" i="1" dirty="0">
                <a:effectLst/>
                <a:latin typeface="Helvetica" panose="020B0604020202020204" pitchFamily="34" charset="0"/>
                <a:ea typeface="Calibri" panose="020F0502020204030204" pitchFamily="34" charset="0"/>
                <a:cs typeface="Helvetica" panose="020B0604020202020204" pitchFamily="34" charset="0"/>
              </a:rPr>
              <a:t>As part of the ARR process, the contractor must demonstrate to the satisfaction of the DOE Field Element Manager that an appropriately comprehensive and independent ARR has been conducted, identified pre-start issues have been resolved, commissioning activities required for safe operations have been completed as appropriate, and the following processes are in place: … A Contractor Assurance System </a:t>
            </a:r>
            <a:r>
              <a:rPr lang="en-US" sz="1200" i="1" dirty="0">
                <a:latin typeface="Helvetica" panose="020B0604020202020204" pitchFamily="34" charset="0"/>
                <a:ea typeface="Calibri" panose="020F0502020204030204" pitchFamily="34" charset="0"/>
                <a:cs typeface="Helvetica" panose="020B0604020202020204" pitchFamily="34" charset="0"/>
              </a:rPr>
              <a:t>that maintains an internal assessment process;</a:t>
            </a:r>
          </a:p>
          <a:p>
            <a:pPr marL="0" marR="0" indent="0">
              <a:lnSpc>
                <a:spcPct val="107000"/>
              </a:lnSpc>
              <a:spcBef>
                <a:spcPts val="0"/>
              </a:spcBef>
              <a:spcAft>
                <a:spcPts val="800"/>
              </a:spcAft>
              <a:buNone/>
            </a:pPr>
            <a:r>
              <a:rPr lang="en-US" sz="1800" b="1" dirty="0">
                <a:latin typeface="Helvetica" panose="020B0604020202020204" pitchFamily="34" charset="0"/>
                <a:cs typeface="Helvetica" panose="020B0604020202020204" pitchFamily="34" charset="0"/>
              </a:rPr>
              <a:t>ESH RAS Description </a:t>
            </a:r>
          </a:p>
          <a:p>
            <a:pPr marL="685800" lvl="1">
              <a:lnSpc>
                <a:spcPct val="107000"/>
              </a:lnSpc>
              <a:spcBef>
                <a:spcPts val="0"/>
              </a:spcBef>
              <a:spcAft>
                <a:spcPts val="800"/>
              </a:spcAft>
            </a:pPr>
            <a:r>
              <a:rPr lang="en-US" sz="1600" dirty="0">
                <a:latin typeface="Helvetica" panose="020B0604020202020204" pitchFamily="34" charset="0"/>
                <a:cs typeface="Helvetica" panose="020B0604020202020204" pitchFamily="34" charset="0"/>
              </a:rPr>
              <a:t>ARR listed as a type of assessment conducted that provides reasonable assurance that requirements are being met.</a:t>
            </a:r>
          </a:p>
          <a:p>
            <a:pPr marL="0" indent="0">
              <a:lnSpc>
                <a:spcPct val="107000"/>
              </a:lnSpc>
              <a:spcBef>
                <a:spcPts val="0"/>
              </a:spcBef>
              <a:spcAft>
                <a:spcPts val="800"/>
              </a:spcAft>
              <a:buNone/>
            </a:pPr>
            <a:r>
              <a:rPr lang="en-US" sz="1800" b="1" dirty="0">
                <a:latin typeface="Helvetica" panose="020B0604020202020204" pitchFamily="34" charset="0"/>
                <a:ea typeface="Calibri" panose="020F0502020204030204" pitchFamily="34" charset="0"/>
                <a:cs typeface="Helvetica" panose="020B0604020202020204" pitchFamily="34" charset="0"/>
              </a:rPr>
              <a:t>Quality RAS Description</a:t>
            </a:r>
          </a:p>
          <a:p>
            <a:pPr marL="685800" lvl="1">
              <a:lnSpc>
                <a:spcPct val="107000"/>
              </a:lnSpc>
              <a:spcBef>
                <a:spcPts val="0"/>
              </a:spcBef>
              <a:spcAft>
                <a:spcPts val="800"/>
              </a:spcAft>
            </a:pPr>
            <a:r>
              <a:rPr lang="en-US" sz="1600" dirty="0">
                <a:latin typeface="Helvetica" panose="020B0604020202020204" pitchFamily="34" charset="0"/>
                <a:ea typeface="Calibri" panose="020F0502020204030204" pitchFamily="34" charset="0"/>
                <a:cs typeface="Helvetica" panose="020B0604020202020204" pitchFamily="34" charset="0"/>
              </a:rPr>
              <a:t>Fermilab Assessment Program provides guidance on the assessment process and a database to capture key information.  An annual Integrated Assessment Plan (IAP) is part of the program</a:t>
            </a:r>
            <a:r>
              <a:rPr lang="en-US" sz="1600" dirty="0">
                <a:effectLst/>
                <a:latin typeface="Helvetica" panose="020B0604020202020204" pitchFamily="34" charset="0"/>
                <a:ea typeface="Calibri" panose="020F0502020204030204" pitchFamily="34" charset="0"/>
                <a:cs typeface="Helvetica" panose="020B0604020202020204" pitchFamily="34" charset="0"/>
              </a:rPr>
              <a:t>.</a:t>
            </a:r>
          </a:p>
          <a:p>
            <a:pPr marL="1028700" lvl="2">
              <a:lnSpc>
                <a:spcPct val="107000"/>
              </a:lnSpc>
              <a:spcBef>
                <a:spcPts val="0"/>
              </a:spcBef>
              <a:spcAft>
                <a:spcPts val="800"/>
              </a:spcAft>
            </a:pPr>
            <a:r>
              <a:rPr lang="en-US" sz="1400" dirty="0">
                <a:latin typeface="Helvetica" panose="020B0604020202020204" pitchFamily="34" charset="0"/>
                <a:cs typeface="Helvetica" panose="020B0604020202020204" pitchFamily="34" charset="0"/>
              </a:rPr>
              <a:t>IAP aggregates proposed assessments from across the lab and tracks their progress.</a:t>
            </a:r>
          </a:p>
          <a:p>
            <a:pPr marL="1028700" lvl="2">
              <a:lnSpc>
                <a:spcPct val="107000"/>
              </a:lnSpc>
              <a:spcBef>
                <a:spcPts val="0"/>
              </a:spcBef>
              <a:spcAft>
                <a:spcPts val="800"/>
              </a:spcAft>
            </a:pPr>
            <a:r>
              <a:rPr lang="en-US" sz="1400" dirty="0">
                <a:latin typeface="Helvetica" panose="020B0604020202020204" pitchFamily="34" charset="0"/>
                <a:ea typeface="Calibri" panose="020F0502020204030204" pitchFamily="34" charset="0"/>
                <a:cs typeface="Helvetica" panose="020B0604020202020204" pitchFamily="34" charset="0"/>
              </a:rPr>
              <a:t>Enterprise-IAP is a select subset of IAP assessments monitored regularly by the Systems Oversight Group.</a:t>
            </a:r>
          </a:p>
          <a:p>
            <a:pPr marL="1485900" lvl="3">
              <a:lnSpc>
                <a:spcPct val="107000"/>
              </a:lnSpc>
              <a:spcBef>
                <a:spcPts val="0"/>
              </a:spcBef>
              <a:spcAft>
                <a:spcPts val="800"/>
              </a:spcAft>
            </a:pPr>
            <a:r>
              <a:rPr lang="en-US" sz="1400" dirty="0">
                <a:latin typeface="Helvetica" panose="020B0604020202020204" pitchFamily="34" charset="0"/>
                <a:ea typeface="Calibri" panose="020F0502020204030204" pitchFamily="34" charset="0"/>
                <a:cs typeface="Helvetica" panose="020B0604020202020204" pitchFamily="34" charset="0"/>
              </a:rPr>
              <a:t>scheduled ARRs are reflected on the E-IAP.</a:t>
            </a:r>
            <a:r>
              <a:rPr lang="en-US" sz="1400" b="1" dirty="0">
                <a:latin typeface="Helvetica" panose="020B0604020202020204" pitchFamily="34" charset="0"/>
                <a:ea typeface="Calibri" panose="020F0502020204030204" pitchFamily="34" charset="0"/>
                <a:cs typeface="Helvetica" panose="020B0604020202020204" pitchFamily="34" charset="0"/>
              </a:rPr>
              <a:t> </a:t>
            </a:r>
          </a:p>
          <a:p>
            <a:pPr marL="685800" lvl="1">
              <a:lnSpc>
                <a:spcPct val="107000"/>
              </a:lnSpc>
              <a:spcBef>
                <a:spcPts val="0"/>
              </a:spcBef>
              <a:spcAft>
                <a:spcPts val="800"/>
              </a:spcAft>
            </a:pPr>
            <a:r>
              <a:rPr lang="en-US" sz="1600" dirty="0">
                <a:effectLst/>
                <a:latin typeface="Helvetica" panose="020B0604020202020204" pitchFamily="34" charset="0"/>
                <a:ea typeface="Calibri" panose="020F0502020204030204" pitchFamily="34" charset="0"/>
                <a:cs typeface="Helvetica" panose="020B0604020202020204" pitchFamily="34" charset="0"/>
              </a:rPr>
              <a:t>Issues Management database is the resource to manage issues and track responses through to resolution.  </a:t>
            </a:r>
          </a:p>
          <a:p>
            <a:pPr marL="1028700" lvl="2">
              <a:lnSpc>
                <a:spcPct val="107000"/>
              </a:lnSpc>
              <a:spcBef>
                <a:spcPts val="0"/>
              </a:spcBef>
              <a:spcAft>
                <a:spcPts val="800"/>
              </a:spcAft>
            </a:pPr>
            <a:r>
              <a:rPr lang="en-US" sz="1400" dirty="0">
                <a:latin typeface="Helvetica" panose="020B0604020202020204" pitchFamily="34" charset="0"/>
                <a:cs typeface="Helvetica" panose="020B0604020202020204" pitchFamily="34" charset="0"/>
              </a:rPr>
              <a:t>Further integrated ARRs in the program by including it as a Review category option under Review Category Groups External Reviews and Internal Laboratory Activities.</a:t>
            </a:r>
          </a:p>
        </p:txBody>
      </p:sp>
      <p:sp>
        <p:nvSpPr>
          <p:cNvPr id="7" name="Title 6"/>
          <p:cNvSpPr>
            <a:spLocks noGrp="1"/>
          </p:cNvSpPr>
          <p:nvPr>
            <p:ph type="title"/>
          </p:nvPr>
        </p:nvSpPr>
        <p:spPr/>
        <p:txBody>
          <a:bodyPr/>
          <a:lstStyle/>
          <a:p>
            <a:pPr>
              <a:lnSpc>
                <a:spcPct val="107000"/>
              </a:lnSpc>
              <a:spcBef>
                <a:spcPts val="0"/>
              </a:spcBef>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CRD Program Elements </a:t>
            </a:r>
            <a:r>
              <a:rPr lang="en-US" dirty="0">
                <a:latin typeface="Calibri" panose="020F0502020204030204" pitchFamily="34" charset="0"/>
                <a:ea typeface="Calibri" panose="020F0502020204030204" pitchFamily="34" charset="0"/>
                <a:cs typeface="Times New Roman" panose="02020603050405020304" pitchFamily="18" charset="0"/>
              </a:rPr>
              <a:t>2.g.(1)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p:cNvSpPr>
            <a:spLocks noGrp="1"/>
          </p:cNvSpPr>
          <p:nvPr>
            <p:ph type="dt" sz="half" idx="2"/>
          </p:nvPr>
        </p:nvSpPr>
        <p:spPr/>
        <p:txBody>
          <a:bodyPr/>
          <a:lstStyle/>
          <a:p>
            <a:pPr>
              <a:defRPr/>
            </a:pPr>
            <a:r>
              <a:rPr lang="en-US"/>
              <a:t>3/2024</a:t>
            </a:r>
            <a:endParaRPr lang="en-US" dirty="0"/>
          </a:p>
        </p:txBody>
      </p:sp>
      <p:sp>
        <p:nvSpPr>
          <p:cNvPr id="4" name="Footer Placeholder 3"/>
          <p:cNvSpPr>
            <a:spLocks noGrp="1"/>
          </p:cNvSpPr>
          <p:nvPr>
            <p:ph type="ftr" sz="quarter" idx="3"/>
          </p:nvPr>
        </p:nvSpPr>
        <p:spPr/>
        <p:txBody>
          <a:bodyPr/>
          <a:lstStyle/>
          <a:p>
            <a:pPr>
              <a:defRPr/>
            </a:pPr>
            <a:r>
              <a:rPr lang="en-US"/>
              <a:t>Michels | ARR - Contractor Assurance</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Tree>
    <p:extLst>
      <p:ext uri="{BB962C8B-B14F-4D97-AF65-F5344CB8AC3E}">
        <p14:creationId xmlns:p14="http://schemas.microsoft.com/office/powerpoint/2010/main" val="3219562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A79ED1-6779-D111-8084-14E209D69A6D}"/>
              </a:ext>
            </a:extLst>
          </p:cNvPr>
          <p:cNvSpPr>
            <a:spLocks noGrp="1"/>
          </p:cNvSpPr>
          <p:nvPr>
            <p:ph idx="1"/>
          </p:nvPr>
        </p:nvSpPr>
        <p:spPr>
          <a:xfrm>
            <a:off x="140249" y="982190"/>
            <a:ext cx="4096559" cy="3064422"/>
          </a:xfrm>
        </p:spPr>
        <p:txBody>
          <a:bodyPr/>
          <a:lstStyle/>
          <a:p>
            <a:r>
              <a:rPr lang="en-US" sz="2000" dirty="0"/>
              <a:t>We have an approved, compliant Contractor Assurance System that we are continually improving.</a:t>
            </a:r>
          </a:p>
          <a:p>
            <a:r>
              <a:rPr lang="en-US" sz="2000" dirty="0"/>
              <a:t>We have an organization that leverages the skills across all the CAS elements, including QA.</a:t>
            </a:r>
          </a:p>
          <a:p>
            <a:r>
              <a:rPr lang="en-US" sz="2000" dirty="0"/>
              <a:t>The CAS requirements in DOE O420.2D are in place and strong.</a:t>
            </a:r>
          </a:p>
        </p:txBody>
      </p:sp>
      <p:sp>
        <p:nvSpPr>
          <p:cNvPr id="3" name="Title 2">
            <a:extLst>
              <a:ext uri="{FF2B5EF4-FFF2-40B4-BE49-F238E27FC236}">
                <a16:creationId xmlns:a16="http://schemas.microsoft.com/office/drawing/2014/main" id="{027E153C-2A23-6600-7AD3-0667E846420C}"/>
              </a:ext>
            </a:extLst>
          </p:cNvPr>
          <p:cNvSpPr>
            <a:spLocks noGrp="1"/>
          </p:cNvSpPr>
          <p:nvPr>
            <p:ph type="title"/>
          </p:nvPr>
        </p:nvSpPr>
        <p:spPr/>
        <p:txBody>
          <a:bodyPr/>
          <a:lstStyle/>
          <a:p>
            <a:r>
              <a:rPr lang="en-US" dirty="0"/>
              <a:t>Summary</a:t>
            </a:r>
          </a:p>
        </p:txBody>
      </p:sp>
      <p:sp>
        <p:nvSpPr>
          <p:cNvPr id="4" name="Date Placeholder 3">
            <a:extLst>
              <a:ext uri="{FF2B5EF4-FFF2-40B4-BE49-F238E27FC236}">
                <a16:creationId xmlns:a16="http://schemas.microsoft.com/office/drawing/2014/main" id="{B004D981-AE7F-CA37-6564-82258C8289AD}"/>
              </a:ext>
            </a:extLst>
          </p:cNvPr>
          <p:cNvSpPr>
            <a:spLocks noGrp="1"/>
          </p:cNvSpPr>
          <p:nvPr>
            <p:ph type="dt" sz="half" idx="2"/>
          </p:nvPr>
        </p:nvSpPr>
        <p:spPr/>
        <p:txBody>
          <a:bodyPr/>
          <a:lstStyle/>
          <a:p>
            <a:pPr>
              <a:defRPr/>
            </a:pPr>
            <a:r>
              <a:rPr lang="en-US"/>
              <a:t>3/2024</a:t>
            </a:r>
            <a:endParaRPr lang="en-US" dirty="0"/>
          </a:p>
        </p:txBody>
      </p:sp>
      <p:sp>
        <p:nvSpPr>
          <p:cNvPr id="5" name="Footer Placeholder 4">
            <a:extLst>
              <a:ext uri="{FF2B5EF4-FFF2-40B4-BE49-F238E27FC236}">
                <a16:creationId xmlns:a16="http://schemas.microsoft.com/office/drawing/2014/main" id="{306C6AE1-A258-95F2-FCEB-3CB5B15EA24B}"/>
              </a:ext>
            </a:extLst>
          </p:cNvPr>
          <p:cNvSpPr>
            <a:spLocks noGrp="1"/>
          </p:cNvSpPr>
          <p:nvPr>
            <p:ph type="ftr" sz="quarter" idx="3"/>
          </p:nvPr>
        </p:nvSpPr>
        <p:spPr/>
        <p:txBody>
          <a:bodyPr/>
          <a:lstStyle/>
          <a:p>
            <a:pPr>
              <a:defRPr/>
            </a:pPr>
            <a:r>
              <a:rPr lang="en-US"/>
              <a:t>Michels | ARR - Contractor Assurance</a:t>
            </a:r>
            <a:endParaRPr lang="en-US" b="1" dirty="0"/>
          </a:p>
        </p:txBody>
      </p:sp>
      <p:sp>
        <p:nvSpPr>
          <p:cNvPr id="6" name="Slide Number Placeholder 5">
            <a:extLst>
              <a:ext uri="{FF2B5EF4-FFF2-40B4-BE49-F238E27FC236}">
                <a16:creationId xmlns:a16="http://schemas.microsoft.com/office/drawing/2014/main" id="{8B2AA06F-2817-5A38-7FE7-90C87FE26C5C}"/>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pic>
        <p:nvPicPr>
          <p:cNvPr id="8" name="Picture 7" descr="A picture containing text, blackboard&#10;&#10;Description automatically generated">
            <a:extLst>
              <a:ext uri="{FF2B5EF4-FFF2-40B4-BE49-F238E27FC236}">
                <a16:creationId xmlns:a16="http://schemas.microsoft.com/office/drawing/2014/main" id="{01DBC5B5-8B1E-0CFA-1889-701DE0994E8E}"/>
              </a:ext>
            </a:extLst>
          </p:cNvPr>
          <p:cNvPicPr>
            <a:picLocks noChangeAspect="1"/>
          </p:cNvPicPr>
          <p:nvPr/>
        </p:nvPicPr>
        <p:blipFill>
          <a:blip r:embed="rId2"/>
          <a:stretch>
            <a:fillRect/>
          </a:stretch>
        </p:blipFill>
        <p:spPr>
          <a:xfrm>
            <a:off x="4325159" y="1187141"/>
            <a:ext cx="4678592" cy="2654519"/>
          </a:xfrm>
          <a:prstGeom prst="rect">
            <a:avLst/>
          </a:prstGeom>
        </p:spPr>
      </p:pic>
      <p:sp>
        <p:nvSpPr>
          <p:cNvPr id="9" name="Content Placeholder 1">
            <a:extLst>
              <a:ext uri="{FF2B5EF4-FFF2-40B4-BE49-F238E27FC236}">
                <a16:creationId xmlns:a16="http://schemas.microsoft.com/office/drawing/2014/main" id="{66BE10B1-A726-AD3B-F1A1-CFE5413A8E33}"/>
              </a:ext>
            </a:extLst>
          </p:cNvPr>
          <p:cNvSpPr txBox="1">
            <a:spLocks/>
          </p:cNvSpPr>
          <p:nvPr/>
        </p:nvSpPr>
        <p:spPr>
          <a:xfrm>
            <a:off x="140248" y="4177668"/>
            <a:ext cx="8863503" cy="3064422"/>
          </a:xfrm>
          <a:prstGeom prst="rect">
            <a:avLst/>
          </a:prstGeom>
        </p:spPr>
        <p:txBody>
          <a:bodyPr lIns="0" tIns="0" rIns="0" bIns="0"/>
          <a:lstStyle>
            <a:lvl1pPr marL="342900" indent="-342900" algn="l" defTabSz="457200" rtl="0" eaLnBrk="1" fontAlgn="base" hangingPunct="1">
              <a:spcBef>
                <a:spcPts val="984"/>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ts val="984"/>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ts val="984"/>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ts val="984"/>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ts val="984"/>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Fermilab schedules management assessments to ensure program elements of DOE O 420.2D are being met (assessments tracked via the IAP and Issues Management processes).</a:t>
            </a:r>
          </a:p>
          <a:p>
            <a:pPr marL="0" indent="0">
              <a:buNone/>
            </a:pPr>
            <a:endParaRPr lang="en-US" sz="2000" dirty="0"/>
          </a:p>
        </p:txBody>
      </p:sp>
    </p:spTree>
    <p:extLst>
      <p:ext uri="{BB962C8B-B14F-4D97-AF65-F5344CB8AC3E}">
        <p14:creationId xmlns:p14="http://schemas.microsoft.com/office/powerpoint/2010/main" val="1876073210"/>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RR CAS Presentation_ja  -  Read-Only" id="{55D56B9A-C246-4BAA-8E0C-116BCE28DF8F}" vid="{9C688C54-123E-4669-B466-B4C1D8A93A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62E32C9E208A4A92A89FB68FDA4DBD" ma:contentTypeVersion="18" ma:contentTypeDescription="Create a new document." ma:contentTypeScope="" ma:versionID="99c36684acc1bdc6ed43ab636b6d7b10">
  <xsd:schema xmlns:xsd="http://www.w3.org/2001/XMLSchema" xmlns:xs="http://www.w3.org/2001/XMLSchema" xmlns:p="http://schemas.microsoft.com/office/2006/metadata/properties" xmlns:ns3="a8767170-a982-46d5-9c5f-92902948fbec" xmlns:ns4="50006b14-e2ac-463b-98d8-8797c4dd2e87" targetNamespace="http://schemas.microsoft.com/office/2006/metadata/properties" ma:root="true" ma:fieldsID="81453168baaece7704fc759beb657a18" ns3:_="" ns4:_="">
    <xsd:import namespace="a8767170-a982-46d5-9c5f-92902948fbec"/>
    <xsd:import namespace="50006b14-e2ac-463b-98d8-8797c4dd2e8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767170-a982-46d5-9c5f-92902948fb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006b14-e2ac-463b-98d8-8797c4dd2e8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0006b14-e2ac-463b-98d8-8797c4dd2e87">
      <UserInfo>
        <DisplayName>Jessica Malo</DisplayName>
        <AccountId>1423</AccountId>
        <AccountType/>
      </UserInfo>
      <UserInfo>
        <DisplayName>Matthew Quinn</DisplayName>
        <AccountId>213</AccountId>
        <AccountType/>
      </UserInfo>
      <UserInfo>
        <DisplayName>Mary E Convery</DisplayName>
        <AccountId>703</AccountId>
        <AccountType/>
      </UserInfo>
      <UserInfo>
        <DisplayName>Marc Clay</DisplayName>
        <AccountId>1401</AccountId>
        <AccountType/>
      </UserInfo>
    </SharedWithUsers>
    <_activity xmlns="a8767170-a982-46d5-9c5f-92902948fbe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0FBF4C-97D9-4598-8B1E-7C07CCBC09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767170-a982-46d5-9c5f-92902948fbec"/>
    <ds:schemaRef ds:uri="50006b14-e2ac-463b-98d8-8797c4dd2e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29A64B-B2DD-4EB4-ACC5-E2A27401EB11}">
  <ds:schemaRefs>
    <ds:schemaRef ds:uri="50006b14-e2ac-463b-98d8-8797c4dd2e87"/>
    <ds:schemaRef ds:uri="http://purl.org/dc/terms/"/>
    <ds:schemaRef ds:uri="http://schemas.openxmlformats.org/package/2006/metadata/core-properties"/>
    <ds:schemaRef ds:uri="http://schemas.microsoft.com/office/2006/documentManagement/types"/>
    <ds:schemaRef ds:uri="a8767170-a982-46d5-9c5f-92902948fbec"/>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5ACEE5BC-AE62-408C-9A60-9ACA694169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ARR CAS Presentation_ja</Template>
  <TotalTime>1115</TotalTime>
  <Words>943</Words>
  <Application>Microsoft Office PowerPoint</Application>
  <PresentationFormat>On-screen Show (4:3)</PresentationFormat>
  <Paragraphs>79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Helvetica</vt:lpstr>
      <vt:lpstr>Fermilab_PPT_090815</vt:lpstr>
      <vt:lpstr>PowerPoint Presentation</vt:lpstr>
      <vt:lpstr>Outline</vt:lpstr>
      <vt:lpstr>Contractor Assurance System</vt:lpstr>
      <vt:lpstr>Quality Assurance Program</vt:lpstr>
      <vt:lpstr>OCA Organization</vt:lpstr>
      <vt:lpstr>OCA Organization</vt:lpstr>
      <vt:lpstr>CRD Program Element 2.c </vt:lpstr>
      <vt:lpstr>CRD Program Elements 2.g.(1)</vt:lpstr>
      <vt:lpstr>Summary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Michels</dc:creator>
  <cp:lastModifiedBy>Martha Michels</cp:lastModifiedBy>
  <cp:revision>3</cp:revision>
  <cp:lastPrinted>2014-01-20T19:40:21Z</cp:lastPrinted>
  <dcterms:created xsi:type="dcterms:W3CDTF">2024-03-13T20:45:49Z</dcterms:created>
  <dcterms:modified xsi:type="dcterms:W3CDTF">2024-03-15T13:14:18Z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0x0101009562E32C9E208A4A92A89FB68FDA4DBD</vt:lpwstr>
  </property>
  <property fmtid="{D5CDD505-2E9C-101B-9397-08002B2CF9AE}" pid="3" name="_dlc_DocIdItemGuid">
    <vt:lpwstr>f33d5a0e-6472-4077-8ebc-760f56b1890d</vt:lpwstr>
  </property>
</Properties>
</file>