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20"/>
  </p:notesMasterIdLst>
  <p:handoutMasterIdLst>
    <p:handoutMasterId r:id="rId21"/>
  </p:handoutMasterIdLst>
  <p:sldIdLst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5DE8C-F1EE-7992-80F5-9222EFA2DB9C}" name="Jessica Malo" initials="JM" userId="S::jmalo@services.fnal.gov::7502db98-b414-462d-bc8a-d5fbe473fb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FFF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85546" autoAdjust="0"/>
  </p:normalViewPr>
  <p:slideViewPr>
    <p:cSldViewPr snapToGrid="0" snapToObjects="1" showGuides="1">
      <p:cViewPr varScale="1">
        <p:scale>
          <a:sx n="62" d="100"/>
          <a:sy n="62" d="100"/>
        </p:scale>
        <p:origin x="72" y="29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9" r:id="rId3"/>
    <p:sldLayoutId id="2147484130" r:id="rId4"/>
    <p:sldLayoutId id="2147484132" r:id="rId5"/>
    <p:sldLayoutId id="2147484131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B61B6-2DB6-C388-D746-817701DDD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Jessica Malo</a:t>
            </a:r>
          </a:p>
          <a:p>
            <a:r>
              <a:rPr lang="en-US" dirty="0"/>
              <a:t>DOE O 420.2D Phased Reviews: ARR #1 – Fermilab Main Accelerator</a:t>
            </a:r>
          </a:p>
          <a:p>
            <a:r>
              <a:rPr lang="en-US" dirty="0"/>
              <a:t>March 19-21,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0A81-B23F-223A-276D-A89D887FE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Unreviewed Safety Issue (USI) Program</a:t>
            </a:r>
            <a:endParaRPr lang="en-US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7989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864100" cy="5059363"/>
          </a:xfrm>
        </p:spPr>
        <p:txBody>
          <a:bodyPr/>
          <a:lstStyle/>
          <a:p>
            <a:r>
              <a:rPr lang="en-US" dirty="0"/>
              <a:t>2. Evaluation &amp; Determination</a:t>
            </a:r>
          </a:p>
          <a:p>
            <a:pPr lvl="1"/>
            <a:r>
              <a:rPr lang="en-US" dirty="0"/>
              <a:t>Approvals</a:t>
            </a:r>
          </a:p>
          <a:p>
            <a:pPr lvl="2"/>
            <a:r>
              <a:rPr lang="en-US" dirty="0"/>
              <a:t>All issues: Machine Owner and ESH Accelerator Safety Dept Head</a:t>
            </a:r>
          </a:p>
          <a:p>
            <a:pPr lvl="2"/>
            <a:r>
              <a:rPr lang="en-US" dirty="0"/>
              <a:t>All Issues Determined to be USIs: SRSO or CSO</a:t>
            </a:r>
          </a:p>
          <a:p>
            <a:pPr lvl="2"/>
            <a:r>
              <a:rPr lang="en-US" dirty="0"/>
              <a:t>All Issues that affect SAD: Director</a:t>
            </a:r>
          </a:p>
          <a:p>
            <a:pPr lvl="2"/>
            <a:r>
              <a:rPr lang="en-US" dirty="0"/>
              <a:t>All Issues that affect the ASE: Director and FSO Manager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A86DA-EBEA-544F-DFA2-8D9CFD52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36956" y="166009"/>
            <a:ext cx="3176052" cy="418558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9D2B060-645A-2425-6F37-FF81E6F5414D}"/>
              </a:ext>
            </a:extLst>
          </p:cNvPr>
          <p:cNvSpPr txBox="1">
            <a:spLocks/>
          </p:cNvSpPr>
          <p:nvPr/>
        </p:nvSpPr>
        <p:spPr>
          <a:xfrm>
            <a:off x="241299" y="5118100"/>
            <a:ext cx="8686799" cy="469979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All Issues found to have violated the ASE: FSO Manager</a:t>
            </a:r>
          </a:p>
          <a:p>
            <a:pPr lvl="1"/>
            <a:r>
              <a:rPr lang="en-US" dirty="0"/>
              <a:t>Submitted to ESH Accelerator Safety Department for records retention</a:t>
            </a:r>
          </a:p>
        </p:txBody>
      </p:sp>
    </p:spTree>
    <p:extLst>
      <p:ext uri="{BB962C8B-B14F-4D97-AF65-F5344CB8AC3E}">
        <p14:creationId xmlns:p14="http://schemas.microsoft.com/office/powerpoint/2010/main" val="381658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593902" cy="5059363"/>
          </a:xfrm>
        </p:spPr>
        <p:txBody>
          <a:bodyPr/>
          <a:lstStyle/>
          <a:p>
            <a:r>
              <a:rPr lang="en-US" dirty="0"/>
              <a:t>2. Evaluation &amp; Determination</a:t>
            </a:r>
          </a:p>
          <a:p>
            <a:pPr lvl="1"/>
            <a:r>
              <a:rPr lang="en-US" dirty="0"/>
              <a:t>Notification occur throughout the Evaluation &amp; Determination Step</a:t>
            </a:r>
          </a:p>
          <a:p>
            <a:pPr lvl="1"/>
            <a:r>
              <a:rPr lang="en-US" dirty="0"/>
              <a:t>Table 1 of USI Program dictates notification requirements, including:</a:t>
            </a:r>
          </a:p>
          <a:p>
            <a:pPr lvl="2"/>
            <a:r>
              <a:rPr lang="en-US" dirty="0"/>
              <a:t>Condition</a:t>
            </a:r>
          </a:p>
          <a:p>
            <a:pPr lvl="2"/>
            <a:r>
              <a:rPr lang="en-US" dirty="0"/>
              <a:t>Required Action (who notifies who)</a:t>
            </a:r>
          </a:p>
          <a:p>
            <a:pPr lvl="3"/>
            <a:r>
              <a:rPr lang="en-US" dirty="0"/>
              <a:t>May have multiple actions</a:t>
            </a:r>
          </a:p>
          <a:p>
            <a:pPr lvl="2"/>
            <a:r>
              <a:rPr lang="en-US" dirty="0"/>
              <a:t>Completion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A86DA-EBEA-544F-DFA2-8D9CFD52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4918" y="644405"/>
            <a:ext cx="3848067" cy="372439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9161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Records</a:t>
            </a:r>
          </a:p>
          <a:p>
            <a:pPr lvl="1"/>
            <a:r>
              <a:rPr lang="en-US" dirty="0"/>
              <a:t>All completed USI Screening and USI Evaluation Forms are submitted to the ESH Division Accelerator Safety Department for records retention</a:t>
            </a:r>
          </a:p>
          <a:p>
            <a:pPr lvl="2"/>
            <a:r>
              <a:rPr lang="en-US" dirty="0"/>
              <a:t>Assigns USI report numbers</a:t>
            </a:r>
          </a:p>
          <a:p>
            <a:pPr lvl="1"/>
            <a:r>
              <a:rPr lang="en-US" dirty="0"/>
              <a:t>ESH Division shall maintain the completed forms and ensure records are retained for 75 years or the life of </a:t>
            </a:r>
            <a:r>
              <a:rPr lang="en-US"/>
              <a:t>the facility</a:t>
            </a:r>
          </a:p>
          <a:p>
            <a:pPr lvl="1"/>
            <a:r>
              <a:rPr lang="en-US" dirty="0"/>
              <a:t>ESH Accelerator Safety Department submits electronic copies of all USI Evaluation Forms to the FSO Facility Representative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for approval from Division Management who operate accelerators along with ESH Management.</a:t>
            </a:r>
          </a:p>
          <a:p>
            <a:pPr lvl="1"/>
            <a:r>
              <a:rPr lang="en-US" dirty="0"/>
              <a:t>ESH Division Accelerator Safety Dept. Head</a:t>
            </a:r>
          </a:p>
          <a:p>
            <a:pPr lvl="1"/>
            <a:r>
              <a:rPr lang="en-US" dirty="0"/>
              <a:t>Senior Radiation Safety Officer</a:t>
            </a:r>
          </a:p>
          <a:p>
            <a:pPr lvl="1"/>
            <a:r>
              <a:rPr lang="en-US" dirty="0"/>
              <a:t>Chief Safety Officer</a:t>
            </a:r>
          </a:p>
          <a:p>
            <a:pPr lvl="1"/>
            <a:r>
              <a:rPr lang="en-US" dirty="0"/>
              <a:t>Accelerator Directorate (AD) Associate Lab Director</a:t>
            </a:r>
          </a:p>
          <a:p>
            <a:pPr lvl="1"/>
            <a:r>
              <a:rPr lang="en-US" dirty="0"/>
              <a:t>Applied Physics &amp; Superconducting Technology Directorate (APS-TD) Associate Lab Director</a:t>
            </a:r>
          </a:p>
          <a:p>
            <a:r>
              <a:rPr lang="en-US" dirty="0"/>
              <a:t>Final approval from</a:t>
            </a:r>
          </a:p>
          <a:p>
            <a:pPr lvl="1"/>
            <a:r>
              <a:rPr lang="en-US" dirty="0"/>
              <a:t>Fermilab Director</a:t>
            </a:r>
          </a:p>
          <a:p>
            <a:pPr lvl="1"/>
            <a:r>
              <a:rPr lang="en-US" dirty="0"/>
              <a:t>DOE Field Element Manager (Fermilab Site Office Manager)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Review and Approvals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0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FF904B-A862-269B-C123-9B9480EC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Completed an external peer review by one of the members of the August ARR, all comments and recommendations addressed (in the version available for this review)</a:t>
            </a:r>
          </a:p>
          <a:p>
            <a:r>
              <a:rPr lang="en-US" sz="2000" dirty="0"/>
              <a:t>Completed a pre-review with Fermilab Site Office, comments addressed (in the version available for this review)</a:t>
            </a:r>
          </a:p>
          <a:p>
            <a:pPr lvl="1"/>
            <a:r>
              <a:rPr lang="en-US" sz="2000" dirty="0"/>
              <a:t>Awaiting confirmation/acceptance of edits from FSO</a:t>
            </a:r>
          </a:p>
          <a:p>
            <a:r>
              <a:rPr lang="en-US" sz="2000" dirty="0"/>
              <a:t>USI Process Rev 0 approved 1/11/2024 with post-start recommendation</a:t>
            </a:r>
          </a:p>
          <a:p>
            <a:r>
              <a:rPr lang="en-US" sz="2000" dirty="0"/>
              <a:t>USI Process Rev 1 approved 2/26/2024</a:t>
            </a:r>
            <a:endParaRPr lang="en-US" sz="2000" dirty="0">
              <a:highlight>
                <a:srgbClr val="FFFF00"/>
              </a:highlight>
            </a:endParaRPr>
          </a:p>
          <a:p>
            <a:r>
              <a:rPr lang="en-US" sz="2000" dirty="0"/>
              <a:t>Currently in use, ~a dozen USIs screened/evaluated</a:t>
            </a:r>
          </a:p>
          <a:p>
            <a:pPr lvl="1"/>
            <a:r>
              <a:rPr lang="en-US" sz="2000" dirty="0"/>
              <a:t>Most completed/Reviewed Safety Issues (USIs)</a:t>
            </a:r>
          </a:p>
          <a:p>
            <a:pPr lvl="1"/>
            <a:r>
              <a:rPr lang="en-US" sz="2000" dirty="0"/>
              <a:t>Some in progress</a:t>
            </a:r>
          </a:p>
          <a:p>
            <a:pPr lvl="1"/>
            <a:r>
              <a:rPr lang="en-US" sz="2000" dirty="0"/>
              <a:t>OFIs identified and tracked (</a:t>
            </a:r>
            <a:r>
              <a:rPr lang="en-US" sz="2000" dirty="0" err="1"/>
              <a:t>iTrack</a:t>
            </a:r>
            <a:r>
              <a:rPr lang="en-US" sz="2000" dirty="0"/>
              <a:t> 63627)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C990B-0BCD-8D6D-5893-3ADB45DE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2840-FD60-E7E9-2274-4C62344F14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DE7E7-9C2B-455E-CBFD-E691FEA0F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843D-C266-90C1-9191-0F912380D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3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68228-A780-4547-D5B0-713AF60D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 Program Updates</a:t>
            </a:r>
          </a:p>
          <a:p>
            <a:r>
              <a:rPr lang="en-US" dirty="0"/>
              <a:t>USI Program Flowchart</a:t>
            </a:r>
          </a:p>
          <a:p>
            <a:r>
              <a:rPr lang="en-US" dirty="0"/>
              <a:t>USI Program Steps</a:t>
            </a:r>
          </a:p>
          <a:p>
            <a:pPr lvl="1"/>
            <a:r>
              <a:rPr lang="en-US" dirty="0"/>
              <a:t>Screening</a:t>
            </a:r>
          </a:p>
          <a:p>
            <a:pPr lvl="1"/>
            <a:r>
              <a:rPr lang="en-US" dirty="0"/>
              <a:t>Evaluation &amp; Determination</a:t>
            </a:r>
          </a:p>
          <a:p>
            <a:pPr lvl="1"/>
            <a:r>
              <a:rPr lang="en-US" dirty="0"/>
              <a:t>Records</a:t>
            </a:r>
          </a:p>
          <a:p>
            <a:r>
              <a:rPr lang="en-US" dirty="0"/>
              <a:t>USI Program Review &amp; Approvals</a:t>
            </a:r>
          </a:p>
          <a:p>
            <a:r>
              <a:rPr lang="en-US" dirty="0"/>
              <a:t>USI Program Status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332C9-EA52-DF65-2E09-3CC2C48A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ABAD-716E-0FD2-BF30-B09D8807B4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CE8ED-6F59-79A3-AFC3-81E5E236F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564A-900B-414F-DAB6-B2733D936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0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EDBC5-7BAF-679D-370D-B7FAC960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updated to meet new requirements in DOE O 420.2D CRD </a:t>
            </a:r>
            <a:r>
              <a:rPr lang="en-US" dirty="0">
                <a:latin typeface="Abadi" panose="020B0604020104020204" pitchFamily="34" charset="0"/>
              </a:rPr>
              <a:t>§</a:t>
            </a:r>
            <a:r>
              <a:rPr lang="en-US" dirty="0"/>
              <a:t>2.f.</a:t>
            </a:r>
          </a:p>
          <a:p>
            <a:pPr lvl="1"/>
            <a:r>
              <a:rPr lang="en-US" sz="2000" dirty="0"/>
              <a:t>Inclusion of step in the process to have issues become Reviewed Safety Issues (RSIs) upon the completion of appropriate USI review.</a:t>
            </a:r>
          </a:p>
          <a:p>
            <a:pPr lvl="1"/>
            <a:r>
              <a:rPr lang="en-US" sz="2000" dirty="0"/>
              <a:t>Incorporation of DOE Field Element Manager approval</a:t>
            </a:r>
          </a:p>
          <a:p>
            <a:r>
              <a:rPr lang="en-US" dirty="0"/>
              <a:t>Additional updates</a:t>
            </a:r>
          </a:p>
          <a:p>
            <a:pPr lvl="1"/>
            <a:r>
              <a:rPr lang="en-US" sz="2000" dirty="0"/>
              <a:t>Initial updated incorrectly allowed for use of Compensatory Measures via the USI process, which has since been removed (addressing several comments/recommendations)</a:t>
            </a:r>
          </a:p>
          <a:p>
            <a:pPr lvl="1"/>
            <a:r>
              <a:rPr lang="en-US" sz="2000" dirty="0"/>
              <a:t>Split the USI process into (1a) USI Screening Proposed Activity, (2a) USI Screening Discovered Condition, and (2) USI Evaluation phases. New Forms with questions for each phase.</a:t>
            </a:r>
          </a:p>
          <a:p>
            <a:pPr lvl="1"/>
            <a:r>
              <a:rPr lang="en-US" sz="2000" dirty="0"/>
              <a:t>Included a flowchart to outline the process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A6D199-1762-C73E-3C21-C4D101A0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9CC7-C782-5E01-ED9F-DAADC99420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C418-5A62-9584-8683-5A8C8F12D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157B-CC7B-4207-A3AC-1A8A22453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9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36A90F-4575-FC47-3D11-8DA44EDF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25387" y="707739"/>
            <a:ext cx="5093225" cy="54425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0D56E-9BA4-71AB-CAC6-1E76A6EE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Flowchart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A841-F0C2-7A2A-4C17-5253657D80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D06C9-B524-797C-C65D-8C376F97C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80725-041C-2301-7FD1-F6E8CC78A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4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 Program implemented for all Fermilab accelerators</a:t>
            </a:r>
          </a:p>
          <a:p>
            <a:r>
              <a:rPr lang="en-US" dirty="0"/>
              <a:t>Provides standard approach for reviewing USIs</a:t>
            </a:r>
          </a:p>
          <a:p>
            <a:r>
              <a:rPr lang="en-US" dirty="0"/>
              <a:t>USI Program required to “evaluate if accelerator specific hazards associated with a proposed activity or discovered condition are adequately addressed by the current SAD and approved ASE.”</a:t>
            </a:r>
          </a:p>
          <a:p>
            <a:pPr lvl="1"/>
            <a:r>
              <a:rPr lang="en-US" sz="2000" dirty="0"/>
              <a:t>Fermilab SAD evaluates accelerator specific hazards to ensure they are maintained at an acceptable level of risk (category III or IV).</a:t>
            </a:r>
          </a:p>
          <a:p>
            <a:pPr lvl="1"/>
            <a:r>
              <a:rPr lang="en-US" sz="2000" dirty="0"/>
              <a:t>If a proposed activity or discovered condition changes level of risk to an unacceptable level of risk (category I or II), that would constitute a condition not previously evaluated and/or addressed in the SAD. </a:t>
            </a:r>
          </a:p>
          <a:p>
            <a:pPr lvl="1"/>
            <a:r>
              <a:rPr lang="en-US" sz="2000" dirty="0"/>
              <a:t>Therefore, USI Process utilized when there is a reasonable chance that an issue could affect the risk of an accident from that evaluated in the SAD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7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5900"/>
            <a:ext cx="8672513" cy="4545013"/>
          </a:xfrm>
        </p:spPr>
        <p:txBody>
          <a:bodyPr numCol="2"/>
          <a:lstStyle/>
          <a:p>
            <a:pPr marL="0" indent="0" algn="ctr">
              <a:buNone/>
            </a:pPr>
            <a:r>
              <a:rPr lang="en-US" dirty="0"/>
              <a:t>Proposed Activities</a:t>
            </a:r>
          </a:p>
          <a:p>
            <a:r>
              <a:rPr lang="en-US" sz="1800" dirty="0"/>
              <a:t>New accelerators, segments, experimental areas</a:t>
            </a:r>
          </a:p>
          <a:p>
            <a:r>
              <a:rPr lang="en-US" sz="1800" dirty="0"/>
              <a:t>Modifications to existing accelerators, segments, experimental areas</a:t>
            </a:r>
          </a:p>
          <a:p>
            <a:r>
              <a:rPr lang="en-US" sz="1800" dirty="0"/>
              <a:t>Modifications to existing modes or parameters</a:t>
            </a:r>
          </a:p>
          <a:p>
            <a:r>
              <a:rPr lang="en-US" sz="1800" dirty="0"/>
              <a:t>Planned excavation near accelerator enclosure</a:t>
            </a:r>
          </a:p>
          <a:p>
            <a:r>
              <a:rPr lang="en-US" sz="1800" dirty="0"/>
              <a:t>Decommissioning activities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dirty="0"/>
              <a:t>Discovered Conditions</a:t>
            </a:r>
          </a:p>
          <a:p>
            <a:r>
              <a:rPr lang="en-US" sz="1800" dirty="0"/>
              <a:t>Discovery of modification to accelerator, segment, experimental area with hazards beyond those evaluated in SAD or ASE</a:t>
            </a:r>
          </a:p>
          <a:p>
            <a:r>
              <a:rPr lang="en-US" sz="1800" dirty="0"/>
              <a:t>Discovery of modification to mode and/or parameter that have potential to introduce new accelerator specific hazard or increase consequence of previously evaluated hazard</a:t>
            </a:r>
          </a:p>
          <a:p>
            <a:r>
              <a:rPr lang="en-US" sz="1800" dirty="0"/>
              <a:t>Discovery of failed or missing Credited Control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F51BCB8-7C44-E0A4-A647-672948B0C033}"/>
              </a:ext>
            </a:extLst>
          </p:cNvPr>
          <p:cNvSpPr txBox="1">
            <a:spLocks/>
          </p:cNvSpPr>
          <p:nvPr/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Two types of categories, with examples:</a:t>
            </a:r>
          </a:p>
        </p:txBody>
      </p:sp>
    </p:spTree>
    <p:extLst>
      <p:ext uri="{BB962C8B-B14F-4D97-AF65-F5344CB8AC3E}">
        <p14:creationId xmlns:p14="http://schemas.microsoft.com/office/powerpoint/2010/main" val="20164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5205247" cy="5059363"/>
          </a:xfrm>
        </p:spPr>
        <p:txBody>
          <a:bodyPr/>
          <a:lstStyle/>
          <a:p>
            <a:r>
              <a:rPr lang="en-US" dirty="0"/>
              <a:t>1. Screening</a:t>
            </a:r>
          </a:p>
          <a:p>
            <a:pPr lvl="1"/>
            <a:r>
              <a:rPr lang="en-US" sz="2000" dirty="0"/>
              <a:t>Performed by a Screener</a:t>
            </a:r>
          </a:p>
          <a:p>
            <a:pPr lvl="2"/>
            <a:r>
              <a:rPr lang="en-US" sz="1600" dirty="0"/>
              <a:t>Screeners – members of ESH Division, accelerator operations, accelerator Machine Owners and line management who has received USI Screening training</a:t>
            </a:r>
          </a:p>
          <a:p>
            <a:pPr lvl="1"/>
            <a:r>
              <a:rPr lang="en-US" sz="2000" dirty="0"/>
              <a:t>Uses USI Screening Form</a:t>
            </a:r>
          </a:p>
          <a:p>
            <a:pPr lvl="2"/>
            <a:r>
              <a:rPr lang="en-US" sz="1600" dirty="0"/>
              <a:t>Different forms for Proposed Activity and Discovered Condition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A86DA-EBEA-544F-DFA2-8D9CFD52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6083" y="204337"/>
            <a:ext cx="2163024" cy="296677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9D2B060-645A-2425-6F37-FF81E6F5414D}"/>
              </a:ext>
            </a:extLst>
          </p:cNvPr>
          <p:cNvSpPr txBox="1">
            <a:spLocks/>
          </p:cNvSpPr>
          <p:nvPr/>
        </p:nvSpPr>
        <p:spPr>
          <a:xfrm>
            <a:off x="228599" y="3901861"/>
            <a:ext cx="6350877" cy="577633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/>
              <a:t>Answer series of questions to determine if proposed activity or discovered condition should be formally evaluated using USI Evaluation Process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4E38D-C88C-EE18-F7D7-DDF1BAF2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181" y="1410381"/>
            <a:ext cx="2203852" cy="29718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88D8E84-9E66-1565-0B0C-24E783B3E66A}"/>
              </a:ext>
            </a:extLst>
          </p:cNvPr>
          <p:cNvSpPr txBox="1">
            <a:spLocks/>
          </p:cNvSpPr>
          <p:nvPr/>
        </p:nvSpPr>
        <p:spPr>
          <a:xfrm>
            <a:off x="223347" y="4642839"/>
            <a:ext cx="8686799" cy="577633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Possible Outcomes: is not a USI, or shall be evaluated for a USI</a:t>
            </a:r>
          </a:p>
          <a:p>
            <a:pPr lvl="2"/>
            <a:r>
              <a:rPr lang="en-US" sz="1800" dirty="0"/>
              <a:t>If discovered condition determined to need USI Evaluation, affected accelerator operations is terminated</a:t>
            </a:r>
          </a:p>
          <a:p>
            <a:pPr lvl="1"/>
            <a:r>
              <a:rPr lang="en-US" sz="2000" dirty="0"/>
              <a:t>USI Screening Form signed by Screener and Machine Owner, submitted to ESH Accelerator Safety Dept for records retention</a:t>
            </a:r>
          </a:p>
        </p:txBody>
      </p:sp>
    </p:spTree>
    <p:extLst>
      <p:ext uri="{BB962C8B-B14F-4D97-AF65-F5344CB8AC3E}">
        <p14:creationId xmlns:p14="http://schemas.microsoft.com/office/powerpoint/2010/main" val="302475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864100" cy="5059363"/>
          </a:xfrm>
        </p:spPr>
        <p:txBody>
          <a:bodyPr/>
          <a:lstStyle/>
          <a:p>
            <a:r>
              <a:rPr lang="en-US" dirty="0"/>
              <a:t>2. Evaluation &amp; Determination</a:t>
            </a:r>
          </a:p>
          <a:p>
            <a:pPr lvl="1"/>
            <a:r>
              <a:rPr lang="en-US" dirty="0"/>
              <a:t>Completed by the Machine Owner and the ESH Accelerator Safety Department</a:t>
            </a:r>
          </a:p>
          <a:p>
            <a:pPr lvl="1"/>
            <a:r>
              <a:rPr lang="en-US" dirty="0"/>
              <a:t>USI Evaluation Form used as deemed necessary by USI Screening Form</a:t>
            </a:r>
          </a:p>
          <a:p>
            <a:pPr lvl="2"/>
            <a:r>
              <a:rPr lang="en-US" dirty="0"/>
              <a:t>Asks a series of more detailed questions related to question in the USI Screening 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A86DA-EBEA-544F-DFA2-8D9CFD52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39430" y="110914"/>
            <a:ext cx="3171104" cy="429577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9D2B060-645A-2425-6F37-FF81E6F5414D}"/>
              </a:ext>
            </a:extLst>
          </p:cNvPr>
          <p:cNvSpPr txBox="1">
            <a:spLocks/>
          </p:cNvSpPr>
          <p:nvPr/>
        </p:nvSpPr>
        <p:spPr>
          <a:xfrm>
            <a:off x="241299" y="4758531"/>
            <a:ext cx="8686799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Determines if proposed activity is or is not a USI, and what levels of approvals are necessary for USIs</a:t>
            </a:r>
          </a:p>
          <a:p>
            <a:pPr lvl="2"/>
            <a:r>
              <a:rPr lang="en-US" dirty="0"/>
              <a:t>Color coded for ease of determination</a:t>
            </a:r>
          </a:p>
        </p:txBody>
      </p:sp>
    </p:spTree>
    <p:extLst>
      <p:ext uri="{BB962C8B-B14F-4D97-AF65-F5344CB8AC3E}">
        <p14:creationId xmlns:p14="http://schemas.microsoft.com/office/powerpoint/2010/main" val="325723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BE354-37E1-C88A-B993-4205B5C5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864100" cy="5059363"/>
          </a:xfrm>
        </p:spPr>
        <p:txBody>
          <a:bodyPr/>
          <a:lstStyle/>
          <a:p>
            <a:r>
              <a:rPr lang="en-US" dirty="0"/>
              <a:t>2. Evaluation &amp; Determination</a:t>
            </a:r>
          </a:p>
          <a:p>
            <a:pPr lvl="1"/>
            <a:r>
              <a:rPr lang="en-US" dirty="0"/>
              <a:t>Possible outcomes:</a:t>
            </a:r>
          </a:p>
          <a:p>
            <a:pPr lvl="2"/>
            <a:r>
              <a:rPr lang="en-US" dirty="0"/>
              <a:t>Not a USI</a:t>
            </a:r>
          </a:p>
          <a:p>
            <a:pPr lvl="2"/>
            <a:r>
              <a:rPr lang="en-US" dirty="0"/>
              <a:t>Is a USI </a:t>
            </a:r>
          </a:p>
          <a:p>
            <a:pPr lvl="2"/>
            <a:r>
              <a:rPr lang="en-US" dirty="0"/>
              <a:t>Is a USI that affects the SAD or ASE</a:t>
            </a:r>
          </a:p>
          <a:p>
            <a:pPr lvl="2"/>
            <a:r>
              <a:rPr lang="en-US" dirty="0"/>
              <a:t>Is a USI and ASE violation</a:t>
            </a:r>
          </a:p>
          <a:p>
            <a:pPr lvl="1"/>
            <a:r>
              <a:rPr lang="en-US" dirty="0"/>
              <a:t>Form includes space to identify actions for USIs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7DE-BC2F-0BA7-6543-094A0CB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Program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B99E-850E-AD92-7283-4D17B6741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641A-F6F9-3186-C3C7-51F7B91C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Malo | Unreviewed Safety Issue (USI) Process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0A8D-29A1-042D-3140-87FE67C6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A86DA-EBEA-544F-DFA2-8D9CFD52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13421" y="166009"/>
            <a:ext cx="3223122" cy="418558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822114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lerator Safety Program Overview_ARR 1" id="{741561C6-F7CE-46D5-BAF8-88599B086B43}" vid="{74537864-4880-433B-A6D7-874EF1690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E6438C41BFD47ACE8933FA0781970" ma:contentTypeVersion="2" ma:contentTypeDescription="Create a new document." ma:contentTypeScope="" ma:versionID="0165196993b7e5965f326b959c39bdc4">
  <xsd:schema xmlns:xsd="http://www.w3.org/2001/XMLSchema" xmlns:xs="http://www.w3.org/2001/XMLSchema" xmlns:p="http://schemas.microsoft.com/office/2006/metadata/properties" xmlns:ns2="c8a0c449-bc3f-4023-b6f3-9ae146c0e873" targetNamespace="http://schemas.microsoft.com/office/2006/metadata/properties" ma:root="true" ma:fieldsID="57b177a1c9bc79849b3aa43ac4f97ee6" ns2:_="">
    <xsd:import namespace="c8a0c449-bc3f-4023-b6f3-9ae146c0e8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0c449-bc3f-4023-b6f3-9ae146c0e8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a0c449-bc3f-4023-b6f3-9ae146c0e873">MKRZARSQM56R-1466480915-1603</_dlc_DocId>
    <_dlc_DocIdUrl xmlns="c8a0c449-bc3f-4023-b6f3-9ae146c0e873">
      <Url>https://fermipoint.fnal.gov/org/eshq/ASD/_layouts/15/DocIdRedir.aspx?ID=MKRZARSQM56R-1466480915-1603</Url>
      <Description>MKRZARSQM56R-1466480915-1603</Description>
    </_dlc_DocIdUrl>
    <SharedWithUsers xmlns="c8a0c449-bc3f-4023-b6f3-9ae146c0e873">
      <UserInfo>
        <DisplayName>Jessica Malo</DisplayName>
        <AccountId>1423</AccountId>
        <AccountType/>
      </UserInfo>
      <UserInfo>
        <DisplayName>Matthew Quinn</DisplayName>
        <AccountId>213</AccountId>
        <AccountType/>
      </UserInfo>
      <UserInfo>
        <DisplayName>Mary E Convery</DisplayName>
        <AccountId>703</AccountId>
        <AccountType/>
      </UserInfo>
      <UserInfo>
        <DisplayName>Marc Clay</DisplayName>
        <AccountId>1401</AccountId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95BE2B-4A57-4C9C-9985-00E189024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0c449-bc3f-4023-b6f3-9ae146c0e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CEE5BC-AE62-408C-9A60-9ACA69416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9A64B-B2DD-4EB4-ACC5-E2A27401EB1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8a0c449-bc3f-4023-b6f3-9ae146c0e87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1B94491-F7EA-4DF4-8D5D-AD4BE44B5B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Accelerator Safety Program Overview_ARR 1</Template>
  <TotalTime>1702</TotalTime>
  <Words>1119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Abadi</vt:lpstr>
      <vt:lpstr>Arial</vt:lpstr>
      <vt:lpstr>Calibri</vt:lpstr>
      <vt:lpstr>Helvetica</vt:lpstr>
      <vt:lpstr>Fermilab_PPT_090815</vt:lpstr>
      <vt:lpstr>PowerPoint Presentation</vt:lpstr>
      <vt:lpstr>Outline</vt:lpstr>
      <vt:lpstr>USI Program Updates</vt:lpstr>
      <vt:lpstr>USI Program Flowchart</vt:lpstr>
      <vt:lpstr>USI Program Overview</vt:lpstr>
      <vt:lpstr>USI Program Overview</vt:lpstr>
      <vt:lpstr>USI Program Steps</vt:lpstr>
      <vt:lpstr>USI Program Steps</vt:lpstr>
      <vt:lpstr>USI Program Steps</vt:lpstr>
      <vt:lpstr>USI Program Steps</vt:lpstr>
      <vt:lpstr>USI Program Steps</vt:lpstr>
      <vt:lpstr>USI Program Steps</vt:lpstr>
      <vt:lpstr>USI Program Review and Approvals</vt:lpstr>
      <vt:lpstr>USI Program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Malo</dc:creator>
  <cp:lastModifiedBy>Madelyn Schoell</cp:lastModifiedBy>
  <cp:revision>3</cp:revision>
  <cp:lastPrinted>2014-01-20T19:40:21Z</cp:lastPrinted>
  <dcterms:created xsi:type="dcterms:W3CDTF">2024-03-14T14:00:50Z</dcterms:created>
  <dcterms:modified xsi:type="dcterms:W3CDTF">2024-03-19T02:36:03Z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0x0101005E5E6438C41BFD47ACE8933FA0781970</vt:lpwstr>
  </property>
  <property fmtid="{D5CDD505-2E9C-101B-9397-08002B2CF9AE}" pid="3" name="_dlc_DocIdItemGuid">
    <vt:lpwstr>d600082e-e902-4bbc-9e72-db515004eb45</vt:lpwstr>
  </property>
</Properties>
</file>