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5"/>
  </p:sldMasterIdLst>
  <p:notesMasterIdLst>
    <p:notesMasterId r:id="rId8"/>
  </p:notesMasterIdLst>
  <p:handoutMasterIdLst>
    <p:handoutMasterId r:id="rId9"/>
  </p:handoutMasterIdLst>
  <p:sldIdLst>
    <p:sldId id="294" r:id="rId6"/>
    <p:sldId id="342" r:id="rId7"/>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744F9-3F17-409E-2F42-3B4DE116F763}" name="Noah M. Curfman" initials="NC" userId="SCURFMAN"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ah M. Curfman" initials="NC" lastIdx="1" clrIdx="0">
    <p:extLst>
      <p:ext uri="{19B8F6BF-5375-455C-9EA6-DF929625EA0E}">
        <p15:presenceInfo xmlns:p15="http://schemas.microsoft.com/office/powerpoint/2012/main" userId="SCURFMAN" providerId="AD"/>
      </p:ext>
    </p:extLst>
  </p:cmAuthor>
  <p:cmAuthor id="2" name="Noah M. Curfman" initials="NMC" lastIdx="1" clrIdx="1">
    <p:extLst>
      <p:ext uri="{19B8F6BF-5375-455C-9EA6-DF929625EA0E}">
        <p15:presenceInfo xmlns:p15="http://schemas.microsoft.com/office/powerpoint/2012/main" userId="S::ncurfman@services.fnal.gov::85677e98-ab8c-4280-8e54-ec63c7d39b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97D7EB"/>
    <a:srgbClr val="98D7EA"/>
    <a:srgbClr val="98D7EB"/>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8" autoAdjust="0"/>
    <p:restoredTop sz="96197" autoAdjust="0"/>
  </p:normalViewPr>
  <p:slideViewPr>
    <p:cSldViewPr snapToGrid="0" snapToObjects="1" showGuides="1">
      <p:cViewPr varScale="1">
        <p:scale>
          <a:sx n="165" d="100"/>
          <a:sy n="165" d="100"/>
        </p:scale>
        <p:origin x="736" y="184"/>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2/1/24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2/1/24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90860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working on another robot that used to be part of the MARV family.  It is now called HERMES, short for Helpful Robotic Messenger).  It is the smallest robot that we have that can be used for confined spaces and high radiation areas.  A co-op engineering student designed a 3D printed chassis.  </a:t>
            </a:r>
            <a:r>
              <a:rPr lang="en-US" dirty="0" err="1"/>
              <a:t>Curently</a:t>
            </a:r>
            <a:r>
              <a:rPr lang="en-US" dirty="0"/>
              <a:t>, under Susanna Stevenson's and Adam Watt's guidance, a senior engineering design group at Northern Illinois University is </a:t>
            </a:r>
            <a:r>
              <a:rPr lang="en-US" dirty="0" err="1"/>
              <a:t>buidling</a:t>
            </a:r>
            <a:r>
              <a:rPr lang="en-US" dirty="0"/>
              <a:t> a payload for autonomous photographic mapping of enclosures.</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824007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EB3912BD-915F-9743-9B97-07036F979331}" type="datetime1">
              <a:rPr lang="en-US" smtClean="0"/>
              <a:t>2/1/24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Adam Watts | Introduction to Electromechanical Systems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9" name="Picture 8" descr="A picture containing icon&#10;&#10;Description automatically generated">
            <a:extLst>
              <a:ext uri="{FF2B5EF4-FFF2-40B4-BE49-F238E27FC236}">
                <a16:creationId xmlns:a16="http://schemas.microsoft.com/office/drawing/2014/main" id="{8EAC481F-6EA8-8842-9A2B-BC4C4B79ABD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1" name="Rectangle 10">
            <a:extLst>
              <a:ext uri="{FF2B5EF4-FFF2-40B4-BE49-F238E27FC236}">
                <a16:creationId xmlns:a16="http://schemas.microsoft.com/office/drawing/2014/main" id="{CF7C8AC5-6610-6C44-BBA1-96C0000A5F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41C435F-2892-E24E-94EF-07EE757C15EC}" type="datetime1">
              <a:rPr lang="en-US" smtClean="0"/>
              <a:t>2/1/24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5C62C411-78B7-E24A-910B-DB22279E203F}"/>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5" name="Rectangle 14">
            <a:extLst>
              <a:ext uri="{FF2B5EF4-FFF2-40B4-BE49-F238E27FC236}">
                <a16:creationId xmlns:a16="http://schemas.microsoft.com/office/drawing/2014/main" id="{CA7D9CF0-9F7A-8149-A2E0-1D1F97884E1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8267048B-FE85-A849-B303-C87416369BD4}" type="datetime1">
              <a:rPr lang="en-US" smtClean="0"/>
              <a:t>2/1/24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CA34DB5F-D82E-A04F-9A90-7E062B9F5CA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8" name="Rectangle 7">
            <a:extLst>
              <a:ext uri="{FF2B5EF4-FFF2-40B4-BE49-F238E27FC236}">
                <a16:creationId xmlns:a16="http://schemas.microsoft.com/office/drawing/2014/main" id="{BA273D8B-1721-BE4B-B1B9-EA445027C472}"/>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6AD8EF0-AF2D-E146-9498-9AF099192CDB}" type="datetime1">
              <a:rPr lang="en-US" smtClean="0"/>
              <a:t>2/1/24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Adam Watts | Introduction to Electromechanical Systems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9F7A0E67-CA0E-AE4B-9410-E2429A756B20}"/>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39" name="Rectangle 38">
            <a:extLst>
              <a:ext uri="{FF2B5EF4-FFF2-40B4-BE49-F238E27FC236}">
                <a16:creationId xmlns:a16="http://schemas.microsoft.com/office/drawing/2014/main" id="{65FF897D-868E-3049-8124-0434F375E4DD}"/>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228603" y="728664"/>
            <a:ext cx="8672513" cy="3794522"/>
          </a:xfrm>
          <a:prstGeom prst="rect">
            <a:avLst/>
          </a:prstGeom>
        </p:spPr>
        <p:txBody>
          <a:bodyPr lIns="0" tIns="0" rIns="0" bIns="0"/>
          <a:lstStyle>
            <a:lvl1pPr marL="230188" indent="-230188">
              <a:spcBef>
                <a:spcPts val="984"/>
              </a:spcBef>
              <a:defRPr sz="1800">
                <a:solidFill>
                  <a:srgbClr val="505050"/>
                </a:solidFill>
              </a:defRPr>
            </a:lvl1pPr>
            <a:lvl2pPr marL="282575" marR="0" indent="0" algn="l" defTabSz="457200" rtl="0" eaLnBrk="1" fontAlgn="base" latinLnBrk="0" hangingPunct="1">
              <a:lnSpc>
                <a:spcPct val="100000"/>
              </a:lnSpc>
              <a:spcBef>
                <a:spcPts val="984"/>
              </a:spcBef>
              <a:spcAft>
                <a:spcPct val="0"/>
              </a:spcAft>
              <a:buClrTx/>
              <a:buSzTx/>
              <a:buFont typeface="Arial" charset="0"/>
              <a:buNone/>
              <a:tabLst/>
              <a:defRPr sz="1600">
                <a:solidFill>
                  <a:srgbClr val="505050"/>
                </a:solidFill>
              </a:defRPr>
            </a:lvl2pPr>
            <a:lvl3pPr marL="573087" marR="0" indent="0" algn="l" defTabSz="457200" rtl="0" eaLnBrk="1" fontAlgn="base" latinLnBrk="0" hangingPunct="1">
              <a:lnSpc>
                <a:spcPct val="100000"/>
              </a:lnSpc>
              <a:spcBef>
                <a:spcPts val="984"/>
              </a:spcBef>
              <a:spcAft>
                <a:spcPct val="0"/>
              </a:spcAft>
              <a:buClrTx/>
              <a:buSzTx/>
              <a:buFont typeface="Arial" charset="0"/>
              <a:buNone/>
              <a:tabLst/>
              <a:defRPr sz="1500">
                <a:solidFill>
                  <a:srgbClr val="505050"/>
                </a:solidFill>
              </a:defRPr>
            </a:lvl3pPr>
            <a:lvl4pPr marL="857250" marR="0" indent="0" algn="l" defTabSz="457200" rtl="0" eaLnBrk="1" fontAlgn="base" latinLnBrk="0" hangingPunct="1">
              <a:lnSpc>
                <a:spcPct val="100000"/>
              </a:lnSpc>
              <a:spcBef>
                <a:spcPts val="984"/>
              </a:spcBef>
              <a:spcAft>
                <a:spcPct val="0"/>
              </a:spcAft>
              <a:buClrTx/>
              <a:buSzTx/>
              <a:buFont typeface="Arial" charset="0"/>
              <a:buNone/>
              <a:tabLst/>
              <a:defRPr sz="1400">
                <a:solidFill>
                  <a:srgbClr val="505050"/>
                </a:solidFill>
              </a:defRPr>
            </a:lvl4pPr>
            <a:lvl5pPr marL="1139825" marR="0" indent="0" algn="l" defTabSz="457200" rtl="0" eaLnBrk="1" fontAlgn="base" latinLnBrk="0" hangingPunct="1">
              <a:lnSpc>
                <a:spcPct val="100000"/>
              </a:lnSpc>
              <a:spcBef>
                <a:spcPts val="984"/>
              </a:spcBef>
              <a:spcAft>
                <a:spcPct val="0"/>
              </a:spcAft>
              <a:buClrTx/>
              <a:buSzTx/>
              <a:buFont typeface="Arial"/>
              <a:buNone/>
              <a:tabLst/>
              <a:defRPr sz="1400">
                <a:solidFill>
                  <a:srgbClr val="505050"/>
                </a:solidFill>
              </a:defRPr>
            </a:lvl5pPr>
          </a:lstStyle>
          <a:p>
            <a:pPr lvl="0"/>
            <a:r>
              <a:rPr lang="en-US" dirty="0"/>
              <a:t>Click to edit Master text styles.</a:t>
            </a:r>
          </a:p>
          <a:p>
            <a:pPr marL="512763"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Second level</a:t>
            </a:r>
          </a:p>
          <a:p>
            <a:pPr marL="803275"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dirty="0"/>
              <a:t>Third level</a:t>
            </a:r>
          </a:p>
          <a:p>
            <a:pPr marL="1085850" marR="0" lvl="3" indent="-228600" algn="l" defTabSz="457200" rtl="0" eaLnBrk="1" fontAlgn="base" latinLnBrk="0" hangingPunct="1">
              <a:lnSpc>
                <a:spcPct val="100000"/>
              </a:lnSpc>
              <a:spcBef>
                <a:spcPts val="984"/>
              </a:spcBef>
              <a:spcAft>
                <a:spcPct val="0"/>
              </a:spcAft>
              <a:buClrTx/>
              <a:buSzTx/>
              <a:buFont typeface="Arial" charset="0"/>
              <a:buChar char="–"/>
              <a:tabLst/>
              <a:defRPr/>
            </a:pPr>
            <a:r>
              <a:rPr lang="en-US" dirty="0"/>
              <a:t>Fourth level</a:t>
            </a:r>
          </a:p>
          <a:p>
            <a:pPr marL="1370013" marR="0" lvl="4" indent="-230188" algn="l" defTabSz="457200" rtl="0" eaLnBrk="1" fontAlgn="base" latinLnBrk="0" hangingPunct="1">
              <a:lnSpc>
                <a:spcPct val="100000"/>
              </a:lnSpc>
              <a:spcBef>
                <a:spcPts val="984"/>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9ECA3937-0060-7347-B034-72D4EB31F43B}" type="datetime1">
              <a:rPr lang="en-US" smtClean="0"/>
              <a:t>2/1/24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marR="0" indent="-230188" algn="l" defTabSz="457200" rtl="0" eaLnBrk="1" fontAlgn="base" latinLnBrk="0" hangingPunct="1">
              <a:lnSpc>
                <a:spcPct val="100000"/>
              </a:lnSpc>
              <a:spcBef>
                <a:spcPts val="984"/>
              </a:spcBef>
              <a:spcAft>
                <a:spcPct val="0"/>
              </a:spcAft>
              <a:buClrTx/>
              <a:buSzTx/>
              <a:buFont typeface="Arial" charset="0"/>
              <a:buChar char="•"/>
              <a:tabLst/>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marL="230188" marR="0" lvl="0"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Click to edit Master text styles</a:t>
            </a:r>
          </a:p>
          <a:p>
            <a:pPr marL="230188" marR="0" lvl="1"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Second level</a:t>
            </a:r>
          </a:p>
          <a:p>
            <a:pPr marL="230188" marR="0" lvl="2"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Third level</a:t>
            </a:r>
          </a:p>
          <a:p>
            <a:pPr marL="230188" marR="0" lvl="3"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Fourth level</a:t>
            </a:r>
          </a:p>
          <a:p>
            <a:pPr marL="230188" marR="0" lvl="4" indent="-230188" algn="l" defTabSz="457200" rtl="0" eaLnBrk="1" fontAlgn="base" latinLnBrk="0" hangingPunct="1">
              <a:lnSpc>
                <a:spcPct val="100000"/>
              </a:lnSpc>
              <a:spcBef>
                <a:spcPts val="984"/>
              </a:spcBef>
              <a:spcAft>
                <a:spcPct val="0"/>
              </a:spcAft>
              <a:buClrTx/>
              <a:buSzTx/>
              <a:buFont typeface="Arial" charset="0"/>
              <a:buChar char="•"/>
              <a:tabLst/>
              <a:defRPr/>
            </a:pPr>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2260A202-F066-C148-B723-81788874667D}" type="datetime1">
              <a:rPr lang="en-US" smtClean="0"/>
              <a:t>2/1/24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D4D081AD-4B52-6F4C-8D4F-511833C98F95}"/>
              </a:ext>
            </a:extLst>
          </p:cNvPr>
          <p:cNvPicPr>
            <a:picLocks noChangeAspect="1"/>
          </p:cNvPicPr>
          <p:nvPr userDrawn="1"/>
        </p:nvPicPr>
        <p:blipFill>
          <a:blip r:embed="rId2"/>
          <a:stretch>
            <a:fillRect/>
          </a:stretch>
        </p:blipFill>
        <p:spPr>
          <a:xfrm>
            <a:off x="7816531" y="4671986"/>
            <a:ext cx="1108394" cy="199149"/>
          </a:xfrm>
          <a:prstGeom prst="rect">
            <a:avLst/>
          </a:prstGeom>
        </p:spPr>
      </p:pic>
      <p:sp>
        <p:nvSpPr>
          <p:cNvPr id="17" name="Rectangle 16">
            <a:extLst>
              <a:ext uri="{FF2B5EF4-FFF2-40B4-BE49-F238E27FC236}">
                <a16:creationId xmlns:a16="http://schemas.microsoft.com/office/drawing/2014/main" id="{69B3E4F6-B022-5F44-B5A5-9E70BD7DAD71}"/>
              </a:ext>
            </a:extLst>
          </p:cNvPr>
          <p:cNvSpPr/>
          <p:nvPr userDrawn="1"/>
        </p:nvSpPr>
        <p:spPr>
          <a:xfrm>
            <a:off x="219075" y="4737100"/>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1A9AF2DD-B800-684B-BB6A-1F61E0A39FF6}" type="datetime1">
              <a:rPr lang="en-US" smtClean="0"/>
              <a:t>2/1/24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Adam Watts | Introduction to Electromechanical Systems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ftr="0" dt="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z="1400" dirty="0"/>
              <a:t>Adam Watts</a:t>
            </a:r>
          </a:p>
          <a:p>
            <a:r>
              <a:rPr lang="en-US" sz="1400" dirty="0"/>
              <a:t>2 February 2024</a:t>
            </a:r>
          </a:p>
        </p:txBody>
      </p:sp>
      <p:sp>
        <p:nvSpPr>
          <p:cNvPr id="3" name="Text Placeholder 2"/>
          <p:cNvSpPr>
            <a:spLocks noGrp="1"/>
          </p:cNvSpPr>
          <p:nvPr>
            <p:ph type="body" sz="quarter" idx="11"/>
          </p:nvPr>
        </p:nvSpPr>
        <p:spPr/>
        <p:txBody>
          <a:bodyPr>
            <a:noAutofit/>
          </a:bodyPr>
          <a:lstStyle/>
          <a:p>
            <a:r>
              <a:rPr lang="en-US" sz="1800" dirty="0"/>
              <a:t>AD Controls Department Report</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32CA94-7F01-3B47-ADF3-BB2D7067D05C}"/>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
        <p:nvSpPr>
          <p:cNvPr id="3" name="Title 2">
            <a:extLst>
              <a:ext uri="{FF2B5EF4-FFF2-40B4-BE49-F238E27FC236}">
                <a16:creationId xmlns:a16="http://schemas.microsoft.com/office/drawing/2014/main" id="{726227DD-AF20-A045-974F-06085626DE33}"/>
              </a:ext>
            </a:extLst>
          </p:cNvPr>
          <p:cNvSpPr>
            <a:spLocks noGrp="1"/>
          </p:cNvSpPr>
          <p:nvPr>
            <p:ph type="title"/>
          </p:nvPr>
        </p:nvSpPr>
        <p:spPr/>
        <p:txBody>
          <a:bodyPr/>
          <a:lstStyle/>
          <a:p>
            <a:r>
              <a:rPr lang="en-US" dirty="0"/>
              <a:t>Ongoing issues</a:t>
            </a:r>
          </a:p>
        </p:txBody>
      </p:sp>
      <p:sp>
        <p:nvSpPr>
          <p:cNvPr id="8" name="Rectangle 7">
            <a:extLst>
              <a:ext uri="{FF2B5EF4-FFF2-40B4-BE49-F238E27FC236}">
                <a16:creationId xmlns:a16="http://schemas.microsoft.com/office/drawing/2014/main" id="{4BB09841-4FD3-AD39-5C04-652B7B7BD19A}"/>
              </a:ext>
            </a:extLst>
          </p:cNvPr>
          <p:cNvSpPr/>
          <p:nvPr/>
        </p:nvSpPr>
        <p:spPr>
          <a:xfrm>
            <a:off x="4445202" y="2340918"/>
            <a:ext cx="253596" cy="461665"/>
          </a:xfrm>
          <a:prstGeom prst="rect">
            <a:avLst/>
          </a:prstGeom>
        </p:spPr>
        <p:txBody>
          <a:bodyPr wrap="none">
            <a:spAutoFit/>
          </a:bodyPr>
          <a:lstStyle/>
          <a:p>
            <a:r>
              <a:rPr lang="en-US" dirty="0"/>
              <a:t> </a:t>
            </a:r>
          </a:p>
        </p:txBody>
      </p:sp>
      <p:sp>
        <p:nvSpPr>
          <p:cNvPr id="10" name="Rectangle 9">
            <a:extLst>
              <a:ext uri="{FF2B5EF4-FFF2-40B4-BE49-F238E27FC236}">
                <a16:creationId xmlns:a16="http://schemas.microsoft.com/office/drawing/2014/main" id="{A039A358-6A18-B8A7-EFCF-3FF2D801CFDA}"/>
              </a:ext>
            </a:extLst>
          </p:cNvPr>
          <p:cNvSpPr/>
          <p:nvPr/>
        </p:nvSpPr>
        <p:spPr>
          <a:xfrm>
            <a:off x="4445202" y="2340918"/>
            <a:ext cx="253596" cy="461665"/>
          </a:xfrm>
          <a:prstGeom prst="rect">
            <a:avLst/>
          </a:prstGeom>
        </p:spPr>
        <p:txBody>
          <a:bodyPr wrap="none">
            <a:spAutoFit/>
          </a:bodyPr>
          <a:lstStyle/>
          <a:p>
            <a:r>
              <a:rPr lang="en-US" dirty="0"/>
              <a:t> </a:t>
            </a:r>
          </a:p>
        </p:txBody>
      </p:sp>
      <p:sp>
        <p:nvSpPr>
          <p:cNvPr id="5" name="Content Placeholder 6">
            <a:extLst>
              <a:ext uri="{FF2B5EF4-FFF2-40B4-BE49-F238E27FC236}">
                <a16:creationId xmlns:a16="http://schemas.microsoft.com/office/drawing/2014/main" id="{9B91CD06-53A3-9BE5-BE03-94AE0E515816}"/>
              </a:ext>
            </a:extLst>
          </p:cNvPr>
          <p:cNvSpPr txBox="1">
            <a:spLocks/>
          </p:cNvSpPr>
          <p:nvPr/>
        </p:nvSpPr>
        <p:spPr>
          <a:xfrm>
            <a:off x="5478651" y="135126"/>
            <a:ext cx="3436749" cy="3233974"/>
          </a:xfrm>
          <a:prstGeom prst="rect">
            <a:avLst/>
          </a:prstGeom>
        </p:spPr>
        <p:txBody>
          <a:bodyPr lIns="0" tIns="0" rIns="0" bIns="0">
            <a:noAutofit/>
          </a:bodyPr>
          <a:lstStyle>
            <a:lvl1pPr marL="0" marR="0" indent="0" algn="l" defTabSz="457200" rtl="0" eaLnBrk="1" fontAlgn="base" latinLnBrk="0" hangingPunct="1">
              <a:lnSpc>
                <a:spcPct val="100000"/>
              </a:lnSpc>
              <a:spcBef>
                <a:spcPts val="984"/>
              </a:spcBef>
              <a:spcAft>
                <a:spcPct val="0"/>
              </a:spcAft>
              <a:buClrTx/>
              <a:buSzTx/>
              <a:buFont typeface="Arial" charset="0"/>
              <a:buNone/>
              <a:tabLst/>
              <a:defRPr sz="1800" kern="1200">
                <a:solidFill>
                  <a:srgbClr val="505050"/>
                </a:solidFill>
                <a:latin typeface="Helvetica"/>
                <a:ea typeface="Geneva" charset="0"/>
                <a:cs typeface="ＭＳ Ｐゴシック" charset="0"/>
              </a:defRPr>
            </a:lvl1pPr>
            <a:lvl2pPr marL="512763" indent="-230188" algn="l" defTabSz="457200" rtl="0" eaLnBrk="1" fontAlgn="base" hangingPunct="1">
              <a:spcBef>
                <a:spcPts val="984"/>
              </a:spcBef>
              <a:spcAft>
                <a:spcPct val="0"/>
              </a:spcAft>
              <a:buFont typeface="Arial" charset="0"/>
              <a:buChar char="–"/>
              <a:defRPr sz="1600" kern="1200">
                <a:solidFill>
                  <a:srgbClr val="505050"/>
                </a:solidFill>
                <a:latin typeface="Helvetica"/>
                <a:ea typeface="ＭＳ Ｐゴシック" charset="0"/>
                <a:cs typeface="ＭＳ Ｐゴシック" charset="0"/>
              </a:defRPr>
            </a:lvl2pPr>
            <a:lvl3pPr marL="803275" indent="-230188" algn="l" defTabSz="457200" rtl="0" eaLnBrk="1" fontAlgn="base" hangingPunct="1">
              <a:spcBef>
                <a:spcPts val="984"/>
              </a:spcBef>
              <a:spcAft>
                <a:spcPct val="0"/>
              </a:spcAft>
              <a:buFont typeface="Arial" charset="0"/>
              <a:buChar char="•"/>
              <a:defRPr sz="1500" kern="1200">
                <a:solidFill>
                  <a:srgbClr val="505050"/>
                </a:solidFill>
                <a:latin typeface="Helvetica"/>
                <a:ea typeface="ＭＳ Ｐゴシック" charset="0"/>
                <a:cs typeface="ＭＳ Ｐゴシック" charset="0"/>
              </a:defRPr>
            </a:lvl3pPr>
            <a:lvl4pPr marL="1085850" indent="-228600" algn="l" defTabSz="457200" rtl="0" eaLnBrk="1" fontAlgn="base" hangingPunct="1">
              <a:spcBef>
                <a:spcPts val="984"/>
              </a:spcBef>
              <a:spcAft>
                <a:spcPct val="0"/>
              </a:spcAft>
              <a:buFont typeface="Arial" charset="0"/>
              <a:buChar char="–"/>
              <a:defRPr sz="1400" kern="1200">
                <a:solidFill>
                  <a:srgbClr val="505050"/>
                </a:solidFill>
                <a:latin typeface="Helvetica"/>
                <a:ea typeface="ＭＳ Ｐゴシック" charset="0"/>
                <a:cs typeface="ＭＳ Ｐゴシック" charset="0"/>
              </a:defRPr>
            </a:lvl4pPr>
            <a:lvl5pPr marL="1370013" indent="-230188" algn="l" defTabSz="457200" rtl="0" eaLnBrk="1" fontAlgn="base" hangingPunct="1">
              <a:spcBef>
                <a:spcPts val="984"/>
              </a:spcBef>
              <a:spcAft>
                <a:spcPct val="0"/>
              </a:spcAft>
              <a:buFont typeface="Arial"/>
              <a:buChar char="•"/>
              <a:defRPr sz="14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t>Java engine upgrade paused this week</a:t>
            </a:r>
          </a:p>
          <a:p>
            <a:pPr marL="285750" indent="-285750">
              <a:buFont typeface="Arial" panose="020B0604020202020204" pitchFamily="34" charset="0"/>
              <a:buChar char="•"/>
            </a:pPr>
            <a:r>
              <a:rPr lang="en-US" sz="1400" dirty="0"/>
              <a:t>Investigating profile monitor front-ends needing reboots</a:t>
            </a:r>
          </a:p>
          <a:p>
            <a:pPr marL="285750" indent="-285750">
              <a:buFont typeface="Arial" panose="020B0604020202020204" pitchFamily="34" charset="0"/>
              <a:buChar char="•"/>
            </a:pPr>
            <a:r>
              <a:rPr lang="en-US" sz="1400" dirty="0"/>
              <a:t>Brief DPM outage caused by unintentional side-effect of testing.</a:t>
            </a:r>
          </a:p>
          <a:p>
            <a:pPr marL="285750" indent="-285750">
              <a:buFont typeface="Arial" panose="020B0604020202020204" pitchFamily="34" charset="0"/>
              <a:buChar char="•"/>
            </a:pPr>
            <a:r>
              <a:rPr lang="en-US" sz="1400" dirty="0"/>
              <a:t>Profile monitor monitor application upgrade caused GUI glitch, fixed.</a:t>
            </a:r>
          </a:p>
          <a:p>
            <a:pPr marL="285750" indent="-285750">
              <a:buFont typeface="Arial" panose="020B0604020202020204" pitchFamily="34" charset="0"/>
              <a:buChar char="•"/>
            </a:pPr>
            <a:r>
              <a:rPr lang="en-US" sz="1400" dirty="0"/>
              <a:t>I68 significant progress: V108 and LAM52 have new hardware params from PESD, can write ramps. HV703 remains.</a:t>
            </a:r>
          </a:p>
          <a:p>
            <a:pPr marL="285750" indent="-285750">
              <a:buFont typeface="Arial" panose="020B0604020202020204" pitchFamily="34" charset="0"/>
              <a:buChar char="•"/>
            </a:pPr>
            <a:r>
              <a:rPr lang="en-US" sz="1400" dirty="0"/>
              <a:t>Still need to plan Muon Campus CAMAC link tuning.</a:t>
            </a:r>
          </a:p>
          <a:p>
            <a:pPr marL="285750" indent="-285750">
              <a:buFont typeface="Arial" panose="020B0604020202020204" pitchFamily="34" charset="0"/>
              <a:buChar char="•"/>
            </a:pPr>
            <a:r>
              <a:rPr lang="en-US" sz="1400" dirty="0"/>
              <a:t>Clock fanout (”McClure box”) swap outs in MI to improve reliability</a:t>
            </a:r>
          </a:p>
          <a:p>
            <a:pPr marL="285750" indent="-285750">
              <a:buFont typeface="Arial" panose="020B0604020202020204" pitchFamily="34" charset="0"/>
              <a:buChar char="•"/>
            </a:pPr>
            <a:r>
              <a:rPr lang="en-US" sz="1400" dirty="0"/>
              <a:t>Java engine upgrade resumes next week.</a:t>
            </a:r>
          </a:p>
        </p:txBody>
      </p:sp>
      <p:pic>
        <p:nvPicPr>
          <p:cNvPr id="7" name="Picture 6" descr="A screenshot of a black screen&#10;&#10;Description automatically generated">
            <a:extLst>
              <a:ext uri="{FF2B5EF4-FFF2-40B4-BE49-F238E27FC236}">
                <a16:creationId xmlns:a16="http://schemas.microsoft.com/office/drawing/2014/main" id="{5AF4D859-A85F-13AF-7535-7EEA3A398AA2}"/>
              </a:ext>
            </a:extLst>
          </p:cNvPr>
          <p:cNvPicPr>
            <a:picLocks noChangeAspect="1"/>
          </p:cNvPicPr>
          <p:nvPr/>
        </p:nvPicPr>
        <p:blipFill>
          <a:blip r:embed="rId3"/>
          <a:stretch>
            <a:fillRect/>
          </a:stretch>
        </p:blipFill>
        <p:spPr>
          <a:xfrm>
            <a:off x="90515" y="1642018"/>
            <a:ext cx="5173305" cy="1122510"/>
          </a:xfrm>
          <a:prstGeom prst="rect">
            <a:avLst/>
          </a:prstGeom>
        </p:spPr>
      </p:pic>
    </p:spTree>
    <p:extLst>
      <p:ext uri="{BB962C8B-B14F-4D97-AF65-F5344CB8AC3E}">
        <p14:creationId xmlns:p14="http://schemas.microsoft.com/office/powerpoint/2010/main" val="1257495662"/>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4" id="{CB7ACBD4-1FF4-4C43-816D-7134F0E2B41D}" vid="{8773B698-5E34-8649-83D5-C6AC28019C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1C09F1DBC5AD47A6869093810B4492" ma:contentTypeVersion="60" ma:contentTypeDescription="Create a new document." ma:contentTypeScope="" ma:versionID="a20d3f2dfbcd7e6e87b37600e534a7ff">
  <xsd:schema xmlns:xsd="http://www.w3.org/2001/XMLSchema" xmlns:xs="http://www.w3.org/2001/XMLSchema" xmlns:p="http://schemas.microsoft.com/office/2006/metadata/properties" xmlns:ns2="3427cf1b-08f6-4349-98e1-9c40df501855" xmlns:ns3="ccf97bdc-a551-4925-98dc-bdea88868885" targetNamespace="http://schemas.microsoft.com/office/2006/metadata/properties" ma:root="true" ma:fieldsID="69c3da6ba194ca1086459c16ba5ddc8d" ns2:_="" ns3:_="">
    <xsd:import namespace="3427cf1b-08f6-4349-98e1-9c40df501855"/>
    <xsd:import namespace="ccf97bdc-a551-4925-98dc-bdea88868885"/>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element ref="ns3:Document_x0020_Category" minOccurs="0"/>
                <xsd:element ref="ns3:Project_x0020_Phas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27cf1b-08f6-4349-98e1-9c40df50185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cf97bdc-a551-4925-98dc-bdea88868885" elementFormDefault="qualified">
    <xsd:import namespace="http://schemas.microsoft.com/office/2006/documentManagement/types"/>
    <xsd:import namespace="http://schemas.microsoft.com/office/infopath/2007/PartnerControls"/>
    <xsd:element name="Document_x0020_Type" ma:index="11" nillable="true" ma:displayName="Document Type" ma:internalName="Document_x0020_Type" ma:readOnly="false">
      <xsd:complexType>
        <xsd:complexContent>
          <xsd:extension base="dms:MultiChoiceFillIn">
            <xsd:sequence>
              <xsd:element name="Value" maxOccurs="unbounded" minOccurs="0" nillable="true">
                <xsd:simpleType>
                  <xsd:union memberTypes="dms:Text">
                    <xsd:simpleType>
                      <xsd:restriction base="dms:Choice">
                        <xsd:enumeration value="Action Item List"/>
                        <xsd:enumeration value="Change Request Log"/>
                        <xsd:enumeration value="Communications Plan"/>
                        <xsd:enumeration value="Decision Log"/>
                        <xsd:enumeration value="Design Document"/>
                        <xsd:enumeration value="Issues Log"/>
                        <xsd:enumeration value="Lesson Learned"/>
                        <xsd:enumeration value="Management and Organization Structure"/>
                        <xsd:enumeration value="Meeting Minutes"/>
                        <xsd:enumeration value="Project Acceptance Criteria"/>
                        <xsd:enumeration value="Project Charter"/>
                        <xsd:enumeration value="Project Cost Estimate"/>
                        <xsd:enumeration value="Project Management Workbook"/>
                        <xsd:enumeration value="Project Summary"/>
                        <xsd:enumeration value="Requirements Document"/>
                        <xsd:enumeration value="Risk Register"/>
                        <xsd:enumeration value="Schedule"/>
                        <xsd:enumeration value="Security Management Plan"/>
                        <xsd:enumeration value="Technical Document"/>
                        <xsd:enumeration value="Weekly Status Reports"/>
                      </xsd:restriction>
                    </xsd:simpleType>
                  </xsd:union>
                </xsd:simpleType>
              </xsd:element>
            </xsd:sequence>
          </xsd:extension>
        </xsd:complexContent>
      </xsd:complexType>
    </xsd:element>
    <xsd:element name="Document_x0020_Category" ma:index="12" nillable="true" ma:displayName="Document Category" ma:internalName="Document_x0020_Category" ma:readOnly="false">
      <xsd:complexType>
        <xsd:complexContent>
          <xsd:extension base="dms:MultiChoiceFillIn">
            <xsd:sequence>
              <xsd:element name="Value" maxOccurs="unbounded" minOccurs="0" nillable="true">
                <xsd:simpleType>
                  <xsd:union memberTypes="dms:Text">
                    <xsd:simpleType>
                      <xsd:restriction base="dms:Choice">
                        <xsd:enumeration value="Request for Proposals"/>
                        <xsd:enumeration value="Project Decision Documents (PDD)"/>
                        <xsd:enumeration value="Budget and Cost Documents"/>
                      </xsd:restriction>
                    </xsd:simpleType>
                  </xsd:union>
                </xsd:simpleType>
              </xsd:element>
            </xsd:sequence>
          </xsd:extension>
        </xsd:complexContent>
      </xsd:complexType>
    </xsd:element>
    <xsd:element name="Project_x0020_Phase" ma:index="13" nillable="true" ma:displayName="Project Phase" ma:default="Initiation" ma:format="Dropdown" ma:internalName="Project_x0020_Phase" ma:readOnly="false">
      <xsd:simpleType>
        <xsd:restriction base="dms:Choice">
          <xsd:enumeration value="Initiation"/>
          <xsd:enumeration value="Planning"/>
          <xsd:enumeration value="Execution"/>
          <xsd:enumeration value="Control"/>
          <xsd:enumeration value="Closeou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ccf97bdc-a551-4925-98dc-bdea88868885"/>
    <Document_x0020_Category xmlns="ccf97bdc-a551-4925-98dc-bdea88868885"/>
    <Project_x0020_Phase xmlns="ccf97bdc-a551-4925-98dc-bdea88868885">Initiation</Project_x0020_Phas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19CE26-B9B0-4D18-9AF5-AFCEF8F13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27cf1b-08f6-4349-98e1-9c40df501855"/>
    <ds:schemaRef ds:uri="ccf97bdc-a551-4925-98dc-bdea888688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7B1EC6-8980-4132-B578-1EFCA69A24C9}">
  <ds:schemaRefs>
    <ds:schemaRef ds:uri="http://purl.org/dc/dcmitype/"/>
    <ds:schemaRef ds:uri="http://purl.org/dc/elements/1.1/"/>
    <ds:schemaRef ds:uri="3427cf1b-08f6-4349-98e1-9c40df501855"/>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ccf97bdc-a551-4925-98dc-bdea88868885"/>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BB153CA-B575-4332-8657-26A6407DAC44}">
  <ds:schemaRefs>
    <ds:schemaRef ds:uri="http://schemas.microsoft.com/sharepoint/v3/contenttype/forms"/>
  </ds:schemaRefs>
</ds:datastoreItem>
</file>

<file path=customXml/itemProps4.xml><?xml version="1.0" encoding="utf-8"?>
<ds:datastoreItem xmlns:ds="http://schemas.openxmlformats.org/officeDocument/2006/customXml" ds:itemID="{1A78AAC9-3811-45E2-8B1F-6823F0320A5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Fermilab_PPT_090915</Template>
  <TotalTime>10463</TotalTime>
  <Words>188</Words>
  <Application>Microsoft Macintosh PowerPoint</Application>
  <PresentationFormat>On-screen Show (16:9)</PresentationFormat>
  <Paragraphs>18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Helvetica</vt:lpstr>
      <vt:lpstr>Fermilab_PPT_090915</vt:lpstr>
      <vt:lpstr>PowerPoint Presentation</vt:lpstr>
      <vt:lpstr>Ongoing issues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C. Watts</dc:creator>
  <cp:lastModifiedBy>Adam C. Watts</cp:lastModifiedBy>
  <cp:revision>310</cp:revision>
  <cp:lastPrinted>2023-01-25T17:43:18Z</cp:lastPrinted>
  <dcterms:created xsi:type="dcterms:W3CDTF">2021-10-06T21:33:04Z</dcterms:created>
  <dcterms:modified xsi:type="dcterms:W3CDTF">2024-02-01T23:00:11Z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0x010100471C09F1DBC5AD47A6869093810B4492</vt:lpwstr>
  </property>
</Properties>
</file>