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2"/>
  </p:notesMasterIdLst>
  <p:handoutMasterIdLst>
    <p:handoutMasterId r:id="rId13"/>
  </p:handoutMasterIdLst>
  <p:sldIdLst>
    <p:sldId id="265" r:id="rId4"/>
    <p:sldId id="286" r:id="rId5"/>
    <p:sldId id="301" r:id="rId6"/>
    <p:sldId id="312" r:id="rId7"/>
    <p:sldId id="310" r:id="rId8"/>
    <p:sldId id="309" r:id="rId9"/>
    <p:sldId id="313" r:id="rId10"/>
    <p:sldId id="311" r:id="rId1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01"/>
            <p14:sldId id="312"/>
            <p14:sldId id="310"/>
            <p14:sldId id="309"/>
            <p14:sldId id="313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1/31/2024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1/31/2024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2/2/2024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February 2,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907626"/>
            <a:ext cx="8686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on recommendations from SAD/ASE Review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ARR scheduled for later this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at A0 Clean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Analysis of metal objects found in septum analyzed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Repairs, component replacement and cleaning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TD finished with installing rad hard water lines on D30 quadrupoles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Q206 needed modifications to accommodate M4 Line vacuum pipe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Q205 (8Q24) will be swapped with spare that already has the rad hard water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Preparations for Electrostatic Septa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Will install new vacuum layout between Q202 and Q204 for electrostatic septa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Need to remove blocks from D40 Hatch for incoming and outgoing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8Q24 with rad hardened water lines at AP-50, ready to be lowered into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Forklift and rad hard 8Q24 will be lowered into tunnel for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Existing 8Q24 and four NSA sextupoles that had water leaks go to TD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Investigating source of chronic D50 ceiling tunnel ceiling leak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ICW the remaining suspect, would eventually like it valved out to AP-50 as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Shield Blocks back in place, lens and pmag water systems dry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g-2 Ring powered down for the last time, warm-up begun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disassembly and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042"/>
            <a:ext cx="8672513" cy="55310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frame and cathode were removed an inspected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began in early January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 objects found on cathode stand-off and high voltage feedthrough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Discoloration also found on feedthrough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 foils had discoloration, some dust on foil frame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 objects and dust analyzed, results below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Metallic objects thought to be galling from threads in aluminum frame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theory was that objects came from Stainless Steel Conflat bolts</a:t>
            </a: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FEE0E4-86EF-5D4C-9E3C-AF06D6C05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834313"/>
              </p:ext>
            </p:extLst>
          </p:nvPr>
        </p:nvGraphicFramePr>
        <p:xfrm>
          <a:off x="4504623" y="3657267"/>
          <a:ext cx="4273131" cy="25712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8491">
                  <a:extLst>
                    <a:ext uri="{9D8B030D-6E8A-4147-A177-3AD203B41FA5}">
                      <a16:colId xmlns:a16="http://schemas.microsoft.com/office/drawing/2014/main" val="3097069475"/>
                    </a:ext>
                  </a:extLst>
                </a:gridCol>
                <a:gridCol w="2224640">
                  <a:extLst>
                    <a:ext uri="{9D8B030D-6E8A-4147-A177-3AD203B41FA5}">
                      <a16:colId xmlns:a16="http://schemas.microsoft.com/office/drawing/2014/main" val="333184352"/>
                    </a:ext>
                  </a:extLst>
                </a:gridCol>
              </a:tblGrid>
              <a:tr h="367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Element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Wt%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extLst>
                  <a:ext uri="{0D108BD9-81ED-4DB2-BD59-A6C34878D82A}">
                    <a16:rowId xmlns:a16="http://schemas.microsoft.com/office/drawing/2014/main" val="4205160331"/>
                  </a:ext>
                </a:extLst>
              </a:tr>
              <a:tr h="367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Al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85.88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extLst>
                  <a:ext uri="{0D108BD9-81ED-4DB2-BD59-A6C34878D82A}">
                    <a16:rowId xmlns:a16="http://schemas.microsoft.com/office/drawing/2014/main" val="299329645"/>
                  </a:ext>
                </a:extLst>
              </a:tr>
              <a:tr h="367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Ag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13.39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extLst>
                  <a:ext uri="{0D108BD9-81ED-4DB2-BD59-A6C34878D82A}">
                    <a16:rowId xmlns:a16="http://schemas.microsoft.com/office/drawing/2014/main" val="3309861468"/>
                  </a:ext>
                </a:extLst>
              </a:tr>
              <a:tr h="367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Ti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0.33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extLst>
                  <a:ext uri="{0D108BD9-81ED-4DB2-BD59-A6C34878D82A}">
                    <a16:rowId xmlns:a16="http://schemas.microsoft.com/office/drawing/2014/main" val="2221348804"/>
                  </a:ext>
                </a:extLst>
              </a:tr>
              <a:tr h="367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Cu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0.18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extLst>
                  <a:ext uri="{0D108BD9-81ED-4DB2-BD59-A6C34878D82A}">
                    <a16:rowId xmlns:a16="http://schemas.microsoft.com/office/drawing/2014/main" val="1364986235"/>
                  </a:ext>
                </a:extLst>
              </a:tr>
              <a:tr h="367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Fe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0.14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extLst>
                  <a:ext uri="{0D108BD9-81ED-4DB2-BD59-A6C34878D82A}">
                    <a16:rowId xmlns:a16="http://schemas.microsoft.com/office/drawing/2014/main" val="2279151159"/>
                  </a:ext>
                </a:extLst>
              </a:tr>
              <a:tr h="3673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Total: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100.00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13" marR="35113" marT="0" marB="0" anchor="ctr"/>
                </a:tc>
                <a:extLst>
                  <a:ext uri="{0D108BD9-81ED-4DB2-BD59-A6C34878D82A}">
                    <a16:rowId xmlns:a16="http://schemas.microsoft.com/office/drawing/2014/main" val="366930755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ECC772E-5F66-14DB-CEF9-4A86F81F9A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46" y="3542675"/>
            <a:ext cx="3849619" cy="27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951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72FF8F-856F-84D2-2C03-9773E160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Examples of metal galling</a:t>
            </a:r>
          </a:p>
        </p:txBody>
      </p:sp>
      <p:pic>
        <p:nvPicPr>
          <p:cNvPr id="3" name="Picture 2" descr="A close-up of a grey surface&#10;&#10;Description automatically generated">
            <a:extLst>
              <a:ext uri="{FF2B5EF4-FFF2-40B4-BE49-F238E27FC236}">
                <a16:creationId xmlns:a16="http://schemas.microsoft.com/office/drawing/2014/main" id="{868AB596-57AF-659D-EC76-2D4198999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0"/>
          <a:stretch/>
        </p:blipFill>
        <p:spPr>
          <a:xfrm>
            <a:off x="4985886" y="847023"/>
            <a:ext cx="4158114" cy="3051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FF0563-E45E-6B32-333E-F1F193292EFA}"/>
              </a:ext>
            </a:extLst>
          </p:cNvPr>
          <p:cNvSpPr txBox="1"/>
          <p:nvPr/>
        </p:nvSpPr>
        <p:spPr>
          <a:xfrm>
            <a:off x="5417648" y="3228945"/>
            <a:ext cx="3497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From Wikipedia entry on galling</a:t>
            </a:r>
          </a:p>
        </p:txBody>
      </p:sp>
      <p:pic>
        <p:nvPicPr>
          <p:cNvPr id="10" name="Picture 9" descr="A close up of a screw&#10;&#10;Description automatically generated">
            <a:extLst>
              <a:ext uri="{FF2B5EF4-FFF2-40B4-BE49-F238E27FC236}">
                <a16:creationId xmlns:a16="http://schemas.microsoft.com/office/drawing/2014/main" id="{FE0C4D31-A53C-E7D3-6646-661926D5B6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03472"/>
            <a:ext cx="4985886" cy="2054944"/>
          </a:xfrm>
          <a:prstGeom prst="rect">
            <a:avLst/>
          </a:prstGeom>
        </p:spPr>
      </p:pic>
      <p:pic>
        <p:nvPicPr>
          <p:cNvPr id="13" name="Picture 12" descr="Close up of a nut face&#10;&#10;Description automatically generated">
            <a:extLst>
              <a:ext uri="{FF2B5EF4-FFF2-40B4-BE49-F238E27FC236}">
                <a16:creationId xmlns:a16="http://schemas.microsoft.com/office/drawing/2014/main" id="{172377DB-BED4-6E27-F1A3-33A32736E5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4" t="3082" r="3331"/>
          <a:stretch/>
        </p:blipFill>
        <p:spPr>
          <a:xfrm>
            <a:off x="0" y="3967484"/>
            <a:ext cx="6168437" cy="2177108"/>
          </a:xfrm>
          <a:prstGeom prst="rect">
            <a:avLst/>
          </a:prstGeom>
        </p:spPr>
      </p:pic>
      <p:pic>
        <p:nvPicPr>
          <p:cNvPr id="19" name="Picture 18" descr="A close-up of a greyscale photo of a white substance&#10;&#10;Description automatically generated">
            <a:extLst>
              <a:ext uri="{FF2B5EF4-FFF2-40B4-BE49-F238E27FC236}">
                <a16:creationId xmlns:a16="http://schemas.microsoft.com/office/drawing/2014/main" id="{E165125C-A6D7-E8F9-5922-137B31A8C8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7" t="4535" b="6221"/>
          <a:stretch/>
        </p:blipFill>
        <p:spPr>
          <a:xfrm>
            <a:off x="6168437" y="3898232"/>
            <a:ext cx="2989868" cy="23258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091727-2255-615C-5142-12CEDB9F5C78}"/>
              </a:ext>
            </a:extLst>
          </p:cNvPr>
          <p:cNvSpPr txBox="1"/>
          <p:nvPr/>
        </p:nvSpPr>
        <p:spPr>
          <a:xfrm>
            <a:off x="162246" y="3327668"/>
            <a:ext cx="4595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Caused by adhesion of contacting surfaces</a:t>
            </a:r>
          </a:p>
        </p:txBody>
      </p:sp>
    </p:spTree>
    <p:extLst>
      <p:ext uri="{BB962C8B-B14F-4D97-AF65-F5344CB8AC3E}">
        <p14:creationId xmlns:p14="http://schemas.microsoft.com/office/powerpoint/2010/main" val="355263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end 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667E05-65D8-E35A-252F-1435A7ED0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3" y="885524"/>
            <a:ext cx="8053874" cy="5326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24E3A-AC1D-C14C-BB95-4034536718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425" y="4734044"/>
            <a:ext cx="2733575" cy="147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ESS1, X-Ray scan of object on HV feedthrough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68F09-D420-AB50-779B-A625378ED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11" y="999800"/>
            <a:ext cx="3569877" cy="26774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837D52-EDE2-D0B0-C794-68A3A13CE482}"/>
              </a:ext>
            </a:extLst>
          </p:cNvPr>
          <p:cNvGrpSpPr/>
          <p:nvPr/>
        </p:nvGrpSpPr>
        <p:grpSpPr>
          <a:xfrm>
            <a:off x="906192" y="3657601"/>
            <a:ext cx="3550014" cy="2570818"/>
            <a:chOff x="6397550" y="1789490"/>
            <a:chExt cx="4608000" cy="3456000"/>
          </a:xfrm>
        </p:grpSpPr>
        <p:pic>
          <p:nvPicPr>
            <p:cNvPr id="10" name="Picture 9" descr="A close-up of a white surface&#10;&#10;Description automatically generated">
              <a:extLst>
                <a:ext uri="{FF2B5EF4-FFF2-40B4-BE49-F238E27FC236}">
                  <a16:creationId xmlns:a16="http://schemas.microsoft.com/office/drawing/2014/main" id="{DC2AB542-B2A7-6EAC-201B-15E78F2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550" y="1789490"/>
              <a:ext cx="4608000" cy="34560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0E9FEEC-F69D-BAF4-521C-8D882975A924}"/>
                </a:ext>
              </a:extLst>
            </p:cNvPr>
            <p:cNvSpPr/>
            <p:nvPr/>
          </p:nvSpPr>
          <p:spPr>
            <a:xfrm>
              <a:off x="9381690" y="2932054"/>
              <a:ext cx="661481" cy="66148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lastic bag with a white tube inside&#10;&#10;Description automatically generated">
            <a:extLst>
              <a:ext uri="{FF2B5EF4-FFF2-40B4-BE49-F238E27FC236}">
                <a16:creationId xmlns:a16="http://schemas.microsoft.com/office/drawing/2014/main" id="{09A3588E-7B39-C10A-3FD9-F28CDAE57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2472" y="999799"/>
            <a:ext cx="3543734" cy="2657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00EBB9-793E-148A-F2ED-E157D5DD51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569"/>
          <a:stretch/>
        </p:blipFill>
        <p:spPr>
          <a:xfrm>
            <a:off x="4655711" y="3677208"/>
            <a:ext cx="3569877" cy="255121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68A93D1-DBFB-0BB4-C5C5-5DE4FD94D64E}"/>
              </a:ext>
            </a:extLst>
          </p:cNvPr>
          <p:cNvSpPr/>
          <p:nvPr/>
        </p:nvSpPr>
        <p:spPr>
          <a:xfrm>
            <a:off x="2609435" y="2022764"/>
            <a:ext cx="228560" cy="256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2/2/2024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92CDD2-FFB3-5E5C-21D0-FE5F2C43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Mu2e ESS1, X-Ray scan of object on cathode</a:t>
            </a:r>
          </a:p>
        </p:txBody>
      </p:sp>
      <p:pic>
        <p:nvPicPr>
          <p:cNvPr id="17" name="Picture 16" descr="Close-up of a metal object&#10;&#10;Description automatically generated">
            <a:extLst>
              <a:ext uri="{FF2B5EF4-FFF2-40B4-BE49-F238E27FC236}">
                <a16:creationId xmlns:a16="http://schemas.microsoft.com/office/drawing/2014/main" id="{37508EA1-7809-FB58-81A3-B6E05049A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1" y="890521"/>
            <a:ext cx="3570043" cy="2677533"/>
          </a:xfrm>
          <a:prstGeom prst="rect">
            <a:avLst/>
          </a:prstGeom>
        </p:spPr>
      </p:pic>
      <p:pic>
        <p:nvPicPr>
          <p:cNvPr id="18" name="Picture 17" descr="A small object on a table&#10;&#10;Description automatically generated">
            <a:extLst>
              <a:ext uri="{FF2B5EF4-FFF2-40B4-BE49-F238E27FC236}">
                <a16:creationId xmlns:a16="http://schemas.microsoft.com/office/drawing/2014/main" id="{285E8264-BD3B-F078-EFC5-A1ACE12676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4"/>
          <a:stretch/>
        </p:blipFill>
        <p:spPr>
          <a:xfrm>
            <a:off x="981781" y="3547201"/>
            <a:ext cx="3570043" cy="26752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0A80F5-E42A-EE1E-0524-23315BDA7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7202"/>
            <a:ext cx="3566937" cy="26752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60A2FE-68D0-E68B-823D-C692ACFEA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871999"/>
            <a:ext cx="3566937" cy="267520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47360C5-A16D-4810-1B37-E9B3A7082951}"/>
              </a:ext>
            </a:extLst>
          </p:cNvPr>
          <p:cNvSpPr/>
          <p:nvPr/>
        </p:nvSpPr>
        <p:spPr>
          <a:xfrm>
            <a:off x="2093650" y="5031087"/>
            <a:ext cx="661481" cy="661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51E643-429F-4C86-9E38-54D2E3C00066}"/>
              </a:ext>
            </a:extLst>
          </p:cNvPr>
          <p:cNvSpPr/>
          <p:nvPr/>
        </p:nvSpPr>
        <p:spPr>
          <a:xfrm>
            <a:off x="2424390" y="2094061"/>
            <a:ext cx="271065" cy="2496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4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D30 installation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042"/>
            <a:ext cx="8672513" cy="55310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component replacement and assembly will continue at the A0 Clean Room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optimistically be ready for tunnel installation at end of February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delayed, vacuum spool will be installed in Delivery Ring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 Preparations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Scheduled for February 12 - 14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magnet swap and special vacuum pipe replacement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 on parts to be machined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 of D40 Hatch has been delayed during the wait</a:t>
            </a:r>
            <a:endParaRPr lang="en-US" sz="16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ESS1 installation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compact vacuum pipe will be installed in Q203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location will have vacuum spool installed if septum not ready soon enough</a:t>
            </a: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2/2/2024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512255</TotalTime>
  <Words>513</Words>
  <Application>Microsoft Office PowerPoint</Application>
  <PresentationFormat>On-screen Show (4:3)</PresentationFormat>
  <Paragraphs>101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FermilabTempate</vt:lpstr>
      <vt:lpstr>Fermilab: Footer Only</vt:lpstr>
      <vt:lpstr>1_FermilabTempate</vt:lpstr>
      <vt:lpstr>Muon Campus Operation Report</vt:lpstr>
      <vt:lpstr> Muon Campus status</vt:lpstr>
      <vt:lpstr>ESS1 disassembly and inspection</vt:lpstr>
      <vt:lpstr>Examples of metal galling</vt:lpstr>
      <vt:lpstr>ESS1 end view</vt:lpstr>
      <vt:lpstr>Mu2e ESS1, X-Ray scan of object on HV feedthrough</vt:lpstr>
      <vt:lpstr>Mu2e ESS1, X-Ray scan of object on cathode</vt:lpstr>
      <vt:lpstr>D30 installation plan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1063</cp:revision>
  <cp:lastPrinted>2016-10-17T16:36:40Z</cp:lastPrinted>
  <dcterms:created xsi:type="dcterms:W3CDTF">2014-12-17T13:45:40Z</dcterms:created>
  <dcterms:modified xsi:type="dcterms:W3CDTF">2024-02-02T13:11:48Z</dcterms:modified>
</cp:coreProperties>
</file>