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5"/>
  </p:notesMasterIdLst>
  <p:handoutMasterIdLst>
    <p:handoutMasterId r:id="rId6"/>
  </p:handoutMasterIdLst>
  <p:sldIdLst>
    <p:sldId id="294" r:id="rId2"/>
    <p:sldId id="300" r:id="rId3"/>
    <p:sldId id="303" r:id="rId4"/>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97D7EB"/>
    <a:srgbClr val="98D7EA"/>
    <a:srgbClr val="98D7EB"/>
    <a:srgbClr val="50504E"/>
    <a:srgbClr val="4E4E4E"/>
    <a:srgbClr val="404040"/>
    <a:srgbClr val="004C97"/>
    <a:srgbClr val="63666A"/>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8" autoAdjust="0"/>
    <p:restoredTop sz="94663"/>
  </p:normalViewPr>
  <p:slideViewPr>
    <p:cSldViewPr snapToGrid="0" snapToObjects="1" showGuides="1">
      <p:cViewPr varScale="1">
        <p:scale>
          <a:sx n="160" d="100"/>
          <a:sy n="160" d="100"/>
        </p:scale>
        <p:origin x="192" y="344"/>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A building with lights in the sky&#10;&#10;Description automatically generated">
            <a:extLst>
              <a:ext uri="{FF2B5EF4-FFF2-40B4-BE49-F238E27FC236}">
                <a16:creationId xmlns:a16="http://schemas.microsoft.com/office/drawing/2014/main" id="{70F9B119-24B9-3498-D3DA-B5A7415ECE86}"/>
              </a:ext>
            </a:extLst>
          </p:cNvPr>
          <p:cNvPicPr>
            <a:picLocks noChangeAspect="1"/>
          </p:cNvPicPr>
          <p:nvPr userDrawn="1"/>
        </p:nvPicPr>
        <p:blipFill>
          <a:blip r:embed="rId2"/>
          <a:stretch>
            <a:fillRect/>
          </a:stretch>
        </p:blipFill>
        <p:spPr>
          <a:xfrm>
            <a:off x="-12979" y="-1151268"/>
            <a:ext cx="9167863" cy="4583932"/>
          </a:xfrm>
          <a:prstGeom prst="rect">
            <a:avLst/>
          </a:prstGeom>
        </p:spPr>
      </p:pic>
      <p:sp>
        <p:nvSpPr>
          <p:cNvPr id="7" name="Text Placeholder 23"/>
          <p:cNvSpPr>
            <a:spLocks noGrp="1"/>
          </p:cNvSpPr>
          <p:nvPr>
            <p:ph type="body" sz="quarter" idx="10" hasCustomPrompt="1"/>
          </p:nvPr>
        </p:nvSpPr>
        <p:spPr>
          <a:xfrm>
            <a:off x="341927" y="420612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44717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Click to edit Master text styles</a:t>
            </a:r>
          </a:p>
        </p:txBody>
      </p:sp>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4165237"/>
            <a:ext cx="3027894" cy="320908"/>
          </a:xfrm>
          <a:prstGeom prst="rect">
            <a:avLst/>
          </a:prstGeom>
        </p:spPr>
        <p:txBody>
          <a:bodyPr lIns="0" tIns="0" rIns="0" bIns="0" anchor="b"/>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85750" marR="0" indent="-285750"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4350"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marL="1373188" indent="0">
              <a:spcBef>
                <a:spcPts val="984"/>
              </a:spcBef>
              <a:buFont typeface="Arial" panose="020B0604020202020204" pitchFamily="34" charset="0"/>
              <a:buNone/>
              <a:defRPr sz="1200">
                <a:solidFill>
                  <a:srgbClr val="505050"/>
                </a:solidFill>
              </a:defRPr>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37A8ACA3-40EC-6142-8291-84371763F2BF}" type="datetime5">
              <a:rPr lang="en-US" smtClean="0"/>
              <a:t>31-Jan-24</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Marty Murphy |  0900 AD Scheduling Meeting</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337E9888-76A4-76B3-BAD9-CA6F84EBC301}"/>
              </a:ext>
            </a:extLst>
          </p:cNvPr>
          <p:cNvSpPr>
            <a:spLocks noGrp="1"/>
          </p:cNvSpPr>
          <p:nvPr>
            <p:ph sz="half" idx="13"/>
          </p:nvPr>
        </p:nvSpPr>
        <p:spPr>
          <a:xfrm>
            <a:off x="228601" y="728664"/>
            <a:ext cx="3027893" cy="3368538"/>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FB22693-006B-354D-BBA8-2F72ECAC500E}" type="datetime5">
              <a:rPr lang="en-US" smtClean="0"/>
              <a:t>31-Jan-24</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Marty Murphy |  0900 AD Scheduling Meeting</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8BAA6656-71A6-6E42-A895-0F2A4621280F}" type="datetime5">
              <a:rPr lang="en-US" smtClean="0"/>
              <a:t>31-Jan-24</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Marty Murphy |  0900 AD Scheduling Meeting</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6E07DA1F-948A-544A-9B9B-DE2FEC851D7B}" type="datetime5">
              <a:rPr lang="en-US" smtClean="0"/>
              <a:t>31-Jan-24</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Marty Murphy |  0900 AD Scheduling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C3366FF-FC5A-AF2F-8982-6C4BF5E497D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5"/>
          <a:stretch/>
        </p:blipFill>
        <p:spPr>
          <a:xfrm>
            <a:off x="-17762" y="612759"/>
            <a:ext cx="9189720" cy="2508919"/>
          </a:xfrm>
          <a:prstGeom prst="rect">
            <a:avLst/>
          </a:prstGeom>
        </p:spPr>
      </p:pic>
    </p:spTree>
    <p:extLst>
      <p:ext uri="{BB962C8B-B14F-4D97-AF65-F5344CB8AC3E}">
        <p14:creationId xmlns:p14="http://schemas.microsoft.com/office/powerpoint/2010/main" val="248443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3" name="Picture 2">
            <a:extLst>
              <a:ext uri="{FF2B5EF4-FFF2-40B4-BE49-F238E27FC236}">
                <a16:creationId xmlns:a16="http://schemas.microsoft.com/office/drawing/2014/main" id="{90D440B3-9F17-BFC5-071C-0E749A69DBF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7BA6F94-E34F-7970-1C5D-1D7967F7B5B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57"/>
          <a:stretch/>
        </p:blipFill>
        <p:spPr>
          <a:xfrm>
            <a:off x="-17762" y="612759"/>
            <a:ext cx="9189720" cy="2508919"/>
          </a:xfrm>
          <a:prstGeom prst="rect">
            <a:avLst/>
          </a:prstGeom>
        </p:spPr>
      </p:pic>
    </p:spTree>
    <p:extLst>
      <p:ext uri="{BB962C8B-B14F-4D97-AF65-F5344CB8AC3E}">
        <p14:creationId xmlns:p14="http://schemas.microsoft.com/office/powerpoint/2010/main" val="376391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2DA75D36-F305-4A2D-4B28-9B9D5192211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126671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76208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27013" indent="-227013">
              <a:spcBef>
                <a:spcPts val="984"/>
              </a:spcBef>
              <a:buFont typeface="Arial" panose="020B0604020202020204" pitchFamily="34" charset="0"/>
              <a:buChar char="•"/>
              <a:defRPr sz="1600">
                <a:solidFill>
                  <a:srgbClr val="505050"/>
                </a:solidFill>
              </a:defRPr>
            </a:lvl1pPr>
            <a:lvl2pPr marL="514350" marR="0" indent="-231775"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2pPr>
            <a:lvl3pPr marL="800100"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3pPr>
            <a:lvl4pPr marL="1087438" marR="0" indent="-230188" algn="l" defTabSz="457200" rtl="0" eaLnBrk="1" fontAlgn="base" latinLnBrk="0" hangingPunct="1">
              <a:lnSpc>
                <a:spcPct val="100000"/>
              </a:lnSpc>
              <a:spcBef>
                <a:spcPts val="984"/>
              </a:spcBef>
              <a:spcAft>
                <a:spcPct val="0"/>
              </a:spcAft>
              <a:buClrTx/>
              <a:buSzTx/>
              <a:buFont typeface="Helvetica" panose="020B0604020202020204" pitchFamily="34" charset="0"/>
              <a:buChar char="–"/>
              <a:tabLst/>
              <a:defRPr sz="1200">
                <a:solidFill>
                  <a:srgbClr val="505050"/>
                </a:solidFill>
              </a:defRPr>
            </a:lvl4pPr>
            <a:lvl5pPr marL="1373188" marR="0" indent="-23336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2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0E86FD93-75DD-494A-A9A4-3CF7F8DE1069}" type="datetime5">
              <a:rPr lang="en-US" smtClean="0"/>
              <a:t>31-Jan-24</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Marty Murphy |  0900 AD Scheduling Meeting</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marL="285750" marR="0" lvl="0" indent="-285750" algn="l" defTabSz="457200" rtl="0" eaLnBrk="1" fontAlgn="base" latinLnBrk="0" hangingPunct="1">
              <a:lnSpc>
                <a:spcPct val="100000"/>
              </a:lnSpc>
              <a:spcBef>
                <a:spcPts val="984"/>
              </a:spcBef>
              <a:spcAft>
                <a:spcPct val="0"/>
              </a:spcAft>
              <a:buClrTx/>
              <a:buSzTx/>
              <a:tabLst/>
              <a:defRPr/>
            </a:pPr>
            <a:r>
              <a:rPr lang="en-US"/>
              <a:t>Click to edit Master text styles</a:t>
            </a:r>
          </a:p>
          <a:p>
            <a:pPr marL="285750" marR="0" lvl="1" indent="-285750" algn="l" defTabSz="457200" rtl="0" eaLnBrk="1" fontAlgn="base" latinLnBrk="0" hangingPunct="1">
              <a:lnSpc>
                <a:spcPct val="100000"/>
              </a:lnSpc>
              <a:spcBef>
                <a:spcPts val="984"/>
              </a:spcBef>
              <a:spcAft>
                <a:spcPct val="0"/>
              </a:spcAft>
              <a:buClrTx/>
              <a:buSzTx/>
              <a:tabLst/>
              <a:defRPr/>
            </a:pPr>
            <a:r>
              <a:rPr lang="en-US"/>
              <a:t>Second level</a:t>
            </a:r>
          </a:p>
          <a:p>
            <a:pPr marL="285750" marR="0" lvl="2" indent="-285750" algn="l" defTabSz="457200" rtl="0" eaLnBrk="1" fontAlgn="base" latinLnBrk="0" hangingPunct="1">
              <a:lnSpc>
                <a:spcPct val="100000"/>
              </a:lnSpc>
              <a:spcBef>
                <a:spcPts val="984"/>
              </a:spcBef>
              <a:spcAft>
                <a:spcPct val="0"/>
              </a:spcAft>
              <a:buClrTx/>
              <a:buSzTx/>
              <a:tabLst/>
              <a:defRPr/>
            </a:pPr>
            <a:r>
              <a:rPr lang="en-US"/>
              <a:t>Third level</a:t>
            </a:r>
          </a:p>
          <a:p>
            <a:pPr marL="285750" marR="0" lvl="3" indent="-285750" algn="l" defTabSz="457200" rtl="0" eaLnBrk="1" fontAlgn="base" latinLnBrk="0" hangingPunct="1">
              <a:lnSpc>
                <a:spcPct val="100000"/>
              </a:lnSpc>
              <a:spcBef>
                <a:spcPts val="984"/>
              </a:spcBef>
              <a:spcAft>
                <a:spcPct val="0"/>
              </a:spcAft>
              <a:buClrTx/>
              <a:buSzTx/>
              <a:tabLst/>
              <a:defRPr/>
            </a:pPr>
            <a:r>
              <a:rPr lang="en-US"/>
              <a:t>Fourth level</a:t>
            </a:r>
          </a:p>
          <a:p>
            <a:pPr marL="285750" marR="0" lvl="4" indent="-285750" algn="l" defTabSz="457200" rtl="0" eaLnBrk="1" fontAlgn="base" latinLnBrk="0" hangingPunct="1">
              <a:lnSpc>
                <a:spcPct val="100000"/>
              </a:lnSpc>
              <a:spcBef>
                <a:spcPts val="984"/>
              </a:spcBef>
              <a:spcAft>
                <a:spcPct val="0"/>
              </a:spcAft>
              <a:buClrTx/>
              <a:buSzTx/>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8D4858B-BDA5-9546-9F0A-C9ACD281E654}" type="datetime5">
              <a:rPr lang="en-US" smtClean="0"/>
              <a:t>31-Jan-24</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Marty Murphy |  0900 AD Scheduling Meeting</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F8E07732-9DC6-C241-9014-FE01C49EA8BF}" type="datetime5">
              <a:rPr lang="en-US" smtClean="0"/>
              <a:t>31-Jan-24</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Marty Murphy |  0900 AD Scheduling Meeting</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33" r:id="rId2"/>
    <p:sldLayoutId id="2147484127" r:id="rId3"/>
    <p:sldLayoutId id="2147484125" r:id="rId4"/>
    <p:sldLayoutId id="2147484132" r:id="rId5"/>
    <p:sldLayoutId id="2147484131" r:id="rId6"/>
    <p:sldLayoutId id="2147484129" r:id="rId7"/>
    <p:sldLayoutId id="2147484104" r:id="rId8"/>
    <p:sldLayoutId id="2147484105" r:id="rId9"/>
    <p:sldLayoutId id="2147484120" r:id="rId10"/>
    <p:sldLayoutId id="2147484103" r:id="rId11"/>
    <p:sldLayoutId id="2147484122" r:id="rId12"/>
    <p:sldLayoutId id="2147484116" r:id="rId13"/>
  </p:sldLayoutIdLst>
  <p:hf sldNum="0"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400" dirty="0"/>
              <a:t>Marty Murphy			</a:t>
            </a:r>
          </a:p>
          <a:p>
            <a:r>
              <a:rPr lang="en-US" dirty="0"/>
              <a:t>02</a:t>
            </a:r>
            <a:r>
              <a:rPr lang="en-US" sz="1400" dirty="0"/>
              <a:t> February 2024</a:t>
            </a:r>
          </a:p>
        </p:txBody>
      </p:sp>
      <p:sp>
        <p:nvSpPr>
          <p:cNvPr id="3" name="Text Placeholder 2"/>
          <p:cNvSpPr>
            <a:spLocks noGrp="1"/>
          </p:cNvSpPr>
          <p:nvPr>
            <p:ph type="body" sz="quarter" idx="11"/>
          </p:nvPr>
        </p:nvSpPr>
        <p:spPr/>
        <p:txBody>
          <a:bodyPr>
            <a:noAutofit/>
          </a:bodyPr>
          <a:lstStyle/>
          <a:p>
            <a:r>
              <a:rPr lang="en-US" sz="2400" dirty="0"/>
              <a:t>0900 AD Scheduling Meeting</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404D3D-8604-053B-7130-2952AE562202}"/>
              </a:ext>
            </a:extLst>
          </p:cNvPr>
          <p:cNvSpPr>
            <a:spLocks noGrp="1"/>
          </p:cNvSpPr>
          <p:nvPr>
            <p:ph type="title"/>
          </p:nvPr>
        </p:nvSpPr>
        <p:spPr/>
        <p:txBody>
          <a:bodyPr/>
          <a:lstStyle/>
          <a:p>
            <a:r>
              <a:rPr lang="en-US" dirty="0"/>
              <a:t>This Week </a:t>
            </a:r>
          </a:p>
        </p:txBody>
      </p:sp>
      <p:sp>
        <p:nvSpPr>
          <p:cNvPr id="4" name="Date Placeholder 3">
            <a:extLst>
              <a:ext uri="{FF2B5EF4-FFF2-40B4-BE49-F238E27FC236}">
                <a16:creationId xmlns:a16="http://schemas.microsoft.com/office/drawing/2014/main" id="{120600C3-BC96-B0A9-9F35-605BE21A1ED5}"/>
              </a:ext>
            </a:extLst>
          </p:cNvPr>
          <p:cNvSpPr>
            <a:spLocks noGrp="1"/>
          </p:cNvSpPr>
          <p:nvPr>
            <p:ph type="dt" sz="half" idx="2"/>
          </p:nvPr>
        </p:nvSpPr>
        <p:spPr/>
        <p:txBody>
          <a:bodyPr/>
          <a:lstStyle/>
          <a:p>
            <a:pPr>
              <a:defRPr/>
            </a:pPr>
            <a:fld id="{F19C2823-B594-344D-A77D-CB76C1277375}" type="datetime5">
              <a:rPr lang="en-US" smtClean="0"/>
              <a:t>31-Jan-24</a:t>
            </a:fld>
            <a:endParaRPr lang="en-US" dirty="0"/>
          </a:p>
        </p:txBody>
      </p:sp>
      <p:sp>
        <p:nvSpPr>
          <p:cNvPr id="5" name="Footer Placeholder 4">
            <a:extLst>
              <a:ext uri="{FF2B5EF4-FFF2-40B4-BE49-F238E27FC236}">
                <a16:creationId xmlns:a16="http://schemas.microsoft.com/office/drawing/2014/main" id="{F03DD5E7-60E3-3D9F-749A-426E14679632}"/>
              </a:ext>
            </a:extLst>
          </p:cNvPr>
          <p:cNvSpPr>
            <a:spLocks noGrp="1"/>
          </p:cNvSpPr>
          <p:nvPr>
            <p:ph type="ftr" sz="quarter" idx="3"/>
          </p:nvPr>
        </p:nvSpPr>
        <p:spPr/>
        <p:txBody>
          <a:bodyPr/>
          <a:lstStyle/>
          <a:p>
            <a:pPr>
              <a:defRPr/>
            </a:pPr>
            <a:r>
              <a:rPr lang="en-US"/>
              <a:t>Marty Murphy |  0900 AD Scheduling Meeting</a:t>
            </a:r>
            <a:endParaRPr lang="en-US" b="1" dirty="0"/>
          </a:p>
        </p:txBody>
      </p:sp>
      <p:sp>
        <p:nvSpPr>
          <p:cNvPr id="11" name="TextBox 10">
            <a:extLst>
              <a:ext uri="{FF2B5EF4-FFF2-40B4-BE49-F238E27FC236}">
                <a16:creationId xmlns:a16="http://schemas.microsoft.com/office/drawing/2014/main" id="{E247BD68-DE88-1418-6ABE-CF3CA7423C81}"/>
              </a:ext>
            </a:extLst>
          </p:cNvPr>
          <p:cNvSpPr txBox="1"/>
          <p:nvPr/>
        </p:nvSpPr>
        <p:spPr>
          <a:xfrm>
            <a:off x="228598" y="532392"/>
            <a:ext cx="8780229" cy="5047536"/>
          </a:xfrm>
          <a:prstGeom prst="rect">
            <a:avLst/>
          </a:prstGeom>
          <a:noFill/>
        </p:spPr>
        <p:txBody>
          <a:bodyPr wrap="square" rtlCol="0">
            <a:spAutoFit/>
          </a:bodyPr>
          <a:lstStyle/>
          <a:p>
            <a:pPr marL="628650" lvl="1" indent="-171450">
              <a:buFont typeface="Arial" panose="020B0604020202020204" pitchFamily="34" charset="0"/>
              <a:buChar char="•"/>
            </a:pPr>
            <a:r>
              <a:rPr lang="en-US" sz="1400" dirty="0">
                <a:latin typeface="Helvetica" pitchFamily="2" charset="0"/>
              </a:rPr>
              <a:t>Monday Ops afternoon switched on at KRSS to put current on Q110.  In parallel we established an MI ramp at 1.067 seconds to get more thermal response data from main power supplies.</a:t>
            </a:r>
          </a:p>
          <a:p>
            <a:pPr marL="628650" lvl="1" indent="-171450">
              <a:buFont typeface="Arial" panose="020B0604020202020204" pitchFamily="34" charset="0"/>
              <a:buChar char="•"/>
            </a:pPr>
            <a:r>
              <a:rPr lang="en-US" sz="1400" dirty="0">
                <a:latin typeface="Helvetica" pitchFamily="2" charset="0"/>
              </a:rPr>
              <a:t>RF techs started the MI anode supplies on Monday and began pulsing RF by the end of the day.  RF continues to pulse.</a:t>
            </a:r>
          </a:p>
          <a:p>
            <a:pPr marL="628650" lvl="1" indent="-171450">
              <a:buFont typeface="Arial" panose="020B0604020202020204" pitchFamily="34" charset="0"/>
              <a:buChar char="•"/>
            </a:pPr>
            <a:r>
              <a:rPr lang="en-US" sz="1400" dirty="0">
                <a:latin typeface="Helvetica" pitchFamily="2" charset="0"/>
              </a:rPr>
              <a:t>PESD and MSD pulled new wire to IP817 in MI-8 &amp; IP847 in MI-10.  Final </a:t>
            </a:r>
            <a:r>
              <a:rPr lang="en-US" sz="1400" dirty="0" err="1">
                <a:latin typeface="Helvetica" pitchFamily="2" charset="0"/>
              </a:rPr>
              <a:t>termiantions</a:t>
            </a:r>
            <a:r>
              <a:rPr lang="en-US" sz="1400" dirty="0">
                <a:latin typeface="Helvetica" pitchFamily="2" charset="0"/>
              </a:rPr>
              <a:t> at the patch panel underground.</a:t>
            </a:r>
          </a:p>
          <a:p>
            <a:pPr marL="628650" lvl="1" indent="-171450">
              <a:buFont typeface="Arial" panose="020B0604020202020204" pitchFamily="34" charset="0"/>
              <a:buChar char="•"/>
            </a:pPr>
            <a:r>
              <a:rPr lang="en-US" sz="1400" dirty="0">
                <a:latin typeface="Helvetica" pitchFamily="2" charset="0"/>
              </a:rPr>
              <a:t>Tuesday Ops energized MI beamline power supplies (not P1 or anything down stream of that) to look for problems.  Q847 PLC failure identified.</a:t>
            </a:r>
          </a:p>
          <a:p>
            <a:pPr marL="628650" lvl="1" indent="-171450">
              <a:buFont typeface="Arial" panose="020B0604020202020204" pitchFamily="34" charset="0"/>
              <a:buChar char="•"/>
            </a:pPr>
            <a:r>
              <a:rPr lang="en-US" sz="1400" dirty="0">
                <a:latin typeface="Helvetica" pitchFamily="2" charset="0"/>
              </a:rPr>
              <a:t>Fluids techs added four new DI bottles to the RF Cavity LCW system.</a:t>
            </a:r>
          </a:p>
          <a:p>
            <a:pPr marL="628650" lvl="1" indent="-171450">
              <a:buFont typeface="Arial" panose="020B0604020202020204" pitchFamily="34" charset="0"/>
              <a:buChar char="•"/>
            </a:pPr>
            <a:r>
              <a:rPr lang="en-US" sz="1400" dirty="0">
                <a:latin typeface="Helvetica" pitchFamily="2" charset="0"/>
              </a:rPr>
              <a:t>Analysis showed that </a:t>
            </a:r>
            <a:r>
              <a:rPr lang="en-US" sz="1400" dirty="0" err="1">
                <a:latin typeface="Helvetica" pitchFamily="2" charset="0"/>
              </a:rPr>
              <a:t>NuMI</a:t>
            </a:r>
            <a:r>
              <a:rPr lang="en-US" sz="1400" dirty="0">
                <a:latin typeface="Helvetica" pitchFamily="2" charset="0"/>
              </a:rPr>
              <a:t> Q110 magnet was capable of operating sans water cooling.  A thermal test was set-up &amp; completed this week.</a:t>
            </a:r>
          </a:p>
          <a:p>
            <a:pPr marL="628650" lvl="1" indent="-171450">
              <a:buFont typeface="Arial" panose="020B0604020202020204" pitchFamily="34" charset="0"/>
              <a:buChar char="•"/>
            </a:pPr>
            <a:r>
              <a:rPr lang="en-US" sz="1400" dirty="0">
                <a:latin typeface="Helvetica" pitchFamily="2" charset="0"/>
              </a:rPr>
              <a:t>Thursday PESD accessed with MSD and ESH (RCT) to inspect a spark in the injection kicker magnet system.  Investigation showed the sparking to be internal to the middle of three injection kickers.  Planning replacement now.</a:t>
            </a:r>
          </a:p>
          <a:p>
            <a:pPr marL="628650" lvl="1" indent="-171450">
              <a:buFont typeface="Arial" panose="020B0604020202020204" pitchFamily="34" charset="0"/>
              <a:buChar char="•"/>
            </a:pPr>
            <a:r>
              <a:rPr lang="en-US" sz="1400" dirty="0">
                <a:latin typeface="Helvetica" pitchFamily="2" charset="0"/>
              </a:rPr>
              <a:t>On Thursday ISD harvested spare motor starter cards from MI-20 &amp; 52.  Also inspected MCC for future transfer of good wires at MI40 pond pumps.</a:t>
            </a:r>
          </a:p>
          <a:p>
            <a:pPr marL="628650" lvl="1" indent="-171450">
              <a:buFont typeface="Arial" panose="020B0604020202020204" pitchFamily="34" charset="0"/>
              <a:buChar char="•"/>
            </a:pPr>
            <a:r>
              <a:rPr lang="en-US" sz="1400" dirty="0">
                <a:latin typeface="Helvetica" pitchFamily="2" charset="0"/>
              </a:rPr>
              <a:t>Fluids techs bled the MI LCW system.</a:t>
            </a:r>
          </a:p>
          <a:p>
            <a:pPr marL="628650" lvl="1" indent="-171450">
              <a:buFont typeface="Arial" panose="020B0604020202020204" pitchFamily="34" charset="0"/>
              <a:buChar char="•"/>
            </a:pPr>
            <a:r>
              <a:rPr lang="en-US" sz="1400" dirty="0">
                <a:latin typeface="Helvetica" pitchFamily="2" charset="0"/>
              </a:rPr>
              <a:t>SAD/ASE writing is on-going.</a:t>
            </a:r>
          </a:p>
          <a:p>
            <a:pPr marL="628650" lvl="1" indent="-171450">
              <a:buFont typeface="Arial" panose="020B0604020202020204" pitchFamily="34" charset="0"/>
              <a:buChar char="•"/>
            </a:pPr>
            <a:endParaRPr lang="en-US" sz="1400" dirty="0">
              <a:latin typeface="Helvetica" pitchFamily="2" charset="0"/>
            </a:endParaRPr>
          </a:p>
          <a:p>
            <a:pPr marL="628650" lvl="1" indent="-171450">
              <a:buFont typeface="Arial" panose="020B0604020202020204" pitchFamily="34" charset="0"/>
              <a:buChar char="•"/>
            </a:pPr>
            <a:endParaRPr lang="en-US" sz="1400" dirty="0">
              <a:latin typeface="Helvetica" pitchFamily="2" charset="0"/>
            </a:endParaRPr>
          </a:p>
          <a:p>
            <a:pPr marL="628650" lvl="1" indent="-171450">
              <a:buFont typeface="Arial" panose="020B0604020202020204" pitchFamily="34" charset="0"/>
              <a:buChar char="•"/>
            </a:pPr>
            <a:endParaRPr lang="en-US" sz="1400" dirty="0">
              <a:latin typeface="Helvetica" pitchFamily="2" charset="0"/>
            </a:endParaRPr>
          </a:p>
          <a:p>
            <a:pPr marL="628650" lvl="1" indent="-171450">
              <a:buFont typeface="Arial" panose="020B0604020202020204" pitchFamily="34" charset="0"/>
              <a:buChar char="•"/>
            </a:pPr>
            <a:endParaRPr lang="en-US" sz="1400" dirty="0">
              <a:latin typeface="Helvetica" pitchFamily="2" charset="0"/>
            </a:endParaRPr>
          </a:p>
          <a:p>
            <a:endParaRPr lang="en-US" sz="1400" dirty="0">
              <a:latin typeface="Helvetica" pitchFamily="2" charset="0"/>
            </a:endParaRPr>
          </a:p>
        </p:txBody>
      </p:sp>
    </p:spTree>
    <p:extLst>
      <p:ext uri="{BB962C8B-B14F-4D97-AF65-F5344CB8AC3E}">
        <p14:creationId xmlns:p14="http://schemas.microsoft.com/office/powerpoint/2010/main" val="265376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404D3D-8604-053B-7130-2952AE562202}"/>
              </a:ext>
            </a:extLst>
          </p:cNvPr>
          <p:cNvSpPr>
            <a:spLocks noGrp="1"/>
          </p:cNvSpPr>
          <p:nvPr>
            <p:ph type="title"/>
          </p:nvPr>
        </p:nvSpPr>
        <p:spPr>
          <a:xfrm>
            <a:off x="228600" y="106742"/>
            <a:ext cx="8686800" cy="320908"/>
          </a:xfrm>
        </p:spPr>
        <p:txBody>
          <a:bodyPr/>
          <a:lstStyle/>
          <a:p>
            <a:r>
              <a:rPr lang="en-US" dirty="0"/>
              <a:t>Current Status</a:t>
            </a:r>
          </a:p>
        </p:txBody>
      </p:sp>
      <p:sp>
        <p:nvSpPr>
          <p:cNvPr id="4" name="Date Placeholder 3">
            <a:extLst>
              <a:ext uri="{FF2B5EF4-FFF2-40B4-BE49-F238E27FC236}">
                <a16:creationId xmlns:a16="http://schemas.microsoft.com/office/drawing/2014/main" id="{120600C3-BC96-B0A9-9F35-605BE21A1ED5}"/>
              </a:ext>
            </a:extLst>
          </p:cNvPr>
          <p:cNvSpPr>
            <a:spLocks noGrp="1"/>
          </p:cNvSpPr>
          <p:nvPr>
            <p:ph type="dt" sz="half" idx="2"/>
          </p:nvPr>
        </p:nvSpPr>
        <p:spPr/>
        <p:txBody>
          <a:bodyPr/>
          <a:lstStyle/>
          <a:p>
            <a:pPr>
              <a:defRPr/>
            </a:pPr>
            <a:fld id="{21CD3E1C-7B5E-014C-B1BB-3191A781E245}" type="datetime5">
              <a:rPr lang="en-US" smtClean="0"/>
              <a:t>31-Jan-24</a:t>
            </a:fld>
            <a:endParaRPr lang="en-US" dirty="0"/>
          </a:p>
        </p:txBody>
      </p:sp>
      <p:sp>
        <p:nvSpPr>
          <p:cNvPr id="5" name="Footer Placeholder 4">
            <a:extLst>
              <a:ext uri="{FF2B5EF4-FFF2-40B4-BE49-F238E27FC236}">
                <a16:creationId xmlns:a16="http://schemas.microsoft.com/office/drawing/2014/main" id="{F03DD5E7-60E3-3D9F-749A-426E14679632}"/>
              </a:ext>
            </a:extLst>
          </p:cNvPr>
          <p:cNvSpPr>
            <a:spLocks noGrp="1"/>
          </p:cNvSpPr>
          <p:nvPr>
            <p:ph type="ftr" sz="quarter" idx="3"/>
          </p:nvPr>
        </p:nvSpPr>
        <p:spPr/>
        <p:txBody>
          <a:bodyPr/>
          <a:lstStyle/>
          <a:p>
            <a:pPr>
              <a:defRPr/>
            </a:pPr>
            <a:r>
              <a:rPr lang="en-US" dirty="0"/>
              <a:t>Marty Murphy |  0900 AD Scheduling Meeting</a:t>
            </a:r>
            <a:endParaRPr lang="en-US" b="1" dirty="0"/>
          </a:p>
        </p:txBody>
      </p:sp>
      <p:sp>
        <p:nvSpPr>
          <p:cNvPr id="11" name="TextBox 10">
            <a:extLst>
              <a:ext uri="{FF2B5EF4-FFF2-40B4-BE49-F238E27FC236}">
                <a16:creationId xmlns:a16="http://schemas.microsoft.com/office/drawing/2014/main" id="{E247BD68-DE88-1418-6ABE-CF3CA7423C81}"/>
              </a:ext>
            </a:extLst>
          </p:cNvPr>
          <p:cNvSpPr txBox="1"/>
          <p:nvPr/>
        </p:nvSpPr>
        <p:spPr>
          <a:xfrm>
            <a:off x="228599" y="409224"/>
            <a:ext cx="8686800" cy="830997"/>
          </a:xfrm>
          <a:prstGeom prst="rect">
            <a:avLst/>
          </a:prstGeom>
          <a:noFill/>
        </p:spPr>
        <p:txBody>
          <a:bodyPr wrap="square" rtlCol="0">
            <a:spAutoFit/>
          </a:bodyPr>
          <a:lstStyle/>
          <a:p>
            <a:pPr marL="171450" indent="-171450">
              <a:buFont typeface="Arial" panose="020B0604020202020204" pitchFamily="34" charset="0"/>
              <a:buChar char="•"/>
            </a:pPr>
            <a:r>
              <a:rPr lang="en-US" sz="1600" dirty="0">
                <a:latin typeface="Helvetica" pitchFamily="2" charset="0"/>
              </a:rPr>
              <a:t>MI in controlled access for KPS3A-2 magnet replacement.</a:t>
            </a:r>
          </a:p>
          <a:p>
            <a:pPr marL="171450" indent="-171450">
              <a:buFont typeface="Arial" panose="020B0604020202020204" pitchFamily="34" charset="0"/>
              <a:buChar char="•"/>
            </a:pPr>
            <a:r>
              <a:rPr lang="en-US" sz="1600" dirty="0">
                <a:latin typeface="Helvetica" pitchFamily="2" charset="0"/>
              </a:rPr>
              <a:t>PESD says I:Q874 has a dead PLC; replacement options are extremely limited.  They are working toward a solution.</a:t>
            </a:r>
          </a:p>
        </p:txBody>
      </p:sp>
      <p:sp>
        <p:nvSpPr>
          <p:cNvPr id="2" name="Title 2">
            <a:extLst>
              <a:ext uri="{FF2B5EF4-FFF2-40B4-BE49-F238E27FC236}">
                <a16:creationId xmlns:a16="http://schemas.microsoft.com/office/drawing/2014/main" id="{9B04E21F-DE0F-4515-EA43-E3374E392435}"/>
              </a:ext>
            </a:extLst>
          </p:cNvPr>
          <p:cNvSpPr txBox="1">
            <a:spLocks/>
          </p:cNvSpPr>
          <p:nvPr/>
        </p:nvSpPr>
        <p:spPr>
          <a:xfrm>
            <a:off x="228599" y="1623170"/>
            <a:ext cx="8686800" cy="320908"/>
          </a:xfrm>
          <a:prstGeom prst="rect">
            <a:avLst/>
          </a:prstGeom>
        </p:spPr>
        <p:txBody>
          <a:bodyPr lIns="0" tIns="0" rIns="0" bIns="0" anchor="b" anchorCtr="0"/>
          <a:lstStyle>
            <a:lvl1pPr algn="l" defTabSz="457200" rtl="0" eaLnBrk="1" fontAlgn="base" hangingPunct="1">
              <a:spcBef>
                <a:spcPct val="0"/>
              </a:spcBef>
              <a:spcAft>
                <a:spcPct val="0"/>
              </a:spcAft>
              <a:defRPr sz="195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dirty="0"/>
              <a:t>Plan for Friday &amp; Next Week</a:t>
            </a:r>
          </a:p>
        </p:txBody>
      </p:sp>
      <p:sp>
        <p:nvSpPr>
          <p:cNvPr id="6" name="TextBox 5">
            <a:extLst>
              <a:ext uri="{FF2B5EF4-FFF2-40B4-BE49-F238E27FC236}">
                <a16:creationId xmlns:a16="http://schemas.microsoft.com/office/drawing/2014/main" id="{E76E9C13-A4A4-FC60-5BF4-B23C9E2DEA57}"/>
              </a:ext>
            </a:extLst>
          </p:cNvPr>
          <p:cNvSpPr txBox="1"/>
          <p:nvPr/>
        </p:nvSpPr>
        <p:spPr>
          <a:xfrm>
            <a:off x="228599" y="1956394"/>
            <a:ext cx="8686800" cy="1323439"/>
          </a:xfrm>
          <a:prstGeom prst="rect">
            <a:avLst/>
          </a:prstGeom>
          <a:noFill/>
        </p:spPr>
        <p:txBody>
          <a:bodyPr wrap="square" rtlCol="0">
            <a:spAutoFit/>
          </a:bodyPr>
          <a:lstStyle/>
          <a:p>
            <a:pPr marL="171450" indent="-171450">
              <a:buFont typeface="Arial" panose="020B0604020202020204" pitchFamily="34" charset="0"/>
              <a:buChar char="•"/>
            </a:pPr>
            <a:r>
              <a:rPr lang="en-US" sz="1600" dirty="0">
                <a:latin typeface="Helvetica" pitchFamily="2" charset="0"/>
              </a:rPr>
              <a:t>Continue tunnel work as required; IP843 &amp; IP847 new cables installation complete today.</a:t>
            </a:r>
          </a:p>
          <a:p>
            <a:pPr marL="171450" indent="-171450">
              <a:buFont typeface="Arial" panose="020B0604020202020204" pitchFamily="34" charset="0"/>
              <a:buChar char="•"/>
            </a:pPr>
            <a:r>
              <a:rPr lang="en-US" sz="1600" dirty="0">
                <a:latin typeface="Helvetica" pitchFamily="2" charset="0"/>
              </a:rPr>
              <a:t>Complete work planning for MI injection kicker magnet replacement.</a:t>
            </a:r>
          </a:p>
          <a:p>
            <a:pPr marL="171450" indent="-171450">
              <a:buFont typeface="Arial" panose="020B0604020202020204" pitchFamily="34" charset="0"/>
              <a:buChar char="•"/>
            </a:pPr>
            <a:r>
              <a:rPr lang="en-US" sz="1600" dirty="0">
                <a:latin typeface="Helvetica" pitchFamily="2" charset="0"/>
              </a:rPr>
              <a:t>Repair/testing of leaking magnets continues in F-Sector.</a:t>
            </a:r>
          </a:p>
          <a:p>
            <a:pPr marL="171450" indent="-171450">
              <a:buFont typeface="Arial" panose="020B0604020202020204" pitchFamily="34" charset="0"/>
              <a:buChar char="•"/>
            </a:pPr>
            <a:r>
              <a:rPr lang="en-US" sz="1600" dirty="0">
                <a:latin typeface="Helvetica" pitchFamily="2" charset="0"/>
              </a:rPr>
              <a:t>Work on any remaining RF issues while pulsing cavities.</a:t>
            </a:r>
          </a:p>
          <a:p>
            <a:pPr marL="171450" indent="-171450">
              <a:buFont typeface="Arial" panose="020B0604020202020204" pitchFamily="34" charset="0"/>
              <a:buChar char="•"/>
            </a:pPr>
            <a:r>
              <a:rPr lang="en-US" sz="1600" dirty="0">
                <a:latin typeface="Helvetica" pitchFamily="2" charset="0"/>
              </a:rPr>
              <a:t>Submit final SAD, ASE and MCI documents for Directorate and DOE approval.</a:t>
            </a:r>
          </a:p>
        </p:txBody>
      </p:sp>
    </p:spTree>
    <p:extLst>
      <p:ext uri="{BB962C8B-B14F-4D97-AF65-F5344CB8AC3E}">
        <p14:creationId xmlns:p14="http://schemas.microsoft.com/office/powerpoint/2010/main" val="878469628"/>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900" dirty="0">
            <a:latin typeface="Helvetica" pitchFamily="2" charset="0"/>
          </a:defRPr>
        </a:defPPr>
      </a:lstStyle>
    </a:txDef>
  </a:objectDefaults>
  <a:extraClrSchemeLst/>
  <a:extLst>
    <a:ext uri="{05A4C25C-085E-4340-85A3-A5531E510DB2}">
      <thm15:themeFamily xmlns:thm15="http://schemas.microsoft.com/office/thememl/2012/main" name="FNAL_Powerpoint_16x9_103023" id="{E1BB9EEB-EE7F-6A45-902D-2FAAA9CEF802}" vid="{7D1E3761-D559-8944-983C-6FB4DBA43E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Fermilab_PPT_090915</Template>
  <TotalTime>35401</TotalTime>
  <Words>358</Words>
  <Application>Microsoft Macintosh PowerPoint</Application>
  <PresentationFormat>On-screen Show (16:9)</PresentationFormat>
  <Paragraphs>30</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Fermilab_PPT_090915</vt:lpstr>
      <vt:lpstr>PowerPoint Presentation</vt:lpstr>
      <vt:lpstr>This Week </vt:lpstr>
      <vt:lpstr>Current Status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Murphy</dc:creator>
  <cp:lastModifiedBy>Martin Murphy</cp:lastModifiedBy>
  <cp:revision>10</cp:revision>
  <cp:lastPrinted>2014-01-20T19:40:21Z</cp:lastPrinted>
  <dcterms:created xsi:type="dcterms:W3CDTF">2023-12-04T20:44:29Z</dcterms:created>
  <dcterms:modified xsi:type="dcterms:W3CDTF">2024-02-02T14:54:04Z</dcterms:modified>
</cp:coreProperties>
</file>