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498" r:id="rId3"/>
    <p:sldId id="528" r:id="rId4"/>
    <p:sldId id="2499" r:id="rId5"/>
    <p:sldId id="527" r:id="rId6"/>
    <p:sldId id="2507" r:id="rId7"/>
    <p:sldId id="2497" r:id="rId8"/>
    <p:sldId id="2505" r:id="rId9"/>
    <p:sldId id="2495" r:id="rId10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0" autoAdjust="0"/>
    <p:restoredTop sz="94660"/>
  </p:normalViewPr>
  <p:slideViewPr>
    <p:cSldViewPr snapToGrid="0">
      <p:cViewPr>
        <p:scale>
          <a:sx n="103" d="100"/>
          <a:sy n="103" d="100"/>
        </p:scale>
        <p:origin x="672" y="9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D9DBE-3F57-4BB9-BF70-7F2086D3F633}" type="datetimeFigureOut">
              <a:rPr lang="en-US" smtClean="0"/>
              <a:t>2/2/24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872F1-1BAB-4ADB-9E6C-AC74BF54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3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79573-9589-92A2-07C4-481AAAEB7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862AE-AFBD-D79F-0C5D-A98A378A5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6C651-C6C8-332C-B281-36563F72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AC438-3FA5-1B66-AD82-B8DD4594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EB02D-3763-7D46-D86B-B9811E2AE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1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9AC8-E28C-9943-E26D-BF73940DF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395EE2-1085-FB8E-7A2F-32A162BD8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3BB0-301C-9B55-25CD-1B5E5F11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75784-B9D7-E905-8C81-00832670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DB851-27CA-9B58-99B8-741F92BA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0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B320B-5979-55BC-95B3-F7D327C46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12B67-9385-9B75-391B-628D09FE9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18A8-0BA5-FFE1-D9CE-DD01A3ED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68957-4787-3106-58C2-5C0FA581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C2E33-286B-8387-908E-7D8486FA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34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Sawtell-Tariq | LBNF Beamline Pictures/Graphics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01DEC23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6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B3936-F21C-166C-557E-67C576B2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C716B-059E-969A-477D-7971E31CD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78B65-4DE4-BFB5-DFF8-CEF525FD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154AD-67FE-D57F-794C-558BE55B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D2C96-EE67-1AC6-EBBE-6321D86F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2508-6599-8B91-A887-89A590C5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0394A-B63E-9318-1BC4-B35C2E18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9976B-4C80-CEA4-7BB2-54B6AB1F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0AC15-1BAD-A145-7EDA-EF1C6E76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A0DB3-3D23-9E75-9ACE-8AE65CFD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3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4E3D-59AC-29E2-78FE-1A6E249C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D9B04-0BF6-CDE7-A250-F8AEF3B4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0DFED-C095-D4BF-DAD8-84A434B7F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F4193-58DC-1281-5128-CB3B508B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02A71-88FA-2A0E-6AB0-C94FB715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4CF6A-79DB-09C2-1487-D2F6889B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4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D3FD-C4F1-4383-7FFE-D22D0C01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EE253-0F2E-8DF4-5090-54F5BECFA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16545-CC17-A6BE-7087-D28014F3F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077C2-4A61-190D-9231-70404A2A6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158BD-5A4A-2F78-9254-4767ED30F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0F9E9-C7CC-E972-8D75-599597367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7F295-EC27-A7C0-4FA9-1339B137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8CEDA-421F-2B47-645B-56E6FB3D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1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9B49-2409-3B68-CEF9-ACBB5780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98796-F040-7715-0888-2A5DB6B5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1FF0A-5DB5-2CA4-BAA4-FAB0FE7D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480B7-F029-0B19-1F43-46BB904C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4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1C1CD-F6A4-CD67-59C2-BF3A7AE1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FAE670-FA43-C8C3-9573-535A8B0C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B62AF-1995-DC8D-AF62-2C636202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2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BF13-2F3C-8050-51EF-1F4D624E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FB46F-AA6F-6601-CEBC-98405007A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691CC-F903-B502-10DB-CC05A0B58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97C4E-C9E3-A151-41F2-50AAE47E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40FB-E2B3-5E51-F3DA-414F45CE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DF91D-AB12-E8BB-A7C0-E2040484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7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8112-4131-0606-D10D-0DCDDB1B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F31C0-DE5A-0201-9D52-FB678C49E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DAE42-6309-1795-2493-F9F15A53B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00F23-3A97-127A-8776-CFDC45FC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3AAE1-FAA8-BE69-FA7B-025E3E73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91666-277F-AF88-1424-597205F2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6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E30F9-832C-6155-B7B4-723C379D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2B3CA-3C3E-85EA-C8E3-8A66E0761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0502B-54C1-9205-5BD1-26B0CACB5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01DEC23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7C156-3D50-73F1-FCB6-92E9A4636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Sawtell-Tariq | LBNF Beamline Pictures/Graphics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25A3D-B38A-C524-24E2-239387674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0CF72-6057-4667-A321-D138F63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7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197E5D-4661-404B-01CB-CC1BFBC20D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FF"/>
                </a:solidFill>
              </a:rPr>
              <a:t>Main Injector Reconfiguration</a:t>
            </a:r>
            <a:br>
              <a:rPr lang="en-US" sz="4800" b="1" dirty="0">
                <a:solidFill>
                  <a:srgbClr val="0000FF"/>
                </a:solidFill>
              </a:rPr>
            </a:br>
            <a:r>
              <a:rPr lang="en-US" sz="2800" b="1" dirty="0">
                <a:solidFill>
                  <a:srgbClr val="0000FF"/>
                </a:solidFill>
              </a:rPr>
              <a:t>(During Civil Construction)</a:t>
            </a:r>
            <a:br>
              <a:rPr lang="en-US" dirty="0"/>
            </a:br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B862A82-66BF-1CC9-4728-DF4CF176E7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Rework for LBNF Extraction Channel Installation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D4F7B6-2D94-5FE3-1ACD-AD9BD403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25528-154D-0385-5C1A-7FB5D489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96224-A2F5-FC1B-66AD-18F718AD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3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ISO View of Main Injector and Primary Beamline Enclosure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01DEC23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Sawtell-Tariq | LBNF Beamline Pictures/Graphics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44032F-FB33-46C7-9FC1-82C312644860}"/>
              </a:ext>
            </a:extLst>
          </p:cNvPr>
          <p:cNvSpPr txBox="1"/>
          <p:nvPr/>
        </p:nvSpPr>
        <p:spPr>
          <a:xfrm>
            <a:off x="4927218" y="1709984"/>
            <a:ext cx="1108746" cy="43088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Dipole</a:t>
            </a:r>
          </a:p>
          <a:p>
            <a:r>
              <a:rPr lang="en-US" sz="1100" dirty="0"/>
              <a:t>Magnets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0117EF8-0DBE-4E14-A10E-B7FD3EFE7BDA}"/>
              </a:ext>
            </a:extLst>
          </p:cNvPr>
          <p:cNvCxnSpPr>
            <a:cxnSpLocks/>
          </p:cNvCxnSpPr>
          <p:nvPr/>
        </p:nvCxnSpPr>
        <p:spPr>
          <a:xfrm flipH="1">
            <a:off x="4160983" y="1958109"/>
            <a:ext cx="928253" cy="595745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Histogram&#10;&#10;Description automatically generated">
            <a:extLst>
              <a:ext uri="{FF2B5EF4-FFF2-40B4-BE49-F238E27FC236}">
                <a16:creationId xmlns:a16="http://schemas.microsoft.com/office/drawing/2014/main" id="{AF93142A-5F7B-4D3A-80DD-F691A7374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50" y="1209964"/>
            <a:ext cx="9714969" cy="474196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79F242D-0BBB-4850-99D4-CB7390744C22}"/>
              </a:ext>
            </a:extLst>
          </p:cNvPr>
          <p:cNvGrpSpPr/>
          <p:nvPr/>
        </p:nvGrpSpPr>
        <p:grpSpPr>
          <a:xfrm>
            <a:off x="-203212" y="1014579"/>
            <a:ext cx="9784099" cy="2190438"/>
            <a:chOff x="-203212" y="1014579"/>
            <a:chExt cx="9784099" cy="219043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FC13E1-42EF-4D28-94C4-6E551C1D922F}"/>
                </a:ext>
              </a:extLst>
            </p:cNvPr>
            <p:cNvSpPr txBox="1"/>
            <p:nvPr/>
          </p:nvSpPr>
          <p:spPr>
            <a:xfrm>
              <a:off x="-203212" y="1014579"/>
              <a:ext cx="14254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Complex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(LBNF-20)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23533FD-F892-4DA5-9A54-404957C1D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9632" y="2548676"/>
              <a:ext cx="463307" cy="55573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2A3B2F-F164-4FA0-8AAF-4EC530A8EB1B}"/>
                </a:ext>
              </a:extLst>
            </p:cNvPr>
            <p:cNvSpPr txBox="1"/>
            <p:nvPr/>
          </p:nvSpPr>
          <p:spPr>
            <a:xfrm>
              <a:off x="8204455" y="1934952"/>
              <a:ext cx="137643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Beam Service Building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(LBNF-5)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2DBC8EA-A216-4A49-A843-889FD3613C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5079" y="1888770"/>
              <a:ext cx="94718" cy="439322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8BA713-55F4-4BB1-B91C-2F6AF568F2C1}"/>
                </a:ext>
              </a:extLst>
            </p:cNvPr>
            <p:cNvSpPr txBox="1"/>
            <p:nvPr/>
          </p:nvSpPr>
          <p:spPr>
            <a:xfrm>
              <a:off x="4349944" y="1317439"/>
              <a:ext cx="939705" cy="600164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Primary</a:t>
              </a:r>
            </a:p>
            <a:p>
              <a:r>
                <a:rPr lang="en-US" sz="1100" dirty="0"/>
                <a:t>Beamline</a:t>
              </a:r>
            </a:p>
            <a:p>
              <a:r>
                <a:rPr lang="en-US" sz="1100" dirty="0"/>
                <a:t>Enclosure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86B92B9-5EAA-4E45-A628-15FBBD826C70}"/>
                </a:ext>
              </a:extLst>
            </p:cNvPr>
            <p:cNvCxnSpPr>
              <a:cxnSpLocks/>
            </p:cNvCxnSpPr>
            <p:nvPr/>
          </p:nvCxnSpPr>
          <p:spPr>
            <a:xfrm>
              <a:off x="877455" y="1348509"/>
              <a:ext cx="323272" cy="138546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24A7F0-A105-43D0-BBE1-951526990E00}"/>
                </a:ext>
              </a:extLst>
            </p:cNvPr>
            <p:cNvSpPr txBox="1"/>
            <p:nvPr/>
          </p:nvSpPr>
          <p:spPr>
            <a:xfrm>
              <a:off x="5914260" y="2313642"/>
              <a:ext cx="14254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Major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Vehicle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210128C-5BB8-4DB9-BF84-2BF2259FEC3E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>
              <a:off x="6626961" y="2913806"/>
              <a:ext cx="0" cy="291211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0669A96-1C9F-4132-95C4-DFB6B37D270B}"/>
              </a:ext>
            </a:extLst>
          </p:cNvPr>
          <p:cNvCxnSpPr>
            <a:cxnSpLocks/>
          </p:cNvCxnSpPr>
          <p:nvPr/>
        </p:nvCxnSpPr>
        <p:spPr>
          <a:xfrm flipV="1">
            <a:off x="5334680" y="4303067"/>
            <a:ext cx="228599" cy="2986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8ED3529-123C-4628-81A0-57EF0997443B}"/>
              </a:ext>
            </a:extLst>
          </p:cNvPr>
          <p:cNvSpPr txBox="1"/>
          <p:nvPr/>
        </p:nvSpPr>
        <p:spPr>
          <a:xfrm>
            <a:off x="4007411" y="4601752"/>
            <a:ext cx="21151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</a:p>
          <a:p>
            <a:pPr algn="ctr"/>
            <a:r>
              <a:rPr lang="en-US" sz="1100" b="1" dirty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Injector</a:t>
            </a:r>
          </a:p>
          <a:p>
            <a:pPr algn="ctr"/>
            <a:r>
              <a:rPr lang="en-US" sz="1100" b="1" dirty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F5A504-7BD1-42BC-9776-B55A7ABE46B5}"/>
              </a:ext>
            </a:extLst>
          </p:cNvPr>
          <p:cNvSpPr txBox="1"/>
          <p:nvPr/>
        </p:nvSpPr>
        <p:spPr>
          <a:xfrm>
            <a:off x="9884305" y="4483191"/>
            <a:ext cx="1238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</a:p>
          <a:p>
            <a:pPr algn="ctr"/>
            <a:r>
              <a:rPr lang="en-US" sz="1100" b="1" dirty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Enclosure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31A5604-CEB8-468D-9C36-181D98BC6571}"/>
              </a:ext>
            </a:extLst>
          </p:cNvPr>
          <p:cNvCxnSpPr>
            <a:cxnSpLocks/>
          </p:cNvCxnSpPr>
          <p:nvPr/>
        </p:nvCxnSpPr>
        <p:spPr>
          <a:xfrm flipH="1">
            <a:off x="9273309" y="4710545"/>
            <a:ext cx="785091" cy="175491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3FF0D56-07EB-42A8-B070-BCAC29449F4F}"/>
              </a:ext>
            </a:extLst>
          </p:cNvPr>
          <p:cNvSpPr txBox="1"/>
          <p:nvPr/>
        </p:nvSpPr>
        <p:spPr>
          <a:xfrm>
            <a:off x="9205432" y="3684246"/>
            <a:ext cx="12385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Egress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CCBC214-25F8-49B6-8CAC-820798544868}"/>
              </a:ext>
            </a:extLst>
          </p:cNvPr>
          <p:cNvCxnSpPr>
            <a:cxnSpLocks/>
          </p:cNvCxnSpPr>
          <p:nvPr/>
        </p:nvCxnSpPr>
        <p:spPr>
          <a:xfrm flipH="1">
            <a:off x="9162473" y="3860800"/>
            <a:ext cx="360218" cy="258619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D61253-C502-4E70-8E56-C437F47B6A49}"/>
              </a:ext>
            </a:extLst>
          </p:cNvPr>
          <p:cNvSpPr txBox="1"/>
          <p:nvPr/>
        </p:nvSpPr>
        <p:spPr>
          <a:xfrm>
            <a:off x="9273309" y="5672623"/>
            <a:ext cx="139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MI-10 Alcove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3DD3C1-CBC3-762C-E881-8575761CCDC5}"/>
              </a:ext>
            </a:extLst>
          </p:cNvPr>
          <p:cNvSpPr/>
          <p:nvPr/>
        </p:nvSpPr>
        <p:spPr>
          <a:xfrm>
            <a:off x="7894040" y="3508831"/>
            <a:ext cx="3032579" cy="2819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5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EFAC-2E08-EBE9-80FB-2339906E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Main Injector Rework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E4643A-5B24-034A-38C8-79E590E902D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935186" y="2114550"/>
            <a:ext cx="4198044" cy="30670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C19F0-646A-B3EB-EBD8-1BEA8DDBD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597" y="2114550"/>
            <a:ext cx="5522142" cy="4034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304DAF-98B7-516A-0360-D3AB7BC99FBD}"/>
              </a:ext>
            </a:extLst>
          </p:cNvPr>
          <p:cNvSpPr txBox="1"/>
          <p:nvPr/>
        </p:nvSpPr>
        <p:spPr>
          <a:xfrm>
            <a:off x="1233182" y="1152016"/>
            <a:ext cx="299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70C0"/>
                </a:solidFill>
              </a:rPr>
              <a:t>Current Configuration</a:t>
            </a:r>
          </a:p>
          <a:p>
            <a:pPr algn="ctr"/>
            <a:r>
              <a:rPr lang="en-US" sz="1600" b="1" u="sng" dirty="0">
                <a:solidFill>
                  <a:srgbClr val="0070C0"/>
                </a:solidFill>
              </a:rPr>
              <a:t>(pending Construction onset)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D29AB-D934-B4C4-EFAB-BA7A7EDB0014}"/>
              </a:ext>
            </a:extLst>
          </p:cNvPr>
          <p:cNvSpPr txBox="1"/>
          <p:nvPr/>
        </p:nvSpPr>
        <p:spPr>
          <a:xfrm>
            <a:off x="6543413" y="1275127"/>
            <a:ext cx="217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</a:rPr>
              <a:t>After Construction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6C689-92C6-5F6B-1A1E-1BAC79DCBD80}"/>
              </a:ext>
            </a:extLst>
          </p:cNvPr>
          <p:cNvSpPr txBox="1"/>
          <p:nvPr/>
        </p:nvSpPr>
        <p:spPr>
          <a:xfrm>
            <a:off x="486560" y="4026716"/>
            <a:ext cx="2332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Construction Barriers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FDC7BD-5674-25CF-B18D-75FAC97609F4}"/>
              </a:ext>
            </a:extLst>
          </p:cNvPr>
          <p:cNvCxnSpPr/>
          <p:nvPr/>
        </p:nvCxnSpPr>
        <p:spPr>
          <a:xfrm flipH="1" flipV="1">
            <a:off x="1291905" y="2902591"/>
            <a:ext cx="67111" cy="1082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09FB54-94DB-9D90-2582-EB17D3AAB5FF}"/>
              </a:ext>
            </a:extLst>
          </p:cNvPr>
          <p:cNvCxnSpPr/>
          <p:nvPr/>
        </p:nvCxnSpPr>
        <p:spPr>
          <a:xfrm>
            <a:off x="2365695" y="4396048"/>
            <a:ext cx="1862356" cy="528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004F88-F8E8-F02E-61B5-83191FB22E85}"/>
              </a:ext>
            </a:extLst>
          </p:cNvPr>
          <p:cNvSpPr txBox="1"/>
          <p:nvPr/>
        </p:nvSpPr>
        <p:spPr>
          <a:xfrm>
            <a:off x="4461695" y="4072882"/>
            <a:ext cx="713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Q-104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5F4C5-8FD0-8008-C314-07E896492943}"/>
              </a:ext>
            </a:extLst>
          </p:cNvPr>
          <p:cNvSpPr txBox="1"/>
          <p:nvPr/>
        </p:nvSpPr>
        <p:spPr>
          <a:xfrm>
            <a:off x="11501306" y="5729681"/>
            <a:ext cx="570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Q-104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B15B06-65F3-790B-D906-D7C7FD7608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01DEC23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A017A56-8E48-93C6-F097-A8660591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Sawtell-Tariq | LBNF Beamline Pictures/Graphics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044A6D2-EBCF-F8A3-F1C3-B83F9896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14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58AC47-AFA3-9CC6-5E12-EB8932FA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 Injector With Extraction Channel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C2BA6C-7FCB-B5FF-78AE-2689ADFAE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542" y="2139933"/>
            <a:ext cx="10128336" cy="585756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6BCC9-F046-170D-223F-55DECE5F4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2" y="381903"/>
            <a:ext cx="2524124" cy="18441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BEB264-3A26-2876-A152-34A73AD7197D}"/>
              </a:ext>
            </a:extLst>
          </p:cNvPr>
          <p:cNvCxnSpPr/>
          <p:nvPr/>
        </p:nvCxnSpPr>
        <p:spPr>
          <a:xfrm flipH="1">
            <a:off x="494950" y="365125"/>
            <a:ext cx="805665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D3CB10-C303-FB38-2761-B544690C09E3}"/>
              </a:ext>
            </a:extLst>
          </p:cNvPr>
          <p:cNvCxnSpPr>
            <a:cxnSpLocks/>
          </p:cNvCxnSpPr>
          <p:nvPr/>
        </p:nvCxnSpPr>
        <p:spPr>
          <a:xfrm>
            <a:off x="838200" y="909685"/>
            <a:ext cx="1489342" cy="1738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B65F98B4-83A8-B0D4-8FA1-2C0780EF1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01DEC23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9053E4-FA2F-A785-DC1C-3F798458C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Sawtell-Tariq | LBNF Beamline Pictures/Graphics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3EC9383-741B-8A5B-C5AF-44183744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CF72-6057-4667-A321-D138F63A3D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19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60FE35-4518-5881-B270-703CB0A28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Preparing The Main Injector Tunnel For Component Removal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0AAC1-013B-0170-5BB1-41400BA27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508632"/>
            <a:ext cx="5324854" cy="524573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What magnets are being removed:</a:t>
            </a:r>
          </a:p>
          <a:p>
            <a:pPr lvl="1"/>
            <a:r>
              <a:rPr lang="en-US" dirty="0"/>
              <a:t>MI from Q631- Q108 (8Q’s &amp; 6 D’s)</a:t>
            </a:r>
          </a:p>
          <a:p>
            <a:pPr lvl="1"/>
            <a:r>
              <a:rPr lang="en-US" dirty="0"/>
              <a:t>RR from Q104- Q108  (8 magnets)</a:t>
            </a:r>
          </a:p>
          <a:p>
            <a:r>
              <a:rPr lang="en-US" dirty="0"/>
              <a:t>What devices are being relocated or removed (R): </a:t>
            </a:r>
          </a:p>
          <a:p>
            <a:pPr lvl="1"/>
            <a:r>
              <a:rPr lang="en-US" dirty="0"/>
              <a:t>MI 8 </a:t>
            </a:r>
            <a:r>
              <a:rPr lang="en-US" dirty="0" err="1"/>
              <a:t>Gev</a:t>
            </a:r>
            <a:r>
              <a:rPr lang="en-US" dirty="0"/>
              <a:t> Injection Lambertson (R)</a:t>
            </a:r>
          </a:p>
          <a:p>
            <a:pPr lvl="1"/>
            <a:r>
              <a:rPr lang="en-US" dirty="0"/>
              <a:t>MI Injection kickers (R)</a:t>
            </a:r>
          </a:p>
          <a:p>
            <a:pPr lvl="1"/>
            <a:r>
              <a:rPr lang="en-US" dirty="0"/>
              <a:t>SQA852 Quad  (R)</a:t>
            </a:r>
          </a:p>
          <a:p>
            <a:pPr lvl="1"/>
            <a:r>
              <a:rPr lang="en-US" dirty="0"/>
              <a:t>LCW Headers and Secondary Manifolds</a:t>
            </a:r>
          </a:p>
          <a:p>
            <a:pPr lvl="1"/>
            <a:r>
              <a:rPr lang="en-US" dirty="0"/>
              <a:t>Main Injector Bus</a:t>
            </a:r>
          </a:p>
          <a:p>
            <a:pPr lvl="1"/>
            <a:r>
              <a:rPr lang="en-US" dirty="0"/>
              <a:t>Multiwire</a:t>
            </a:r>
          </a:p>
          <a:p>
            <a:pPr lvl="1"/>
            <a:r>
              <a:rPr lang="en-US" dirty="0"/>
              <a:t>IPMS</a:t>
            </a:r>
          </a:p>
          <a:p>
            <a:pPr lvl="1"/>
            <a:r>
              <a:rPr lang="en-US" dirty="0"/>
              <a:t>SEY experiment</a:t>
            </a:r>
          </a:p>
          <a:p>
            <a:r>
              <a:rPr lang="en-US" dirty="0"/>
              <a:t>Schedule:</a:t>
            </a:r>
          </a:p>
          <a:p>
            <a:pPr lvl="1"/>
            <a:r>
              <a:rPr lang="en-US" dirty="0"/>
              <a:t>Removal: Jan ‘27 –Mar ‘27</a:t>
            </a:r>
          </a:p>
          <a:p>
            <a:pPr lvl="1"/>
            <a:r>
              <a:rPr lang="en-US" dirty="0"/>
              <a:t>Civil Tie in: Mar’27 – May ‘28</a:t>
            </a:r>
          </a:p>
          <a:p>
            <a:pPr lvl="1"/>
            <a:r>
              <a:rPr lang="en-US" dirty="0"/>
              <a:t>Reinstall: May ‘28 – Dec ‘28</a:t>
            </a:r>
          </a:p>
          <a:p>
            <a:r>
              <a:rPr lang="en-US" dirty="0"/>
              <a:t>Cables:</a:t>
            </a:r>
          </a:p>
          <a:p>
            <a:pPr lvl="1"/>
            <a:r>
              <a:rPr lang="en-US" dirty="0"/>
              <a:t>Back Pull: ~215 cable ~ 32K ft</a:t>
            </a:r>
          </a:p>
          <a:p>
            <a:pPr lvl="1"/>
            <a:r>
              <a:rPr lang="en-US" dirty="0"/>
              <a:t>New installation: 400-500 cables  ~200k ft</a:t>
            </a:r>
          </a:p>
          <a:p>
            <a:pPr lvl="1"/>
            <a:r>
              <a:rPr lang="en-US" dirty="0"/>
              <a:t>Cable tray will be left in place during construction work. 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F36B08E-A6EF-FEC5-4BF1-6DC2F4B890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837" y="1731168"/>
            <a:ext cx="5771007" cy="43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Injector/Extraction enclosure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Sawtell-Tariq | LBNF Beamline Pictures/Graphics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188E44-CCAA-4361-AC07-6A00AD413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01DEC23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2291D-C66C-4A3C-A4D5-27E7F1585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5" t="3598" b="10844"/>
          <a:stretch/>
        </p:blipFill>
        <p:spPr>
          <a:xfrm>
            <a:off x="107344" y="2680210"/>
            <a:ext cx="4777274" cy="250526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3CF206-9363-4F7D-93DD-5950DE0F3B7D}"/>
              </a:ext>
            </a:extLst>
          </p:cNvPr>
          <p:cNvSpPr/>
          <p:nvPr/>
        </p:nvSpPr>
        <p:spPr>
          <a:xfrm>
            <a:off x="3457662" y="3238655"/>
            <a:ext cx="1514213" cy="694189"/>
          </a:xfrm>
          <a:prstGeom prst="roundRect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2F296B-26E7-4A1B-8C14-9AE96B968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608" y="524208"/>
            <a:ext cx="4965583" cy="525940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D109DC-BA96-1910-47D2-84D375D3D943}"/>
              </a:ext>
            </a:extLst>
          </p:cNvPr>
          <p:cNvCxnSpPr/>
          <p:nvPr/>
        </p:nvCxnSpPr>
        <p:spPr>
          <a:xfrm>
            <a:off x="5780015" y="1427575"/>
            <a:ext cx="855677" cy="679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B0F01E7-8AD9-E852-A762-9054BEC4703F}"/>
              </a:ext>
            </a:extLst>
          </p:cNvPr>
          <p:cNvSpPr txBox="1"/>
          <p:nvPr/>
        </p:nvSpPr>
        <p:spPr>
          <a:xfrm rot="2450480">
            <a:off x="5622951" y="1370716"/>
            <a:ext cx="112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MI Beam Direction</a:t>
            </a:r>
          </a:p>
        </p:txBody>
      </p:sp>
    </p:spTree>
    <p:extLst>
      <p:ext uri="{BB962C8B-B14F-4D97-AF65-F5344CB8AC3E}">
        <p14:creationId xmlns:p14="http://schemas.microsoft.com/office/powerpoint/2010/main" val="201348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188E44-CCAA-4361-AC07-6A00AD413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01DEC23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Sawtell-Tariq | LBNF Beamline Pictures/Graphics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46467D-22F0-2527-33B6-1C026887D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9" y="135351"/>
            <a:ext cx="7430009" cy="481652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EFFC0F-0356-7367-23CB-378EB04E3CB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257756" y="3394558"/>
            <a:ext cx="5409311" cy="27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7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00FF"/>
                </a:solidFill>
              </a:rPr>
              <a:t>Elevation View Showing Beam Pipe  Through MI Wall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Sawtell-Tariq | LBNF Beamline Pictures/Graphics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361916-D092-43A2-B70C-9DB9EEF8381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188E44-CCAA-4361-AC07-6A00AD413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01DEC23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6E403-08A2-7469-1754-EA2033F99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4" y="1001878"/>
            <a:ext cx="10685585" cy="3046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1155D6-74AE-ACA4-0669-995CE4A712D6}"/>
              </a:ext>
            </a:extLst>
          </p:cNvPr>
          <p:cNvSpPr txBox="1"/>
          <p:nvPr/>
        </p:nvSpPr>
        <p:spPr>
          <a:xfrm>
            <a:off x="8862269" y="3326812"/>
            <a:ext cx="2491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1’x1’ Rectangular Pipe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25CD56-893F-6A66-54BA-66710E0C42FB}"/>
              </a:ext>
            </a:extLst>
          </p:cNvPr>
          <p:cNvCxnSpPr>
            <a:cxnSpLocks/>
          </p:cNvCxnSpPr>
          <p:nvPr/>
        </p:nvCxnSpPr>
        <p:spPr>
          <a:xfrm flipH="1" flipV="1">
            <a:off x="8951053" y="2592198"/>
            <a:ext cx="453006" cy="836802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40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Geotechnical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Sawtell-Tariq | LBNF Beamline Pictures/Graphics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361916-D092-43A2-B70C-9DB9EEF8381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Extraction Enclosure excavation and support of existing MI-14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188E44-CCAA-4361-AC07-6A00AD413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01DEC23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23274A-C6CA-44A2-B5C6-C7B8707F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" y="1736598"/>
            <a:ext cx="5382955" cy="4550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0AF238-B9E4-404A-B53D-0AE6A995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66" y="1897305"/>
            <a:ext cx="6709715" cy="35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40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7390</TotalTime>
  <Words>309</Words>
  <Application>Microsoft Macintosh PowerPoint</Application>
  <PresentationFormat>Widescreen</PresentationFormat>
  <Paragraphs>83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Lucida Grande</vt:lpstr>
      <vt:lpstr>Office Theme</vt:lpstr>
      <vt:lpstr>Main Injector Reconfiguration (During Civil Construction) </vt:lpstr>
      <vt:lpstr>ISO View of Main Injector and Primary Beamline Enclosure</vt:lpstr>
      <vt:lpstr>Main Injector Rework</vt:lpstr>
      <vt:lpstr>Main Injector With Extraction Channel</vt:lpstr>
      <vt:lpstr>Preparing The Main Injector Tunnel For Component Removal</vt:lpstr>
      <vt:lpstr>Main Injector/Extraction enclosure</vt:lpstr>
      <vt:lpstr> </vt:lpstr>
      <vt:lpstr>Elevation View Showing Beam Pipe  Through MI Wall</vt:lpstr>
      <vt:lpstr>Geotechnical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A. Andrews x4456,3567 00221N</dc:creator>
  <cp:lastModifiedBy>Richard D Ford</cp:lastModifiedBy>
  <cp:revision>14</cp:revision>
  <cp:lastPrinted>2023-09-27T20:44:31Z</cp:lastPrinted>
  <dcterms:created xsi:type="dcterms:W3CDTF">2023-09-26T15:22:28Z</dcterms:created>
  <dcterms:modified xsi:type="dcterms:W3CDTF">2024-02-02T13:00:25Z</dcterms:modified>
</cp:coreProperties>
</file>