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7" r:id="rId2"/>
    <p:sldMasterId id="2147483675" r:id="rId3"/>
    <p:sldMasterId id="2147483684" r:id="rId4"/>
  </p:sldMasterIdLst>
  <p:notesMasterIdLst>
    <p:notesMasterId r:id="rId12"/>
  </p:notesMasterIdLst>
  <p:handoutMasterIdLst>
    <p:handoutMasterId r:id="rId13"/>
  </p:handoutMasterIdLst>
  <p:sldIdLst>
    <p:sldId id="256" r:id="rId5"/>
    <p:sldId id="593" r:id="rId6"/>
    <p:sldId id="609" r:id="rId7"/>
    <p:sldId id="617" r:id="rId8"/>
    <p:sldId id="615" r:id="rId9"/>
    <p:sldId id="618" r:id="rId10"/>
    <p:sldId id="619" r:id="rId1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760"/>
    <p:restoredTop sz="93667" autoAdjust="0"/>
  </p:normalViewPr>
  <p:slideViewPr>
    <p:cSldViewPr>
      <p:cViewPr varScale="1">
        <p:scale>
          <a:sx n="124" d="100"/>
          <a:sy n="124" d="100"/>
        </p:scale>
        <p:origin x="640" y="168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-198"/>
    </p:cViewPr>
  </p:sorterViewPr>
  <p:notesViewPr>
    <p:cSldViewPr>
      <p:cViewPr varScale="1">
        <p:scale>
          <a:sx n="86" d="100"/>
          <a:sy n="86" d="100"/>
        </p:scale>
        <p:origin x="2011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69921" cy="482282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4011" y="1"/>
            <a:ext cx="3169921" cy="482282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r">
              <a:defRPr sz="1200"/>
            </a:lvl1pPr>
          </a:lstStyle>
          <a:p>
            <a:fld id="{04D06D4B-F083-4F0B-B6C9-2D493B329ED9}" type="datetimeFigureOut">
              <a:rPr lang="en-US" smtClean="0"/>
              <a:t>2/13/24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18920"/>
            <a:ext cx="3169921" cy="482281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4011" y="9118920"/>
            <a:ext cx="3169921" cy="482281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r">
              <a:defRPr sz="1200"/>
            </a:lvl1pPr>
          </a:lstStyle>
          <a:p>
            <a:fld id="{BC3C506F-2269-46DF-AAD8-716176AB6A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3363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3072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96656" tIns="48328" rIns="96656" bIns="48328"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7594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02520" y="6538623"/>
            <a:ext cx="336679" cy="184666"/>
          </a:xfrm>
        </p:spPr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Eric James | FD1 Status &amp; Plans</a:t>
            </a:r>
            <a:endParaRPr dirty="0"/>
          </a:p>
        </p:txBody>
      </p:sp>
      <p:sp>
        <p:nvSpPr>
          <p:cNvPr id="8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02.14.24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02.14.24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FD1 Status &amp; Plans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768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237106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02.14.24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FD1 Status &amp; Plans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0105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340612"/>
            <a:ext cx="3017520" cy="91533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08366"/>
            <a:ext cx="4959767" cy="5047578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02.14.24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FD1 Status &amp; Plans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470059" y="1206941"/>
            <a:ext cx="3004665" cy="404697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86819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7"/>
            <a:ext cx="8229600" cy="4487650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3200">
                <a:solidFill>
                  <a:srgbClr val="3C5A77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839748"/>
            <a:ext cx="8229596" cy="4397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58988"/>
            <a:ext cx="8229600" cy="7019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02.14.24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FD1 Status &amp; Plans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287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33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32610"/>
            <a:ext cx="8293100" cy="569268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02.14.24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Eric James | FD1 Status &amp; Plans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1" y="1238250"/>
            <a:ext cx="8293100" cy="4846638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1010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1" y="432611"/>
            <a:ext cx="8293100" cy="54878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02.14.24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FD1 Status &amp; Plans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A3EDC-84CE-5D44-955B-22A59AD275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6"/>
          </p:nvPr>
        </p:nvSpPr>
        <p:spPr>
          <a:xfrm>
            <a:off x="457201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7"/>
          </p:nvPr>
        </p:nvSpPr>
        <p:spPr>
          <a:xfrm>
            <a:off x="4751455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38221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5" y="5347370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00B5E2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46059" y="432612"/>
            <a:ext cx="8304267" cy="57950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347370"/>
            <a:ext cx="406713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00B5E2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02.14.24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FD1 Status &amp; Plans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39268-D729-4C4B-81BB-35603E7F3B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9"/>
          </p:nvPr>
        </p:nvSpPr>
        <p:spPr>
          <a:xfrm>
            <a:off x="457201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20"/>
          </p:nvPr>
        </p:nvSpPr>
        <p:spPr>
          <a:xfrm>
            <a:off x="4751455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81798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1" y="432611"/>
            <a:ext cx="8293100" cy="64695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1" y="1238252"/>
            <a:ext cx="8293100" cy="484663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02.14.24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FD1 Status &amp; Plans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3080B-B7DD-F94E-BF93-E5AF96AB21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3725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9144000" cy="609917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02.14.24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FD1 Status &amp; Plans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71154-E60D-9942-9C7E-C9963561CB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1226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175906"/>
            <a:ext cx="3017520" cy="91533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00B5E2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9" y="1238250"/>
            <a:ext cx="5033962" cy="4852988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9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02.14.24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9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Eric James | FD1 Status &amp; Plans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9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609735B5-E0F8-D44A-A3DE-E2CD0DCDE7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29098"/>
            <a:ext cx="82931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9"/>
          </p:nvPr>
        </p:nvSpPr>
        <p:spPr>
          <a:xfrm>
            <a:off x="457200" y="1238250"/>
            <a:ext cx="3017524" cy="3722688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007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3B5A7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88595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Eric James | FD1 Status &amp; Plans</a:t>
            </a:r>
            <a:endParaRPr dirty="0"/>
          </a:p>
        </p:txBody>
      </p:sp>
      <p:sp>
        <p:nvSpPr>
          <p:cNvPr id="8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02.14.24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9"/>
            <a:ext cx="8296275" cy="42418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63666A"/>
                </a:solidFill>
                <a:latin typeface="Helvetica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686118"/>
            <a:ext cx="8293095" cy="4397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00B5E2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9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02.14.24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9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Eric James | FD1 Status &amp; Plans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z="9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D7C6703C-D516-5C41-9D7B-DB72F4B68A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425570"/>
            <a:ext cx="8293096" cy="60376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578805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02.14.24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Eric James | FD1 Status &amp; Plans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009C-6C5E-44F5-8A86-17792D67C9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8625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2610"/>
            <a:ext cx="8293100" cy="569268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02.14.24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Eric James | FD1 Status &amp; Plans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0" y="1238250"/>
            <a:ext cx="8293100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168077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432609"/>
            <a:ext cx="8293100" cy="54878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02.14.24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FD1 Status &amp; Plans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A3EDC-84CE-5D44-955B-22A59AD275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6"/>
          </p:nvPr>
        </p:nvSpPr>
        <p:spPr>
          <a:xfrm>
            <a:off x="457200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7"/>
          </p:nvPr>
        </p:nvSpPr>
        <p:spPr>
          <a:xfrm>
            <a:off x="4751454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88877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347368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46058" y="432610"/>
            <a:ext cx="8304267" cy="57950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347368"/>
            <a:ext cx="406713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02.14.24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FD1 Status &amp; Plans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39268-D729-4C4B-81BB-35603E7F3B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9"/>
          </p:nvPr>
        </p:nvSpPr>
        <p:spPr>
          <a:xfrm>
            <a:off x="457200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20"/>
          </p:nvPr>
        </p:nvSpPr>
        <p:spPr>
          <a:xfrm>
            <a:off x="4751454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01873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432609"/>
            <a:ext cx="8293100" cy="64695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93100" cy="484663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02.14.24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FD1 Status &amp; Plans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3080B-B7DD-F94E-BF93-E5AF96AB21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2537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09917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02.14.24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FD1 Status &amp; Plans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71154-E60D-9942-9C7E-C9963561CB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1256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175906"/>
            <a:ext cx="3017520" cy="91533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38250"/>
            <a:ext cx="5033962" cy="4852988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02.14.24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Eric James | FD1 Status &amp; Plans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609735B5-E0F8-D44A-A3DE-E2CD0DCDE7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9098"/>
            <a:ext cx="82931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9"/>
          </p:nvPr>
        </p:nvSpPr>
        <p:spPr>
          <a:xfrm>
            <a:off x="457200" y="1238250"/>
            <a:ext cx="3017524" cy="372268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66415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4" y="1227137"/>
            <a:ext cx="8296275" cy="42418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63666A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3" y="5686118"/>
            <a:ext cx="8293095" cy="4397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02.14.24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12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Eric James | FD1 Status &amp; Plans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z="12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D7C6703C-D516-5C41-9D7B-DB72F4B68A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25568"/>
            <a:ext cx="8293096" cy="60376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32303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02.14.24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Eric James | FD1 Status &amp; Plans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009C-6C5E-44F5-8A86-17792D67C9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688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962" y="635889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8156447" y="6499859"/>
            <a:ext cx="541020" cy="2209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6851904" y="6480046"/>
            <a:ext cx="1185672" cy="2545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Eric James | FD1 Status &amp; Plans</a:t>
            </a:r>
            <a:endParaRPr dirty="0"/>
          </a:p>
        </p:txBody>
      </p:sp>
      <p:sp>
        <p:nvSpPr>
          <p:cNvPr id="12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02.14.24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962" y="635889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8156447" y="6499859"/>
            <a:ext cx="541020" cy="2209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6851904" y="6480046"/>
            <a:ext cx="1185672" cy="2545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Eric James | FD1 Status &amp; Plans</a:t>
            </a:r>
            <a:endParaRPr dirty="0"/>
          </a:p>
        </p:txBody>
      </p:sp>
      <p:sp>
        <p:nvSpPr>
          <p:cNvPr id="10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02.14.24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Eric James | FD1 Status &amp; Plans</a:t>
            </a:r>
            <a:endParaRPr dirty="0"/>
          </a:p>
        </p:txBody>
      </p:sp>
      <p:sp>
        <p:nvSpPr>
          <p:cNvPr id="6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02.14.24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02.14.24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FD1 Status &amp; Plans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21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4026" y="462518"/>
            <a:ext cx="8229600" cy="64710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algn="l">
              <a:defRPr sz="40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454029" y="1207770"/>
            <a:ext cx="8232771" cy="5070302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02.14.24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FD1 Status &amp; Plans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170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02.14.24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FD1 Status &amp; Plans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4696050" y="1215721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3844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02.14.24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FD1 Status &amp; Plans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470059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696050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32817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Relationship Id="rId9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962" y="635889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8156447" y="6499859"/>
            <a:ext cx="541020" cy="22097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304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2904" y="1317059"/>
            <a:ext cx="8378190" cy="17799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B5A7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Eric James | FD1 Status &amp; Plans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02.14.24</a:t>
            </a:r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40159" y="6538623"/>
            <a:ext cx="33667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02.14.24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892514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FD1 Status &amp; Plans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357635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1175" y="6489520"/>
            <a:ext cx="561974" cy="237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668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 txBox="1">
            <a:spLocks/>
          </p:cNvSpPr>
          <p:nvPr/>
        </p:nvSpPr>
        <p:spPr>
          <a:xfrm>
            <a:off x="8337550" y="6483731"/>
            <a:ext cx="419100" cy="192024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457200" rtl="0" eaLnBrk="1" latinLnBrk="0" hangingPunct="1">
              <a:spcBef>
                <a:spcPts val="0"/>
              </a:spcBef>
              <a:buFontTx/>
              <a:buNone/>
              <a:defRPr sz="1400" b="1" kern="1200" baseline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900" dirty="0"/>
              <a:t>LBNF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1" y="6357938"/>
            <a:ext cx="8293100" cy="0"/>
          </a:xfrm>
          <a:prstGeom prst="line">
            <a:avLst/>
          </a:prstGeom>
          <a:ln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9488" y="6488432"/>
            <a:ext cx="1136650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02.14.24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16139" y="6488432"/>
            <a:ext cx="5616575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aseline="0" dirty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Eric James | FD1 Status &amp; Plans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488432"/>
            <a:ext cx="525463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="1" i="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71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</p:sldLayoutIdLst>
  <p:hf hdr="0"/>
  <p:txStyles>
    <p:titleStyle>
      <a:lvl1pPr algn="ctr" defTabSz="342900" rtl="0" fontAlgn="base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3429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6858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0287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3716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257175" indent="-257175" algn="l" defTabSz="3429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557213" indent="-214313" algn="l" defTabSz="342900" rtl="0" fontAlgn="base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857250" indent="-171450" algn="l" defTabSz="342900" rtl="0" fontAlgn="base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200150" indent="-171450" algn="l" defTabSz="342900" rtl="0" fontAlgn="base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1543050" indent="-171450" algn="l" defTabSz="342900" rtl="0" fontAlgn="base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 txBox="1">
            <a:spLocks/>
          </p:cNvSpPr>
          <p:nvPr/>
        </p:nvSpPr>
        <p:spPr>
          <a:xfrm>
            <a:off x="8337550" y="6483731"/>
            <a:ext cx="419100" cy="192024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457200" rtl="0" eaLnBrk="1" latinLnBrk="0" hangingPunct="1">
              <a:spcBef>
                <a:spcPts val="0"/>
              </a:spcBef>
              <a:buFontTx/>
              <a:buNone/>
              <a:defRPr sz="1400" b="1" kern="1200" baseline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1200" dirty="0"/>
              <a:t>LBNF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0" y="6357938"/>
            <a:ext cx="8293100" cy="0"/>
          </a:xfrm>
          <a:prstGeom prst="line">
            <a:avLst/>
          </a:prstGeom>
          <a:ln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9488" y="6488430"/>
            <a:ext cx="1136650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02.14.24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16138" y="6488430"/>
            <a:ext cx="5616575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dirty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Eric James | FD1 Status &amp; Plans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5" y="6488430"/>
            <a:ext cx="525463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87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962" y="576148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57962" y="47320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5135879" y="211836"/>
            <a:ext cx="3598164" cy="2148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7316723" y="5974079"/>
            <a:ext cx="1370076" cy="55778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444500" y="1951450"/>
            <a:ext cx="8089900" cy="4873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810"/>
              </a:lnSpc>
            </a:pPr>
            <a:r>
              <a:rPr lang="en-US" sz="3200" b="1" dirty="0">
                <a:solidFill>
                  <a:srgbClr val="BB5F2B"/>
                </a:solidFill>
                <a:latin typeface="Arial"/>
                <a:cs typeface="Arial"/>
              </a:rPr>
              <a:t>FD1 Status &amp; Plans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1451" y="3463593"/>
            <a:ext cx="8245348" cy="14132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200" spc="-10" dirty="0">
                <a:solidFill>
                  <a:srgbClr val="BB5F2B"/>
                </a:solidFill>
                <a:latin typeface="Arial"/>
                <a:cs typeface="Arial"/>
              </a:rPr>
              <a:t>Eric James</a:t>
            </a:r>
          </a:p>
          <a:p>
            <a:pPr marL="12700">
              <a:lnSpc>
                <a:spcPct val="100000"/>
              </a:lnSpc>
            </a:pPr>
            <a:r>
              <a:rPr lang="en-US" sz="2200" spc="-10" dirty="0">
                <a:solidFill>
                  <a:srgbClr val="BB5F2B"/>
                </a:solidFill>
                <a:latin typeface="Arial"/>
                <a:cs typeface="Arial"/>
              </a:rPr>
              <a:t>FD1 Technical Board </a:t>
            </a:r>
            <a:r>
              <a:rPr sz="2200" spc="-30" dirty="0">
                <a:solidFill>
                  <a:srgbClr val="BB5F2B"/>
                </a:solidFill>
                <a:latin typeface="Arial"/>
                <a:cs typeface="Arial"/>
              </a:rPr>
              <a:t>M</a:t>
            </a:r>
            <a:r>
              <a:rPr sz="2200" spc="-15" dirty="0">
                <a:solidFill>
                  <a:srgbClr val="BB5F2B"/>
                </a:solidFill>
                <a:latin typeface="Arial"/>
                <a:cs typeface="Arial"/>
              </a:rPr>
              <a:t>eet</a:t>
            </a:r>
            <a:r>
              <a:rPr sz="2200" dirty="0">
                <a:solidFill>
                  <a:srgbClr val="BB5F2B"/>
                </a:solidFill>
                <a:latin typeface="Arial"/>
                <a:cs typeface="Arial"/>
              </a:rPr>
              <a:t>i</a:t>
            </a:r>
            <a:r>
              <a:rPr sz="2200" spc="-15" dirty="0">
                <a:solidFill>
                  <a:srgbClr val="BB5F2B"/>
                </a:solidFill>
                <a:latin typeface="Arial"/>
                <a:cs typeface="Arial"/>
              </a:rPr>
              <a:t>ng</a:t>
            </a:r>
            <a:endParaRPr lang="en-US" sz="2200" spc="-15" dirty="0">
              <a:solidFill>
                <a:srgbClr val="BB5F2B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en-US" sz="2200" spc="-15" dirty="0">
                <a:solidFill>
                  <a:srgbClr val="BB5F2B"/>
                </a:solidFill>
                <a:latin typeface="Arial"/>
                <a:cs typeface="Arial"/>
              </a:rPr>
              <a:t>February 14, </a:t>
            </a:r>
            <a:r>
              <a:rPr sz="2200" spc="-10" dirty="0">
                <a:solidFill>
                  <a:srgbClr val="BB5F2B"/>
                </a:solidFill>
                <a:latin typeface="Arial"/>
                <a:cs typeface="Arial"/>
              </a:rPr>
              <a:t>20</a:t>
            </a:r>
            <a:r>
              <a:rPr lang="en-US" sz="2200" spc="-10" dirty="0">
                <a:solidFill>
                  <a:srgbClr val="BB5F2B"/>
                </a:solidFill>
                <a:latin typeface="Arial"/>
                <a:cs typeface="Arial"/>
              </a:rPr>
              <a:t>24</a:t>
            </a:r>
          </a:p>
          <a:p>
            <a:pPr marL="12700">
              <a:lnSpc>
                <a:spcPts val="2615"/>
              </a:lnSpc>
              <a:spcBef>
                <a:spcPts val="530"/>
              </a:spcBef>
            </a:pPr>
            <a:endParaRPr lang="en-US" sz="2200" spc="-10" dirty="0">
              <a:solidFill>
                <a:srgbClr val="BB5F2B"/>
              </a:solidFill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553711" y="5993891"/>
            <a:ext cx="2519172" cy="53797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Big Picture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/>
              <a:t>02.14.24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7909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/>
              <a:t>Eric James | FD1 Status &amp; Plans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590BCFC9-8C95-439A-BB78-C0BEB6D56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0600" y="1231880"/>
            <a:ext cx="5943600" cy="443198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2024 promises to be another busy year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Commission and operate ProtoDUNE-II detector in NP04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Ramp-up APA production and cold-test 4-6 modules in NP04 cold box.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Conduct Production Readiness Reviews and initiate production of remaining FD1 components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293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ProtoDUNE-II (NP04)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/>
              <a:t>02.14.24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7909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/>
              <a:t>Eric James | FD1 Status &amp; Plans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590BCFC9-8C95-439A-BB78-C0BEB6D56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0600" y="1231880"/>
            <a:ext cx="7162800" cy="332398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NP04 cryostat is sealed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Filippo will give a short update on current status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Ramp-up to operations over next two months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Anticipating appointment of ProtoDUNE Run Coordinator at today’s DUNE Executive Board Meeting (posted file describes responsibilities)</a:t>
            </a:r>
          </a:p>
        </p:txBody>
      </p:sp>
    </p:spTree>
    <p:extLst>
      <p:ext uri="{BB962C8B-B14F-4D97-AF65-F5344CB8AC3E}">
        <p14:creationId xmlns:p14="http://schemas.microsoft.com/office/powerpoint/2010/main" val="1534749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APA Production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/>
              <a:t>02.14.24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7909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/>
              <a:t>Eric James | FD1 Status &amp; Plans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590BCFC9-8C95-439A-BB78-C0BEB6D56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0600" y="1150977"/>
            <a:ext cx="7315200" cy="473975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Anticipate approval of new management structure at today’s Executive Board Meeting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The lead engineers and scientists at the factories will form an APA Production Board to manage the module construction activities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APA consortium will continue to have responsibility for post-construction activities (APA testing at CERN, APA reception at Fermilab/Ash River, and APA installation at SURF) as well as for producing the deliverables associated with these activities  </a:t>
            </a:r>
          </a:p>
          <a:p>
            <a:pPr lvl="1"/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190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APA Production (Current Status)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/>
              <a:t>02.14.24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7909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/>
              <a:t>Eric James | FD1 Status &amp; Plans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590BCFC9-8C95-439A-BB78-C0BEB6D56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0600" y="1219201"/>
            <a:ext cx="6248400" cy="480131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Expect four winders to be operational at Daresbury within the next week or so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Chicago has successfully completed the winding of the x-layer on their first APA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Daresbury has identified sixteen suitable technician candidates and is currently in the process of onboarding them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Still working to understand the cause of two wire breakages on one of the two APAs currently under construction at Daresbury</a:t>
            </a:r>
          </a:p>
        </p:txBody>
      </p:sp>
    </p:spTree>
    <p:extLst>
      <p:ext uri="{BB962C8B-B14F-4D97-AF65-F5344CB8AC3E}">
        <p14:creationId xmlns:p14="http://schemas.microsoft.com/office/powerpoint/2010/main" val="1404900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339F4F-72D7-2CFF-67B1-3C3B81F664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8FC8C-3CCF-CCEC-18D4-DCB239BC4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Upcoming LBNC/NSG Meetings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A6ECE9-1456-752E-252D-158B5CD8D998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A79DDD-ABD9-164E-B68D-E0F8E4024040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/>
              <a:t>02.14.24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7E9966A-354A-9220-5E43-387A8B627FDF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7909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/>
              <a:t>Eric James | FD1 Status &amp; Plans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D27202A7-2EE2-2614-1DF6-326318F70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0600" y="1219201"/>
            <a:ext cx="6705600" cy="480131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LBNC Meeting: Feb 26-28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NSG Meeting: Mar 27-28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Far Detectors are not the focus of either of these meetings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Technical Coordinators will be asked to give short (20-30 minute) status updates on FD1 and FD2 at both meetings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Request 2-3 slides from each consortium summarizing progress over last 6-12 months</a:t>
            </a:r>
          </a:p>
        </p:txBody>
      </p:sp>
    </p:spTree>
    <p:extLst>
      <p:ext uri="{BB962C8B-B14F-4D97-AF65-F5344CB8AC3E}">
        <p14:creationId xmlns:p14="http://schemas.microsoft.com/office/powerpoint/2010/main" val="806339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998F59-0ADE-8E87-F230-F756200E29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F5AC0-27F8-E86A-2871-5D52027C5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Production Readiness Reviews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9EC1EA-9A9C-393C-F246-73DD3BFCE96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64CD2D-5599-3D2F-B3A0-6B2724C4EC99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/>
              <a:t>02.14.24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83DE86C-8249-D11E-20C0-9D15312139E2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7909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/>
              <a:t>Eric James | FD1 Status &amp; Plans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68522B1-936B-38A0-704E-1E3B41F11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0600" y="1219201"/>
            <a:ext cx="6934200" cy="258532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Need to push forward with these on short time scale to ensure that construction activities can be started on schedule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More information about this topic in subsequent presentation</a:t>
            </a:r>
          </a:p>
          <a:p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031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21709</TotalTime>
  <Words>384</Words>
  <Application>Microsoft Macintosh PowerPoint</Application>
  <PresentationFormat>On-screen Show (4:3)</PresentationFormat>
  <Paragraphs>66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Helvetica</vt:lpstr>
      <vt:lpstr>Lucida Grande</vt:lpstr>
      <vt:lpstr>Office Theme</vt:lpstr>
      <vt:lpstr>LBNF Content-Footer Theme</vt:lpstr>
      <vt:lpstr>1_LBNF Content-Footer Theme</vt:lpstr>
      <vt:lpstr>2_LBNF Content-Footer Theme</vt:lpstr>
      <vt:lpstr>PowerPoint Presentation</vt:lpstr>
      <vt:lpstr>Big Picture </vt:lpstr>
      <vt:lpstr>ProtoDUNE-II (NP04) </vt:lpstr>
      <vt:lpstr>APA Production</vt:lpstr>
      <vt:lpstr>APA Production (Current Status)</vt:lpstr>
      <vt:lpstr>Upcoming LBNC/NSG Meetings</vt:lpstr>
      <vt:lpstr>Production Readiness Reviews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Sandbox Studio</dc:creator>
  <cp:lastModifiedBy>Eric B James</cp:lastModifiedBy>
  <cp:revision>1175</cp:revision>
  <cp:lastPrinted>2020-09-14T14:05:25Z</cp:lastPrinted>
  <dcterms:created xsi:type="dcterms:W3CDTF">2016-07-13T11:29:54Z</dcterms:created>
  <dcterms:modified xsi:type="dcterms:W3CDTF">2024-02-14T02:13:02Z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2016-06-23T00:00:00Z</vt:filetime>
  </property>
  <property fmtid="{D5CDD505-2E9C-101B-9397-08002B2CF9AE}" pid="3" name="LastSaved">
    <vt:filetime>2016-07-13T00:00:00Z</vt:filetime>
  </property>
</Properties>
</file>