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7" r:id="rId2"/>
    <p:sldMasterId id="2147483675" r:id="rId3"/>
    <p:sldMasterId id="2147483684" r:id="rId4"/>
  </p:sldMasterIdLst>
  <p:notesMasterIdLst>
    <p:notesMasterId r:id="rId11"/>
  </p:notesMasterIdLst>
  <p:handoutMasterIdLst>
    <p:handoutMasterId r:id="rId12"/>
  </p:handoutMasterIdLst>
  <p:sldIdLst>
    <p:sldId id="256" r:id="rId5"/>
    <p:sldId id="593" r:id="rId6"/>
    <p:sldId id="609" r:id="rId7"/>
    <p:sldId id="617" r:id="rId8"/>
    <p:sldId id="615" r:id="rId9"/>
    <p:sldId id="618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760"/>
    <p:restoredTop sz="93667" autoAdjust="0"/>
  </p:normalViewPr>
  <p:slideViewPr>
    <p:cSldViewPr>
      <p:cViewPr varScale="1">
        <p:scale>
          <a:sx n="106" d="100"/>
          <a:sy n="106" d="100"/>
        </p:scale>
        <p:origin x="246" y="114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-198"/>
    </p:cViewPr>
  </p:sorterViewPr>
  <p:notesViewPr>
    <p:cSldViewPr>
      <p:cViewPr varScale="1">
        <p:scale>
          <a:sx n="86" d="100"/>
          <a:sy n="86" d="100"/>
        </p:scale>
        <p:origin x="2011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011" y="1"/>
            <a:ext cx="3169921" cy="482282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04D06D4B-F083-4F0B-B6C9-2D493B329ED9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011" y="9118920"/>
            <a:ext cx="3169921" cy="482281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BC3C506F-2269-46DF-AAD8-716176AB6A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6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072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6656" tIns="48328" rIns="96656" bIns="48328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59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02520" y="6538623"/>
            <a:ext cx="336679" cy="184666"/>
          </a:xfrm>
        </p:spPr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PRR Deliverables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02.14.24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6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10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6819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8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3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1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010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1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5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22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5347370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9" y="432612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70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1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5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179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1" y="432611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1" y="1238252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72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22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9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192024" indent="-19888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650" b="0" i="0">
                <a:solidFill>
                  <a:srgbClr val="63666A"/>
                </a:solidFill>
                <a:latin typeface="Helvetica"/>
              </a:defRPr>
            </a:lvl1pPr>
            <a:lvl2pPr marL="240030" indent="192024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500" b="0" i="0">
                <a:solidFill>
                  <a:srgbClr val="63666A"/>
                </a:solidFill>
                <a:latin typeface="Helvetica"/>
              </a:defRPr>
            </a:lvl2pPr>
            <a:lvl3pPr marL="48006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350" b="0" i="0">
                <a:solidFill>
                  <a:srgbClr val="63666A"/>
                </a:solidFill>
                <a:latin typeface="Helvetica"/>
              </a:defRPr>
            </a:lvl3pPr>
            <a:lvl4pPr marL="685800" indent="171450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90000"/>
              <a:buFont typeface="Lucida Grande"/>
              <a:buChar char="-"/>
              <a:defRPr sz="1200" b="0" i="0">
                <a:solidFill>
                  <a:srgbClr val="63666A"/>
                </a:solidFill>
                <a:latin typeface="Helvetica"/>
              </a:defRPr>
            </a:lvl4pPr>
            <a:lvl5pPr marL="857250" indent="144018">
              <a:lnSpc>
                <a:spcPct val="100000"/>
              </a:lnSpc>
              <a:spcBef>
                <a:spcPts val="774"/>
              </a:spcBef>
              <a:spcAft>
                <a:spcPts val="0"/>
              </a:spcAft>
              <a:buSzPct val="88000"/>
              <a:buFont typeface="Arial"/>
              <a:buChar char="•"/>
              <a:defRPr sz="105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88595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PRR Deliverables</a:t>
            </a:r>
            <a:endParaRPr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02.14.24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9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63666A"/>
                </a:solidFill>
                <a:latin typeface="Helvetica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200" b="0" i="0" baseline="0">
                <a:solidFill>
                  <a:srgbClr val="00B5E2"/>
                </a:solidFill>
                <a:latin typeface="Helvetic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9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9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9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425570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65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880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02.14.24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62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610"/>
            <a:ext cx="8293100" cy="569268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238250"/>
            <a:ext cx="8293100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6807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457200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4751454" y="1238250"/>
            <a:ext cx="3998846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8887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46058" y="432610"/>
            <a:ext cx="8304267" cy="57950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6713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39268-D729-4C4B-81BB-35603E7F3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20"/>
          </p:nvPr>
        </p:nvSpPr>
        <p:spPr>
          <a:xfrm>
            <a:off x="4751454" y="1238250"/>
            <a:ext cx="3998846" cy="3892550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0187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32609"/>
            <a:ext cx="8293100" cy="64695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931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3080B-B7DD-F94E-BF93-E5AF96AB2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53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1154-E60D-9942-9C7E-C9963561C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25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5033962" cy="485298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63666A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609735B5-E0F8-D44A-A3DE-E2CD0DCDE7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098"/>
            <a:ext cx="82931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9"/>
          </p:nvPr>
        </p:nvSpPr>
        <p:spPr>
          <a:xfrm>
            <a:off x="457200" y="1238250"/>
            <a:ext cx="3017524" cy="372268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6641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4" y="1227137"/>
            <a:ext cx="8296275" cy="4241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63666A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3" y="5686118"/>
            <a:ext cx="8293095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00B5E2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z="1200" baseline="0" dirty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z="1200" b="1" i="0" baseline="0" smtClean="0">
                <a:solidFill>
                  <a:srgbClr val="004C97"/>
                </a:solidFill>
                <a:latin typeface="Helvetica"/>
              </a:defRPr>
            </a:lvl1pPr>
          </a:lstStyle>
          <a:p>
            <a:pPr>
              <a:defRPr/>
            </a:pPr>
            <a:fld id="{D7C6703C-D516-5C41-9D7B-DB72F4B68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25568"/>
            <a:ext cx="8293096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32303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02.14.24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009C-6C5E-44F5-8A86-17792D67C9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8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PRR Deliverables</a:t>
            </a:r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02.14.24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6851904" y="6480046"/>
            <a:ext cx="1185672" cy="2545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PRR Deliverables</a:t>
            </a:r>
            <a:endParaRPr dirty="0"/>
          </a:p>
        </p:txBody>
      </p:sp>
      <p:sp>
        <p:nvSpPr>
          <p:cNvPr id="10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02.14.24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PRR Deliverables</a:t>
            </a:r>
            <a:endParaRPr dirty="0"/>
          </a:p>
        </p:txBody>
      </p:sp>
      <p:sp>
        <p:nvSpPr>
          <p:cNvPr id="6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02.14.24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7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384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281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962" y="635889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8156447" y="6499859"/>
            <a:ext cx="541020" cy="2209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304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904" y="1317059"/>
            <a:ext cx="8378190" cy="1779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B5A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76326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lang="en-US"/>
              <a:t>Eric James | PRR Deliverables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65502" y="6538623"/>
            <a:ext cx="194449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BB5F2B"/>
                </a:solidFill>
                <a:latin typeface="Arial"/>
                <a:cs typeface="Arial"/>
              </a:defRPr>
            </a:lvl1pPr>
          </a:lstStyle>
          <a:p>
            <a:pPr marL="12700"/>
            <a:r>
              <a:rPr lang="en-US"/>
              <a:t>02.14.24</a:t>
            </a:r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40159" y="6538623"/>
            <a:ext cx="33667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 b="1" i="0" kern="1200" spc="-5">
                <a:solidFill>
                  <a:srgbClr val="BB5F2B"/>
                </a:solidFill>
                <a:latin typeface="Arial"/>
                <a:ea typeface="+mn-ea"/>
                <a:cs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02.14.24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6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9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1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2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9" y="6488432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488432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9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1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hf hdr="0"/>
  <p:txStyles>
    <p:titleStyle>
      <a:lvl1pPr algn="ctr" defTabSz="342900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/>
        </p:nvSpPr>
        <p:spPr>
          <a:xfrm>
            <a:off x="8337550" y="6483731"/>
            <a:ext cx="419100" cy="19202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1" latinLnBrk="0" hangingPunct="1">
              <a:spcBef>
                <a:spcPts val="0"/>
              </a:spcBef>
              <a:buFontTx/>
              <a:buNone/>
              <a:defRPr sz="1400" b="1" kern="1200" baseline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200" dirty="0"/>
              <a:t>LBNF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357938"/>
            <a:ext cx="8293100" cy="0"/>
          </a:xfrm>
          <a:prstGeom prst="line">
            <a:avLst/>
          </a:prstGeom>
          <a:ln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9488" y="6488430"/>
            <a:ext cx="1136650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02.14.24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16138" y="6488430"/>
            <a:ext cx="5616575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dirty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5" y="6488430"/>
            <a:ext cx="52546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962" y="5761482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962" y="47320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25908">
            <a:solidFill>
              <a:srgbClr val="BB5F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135879" y="211836"/>
            <a:ext cx="3598164" cy="2148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7316723" y="5974079"/>
            <a:ext cx="1370076" cy="5577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444500" y="1951450"/>
            <a:ext cx="8089900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10"/>
              </a:lnSpc>
            </a:pPr>
            <a:r>
              <a:rPr lang="en-US" sz="3200" b="1" dirty="0">
                <a:solidFill>
                  <a:srgbClr val="BB5F2B"/>
                </a:solidFill>
                <a:latin typeface="Arial"/>
                <a:cs typeface="Arial"/>
              </a:rPr>
              <a:t>PRR Deliverables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451" y="3463593"/>
            <a:ext cx="8245348" cy="1413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Eric James</a:t>
            </a:r>
          </a:p>
          <a:p>
            <a:pPr marL="12700">
              <a:lnSpc>
                <a:spcPct val="100000"/>
              </a:lnSpc>
            </a:pP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FD1 Technical Board </a:t>
            </a:r>
            <a:r>
              <a:rPr sz="2200" spc="-30" dirty="0">
                <a:solidFill>
                  <a:srgbClr val="BB5F2B"/>
                </a:solidFill>
                <a:latin typeface="Arial"/>
                <a:cs typeface="Arial"/>
              </a:rPr>
              <a:t>M</a:t>
            </a:r>
            <a:r>
              <a:rPr sz="2200" spc="-15" dirty="0">
                <a:solidFill>
                  <a:srgbClr val="BB5F2B"/>
                </a:solidFill>
                <a:latin typeface="Arial"/>
                <a:cs typeface="Arial"/>
              </a:rPr>
              <a:t>eet</a:t>
            </a:r>
            <a:r>
              <a:rPr sz="2200" dirty="0">
                <a:solidFill>
                  <a:srgbClr val="BB5F2B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BB5F2B"/>
                </a:solidFill>
                <a:latin typeface="Arial"/>
                <a:cs typeface="Arial"/>
              </a:rPr>
              <a:t>ng</a:t>
            </a:r>
            <a:endParaRPr lang="en-US" sz="2200" spc="-15" dirty="0">
              <a:solidFill>
                <a:srgbClr val="BB5F2B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2200" spc="-15" dirty="0">
                <a:solidFill>
                  <a:srgbClr val="BB5F2B"/>
                </a:solidFill>
                <a:latin typeface="Arial"/>
                <a:cs typeface="Arial"/>
              </a:rPr>
              <a:t>February 14, </a:t>
            </a:r>
            <a:r>
              <a:rPr sz="2200" spc="-10" dirty="0">
                <a:solidFill>
                  <a:srgbClr val="BB5F2B"/>
                </a:solidFill>
                <a:latin typeface="Arial"/>
                <a:cs typeface="Arial"/>
              </a:rPr>
              <a:t>20</a:t>
            </a:r>
            <a:r>
              <a:rPr lang="en-US" sz="2200" spc="-10" dirty="0">
                <a:solidFill>
                  <a:srgbClr val="BB5F2B"/>
                </a:solidFill>
                <a:latin typeface="Arial"/>
                <a:cs typeface="Arial"/>
              </a:rPr>
              <a:t>24</a:t>
            </a:r>
          </a:p>
          <a:p>
            <a:pPr marL="12700">
              <a:lnSpc>
                <a:spcPts val="2615"/>
              </a:lnSpc>
              <a:spcBef>
                <a:spcPts val="530"/>
              </a:spcBef>
            </a:pPr>
            <a:endParaRPr lang="en-US" sz="2200" spc="-10" dirty="0">
              <a:solidFill>
                <a:srgbClr val="BB5F2B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53711" y="5993891"/>
            <a:ext cx="2519172" cy="5379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PRR Structure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02.14.24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31881"/>
            <a:ext cx="7391400" cy="443198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Three-stage process being implemented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Stage 1 reviews to initiate the procurement of long lead-time components (with minimal documentation requirements)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Stage 2 reviews to initiate production activities (full documentation reviews)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Stage 3 reviews to assess in-progress production activities (small team site visits)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293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PRR History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02.14.24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31880"/>
            <a:ext cx="6705600" cy="486287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Previous reviews: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Stage 1-ish:  LArASIC PRR, COLDADC/COLDATA PRR, and SiPM PRR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Stage 2-ish:  UK APA Production and PDS Rails &amp; Cables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More recently, carried out two Stage-1 reviews within the currently envisioned framework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PDS DAPHNE Components Procurement (Nov. 9)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HVS CPA Resistive Panel Procurement (Jan. 23)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First Stage-3 reviews are being planned for March with site visits to SiPM testing sites in Italy and temperature sensor production facility in Valencia</a:t>
            </a:r>
          </a:p>
        </p:txBody>
      </p:sp>
    </p:spTree>
    <p:extLst>
      <p:ext uri="{BB962C8B-B14F-4D97-AF65-F5344CB8AC3E}">
        <p14:creationId xmlns:p14="http://schemas.microsoft.com/office/powerpoint/2010/main" val="1534749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PRR 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02.14.24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143000"/>
            <a:ext cx="7315200" cy="480131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Need to push towards first Stage-2 reviews to maintain targeted construction schedules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Initial discussion on Stage-2 documentation requirements today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Working to generate an inclusive list of potentially required documents (see attached draft)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On a review-by-review basis, consortia leadership teams and technical coordinators should use this list as a starting point and agree on the subset of documents to be provided</a:t>
            </a:r>
          </a:p>
        </p:txBody>
      </p:sp>
    </p:spTree>
    <p:extLst>
      <p:ext uri="{BB962C8B-B14F-4D97-AF65-F5344CB8AC3E}">
        <p14:creationId xmlns:p14="http://schemas.microsoft.com/office/powerpoint/2010/main" val="3964190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PRR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02.14.24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90BCFC9-8C95-439A-BB78-C0BEB6D5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599" y="1219201"/>
            <a:ext cx="7286753" cy="498598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Reviews will be carried out by representatives      of the different organizations that support the LBNF/DUNE FDC sub-project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Systems Engineering/Mechanical Engineering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Electrical Engineering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Compliance Office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Technical Coordination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Review Office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Project ES&amp;H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Project Quality Assurance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Each of these organizations is charged with evaluating a subset of the required documentation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900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339F4F-72D7-2CFF-67B1-3C3B81F66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8FC8C-3CCF-CCEC-18D4-DCB239BC4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95242"/>
            <a:ext cx="8255000" cy="492443"/>
          </a:xfrm>
        </p:spPr>
        <p:txBody>
          <a:bodyPr/>
          <a:lstStyle/>
          <a:p>
            <a:r>
              <a:rPr lang="en-US" sz="3200" dirty="0"/>
              <a:t>PRR Documentation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6ECE9-1456-752E-252D-158B5CD8D99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79DDD-ABD9-164E-B68D-E0F8E4024040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3942744" y="6538623"/>
            <a:ext cx="1944498" cy="184666"/>
          </a:xfrm>
        </p:spPr>
        <p:txBody>
          <a:bodyPr/>
          <a:lstStyle/>
          <a:p>
            <a:pPr marL="12700"/>
            <a:r>
              <a:rPr lang="en-US"/>
              <a:t>02.14.24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7E9966A-354A-9220-5E43-387A8B627FDF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866647" y="6538623"/>
            <a:ext cx="2790953" cy="184666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en-US"/>
              <a:t>Eric James | PRR Deliverables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27202A7-2EE2-2614-1DF6-326318F70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19201"/>
            <a:ext cx="6019800" cy="457199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Draft document presented today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Requires further iteration with responsible organizations (1-2 weeks)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Once finalized, Technical Coordinators will initiate discussions with each consortia about their initial Stage-2 reviews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Goal is to hold first Stage-2 reviews in April/May</a:t>
            </a:r>
          </a:p>
        </p:txBody>
      </p:sp>
    </p:spTree>
    <p:extLst>
      <p:ext uri="{BB962C8B-B14F-4D97-AF65-F5344CB8AC3E}">
        <p14:creationId xmlns:p14="http://schemas.microsoft.com/office/powerpoint/2010/main" val="806339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21780</TotalTime>
  <Words>348</Words>
  <Application>Microsoft Office PowerPoint</Application>
  <PresentationFormat>On-screen Show (4:3)</PresentationFormat>
  <Paragraphs>65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Helvetica</vt:lpstr>
      <vt:lpstr>Lucida Grande</vt:lpstr>
      <vt:lpstr>Office Theme</vt:lpstr>
      <vt:lpstr>LBNF Content-Footer Theme</vt:lpstr>
      <vt:lpstr>1_LBNF Content-Footer Theme</vt:lpstr>
      <vt:lpstr>2_LBNF Content-Footer Theme</vt:lpstr>
      <vt:lpstr>PowerPoint Presentation</vt:lpstr>
      <vt:lpstr>PRR Structure </vt:lpstr>
      <vt:lpstr>PRR History </vt:lpstr>
      <vt:lpstr>PRR Next Steps</vt:lpstr>
      <vt:lpstr>PRR Format</vt:lpstr>
      <vt:lpstr>PRR Documentation 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Eric B James</cp:lastModifiedBy>
  <cp:revision>1187</cp:revision>
  <cp:lastPrinted>2020-09-14T14:05:25Z</cp:lastPrinted>
  <dcterms:created xsi:type="dcterms:W3CDTF">2016-07-13T11:29:54Z</dcterms:created>
  <dcterms:modified xsi:type="dcterms:W3CDTF">2024-02-14T13:12:36Z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2016-06-23T00:00:00Z</vt:filetime>
  </property>
  <property fmtid="{D5CDD505-2E9C-101B-9397-08002B2CF9AE}" pid="3" name="LastSaved">
    <vt:filetime>2016-07-13T00:00:00Z</vt:filetime>
  </property>
</Properties>
</file>