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70" r:id="rId7"/>
    <p:sldId id="260" r:id="rId8"/>
    <p:sldId id="263" r:id="rId9"/>
    <p:sldId id="264" r:id="rId10"/>
    <p:sldId id="261" r:id="rId11"/>
    <p:sldId id="265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65E6E-CF13-4654-910D-106D7356BF6F}" type="datetimeFigureOut">
              <a:rPr lang="en-US" smtClean="0"/>
              <a:pPr/>
              <a:t>2/22/2013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F27B9-9A2A-4376-A908-DE69106E77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900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8EBB2-721C-4602-80F6-5EAC06278B37}" type="datetime1">
              <a:rPr lang="en-US" smtClean="0"/>
              <a:pPr/>
              <a:t>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7ECC-6359-4ED2-995A-F4134133E116}" type="datetime1">
              <a:rPr lang="en-US" smtClean="0"/>
              <a:pPr/>
              <a:t>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5D57-1C29-48C5-B854-FCB0E5ECF88E}" type="datetime1">
              <a:rPr lang="en-US" smtClean="0"/>
              <a:pPr/>
              <a:t>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0069-714C-4BA6-8ADE-172B518E3BF1}" type="datetime1">
              <a:rPr lang="en-US" smtClean="0"/>
              <a:pPr/>
              <a:t>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A7A8-055F-4D02-AE1E-07D070E40F6C}" type="datetime1">
              <a:rPr lang="en-US" smtClean="0"/>
              <a:pPr/>
              <a:t>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6A990-BDDC-4708-A0C7-3D9D33807A74}" type="datetime1">
              <a:rPr lang="en-US" smtClean="0"/>
              <a:pPr/>
              <a:t>2/22/2013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90B9-C826-4C97-9930-3F0455AC244D}" type="datetime1">
              <a:rPr lang="en-US" smtClean="0"/>
              <a:pPr/>
              <a:t>2/22/2013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3F6-05BD-44C4-BD03-3B9B95CB1CA1}" type="datetime1">
              <a:rPr lang="en-US" smtClean="0"/>
              <a:pPr/>
              <a:t>2/22/2013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232B-C239-49E8-9F1B-CC1F241F5C0A}" type="datetime1">
              <a:rPr lang="en-US" smtClean="0"/>
              <a:pPr/>
              <a:t>2/22/2013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7578-608F-418A-9869-0F105CE70C90}" type="datetime1">
              <a:rPr lang="en-US" smtClean="0"/>
              <a:pPr/>
              <a:t>2/22/2013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BE7D-70FA-4C88-BC4E-9E671A17BF71}" type="datetime1">
              <a:rPr lang="en-US" smtClean="0"/>
              <a:pPr/>
              <a:t>2/22/2013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C181B-6905-4BFA-B39B-E5781C522B4C}" type="datetime1">
              <a:rPr lang="en-US" smtClean="0"/>
              <a:pPr/>
              <a:t>2/22/2013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76200" y="1115568"/>
            <a:ext cx="8915400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00501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94527" y="835223"/>
            <a:ext cx="178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Pre-SNOWMASS 2013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 Magnets for High Energy/</a:t>
            </a:r>
            <a:br>
              <a:rPr lang="en-US" dirty="0" smtClean="0"/>
            </a:br>
            <a:r>
              <a:rPr lang="en-US" dirty="0" smtClean="0"/>
              <a:t>High Intensity Frontier Accelerators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72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G. Apollinari/D. Harding</a:t>
            </a:r>
          </a:p>
          <a:p>
            <a:r>
              <a:rPr lang="en-US" sz="1600" dirty="0" smtClean="0"/>
              <a:t>Fermilab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dirty="0" smtClean="0"/>
              <a:t>With help from: D. Larbalestier (FSU), V. Kashikin, A. Zlobin, L. Cooley (FNAL), P. Wanderer, A. Ghosh, R. Gupta (BNL), S. Prestemon (LBL)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906869"/>
            <a:ext cx="8299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Disclaimer: Lack of time has made this a </a:t>
            </a:r>
            <a:r>
              <a:rPr lang="en-US" u="sng" dirty="0" smtClean="0"/>
              <a:t>lab-centric</a:t>
            </a:r>
            <a:r>
              <a:rPr lang="en-US" dirty="0" smtClean="0"/>
              <a:t> effort. </a:t>
            </a:r>
            <a:r>
              <a:rPr lang="en-US" dirty="0" smtClean="0"/>
              <a:t> Apologies </a:t>
            </a:r>
            <a:r>
              <a:rPr lang="en-US" dirty="0" smtClean="0"/>
              <a:t>in advance to</a:t>
            </a:r>
          </a:p>
          <a:p>
            <a:r>
              <a:rPr lang="en-US" dirty="0"/>
              <a:t>t</a:t>
            </a:r>
            <a:r>
              <a:rPr lang="en-US" dirty="0" smtClean="0"/>
              <a:t>he various </a:t>
            </a:r>
            <a:r>
              <a:rPr lang="en-US" dirty="0" smtClean="0"/>
              <a:t>University </a:t>
            </a:r>
            <a:r>
              <a:rPr lang="en-US" dirty="0" smtClean="0"/>
              <a:t>facilities in the HFM development business. </a:t>
            </a:r>
            <a:r>
              <a:rPr lang="en-US" dirty="0" smtClean="0"/>
              <a:t> Also</a:t>
            </a:r>
            <a:r>
              <a:rPr lang="en-US" dirty="0" smtClean="0"/>
              <a:t>, all errors are </a:t>
            </a:r>
          </a:p>
          <a:p>
            <a:r>
              <a:rPr lang="en-US" dirty="0"/>
              <a:t>m</a:t>
            </a:r>
            <a:r>
              <a:rPr lang="en-US" dirty="0" smtClean="0"/>
              <a:t>ine, all the good content is from my helpers 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837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 and Future Frontier Machines on the radar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Energy Frontier</a:t>
            </a:r>
          </a:p>
          <a:p>
            <a:pPr lvl="1"/>
            <a:r>
              <a:rPr lang="en-US" dirty="0" smtClean="0"/>
              <a:t>HL-LHC (~2022</a:t>
            </a:r>
            <a:r>
              <a:rPr lang="en-US" dirty="0"/>
              <a:t>) </a:t>
            </a:r>
            <a:r>
              <a:rPr lang="en-US" dirty="0" smtClean="0"/>
              <a:t>and/or VLHC/80 </a:t>
            </a:r>
            <a:r>
              <a:rPr lang="en-US" dirty="0"/>
              <a:t>km ring (~2030-2035?)</a:t>
            </a:r>
          </a:p>
          <a:p>
            <a:pPr lvl="2"/>
            <a:r>
              <a:rPr lang="en-US" dirty="0" smtClean="0"/>
              <a:t>Will use Nb</a:t>
            </a:r>
            <a:r>
              <a:rPr lang="en-US" baseline="-25000" dirty="0" smtClean="0"/>
              <a:t>3</a:t>
            </a:r>
            <a:r>
              <a:rPr lang="en-US" dirty="0" smtClean="0"/>
              <a:t>Sn for 11T dipoles and ~250 T/m IR quadrupoles</a:t>
            </a:r>
          </a:p>
          <a:p>
            <a:pPr lvl="2"/>
            <a:r>
              <a:rPr lang="en-US" dirty="0" smtClean="0"/>
              <a:t>Development facilities mostly exist FNAL/LBL/BNL.  </a:t>
            </a:r>
            <a:r>
              <a:rPr lang="en-US" b="1" u="sng" dirty="0" smtClean="0">
                <a:solidFill>
                  <a:srgbClr val="FF0000"/>
                </a:solidFill>
              </a:rPr>
              <a:t>Need for </a:t>
            </a:r>
            <a:r>
              <a:rPr lang="en-US" b="1" u="sng" dirty="0">
                <a:solidFill>
                  <a:srgbClr val="FF0000"/>
                </a:solidFill>
              </a:rPr>
              <a:t>P</a:t>
            </a:r>
            <a:r>
              <a:rPr lang="en-US" b="1" u="sng" dirty="0" smtClean="0">
                <a:solidFill>
                  <a:srgbClr val="FF0000"/>
                </a:solidFill>
              </a:rPr>
              <a:t>roduction facilities (probably to be met by US-LHC project once approved)</a:t>
            </a:r>
          </a:p>
          <a:p>
            <a:pPr lvl="1"/>
            <a:r>
              <a:rPr lang="en-US" dirty="0" smtClean="0"/>
              <a:t>HE-LHC (~2030) </a:t>
            </a:r>
          </a:p>
          <a:p>
            <a:pPr lvl="2"/>
            <a:r>
              <a:rPr lang="en-US" dirty="0" smtClean="0"/>
              <a:t>Will use HTS (YBCO or Bi-2212) magnets or HTS inserts for ~ 20T dipoles</a:t>
            </a:r>
          </a:p>
          <a:p>
            <a:pPr lvl="2"/>
            <a:r>
              <a:rPr lang="en-US" b="1" u="sng" dirty="0">
                <a:solidFill>
                  <a:srgbClr val="FF0000"/>
                </a:solidFill>
              </a:rPr>
              <a:t>Need for </a:t>
            </a:r>
            <a:r>
              <a:rPr lang="en-US" b="1" u="sng" dirty="0" smtClean="0">
                <a:solidFill>
                  <a:srgbClr val="FF0000"/>
                </a:solidFill>
              </a:rPr>
              <a:t>HTS Cable </a:t>
            </a:r>
            <a:r>
              <a:rPr lang="en-US" b="1" u="sng" dirty="0">
                <a:solidFill>
                  <a:srgbClr val="FF0000"/>
                </a:solidFill>
              </a:rPr>
              <a:t>R&amp;D Facilities and Magnet Development </a:t>
            </a:r>
            <a:r>
              <a:rPr lang="en-US" b="1" u="sng" dirty="0" smtClean="0">
                <a:solidFill>
                  <a:srgbClr val="FF0000"/>
                </a:solidFill>
              </a:rPr>
              <a:t>Facilities</a:t>
            </a:r>
          </a:p>
          <a:p>
            <a:pPr lvl="1"/>
            <a:r>
              <a:rPr lang="en-US" dirty="0" smtClean="0"/>
              <a:t>Higgs Factory/Muon Collider (2030-2035?)</a:t>
            </a:r>
          </a:p>
          <a:p>
            <a:pPr lvl="2"/>
            <a:r>
              <a:rPr lang="en-US" dirty="0"/>
              <a:t>Cooling section will rely on ~30-50 T solenoids based on HTS</a:t>
            </a:r>
          </a:p>
          <a:p>
            <a:pPr lvl="2"/>
            <a:r>
              <a:rPr lang="en-US" dirty="0"/>
              <a:t>Collider section will rely on ~12-15 T Nb</a:t>
            </a:r>
            <a:r>
              <a:rPr lang="en-US" baseline="-25000" dirty="0"/>
              <a:t>3</a:t>
            </a:r>
            <a:r>
              <a:rPr lang="en-US" dirty="0"/>
              <a:t>Sn dipoles and quadrupoles</a:t>
            </a:r>
          </a:p>
          <a:p>
            <a:pPr lvl="2"/>
            <a:r>
              <a:rPr lang="en-US" b="1" u="sng" dirty="0">
                <a:solidFill>
                  <a:srgbClr val="FF0000"/>
                </a:solidFill>
              </a:rPr>
              <a:t>Need for </a:t>
            </a:r>
            <a:r>
              <a:rPr lang="en-US" b="1" u="sng" dirty="0" smtClean="0">
                <a:solidFill>
                  <a:srgbClr val="FF0000"/>
                </a:solidFill>
              </a:rPr>
              <a:t>HTS Cable </a:t>
            </a:r>
            <a:r>
              <a:rPr lang="en-US" b="1" u="sng" dirty="0">
                <a:solidFill>
                  <a:srgbClr val="FF0000"/>
                </a:solidFill>
              </a:rPr>
              <a:t>R&amp;D Facilities and Magnet Development Facilities</a:t>
            </a:r>
          </a:p>
          <a:p>
            <a:pPr lvl="1"/>
            <a:r>
              <a:rPr lang="en-US" dirty="0" smtClean="0"/>
              <a:t>ILC (~2020)</a:t>
            </a:r>
          </a:p>
          <a:p>
            <a:pPr lvl="2"/>
            <a:r>
              <a:rPr lang="en-US" dirty="0" smtClean="0"/>
              <a:t>No need for HFM foreseen at this time</a:t>
            </a:r>
            <a:endParaRPr lang="en-US" dirty="0"/>
          </a:p>
          <a:p>
            <a:r>
              <a:rPr lang="en-US" dirty="0" smtClean="0"/>
              <a:t>Intensity Frontier</a:t>
            </a:r>
          </a:p>
          <a:p>
            <a:pPr lvl="1"/>
            <a:r>
              <a:rPr lang="en-US" dirty="0" smtClean="0"/>
              <a:t>Project X (~2018)</a:t>
            </a:r>
          </a:p>
          <a:p>
            <a:pPr lvl="2"/>
            <a:r>
              <a:rPr lang="en-US" dirty="0" smtClean="0"/>
              <a:t>No need for HFM foreseen at this time</a:t>
            </a:r>
          </a:p>
          <a:p>
            <a:pPr lvl="1"/>
            <a:r>
              <a:rPr lang="en-US" dirty="0" smtClean="0"/>
              <a:t>Neutrino Factory (~2025?)</a:t>
            </a:r>
          </a:p>
          <a:p>
            <a:pPr lvl="2"/>
            <a:r>
              <a:rPr lang="en-US" dirty="0" smtClean="0"/>
              <a:t>Will use NbTi/Nb</a:t>
            </a:r>
            <a:r>
              <a:rPr lang="en-US" baseline="-25000" dirty="0" smtClean="0"/>
              <a:t>3</a:t>
            </a:r>
            <a:r>
              <a:rPr lang="en-US" dirty="0" smtClean="0"/>
              <a:t>Sn technology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66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Bi-2212-based Magnets </a:t>
            </a:r>
            <a:br>
              <a:rPr lang="en-US" dirty="0" smtClean="0"/>
            </a:br>
            <a:r>
              <a:rPr lang="en-US" dirty="0" smtClean="0"/>
              <a:t>Needs - Solenoids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06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R&amp;D facilities at Labs to drive conductor and cable development</a:t>
            </a:r>
          </a:p>
          <a:p>
            <a:pPr lvl="1"/>
            <a:r>
              <a:rPr lang="en-US" dirty="0" smtClean="0"/>
              <a:t>Goal: Build and test small coils to </a:t>
            </a:r>
            <a:r>
              <a:rPr lang="en-US" dirty="0"/>
              <a:t>make serious new marks that will prove </a:t>
            </a:r>
            <a:r>
              <a:rPr lang="en-US" dirty="0" smtClean="0"/>
              <a:t>Bi-2212 round-wire technology </a:t>
            </a:r>
            <a:r>
              <a:rPr lang="en-US" dirty="0"/>
              <a:t>for next steps. </a:t>
            </a:r>
            <a:endParaRPr lang="en-US" dirty="0" smtClean="0"/>
          </a:p>
          <a:p>
            <a:pPr lvl="2"/>
            <a:r>
              <a:rPr lang="en-US" dirty="0" smtClean="0"/>
              <a:t>Why?  Coils and cable tests will best reveal conductor weaknesses</a:t>
            </a:r>
          </a:p>
          <a:p>
            <a:pPr lvl="1"/>
            <a:r>
              <a:rPr lang="en-US" dirty="0" smtClean="0"/>
              <a:t>Cost: $1-2M per year of capital and M&amp;S:</a:t>
            </a:r>
          </a:p>
          <a:p>
            <a:pPr lvl="2"/>
            <a:r>
              <a:rPr lang="en-US" dirty="0" smtClean="0"/>
              <a:t>Conductor: $10-100 per meter.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Needs </a:t>
            </a:r>
            <a:r>
              <a:rPr lang="en-US" b="1" dirty="0" smtClean="0">
                <a:solidFill>
                  <a:srgbClr val="FF0000"/>
                </a:solidFill>
              </a:rPr>
              <a:t>to be brought down !</a:t>
            </a:r>
          </a:p>
          <a:p>
            <a:pPr lvl="2"/>
            <a:r>
              <a:rPr lang="en-US" dirty="0" smtClean="0"/>
              <a:t>Specialized reaction furnaces at strand and cable level: tens to hundred k$</a:t>
            </a:r>
          </a:p>
          <a:p>
            <a:pPr lvl="2"/>
            <a:r>
              <a:rPr lang="en-US" dirty="0" smtClean="0"/>
              <a:t>Small coil materials (steels, insulation, etc.)</a:t>
            </a:r>
          </a:p>
          <a:p>
            <a:pPr lvl="2"/>
            <a:r>
              <a:rPr lang="en-US" dirty="0" smtClean="0"/>
              <a:t>Cable test capability dedicated to HEP needs (or appropriate time dedicated to HEP at comparable existing facility)</a:t>
            </a:r>
            <a:endParaRPr lang="en-US" dirty="0"/>
          </a:p>
          <a:p>
            <a:r>
              <a:rPr lang="en-US" dirty="0" smtClean="0"/>
              <a:t>Investment for real coils at ~30T level</a:t>
            </a:r>
          </a:p>
          <a:p>
            <a:pPr lvl="1"/>
            <a:r>
              <a:rPr lang="en-US" dirty="0" smtClean="0"/>
              <a:t>Goal: Run sizeable program over ~5 years to develop MAP-like focusing solenoid.</a:t>
            </a:r>
          </a:p>
          <a:p>
            <a:pPr lvl="1"/>
            <a:r>
              <a:rPr lang="en-US" dirty="0" smtClean="0"/>
              <a:t>Cost: ~$10M:</a:t>
            </a:r>
          </a:p>
          <a:p>
            <a:pPr lvl="2"/>
            <a:r>
              <a:rPr lang="en-US" dirty="0" smtClean="0"/>
              <a:t>Conductor and cables – present target is pancake coils wound from Rutherford cable</a:t>
            </a:r>
          </a:p>
          <a:p>
            <a:pPr lvl="2"/>
            <a:r>
              <a:rPr lang="en-US" dirty="0" smtClean="0"/>
              <a:t>Large furnace at 25 to 100 bar pressure, 900 °C:  $2.5M facility</a:t>
            </a:r>
          </a:p>
          <a:p>
            <a:pPr lvl="3"/>
            <a:r>
              <a:rPr lang="en-US" dirty="0" smtClean="0"/>
              <a:t>Stewardship opportunity – future NMR magnets</a:t>
            </a:r>
          </a:p>
          <a:p>
            <a:pPr lvl="2"/>
            <a:r>
              <a:rPr lang="en-US" dirty="0" smtClean="0"/>
              <a:t>Solenoid Test Facility improvements </a:t>
            </a:r>
          </a:p>
          <a:p>
            <a:pPr lvl="3"/>
            <a:r>
              <a:rPr lang="en-US" dirty="0" smtClean="0"/>
              <a:t>Must have “outsert” to test prototype “insert” coils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11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YBCO-based Magnets </a:t>
            </a:r>
            <a:br>
              <a:rPr lang="en-US" dirty="0" smtClean="0"/>
            </a:br>
            <a:r>
              <a:rPr lang="en-US" dirty="0" smtClean="0"/>
              <a:t>Needs – Solenoids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R&amp;D Facilities at Labs to drive conductor development</a:t>
            </a:r>
          </a:p>
          <a:p>
            <a:pPr lvl="1"/>
            <a:r>
              <a:rPr lang="en-US" dirty="0" smtClean="0"/>
              <a:t>Goal: Characterize shortcomings of YBCO “electricity” conductors when used in solenoids, to steer conductor development more toward HFM needs</a:t>
            </a:r>
          </a:p>
          <a:p>
            <a:pPr lvl="2"/>
            <a:r>
              <a:rPr lang="en-US" dirty="0" smtClean="0"/>
              <a:t>Why?  R&amp;D on other conductor architectures is not feasible in industry at present</a:t>
            </a:r>
          </a:p>
          <a:p>
            <a:pPr lvl="1"/>
            <a:r>
              <a:rPr lang="en-US" dirty="0" smtClean="0"/>
              <a:t>Chief areas: </a:t>
            </a:r>
          </a:p>
          <a:p>
            <a:pPr lvl="2"/>
            <a:r>
              <a:rPr lang="en-US" dirty="0" smtClean="0"/>
              <a:t>J</a:t>
            </a:r>
            <a:r>
              <a:rPr lang="en-US" baseline="-25000" dirty="0" smtClean="0"/>
              <a:t>E</a:t>
            </a:r>
            <a:r>
              <a:rPr lang="en-US" dirty="0" smtClean="0"/>
              <a:t>(field angle) at &lt; 10 K and 5-10 T or higher </a:t>
            </a:r>
          </a:p>
          <a:p>
            <a:pPr lvl="2"/>
            <a:r>
              <a:rPr lang="en-US" dirty="0" smtClean="0"/>
              <a:t>J</a:t>
            </a:r>
            <a:r>
              <a:rPr lang="en-US" baseline="-25000" dirty="0" smtClean="0"/>
              <a:t>E</a:t>
            </a:r>
            <a:r>
              <a:rPr lang="en-US" dirty="0" smtClean="0"/>
              <a:t> (length) at &lt; 10 K, characterization of conductor drop-outs </a:t>
            </a:r>
          </a:p>
          <a:p>
            <a:pPr lvl="1"/>
            <a:r>
              <a:rPr lang="en-US" dirty="0" smtClean="0"/>
              <a:t>Main costs:</a:t>
            </a:r>
          </a:p>
          <a:p>
            <a:pPr lvl="2"/>
            <a:r>
              <a:rPr lang="en-US" dirty="0" smtClean="0"/>
              <a:t>Conductor: between $25/m and 100$/m</a:t>
            </a:r>
          </a:p>
          <a:p>
            <a:pPr lvl="2"/>
            <a:r>
              <a:rPr lang="en-US" dirty="0" smtClean="0"/>
              <a:t>Large-bore magnets with ~10 T background fields, or horizontal split-pair magnets, to accommodate rotation and mechanical test devices, hundreds k$</a:t>
            </a:r>
          </a:p>
          <a:p>
            <a:r>
              <a:rPr lang="en-US" dirty="0" smtClean="0"/>
              <a:t>R&amp;D Facilities for coil manufacturing and testing</a:t>
            </a:r>
          </a:p>
          <a:p>
            <a:pPr lvl="1"/>
            <a:r>
              <a:rPr lang="en-US" dirty="0" smtClean="0"/>
              <a:t>Goal: wind pancake coils using YBCO tape and test them to limits</a:t>
            </a:r>
          </a:p>
          <a:p>
            <a:pPr lvl="2"/>
            <a:r>
              <a:rPr lang="en-US" dirty="0" smtClean="0"/>
              <a:t>&gt;$10M program at NHMFL for 35 T user magnet</a:t>
            </a:r>
          </a:p>
          <a:p>
            <a:pPr lvl="2"/>
            <a:r>
              <a:rPr lang="en-US" dirty="0" smtClean="0"/>
              <a:t>Need “outsert” magnet and solenoid test facility improvements</a:t>
            </a:r>
          </a:p>
          <a:p>
            <a:pPr lvl="2"/>
            <a:r>
              <a:rPr lang="en-US" dirty="0" smtClean="0"/>
              <a:t>Test mechanical properties, quench protection, joints and splices, coils under “real” mechanical loads and “real” current densities</a:t>
            </a:r>
          </a:p>
          <a:p>
            <a:pPr lvl="2">
              <a:buNone/>
            </a:pPr>
            <a:r>
              <a:rPr lang="en-US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708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Conductor-specific R&amp;D facilities</a:t>
            </a:r>
          </a:p>
          <a:p>
            <a:pPr lvl="1"/>
            <a:r>
              <a:rPr lang="en-US" dirty="0" smtClean="0"/>
              <a:t>YBCO – </a:t>
            </a:r>
            <a:r>
              <a:rPr lang="en-US" dirty="0" smtClean="0"/>
              <a:t>tape-based </a:t>
            </a:r>
            <a:r>
              <a:rPr lang="en-US" dirty="0" smtClean="0"/>
              <a:t>magnet engineering facilities</a:t>
            </a:r>
          </a:p>
          <a:p>
            <a:pPr lvl="2"/>
            <a:r>
              <a:rPr lang="en-US" dirty="0" smtClean="0"/>
              <a:t>Goal: evaluate tapes and Roebel cable in magnets</a:t>
            </a:r>
          </a:p>
          <a:p>
            <a:pPr lvl="2"/>
            <a:r>
              <a:rPr lang="en-US" dirty="0" smtClean="0"/>
              <a:t>Need special winding facilities</a:t>
            </a:r>
          </a:p>
          <a:p>
            <a:pPr lvl="1"/>
            <a:r>
              <a:rPr lang="en-US" dirty="0" smtClean="0"/>
              <a:t>Bi-2212: over-pressure reaction furnace facilities</a:t>
            </a:r>
          </a:p>
          <a:p>
            <a:pPr lvl="2"/>
            <a:r>
              <a:rPr lang="en-US" dirty="0" smtClean="0"/>
              <a:t>Goal: use existing Rutherford cables with new over-pressure approach</a:t>
            </a:r>
          </a:p>
          <a:p>
            <a:pPr lvl="2"/>
            <a:r>
              <a:rPr lang="en-US" dirty="0" smtClean="0"/>
              <a:t>Need special reaction furnaces </a:t>
            </a:r>
          </a:p>
          <a:p>
            <a:r>
              <a:rPr lang="en-US" dirty="0" smtClean="0"/>
              <a:t>R&amp;D Facilities for Cable Testing</a:t>
            </a:r>
          </a:p>
          <a:p>
            <a:pPr lvl="1"/>
            <a:r>
              <a:rPr lang="en-US" dirty="0" smtClean="0"/>
              <a:t>Goal: evaluate and remove conductor weaknesses in real cables</a:t>
            </a:r>
          </a:p>
          <a:p>
            <a:pPr lvl="2"/>
            <a:r>
              <a:rPr lang="en-US" dirty="0" smtClean="0"/>
              <a:t>Dipole vertical test with cable probe insert, upgrade of facility like that at BNL</a:t>
            </a:r>
          </a:p>
          <a:p>
            <a:r>
              <a:rPr lang="en-US" dirty="0" smtClean="0"/>
              <a:t>R&amp;D Facilities for Magnet Testing</a:t>
            </a:r>
          </a:p>
          <a:p>
            <a:pPr lvl="1"/>
            <a:r>
              <a:rPr lang="en-US" dirty="0" smtClean="0"/>
              <a:t>Goal: develop highly sensitive quench protection system for HTS Coils</a:t>
            </a:r>
          </a:p>
          <a:p>
            <a:pPr lvl="2"/>
            <a:r>
              <a:rPr lang="en-US" dirty="0" smtClean="0"/>
              <a:t>New dedicated HTS Magnet test system with usual “bells &amp; whistles” or upgrade of existing magnet system facilities with significant investments in leads, quench detection electronics, power supply, </a:t>
            </a:r>
            <a:r>
              <a:rPr lang="en-US" dirty="0"/>
              <a:t>s</a:t>
            </a:r>
            <a:r>
              <a:rPr lang="en-US" dirty="0" smtClean="0"/>
              <a:t>train </a:t>
            </a:r>
            <a:r>
              <a:rPr lang="en-US" dirty="0"/>
              <a:t>gauges, level sensors, </a:t>
            </a:r>
            <a:r>
              <a:rPr lang="en-US" dirty="0" smtClean="0"/>
              <a:t>etc.</a:t>
            </a:r>
            <a:endParaRPr lang="en-US" dirty="0"/>
          </a:p>
          <a:p>
            <a:r>
              <a:rPr lang="en-US" dirty="0" smtClean="0"/>
              <a:t>R&amp;D Facilities for Insert Testing</a:t>
            </a:r>
            <a:endParaRPr lang="en-US" dirty="0"/>
          </a:p>
          <a:p>
            <a:pPr lvl="1"/>
            <a:r>
              <a:rPr lang="en-US" dirty="0" smtClean="0"/>
              <a:t>Goal: User-like, large aperture magnets to provide ever-increasing fields for “inserts” application</a:t>
            </a:r>
          </a:p>
          <a:p>
            <a:pPr lvl="2"/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dipoles and quad coils  up to ~11-14 T fields as “outsert” background for HTS (YBCO or Bi-2212) inserts up to ~20T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3629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HTS(YBCO/Bi-2212)-based Magnets Needs – Dipoles and quads</a:t>
            </a:r>
            <a:endParaRPr lang="en-US" sz="2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978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Summary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Facilities needs for Nb</a:t>
            </a:r>
            <a:r>
              <a:rPr lang="en-US" baseline="-25000" dirty="0" smtClean="0"/>
              <a:t>3</a:t>
            </a:r>
            <a:r>
              <a:rPr lang="en-US" dirty="0" smtClean="0"/>
              <a:t>Sn R&amp;D are mostly covered on US soil.</a:t>
            </a:r>
          </a:p>
          <a:p>
            <a:r>
              <a:rPr lang="en-US" dirty="0" smtClean="0"/>
              <a:t>Challenge in next ~10 years is to develop facilities for HTS R&amp;D as happened in 2000-2010 for Nb</a:t>
            </a:r>
            <a:r>
              <a:rPr lang="en-US" baseline="-25000" dirty="0" smtClean="0"/>
              <a:t>3</a:t>
            </a:r>
            <a:r>
              <a:rPr lang="en-US" dirty="0" smtClean="0"/>
              <a:t>Sn R&amp;D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u="sng" dirty="0" smtClean="0"/>
              <a:t>Specifically</a:t>
            </a:r>
            <a:endParaRPr lang="en-US" dirty="0" smtClean="0"/>
          </a:p>
          <a:p>
            <a:r>
              <a:rPr lang="en-US" dirty="0" smtClean="0"/>
              <a:t>Engineering Facilities Needs</a:t>
            </a:r>
          </a:p>
          <a:p>
            <a:pPr lvl="1"/>
            <a:r>
              <a:rPr lang="en-US" smtClean="0"/>
              <a:t>Facilities (</a:t>
            </a:r>
            <a:r>
              <a:rPr lang="en-US" dirty="0" smtClean="0"/>
              <a:t>cryostat) to test long (&gt;4 m) accelerator magnets on US soil with high currents (up to 29-30 kA) and at 1.9 K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Facilities to test long/large solenoids for MAP applications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R&amp;D Facilities Needs (mainly for HTS magnets)</a:t>
            </a:r>
          </a:p>
          <a:p>
            <a:pPr lvl="1"/>
            <a:r>
              <a:rPr lang="en-US" dirty="0" smtClean="0"/>
              <a:t>High Pressure furnaces for cable and coils based on Bi-2212</a:t>
            </a:r>
          </a:p>
          <a:p>
            <a:pPr lvl="1"/>
            <a:r>
              <a:rPr lang="en-US" dirty="0" smtClean="0"/>
              <a:t>Variable angle, length, load test capabilities for YBCO J</a:t>
            </a:r>
            <a:r>
              <a:rPr lang="en-US" baseline="-25000" dirty="0" smtClean="0"/>
              <a:t>E</a:t>
            </a:r>
            <a:r>
              <a:rPr lang="en-US" dirty="0" smtClean="0"/>
              <a:t> at temperature and fields of intended operation (10+ T, &lt;10 K) 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Magnet assembly equipment (winding machine, coil manufacturing tooling, etc) for HTS magnets</a:t>
            </a:r>
          </a:p>
          <a:p>
            <a:pPr lvl="1"/>
            <a:r>
              <a:rPr lang="en-US" dirty="0" smtClean="0"/>
              <a:t>“Outsert” magnet facilities to develop insert concepts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6858000" cy="1143000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Major Achievements and Challenges</a:t>
            </a:r>
          </a:p>
          <a:p>
            <a:r>
              <a:rPr lang="en-US" dirty="0" smtClean="0"/>
              <a:t>Existing R&amp;D and Test Facilities</a:t>
            </a:r>
          </a:p>
          <a:p>
            <a:r>
              <a:rPr lang="en-US" dirty="0" smtClean="0"/>
              <a:t>Needed R&amp;D and Test Facilities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416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5181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(NbTi) SC Magnets for accelerator facilities are part of mainstream application since the Tevatron breakthrough in the 1980’s.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Tevatron (4 T at 4 K)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HERA (5T at 4K)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RHIC(3.5T at 4K)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LHC (8 T at 1.9 K)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Although production of the magnets has been, both a laboratory (TeV, RHIC) and an industrial (HERA, RHIC, LHC) endeavor, the magnet R&amp;D and the test facilities have always been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the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realm of Universities and Research Laboratories.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27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Technologies for Present and Future Frontier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smtClean="0"/>
              <a:t>NbTi </a:t>
            </a:r>
          </a:p>
          <a:p>
            <a:pPr lvl="1"/>
            <a:r>
              <a:rPr lang="en-US" sz="1800" dirty="0" smtClean="0"/>
              <a:t>Workhorse, in use since 1980</a:t>
            </a:r>
          </a:p>
          <a:p>
            <a:pPr lvl="1"/>
            <a:r>
              <a:rPr lang="en-US" sz="1700" dirty="0" smtClean="0"/>
              <a:t>Limited to ~8-9 T in accelerator applications</a:t>
            </a:r>
          </a:p>
          <a:p>
            <a:pPr lvl="1"/>
            <a:r>
              <a:rPr lang="en-US" sz="1700" dirty="0" smtClean="0"/>
              <a:t>Ductile alloy in Rutherford cable, can be used in any accelerator magnets configuration (dipoles, quads, solenoids)</a:t>
            </a:r>
          </a:p>
          <a:p>
            <a:pPr lvl="1"/>
            <a:r>
              <a:rPr lang="en-US" sz="1700" dirty="0"/>
              <a:t>F</a:t>
            </a:r>
            <a:r>
              <a:rPr lang="en-US" sz="1700" dirty="0" smtClean="0"/>
              <a:t>ully industrialized production</a:t>
            </a:r>
          </a:p>
          <a:p>
            <a:r>
              <a:rPr lang="en-US" sz="2200" dirty="0" smtClean="0"/>
              <a:t>Nb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Sn </a:t>
            </a:r>
          </a:p>
          <a:p>
            <a:pPr lvl="1"/>
            <a:r>
              <a:rPr lang="en-US" sz="1800" dirty="0" smtClean="0"/>
              <a:t>Developed between 1998 and 2008 for HEP, magnets in 2010</a:t>
            </a:r>
          </a:p>
          <a:p>
            <a:pPr lvl="1"/>
            <a:r>
              <a:rPr lang="en-US" sz="1700" dirty="0" smtClean="0"/>
              <a:t>Limited to ~15-16 T</a:t>
            </a:r>
          </a:p>
          <a:p>
            <a:pPr lvl="1"/>
            <a:r>
              <a:rPr lang="en-US" sz="1700" dirty="0" smtClean="0"/>
              <a:t>Brittle material in Rutherford cable, can be used in any accelerator magnet configuration (dipoles, quads, solenoids)</a:t>
            </a:r>
          </a:p>
          <a:p>
            <a:pPr lvl="1"/>
            <a:r>
              <a:rPr lang="en-US" sz="1700" dirty="0" smtClean="0"/>
              <a:t>Two competing high </a:t>
            </a:r>
            <a:r>
              <a:rPr lang="en-US" sz="1700" dirty="0" smtClean="0"/>
              <a:t>J</a:t>
            </a:r>
            <a:r>
              <a:rPr lang="en-US" sz="1700" baseline="-25000" dirty="0" smtClean="0"/>
              <a:t>C</a:t>
            </a:r>
            <a:r>
              <a:rPr lang="en-US" sz="1700" dirty="0" smtClean="0"/>
              <a:t> </a:t>
            </a:r>
            <a:r>
              <a:rPr lang="en-US" sz="1700" dirty="0" smtClean="0"/>
              <a:t>strand variants for HEP: “RRP” (restacked rod process, at OI-ST) and “PIT” (powder in tube, at Bruker EAS)</a:t>
            </a:r>
          </a:p>
          <a:p>
            <a:pPr lvl="1"/>
            <a:r>
              <a:rPr lang="en-US" sz="1700" dirty="0" smtClean="0"/>
              <a:t>Most progress achieved with “Wind &amp; React” technology</a:t>
            </a:r>
          </a:p>
          <a:p>
            <a:pPr lvl="1"/>
            <a:r>
              <a:rPr lang="en-US" sz="1700" dirty="0" smtClean="0"/>
              <a:t>Major industrialization now (ITER – 600 tons, 11 T, HL-LHC IR)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 HTS: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Expensive, probably used as “insert” coils (HTS coil inside Nb</a:t>
            </a:r>
            <a:r>
              <a:rPr lang="en-US" sz="16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Sn coil inside Nb-Ti coil)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HTS – YBCO</a:t>
            </a:r>
          </a:p>
          <a:p>
            <a:pPr lvl="1"/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Tape conductor, ready to use (no “react”), structural backbone (SS or Hastelloy), good 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en-US" sz="17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Roebel cable demonstrated</a:t>
            </a:r>
          </a:p>
          <a:p>
            <a:pPr lvl="1"/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Capable of  &gt;&gt; 30 T </a:t>
            </a:r>
          </a:p>
          <a:p>
            <a:pPr lvl="2"/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34.5 T insert demonstrated</a:t>
            </a:r>
          </a:p>
          <a:p>
            <a:pPr lvl="1"/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Racetrack coils in superferric accelerator magnets ( dipoles, quads), pancake coils in solenoid applications</a:t>
            </a:r>
          </a:p>
          <a:p>
            <a:pPr lvl="1"/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Industrial development halted after end of electric power programs, uncertain future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HTS – Bi-2212/REBCO</a:t>
            </a:r>
          </a:p>
          <a:p>
            <a:pPr lvl="1"/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Round wire, recent breakthroughs in 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en-US" sz="17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Rutherford cables possible </a:t>
            </a:r>
          </a:p>
          <a:p>
            <a:pPr lvl="1"/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Capable of &gt;&gt; 30 T </a:t>
            </a:r>
          </a:p>
          <a:p>
            <a:pPr lvl="2"/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32 T insert demonstrated in 2212</a:t>
            </a:r>
          </a:p>
          <a:p>
            <a:pPr lvl="2"/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35 T insert demonstrated in REBCO</a:t>
            </a:r>
          </a:p>
          <a:p>
            <a:pPr lvl="1"/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Brittle, will rely on “Wind &amp; React” technology, needs 100 bar pressure for best results</a:t>
            </a:r>
          </a:p>
          <a:p>
            <a:pPr lvl="1"/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Compatible insulation and high-strength components have been verified</a:t>
            </a:r>
          </a:p>
          <a:p>
            <a:pPr lvl="1"/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Industrial development ready to scale, needs secure raw material supply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29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baseline="-25000" dirty="0" smtClean="0"/>
              <a:t>E</a:t>
            </a:r>
            <a:r>
              <a:rPr lang="en-US" dirty="0" smtClean="0"/>
              <a:t> vs. Field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50" t="23566" r="23962" b="12090"/>
          <a:stretch/>
        </p:blipFill>
        <p:spPr bwMode="auto">
          <a:xfrm>
            <a:off x="960619" y="1295399"/>
            <a:ext cx="7345181" cy="549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514600" y="1295400"/>
            <a:ext cx="35052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3886200" y="32766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6705600" y="38100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3733800"/>
            <a:ext cx="1796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Bi-2212 </a:t>
            </a:r>
          </a:p>
          <a:p>
            <a:r>
              <a:rPr lang="en-US" sz="1400" dirty="0" smtClean="0"/>
              <a:t>After 100 bar reaction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>
          <a:xfrm>
            <a:off x="1447800" y="35814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22098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Arrow: </a:t>
            </a:r>
          </a:p>
          <a:p>
            <a:r>
              <a:rPr lang="en-US" sz="1400" dirty="0" smtClean="0"/>
              <a:t>Feasible accelerator magnet engineering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508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Collider ring </a:t>
            </a:r>
            <a:r>
              <a:rPr lang="en-US" dirty="0" smtClean="0"/>
              <a:t>R </a:t>
            </a:r>
            <a:r>
              <a:rPr lang="en-US" dirty="0" smtClean="0"/>
              <a:t>&amp; E versus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339" t="56875" r="18126" b="14792"/>
          <a:stretch/>
        </p:blipFill>
        <p:spPr bwMode="auto">
          <a:xfrm>
            <a:off x="609599" y="1371600"/>
            <a:ext cx="769507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648200" y="1524000"/>
            <a:ext cx="0" cy="3733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10400" y="1524000"/>
            <a:ext cx="0" cy="3733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96889" y="6347696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NbTi Limit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4747" y="624840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Nb3Sn Limit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73742" y="4572000"/>
            <a:ext cx="936658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635342" y="4724400"/>
            <a:ext cx="936658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362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HFM Development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7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Every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new material in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area of High Field Magnets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must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follow a very specific path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R&amp;D on basic strand/materials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R&amp;D on cable/tape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Assembly and development of model coils and mechanical structures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Assembly and development of large coils and magnets*</a:t>
            </a:r>
          </a:p>
          <a:p>
            <a:pPr lvl="1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For circular or multi-pass machines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 or without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energy-ramping features, magnets must be “accelerator quality” magnets.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57250" lvl="2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“Accelerator quality”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a broad term that includes properties beyond the field strength:  appropriate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aperture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alignment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properties, control of high-order multipoles during energy ramp, appropriate length, heat load and quench management, etc. </a:t>
            </a:r>
          </a:p>
          <a:p>
            <a:pPr marL="857250" lvl="2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57250" lvl="2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 these necessary features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 obviously limit the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ultimate fields achievable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compared to a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magnet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that does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not have to satisfy “accelerator quality” demands.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591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achievements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Most recent achievements on “accelerator quality” magnets have taken place using the Nb</a:t>
            </a:r>
            <a:r>
              <a:rPr lang="en-US" baseline="-25000" dirty="0" smtClean="0"/>
              <a:t>3</a:t>
            </a:r>
            <a:r>
              <a:rPr lang="en-US" dirty="0" smtClean="0"/>
              <a:t>Sn technology:</a:t>
            </a:r>
          </a:p>
          <a:p>
            <a:pPr lvl="1"/>
            <a:r>
              <a:rPr lang="en-US" dirty="0" smtClean="0"/>
              <a:t>LARP (LBL, BNL, FNAL): first demonstration of Long (3.5m) Nb3Sn quadrupole magnets with 90 mm aperture and 220 T/m</a:t>
            </a:r>
          </a:p>
          <a:p>
            <a:pPr lvl="1"/>
            <a:r>
              <a:rPr lang="en-US" dirty="0" smtClean="0"/>
              <a:t>11 T effort(FNAL): 10.4 T achieved in first 2 m long model with LHC Main Dipoles features.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Activities on HTS have been limited to small coils, </a:t>
            </a:r>
            <a:r>
              <a:rPr lang="en-US" u="sng" dirty="0" smtClean="0"/>
              <a:t>mostly due to lack of appropriate equipment and R&amp;D Facilities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YBCO Coils (BNL, NHMFL): </a:t>
            </a:r>
            <a:r>
              <a:rPr lang="en-US" dirty="0"/>
              <a:t>Achieved 16 T in stand alone </a:t>
            </a:r>
            <a:r>
              <a:rPr lang="en-US" dirty="0" smtClean="0"/>
              <a:t>mode (BNL</a:t>
            </a:r>
            <a:r>
              <a:rPr lang="en-US" dirty="0"/>
              <a:t>) and 35 T in 31 T background (FSU) in several small coils. </a:t>
            </a:r>
            <a:r>
              <a:rPr lang="en-US" dirty="0" smtClean="0"/>
              <a:t> All </a:t>
            </a:r>
            <a:r>
              <a:rPr lang="en-US" dirty="0" smtClean="0"/>
              <a:t>superconducting </a:t>
            </a:r>
            <a:r>
              <a:rPr lang="en-US" dirty="0"/>
              <a:t>LTS/REBCO HTS 32 T user magnet under construction at NHMFL (2015 for </a:t>
            </a:r>
            <a:r>
              <a:rPr lang="en-US" dirty="0" smtClean="0"/>
              <a:t>use). Quench protection demonstrated at BNL down to ½ mV level (versus 100 mV in standard NbTi magnets)</a:t>
            </a:r>
          </a:p>
          <a:p>
            <a:pPr lvl="1"/>
            <a:r>
              <a:rPr lang="en-US" dirty="0" smtClean="0"/>
              <a:t>Bi-2212 (BNL, LBNL, FNAL, NHMFL): </a:t>
            </a:r>
            <a:r>
              <a:rPr lang="en-US" dirty="0"/>
              <a:t>Small racetracks achieve full short sample performance (LBNL), while 10 bar processed coil achieved 34 T in 31 T (FSU). Recent breakthrough in </a:t>
            </a:r>
            <a:r>
              <a:rPr lang="en-US" dirty="0" smtClean="0"/>
              <a:t>J</a:t>
            </a:r>
            <a:r>
              <a:rPr lang="en-US" baseline="-25000" dirty="0" smtClean="0"/>
              <a:t>C</a:t>
            </a:r>
            <a:r>
              <a:rPr lang="en-US" dirty="0" smtClean="0"/>
              <a:t> </a:t>
            </a:r>
            <a:r>
              <a:rPr lang="en-US" dirty="0"/>
              <a:t>of single wire implies special high-pressure furnace to extend capability to cables and coils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89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(Example of) Existing Facilities for Nb</a:t>
            </a:r>
            <a:r>
              <a:rPr lang="en-US" baseline="-25000" dirty="0" smtClean="0"/>
              <a:t>3</a:t>
            </a:r>
            <a:r>
              <a:rPr lang="en-US" dirty="0" smtClean="0"/>
              <a:t>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 mentioned previously, most equipment for generic Nb</a:t>
            </a:r>
            <a:r>
              <a:rPr lang="en-US" baseline="-25000" dirty="0" smtClean="0"/>
              <a:t>3</a:t>
            </a:r>
            <a:r>
              <a:rPr lang="en-US" dirty="0" smtClean="0"/>
              <a:t>Sn “accelerator quality” magnets already exists in various laboratories</a:t>
            </a:r>
          </a:p>
          <a:p>
            <a:pPr lvl="1"/>
            <a:r>
              <a:rPr lang="en-US" dirty="0" smtClean="0"/>
              <a:t>Cabling machine</a:t>
            </a:r>
          </a:p>
          <a:p>
            <a:pPr lvl="1"/>
            <a:r>
              <a:rPr lang="en-US" dirty="0" smtClean="0"/>
              <a:t>Winding Machines</a:t>
            </a:r>
          </a:p>
          <a:p>
            <a:pPr lvl="1"/>
            <a:r>
              <a:rPr lang="en-US" dirty="0" smtClean="0"/>
              <a:t>Reaction Oven</a:t>
            </a:r>
          </a:p>
          <a:p>
            <a:pPr lvl="1"/>
            <a:r>
              <a:rPr lang="en-US" dirty="0" smtClean="0"/>
              <a:t>Impregnation and Assembly Fixtures</a:t>
            </a:r>
          </a:p>
          <a:p>
            <a:pPr lvl="1"/>
            <a:r>
              <a:rPr lang="en-US" dirty="0" smtClean="0"/>
              <a:t>Test Setup down to 1.8 K (and up to ~3.6 m long magnets)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17" t="21428" r="18594" b="14375"/>
          <a:stretch/>
        </p:blipFill>
        <p:spPr bwMode="auto">
          <a:xfrm>
            <a:off x="4800600" y="1219200"/>
            <a:ext cx="4114800" cy="28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0" y="4114800"/>
            <a:ext cx="2286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11 T Model @ FNAL – A. Zlobin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884" t="36875" r="18968" b="18333"/>
          <a:stretch/>
        </p:blipFill>
        <p:spPr bwMode="auto">
          <a:xfrm>
            <a:off x="4800600" y="4096622"/>
            <a:ext cx="1962501" cy="272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62800" y="5181600"/>
            <a:ext cx="15497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“Fermicentric”</a:t>
            </a:r>
          </a:p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0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1663</Words>
  <Application>Microsoft Office PowerPoint</Application>
  <PresentationFormat>On-screen Show (4:3)</PresentationFormat>
  <Paragraphs>186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SC Magnets for High Energy/ High Intensity Frontier Accelerators</vt:lpstr>
      <vt:lpstr>Content</vt:lpstr>
      <vt:lpstr>Introduction</vt:lpstr>
      <vt:lpstr>Technologies for Present and Future Frontier Machines</vt:lpstr>
      <vt:lpstr>JE vs. Field</vt:lpstr>
      <vt:lpstr>Collider ring R &amp; E versus Field</vt:lpstr>
      <vt:lpstr>HFM Development Path</vt:lpstr>
      <vt:lpstr>Major achievements and Challenges</vt:lpstr>
      <vt:lpstr>(Example of) Existing Facilities for Nb3Sn</vt:lpstr>
      <vt:lpstr>Present and Future Frontier Machines on the radar scope</vt:lpstr>
      <vt:lpstr>Bi-2212-based Magnets  Needs - Solenoids</vt:lpstr>
      <vt:lpstr>YBCO-based Magnets  Needs – Solenoids</vt:lpstr>
      <vt:lpstr>Slide 13</vt:lpstr>
      <vt:lpstr>High level Summary Needs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 Magnets for High Energy/High Intensity Frontier Accelerators</dc:title>
  <dc:creator>Giorgio Apollinari x4641 07400N</dc:creator>
  <cp:lastModifiedBy>David Harding</cp:lastModifiedBy>
  <cp:revision>52</cp:revision>
  <dcterms:created xsi:type="dcterms:W3CDTF">2006-08-16T00:00:00Z</dcterms:created>
  <dcterms:modified xsi:type="dcterms:W3CDTF">2013-02-22T22:19:06Z</dcterms:modified>
</cp:coreProperties>
</file>