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Default Extension="emf" ContentType="image/x-emf"/>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Layouts/slideLayout5.xml" ContentType="application/vnd.openxmlformats-officedocument.presentationml.slideLayout+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Override PartName="/ppt/slides/slide22.xml" ContentType="application/vnd.openxmlformats-officedocument.presentationml.slide+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slides/slide6.xml" ContentType="application/vnd.openxmlformats-officedocument.presentationml.slide+xml"/>
  <Default Extension="doc" ContentType="application/msword"/>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notesSlides/notesSlide6.xml" ContentType="application/vnd.openxmlformats-officedocument.presentationml.notesSlide+xml"/>
  <Default Extension="gif" ContentType="image/gif"/>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Default Extension="vml" ContentType="application/vnd.openxmlformats-officedocument.vmlDrawing"/>
  <Override PartName="/ppt/slides/slide3.xml" ContentType="application/vnd.openxmlformats-officedocument.presentationml.slide+xml"/>
  <Override PartName="/ppt/slides/slide28.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notesSlides/notesSlide3.xml" ContentType="application/vnd.openxmlformats-officedocument.presentationml.notes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30"/>
  </p:notesMasterIdLst>
  <p:sldIdLst>
    <p:sldId id="256" r:id="rId2"/>
    <p:sldId id="257" r:id="rId3"/>
    <p:sldId id="258" r:id="rId4"/>
    <p:sldId id="261" r:id="rId5"/>
    <p:sldId id="290" r:id="rId6"/>
    <p:sldId id="292" r:id="rId7"/>
    <p:sldId id="270" r:id="rId8"/>
    <p:sldId id="281" r:id="rId9"/>
    <p:sldId id="271" r:id="rId10"/>
    <p:sldId id="293" r:id="rId11"/>
    <p:sldId id="294" r:id="rId12"/>
    <p:sldId id="309" r:id="rId13"/>
    <p:sldId id="272" r:id="rId14"/>
    <p:sldId id="308" r:id="rId15"/>
    <p:sldId id="265" r:id="rId16"/>
    <p:sldId id="274" r:id="rId17"/>
    <p:sldId id="275" r:id="rId18"/>
    <p:sldId id="280" r:id="rId19"/>
    <p:sldId id="289" r:id="rId20"/>
    <p:sldId id="303" r:id="rId21"/>
    <p:sldId id="295" r:id="rId22"/>
    <p:sldId id="299" r:id="rId23"/>
    <p:sldId id="287" r:id="rId24"/>
    <p:sldId id="301" r:id="rId25"/>
    <p:sldId id="305" r:id="rId26"/>
    <p:sldId id="304" r:id="rId27"/>
    <p:sldId id="306" r:id="rId28"/>
    <p:sldId id="279"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p:scale>
          <a:sx n="140" d="100"/>
          <a:sy n="140" d="100"/>
        </p:scale>
        <p:origin x="-784" y="10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A3B3C8-9ED8-D34A-87AD-B307FDE9BF24}" type="datetimeFigureOut">
              <a:rPr lang="en-US" smtClean="0"/>
              <a:pPr/>
              <a:t>2/26/13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7F3A03-4D12-8F43-AB3F-F41739ABD0B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E7F3A03-4D12-8F43-AB3F-F41739ABD0B5}" type="slidenum">
              <a:rPr lang="en-US" smtClean="0"/>
              <a:pPr/>
              <a:t>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9DBDE98-955D-4CDD-A5FC-9872377A7C6F}" type="slidenum">
              <a:rPr lang="en-US" smtClean="0"/>
              <a:pPr/>
              <a:t>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910FEDC-D381-469F-A056-1363AE5551A9}" type="slidenum">
              <a:rPr lang="en-US" smtClean="0"/>
              <a:pPr>
                <a:defRPr/>
              </a:pPr>
              <a:t>10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9DBDE98-955D-4CDD-A5FC-9872377A7C6F}" type="slidenum">
              <a:rPr lang="en-US" smtClean="0">
                <a:solidFill>
                  <a:prstClr val="black"/>
                </a:solidFill>
              </a:rPr>
              <a:pPr/>
              <a:t>11</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p:spPr>
        <p:txBody>
          <a:bodyPr/>
          <a:lstStyle/>
          <a:p>
            <a:endParaRPr lang="en-US" smtClean="0">
              <a:latin typeface="Times" pitchFamily="-107" charset="0"/>
            </a:endParaRPr>
          </a:p>
        </p:txBody>
      </p:sp>
      <p:sp>
        <p:nvSpPr>
          <p:cNvPr id="55300" name="Slide Number Placeholder 3"/>
          <p:cNvSpPr>
            <a:spLocks noGrp="1"/>
          </p:cNvSpPr>
          <p:nvPr>
            <p:ph type="sldNum" sz="quarter" idx="5"/>
          </p:nvPr>
        </p:nvSpPr>
        <p:spPr/>
        <p:txBody>
          <a:bodyPr/>
          <a:lstStyle/>
          <a:p>
            <a:pPr defTabSz="914390">
              <a:defRPr/>
            </a:pPr>
            <a:fld id="{6887F363-2D5F-4FAE-8B66-F08CF02A0A3C}" type="slidenum">
              <a:rPr lang="en-US" smtClean="0">
                <a:latin typeface="Times" pitchFamily="-107" charset="0"/>
                <a:ea typeface="ＭＳ Ｐゴシック" pitchFamily="34" charset="-128"/>
              </a:rPr>
              <a:pPr defTabSz="914390">
                <a:defRPr/>
              </a:pPr>
              <a:t>21</a:t>
            </a:fld>
            <a:endParaRPr lang="en-US" dirty="0" smtClean="0">
              <a:latin typeface="Times" pitchFamily="-107" charset="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pPr algn="r" rtl="0" fontAlgn="base">
              <a:spcBef>
                <a:spcPct val="0"/>
              </a:spcBef>
              <a:spcAft>
                <a:spcPct val="0"/>
              </a:spcAft>
            </a:pPr>
            <a:fld id="{77D6145F-AE7E-4350-99F9-ED1273ADA0E7}" type="slidenum">
              <a:rPr lang="en-US">
                <a:solidFill>
                  <a:prstClr val="black"/>
                </a:solidFill>
                <a:latin typeface="Times New Roman" charset="0"/>
                <a:ea typeface="ＭＳ Ｐゴシック" charset="-128"/>
              </a:rPr>
              <a:pPr algn="r" rtl="0" fontAlgn="base">
                <a:spcBef>
                  <a:spcPct val="0"/>
                </a:spcBef>
                <a:spcAft>
                  <a:spcPct val="0"/>
                </a:spcAft>
              </a:pPr>
              <a:t>22</a:t>
            </a:fld>
            <a:endParaRPr lang="en-US" dirty="0">
              <a:solidFill>
                <a:prstClr val="black"/>
              </a:solidFill>
              <a:latin typeface="Times New Roman" charset="0"/>
              <a:ea typeface="ＭＳ Ｐゴシック" charset="-128"/>
            </a:endParaRPr>
          </a:p>
        </p:txBody>
      </p:sp>
      <p:sp>
        <p:nvSpPr>
          <p:cNvPr id="55299" name="Text Box 1"/>
          <p:cNvSpPr txBox="1">
            <a:spLocks noChangeArrowheads="1"/>
          </p:cNvSpPr>
          <p:nvPr/>
        </p:nvSpPr>
        <p:spPr bwMode="auto">
          <a:xfrm>
            <a:off x="1179516" y="686153"/>
            <a:ext cx="4500562" cy="3429196"/>
          </a:xfrm>
          <a:prstGeom prst="rect">
            <a:avLst/>
          </a:prstGeom>
          <a:solidFill>
            <a:srgbClr val="FFFFFF"/>
          </a:solidFill>
          <a:ln w="9525">
            <a:solidFill>
              <a:srgbClr val="000000"/>
            </a:solidFill>
            <a:miter lim="800000"/>
            <a:headEnd/>
            <a:tailEnd/>
          </a:ln>
        </p:spPr>
        <p:txBody>
          <a:bodyPr wrap="none" lIns="86449" tIns="43225" rIns="86449" bIns="43225" anchor="ctr"/>
          <a:lstStyle/>
          <a:p>
            <a:pPr algn="l" rtl="0" fontAlgn="base">
              <a:spcBef>
                <a:spcPct val="0"/>
              </a:spcBef>
              <a:spcAft>
                <a:spcPct val="0"/>
              </a:spcAft>
            </a:pPr>
            <a:endParaRPr lang="en-US" dirty="0">
              <a:solidFill>
                <a:prstClr val="black"/>
              </a:solidFill>
              <a:latin typeface="Times" charset="0"/>
              <a:ea typeface="ＭＳ Ｐゴシック" charset="-128"/>
            </a:endParaRPr>
          </a:p>
        </p:txBody>
      </p:sp>
      <p:sp>
        <p:nvSpPr>
          <p:cNvPr id="55300" name="Rectangle 2"/>
          <p:cNvSpPr>
            <a:spLocks noGrp="1" noChangeArrowheads="1"/>
          </p:cNvSpPr>
          <p:nvPr>
            <p:ph type="body"/>
          </p:nvPr>
        </p:nvSpPr>
        <p:spPr>
          <a:xfrm>
            <a:off x="685800" y="4344069"/>
            <a:ext cx="5486400" cy="4207775"/>
          </a:xfrm>
          <a:noFill/>
          <a:ln/>
        </p:spPr>
        <p:txBody>
          <a:bodyPr wrap="none" anchor="ctr"/>
          <a:lstStyle/>
          <a:p>
            <a:endParaRPr lang="en-US" smtClean="0">
              <a:latin typeface="Times New Roman" charset="0"/>
            </a:endParaRPr>
          </a:p>
        </p:txBody>
      </p:sp>
      <p:sp>
        <p:nvSpPr>
          <p:cNvPr id="55301" name="Text Box 3"/>
          <p:cNvSpPr txBox="1">
            <a:spLocks noChangeArrowheads="1"/>
          </p:cNvSpPr>
          <p:nvPr/>
        </p:nvSpPr>
        <p:spPr bwMode="auto">
          <a:xfrm>
            <a:off x="3884615" y="8686569"/>
            <a:ext cx="2971800" cy="455868"/>
          </a:xfrm>
          <a:prstGeom prst="rect">
            <a:avLst/>
          </a:prstGeom>
          <a:noFill/>
          <a:ln w="9525">
            <a:noFill/>
            <a:round/>
            <a:headEnd/>
            <a:tailEnd/>
          </a:ln>
        </p:spPr>
        <p:txBody>
          <a:bodyPr lIns="91554" tIns="45948" rIns="91554" bIns="45948" anchor="b"/>
          <a:lstStyle/>
          <a:p>
            <a:pPr algn="r">
              <a:tabLst>
                <a:tab pos="0" algn="l"/>
                <a:tab pos="862937" algn="l"/>
                <a:tab pos="1727454" algn="l"/>
                <a:tab pos="2591967" algn="l"/>
                <a:tab pos="3456481" algn="l"/>
                <a:tab pos="4320992" algn="l"/>
                <a:tab pos="5185507" algn="l"/>
                <a:tab pos="6050020" algn="l"/>
                <a:tab pos="6914536" algn="l"/>
                <a:tab pos="7779048" algn="l"/>
                <a:tab pos="8643562" algn="l"/>
                <a:tab pos="9508075" algn="l"/>
              </a:tabLst>
            </a:pPr>
            <a:fld id="{243EDCEE-99C5-4FAE-8D80-6625174D46AE}" type="slidenum">
              <a:rPr lang="en-US" sz="1200">
                <a:solidFill>
                  <a:srgbClr val="000000"/>
                </a:solidFill>
                <a:ea typeface="ＭＳ Ｐゴシック" charset="-128"/>
              </a:rPr>
              <a:pPr algn="r">
                <a:tabLst>
                  <a:tab pos="0" algn="l"/>
                  <a:tab pos="862937" algn="l"/>
                  <a:tab pos="1727454" algn="l"/>
                  <a:tab pos="2591967" algn="l"/>
                  <a:tab pos="3456481" algn="l"/>
                  <a:tab pos="4320992" algn="l"/>
                  <a:tab pos="5185507" algn="l"/>
                  <a:tab pos="6050020" algn="l"/>
                  <a:tab pos="6914536" algn="l"/>
                  <a:tab pos="7779048" algn="l"/>
                  <a:tab pos="8643562" algn="l"/>
                  <a:tab pos="9508075" algn="l"/>
                </a:tabLst>
              </a:pPr>
              <a:t>22</a:t>
            </a:fld>
            <a:endParaRPr lang="en-US" sz="1200" dirty="0">
              <a:solidFill>
                <a:srgbClr val="000000"/>
              </a:solidFill>
              <a:ea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E51FE97-CC31-7F4C-BB20-E83A5CE2F02A}" type="datetimeFigureOut">
              <a:rPr lang="en-US" smtClean="0"/>
              <a:pPr/>
              <a:t>2/26/13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FB20A3-2758-CF40-BD67-3AEE57A5538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51FE97-CC31-7F4C-BB20-E83A5CE2F02A}" type="datetimeFigureOut">
              <a:rPr lang="en-US" smtClean="0"/>
              <a:pPr/>
              <a:t>2/26/13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FB20A3-2758-CF40-BD67-3AEE57A5538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51FE97-CC31-7F4C-BB20-E83A5CE2F02A}" type="datetimeFigureOut">
              <a:rPr lang="en-US" smtClean="0"/>
              <a:pPr/>
              <a:t>2/26/13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FB20A3-2758-CF40-BD67-3AEE57A5538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xfrm>
            <a:off x="3124200" y="6356350"/>
            <a:ext cx="2895600" cy="365125"/>
          </a:xfrm>
          <a:prstGeom prst="rect">
            <a:avLst/>
          </a:prstGeom>
          <a:ln/>
        </p:spPr>
        <p:txBody>
          <a:bodyPr/>
          <a:lstStyle>
            <a:lvl1pPr>
              <a:defRPr/>
            </a:lvl1pPr>
          </a:lstStyle>
          <a:p>
            <a:pPr>
              <a:defRPr/>
            </a:pPr>
            <a:r>
              <a:rPr lang="en-US" smtClean="0"/>
              <a:t>http://www-ppd.fnal.gov/FTBF/</a:t>
            </a: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573CD596-7C2D-524C-AF4C-A6813FC7313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51FE97-CC31-7F4C-BB20-E83A5CE2F02A}" type="datetimeFigureOut">
              <a:rPr lang="en-US" smtClean="0"/>
              <a:pPr/>
              <a:t>2/26/13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FB20A3-2758-CF40-BD67-3AEE57A5538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E51FE97-CC31-7F4C-BB20-E83A5CE2F02A}" type="datetimeFigureOut">
              <a:rPr lang="en-US" smtClean="0"/>
              <a:pPr/>
              <a:t>2/26/13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FB20A3-2758-CF40-BD67-3AEE57A5538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E51FE97-CC31-7F4C-BB20-E83A5CE2F02A}" type="datetimeFigureOut">
              <a:rPr lang="en-US" smtClean="0"/>
              <a:pPr/>
              <a:t>2/26/13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FB20A3-2758-CF40-BD67-3AEE57A5538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E51FE97-CC31-7F4C-BB20-E83A5CE2F02A}" type="datetimeFigureOut">
              <a:rPr lang="en-US" smtClean="0"/>
              <a:pPr/>
              <a:t>2/26/13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FB20A3-2758-CF40-BD67-3AEE57A5538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E51FE97-CC31-7F4C-BB20-E83A5CE2F02A}" type="datetimeFigureOut">
              <a:rPr lang="en-US" smtClean="0"/>
              <a:pPr/>
              <a:t>2/26/13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FB20A3-2758-CF40-BD67-3AEE57A5538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51FE97-CC31-7F4C-BB20-E83A5CE2F02A}" type="datetimeFigureOut">
              <a:rPr lang="en-US" smtClean="0"/>
              <a:pPr/>
              <a:t>2/26/13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FB20A3-2758-CF40-BD67-3AEE57A5538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51FE97-CC31-7F4C-BB20-E83A5CE2F02A}" type="datetimeFigureOut">
              <a:rPr lang="en-US" smtClean="0"/>
              <a:pPr/>
              <a:t>2/26/13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FB20A3-2758-CF40-BD67-3AEE57A5538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51FE97-CC31-7F4C-BB20-E83A5CE2F02A}" type="datetimeFigureOut">
              <a:rPr lang="en-US" smtClean="0"/>
              <a:pPr/>
              <a:t>2/26/13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FB20A3-2758-CF40-BD67-3AEE57A5538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51FE97-CC31-7F4C-BB20-E83A5CE2F02A}" type="datetimeFigureOut">
              <a:rPr lang="en-US" smtClean="0"/>
              <a:pPr/>
              <a:t>2/26/13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FB20A3-2758-CF40-BD67-3AEE57A5538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gif"/></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oleObject" Target="../embeddings/Microsoft_Word_97_-_2004_Document1.doc"/><Relationship Id="rId5" Type="http://schemas.openxmlformats.org/officeDocument/2006/relationships/image" Target="../media/image13.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3.png"/><Relationship Id="rId3"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5.png"/><Relationship Id="rId3"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90500"/>
            <a:ext cx="8081904" cy="1470025"/>
          </a:xfrm>
        </p:spPr>
        <p:txBody>
          <a:bodyPr/>
          <a:lstStyle/>
          <a:p>
            <a:r>
              <a:rPr lang="en-US" b="1" dirty="0" smtClean="0">
                <a:solidFill>
                  <a:srgbClr val="0000FF"/>
                </a:solidFill>
              </a:rPr>
              <a:t>Accelerator Test Facilities for R&amp;D</a:t>
            </a:r>
            <a:endParaRPr lang="en-US" b="1" dirty="0">
              <a:solidFill>
                <a:srgbClr val="0000FF"/>
              </a:solidFill>
            </a:endParaRPr>
          </a:p>
        </p:txBody>
      </p:sp>
      <p:sp>
        <p:nvSpPr>
          <p:cNvPr id="3" name="Subtitle 2"/>
          <p:cNvSpPr>
            <a:spLocks noGrp="1"/>
          </p:cNvSpPr>
          <p:nvPr>
            <p:ph type="subTitle" idx="1"/>
          </p:nvPr>
        </p:nvSpPr>
        <p:spPr>
          <a:xfrm>
            <a:off x="1371600" y="3246275"/>
            <a:ext cx="6400800" cy="1752600"/>
          </a:xfrm>
        </p:spPr>
        <p:txBody>
          <a:bodyPr/>
          <a:lstStyle/>
          <a:p>
            <a:r>
              <a:rPr lang="en-US" dirty="0" smtClean="0"/>
              <a:t>Erik Ramberg</a:t>
            </a:r>
          </a:p>
          <a:p>
            <a:r>
              <a:rPr lang="en-US" dirty="0" smtClean="0"/>
              <a:t>Fermilab</a:t>
            </a:r>
          </a:p>
          <a:p>
            <a:r>
              <a:rPr lang="en-US" dirty="0" smtClean="0"/>
              <a:t>26 February, 2013</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304800" y="191869"/>
            <a:ext cx="5638800" cy="646331"/>
          </a:xfrm>
          <a:prstGeom prst="rect">
            <a:avLst/>
          </a:prstGeom>
          <a:noFill/>
        </p:spPr>
        <p:txBody>
          <a:bodyPr wrap="square" rtlCol="0">
            <a:spAutoFit/>
          </a:bodyPr>
          <a:lstStyle/>
          <a:p>
            <a:r>
              <a:rPr lang="en-US" sz="3600" b="1" dirty="0" smtClean="0">
                <a:solidFill>
                  <a:srgbClr val="0000FF"/>
                </a:solidFill>
                <a:latin typeface="+mj-lt"/>
              </a:rPr>
              <a:t>ESTB parameters</a:t>
            </a:r>
            <a:endParaRPr lang="en-US" sz="3600" b="1" dirty="0">
              <a:solidFill>
                <a:srgbClr val="0000FF"/>
              </a:solidFill>
              <a:latin typeface="+mj-lt"/>
            </a:endParaRPr>
          </a:p>
        </p:txBody>
      </p:sp>
      <p:grpSp>
        <p:nvGrpSpPr>
          <p:cNvPr id="3" name="Group 8"/>
          <p:cNvGrpSpPr/>
          <p:nvPr/>
        </p:nvGrpSpPr>
        <p:grpSpPr>
          <a:xfrm>
            <a:off x="1" y="1143000"/>
            <a:ext cx="9144000" cy="1828800"/>
            <a:chOff x="57149" y="1600201"/>
            <a:chExt cx="9042797" cy="1523999"/>
          </a:xfrm>
        </p:grpSpPr>
        <p:pic>
          <p:nvPicPr>
            <p:cNvPr id="4" name="Picture 2"/>
            <p:cNvPicPr>
              <a:picLocks noChangeAspect="1" noChangeArrowheads="1"/>
            </p:cNvPicPr>
            <p:nvPr/>
          </p:nvPicPr>
          <p:blipFill>
            <a:blip r:embed="rId3" cstate="screen"/>
            <a:srcRect/>
            <a:stretch>
              <a:fillRect/>
            </a:stretch>
          </p:blipFill>
          <p:spPr bwMode="auto">
            <a:xfrm>
              <a:off x="57149" y="1600201"/>
              <a:ext cx="9042797" cy="304799"/>
            </a:xfrm>
            <a:prstGeom prst="rect">
              <a:avLst/>
            </a:prstGeom>
            <a:noFill/>
            <a:ln w="9525">
              <a:noFill/>
              <a:miter lim="800000"/>
              <a:headEnd/>
              <a:tailEnd/>
            </a:ln>
          </p:spPr>
        </p:pic>
        <p:sp>
          <p:nvSpPr>
            <p:cNvPr id="6" name="Rectangle 5"/>
            <p:cNvSpPr/>
            <p:nvPr/>
          </p:nvSpPr>
          <p:spPr>
            <a:xfrm>
              <a:off x="4166116" y="2895600"/>
              <a:ext cx="1893672"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accent4">
                      <a:lumMod val="65000"/>
                      <a:lumOff val="35000"/>
                    </a:schemeClr>
                  </a:solidFill>
                  <a:latin typeface="Times New Roman" pitchFamily="18" charset="0"/>
                  <a:cs typeface="Times New Roman" pitchFamily="18" charset="0"/>
                </a:rPr>
                <a:t>0.25 </a:t>
              </a:r>
              <a:r>
                <a:rPr lang="en-US" sz="1600" dirty="0" err="1" smtClean="0">
                  <a:solidFill>
                    <a:schemeClr val="accent4">
                      <a:lumMod val="65000"/>
                      <a:lumOff val="35000"/>
                    </a:schemeClr>
                  </a:solidFill>
                  <a:latin typeface="Times New Roman" pitchFamily="18" charset="0"/>
                  <a:cs typeface="Times New Roman" pitchFamily="18" charset="0"/>
                </a:rPr>
                <a:t>nC</a:t>
              </a:r>
              <a:endParaRPr lang="en-US" sz="1600" dirty="0">
                <a:solidFill>
                  <a:schemeClr val="accent4">
                    <a:lumMod val="65000"/>
                    <a:lumOff val="35000"/>
                  </a:schemeClr>
                </a:solidFill>
                <a:latin typeface="Times New Roman" pitchFamily="18" charset="0"/>
                <a:cs typeface="Times New Roman" pitchFamily="18" charset="0"/>
              </a:endParaRPr>
            </a:p>
          </p:txBody>
        </p:sp>
      </p:grpSp>
      <p:graphicFrame>
        <p:nvGraphicFramePr>
          <p:cNvPr id="11" name="Table 10"/>
          <p:cNvGraphicFramePr>
            <a:graphicFrameLocks noGrp="1"/>
          </p:cNvGraphicFramePr>
          <p:nvPr/>
        </p:nvGraphicFramePr>
        <p:xfrm>
          <a:off x="304800" y="1600200"/>
          <a:ext cx="8001000" cy="4937760"/>
        </p:xfrm>
        <a:graphic>
          <a:graphicData uri="http://schemas.openxmlformats.org/drawingml/2006/table">
            <a:tbl>
              <a:tblPr firstRow="1" bandRow="1">
                <a:tableStyleId>{5C22544A-7EE6-4342-B048-85BDC9FD1C3A}</a:tableStyleId>
              </a:tblPr>
              <a:tblGrid>
                <a:gridCol w="5410200"/>
                <a:gridCol w="2590800"/>
              </a:tblGrid>
              <a:tr h="318149">
                <a:tc>
                  <a:txBody>
                    <a:bodyPr/>
                    <a:lstStyle/>
                    <a:p>
                      <a:pPr algn="l"/>
                      <a:r>
                        <a:rPr lang="en-US" sz="2200" dirty="0" smtClean="0"/>
                        <a:t>Parameters</a:t>
                      </a:r>
                      <a:endParaRPr lang="en-US" sz="2200" dirty="0"/>
                    </a:p>
                  </a:txBody>
                  <a:tcPr>
                    <a:gradFill>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tcPr>
                </a:tc>
                <a:tc>
                  <a:txBody>
                    <a:bodyPr/>
                    <a:lstStyle/>
                    <a:p>
                      <a:pPr algn="ctr"/>
                      <a:r>
                        <a:rPr lang="en-US" sz="2200" dirty="0" smtClean="0"/>
                        <a:t>ESA</a:t>
                      </a:r>
                      <a:endParaRPr lang="en-US" sz="2200" dirty="0"/>
                    </a:p>
                  </a:txBody>
                  <a:tcPr>
                    <a:gradFill>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tcPr>
                </a:tc>
              </a:tr>
              <a:tr h="318149">
                <a:tc>
                  <a:txBody>
                    <a:bodyPr/>
                    <a:lstStyle/>
                    <a:p>
                      <a:r>
                        <a:rPr lang="en-US" sz="2200" dirty="0" smtClean="0"/>
                        <a:t>Energy</a:t>
                      </a:r>
                      <a:endParaRPr lang="en-US" sz="2200" dirty="0"/>
                    </a:p>
                  </a:txBody>
                  <a:tcPr/>
                </a:tc>
                <a:tc>
                  <a:txBody>
                    <a:bodyPr/>
                    <a:lstStyle/>
                    <a:p>
                      <a:pPr algn="ctr"/>
                      <a:r>
                        <a:rPr lang="en-US" sz="2200" dirty="0" smtClean="0"/>
                        <a:t>15 GeV</a:t>
                      </a:r>
                      <a:endParaRPr lang="en-US" sz="2200" dirty="0"/>
                    </a:p>
                  </a:txBody>
                  <a:tcPr/>
                </a:tc>
              </a:tr>
              <a:tr h="318149">
                <a:tc>
                  <a:txBody>
                    <a:bodyPr/>
                    <a:lstStyle/>
                    <a:p>
                      <a:r>
                        <a:rPr lang="en-US" sz="2200" dirty="0" smtClean="0"/>
                        <a:t>Repetition Rate</a:t>
                      </a:r>
                      <a:endParaRPr lang="en-US" sz="2200" dirty="0"/>
                    </a:p>
                  </a:txBody>
                  <a:tcPr/>
                </a:tc>
                <a:tc>
                  <a:txBody>
                    <a:bodyPr/>
                    <a:lstStyle/>
                    <a:p>
                      <a:pPr algn="ctr"/>
                      <a:r>
                        <a:rPr lang="en-US" sz="2200" dirty="0" smtClean="0"/>
                        <a:t>5 Hz</a:t>
                      </a:r>
                      <a:endParaRPr lang="en-US" sz="2200" dirty="0"/>
                    </a:p>
                  </a:txBody>
                  <a:tcPr/>
                </a:tc>
              </a:tr>
              <a:tr h="318149">
                <a:tc>
                  <a:txBody>
                    <a:bodyPr/>
                    <a:lstStyle/>
                    <a:p>
                      <a:r>
                        <a:rPr lang="en-US" sz="2200" dirty="0" smtClean="0"/>
                        <a:t>Charge per pulse</a:t>
                      </a:r>
                      <a:endParaRPr lang="en-US" sz="2200" dirty="0"/>
                    </a:p>
                  </a:txBody>
                  <a:tcPr/>
                </a:tc>
                <a:tc>
                  <a:txBody>
                    <a:bodyPr/>
                    <a:lstStyle/>
                    <a:p>
                      <a:pPr algn="ctr"/>
                      <a:r>
                        <a:rPr lang="en-US" sz="2200" dirty="0" smtClean="0"/>
                        <a:t>0.35 </a:t>
                      </a:r>
                      <a:r>
                        <a:rPr lang="en-US" sz="2200" dirty="0" err="1" smtClean="0"/>
                        <a:t>nC</a:t>
                      </a:r>
                      <a:endParaRPr lang="en-US" sz="2200" dirty="0"/>
                    </a:p>
                  </a:txBody>
                  <a:tcPr/>
                </a:tc>
              </a:tr>
              <a:tr h="318149">
                <a:tc>
                  <a:txBody>
                    <a:bodyPr/>
                    <a:lstStyle/>
                    <a:p>
                      <a:r>
                        <a:rPr lang="en-US" sz="2200" dirty="0" smtClean="0"/>
                        <a:t>Energy spread, </a:t>
                      </a:r>
                      <a:r>
                        <a:rPr lang="en-US" sz="2200" dirty="0" err="1" smtClean="0">
                          <a:latin typeface="Symbol" pitchFamily="18" charset="2"/>
                        </a:rPr>
                        <a:t>s</a:t>
                      </a:r>
                      <a:r>
                        <a:rPr lang="en-US" sz="2200" baseline="-25000" dirty="0" err="1" smtClean="0"/>
                        <a:t>E</a:t>
                      </a:r>
                      <a:r>
                        <a:rPr lang="en-US" sz="2200" dirty="0" smtClean="0">
                          <a:latin typeface="Symbol" pitchFamily="18" charset="2"/>
                        </a:rPr>
                        <a:t> </a:t>
                      </a:r>
                      <a:r>
                        <a:rPr lang="en-US" sz="2200" dirty="0" smtClean="0"/>
                        <a:t>/E</a:t>
                      </a:r>
                      <a:endParaRPr lang="en-US" sz="2200" dirty="0"/>
                    </a:p>
                  </a:txBody>
                  <a:tcPr/>
                </a:tc>
                <a:tc>
                  <a:txBody>
                    <a:bodyPr/>
                    <a:lstStyle/>
                    <a:p>
                      <a:pPr algn="ctr"/>
                      <a:r>
                        <a:rPr lang="en-US" sz="2200" dirty="0" smtClean="0"/>
                        <a:t>0.02%</a:t>
                      </a:r>
                      <a:endParaRPr lang="en-US" sz="2200" dirty="0"/>
                    </a:p>
                  </a:txBody>
                  <a:tcPr/>
                </a:tc>
              </a:tr>
              <a:tr h="318149">
                <a:tc>
                  <a:txBody>
                    <a:bodyPr/>
                    <a:lstStyle/>
                    <a:p>
                      <a:r>
                        <a:rPr lang="en-US" sz="2200" dirty="0" smtClean="0"/>
                        <a:t>Bunch length </a:t>
                      </a:r>
                      <a:r>
                        <a:rPr lang="en-US" sz="2200" dirty="0" err="1" smtClean="0"/>
                        <a:t>rms</a:t>
                      </a:r>
                      <a:endParaRPr lang="en-US" sz="2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dirty="0" smtClean="0"/>
                        <a:t>100 </a:t>
                      </a:r>
                      <a:r>
                        <a:rPr lang="en-US" sz="2200" dirty="0" smtClean="0">
                          <a:latin typeface="Symbol" pitchFamily="18" charset="2"/>
                        </a:rPr>
                        <a:t>m</a:t>
                      </a:r>
                      <a:r>
                        <a:rPr lang="en-US" sz="2200" dirty="0" smtClean="0"/>
                        <a:t>m</a:t>
                      </a:r>
                    </a:p>
                  </a:txBody>
                  <a:tcPr/>
                </a:tc>
              </a:tr>
              <a:tr h="318149">
                <a:tc>
                  <a:txBody>
                    <a:bodyPr/>
                    <a:lstStyle/>
                    <a:p>
                      <a:r>
                        <a:rPr lang="en-US" sz="2200" dirty="0" smtClean="0"/>
                        <a:t>Emittance </a:t>
                      </a:r>
                      <a:r>
                        <a:rPr lang="en-US" sz="2200" dirty="0" err="1" smtClean="0"/>
                        <a:t>rms</a:t>
                      </a:r>
                      <a:r>
                        <a:rPr lang="en-US" sz="2200" dirty="0" smtClean="0"/>
                        <a:t> (</a:t>
                      </a:r>
                      <a:r>
                        <a:rPr lang="en-US" sz="2200" dirty="0" err="1" smtClean="0">
                          <a:latin typeface="Symbol" pitchFamily="18" charset="2"/>
                        </a:rPr>
                        <a:t>ge</a:t>
                      </a:r>
                      <a:r>
                        <a:rPr lang="en-US" sz="2200" baseline="-25000" dirty="0" err="1" smtClean="0">
                          <a:latin typeface="+mn-lt"/>
                        </a:rPr>
                        <a:t>x</a:t>
                      </a:r>
                      <a:r>
                        <a:rPr lang="en-US" sz="2200" dirty="0" err="1" smtClean="0">
                          <a:latin typeface="Symbol" pitchFamily="18" charset="2"/>
                        </a:rPr>
                        <a:t>,ge</a:t>
                      </a:r>
                      <a:r>
                        <a:rPr lang="en-US" sz="2200" baseline="-25000" dirty="0" err="1" smtClean="0">
                          <a:latin typeface="+mn-lt"/>
                        </a:rPr>
                        <a:t>y</a:t>
                      </a:r>
                      <a:r>
                        <a:rPr lang="en-US" sz="2200" baseline="0" dirty="0" smtClean="0">
                          <a:latin typeface="+mn-lt"/>
                        </a:rPr>
                        <a:t>)</a:t>
                      </a:r>
                      <a:endParaRPr lang="en-US" sz="2200" baseline="0" dirty="0">
                        <a:latin typeface="+mn-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dirty="0" smtClean="0"/>
                        <a:t>(4, 1) 10</a:t>
                      </a:r>
                      <a:r>
                        <a:rPr lang="en-US" sz="2200" baseline="30000" dirty="0" smtClean="0"/>
                        <a:t>-6</a:t>
                      </a:r>
                      <a:r>
                        <a:rPr lang="en-US" sz="2200" dirty="0" smtClean="0"/>
                        <a:t> m-</a:t>
                      </a:r>
                      <a:r>
                        <a:rPr lang="en-US" sz="2200" dirty="0" err="1" smtClean="0"/>
                        <a:t>rad</a:t>
                      </a:r>
                      <a:endParaRPr lang="en-US" sz="2200" dirty="0" smtClean="0"/>
                    </a:p>
                  </a:txBody>
                  <a:tcPr/>
                </a:tc>
              </a:tr>
              <a:tr h="318149">
                <a:tc>
                  <a:txBody>
                    <a:bodyPr/>
                    <a:lstStyle/>
                    <a:p>
                      <a:r>
                        <a:rPr lang="en-US" sz="2200" dirty="0" smtClean="0"/>
                        <a:t>Spot size at waist</a:t>
                      </a:r>
                      <a:r>
                        <a:rPr lang="en-US" sz="2200" baseline="0" dirty="0" smtClean="0"/>
                        <a:t> (</a:t>
                      </a:r>
                      <a:r>
                        <a:rPr lang="en-US" sz="2200" dirty="0" err="1" smtClean="0">
                          <a:latin typeface="Symbol" pitchFamily="18" charset="2"/>
                        </a:rPr>
                        <a:t>s</a:t>
                      </a:r>
                      <a:r>
                        <a:rPr lang="en-US" sz="2200" baseline="-25000" dirty="0" err="1" smtClean="0">
                          <a:latin typeface="+mn-lt"/>
                        </a:rPr>
                        <a:t>x,y</a:t>
                      </a:r>
                      <a:r>
                        <a:rPr lang="en-US" sz="2200" dirty="0" smtClean="0">
                          <a:latin typeface="Symbol" pitchFamily="18" charset="2"/>
                        </a:rPr>
                        <a:t>)</a:t>
                      </a:r>
                      <a:endParaRPr lang="en-US" sz="2200" dirty="0"/>
                    </a:p>
                  </a:txBody>
                  <a:tcPr/>
                </a:tc>
                <a:tc>
                  <a:txBody>
                    <a:bodyPr/>
                    <a:lstStyle/>
                    <a:p>
                      <a:pPr algn="ctr"/>
                      <a:r>
                        <a:rPr lang="en-US" sz="2200" dirty="0" smtClean="0"/>
                        <a:t>&lt; 10 </a:t>
                      </a:r>
                      <a:r>
                        <a:rPr lang="en-US" sz="2200" dirty="0" smtClean="0">
                          <a:latin typeface="Symbol" pitchFamily="18" charset="2"/>
                        </a:rPr>
                        <a:t>m</a:t>
                      </a:r>
                      <a:r>
                        <a:rPr lang="en-US" sz="2200" dirty="0" smtClean="0"/>
                        <a:t>m</a:t>
                      </a:r>
                      <a:endParaRPr lang="en-US" sz="2200" dirty="0"/>
                    </a:p>
                  </a:txBody>
                  <a:tcPr/>
                </a:tc>
              </a:tr>
              <a:tr h="549530">
                <a:tc>
                  <a:txBody>
                    <a:bodyPr/>
                    <a:lstStyle/>
                    <a:p>
                      <a:r>
                        <a:rPr lang="en-US" sz="2200" dirty="0" smtClean="0"/>
                        <a:t>Drift Space available for experimental apparatus</a:t>
                      </a:r>
                      <a:endParaRPr lang="en-US" sz="2200" dirty="0"/>
                    </a:p>
                  </a:txBody>
                  <a:tcPr/>
                </a:tc>
                <a:tc>
                  <a:txBody>
                    <a:bodyPr/>
                    <a:lstStyle/>
                    <a:p>
                      <a:pPr algn="ctr"/>
                      <a:r>
                        <a:rPr lang="en-US" sz="2200" dirty="0" smtClean="0"/>
                        <a:t>60 m</a:t>
                      </a:r>
                      <a:endParaRPr lang="en-US" sz="2200" dirty="0"/>
                    </a:p>
                  </a:txBody>
                  <a:tcPr/>
                </a:tc>
              </a:tr>
              <a:tr h="549530">
                <a:tc>
                  <a:txBody>
                    <a:bodyPr/>
                    <a:lstStyle/>
                    <a:p>
                      <a:r>
                        <a:rPr lang="en-US" sz="2200" dirty="0" smtClean="0"/>
                        <a:t>Transverse space available for experimental apparatus</a:t>
                      </a:r>
                      <a:endParaRPr lang="en-US" sz="2200" dirty="0"/>
                    </a:p>
                  </a:txBody>
                  <a:tcPr/>
                </a:tc>
                <a:tc>
                  <a:txBody>
                    <a:bodyPr/>
                    <a:lstStyle/>
                    <a:p>
                      <a:pPr algn="ctr"/>
                      <a:r>
                        <a:rPr lang="en-US" sz="2200" dirty="0" smtClean="0"/>
                        <a:t>5 x 5 m</a:t>
                      </a:r>
                      <a:endParaRPr lang="en-US" sz="2200" dirty="0"/>
                    </a:p>
                  </a:txBody>
                  <a:tcPr/>
                </a:tc>
              </a:tr>
            </a:tbl>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526704" y="2165680"/>
          <a:ext cx="7801812" cy="3168320"/>
        </p:xfrm>
        <a:graphic>
          <a:graphicData uri="http://schemas.openxmlformats.org/drawingml/2006/table">
            <a:tbl>
              <a:tblPr/>
              <a:tblGrid>
                <a:gridCol w="3490285"/>
                <a:gridCol w="2942789"/>
                <a:gridCol w="1368738"/>
              </a:tblGrid>
              <a:tr h="316832">
                <a:tc>
                  <a:txBody>
                    <a:bodyPr/>
                    <a:lstStyle/>
                    <a:p>
                      <a:pPr algn="l" fontAlgn="b"/>
                      <a:r>
                        <a:rPr lang="en-US" sz="2000" b="0" i="0" u="none" strike="noStrike" dirty="0">
                          <a:solidFill>
                            <a:srgbClr val="000000"/>
                          </a:solidFill>
                          <a:latin typeface="+mn-lt"/>
                        </a:rPr>
                        <a:t>Peter Gorham, Hawaii U.</a:t>
                      </a:r>
                    </a:p>
                  </a:txBody>
                  <a:tcPr marL="9053" marR="9053" marT="9053" marB="0" anchor="b">
                    <a:lnL>
                      <a:noFill/>
                    </a:lnL>
                    <a:lnR>
                      <a:noFill/>
                    </a:lnR>
                    <a:lnT>
                      <a:noFill/>
                    </a:lnT>
                    <a:lnB>
                      <a:noFill/>
                    </a:lnB>
                  </a:tcPr>
                </a:tc>
                <a:tc>
                  <a:txBody>
                    <a:bodyPr/>
                    <a:lstStyle/>
                    <a:p>
                      <a:pPr algn="l" fontAlgn="b"/>
                      <a:r>
                        <a:rPr lang="en-US" sz="2000" b="0" i="0" u="none" strike="noStrike">
                          <a:solidFill>
                            <a:srgbClr val="000000"/>
                          </a:solidFill>
                          <a:latin typeface="+mn-lt"/>
                        </a:rPr>
                        <a:t>Askaryan Effect</a:t>
                      </a:r>
                    </a:p>
                  </a:txBody>
                  <a:tcPr marL="9053" marR="9053" marT="9053" marB="0" anchor="b">
                    <a:lnL>
                      <a:noFill/>
                    </a:lnL>
                    <a:lnR>
                      <a:noFill/>
                    </a:lnR>
                    <a:lnT>
                      <a:noFill/>
                    </a:lnT>
                    <a:lnB>
                      <a:noFill/>
                    </a:lnB>
                  </a:tcPr>
                </a:tc>
                <a:tc>
                  <a:txBody>
                    <a:bodyPr/>
                    <a:lstStyle/>
                    <a:p>
                      <a:pPr algn="l" fontAlgn="b"/>
                      <a:r>
                        <a:rPr lang="en-US" sz="2000" b="1" i="0" u="none" strike="noStrike">
                          <a:solidFill>
                            <a:srgbClr val="00B050"/>
                          </a:solidFill>
                          <a:latin typeface="+mn-lt"/>
                        </a:rPr>
                        <a:t>Received</a:t>
                      </a:r>
                    </a:p>
                  </a:txBody>
                  <a:tcPr marL="9053" marR="9053" marT="9053" marB="0" anchor="b">
                    <a:lnL>
                      <a:noFill/>
                    </a:lnL>
                    <a:lnR>
                      <a:noFill/>
                    </a:lnR>
                    <a:lnT>
                      <a:noFill/>
                    </a:lnT>
                    <a:lnB>
                      <a:noFill/>
                    </a:lnB>
                  </a:tcPr>
                </a:tc>
              </a:tr>
              <a:tr h="316832">
                <a:tc>
                  <a:txBody>
                    <a:bodyPr/>
                    <a:lstStyle/>
                    <a:p>
                      <a:pPr algn="l" fontAlgn="b"/>
                      <a:r>
                        <a:rPr lang="en-US" sz="2000" b="0" i="0" u="none" strike="noStrike" dirty="0">
                          <a:solidFill>
                            <a:srgbClr val="000000"/>
                          </a:solidFill>
                          <a:latin typeface="+mn-lt"/>
                        </a:rPr>
                        <a:t>Howard Matis, LBNL</a:t>
                      </a:r>
                    </a:p>
                  </a:txBody>
                  <a:tcPr marL="9053" marR="9053" marT="9053" marB="0" anchor="b">
                    <a:lnL>
                      <a:noFill/>
                    </a:lnL>
                    <a:lnR>
                      <a:noFill/>
                    </a:lnR>
                    <a:lnT>
                      <a:noFill/>
                    </a:lnT>
                    <a:lnB>
                      <a:noFill/>
                    </a:lnB>
                  </a:tcPr>
                </a:tc>
                <a:tc>
                  <a:txBody>
                    <a:bodyPr/>
                    <a:lstStyle/>
                    <a:p>
                      <a:pPr algn="l" fontAlgn="b"/>
                      <a:r>
                        <a:rPr lang="en-US" sz="2000" b="0" i="0" u="none" strike="noStrike" dirty="0">
                          <a:solidFill>
                            <a:srgbClr val="000000"/>
                          </a:solidFill>
                          <a:latin typeface="+mn-lt"/>
                        </a:rPr>
                        <a:t>STAR upgrade</a:t>
                      </a:r>
                    </a:p>
                  </a:txBody>
                  <a:tcPr marL="9053" marR="9053" marT="9053" marB="0" anchor="b">
                    <a:lnL>
                      <a:noFill/>
                    </a:lnL>
                    <a:lnR>
                      <a:noFill/>
                    </a:lnR>
                    <a:lnT>
                      <a:noFill/>
                    </a:lnT>
                    <a:lnB>
                      <a:noFill/>
                    </a:lnB>
                  </a:tcPr>
                </a:tc>
                <a:tc>
                  <a:txBody>
                    <a:bodyPr/>
                    <a:lstStyle/>
                    <a:p>
                      <a:pPr algn="l" fontAlgn="b"/>
                      <a:r>
                        <a:rPr lang="en-US" sz="2000" b="1" i="0" u="none" strike="noStrike" dirty="0">
                          <a:solidFill>
                            <a:srgbClr val="00B050"/>
                          </a:solidFill>
                          <a:latin typeface="+mn-lt"/>
                        </a:rPr>
                        <a:t>Received</a:t>
                      </a:r>
                    </a:p>
                  </a:txBody>
                  <a:tcPr marL="9053" marR="9053" marT="9053" marB="0" anchor="b">
                    <a:lnL>
                      <a:noFill/>
                    </a:lnL>
                    <a:lnR>
                      <a:noFill/>
                    </a:lnR>
                    <a:lnT>
                      <a:noFill/>
                    </a:lnT>
                    <a:lnB>
                      <a:noFill/>
                    </a:lnB>
                  </a:tcPr>
                </a:tc>
              </a:tr>
              <a:tr h="316832">
                <a:tc>
                  <a:txBody>
                    <a:bodyPr/>
                    <a:lstStyle/>
                    <a:p>
                      <a:pPr algn="l" fontAlgn="b"/>
                      <a:r>
                        <a:rPr lang="en-US" sz="2000" b="0" i="0" u="none" strike="noStrike">
                          <a:solidFill>
                            <a:srgbClr val="000000"/>
                          </a:solidFill>
                          <a:latin typeface="+mn-lt"/>
                        </a:rPr>
                        <a:t>Philippe Granier, SLAC</a:t>
                      </a:r>
                    </a:p>
                  </a:txBody>
                  <a:tcPr marL="9053" marR="9053" marT="9053" marB="0" anchor="b">
                    <a:lnL>
                      <a:noFill/>
                    </a:lnL>
                    <a:lnR>
                      <a:noFill/>
                    </a:lnR>
                    <a:lnT>
                      <a:noFill/>
                    </a:lnT>
                    <a:lnB>
                      <a:noFill/>
                    </a:lnB>
                  </a:tcPr>
                </a:tc>
                <a:tc>
                  <a:txBody>
                    <a:bodyPr/>
                    <a:lstStyle/>
                    <a:p>
                      <a:pPr algn="l" fontAlgn="b"/>
                      <a:r>
                        <a:rPr lang="en-US" sz="2000" b="0" i="0" u="none" strike="noStrike">
                          <a:solidFill>
                            <a:srgbClr val="000000"/>
                          </a:solidFill>
                          <a:latin typeface="+mn-lt"/>
                        </a:rPr>
                        <a:t>ATLAS detector</a:t>
                      </a:r>
                    </a:p>
                  </a:txBody>
                  <a:tcPr marL="9053" marR="9053" marT="9053" marB="0" anchor="b">
                    <a:lnL>
                      <a:noFill/>
                    </a:lnL>
                    <a:lnR>
                      <a:noFill/>
                    </a:lnR>
                    <a:lnT>
                      <a:noFill/>
                    </a:lnT>
                    <a:lnB>
                      <a:noFill/>
                    </a:lnB>
                  </a:tcPr>
                </a:tc>
                <a:tc>
                  <a:txBody>
                    <a:bodyPr/>
                    <a:lstStyle/>
                    <a:p>
                      <a:pPr algn="l" fontAlgn="b"/>
                      <a:r>
                        <a:rPr lang="en-US" sz="2000" b="1" i="0" u="none" strike="noStrike" dirty="0">
                          <a:solidFill>
                            <a:srgbClr val="00B050"/>
                          </a:solidFill>
                          <a:latin typeface="+mn-lt"/>
                        </a:rPr>
                        <a:t>Received</a:t>
                      </a:r>
                    </a:p>
                  </a:txBody>
                  <a:tcPr marL="9053" marR="9053" marT="9053" marB="0" anchor="b">
                    <a:lnL>
                      <a:noFill/>
                    </a:lnL>
                    <a:lnR>
                      <a:noFill/>
                    </a:lnR>
                    <a:lnT>
                      <a:noFill/>
                    </a:lnT>
                    <a:lnB>
                      <a:noFill/>
                    </a:lnB>
                  </a:tcPr>
                </a:tc>
              </a:tr>
              <a:tr h="316832">
                <a:tc>
                  <a:txBody>
                    <a:bodyPr/>
                    <a:lstStyle/>
                    <a:p>
                      <a:pPr algn="l" fontAlgn="b"/>
                      <a:r>
                        <a:rPr lang="en-US" sz="2000" b="0" i="0" u="none" strike="noStrike" dirty="0">
                          <a:solidFill>
                            <a:srgbClr val="000000"/>
                          </a:solidFill>
                          <a:latin typeface="+mn-lt"/>
                        </a:rPr>
                        <a:t>Ray Frey, Oregon U.</a:t>
                      </a:r>
                    </a:p>
                  </a:txBody>
                  <a:tcPr marL="9053" marR="9053" marT="9053" marB="0" anchor="b">
                    <a:lnL>
                      <a:noFill/>
                    </a:lnL>
                    <a:lnR>
                      <a:noFill/>
                    </a:lnR>
                    <a:lnT>
                      <a:noFill/>
                    </a:lnT>
                    <a:lnB>
                      <a:noFill/>
                    </a:lnB>
                  </a:tcPr>
                </a:tc>
                <a:tc>
                  <a:txBody>
                    <a:bodyPr/>
                    <a:lstStyle/>
                    <a:p>
                      <a:pPr algn="l" fontAlgn="b"/>
                      <a:r>
                        <a:rPr lang="en-US" sz="2000" b="0" i="0" u="none" strike="noStrike">
                          <a:solidFill>
                            <a:srgbClr val="000000"/>
                          </a:solidFill>
                          <a:latin typeface="+mn-lt"/>
                        </a:rPr>
                        <a:t>LC detector</a:t>
                      </a:r>
                    </a:p>
                  </a:txBody>
                  <a:tcPr marL="9053" marR="9053" marT="9053" marB="0" anchor="b">
                    <a:lnL>
                      <a:noFill/>
                    </a:lnL>
                    <a:lnR>
                      <a:noFill/>
                    </a:lnR>
                    <a:lnT>
                      <a:noFill/>
                    </a:lnT>
                    <a:lnB>
                      <a:noFill/>
                    </a:lnB>
                  </a:tcPr>
                </a:tc>
                <a:tc>
                  <a:txBody>
                    <a:bodyPr/>
                    <a:lstStyle/>
                    <a:p>
                      <a:pPr algn="l" fontAlgn="b"/>
                      <a:r>
                        <a:rPr lang="en-US" sz="2000" b="1" i="0" u="none" strike="noStrike">
                          <a:solidFill>
                            <a:srgbClr val="00B050"/>
                          </a:solidFill>
                          <a:latin typeface="+mn-lt"/>
                        </a:rPr>
                        <a:t>Received</a:t>
                      </a:r>
                    </a:p>
                  </a:txBody>
                  <a:tcPr marL="9053" marR="9053" marT="9053" marB="0" anchor="b">
                    <a:lnL>
                      <a:noFill/>
                    </a:lnL>
                    <a:lnR>
                      <a:noFill/>
                    </a:lnR>
                    <a:lnT>
                      <a:noFill/>
                    </a:lnT>
                    <a:lnB>
                      <a:noFill/>
                    </a:lnB>
                  </a:tcPr>
                </a:tc>
              </a:tr>
              <a:tr h="316832">
                <a:tc>
                  <a:txBody>
                    <a:bodyPr/>
                    <a:lstStyle/>
                    <a:p>
                      <a:pPr algn="l" fontAlgn="b"/>
                      <a:r>
                        <a:rPr lang="en-US" sz="2000" b="0" i="0" u="none" strike="noStrike">
                          <a:solidFill>
                            <a:srgbClr val="000000"/>
                          </a:solidFill>
                          <a:latin typeface="+mn-lt"/>
                        </a:rPr>
                        <a:t>Mike Hildreth, Notre Dame U.</a:t>
                      </a:r>
                    </a:p>
                  </a:txBody>
                  <a:tcPr marL="9053" marR="9053" marT="9053" marB="0" anchor="b">
                    <a:lnL>
                      <a:noFill/>
                    </a:lnL>
                    <a:lnR>
                      <a:noFill/>
                    </a:lnR>
                    <a:lnT>
                      <a:noFill/>
                    </a:lnT>
                    <a:lnB>
                      <a:noFill/>
                    </a:lnB>
                  </a:tcPr>
                </a:tc>
                <a:tc>
                  <a:txBody>
                    <a:bodyPr/>
                    <a:lstStyle/>
                    <a:p>
                      <a:pPr algn="l" fontAlgn="b"/>
                      <a:r>
                        <a:rPr lang="en-US" sz="2000" b="0" i="0" u="none" strike="noStrike">
                          <a:solidFill>
                            <a:srgbClr val="000000"/>
                          </a:solidFill>
                          <a:latin typeface="+mn-lt"/>
                        </a:rPr>
                        <a:t>ILC energy spectrometer </a:t>
                      </a:r>
                    </a:p>
                  </a:txBody>
                  <a:tcPr marL="9053" marR="9053" marT="9053" marB="0" anchor="b">
                    <a:lnL>
                      <a:noFill/>
                    </a:lnL>
                    <a:lnR>
                      <a:noFill/>
                    </a:lnR>
                    <a:lnT>
                      <a:noFill/>
                    </a:lnT>
                    <a:lnB>
                      <a:noFill/>
                    </a:lnB>
                  </a:tcPr>
                </a:tc>
                <a:tc>
                  <a:txBody>
                    <a:bodyPr/>
                    <a:lstStyle/>
                    <a:p>
                      <a:pPr algn="l" fontAlgn="b"/>
                      <a:r>
                        <a:rPr lang="en-US" sz="2000" b="1" i="0" u="none" strike="noStrike">
                          <a:solidFill>
                            <a:srgbClr val="00B050"/>
                          </a:solidFill>
                          <a:latin typeface="+mn-lt"/>
                        </a:rPr>
                        <a:t>Received</a:t>
                      </a:r>
                    </a:p>
                  </a:txBody>
                  <a:tcPr marL="9053" marR="9053" marT="9053" marB="0" anchor="b">
                    <a:lnL>
                      <a:noFill/>
                    </a:lnL>
                    <a:lnR>
                      <a:noFill/>
                    </a:lnR>
                    <a:lnT>
                      <a:noFill/>
                    </a:lnT>
                    <a:lnB>
                      <a:noFill/>
                    </a:lnB>
                  </a:tcPr>
                </a:tc>
              </a:tr>
              <a:tr h="316832">
                <a:tc>
                  <a:txBody>
                    <a:bodyPr/>
                    <a:lstStyle/>
                    <a:p>
                      <a:pPr algn="l" fontAlgn="b"/>
                      <a:r>
                        <a:rPr lang="en-US" sz="2000" b="0" i="0" u="none" strike="noStrike" dirty="0">
                          <a:solidFill>
                            <a:srgbClr val="000000"/>
                          </a:solidFill>
                          <a:latin typeface="+mn-lt"/>
                        </a:rPr>
                        <a:t>Leo Greiner, LBNL</a:t>
                      </a:r>
                    </a:p>
                  </a:txBody>
                  <a:tcPr marL="9053" marR="9053" marT="9053" marB="0" anchor="b">
                    <a:lnL>
                      <a:noFill/>
                    </a:lnL>
                    <a:lnR>
                      <a:noFill/>
                    </a:lnR>
                    <a:lnT>
                      <a:noFill/>
                    </a:lnT>
                    <a:lnB>
                      <a:noFill/>
                    </a:lnB>
                  </a:tcPr>
                </a:tc>
                <a:tc>
                  <a:txBody>
                    <a:bodyPr/>
                    <a:lstStyle/>
                    <a:p>
                      <a:pPr algn="l" fontAlgn="b"/>
                      <a:r>
                        <a:rPr lang="en-US" sz="2000" b="0" i="0" u="none" strike="noStrike" dirty="0">
                          <a:solidFill>
                            <a:srgbClr val="000000"/>
                          </a:solidFill>
                          <a:latin typeface="+mn-lt"/>
                        </a:rPr>
                        <a:t>STAR Pixel </a:t>
                      </a:r>
                      <a:r>
                        <a:rPr lang="en-US" sz="2000" b="0" i="0" u="none" strike="noStrike" dirty="0" smtClean="0">
                          <a:solidFill>
                            <a:srgbClr val="000000"/>
                          </a:solidFill>
                          <a:latin typeface="+mn-lt"/>
                        </a:rPr>
                        <a:t>Detector</a:t>
                      </a:r>
                      <a:endParaRPr lang="en-US" sz="2000" b="0" i="0" u="none" strike="noStrike" dirty="0">
                        <a:solidFill>
                          <a:srgbClr val="000000"/>
                        </a:solidFill>
                        <a:latin typeface="+mn-lt"/>
                      </a:endParaRPr>
                    </a:p>
                  </a:txBody>
                  <a:tcPr marL="9053" marR="9053" marT="9053" marB="0" anchor="b">
                    <a:lnL>
                      <a:noFill/>
                    </a:lnL>
                    <a:lnR>
                      <a:noFill/>
                    </a:lnR>
                    <a:lnT>
                      <a:noFill/>
                    </a:lnT>
                    <a:lnB>
                      <a:noFill/>
                    </a:lnB>
                  </a:tcPr>
                </a:tc>
                <a:tc>
                  <a:txBody>
                    <a:bodyPr/>
                    <a:lstStyle/>
                    <a:p>
                      <a:pPr algn="l" fontAlgn="b"/>
                      <a:r>
                        <a:rPr lang="en-US" sz="2000" b="1" i="0" u="none" strike="noStrike" dirty="0">
                          <a:solidFill>
                            <a:srgbClr val="00B050"/>
                          </a:solidFill>
                          <a:latin typeface="+mn-lt"/>
                        </a:rPr>
                        <a:t>Received</a:t>
                      </a:r>
                    </a:p>
                  </a:txBody>
                  <a:tcPr marL="9053" marR="9053" marT="9053" marB="0" anchor="b">
                    <a:lnL>
                      <a:noFill/>
                    </a:lnL>
                    <a:lnR>
                      <a:noFill/>
                    </a:lnR>
                    <a:lnT>
                      <a:noFill/>
                    </a:lnT>
                    <a:lnB>
                      <a:noFill/>
                    </a:lnB>
                  </a:tcPr>
                </a:tc>
              </a:tr>
              <a:tr h="31683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smtClean="0">
                          <a:solidFill>
                            <a:srgbClr val="000000"/>
                          </a:solidFill>
                          <a:latin typeface="+mn-lt"/>
                        </a:rPr>
                        <a:t>Bruce Schumm, UC Santa Cruz</a:t>
                      </a:r>
                      <a:endParaRPr lang="en-US" sz="2000" b="0" i="0" u="none" strike="noStrike" dirty="0">
                        <a:solidFill>
                          <a:srgbClr val="000000"/>
                        </a:solidFill>
                        <a:latin typeface="+mn-lt"/>
                      </a:endParaRPr>
                    </a:p>
                  </a:txBody>
                  <a:tcPr marL="9053" marR="9053" marT="9053" marB="0" anchor="b">
                    <a:lnL>
                      <a:noFill/>
                    </a:lnL>
                    <a:lnR>
                      <a:noFill/>
                    </a:lnR>
                    <a:lnT>
                      <a:noFill/>
                    </a:lnT>
                    <a:lnB>
                      <a:noFill/>
                    </a:lnB>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smtClean="0">
                          <a:solidFill>
                            <a:srgbClr val="000000"/>
                          </a:solidFill>
                          <a:latin typeface="+mn-lt"/>
                        </a:rPr>
                        <a:t>ILC Radiation Damage</a:t>
                      </a:r>
                      <a:endParaRPr lang="en-US" sz="2000" b="0" i="0" u="none" strike="noStrike" dirty="0">
                        <a:solidFill>
                          <a:srgbClr val="000000"/>
                        </a:solidFill>
                        <a:latin typeface="+mn-lt"/>
                      </a:endParaRPr>
                    </a:p>
                  </a:txBody>
                  <a:tcPr marL="9053" marR="9053" marT="9053" marB="0" anchor="b">
                    <a:lnL>
                      <a:noFill/>
                    </a:lnL>
                    <a:lnR>
                      <a:noFill/>
                    </a:lnR>
                    <a:lnT>
                      <a:noFill/>
                    </a:lnT>
                    <a:lnB>
                      <a:noFill/>
                    </a:lnB>
                  </a:tcPr>
                </a:tc>
                <a:tc>
                  <a:txBody>
                    <a:bodyPr/>
                    <a:lstStyle/>
                    <a:p>
                      <a:pPr algn="l" fontAlgn="b"/>
                      <a:r>
                        <a:rPr lang="en-US" sz="2000" b="1" i="0" u="none" strike="noStrike" dirty="0" smtClean="0">
                          <a:solidFill>
                            <a:srgbClr val="00B050"/>
                          </a:solidFill>
                          <a:latin typeface="+mn-lt"/>
                        </a:rPr>
                        <a:t>Received</a:t>
                      </a:r>
                      <a:endParaRPr lang="en-US" sz="2000" b="1" i="0" u="none" strike="noStrike" dirty="0">
                        <a:solidFill>
                          <a:srgbClr val="00B050"/>
                        </a:solidFill>
                        <a:latin typeface="+mn-lt"/>
                      </a:endParaRPr>
                    </a:p>
                  </a:txBody>
                  <a:tcPr marL="9053" marR="9053" marT="9053" marB="0" anchor="b">
                    <a:lnL>
                      <a:noFill/>
                    </a:lnL>
                    <a:lnR>
                      <a:noFill/>
                    </a:lnR>
                    <a:lnT>
                      <a:noFill/>
                    </a:lnT>
                    <a:lnB>
                      <a:noFill/>
                    </a:lnB>
                  </a:tcPr>
                </a:tc>
              </a:tr>
              <a:tr h="316832">
                <a:tc>
                  <a:txBody>
                    <a:bodyPr/>
                    <a:lstStyle/>
                    <a:p>
                      <a:pPr algn="l" fontAlgn="b"/>
                      <a:r>
                        <a:rPr lang="en-US" sz="2000" b="0" i="0" u="none" strike="noStrike" dirty="0" smtClean="0">
                          <a:solidFill>
                            <a:srgbClr val="000000"/>
                          </a:solidFill>
                          <a:latin typeface="+mn-lt"/>
                        </a:rPr>
                        <a:t>J. </a:t>
                      </a:r>
                      <a:r>
                        <a:rPr lang="en-US" sz="2000" b="0" i="0" u="none" strike="noStrike" dirty="0" err="1" smtClean="0">
                          <a:solidFill>
                            <a:srgbClr val="000000"/>
                          </a:solidFill>
                          <a:latin typeface="+mn-lt"/>
                        </a:rPr>
                        <a:t>Resta</a:t>
                      </a:r>
                      <a:r>
                        <a:rPr lang="en-US" sz="2000" b="0" i="0" u="none" strike="noStrike" dirty="0" smtClean="0">
                          <a:solidFill>
                            <a:srgbClr val="000000"/>
                          </a:solidFill>
                          <a:latin typeface="+mn-lt"/>
                        </a:rPr>
                        <a:t> Lopez et al, U. Spain</a:t>
                      </a:r>
                      <a:endParaRPr lang="en-US" sz="2000" b="0" i="0" u="none" strike="noStrike" dirty="0">
                        <a:solidFill>
                          <a:srgbClr val="000000"/>
                        </a:solidFill>
                        <a:latin typeface="+mn-lt"/>
                      </a:endParaRPr>
                    </a:p>
                  </a:txBody>
                  <a:tcPr marL="9053" marR="9053" marT="9053" marB="0" anchor="b">
                    <a:lnL>
                      <a:noFill/>
                    </a:lnL>
                    <a:lnR>
                      <a:noFill/>
                    </a:lnR>
                    <a:lnT>
                      <a:noFill/>
                    </a:lnT>
                    <a:lnB>
                      <a:noFill/>
                    </a:lnB>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smtClean="0">
                          <a:solidFill>
                            <a:srgbClr val="000000"/>
                          </a:solidFill>
                          <a:latin typeface="+mn-lt"/>
                        </a:rPr>
                        <a:t>CLIC collimator </a:t>
                      </a:r>
                      <a:r>
                        <a:rPr lang="en-US" sz="2000" b="0" i="0" u="none" strike="noStrike" dirty="0" err="1" smtClean="0">
                          <a:solidFill>
                            <a:srgbClr val="000000"/>
                          </a:solidFill>
                          <a:latin typeface="+mn-lt"/>
                        </a:rPr>
                        <a:t>wakefield</a:t>
                      </a:r>
                      <a:r>
                        <a:rPr lang="en-US" sz="2000" b="0" i="0" u="none" strike="noStrike" dirty="0" smtClean="0">
                          <a:solidFill>
                            <a:srgbClr val="000000"/>
                          </a:solidFill>
                          <a:latin typeface="+mn-lt"/>
                        </a:rPr>
                        <a:t> </a:t>
                      </a:r>
                      <a:endParaRPr lang="en-US" sz="2000" b="0" i="0" u="none" strike="noStrike" dirty="0">
                        <a:solidFill>
                          <a:srgbClr val="000000"/>
                        </a:solidFill>
                        <a:latin typeface="+mn-lt"/>
                      </a:endParaRPr>
                    </a:p>
                  </a:txBody>
                  <a:tcPr marL="9053" marR="9053" marT="9053" marB="0" anchor="b">
                    <a:lnL>
                      <a:noFill/>
                    </a:lnL>
                    <a:lnR>
                      <a:noFill/>
                    </a:lnR>
                    <a:lnT>
                      <a:noFill/>
                    </a:lnT>
                    <a:lnB>
                      <a:noFill/>
                    </a:lnB>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2000" b="1" i="0" u="none" strike="noStrike" dirty="0" smtClean="0">
                          <a:solidFill>
                            <a:srgbClr val="00B050"/>
                          </a:solidFill>
                          <a:latin typeface="+mn-lt"/>
                        </a:rPr>
                        <a:t>Received</a:t>
                      </a:r>
                    </a:p>
                  </a:txBody>
                  <a:tcPr marL="9053" marR="9053" marT="9053" marB="0" anchor="b">
                    <a:lnL>
                      <a:noFill/>
                    </a:lnL>
                    <a:lnR>
                      <a:noFill/>
                    </a:lnR>
                    <a:lnT>
                      <a:noFill/>
                    </a:lnT>
                    <a:lnB>
                      <a:noFill/>
                    </a:lnB>
                  </a:tcPr>
                </a:tc>
              </a:tr>
              <a:tr h="316832">
                <a:tc>
                  <a:txBody>
                    <a:bodyPr/>
                    <a:lstStyle/>
                    <a:p>
                      <a:pPr algn="l" fontAlgn="b"/>
                      <a:r>
                        <a:rPr lang="en-US" sz="2000" b="0" i="0" u="none" strike="noStrike" dirty="0">
                          <a:solidFill>
                            <a:srgbClr val="000000"/>
                          </a:solidFill>
                          <a:latin typeface="+mn-lt"/>
                        </a:rPr>
                        <a:t>Mike Rooney</a:t>
                      </a:r>
                    </a:p>
                  </a:txBody>
                  <a:tcPr marL="9053" marR="9053" marT="9053" marB="0" anchor="b">
                    <a:lnL>
                      <a:noFill/>
                    </a:lnL>
                    <a:lnR>
                      <a:noFill/>
                    </a:lnR>
                    <a:lnT>
                      <a:noFill/>
                    </a:lnT>
                    <a:lnB>
                      <a:noFill/>
                    </a:lnB>
                  </a:tcPr>
                </a:tc>
                <a:tc>
                  <a:txBody>
                    <a:bodyPr/>
                    <a:lstStyle/>
                    <a:p>
                      <a:pPr algn="l" fontAlgn="b"/>
                      <a:r>
                        <a:rPr lang="en-US" sz="2000" b="0" i="0" u="none" strike="noStrike" dirty="0" err="1">
                          <a:solidFill>
                            <a:srgbClr val="000000"/>
                          </a:solidFill>
                          <a:latin typeface="+mn-lt"/>
                        </a:rPr>
                        <a:t>SuperB</a:t>
                      </a:r>
                      <a:r>
                        <a:rPr lang="en-US" sz="2000" b="0" i="0" u="none" strike="noStrike" dirty="0">
                          <a:solidFill>
                            <a:srgbClr val="000000"/>
                          </a:solidFill>
                          <a:latin typeface="+mn-lt"/>
                        </a:rPr>
                        <a:t> DCH </a:t>
                      </a:r>
                    </a:p>
                  </a:txBody>
                  <a:tcPr marL="9053" marR="9053" marT="9053" marB="0" anchor="b">
                    <a:lnL>
                      <a:noFill/>
                    </a:lnL>
                    <a:lnR>
                      <a:noFill/>
                    </a:lnR>
                    <a:lnT>
                      <a:noFill/>
                    </a:lnT>
                    <a:lnB>
                      <a:noFill/>
                    </a:lnB>
                  </a:tcPr>
                </a:tc>
                <a:tc>
                  <a:txBody>
                    <a:bodyPr/>
                    <a:lstStyle/>
                    <a:p>
                      <a:pPr algn="l" fontAlgn="b"/>
                      <a:r>
                        <a:rPr lang="en-US" sz="2000" b="0" i="0" u="none" strike="noStrike" dirty="0" smtClean="0">
                          <a:solidFill>
                            <a:srgbClr val="000000"/>
                          </a:solidFill>
                          <a:latin typeface="+mn-lt"/>
                        </a:rPr>
                        <a:t>Intent</a:t>
                      </a:r>
                      <a:endParaRPr lang="en-US" sz="2000" b="0" i="0" u="none" strike="noStrike" dirty="0">
                        <a:solidFill>
                          <a:srgbClr val="000000"/>
                        </a:solidFill>
                        <a:latin typeface="+mn-lt"/>
                      </a:endParaRPr>
                    </a:p>
                  </a:txBody>
                  <a:tcPr marL="9053" marR="9053" marT="9053" marB="0" anchor="b">
                    <a:lnL>
                      <a:noFill/>
                    </a:lnL>
                    <a:lnR>
                      <a:noFill/>
                    </a:lnR>
                    <a:lnT>
                      <a:noFill/>
                    </a:lnT>
                    <a:lnB>
                      <a:noFill/>
                    </a:lnB>
                  </a:tcPr>
                </a:tc>
              </a:tr>
              <a:tr h="316832">
                <a:tc>
                  <a:txBody>
                    <a:bodyPr/>
                    <a:lstStyle/>
                    <a:p>
                      <a:pPr algn="l" fontAlgn="b"/>
                      <a:r>
                        <a:rPr lang="en-US" sz="2000" b="0" i="0" u="none" strike="noStrike" dirty="0">
                          <a:solidFill>
                            <a:srgbClr val="000000"/>
                          </a:solidFill>
                          <a:latin typeface="+mn-lt"/>
                        </a:rPr>
                        <a:t>Elliott Bloom, SLAC</a:t>
                      </a:r>
                    </a:p>
                  </a:txBody>
                  <a:tcPr marL="9053" marR="9053" marT="9053" marB="0" anchor="b">
                    <a:lnL>
                      <a:noFill/>
                    </a:lnL>
                    <a:lnR>
                      <a:noFill/>
                    </a:lnR>
                    <a:lnT>
                      <a:noFill/>
                    </a:lnT>
                    <a:lnB>
                      <a:noFill/>
                    </a:lnB>
                  </a:tcPr>
                </a:tc>
                <a:tc>
                  <a:txBody>
                    <a:bodyPr/>
                    <a:lstStyle/>
                    <a:p>
                      <a:pPr algn="l" fontAlgn="b"/>
                      <a:r>
                        <a:rPr lang="en-US" sz="2000" b="0" i="0" u="none" strike="noStrike" dirty="0">
                          <a:solidFill>
                            <a:srgbClr val="000000"/>
                          </a:solidFill>
                          <a:latin typeface="+mn-lt"/>
                        </a:rPr>
                        <a:t>Fermi telescope</a:t>
                      </a:r>
                    </a:p>
                  </a:txBody>
                  <a:tcPr marL="9053" marR="9053" marT="9053" marB="0" anchor="b">
                    <a:lnL>
                      <a:noFill/>
                    </a:lnL>
                    <a:lnR>
                      <a:noFill/>
                    </a:lnR>
                    <a:lnT>
                      <a:noFill/>
                    </a:lnT>
                    <a:lnB>
                      <a:noFill/>
                    </a:lnB>
                  </a:tcPr>
                </a:tc>
                <a:tc>
                  <a:txBody>
                    <a:bodyPr/>
                    <a:lstStyle/>
                    <a:p>
                      <a:pPr algn="l" fontAlgn="b"/>
                      <a:r>
                        <a:rPr lang="en-US" sz="2000" b="0" i="0" u="none" strike="noStrike" dirty="0" smtClean="0">
                          <a:solidFill>
                            <a:srgbClr val="000000"/>
                          </a:solidFill>
                          <a:latin typeface="+mn-lt"/>
                        </a:rPr>
                        <a:t>Intent</a:t>
                      </a:r>
                      <a:endParaRPr lang="en-US" sz="2000" b="0" i="0" u="none" strike="noStrike" dirty="0">
                        <a:solidFill>
                          <a:srgbClr val="000000"/>
                        </a:solidFill>
                        <a:latin typeface="+mn-lt"/>
                      </a:endParaRPr>
                    </a:p>
                  </a:txBody>
                  <a:tcPr marL="9053" marR="9053" marT="9053" marB="0" anchor="b">
                    <a:lnL>
                      <a:noFill/>
                    </a:lnL>
                    <a:lnR>
                      <a:noFill/>
                    </a:lnR>
                    <a:lnT>
                      <a:noFill/>
                    </a:lnT>
                    <a:lnB>
                      <a:noFill/>
                    </a:lnB>
                  </a:tcPr>
                </a:tc>
              </a:tr>
            </a:tbl>
          </a:graphicData>
        </a:graphic>
      </p:graphicFrame>
      <p:sp>
        <p:nvSpPr>
          <p:cNvPr id="4" name="TextBox 3"/>
          <p:cNvSpPr txBox="1"/>
          <p:nvPr/>
        </p:nvSpPr>
        <p:spPr>
          <a:xfrm>
            <a:off x="366288" y="737175"/>
            <a:ext cx="8991600" cy="584775"/>
          </a:xfrm>
          <a:prstGeom prst="rect">
            <a:avLst/>
          </a:prstGeom>
          <a:noFill/>
        </p:spPr>
        <p:txBody>
          <a:bodyPr wrap="square" rtlCol="0">
            <a:spAutoFit/>
          </a:bodyPr>
          <a:lstStyle/>
          <a:p>
            <a:r>
              <a:rPr lang="en-US" sz="3200" b="1" dirty="0" smtClean="0">
                <a:solidFill>
                  <a:srgbClr val="0000FF"/>
                </a:solidFill>
                <a:latin typeface="Arial"/>
                <a:cs typeface="Arial"/>
              </a:rPr>
              <a:t>Received ESTB Beam Test Proposals</a:t>
            </a:r>
            <a:endParaRPr lang="en-US" sz="3200" b="1" dirty="0">
              <a:solidFill>
                <a:srgbClr val="0000FF"/>
              </a:solidFill>
              <a:latin typeface="Arial"/>
              <a:cs typeface="Arial"/>
            </a:endParaRPr>
          </a:p>
        </p:txBody>
      </p:sp>
      <p:sp>
        <p:nvSpPr>
          <p:cNvPr id="5" name="Rectangle 4"/>
          <p:cNvSpPr/>
          <p:nvPr/>
        </p:nvSpPr>
        <p:spPr>
          <a:xfrm>
            <a:off x="2286000" y="6488668"/>
            <a:ext cx="5334000" cy="307777"/>
          </a:xfrm>
          <a:prstGeom prst="rect">
            <a:avLst/>
          </a:prstGeom>
        </p:spPr>
        <p:txBody>
          <a:bodyPr wrap="square">
            <a:spAutoFit/>
          </a:bodyPr>
          <a:lstStyle/>
          <a:p>
            <a:r>
              <a:rPr lang="en-US" sz="1400" dirty="0" smtClean="0">
                <a:solidFill>
                  <a:srgbClr val="000000"/>
                </a:solidFill>
                <a:latin typeface="Arial"/>
              </a:rPr>
              <a:t>Mauro Pivi SLAC, ESTB Users Meeting August 2012, SLAC</a:t>
            </a:r>
            <a:endParaRPr lang="en-US" sz="1400" dirty="0">
              <a:solidFill>
                <a:srgbClr val="0000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Title 1"/>
          <p:cNvSpPr>
            <a:spLocks noGrp="1"/>
          </p:cNvSpPr>
          <p:nvPr>
            <p:ph type="title"/>
          </p:nvPr>
        </p:nvSpPr>
        <p:spPr bwMode="auto">
          <a:xfrm>
            <a:off x="457200" y="457200"/>
            <a:ext cx="8229600" cy="1143000"/>
          </a:xfrm>
          <a:noFill/>
          <a:ln>
            <a:miter lim="800000"/>
            <a:headEnd/>
            <a:tailEnd/>
          </a:ln>
        </p:spPr>
        <p:txBody>
          <a:bodyPr wrap="square" lIns="91440" tIns="45720" rIns="91440" bIns="45720" numCol="1" anchor="t" anchorCtr="0" compatLnSpc="1">
            <a:prstTxWarp prst="textNoShape">
              <a:avLst/>
            </a:prstTxWarp>
          </a:bodyPr>
          <a:lstStyle/>
          <a:p>
            <a:r>
              <a:rPr lang="en-US" sz="3600" i="0" u="none" smtClean="0">
                <a:solidFill>
                  <a:srgbClr val="0000FF"/>
                </a:solidFill>
                <a:ea typeface="ＭＳ Ｐゴシック" pitchFamily="12" charset="-128"/>
                <a:cs typeface="ＭＳ Ｐゴシック" pitchFamily="12" charset="-128"/>
              </a:rPr>
              <a:t>A Hadronic Shower in Real Time</a:t>
            </a:r>
          </a:p>
        </p:txBody>
      </p:sp>
      <p:pic>
        <p:nvPicPr>
          <p:cNvPr id="23555" name="Picture 12" descr="t3b.gif"/>
          <p:cNvPicPr>
            <a:picLocks noChangeAspect="1"/>
          </p:cNvPicPr>
          <p:nvPr/>
        </p:nvPicPr>
        <p:blipFill>
          <a:blip r:embed="rId2"/>
          <a:srcRect/>
          <a:stretch>
            <a:fillRect/>
          </a:stretch>
        </p:blipFill>
        <p:spPr bwMode="auto">
          <a:xfrm>
            <a:off x="2286000" y="2286000"/>
            <a:ext cx="4762500" cy="4178300"/>
          </a:xfrm>
          <a:prstGeom prst="rect">
            <a:avLst/>
          </a:prstGeom>
          <a:noFill/>
          <a:ln w="9525">
            <a:noFill/>
            <a:miter lim="800000"/>
            <a:headEnd/>
            <a:tailEnd/>
          </a:ln>
        </p:spPr>
      </p:pic>
      <p:sp>
        <p:nvSpPr>
          <p:cNvPr id="23556" name="TextBox 6"/>
          <p:cNvSpPr txBox="1">
            <a:spLocks noChangeArrowheads="1"/>
          </p:cNvSpPr>
          <p:nvPr/>
        </p:nvSpPr>
        <p:spPr bwMode="auto">
          <a:xfrm>
            <a:off x="533400" y="1524000"/>
            <a:ext cx="3935413" cy="569913"/>
          </a:xfrm>
          <a:prstGeom prst="rect">
            <a:avLst/>
          </a:prstGeom>
          <a:noFill/>
          <a:ln w="9525">
            <a:noFill/>
            <a:miter lim="800000"/>
            <a:headEnd/>
            <a:tailEnd/>
          </a:ln>
        </p:spPr>
        <p:txBody>
          <a:bodyPr wrap="none">
            <a:prstTxWarp prst="textNoShape">
              <a:avLst/>
            </a:prstTxWarp>
            <a:spAutoFit/>
          </a:bodyPr>
          <a:lstStyle/>
          <a:p>
            <a:r>
              <a:rPr lang="en-US" sz="2000"/>
              <a:t>Average 60 GeV pion shower in 4D:</a:t>
            </a:r>
          </a:p>
          <a:p>
            <a:endParaRPr lang="en-US" sz="110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1" name="Group 10"/>
          <p:cNvGrpSpPr/>
          <p:nvPr/>
        </p:nvGrpSpPr>
        <p:grpSpPr>
          <a:xfrm>
            <a:off x="3961941" y="1169703"/>
            <a:ext cx="5750954" cy="2930539"/>
            <a:chOff x="-499691" y="952939"/>
            <a:chExt cx="5750954" cy="2930539"/>
          </a:xfrm>
        </p:grpSpPr>
        <p:pic>
          <p:nvPicPr>
            <p:cNvPr id="71684" name="Picture 4" descr="EAST_Layout_2011"/>
            <p:cNvPicPr>
              <a:picLocks noChangeAspect="1" noChangeArrowheads="1"/>
            </p:cNvPicPr>
            <p:nvPr/>
          </p:nvPicPr>
          <p:blipFill rotWithShape="1">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r="1176" b="1829"/>
            <a:stretch/>
          </p:blipFill>
          <p:spPr bwMode="auto">
            <a:xfrm>
              <a:off x="506037" y="1605651"/>
              <a:ext cx="3623815" cy="2277827"/>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5" name="Rectangle 2"/>
            <p:cNvSpPr txBox="1">
              <a:spLocks noChangeArrowheads="1"/>
            </p:cNvSpPr>
            <p:nvPr/>
          </p:nvSpPr>
          <p:spPr bwMode="auto">
            <a:xfrm>
              <a:off x="-499691" y="952939"/>
              <a:ext cx="5750954" cy="65563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chemeClr val="tx1"/>
                  </a:solidFill>
                  <a:latin typeface="+mj-lt"/>
                  <a:ea typeface="ＭＳ Ｐゴシック" charset="0"/>
                  <a:cs typeface="+mj-cs"/>
                </a:defRPr>
              </a:lvl1pPr>
              <a:lvl2pPr algn="ctr" rtl="0" eaLnBrk="0" fontAlgn="base" hangingPunct="0">
                <a:spcBef>
                  <a:spcPct val="0"/>
                </a:spcBef>
                <a:spcAft>
                  <a:spcPct val="0"/>
                </a:spcAft>
                <a:defRPr sz="3600" b="1">
                  <a:solidFill>
                    <a:schemeClr val="tx1"/>
                  </a:solidFill>
                  <a:latin typeface="Arial" charset="0"/>
                  <a:ea typeface="ＭＳ Ｐゴシック" charset="0"/>
                </a:defRPr>
              </a:lvl2pPr>
              <a:lvl3pPr algn="ctr" rtl="0" eaLnBrk="0" fontAlgn="base" hangingPunct="0">
                <a:spcBef>
                  <a:spcPct val="0"/>
                </a:spcBef>
                <a:spcAft>
                  <a:spcPct val="0"/>
                </a:spcAft>
                <a:defRPr sz="3600" b="1">
                  <a:solidFill>
                    <a:schemeClr val="tx1"/>
                  </a:solidFill>
                  <a:latin typeface="Arial" charset="0"/>
                  <a:ea typeface="ＭＳ Ｐゴシック" charset="0"/>
                </a:defRPr>
              </a:lvl3pPr>
              <a:lvl4pPr algn="ctr" rtl="0" eaLnBrk="0" fontAlgn="base" hangingPunct="0">
                <a:spcBef>
                  <a:spcPct val="0"/>
                </a:spcBef>
                <a:spcAft>
                  <a:spcPct val="0"/>
                </a:spcAft>
                <a:defRPr sz="3600" b="1">
                  <a:solidFill>
                    <a:schemeClr val="tx1"/>
                  </a:solidFill>
                  <a:latin typeface="Arial" charset="0"/>
                  <a:ea typeface="ＭＳ Ｐゴシック" charset="0"/>
                </a:defRPr>
              </a:lvl4pPr>
              <a:lvl5pPr algn="ctr" rtl="0" eaLnBrk="0" fontAlgn="base" hangingPunct="0">
                <a:spcBef>
                  <a:spcPct val="0"/>
                </a:spcBef>
                <a:spcAft>
                  <a:spcPct val="0"/>
                </a:spcAft>
                <a:defRPr sz="3600" b="1">
                  <a:solidFill>
                    <a:schemeClr val="tx1"/>
                  </a:solidFill>
                  <a:latin typeface="Arial" charset="0"/>
                  <a:ea typeface="ＭＳ Ｐゴシック" charset="0"/>
                </a:defRPr>
              </a:lvl5pPr>
              <a:lvl6pPr marL="457200" algn="ctr" rtl="0" fontAlgn="base">
                <a:spcBef>
                  <a:spcPct val="0"/>
                </a:spcBef>
                <a:spcAft>
                  <a:spcPct val="0"/>
                </a:spcAft>
                <a:defRPr sz="3600" b="1">
                  <a:solidFill>
                    <a:schemeClr val="tx1"/>
                  </a:solidFill>
                  <a:latin typeface="Arial" charset="0"/>
                </a:defRPr>
              </a:lvl6pPr>
              <a:lvl7pPr marL="914400" algn="ctr" rtl="0" fontAlgn="base">
                <a:spcBef>
                  <a:spcPct val="0"/>
                </a:spcBef>
                <a:spcAft>
                  <a:spcPct val="0"/>
                </a:spcAft>
                <a:defRPr sz="3600" b="1">
                  <a:solidFill>
                    <a:schemeClr val="tx1"/>
                  </a:solidFill>
                  <a:latin typeface="Arial" charset="0"/>
                </a:defRPr>
              </a:lvl7pPr>
              <a:lvl8pPr marL="1371600" algn="ctr" rtl="0" fontAlgn="base">
                <a:spcBef>
                  <a:spcPct val="0"/>
                </a:spcBef>
                <a:spcAft>
                  <a:spcPct val="0"/>
                </a:spcAft>
                <a:defRPr sz="3600" b="1">
                  <a:solidFill>
                    <a:schemeClr val="tx1"/>
                  </a:solidFill>
                  <a:latin typeface="Arial" charset="0"/>
                </a:defRPr>
              </a:lvl8pPr>
              <a:lvl9pPr marL="1828800" algn="ctr" rtl="0" fontAlgn="base">
                <a:spcBef>
                  <a:spcPct val="0"/>
                </a:spcBef>
                <a:spcAft>
                  <a:spcPct val="0"/>
                </a:spcAft>
                <a:defRPr sz="3600" b="1">
                  <a:solidFill>
                    <a:schemeClr val="tx1"/>
                  </a:solidFill>
                  <a:latin typeface="Arial" charset="0"/>
                </a:defRPr>
              </a:lvl9pPr>
            </a:lstStyle>
            <a:p>
              <a:r>
                <a:rPr lang="en-US" sz="2200" dirty="0" smtClean="0">
                  <a:solidFill>
                    <a:srgbClr val="FF0000"/>
                  </a:solidFill>
                </a:rPr>
                <a:t>CERN East Area PS Test Beams</a:t>
              </a:r>
              <a:endParaRPr lang="en-US" sz="2200" dirty="0">
                <a:solidFill>
                  <a:srgbClr val="FF0000"/>
                </a:solidFill>
              </a:endParaRPr>
            </a:p>
          </p:txBody>
        </p:sp>
      </p:grpSp>
      <p:graphicFrame>
        <p:nvGraphicFramePr>
          <p:cNvPr id="32770" name="Object 2"/>
          <p:cNvGraphicFramePr>
            <a:graphicFrameLocks noChangeAspect="1"/>
          </p:cNvGraphicFramePr>
          <p:nvPr/>
        </p:nvGraphicFramePr>
        <p:xfrm>
          <a:off x="1784402" y="4745403"/>
          <a:ext cx="5511825" cy="1927549"/>
        </p:xfrm>
        <a:graphic>
          <a:graphicData uri="http://schemas.openxmlformats.org/presentationml/2006/ole">
            <p:oleObj spid="_x0000_s32770" name="Document" r:id="rId4" imgW="6413500" imgH="2578100" progId="Word.Document.8">
              <p:embed/>
            </p:oleObj>
          </a:graphicData>
        </a:graphic>
      </p:graphicFrame>
      <p:grpSp>
        <p:nvGrpSpPr>
          <p:cNvPr id="12" name="Group 11"/>
          <p:cNvGrpSpPr/>
          <p:nvPr/>
        </p:nvGrpSpPr>
        <p:grpSpPr>
          <a:xfrm>
            <a:off x="202005" y="1254366"/>
            <a:ext cx="4837237" cy="3113743"/>
            <a:chOff x="1925507" y="856633"/>
            <a:chExt cx="4837237" cy="3113743"/>
          </a:xfrm>
        </p:grpSpPr>
        <p:pic>
          <p:nvPicPr>
            <p:cNvPr id="7" name="Picture 6" descr="Screen shot 2012-12-27 at 2.41.15 PM.png"/>
            <p:cNvPicPr>
              <a:picLocks noChangeAspect="1"/>
            </p:cNvPicPr>
            <p:nvPr/>
          </p:nvPicPr>
          <p:blipFill>
            <a:blip r:embed="rId5"/>
            <a:stretch>
              <a:fillRect/>
            </a:stretch>
          </p:blipFill>
          <p:spPr>
            <a:xfrm>
              <a:off x="2380700" y="866040"/>
              <a:ext cx="4382044" cy="3104336"/>
            </a:xfrm>
            <a:prstGeom prst="rect">
              <a:avLst/>
            </a:prstGeom>
          </p:spPr>
        </p:pic>
        <p:sp>
          <p:nvSpPr>
            <p:cNvPr id="10" name="TextBox 9"/>
            <p:cNvSpPr txBox="1"/>
            <p:nvPr/>
          </p:nvSpPr>
          <p:spPr>
            <a:xfrm>
              <a:off x="1925507" y="856633"/>
              <a:ext cx="758867" cy="400110"/>
            </a:xfrm>
            <a:prstGeom prst="rect">
              <a:avLst/>
            </a:prstGeom>
            <a:noFill/>
          </p:spPr>
          <p:txBody>
            <a:bodyPr wrap="none" rtlCol="0">
              <a:spAutoFit/>
            </a:bodyPr>
            <a:lstStyle/>
            <a:p>
              <a:r>
                <a:rPr lang="en-US" sz="2000" b="1" dirty="0" smtClean="0">
                  <a:solidFill>
                    <a:srgbClr val="FF0000"/>
                  </a:solidFill>
                </a:rPr>
                <a:t>CERN</a:t>
              </a:r>
              <a:endParaRPr lang="en-US" sz="2000" b="1" dirty="0">
                <a:solidFill>
                  <a:srgbClr val="FF0000"/>
                </a:solidFill>
              </a:endParaRPr>
            </a:p>
          </p:txBody>
        </p:sp>
      </p:grpSp>
      <p:sp>
        <p:nvSpPr>
          <p:cNvPr id="14" name="TextBox 13"/>
          <p:cNvSpPr txBox="1"/>
          <p:nvPr/>
        </p:nvSpPr>
        <p:spPr>
          <a:xfrm>
            <a:off x="1071217" y="459331"/>
            <a:ext cx="6683215" cy="523220"/>
          </a:xfrm>
          <a:prstGeom prst="rect">
            <a:avLst/>
          </a:prstGeom>
          <a:noFill/>
        </p:spPr>
        <p:txBody>
          <a:bodyPr wrap="none" rtlCol="0">
            <a:spAutoFit/>
          </a:bodyPr>
          <a:lstStyle/>
          <a:p>
            <a:r>
              <a:rPr lang="en-US" sz="2800" b="1" dirty="0" smtClean="0">
                <a:solidFill>
                  <a:srgbClr val="0000FF"/>
                </a:solidFill>
                <a:latin typeface="Arial"/>
                <a:cs typeface="Arial"/>
              </a:rPr>
              <a:t>The Versatility of Test Beams at CERN</a:t>
            </a:r>
            <a:endParaRPr lang="en-US" sz="2800" b="1" dirty="0">
              <a:solidFill>
                <a:srgbClr val="0000FF"/>
              </a:solidFill>
              <a:latin typeface="Arial"/>
              <a:cs typeface="Aria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649317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92"/>
            <a:ext cx="8229600" cy="1143000"/>
          </a:xfrm>
        </p:spPr>
        <p:txBody>
          <a:bodyPr>
            <a:normAutofit/>
          </a:bodyPr>
          <a:lstStyle/>
          <a:p>
            <a:r>
              <a:rPr lang="en-US" sz="3600" b="1" dirty="0" smtClean="0">
                <a:solidFill>
                  <a:srgbClr val="0000FF"/>
                </a:solidFill>
                <a:latin typeface="Arial"/>
                <a:cs typeface="Arial"/>
              </a:rPr>
              <a:t>Underground labs</a:t>
            </a:r>
            <a:endParaRPr lang="en-US" sz="3600" b="1" dirty="0">
              <a:solidFill>
                <a:srgbClr val="0000FF"/>
              </a:solidFill>
              <a:latin typeface="Arial"/>
              <a:cs typeface="Arial"/>
            </a:endParaRPr>
          </a:p>
        </p:txBody>
      </p:sp>
      <p:sp>
        <p:nvSpPr>
          <p:cNvPr id="3" name="Content Placeholder 2"/>
          <p:cNvSpPr>
            <a:spLocks noGrp="1"/>
          </p:cNvSpPr>
          <p:nvPr>
            <p:ph idx="1"/>
          </p:nvPr>
        </p:nvSpPr>
        <p:spPr>
          <a:xfrm>
            <a:off x="457200" y="1034143"/>
            <a:ext cx="7903853" cy="4525963"/>
          </a:xfrm>
        </p:spPr>
        <p:txBody>
          <a:bodyPr>
            <a:normAutofit/>
          </a:bodyPr>
          <a:lstStyle/>
          <a:p>
            <a:r>
              <a:rPr lang="en-US" sz="1800" dirty="0" smtClean="0"/>
              <a:t>The only way to shield against cosmic ray induced backgrounds in test detectors is to locate them underground. There are a limited number of underground labs in the U.S. and only the NUMI tunnel at Fermilab has a beam going through it.  </a:t>
            </a:r>
          </a:p>
          <a:p>
            <a:r>
              <a:rPr lang="en-US" sz="1800" dirty="0" smtClean="0"/>
              <a:t>The NUMI beam is a good test bed for pulsed high energy neutrinos</a:t>
            </a:r>
          </a:p>
        </p:txBody>
      </p:sp>
      <p:pic>
        <p:nvPicPr>
          <p:cNvPr id="5" name="Picture 4"/>
          <p:cNvPicPr>
            <a:picLocks noChangeAspect="1"/>
          </p:cNvPicPr>
          <p:nvPr/>
        </p:nvPicPr>
        <p:blipFill>
          <a:blip r:embed="rId2"/>
          <a:stretch>
            <a:fillRect/>
          </a:stretch>
        </p:blipFill>
        <p:spPr>
          <a:xfrm>
            <a:off x="5214687" y="2967536"/>
            <a:ext cx="1833813" cy="1416515"/>
          </a:xfrm>
          <a:prstGeom prst="rect">
            <a:avLst/>
          </a:prstGeom>
        </p:spPr>
      </p:pic>
      <p:pic>
        <p:nvPicPr>
          <p:cNvPr id="6" name="Picture 5"/>
          <p:cNvPicPr>
            <a:picLocks noChangeAspect="1"/>
          </p:cNvPicPr>
          <p:nvPr/>
        </p:nvPicPr>
        <p:blipFill>
          <a:blip r:embed="rId3"/>
          <a:stretch>
            <a:fillRect/>
          </a:stretch>
        </p:blipFill>
        <p:spPr>
          <a:xfrm>
            <a:off x="1034143" y="4683244"/>
            <a:ext cx="2862550" cy="1311233"/>
          </a:xfrm>
          <a:prstGeom prst="rect">
            <a:avLst/>
          </a:prstGeom>
        </p:spPr>
      </p:pic>
      <p:pic>
        <p:nvPicPr>
          <p:cNvPr id="7" name="Picture 6"/>
          <p:cNvPicPr>
            <a:picLocks noChangeAspect="1"/>
          </p:cNvPicPr>
          <p:nvPr/>
        </p:nvPicPr>
        <p:blipFill>
          <a:blip r:embed="rId4"/>
          <a:stretch>
            <a:fillRect/>
          </a:stretch>
        </p:blipFill>
        <p:spPr>
          <a:xfrm>
            <a:off x="1400401" y="2967536"/>
            <a:ext cx="1988548" cy="1491411"/>
          </a:xfrm>
          <a:prstGeom prst="rect">
            <a:avLst/>
          </a:prstGeom>
        </p:spPr>
      </p:pic>
      <p:sp>
        <p:nvSpPr>
          <p:cNvPr id="8" name="TextBox 7"/>
          <p:cNvSpPr txBox="1"/>
          <p:nvPr/>
        </p:nvSpPr>
        <p:spPr>
          <a:xfrm>
            <a:off x="7222163" y="3315480"/>
            <a:ext cx="686681" cy="369332"/>
          </a:xfrm>
          <a:prstGeom prst="rect">
            <a:avLst/>
          </a:prstGeom>
          <a:noFill/>
        </p:spPr>
        <p:txBody>
          <a:bodyPr wrap="none" rtlCol="0">
            <a:spAutoFit/>
          </a:bodyPr>
          <a:lstStyle/>
          <a:p>
            <a:r>
              <a:rPr lang="en-US" dirty="0" smtClean="0"/>
              <a:t>WIPP</a:t>
            </a:r>
            <a:endParaRPr lang="en-US" dirty="0"/>
          </a:p>
        </p:txBody>
      </p:sp>
      <p:sp>
        <p:nvSpPr>
          <p:cNvPr id="9" name="TextBox 8"/>
          <p:cNvSpPr txBox="1"/>
          <p:nvPr/>
        </p:nvSpPr>
        <p:spPr>
          <a:xfrm>
            <a:off x="3418151" y="3500146"/>
            <a:ext cx="886856" cy="369332"/>
          </a:xfrm>
          <a:prstGeom prst="rect">
            <a:avLst/>
          </a:prstGeom>
          <a:noFill/>
        </p:spPr>
        <p:txBody>
          <a:bodyPr wrap="none" rtlCol="0">
            <a:spAutoFit/>
          </a:bodyPr>
          <a:lstStyle/>
          <a:p>
            <a:r>
              <a:rPr lang="en-US" dirty="0" smtClean="0"/>
              <a:t>Soudan</a:t>
            </a:r>
            <a:endParaRPr lang="en-US" dirty="0"/>
          </a:p>
        </p:txBody>
      </p:sp>
      <p:sp>
        <p:nvSpPr>
          <p:cNvPr id="10" name="TextBox 9"/>
          <p:cNvSpPr txBox="1"/>
          <p:nvPr/>
        </p:nvSpPr>
        <p:spPr>
          <a:xfrm>
            <a:off x="3861579" y="4990059"/>
            <a:ext cx="907144" cy="369332"/>
          </a:xfrm>
          <a:prstGeom prst="rect">
            <a:avLst/>
          </a:prstGeom>
          <a:noFill/>
        </p:spPr>
        <p:txBody>
          <a:bodyPr wrap="none" rtlCol="0">
            <a:spAutoFit/>
          </a:bodyPr>
          <a:lstStyle/>
          <a:p>
            <a:r>
              <a:rPr lang="en-US" dirty="0" smtClean="0"/>
              <a:t>Sanford</a:t>
            </a:r>
            <a:endParaRPr lang="en-US" dirty="0"/>
          </a:p>
        </p:txBody>
      </p:sp>
      <p:pic>
        <p:nvPicPr>
          <p:cNvPr id="11" name="Picture 10"/>
          <p:cNvPicPr>
            <a:picLocks noChangeAspect="1"/>
          </p:cNvPicPr>
          <p:nvPr/>
        </p:nvPicPr>
        <p:blipFill>
          <a:blip r:embed="rId5"/>
          <a:stretch>
            <a:fillRect/>
          </a:stretch>
        </p:blipFill>
        <p:spPr>
          <a:xfrm>
            <a:off x="4965013" y="4592321"/>
            <a:ext cx="2943831" cy="1935569"/>
          </a:xfrm>
          <a:prstGeom prst="rect">
            <a:avLst/>
          </a:prstGeom>
        </p:spPr>
      </p:pic>
      <p:sp>
        <p:nvSpPr>
          <p:cNvPr id="12" name="TextBox 11"/>
          <p:cNvSpPr txBox="1"/>
          <p:nvPr/>
        </p:nvSpPr>
        <p:spPr>
          <a:xfrm>
            <a:off x="8117490" y="4990059"/>
            <a:ext cx="848084" cy="369332"/>
          </a:xfrm>
          <a:prstGeom prst="rect">
            <a:avLst/>
          </a:prstGeom>
          <a:noFill/>
        </p:spPr>
        <p:txBody>
          <a:bodyPr wrap="none" rtlCol="0">
            <a:spAutoFit/>
          </a:bodyPr>
          <a:lstStyle/>
          <a:p>
            <a:r>
              <a:rPr lang="en-US" dirty="0" smtClean="0"/>
              <a:t>MINOS</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5172"/>
            <a:ext cx="8229600" cy="803614"/>
          </a:xfrm>
        </p:spPr>
        <p:txBody>
          <a:bodyPr>
            <a:normAutofit/>
          </a:bodyPr>
          <a:lstStyle/>
          <a:p>
            <a:r>
              <a:rPr lang="en-US" sz="3600" b="1" dirty="0" smtClean="0">
                <a:solidFill>
                  <a:srgbClr val="0000FF"/>
                </a:solidFill>
              </a:rPr>
              <a:t>High Intensity, Low Energy Facilities</a:t>
            </a:r>
            <a:endParaRPr lang="en-US" sz="3600" b="1" dirty="0">
              <a:solidFill>
                <a:srgbClr val="0000FF"/>
              </a:solidFill>
            </a:endParaRPr>
          </a:p>
        </p:txBody>
      </p:sp>
      <p:sp>
        <p:nvSpPr>
          <p:cNvPr id="3" name="Content Placeholder 2"/>
          <p:cNvSpPr>
            <a:spLocks noGrp="1"/>
          </p:cNvSpPr>
          <p:nvPr>
            <p:ph idx="1"/>
          </p:nvPr>
        </p:nvSpPr>
        <p:spPr>
          <a:xfrm>
            <a:off x="457200" y="1653502"/>
            <a:ext cx="8229600" cy="4525963"/>
          </a:xfrm>
        </p:spPr>
        <p:txBody>
          <a:bodyPr>
            <a:noAutofit/>
          </a:bodyPr>
          <a:lstStyle/>
          <a:p>
            <a:r>
              <a:rPr lang="en-US" sz="2000" dirty="0" smtClean="0"/>
              <a:t>It is quite common to perform irradiation survivability studies on detectors by placing them in a high intensity low energy proton or electron beam, or in mixed field areas, such as near a beam dump.</a:t>
            </a:r>
          </a:p>
          <a:p>
            <a:endParaRPr lang="en-US" sz="2000" dirty="0" smtClean="0"/>
          </a:p>
          <a:p>
            <a:r>
              <a:rPr lang="en-US" sz="2000" dirty="0" smtClean="0"/>
              <a:t>The HL-LHC detector upgrades demand an incredible rate and dose capability, that MUST be tested in high irradiation areas. Total doses will exceed 10</a:t>
            </a:r>
            <a:r>
              <a:rPr lang="en-US" sz="2000" baseline="30000" dirty="0" smtClean="0"/>
              <a:t>16</a:t>
            </a:r>
            <a:r>
              <a:rPr lang="en-US" sz="2000" dirty="0" smtClean="0"/>
              <a:t> particles per square cm in the vertex region</a:t>
            </a:r>
          </a:p>
          <a:p>
            <a:endParaRPr lang="en-US" sz="2000" dirty="0" smtClean="0"/>
          </a:p>
          <a:p>
            <a:r>
              <a:rPr lang="en-US" sz="2000" dirty="0" smtClean="0"/>
              <a:t>In addition, of course, high rate beams are vital for performing beam studies and can accommodate small experiments that test for rare interactions or symmetry violation processes </a:t>
            </a:r>
          </a:p>
          <a:p>
            <a:endParaRPr lang="en-US" sz="2000" dirty="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rgbClr val="0000FF"/>
                </a:solidFill>
              </a:rPr>
              <a:t>Moderate Intensity,  Low Energy  </a:t>
            </a:r>
            <a:r>
              <a:rPr lang="en-US" sz="3600" b="1" dirty="0" err="1" smtClean="0">
                <a:solidFill>
                  <a:srgbClr val="0000FF"/>
                </a:solidFill>
              </a:rPr>
              <a:t>γ’s</a:t>
            </a:r>
            <a:endParaRPr lang="en-US" sz="3600" b="1" dirty="0">
              <a:solidFill>
                <a:srgbClr val="0000FF"/>
              </a:solidFill>
            </a:endParaRPr>
          </a:p>
        </p:txBody>
      </p:sp>
      <p:sp>
        <p:nvSpPr>
          <p:cNvPr id="3" name="Content Placeholder 2"/>
          <p:cNvSpPr>
            <a:spLocks noGrp="1"/>
          </p:cNvSpPr>
          <p:nvPr>
            <p:ph idx="1"/>
          </p:nvPr>
        </p:nvSpPr>
        <p:spPr>
          <a:xfrm>
            <a:off x="255149" y="2020596"/>
            <a:ext cx="4401768" cy="4272118"/>
          </a:xfrm>
        </p:spPr>
        <p:txBody>
          <a:bodyPr>
            <a:normAutofit fontScale="62500" lnSpcReduction="20000"/>
          </a:bodyPr>
          <a:lstStyle/>
          <a:p>
            <a:r>
              <a:rPr lang="en-US" dirty="0" smtClean="0"/>
              <a:t>HIGS  (“High  Intensity  Gamma  Source”</a:t>
            </a:r>
          </a:p>
          <a:p>
            <a:pPr lvl="1"/>
            <a:r>
              <a:rPr lang="en-US" dirty="0" smtClean="0"/>
              <a:t>Triangle Universities</a:t>
            </a:r>
          </a:p>
          <a:p>
            <a:pPr lvl="1"/>
            <a:r>
              <a:rPr lang="en-US" dirty="0" smtClean="0"/>
              <a:t>Compton  Backscattered  off  of   electrons  in  Duke  Electron   Storage  Ring</a:t>
            </a:r>
          </a:p>
          <a:p>
            <a:pPr lvl="1"/>
            <a:r>
              <a:rPr lang="en-US" dirty="0" smtClean="0"/>
              <a:t>Energies  between  1‐100  </a:t>
            </a:r>
            <a:r>
              <a:rPr lang="en-US" dirty="0" err="1" smtClean="0"/>
              <a:t>MeV</a:t>
            </a:r>
            <a:endParaRPr lang="en-US" dirty="0" smtClean="0"/>
          </a:p>
          <a:p>
            <a:pPr lvl="1"/>
            <a:r>
              <a:rPr lang="en-US" dirty="0" smtClean="0"/>
              <a:t>Order  of  5%  energy  spread</a:t>
            </a:r>
          </a:p>
          <a:p>
            <a:pPr lvl="1"/>
            <a:r>
              <a:rPr lang="en-US" dirty="0" smtClean="0"/>
              <a:t>Fluxes  on  the  order  of  10</a:t>
            </a:r>
            <a:r>
              <a:rPr lang="en-US" baseline="30000" dirty="0" smtClean="0"/>
              <a:t>8</a:t>
            </a:r>
            <a:r>
              <a:rPr lang="en-US" dirty="0" smtClean="0"/>
              <a:t>  per  sec  </a:t>
            </a:r>
          </a:p>
          <a:p>
            <a:endParaRPr lang="en-US" dirty="0" smtClean="0"/>
          </a:p>
          <a:p>
            <a:r>
              <a:rPr lang="en-US" dirty="0" smtClean="0"/>
              <a:t>Many other facilities provide reactor or source based irradiation capabilities:</a:t>
            </a:r>
          </a:p>
          <a:p>
            <a:pPr lvl="1"/>
            <a:r>
              <a:rPr lang="en-US" dirty="0" smtClean="0"/>
              <a:t>e.g. </a:t>
            </a:r>
            <a:r>
              <a:rPr lang="en-US" dirty="0" err="1" smtClean="0"/>
              <a:t>U.Mass</a:t>
            </a:r>
            <a:r>
              <a:rPr lang="en-US" dirty="0" smtClean="0"/>
              <a:t>. Lowell  Radiation  Laboratory:  100  </a:t>
            </a:r>
            <a:r>
              <a:rPr lang="en-US" dirty="0" err="1" smtClean="0"/>
              <a:t>rad</a:t>
            </a:r>
            <a:r>
              <a:rPr lang="en-US" dirty="0" smtClean="0"/>
              <a:t>  to  2  </a:t>
            </a:r>
            <a:r>
              <a:rPr lang="en-US" dirty="0" err="1" smtClean="0"/>
              <a:t>Mrad</a:t>
            </a:r>
            <a:r>
              <a:rPr lang="en-US" dirty="0" smtClean="0"/>
              <a:t>  per  hour</a:t>
            </a:r>
          </a:p>
          <a:p>
            <a:pPr>
              <a:buNone/>
            </a:pPr>
            <a:endParaRPr lang="en-US" dirty="0"/>
          </a:p>
        </p:txBody>
      </p:sp>
      <p:pic>
        <p:nvPicPr>
          <p:cNvPr id="4" name="Picture 3" descr="Screen shot 2013-01-05 at 9.36.52 PM.png"/>
          <p:cNvPicPr>
            <a:picLocks noChangeAspect="1"/>
          </p:cNvPicPr>
          <p:nvPr/>
        </p:nvPicPr>
        <p:blipFill>
          <a:blip r:embed="rId2"/>
          <a:stretch>
            <a:fillRect/>
          </a:stretch>
        </p:blipFill>
        <p:spPr>
          <a:xfrm>
            <a:off x="4656917" y="2411929"/>
            <a:ext cx="3750591" cy="2756945"/>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smtClean="0">
                <a:solidFill>
                  <a:srgbClr val="0000FF"/>
                </a:solidFill>
              </a:rPr>
              <a:t>High  Intensity,  Low  Energy  </a:t>
            </a:r>
            <a:br>
              <a:rPr lang="en-US" sz="3600" b="1" dirty="0" smtClean="0">
                <a:solidFill>
                  <a:srgbClr val="0000FF"/>
                </a:solidFill>
              </a:rPr>
            </a:br>
            <a:r>
              <a:rPr lang="en-US" sz="3600" b="1" dirty="0" smtClean="0">
                <a:solidFill>
                  <a:srgbClr val="0000FF"/>
                </a:solidFill>
              </a:rPr>
              <a:t>Protons at University Cyclotrons and Medical Treatment Centers</a:t>
            </a:r>
            <a:endParaRPr lang="en-US" sz="3600" b="1" dirty="0">
              <a:solidFill>
                <a:srgbClr val="0000FF"/>
              </a:solidFill>
            </a:endParaRPr>
          </a:p>
        </p:txBody>
      </p:sp>
      <p:sp>
        <p:nvSpPr>
          <p:cNvPr id="3" name="Content Placeholder 2"/>
          <p:cNvSpPr>
            <a:spLocks noGrp="1"/>
          </p:cNvSpPr>
          <p:nvPr>
            <p:ph idx="1"/>
          </p:nvPr>
        </p:nvSpPr>
        <p:spPr>
          <a:xfrm>
            <a:off x="65848" y="1933388"/>
            <a:ext cx="5007513" cy="2732192"/>
          </a:xfrm>
        </p:spPr>
        <p:txBody>
          <a:bodyPr>
            <a:normAutofit/>
          </a:bodyPr>
          <a:lstStyle/>
          <a:p>
            <a:r>
              <a:rPr lang="en-US" sz="2000" dirty="0" smtClean="0"/>
              <a:t>Indiana  University  ISAT   (“Integrated  Science  and   Accelerator  Technology”)</a:t>
            </a:r>
          </a:p>
          <a:p>
            <a:pPr lvl="1"/>
            <a:r>
              <a:rPr lang="en-US" sz="1800" dirty="0" smtClean="0"/>
              <a:t>Proton Cyclotron 30-200  </a:t>
            </a:r>
            <a:r>
              <a:rPr lang="en-US" sz="1800" dirty="0" err="1" smtClean="0"/>
              <a:t>MeV</a:t>
            </a:r>
            <a:r>
              <a:rPr lang="en-US" sz="1800" dirty="0" smtClean="0"/>
              <a:t> </a:t>
            </a:r>
          </a:p>
          <a:p>
            <a:pPr lvl="1"/>
            <a:r>
              <a:rPr lang="en-US" sz="1800" dirty="0" smtClean="0"/>
              <a:t>Flux  1E02  to  1E11  protons/cm2/sec</a:t>
            </a:r>
          </a:p>
          <a:p>
            <a:pPr lvl="1"/>
            <a:r>
              <a:rPr lang="en-US" sz="1800" dirty="0" smtClean="0"/>
              <a:t>2-30  cm  diameter   beam</a:t>
            </a:r>
          </a:p>
          <a:p>
            <a:pPr lvl="1"/>
            <a:endParaRPr lang="en-US" sz="1800" dirty="0" smtClean="0"/>
          </a:p>
          <a:p>
            <a:pPr lvl="1"/>
            <a:endParaRPr lang="en-US" sz="1800" dirty="0" smtClean="0"/>
          </a:p>
          <a:p>
            <a:endParaRPr lang="en-US" sz="2000" dirty="0" smtClean="0"/>
          </a:p>
        </p:txBody>
      </p:sp>
      <p:pic>
        <p:nvPicPr>
          <p:cNvPr id="4" name="Picture 3" descr="Screen shot 2013-01-05 at 9.54.15 PM.png"/>
          <p:cNvPicPr>
            <a:picLocks noChangeAspect="1"/>
          </p:cNvPicPr>
          <p:nvPr/>
        </p:nvPicPr>
        <p:blipFill>
          <a:blip r:embed="rId2"/>
          <a:stretch>
            <a:fillRect/>
          </a:stretch>
        </p:blipFill>
        <p:spPr>
          <a:xfrm>
            <a:off x="4739152" y="1701000"/>
            <a:ext cx="3415586" cy="2330907"/>
          </a:xfrm>
          <a:prstGeom prst="rect">
            <a:avLst/>
          </a:prstGeom>
        </p:spPr>
      </p:pic>
      <p:pic>
        <p:nvPicPr>
          <p:cNvPr id="5" name="Picture 4" descr="Screen Shot 2013-02-25 at 8.09.16 PM.png"/>
          <p:cNvPicPr>
            <a:picLocks noChangeAspect="1"/>
          </p:cNvPicPr>
          <p:nvPr/>
        </p:nvPicPr>
        <p:blipFill>
          <a:blip r:embed="rId3"/>
          <a:stretch>
            <a:fillRect/>
          </a:stretch>
        </p:blipFill>
        <p:spPr>
          <a:xfrm>
            <a:off x="457200" y="4031907"/>
            <a:ext cx="4061326" cy="2603197"/>
          </a:xfrm>
          <a:prstGeom prst="rect">
            <a:avLst/>
          </a:prstGeom>
        </p:spPr>
      </p:pic>
      <p:sp>
        <p:nvSpPr>
          <p:cNvPr id="6" name="TextBox 5"/>
          <p:cNvSpPr txBox="1"/>
          <p:nvPr/>
        </p:nvSpPr>
        <p:spPr>
          <a:xfrm>
            <a:off x="5073361" y="4946316"/>
            <a:ext cx="3322007" cy="923330"/>
          </a:xfrm>
          <a:prstGeom prst="rect">
            <a:avLst/>
          </a:prstGeom>
          <a:noFill/>
        </p:spPr>
        <p:txBody>
          <a:bodyPr wrap="square" rtlCol="0">
            <a:spAutoFit/>
          </a:bodyPr>
          <a:lstStyle/>
          <a:p>
            <a:r>
              <a:rPr lang="en-US" dirty="0" smtClean="0"/>
              <a:t>Loma Linda cyclotron allows for after hours experimental use.  Beam is 230 </a:t>
            </a:r>
            <a:r>
              <a:rPr lang="en-US" dirty="0" err="1" smtClean="0"/>
              <a:t>Mev</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smtClean="0">
                <a:solidFill>
                  <a:srgbClr val="0000FF"/>
                </a:solidFill>
              </a:rPr>
              <a:t>High Intensity, Low Energy </a:t>
            </a:r>
            <a:br>
              <a:rPr lang="en-US" sz="3600" b="1" dirty="0" smtClean="0">
                <a:solidFill>
                  <a:srgbClr val="0000FF"/>
                </a:solidFill>
              </a:rPr>
            </a:br>
            <a:r>
              <a:rPr lang="en-US" sz="3600" b="1" dirty="0" smtClean="0">
                <a:solidFill>
                  <a:srgbClr val="0000FF"/>
                </a:solidFill>
              </a:rPr>
              <a:t>Protons and Neutrons at Los Alamos</a:t>
            </a:r>
            <a:endParaRPr lang="en-US" sz="3600" b="1" dirty="0">
              <a:solidFill>
                <a:srgbClr val="0000FF"/>
              </a:solidFill>
            </a:endParaRPr>
          </a:p>
        </p:txBody>
      </p:sp>
      <p:sp>
        <p:nvSpPr>
          <p:cNvPr id="3" name="Content Placeholder 2"/>
          <p:cNvSpPr>
            <a:spLocks noGrp="1"/>
          </p:cNvSpPr>
          <p:nvPr>
            <p:ph idx="1"/>
          </p:nvPr>
        </p:nvSpPr>
        <p:spPr>
          <a:xfrm>
            <a:off x="457200" y="1493256"/>
            <a:ext cx="4899577" cy="4525963"/>
          </a:xfrm>
        </p:spPr>
        <p:txBody>
          <a:bodyPr>
            <a:normAutofit/>
          </a:bodyPr>
          <a:lstStyle/>
          <a:p>
            <a:r>
              <a:rPr lang="en-US" sz="1800" dirty="0" smtClean="0">
                <a:latin typeface="Arial"/>
                <a:cs typeface="Arial"/>
              </a:rPr>
              <a:t>LANSCE=‘Los Alamos Neutron Science Center’</a:t>
            </a:r>
          </a:p>
          <a:p>
            <a:r>
              <a:rPr lang="en-US" sz="1800" dirty="0" smtClean="0">
                <a:latin typeface="Arial"/>
                <a:cs typeface="Arial"/>
              </a:rPr>
              <a:t>Has supported users for decades with several dedicated facilities:</a:t>
            </a:r>
          </a:p>
          <a:p>
            <a:pPr lvl="1"/>
            <a:r>
              <a:rPr lang="en-US" sz="1800" dirty="0" smtClean="0">
                <a:latin typeface="Arial"/>
                <a:cs typeface="Arial"/>
              </a:rPr>
              <a:t>Proton Radiography:</a:t>
            </a:r>
          </a:p>
          <a:p>
            <a:pPr lvl="2"/>
            <a:r>
              <a:rPr lang="en-US" sz="1400" dirty="0" smtClean="0">
                <a:latin typeface="Arial"/>
                <a:cs typeface="Arial"/>
              </a:rPr>
              <a:t>800  </a:t>
            </a:r>
            <a:r>
              <a:rPr lang="en-US" sz="1400" dirty="0" err="1" smtClean="0">
                <a:latin typeface="Arial"/>
                <a:cs typeface="Arial"/>
              </a:rPr>
              <a:t>Mev</a:t>
            </a:r>
            <a:r>
              <a:rPr lang="en-US" sz="1400" dirty="0" smtClean="0">
                <a:latin typeface="Arial"/>
                <a:cs typeface="Arial"/>
              </a:rPr>
              <a:t>  protons</a:t>
            </a:r>
          </a:p>
          <a:p>
            <a:pPr lvl="2"/>
            <a:r>
              <a:rPr lang="en-US" sz="1400" dirty="0" smtClean="0">
                <a:latin typeface="Arial"/>
                <a:cs typeface="Arial"/>
              </a:rPr>
              <a:t>1 to 5E11  protons  per  pulse  at  1  Hz</a:t>
            </a:r>
          </a:p>
          <a:p>
            <a:pPr lvl="1"/>
            <a:r>
              <a:rPr lang="en-US" sz="1800" dirty="0" smtClean="0">
                <a:latin typeface="Arial"/>
                <a:cs typeface="Arial"/>
              </a:rPr>
              <a:t>Lujan Neutron Scattering</a:t>
            </a:r>
          </a:p>
          <a:p>
            <a:pPr lvl="2"/>
            <a:r>
              <a:rPr lang="en-US" sz="1400" dirty="0" smtClean="0">
                <a:latin typeface="Arial"/>
                <a:cs typeface="Arial"/>
              </a:rPr>
              <a:t>Tungsten </a:t>
            </a:r>
            <a:r>
              <a:rPr lang="en-US" sz="1400" dirty="0" err="1" smtClean="0">
                <a:latin typeface="Arial"/>
                <a:cs typeface="Arial"/>
              </a:rPr>
              <a:t>spallation</a:t>
            </a:r>
            <a:r>
              <a:rPr lang="en-US" sz="1400" dirty="0" smtClean="0">
                <a:latin typeface="Arial"/>
                <a:cs typeface="Arial"/>
              </a:rPr>
              <a:t> with beam currents of 100 </a:t>
            </a:r>
            <a:r>
              <a:rPr lang="en-US" sz="1400" dirty="0" err="1" smtClean="0">
                <a:latin typeface="Arial"/>
                <a:cs typeface="Arial"/>
              </a:rPr>
              <a:t>microamps</a:t>
            </a:r>
            <a:endParaRPr lang="en-US" sz="1400" dirty="0" smtClean="0">
              <a:latin typeface="Arial"/>
              <a:cs typeface="Arial"/>
            </a:endParaRPr>
          </a:p>
          <a:p>
            <a:pPr lvl="2"/>
            <a:r>
              <a:rPr lang="en-US" sz="1400" dirty="0" smtClean="0">
                <a:latin typeface="Arial"/>
                <a:cs typeface="Arial"/>
              </a:rPr>
              <a:t>Cryogenic and high magnetic field capability</a:t>
            </a:r>
            <a:endParaRPr lang="en-US" sz="2000" dirty="0" smtClean="0">
              <a:latin typeface="Arial"/>
              <a:cs typeface="Arial"/>
            </a:endParaRPr>
          </a:p>
          <a:p>
            <a:pPr lvl="2"/>
            <a:r>
              <a:rPr lang="en-US" sz="1400" dirty="0" smtClean="0">
                <a:latin typeface="Arial"/>
                <a:cs typeface="Arial"/>
              </a:rPr>
              <a:t>Source for ultra-cold neutrons</a:t>
            </a:r>
            <a:endParaRPr lang="en-US" sz="1050" dirty="0" smtClean="0">
              <a:latin typeface="Arial"/>
              <a:cs typeface="Arial"/>
            </a:endParaRPr>
          </a:p>
        </p:txBody>
      </p:sp>
      <p:pic>
        <p:nvPicPr>
          <p:cNvPr id="4" name="Picture 3"/>
          <p:cNvPicPr>
            <a:picLocks noChangeAspect="1"/>
          </p:cNvPicPr>
          <p:nvPr/>
        </p:nvPicPr>
        <p:blipFill>
          <a:blip r:embed="rId2"/>
          <a:stretch>
            <a:fillRect/>
          </a:stretch>
        </p:blipFill>
        <p:spPr>
          <a:xfrm>
            <a:off x="5543744" y="1493256"/>
            <a:ext cx="2520182" cy="3502526"/>
          </a:xfrm>
          <a:prstGeom prst="rect">
            <a:avLst/>
          </a:prstGeom>
        </p:spPr>
      </p:pic>
      <p:pic>
        <p:nvPicPr>
          <p:cNvPr id="5" name="Picture 4" descr="Screen Shot 2013-02-25 at 8.47.51 AM.png"/>
          <p:cNvPicPr>
            <a:picLocks noChangeAspect="1"/>
          </p:cNvPicPr>
          <p:nvPr/>
        </p:nvPicPr>
        <p:blipFill>
          <a:blip r:embed="rId3"/>
          <a:stretch>
            <a:fillRect/>
          </a:stretch>
        </p:blipFill>
        <p:spPr>
          <a:xfrm>
            <a:off x="1606885" y="5240996"/>
            <a:ext cx="5278329" cy="153768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6664" y="152400"/>
            <a:ext cx="8229600" cy="1143000"/>
          </a:xfrm>
        </p:spPr>
        <p:txBody>
          <a:bodyPr>
            <a:normAutofit fontScale="90000"/>
          </a:bodyPr>
          <a:lstStyle/>
          <a:p>
            <a:r>
              <a:rPr lang="en-US" sz="3600" b="1" dirty="0" smtClean="0">
                <a:solidFill>
                  <a:srgbClr val="0000FF"/>
                </a:solidFill>
              </a:rPr>
              <a:t>High Intensity Low Energy Protons at FNAL – ‘MTA’=</a:t>
            </a:r>
            <a:r>
              <a:rPr lang="en-US" sz="3600" b="1" dirty="0" err="1" smtClean="0">
                <a:solidFill>
                  <a:srgbClr val="0000FF"/>
                </a:solidFill>
              </a:rPr>
              <a:t>MuCool</a:t>
            </a:r>
            <a:r>
              <a:rPr lang="en-US" sz="3600" b="1" dirty="0" smtClean="0">
                <a:solidFill>
                  <a:srgbClr val="0000FF"/>
                </a:solidFill>
              </a:rPr>
              <a:t> Test Area</a:t>
            </a:r>
            <a:endParaRPr lang="en-US" sz="3600" b="1" dirty="0">
              <a:solidFill>
                <a:srgbClr val="0000FF"/>
              </a:solidFill>
            </a:endParaRPr>
          </a:p>
        </p:txBody>
      </p:sp>
      <p:sp>
        <p:nvSpPr>
          <p:cNvPr id="3" name="Text Placeholder 2"/>
          <p:cNvSpPr>
            <a:spLocks noGrp="1"/>
          </p:cNvSpPr>
          <p:nvPr>
            <p:ph type="body" sz="half" idx="1"/>
          </p:nvPr>
        </p:nvSpPr>
        <p:spPr>
          <a:xfrm>
            <a:off x="457200" y="1750218"/>
            <a:ext cx="3993322" cy="4525963"/>
          </a:xfrm>
        </p:spPr>
        <p:txBody>
          <a:bodyPr>
            <a:normAutofit fontScale="92500"/>
          </a:bodyPr>
          <a:lstStyle/>
          <a:p>
            <a:r>
              <a:rPr lang="en-US" sz="2400" dirty="0" smtClean="0"/>
              <a:t>Purpose is to provide an experimental area for the </a:t>
            </a:r>
            <a:r>
              <a:rPr lang="en-US" sz="2400" dirty="0" err="1" smtClean="0"/>
              <a:t>MuCool</a:t>
            </a:r>
            <a:r>
              <a:rPr lang="en-US" sz="2400" dirty="0" smtClean="0"/>
              <a:t> project to test cavities inside high magnetic field, with intense beam.</a:t>
            </a:r>
          </a:p>
          <a:p>
            <a:r>
              <a:rPr lang="en-US" sz="2400" dirty="0" smtClean="0"/>
              <a:t>400 </a:t>
            </a:r>
            <a:r>
              <a:rPr lang="en-US" sz="2400" dirty="0" err="1" smtClean="0"/>
              <a:t>MeV</a:t>
            </a:r>
            <a:r>
              <a:rPr lang="en-US" sz="2400" dirty="0" smtClean="0"/>
              <a:t> protons from </a:t>
            </a:r>
            <a:r>
              <a:rPr lang="en-US" sz="2400" dirty="0" err="1" smtClean="0"/>
              <a:t>Linac</a:t>
            </a:r>
            <a:endParaRPr lang="en-US" sz="2400" dirty="0" smtClean="0"/>
          </a:p>
          <a:p>
            <a:r>
              <a:rPr lang="en-US" sz="2400" dirty="0" smtClean="0"/>
              <a:t>1 Hz repetition rate with &gt;1E12 beam available</a:t>
            </a:r>
          </a:p>
          <a:p>
            <a:r>
              <a:rPr lang="en-US" sz="2400" dirty="0" smtClean="0"/>
              <a:t>No experiments beyond </a:t>
            </a:r>
            <a:r>
              <a:rPr lang="en-US" sz="2400" dirty="0" err="1" smtClean="0"/>
              <a:t>MuCool</a:t>
            </a:r>
            <a:r>
              <a:rPr lang="en-US" sz="2400" dirty="0" smtClean="0"/>
              <a:t> yet, but </a:t>
            </a:r>
            <a:r>
              <a:rPr lang="en-US" sz="2400" dirty="0" err="1" smtClean="0"/>
              <a:t>MOU’s</a:t>
            </a:r>
            <a:r>
              <a:rPr lang="en-US" sz="2400" dirty="0" smtClean="0"/>
              <a:t> are now considered</a:t>
            </a:r>
          </a:p>
          <a:p>
            <a:endParaRPr lang="en-US" sz="2400" dirty="0"/>
          </a:p>
        </p:txBody>
      </p:sp>
      <p:sp>
        <p:nvSpPr>
          <p:cNvPr id="6" name="Slide Number Placeholder 5"/>
          <p:cNvSpPr>
            <a:spLocks noGrp="1"/>
          </p:cNvSpPr>
          <p:nvPr>
            <p:ph type="sldNum" sz="quarter" idx="12"/>
          </p:nvPr>
        </p:nvSpPr>
        <p:spPr/>
        <p:txBody>
          <a:bodyPr/>
          <a:lstStyle/>
          <a:p>
            <a:pPr>
              <a:defRPr/>
            </a:pPr>
            <a:fld id="{573CD596-7C2D-524C-AF4C-A6813FC7313B}" type="slidenum">
              <a:rPr lang="en-US" smtClean="0"/>
              <a:pPr>
                <a:defRPr/>
              </a:pPr>
              <a:t>19</a:t>
            </a:fld>
            <a:endParaRPr lang="en-US"/>
          </a:p>
        </p:txBody>
      </p:sp>
      <p:pic>
        <p:nvPicPr>
          <p:cNvPr id="9" name="Picture 8"/>
          <p:cNvPicPr>
            <a:picLocks noChangeAspect="1"/>
          </p:cNvPicPr>
          <p:nvPr/>
        </p:nvPicPr>
        <p:blipFill>
          <a:blip r:embed="rId2"/>
          <a:stretch>
            <a:fillRect/>
          </a:stretch>
        </p:blipFill>
        <p:spPr>
          <a:xfrm>
            <a:off x="5778561" y="1390400"/>
            <a:ext cx="1761228" cy="2743112"/>
          </a:xfrm>
          <a:prstGeom prst="rect">
            <a:avLst/>
          </a:prstGeom>
        </p:spPr>
      </p:pic>
      <p:pic>
        <p:nvPicPr>
          <p:cNvPr id="11" name="Content Placeholder 10" descr="Screen shot 2013-01-07 at 5.59.01 AM.png"/>
          <p:cNvPicPr>
            <a:picLocks noGrp="1" noChangeAspect="1"/>
          </p:cNvPicPr>
          <p:nvPr>
            <p:ph sz="quarter" idx="3"/>
          </p:nvPr>
        </p:nvPicPr>
        <p:blipFill>
          <a:blip r:embed="rId3"/>
          <a:srcRect l="-29670" r="-29670"/>
          <a:stretch>
            <a:fillRect/>
          </a:stretch>
        </p:blipFill>
        <p:spPr>
          <a:xfrm>
            <a:off x="4648200" y="4329191"/>
            <a:ext cx="4038600" cy="2187575"/>
          </a:xfrm>
        </p:spPr>
      </p:pic>
      <p:cxnSp>
        <p:nvCxnSpPr>
          <p:cNvPr id="13" name="Straight Arrow Connector 12"/>
          <p:cNvCxnSpPr/>
          <p:nvPr/>
        </p:nvCxnSpPr>
        <p:spPr>
          <a:xfrm flipV="1">
            <a:off x="4939632" y="5415815"/>
            <a:ext cx="838994" cy="380206"/>
          </a:xfrm>
          <a:prstGeom prst="straightConnector1">
            <a:avLst/>
          </a:prstGeom>
          <a:ln w="381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57514" y="274638"/>
            <a:ext cx="8986486" cy="1143000"/>
          </a:xfrm>
        </p:spPr>
        <p:txBody>
          <a:bodyPr>
            <a:noAutofit/>
          </a:bodyPr>
          <a:lstStyle/>
          <a:p>
            <a:r>
              <a:rPr lang="en-US" sz="3600" b="1" dirty="0" smtClean="0">
                <a:solidFill>
                  <a:srgbClr val="0000FF"/>
                </a:solidFill>
              </a:rPr>
              <a:t>The energy spectrum in particle physics</a:t>
            </a:r>
            <a:endParaRPr lang="en-US" sz="3600" b="1" dirty="0">
              <a:solidFill>
                <a:srgbClr val="0000FF"/>
              </a:solidFill>
            </a:endParaRPr>
          </a:p>
        </p:txBody>
      </p:sp>
      <p:sp>
        <p:nvSpPr>
          <p:cNvPr id="3" name="Content Placeholder 2"/>
          <p:cNvSpPr>
            <a:spLocks noGrp="1"/>
          </p:cNvSpPr>
          <p:nvPr>
            <p:ph idx="1"/>
          </p:nvPr>
        </p:nvSpPr>
        <p:spPr>
          <a:xfrm>
            <a:off x="552569" y="1417638"/>
            <a:ext cx="8108032" cy="4785445"/>
          </a:xfrm>
        </p:spPr>
        <p:txBody>
          <a:bodyPr>
            <a:normAutofit fontScale="92500" lnSpcReduction="20000"/>
          </a:bodyPr>
          <a:lstStyle/>
          <a:p>
            <a:pPr>
              <a:buNone/>
            </a:pPr>
            <a:r>
              <a:rPr lang="en-US" sz="2200" u="sng" dirty="0" smtClean="0"/>
              <a:t>                     Energy                Physics                               Detectors                          .        </a:t>
            </a:r>
          </a:p>
          <a:p>
            <a:pPr marL="1289304" lvl="1"/>
            <a:r>
              <a:rPr lang="en-US" sz="1800" dirty="0" smtClean="0"/>
              <a:t>1 </a:t>
            </a:r>
            <a:r>
              <a:rPr lang="en-US" sz="1800" dirty="0" err="1" smtClean="0"/>
              <a:t>meV</a:t>
            </a:r>
            <a:r>
              <a:rPr lang="en-US" sz="1800" dirty="0" smtClean="0"/>
              <a:t>:	</a:t>
            </a:r>
            <a:r>
              <a:rPr lang="en-US" sz="1800" dirty="0" err="1" smtClean="0">
                <a:latin typeface="Symbol"/>
              </a:rPr>
              <a:t>n</a:t>
            </a:r>
            <a:r>
              <a:rPr lang="en-US" sz="1800" dirty="0" smtClean="0"/>
              <a:t> masses &amp; decay:	 		STJ, MMC</a:t>
            </a:r>
          </a:p>
          <a:p>
            <a:pPr marL="1289304" lvl="1"/>
            <a:r>
              <a:rPr lang="en-US" sz="1800" dirty="0" smtClean="0"/>
              <a:t>1 </a:t>
            </a:r>
            <a:r>
              <a:rPr lang="en-US" sz="1800" dirty="0" err="1" smtClean="0"/>
              <a:t>eV</a:t>
            </a:r>
            <a:r>
              <a:rPr lang="en-US" sz="1800" dirty="0" smtClean="0"/>
              <a:t>:		astrophysics photometry:		TES, CCD, MKID</a:t>
            </a:r>
          </a:p>
          <a:p>
            <a:pPr marL="1289304" lvl="1"/>
            <a:r>
              <a:rPr lang="en-US" sz="1800" dirty="0" smtClean="0"/>
              <a:t>1 </a:t>
            </a:r>
            <a:r>
              <a:rPr lang="en-US" sz="1800" dirty="0" err="1"/>
              <a:t>K</a:t>
            </a:r>
            <a:r>
              <a:rPr lang="en-US" sz="1800" dirty="0" err="1" smtClean="0"/>
              <a:t>eV</a:t>
            </a:r>
            <a:r>
              <a:rPr lang="en-US" sz="1800" dirty="0" smtClean="0"/>
              <a:t>:	X-ray physics; dark matter:	Pixel Arrays, Crystals</a:t>
            </a:r>
          </a:p>
          <a:p>
            <a:pPr marL="1289304" lvl="1"/>
            <a:r>
              <a:rPr lang="en-US" sz="1800" dirty="0" smtClean="0"/>
              <a:t>1 </a:t>
            </a:r>
            <a:r>
              <a:rPr lang="en-US" sz="1800" dirty="0" err="1" smtClean="0"/>
              <a:t>MeV</a:t>
            </a:r>
            <a:r>
              <a:rPr lang="en-US" sz="1800" dirty="0" smtClean="0"/>
              <a:t>:	Solar/supernova </a:t>
            </a:r>
            <a:r>
              <a:rPr lang="en-US" sz="1800" dirty="0" err="1" smtClean="0">
                <a:latin typeface="Symbol"/>
              </a:rPr>
              <a:t>n</a:t>
            </a:r>
            <a:r>
              <a:rPr lang="en-US" sz="1800" dirty="0" smtClean="0">
                <a:latin typeface="Cambria"/>
              </a:rPr>
              <a:t> :</a:t>
            </a:r>
            <a:r>
              <a:rPr lang="en-US" sz="1800" dirty="0" smtClean="0"/>
              <a:t>			Water </a:t>
            </a:r>
            <a:r>
              <a:rPr lang="en-US" sz="1800" dirty="0" err="1" smtClean="0"/>
              <a:t>cerenkov</a:t>
            </a:r>
            <a:r>
              <a:rPr lang="en-US" sz="1800" dirty="0" smtClean="0"/>
              <a:t>, Liquid </a:t>
            </a:r>
            <a:r>
              <a:rPr lang="en-US" sz="1800" dirty="0" err="1" smtClean="0"/>
              <a:t>Scint</a:t>
            </a:r>
            <a:r>
              <a:rPr lang="en-US" sz="1800" dirty="0" smtClean="0"/>
              <a:t>.</a:t>
            </a:r>
          </a:p>
          <a:p>
            <a:pPr marL="1289304" lvl="1"/>
            <a:r>
              <a:rPr lang="en-US" sz="1800" dirty="0" smtClean="0"/>
              <a:t>1 </a:t>
            </a:r>
            <a:r>
              <a:rPr lang="en-US" sz="1800" dirty="0" err="1" smtClean="0"/>
              <a:t>GeV</a:t>
            </a:r>
            <a:r>
              <a:rPr lang="en-US" sz="1800" dirty="0" smtClean="0"/>
              <a:t>:	</a:t>
            </a:r>
            <a:r>
              <a:rPr lang="en-US" sz="1800" dirty="0" err="1" smtClean="0">
                <a:latin typeface="Symbol"/>
              </a:rPr>
              <a:t>n</a:t>
            </a:r>
            <a:r>
              <a:rPr lang="en-US" sz="1800" dirty="0" smtClean="0"/>
              <a:t> </a:t>
            </a:r>
            <a:r>
              <a:rPr lang="en-US" sz="1800" dirty="0" err="1" smtClean="0"/>
              <a:t>osc</a:t>
            </a:r>
            <a:r>
              <a:rPr lang="en-US" sz="1800" dirty="0" smtClean="0"/>
              <a:t>., rare decays:			</a:t>
            </a:r>
            <a:r>
              <a:rPr lang="en-US" sz="1800" dirty="0" err="1" smtClean="0"/>
              <a:t>LAr</a:t>
            </a:r>
            <a:r>
              <a:rPr lang="en-US" sz="1800" dirty="0" smtClean="0"/>
              <a:t>, Straw tubes</a:t>
            </a:r>
          </a:p>
          <a:p>
            <a:pPr marL="1289304" lvl="1"/>
            <a:r>
              <a:rPr lang="en-US" sz="1800" dirty="0" smtClean="0"/>
              <a:t>1 </a:t>
            </a:r>
            <a:r>
              <a:rPr lang="en-US" sz="1800" dirty="0" err="1" smtClean="0"/>
              <a:t>TeV</a:t>
            </a:r>
            <a:r>
              <a:rPr lang="en-US" sz="1800" dirty="0" smtClean="0"/>
              <a:t>:		Colliders EW, SUSY:			Silicon strips, </a:t>
            </a:r>
            <a:r>
              <a:rPr lang="en-US" sz="1800" dirty="0" err="1" smtClean="0"/>
              <a:t>calorimetry</a:t>
            </a:r>
            <a:endParaRPr lang="en-US" sz="1800" dirty="0" smtClean="0"/>
          </a:p>
          <a:p>
            <a:pPr marL="1289304" lvl="1"/>
            <a:r>
              <a:rPr lang="en-US" sz="1800" dirty="0" smtClean="0"/>
              <a:t>1 </a:t>
            </a:r>
            <a:r>
              <a:rPr lang="en-US" sz="1800" dirty="0" err="1" smtClean="0"/>
              <a:t>PeV</a:t>
            </a:r>
            <a:r>
              <a:rPr lang="en-US" sz="1800" dirty="0" smtClean="0"/>
              <a:t>:	Cosmic rays:				Ground arrays, satellites</a:t>
            </a:r>
          </a:p>
          <a:p>
            <a:pPr lvl="1"/>
            <a:endParaRPr lang="en-US" sz="1800" dirty="0" smtClean="0"/>
          </a:p>
          <a:p>
            <a:r>
              <a:rPr lang="en-US" sz="2000" dirty="0" smtClean="0"/>
              <a:t>Particle species commonly encountered:</a:t>
            </a:r>
          </a:p>
          <a:p>
            <a:pPr lvl="1"/>
            <a:r>
              <a:rPr lang="en-US" sz="1946" dirty="0" smtClean="0"/>
              <a:t>Photon, electron, proton, </a:t>
            </a:r>
            <a:r>
              <a:rPr lang="en-US" sz="1946" dirty="0" err="1" smtClean="0"/>
              <a:t>kaon</a:t>
            </a:r>
            <a:r>
              <a:rPr lang="en-US" sz="1946" dirty="0" smtClean="0"/>
              <a:t>, neutron, </a:t>
            </a:r>
            <a:r>
              <a:rPr lang="en-US" sz="1946" dirty="0" err="1" smtClean="0"/>
              <a:t>muon</a:t>
            </a:r>
            <a:r>
              <a:rPr lang="en-US" sz="1946" dirty="0" smtClean="0"/>
              <a:t>, 							neutrino, ‘phonon’, ‘quasi-particles’, nuclei, ions, etc.</a:t>
            </a:r>
            <a:endParaRPr lang="en-US" sz="1600" dirty="0" smtClean="0"/>
          </a:p>
          <a:p>
            <a:r>
              <a:rPr lang="en-US" sz="2000" dirty="0" smtClean="0"/>
              <a:t>As this shows, particle physics - more than any other field - has an immense range in energies and particle species to detect. Because of this, the field has had a rich tradition of detector innovation and development of small scale experiments leading to the design of large projects. </a:t>
            </a:r>
          </a:p>
          <a:p>
            <a:r>
              <a:rPr lang="en-US" sz="2000" dirty="0" smtClean="0"/>
              <a:t>To support this wide research environment, there must be a corresponding set of test and research facilities.</a:t>
            </a:r>
          </a:p>
          <a:p>
            <a:pPr>
              <a:buNone/>
            </a:pPr>
            <a:endParaRPr lang="en-US" sz="2000"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00FF"/>
                </a:solidFill>
              </a:rPr>
              <a:t>SCRF Cavities for Future Accelerators</a:t>
            </a:r>
            <a:endParaRPr lang="en-US" b="1" dirty="0">
              <a:solidFill>
                <a:srgbClr val="0000FF"/>
              </a:solidFill>
            </a:endParaRPr>
          </a:p>
        </p:txBody>
      </p:sp>
      <p:pic>
        <p:nvPicPr>
          <p:cNvPr id="7" name="Content Placeholder 6" descr="Screen Shot 2013-02-25 at 5.16.40 PM.png"/>
          <p:cNvPicPr>
            <a:picLocks noGrp="1" noChangeAspect="1"/>
          </p:cNvPicPr>
          <p:nvPr>
            <p:ph sz="quarter" idx="2"/>
          </p:nvPr>
        </p:nvPicPr>
        <p:blipFill>
          <a:blip r:embed="rId2"/>
          <a:srcRect l="-14407" r="-14407"/>
          <a:stretch>
            <a:fillRect/>
          </a:stretch>
        </p:blipFill>
        <p:spPr>
          <a:xfrm>
            <a:off x="2740528" y="4625474"/>
            <a:ext cx="4038600" cy="2185988"/>
          </a:xfrm>
        </p:spPr>
      </p:pic>
      <p:pic>
        <p:nvPicPr>
          <p:cNvPr id="6" name="Picture 5" descr="Screen Shot 2013-02-25 at 5.16.14 PM.png"/>
          <p:cNvPicPr>
            <a:picLocks noChangeAspect="1"/>
          </p:cNvPicPr>
          <p:nvPr/>
        </p:nvPicPr>
        <p:blipFill>
          <a:blip r:embed="rId3"/>
          <a:stretch>
            <a:fillRect/>
          </a:stretch>
        </p:blipFill>
        <p:spPr>
          <a:xfrm>
            <a:off x="1818439" y="1086031"/>
            <a:ext cx="5811627" cy="3539443"/>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0" y="5657850"/>
            <a:ext cx="9144000" cy="1257300"/>
          </a:xfrm>
          <a:prstGeom prst="rect">
            <a:avLst/>
          </a:prstGeom>
          <a:solidFill>
            <a:schemeClr val="bg1"/>
          </a:solidFill>
          <a:ln w="9525">
            <a:noFill/>
            <a:miter lim="800000"/>
            <a:headEnd/>
            <a:tailEnd/>
          </a:ln>
        </p:spPr>
        <p:txBody>
          <a:bodyPr wrap="none" anchor="ctr"/>
          <a:lstStyle/>
          <a:p>
            <a:pPr eaLnBrk="0" hangingPunct="0"/>
            <a:endParaRPr lang="en-US"/>
          </a:p>
        </p:txBody>
      </p:sp>
      <p:sp>
        <p:nvSpPr>
          <p:cNvPr id="26627" name="Rectangle 4"/>
          <p:cNvSpPr>
            <a:spLocks noGrp="1" noChangeArrowheads="1"/>
          </p:cNvSpPr>
          <p:nvPr>
            <p:ph type="title"/>
          </p:nvPr>
        </p:nvSpPr>
        <p:spPr>
          <a:xfrm>
            <a:off x="0" y="76200"/>
            <a:ext cx="8731250" cy="671513"/>
          </a:xfrm>
        </p:spPr>
        <p:txBody>
          <a:bodyPr/>
          <a:lstStyle/>
          <a:p>
            <a:r>
              <a:rPr lang="en-US" sz="2800" b="1" dirty="0" err="1" smtClean="0">
                <a:solidFill>
                  <a:srgbClr val="0000FF"/>
                </a:solidFill>
                <a:latin typeface="Arial" pitchFamily="34" charset="0"/>
              </a:rPr>
              <a:t>JLAB’s</a:t>
            </a:r>
            <a:r>
              <a:rPr lang="en-US" sz="2800" b="1" dirty="0" smtClean="0">
                <a:solidFill>
                  <a:srgbClr val="0000FF"/>
                </a:solidFill>
                <a:latin typeface="Arial" pitchFamily="34" charset="0"/>
              </a:rPr>
              <a:t> Energy Recovery </a:t>
            </a:r>
            <a:r>
              <a:rPr lang="en-US" sz="2800" b="1" dirty="0" err="1" smtClean="0">
                <a:solidFill>
                  <a:srgbClr val="0000FF"/>
                </a:solidFill>
                <a:latin typeface="Arial" pitchFamily="34" charset="0"/>
              </a:rPr>
              <a:t>Linac</a:t>
            </a:r>
            <a:r>
              <a:rPr lang="en-US" sz="2800" b="1" dirty="0" smtClean="0">
                <a:solidFill>
                  <a:srgbClr val="0000FF"/>
                </a:solidFill>
                <a:latin typeface="Arial" pitchFamily="34" charset="0"/>
              </a:rPr>
              <a:t> (ERL) and FEL</a:t>
            </a:r>
          </a:p>
        </p:txBody>
      </p:sp>
      <p:sp>
        <p:nvSpPr>
          <p:cNvPr id="26628" name="Rectangle 6"/>
          <p:cNvSpPr>
            <a:spLocks noChangeArrowheads="1"/>
          </p:cNvSpPr>
          <p:nvPr/>
        </p:nvSpPr>
        <p:spPr bwMode="auto">
          <a:xfrm>
            <a:off x="6408738" y="3989388"/>
            <a:ext cx="1843087" cy="582612"/>
          </a:xfrm>
          <a:prstGeom prst="rect">
            <a:avLst/>
          </a:prstGeom>
          <a:solidFill>
            <a:srgbClr val="FFFFFF"/>
          </a:solidFill>
          <a:ln w="9525">
            <a:noFill/>
            <a:miter lim="800000"/>
            <a:headEnd/>
            <a:tailEnd/>
          </a:ln>
        </p:spPr>
        <p:txBody>
          <a:bodyPr wrap="none" anchor="ctr"/>
          <a:lstStyle/>
          <a:p>
            <a:pPr eaLnBrk="0" hangingPunct="0"/>
            <a:endParaRPr lang="en-US"/>
          </a:p>
        </p:txBody>
      </p:sp>
      <p:sp>
        <p:nvSpPr>
          <p:cNvPr id="26629" name="Rectangle 7"/>
          <p:cNvSpPr>
            <a:spLocks noChangeArrowheads="1"/>
          </p:cNvSpPr>
          <p:nvPr/>
        </p:nvSpPr>
        <p:spPr bwMode="auto">
          <a:xfrm>
            <a:off x="3211513" y="6465888"/>
            <a:ext cx="5054600" cy="392112"/>
          </a:xfrm>
          <a:prstGeom prst="rect">
            <a:avLst/>
          </a:prstGeom>
          <a:solidFill>
            <a:srgbClr val="FFFFFF"/>
          </a:solidFill>
          <a:ln w="9525">
            <a:noFill/>
            <a:miter lim="800000"/>
            <a:headEnd/>
            <a:tailEnd/>
          </a:ln>
        </p:spPr>
        <p:txBody>
          <a:bodyPr wrap="none" anchor="ctr"/>
          <a:lstStyle/>
          <a:p>
            <a:pPr eaLnBrk="0" hangingPunct="0"/>
            <a:endParaRPr lang="en-US"/>
          </a:p>
        </p:txBody>
      </p:sp>
      <p:sp>
        <p:nvSpPr>
          <p:cNvPr id="26630" name="Rectangle 10"/>
          <p:cNvSpPr>
            <a:spLocks noChangeArrowheads="1"/>
          </p:cNvSpPr>
          <p:nvPr/>
        </p:nvSpPr>
        <p:spPr bwMode="auto">
          <a:xfrm>
            <a:off x="0" y="4267200"/>
            <a:ext cx="457200" cy="1524000"/>
          </a:xfrm>
          <a:prstGeom prst="rect">
            <a:avLst/>
          </a:prstGeom>
          <a:solidFill>
            <a:schemeClr val="bg1"/>
          </a:solidFill>
          <a:ln w="9525">
            <a:noFill/>
            <a:miter lim="800000"/>
            <a:headEnd/>
            <a:tailEnd/>
          </a:ln>
        </p:spPr>
        <p:txBody>
          <a:bodyPr wrap="none" anchor="ctr"/>
          <a:lstStyle/>
          <a:p>
            <a:pPr eaLnBrk="0" hangingPunct="0"/>
            <a:endParaRPr lang="en-US"/>
          </a:p>
        </p:txBody>
      </p:sp>
      <p:pic>
        <p:nvPicPr>
          <p:cNvPr id="26631" name="Picture 11"/>
          <p:cNvPicPr>
            <a:picLocks noChangeAspect="1" noChangeArrowheads="1"/>
          </p:cNvPicPr>
          <p:nvPr/>
        </p:nvPicPr>
        <p:blipFill>
          <a:blip r:embed="rId3"/>
          <a:srcRect l="16313" t="14209" r="9125" b="9723"/>
          <a:stretch>
            <a:fillRect/>
          </a:stretch>
        </p:blipFill>
        <p:spPr bwMode="auto">
          <a:xfrm>
            <a:off x="1726884" y="917575"/>
            <a:ext cx="7251188" cy="5548313"/>
          </a:xfrm>
          <a:prstGeom prst="rect">
            <a:avLst/>
          </a:prstGeom>
          <a:noFill/>
          <a:ln w="9525">
            <a:noFill/>
            <a:miter lim="800000"/>
            <a:headEnd/>
            <a:tailEnd/>
          </a:ln>
        </p:spPr>
      </p:pic>
      <p:sp>
        <p:nvSpPr>
          <p:cNvPr id="26632" name="Rectangle 8"/>
          <p:cNvSpPr>
            <a:spLocks noChangeArrowheads="1"/>
          </p:cNvSpPr>
          <p:nvPr/>
        </p:nvSpPr>
        <p:spPr bwMode="auto">
          <a:xfrm>
            <a:off x="165100" y="917575"/>
            <a:ext cx="4268788" cy="1223963"/>
          </a:xfrm>
          <a:prstGeom prst="rect">
            <a:avLst/>
          </a:prstGeom>
          <a:solidFill>
            <a:srgbClr val="FFFFFF"/>
          </a:solidFill>
          <a:ln w="9525">
            <a:noFill/>
            <a:miter lim="800000"/>
            <a:headEnd/>
            <a:tailEnd/>
          </a:ln>
        </p:spPr>
        <p:txBody>
          <a:bodyPr wrap="none"/>
          <a:lstStyle/>
          <a:p>
            <a:pPr eaLnBrk="0" hangingPunct="0"/>
            <a:r>
              <a:rPr lang="en-US" sz="2000" b="1" dirty="0" smtClean="0">
                <a:latin typeface="Arial" pitchFamily="34" charset="0"/>
              </a:rPr>
              <a:t>Typical operation:</a:t>
            </a:r>
          </a:p>
          <a:p>
            <a:pPr eaLnBrk="0" hangingPunct="0"/>
            <a:endParaRPr lang="en-US" sz="1100" b="1" dirty="0" smtClean="0">
              <a:latin typeface="Arial" pitchFamily="34" charset="0"/>
            </a:endParaRPr>
          </a:p>
          <a:p>
            <a:pPr eaLnBrk="0" hangingPunct="0"/>
            <a:r>
              <a:rPr lang="en-US" sz="2000" b="1" dirty="0" smtClean="0">
                <a:latin typeface="Arial" pitchFamily="34" charset="0"/>
              </a:rPr>
              <a:t>E </a:t>
            </a:r>
            <a:r>
              <a:rPr lang="en-US" sz="2000" b="1" dirty="0">
                <a:latin typeface="Arial" pitchFamily="34" charset="0"/>
              </a:rPr>
              <a:t>= </a:t>
            </a:r>
            <a:r>
              <a:rPr lang="en-US" sz="2000" b="1" dirty="0" smtClean="0">
                <a:latin typeface="Arial" pitchFamily="34" charset="0"/>
              </a:rPr>
              <a:t>130 </a:t>
            </a:r>
            <a:r>
              <a:rPr lang="en-US" sz="2000" b="1" dirty="0">
                <a:latin typeface="Arial" pitchFamily="34" charset="0"/>
              </a:rPr>
              <a:t>MeV</a:t>
            </a:r>
          </a:p>
          <a:p>
            <a:pPr eaLnBrk="0" hangingPunct="0"/>
            <a:r>
              <a:rPr lang="en-US" sz="2000" b="1" dirty="0">
                <a:latin typeface="Arial" pitchFamily="34" charset="0"/>
              </a:rPr>
              <a:t>135 </a:t>
            </a:r>
            <a:r>
              <a:rPr lang="en-US" sz="2000" b="1" dirty="0" err="1">
                <a:latin typeface="Arial" pitchFamily="34" charset="0"/>
              </a:rPr>
              <a:t>pC</a:t>
            </a:r>
            <a:r>
              <a:rPr lang="en-US" sz="2000" b="1" dirty="0">
                <a:latin typeface="Arial" pitchFamily="34" charset="0"/>
              </a:rPr>
              <a:t> pulses @ 75 </a:t>
            </a:r>
            <a:r>
              <a:rPr lang="en-US" sz="2000" b="1" dirty="0" smtClean="0">
                <a:latin typeface="Arial" pitchFamily="34" charset="0"/>
              </a:rPr>
              <a:t>MHz</a:t>
            </a:r>
            <a:endParaRPr lang="en-US" sz="2000" b="1" dirty="0">
              <a:latin typeface="Arial" pitchFamily="34" charset="0"/>
            </a:endParaRPr>
          </a:p>
          <a:p>
            <a:pPr eaLnBrk="0" hangingPunct="0"/>
            <a:endParaRPr lang="en-US" sz="1400" dirty="0">
              <a:latin typeface="Arial" pitchFamily="34" charset="0"/>
            </a:endParaRPr>
          </a:p>
          <a:p>
            <a:pPr eaLnBrk="0" hangingPunct="0"/>
            <a:r>
              <a:rPr lang="en-US" sz="2000" b="1" i="1" dirty="0">
                <a:solidFill>
                  <a:srgbClr val="6B6BCF"/>
                </a:solidFill>
                <a:latin typeface="Arial" pitchFamily="34" charset="0"/>
              </a:rPr>
              <a:t>The first high current </a:t>
            </a:r>
            <a:r>
              <a:rPr lang="en-US" sz="2000" b="1" i="1" dirty="0" smtClean="0">
                <a:solidFill>
                  <a:srgbClr val="6B6BCF"/>
                </a:solidFill>
                <a:latin typeface="Arial" pitchFamily="34" charset="0"/>
              </a:rPr>
              <a:t>ERL</a:t>
            </a:r>
          </a:p>
          <a:p>
            <a:pPr eaLnBrk="0" hangingPunct="0"/>
            <a:r>
              <a:rPr lang="en-US" sz="2000" b="1" i="1" dirty="0">
                <a:solidFill>
                  <a:srgbClr val="6B6BCF"/>
                </a:solidFill>
                <a:latin typeface="Arial" pitchFamily="34" charset="0"/>
              </a:rPr>
              <a:t>p</a:t>
            </a:r>
            <a:r>
              <a:rPr lang="en-US" sz="2000" b="1" i="1" dirty="0" smtClean="0">
                <a:solidFill>
                  <a:srgbClr val="6B6BCF"/>
                </a:solidFill>
                <a:latin typeface="Arial" pitchFamily="34" charset="0"/>
              </a:rPr>
              <a:t>rovides a high intensity,</a:t>
            </a:r>
          </a:p>
          <a:p>
            <a:pPr eaLnBrk="0" hangingPunct="0"/>
            <a:r>
              <a:rPr lang="en-US" sz="2000" b="1" i="1" dirty="0" smtClean="0">
                <a:solidFill>
                  <a:srgbClr val="6B6BCF"/>
                </a:solidFill>
                <a:latin typeface="Arial" pitchFamily="34" charset="0"/>
              </a:rPr>
              <a:t>cost-effective platform</a:t>
            </a:r>
          </a:p>
          <a:p>
            <a:pPr eaLnBrk="0" hangingPunct="0"/>
            <a:r>
              <a:rPr lang="en-US" sz="2000" b="1" i="1" dirty="0" smtClean="0">
                <a:solidFill>
                  <a:srgbClr val="6B6BCF"/>
                </a:solidFill>
                <a:latin typeface="Arial" pitchFamily="34" charset="0"/>
              </a:rPr>
              <a:t>for HEP-related studies</a:t>
            </a:r>
            <a:endParaRPr lang="en-US" sz="2000" b="1" i="1" dirty="0">
              <a:solidFill>
                <a:srgbClr val="6B6BCF"/>
              </a:solidFill>
              <a:latin typeface="Arial" pitchFamily="34" charset="0"/>
            </a:endParaRPr>
          </a:p>
          <a:p>
            <a:pPr eaLnBrk="0" hangingPunct="0"/>
            <a:r>
              <a:rPr lang="en-US" sz="2000" dirty="0" smtClean="0">
                <a:latin typeface="Arial Unicode MS" pitchFamily="34" charset="-128"/>
              </a:rPr>
              <a:t> </a:t>
            </a:r>
            <a:endParaRPr lang="en-US" sz="2000" dirty="0">
              <a:latin typeface="Arial Unicode MS" pitchFamily="34" charset="-128"/>
            </a:endParaRPr>
          </a:p>
        </p:txBody>
      </p:sp>
      <p:sp>
        <p:nvSpPr>
          <p:cNvPr id="2" name="TextBox 1"/>
          <p:cNvSpPr txBox="1"/>
          <p:nvPr/>
        </p:nvSpPr>
        <p:spPr>
          <a:xfrm>
            <a:off x="5524918" y="5142449"/>
            <a:ext cx="3262432" cy="1323439"/>
          </a:xfrm>
          <a:prstGeom prst="rect">
            <a:avLst/>
          </a:prstGeom>
          <a:noFill/>
        </p:spPr>
        <p:txBody>
          <a:bodyPr wrap="none" rtlCol="0">
            <a:spAutoFit/>
          </a:bodyPr>
          <a:lstStyle/>
          <a:p>
            <a:r>
              <a:rPr lang="en-US" sz="2000" dirty="0" smtClean="0">
                <a:latin typeface="Arial" pitchFamily="34" charset="0"/>
                <a:cs typeface="Arial" pitchFamily="34" charset="0"/>
              </a:rPr>
              <a:t>Activities:</a:t>
            </a:r>
          </a:p>
          <a:p>
            <a:r>
              <a:rPr lang="en-US" sz="2000" dirty="0" smtClean="0">
                <a:latin typeface="Arial" pitchFamily="34" charset="0"/>
                <a:cs typeface="Arial" pitchFamily="34" charset="0"/>
              </a:rPr>
              <a:t>	Search for Dark Matter</a:t>
            </a:r>
          </a:p>
          <a:p>
            <a:r>
              <a:rPr lang="en-US" sz="2000" dirty="0" smtClean="0">
                <a:latin typeface="Arial" pitchFamily="34" charset="0"/>
                <a:cs typeface="Arial" pitchFamily="34" charset="0"/>
              </a:rPr>
              <a:t>	Cooling Ring Studies</a:t>
            </a:r>
          </a:p>
          <a:p>
            <a:r>
              <a:rPr lang="en-US" sz="2000" dirty="0" smtClean="0">
                <a:latin typeface="Arial" pitchFamily="34" charset="0"/>
                <a:cs typeface="Arial" pitchFamily="34" charset="0"/>
              </a:rPr>
              <a:t>	Fixed Target Options</a:t>
            </a:r>
            <a:endParaRPr lang="en-US" sz="2000" dirty="0">
              <a:latin typeface="Arial" pitchFamily="34" charset="0"/>
              <a:cs typeface="Arial" pitchFamily="34"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02090447"/>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Text Box 1"/>
          <p:cNvSpPr txBox="1">
            <a:spLocks noChangeArrowheads="1"/>
          </p:cNvSpPr>
          <p:nvPr/>
        </p:nvSpPr>
        <p:spPr bwMode="auto">
          <a:xfrm>
            <a:off x="457200" y="395287"/>
            <a:ext cx="8153400" cy="581025"/>
          </a:xfrm>
          <a:prstGeom prst="rect">
            <a:avLst/>
          </a:prstGeom>
          <a:noFill/>
          <a:ln w="9525">
            <a:noFill/>
            <a:round/>
            <a:headEnd/>
            <a:tailEnd/>
          </a:ln>
        </p:spPr>
        <p:txBody>
          <a:bodyPr anchor="ctr"/>
          <a:lstStyle/>
          <a:p>
            <a:pPr algn="ctr" rtl="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b="1" kern="1200" dirty="0" smtClean="0">
                <a:solidFill>
                  <a:srgbClr val="0000FF"/>
                </a:solidFill>
                <a:latin typeface="Arial" charset="0"/>
                <a:ea typeface="ＭＳ Ｐゴシック" charset="-128"/>
                <a:cs typeface="+mn-cs"/>
              </a:rPr>
              <a:t>LIPPS Search for Dark Matter</a:t>
            </a:r>
            <a:r>
              <a:rPr lang="en-US" sz="2800" b="1" kern="1200" dirty="0">
                <a:solidFill>
                  <a:srgbClr val="0000FF"/>
                </a:solidFill>
                <a:latin typeface="Arial" charset="0"/>
                <a:ea typeface="ＭＳ Ｐゴシック" charset="-128"/>
                <a:cs typeface="+mn-cs"/>
              </a:rPr>
              <a:t>	</a:t>
            </a:r>
          </a:p>
        </p:txBody>
      </p:sp>
      <p:pic>
        <p:nvPicPr>
          <p:cNvPr id="4" name="Picture 3"/>
          <p:cNvPicPr>
            <a:picLocks noChangeAspect="1"/>
          </p:cNvPicPr>
          <p:nvPr/>
        </p:nvPicPr>
        <p:blipFill rotWithShape="1">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8998" t="30853" r="12968" b="35913"/>
          <a:stretch/>
        </p:blipFill>
        <p:spPr>
          <a:xfrm>
            <a:off x="4135272" y="998641"/>
            <a:ext cx="4135272" cy="2279176"/>
          </a:xfrm>
          <a:prstGeom prst="rect">
            <a:avLst/>
          </a:prstGeom>
        </p:spPr>
      </p:pic>
      <p:pic>
        <p:nvPicPr>
          <p:cNvPr id="7" name="Picture 6"/>
          <p:cNvPicPr>
            <a:picLocks noChangeAspect="1"/>
          </p:cNvPicPr>
          <p:nvPr/>
        </p:nvPicPr>
        <p:blipFill rotWithShape="1">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4718" t="40796" r="16005" b="29602"/>
          <a:stretch/>
        </p:blipFill>
        <p:spPr>
          <a:xfrm>
            <a:off x="4271451" y="3739482"/>
            <a:ext cx="4737173" cy="2619533"/>
          </a:xfrm>
          <a:prstGeom prst="rect">
            <a:avLst/>
          </a:prstGeom>
        </p:spPr>
      </p:pic>
      <p:sp>
        <p:nvSpPr>
          <p:cNvPr id="12" name="TextBox 11"/>
          <p:cNvSpPr txBox="1"/>
          <p:nvPr/>
        </p:nvSpPr>
        <p:spPr>
          <a:xfrm>
            <a:off x="187325" y="5683184"/>
            <a:ext cx="3947947" cy="830997"/>
          </a:xfrm>
          <a:prstGeom prst="rect">
            <a:avLst/>
          </a:prstGeom>
          <a:noFill/>
        </p:spPr>
        <p:txBody>
          <a:bodyPr wrap="square" rtlCol="0">
            <a:spAutoFit/>
          </a:bodyPr>
          <a:lstStyle/>
          <a:p>
            <a:r>
              <a:rPr lang="en-US" sz="1600" dirty="0" smtClean="0"/>
              <a:t>JLAB search successfully excluded significant mixing regions in a modest 40 hour experimental run (note mass scale &lt; 1E-3)</a:t>
            </a:r>
            <a:endParaRPr lang="en-US" sz="1600" dirty="0"/>
          </a:p>
        </p:txBody>
      </p:sp>
      <p:pic>
        <p:nvPicPr>
          <p:cNvPr id="13" name="Picture 12"/>
          <p:cNvPicPr>
            <a:picLocks noChangeAspect="1"/>
          </p:cNvPicPr>
          <p:nvPr/>
        </p:nvPicPr>
        <p:blipFill rotWithShape="1">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4739" t="25274" r="15769" b="20895"/>
          <a:stretch/>
        </p:blipFill>
        <p:spPr>
          <a:xfrm>
            <a:off x="125676" y="1129964"/>
            <a:ext cx="4009596" cy="4295705"/>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919384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222"/>
            <a:ext cx="8229600" cy="1143000"/>
          </a:xfrm>
        </p:spPr>
        <p:txBody>
          <a:bodyPr/>
          <a:lstStyle/>
          <a:p>
            <a:r>
              <a:rPr lang="en-US" b="1" dirty="0" smtClean="0">
                <a:solidFill>
                  <a:srgbClr val="0000FF"/>
                </a:solidFill>
              </a:rPr>
              <a:t>ASTA Proposal at FNAL</a:t>
            </a:r>
            <a:endParaRPr lang="en-US" b="1" dirty="0">
              <a:solidFill>
                <a:srgbClr val="0000FF"/>
              </a:solidFill>
            </a:endParaRPr>
          </a:p>
        </p:txBody>
      </p:sp>
      <p:sp>
        <p:nvSpPr>
          <p:cNvPr id="3" name="Content Placeholder 2"/>
          <p:cNvSpPr>
            <a:spLocks noGrp="1"/>
          </p:cNvSpPr>
          <p:nvPr>
            <p:ph idx="1"/>
          </p:nvPr>
        </p:nvSpPr>
        <p:spPr>
          <a:xfrm>
            <a:off x="457200" y="1738470"/>
            <a:ext cx="4185378" cy="1734930"/>
          </a:xfrm>
        </p:spPr>
        <p:txBody>
          <a:bodyPr>
            <a:normAutofit fontScale="85000" lnSpcReduction="20000"/>
          </a:bodyPr>
          <a:lstStyle/>
          <a:p>
            <a:r>
              <a:rPr lang="en-US" sz="2400" dirty="0" smtClean="0"/>
              <a:t>ASTA = ‘Advanced superconducting test accelerator’</a:t>
            </a:r>
          </a:p>
          <a:p>
            <a:endParaRPr lang="en-US" sz="2400" dirty="0" smtClean="0"/>
          </a:p>
          <a:p>
            <a:r>
              <a:rPr lang="en-US" sz="2400" dirty="0" smtClean="0"/>
              <a:t>Proposal to stage </a:t>
            </a:r>
            <a:r>
              <a:rPr lang="en-US" sz="2400" dirty="0" err="1" smtClean="0"/>
              <a:t>cryomodules</a:t>
            </a:r>
            <a:r>
              <a:rPr lang="en-US" sz="2400" dirty="0" smtClean="0"/>
              <a:t> together to steadily improve electron beam performance</a:t>
            </a:r>
            <a:endParaRPr lang="en-US" sz="2400" dirty="0"/>
          </a:p>
        </p:txBody>
      </p:sp>
      <p:pic>
        <p:nvPicPr>
          <p:cNvPr id="4" name="Picture 3" descr="Screen Shot 2013-02-24 at 9.06.19 PM.png"/>
          <p:cNvPicPr>
            <a:picLocks noChangeAspect="1"/>
          </p:cNvPicPr>
          <p:nvPr/>
        </p:nvPicPr>
        <p:blipFill>
          <a:blip r:embed="rId2"/>
          <a:stretch>
            <a:fillRect/>
          </a:stretch>
        </p:blipFill>
        <p:spPr>
          <a:xfrm>
            <a:off x="4677426" y="1643262"/>
            <a:ext cx="4163628" cy="2472406"/>
          </a:xfrm>
          <a:prstGeom prst="rect">
            <a:avLst/>
          </a:prstGeom>
        </p:spPr>
      </p:pic>
      <p:pic>
        <p:nvPicPr>
          <p:cNvPr id="5" name="Picture 4" descr="Screen Shot 2013-02-24 at 9.06.30 PM.png"/>
          <p:cNvPicPr>
            <a:picLocks noChangeAspect="1"/>
          </p:cNvPicPr>
          <p:nvPr/>
        </p:nvPicPr>
        <p:blipFill>
          <a:blip r:embed="rId3"/>
          <a:stretch>
            <a:fillRect/>
          </a:stretch>
        </p:blipFill>
        <p:spPr>
          <a:xfrm>
            <a:off x="4642578" y="3998587"/>
            <a:ext cx="4198476" cy="2399129"/>
          </a:xfrm>
          <a:prstGeom prst="rect">
            <a:avLst/>
          </a:prstGeom>
        </p:spPr>
      </p:pic>
      <p:pic>
        <p:nvPicPr>
          <p:cNvPr id="6" name="Picture 5"/>
          <p:cNvPicPr>
            <a:picLocks noChangeAspect="1"/>
          </p:cNvPicPr>
          <p:nvPr/>
        </p:nvPicPr>
        <p:blipFill>
          <a:blip r:embed="rId4"/>
          <a:stretch>
            <a:fillRect/>
          </a:stretch>
        </p:blipFill>
        <p:spPr>
          <a:xfrm>
            <a:off x="1032024" y="3949024"/>
            <a:ext cx="3045326" cy="2283995"/>
          </a:xfrm>
          <a:prstGeom prst="rect">
            <a:avLst/>
          </a:prstGeom>
        </p:spPr>
      </p:pic>
      <p:sp>
        <p:nvSpPr>
          <p:cNvPr id="7" name="TextBox 6"/>
          <p:cNvSpPr txBox="1"/>
          <p:nvPr/>
        </p:nvSpPr>
        <p:spPr>
          <a:xfrm>
            <a:off x="1032024" y="6397716"/>
            <a:ext cx="1957274" cy="369332"/>
          </a:xfrm>
          <a:prstGeom prst="rect">
            <a:avLst/>
          </a:prstGeom>
          <a:noFill/>
        </p:spPr>
        <p:txBody>
          <a:bodyPr wrap="none" rtlCol="0">
            <a:spAutoFit/>
          </a:bodyPr>
          <a:lstStyle/>
          <a:p>
            <a:r>
              <a:rPr lang="en-US" dirty="0" smtClean="0"/>
              <a:t>SCRF ‘</a:t>
            </a:r>
            <a:r>
              <a:rPr lang="en-US" dirty="0" err="1" smtClean="0"/>
              <a:t>Cryomodule</a:t>
            </a:r>
            <a:r>
              <a:rPr lang="en-US" dirty="0" smtClean="0"/>
              <a:t>’</a:t>
            </a:r>
            <a:endParaRPr lang="en-US" dirty="0"/>
          </a:p>
        </p:txBody>
      </p:sp>
      <p:cxnSp>
        <p:nvCxnSpPr>
          <p:cNvPr id="9" name="Straight Arrow Connector 8"/>
          <p:cNvCxnSpPr/>
          <p:nvPr/>
        </p:nvCxnSpPr>
        <p:spPr>
          <a:xfrm flipV="1">
            <a:off x="4077350" y="3021256"/>
            <a:ext cx="1417053" cy="977331"/>
          </a:xfrm>
          <a:prstGeom prst="straightConnector1">
            <a:avLst/>
          </a:prstGeom>
          <a:ln w="381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FF"/>
                </a:solidFill>
              </a:rPr>
              <a:t>Experimental Program at ASTA</a:t>
            </a:r>
            <a:endParaRPr lang="en-US" b="1" dirty="0">
              <a:solidFill>
                <a:srgbClr val="0000FF"/>
              </a:solidFill>
            </a:endParaRPr>
          </a:p>
        </p:txBody>
      </p:sp>
      <p:sp>
        <p:nvSpPr>
          <p:cNvPr id="3" name="Content Placeholder 2"/>
          <p:cNvSpPr>
            <a:spLocks noGrp="1"/>
          </p:cNvSpPr>
          <p:nvPr>
            <p:ph idx="1"/>
          </p:nvPr>
        </p:nvSpPr>
        <p:spPr/>
        <p:txBody>
          <a:bodyPr>
            <a:normAutofit/>
          </a:bodyPr>
          <a:lstStyle/>
          <a:p>
            <a:r>
              <a:rPr lang="en-US" sz="2000" dirty="0" smtClean="0">
                <a:latin typeface="Arial"/>
                <a:cs typeface="Arial"/>
              </a:rPr>
              <a:t>Electron Wave Function Size Measurements in IOTA Ring </a:t>
            </a:r>
          </a:p>
          <a:p>
            <a:r>
              <a:rPr lang="en-US" sz="2000" dirty="0" smtClean="0">
                <a:latin typeface="Arial"/>
                <a:cs typeface="Arial"/>
              </a:rPr>
              <a:t>LBNE </a:t>
            </a:r>
            <a:r>
              <a:rPr lang="en-US" sz="2000" dirty="0" err="1" smtClean="0">
                <a:latin typeface="Arial"/>
                <a:cs typeface="Arial"/>
              </a:rPr>
              <a:t>Targetry</a:t>
            </a:r>
            <a:r>
              <a:rPr lang="en-US" sz="2000" dirty="0" smtClean="0">
                <a:latin typeface="Arial"/>
                <a:cs typeface="Arial"/>
              </a:rPr>
              <a:t> Experiments </a:t>
            </a:r>
          </a:p>
          <a:p>
            <a:r>
              <a:rPr lang="en-US" sz="2000" dirty="0" smtClean="0">
                <a:latin typeface="Arial"/>
                <a:cs typeface="Arial"/>
              </a:rPr>
              <a:t>High strain rates induced by beam heating </a:t>
            </a:r>
          </a:p>
          <a:p>
            <a:r>
              <a:rPr lang="en-US" sz="2000" dirty="0" smtClean="0">
                <a:latin typeface="Arial"/>
                <a:cs typeface="Arial"/>
              </a:rPr>
              <a:t>Beam-induced </a:t>
            </a:r>
            <a:r>
              <a:rPr lang="en-US" sz="2000" dirty="0" err="1" smtClean="0">
                <a:latin typeface="Arial"/>
                <a:cs typeface="Arial"/>
              </a:rPr>
              <a:t>thermomechanical</a:t>
            </a:r>
            <a:r>
              <a:rPr lang="en-US" sz="2000" dirty="0" smtClean="0">
                <a:latin typeface="Arial"/>
                <a:cs typeface="Arial"/>
              </a:rPr>
              <a:t> shock of previously irradiated materials </a:t>
            </a:r>
          </a:p>
          <a:p>
            <a:r>
              <a:rPr lang="en-US" sz="2000" dirty="0" smtClean="0">
                <a:latin typeface="Arial"/>
                <a:cs typeface="Arial"/>
              </a:rPr>
              <a:t>Direct radiation damage of materials </a:t>
            </a:r>
          </a:p>
          <a:p>
            <a:r>
              <a:rPr lang="en-US" sz="2000" dirty="0" smtClean="0">
                <a:latin typeface="Arial"/>
                <a:cs typeface="Arial"/>
              </a:rPr>
              <a:t>A Tagged Photon Beam at ASTA for Detector R&amp;D </a:t>
            </a:r>
          </a:p>
          <a:p>
            <a:r>
              <a:rPr lang="en-US" sz="2000" dirty="0" smtClean="0">
                <a:latin typeface="Arial"/>
                <a:cs typeface="Arial"/>
              </a:rPr>
              <a:t>Channeling radiation as a ultra-bright X-ray source </a:t>
            </a:r>
          </a:p>
          <a:p>
            <a:r>
              <a:rPr lang="en-US" sz="2000" dirty="0" smtClean="0">
                <a:latin typeface="Arial"/>
                <a:cs typeface="Arial"/>
              </a:rPr>
              <a:t>Compton Back scattered beam:</a:t>
            </a:r>
          </a:p>
          <a:p>
            <a:pPr lvl="1"/>
            <a:r>
              <a:rPr lang="en-US" sz="2000" dirty="0" smtClean="0">
                <a:latin typeface="Arial"/>
                <a:cs typeface="Arial"/>
              </a:rPr>
              <a:t>Measurement of Nuclear Processes Important to Astrophysics </a:t>
            </a:r>
          </a:p>
          <a:p>
            <a:pPr lvl="1"/>
            <a:r>
              <a:rPr lang="en-US" sz="2000" dirty="0" smtClean="0">
                <a:latin typeface="Arial"/>
                <a:cs typeface="Arial"/>
              </a:rPr>
              <a:t>R&amp;D toward a next generation photo-fission source of isotopes </a:t>
            </a:r>
          </a:p>
          <a:p>
            <a:endParaRPr lang="en-US" sz="2000" dirty="0" smtClean="0">
              <a:latin typeface="Arial"/>
              <a:cs typeface="Arial"/>
            </a:endParaRPr>
          </a:p>
          <a:p>
            <a:endParaRPr lang="en-US" sz="2000" dirty="0" smtClean="0">
              <a:latin typeface="Arial"/>
              <a:cs typeface="Arial"/>
            </a:endParaRPr>
          </a:p>
          <a:p>
            <a:endParaRPr lang="en-US" sz="2000" dirty="0">
              <a:latin typeface="Arial"/>
              <a:cs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rgbClr val="0000FF"/>
                </a:solidFill>
              </a:rPr>
              <a:t>Brookhaven ERL Lab in Support of </a:t>
            </a:r>
            <a:r>
              <a:rPr lang="en-US" sz="3600" b="1" dirty="0" err="1" smtClean="0">
                <a:solidFill>
                  <a:srgbClr val="0000FF"/>
                </a:solidFill>
              </a:rPr>
              <a:t>eRHIC</a:t>
            </a:r>
            <a:endParaRPr lang="en-US" sz="3600" b="1" dirty="0">
              <a:solidFill>
                <a:srgbClr val="0000FF"/>
              </a:solidFill>
            </a:endParaRPr>
          </a:p>
        </p:txBody>
      </p:sp>
      <p:pic>
        <p:nvPicPr>
          <p:cNvPr id="4" name="Content Placeholder 3" descr="Screen Shot 2013-02-25 at 7.38.01 PM.png"/>
          <p:cNvPicPr>
            <a:picLocks noGrp="1" noChangeAspect="1"/>
          </p:cNvPicPr>
          <p:nvPr>
            <p:ph idx="1"/>
          </p:nvPr>
        </p:nvPicPr>
        <p:blipFill>
          <a:blip r:embed="rId2"/>
          <a:srcRect l="-17996" r="-17996"/>
          <a:stretch>
            <a:fillRect/>
          </a:stretch>
        </p:blipFill>
        <p:spPr>
          <a:xfrm>
            <a:off x="-576943" y="1827632"/>
            <a:ext cx="6183086" cy="3400459"/>
          </a:xfrm>
        </p:spPr>
      </p:pic>
      <p:pic>
        <p:nvPicPr>
          <p:cNvPr id="5" name="Picture 4" descr="Screen Shot 2013-02-26 at 7.43.49 AM.png"/>
          <p:cNvPicPr>
            <a:picLocks noChangeAspect="1"/>
          </p:cNvPicPr>
          <p:nvPr/>
        </p:nvPicPr>
        <p:blipFill>
          <a:blip r:embed="rId3"/>
          <a:stretch>
            <a:fillRect/>
          </a:stretch>
        </p:blipFill>
        <p:spPr>
          <a:xfrm>
            <a:off x="4553858" y="2633987"/>
            <a:ext cx="4463596" cy="2002419"/>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0" y="196775"/>
            <a:ext cx="9144000" cy="1631216"/>
          </a:xfrm>
          <a:prstGeom prst="rect">
            <a:avLst/>
          </a:prstGeom>
          <a:solidFill>
            <a:srgbClr val="CCCCCC"/>
          </a:solidFill>
        </p:spPr>
        <p:txBody>
          <a:bodyPr wrap="square" rtlCol="0">
            <a:spAutoFit/>
          </a:bodyPr>
          <a:lstStyle/>
          <a:p>
            <a:pPr algn="ctr"/>
            <a:r>
              <a:rPr lang="en-US" sz="2000" b="1" dirty="0">
                <a:solidFill>
                  <a:srgbClr val="0000FF"/>
                </a:solidFill>
                <a:latin typeface="Arial"/>
                <a:cs typeface="Arial"/>
              </a:rPr>
              <a:t>Workshop </a:t>
            </a:r>
            <a:r>
              <a:rPr lang="en-US" sz="2000" b="1" dirty="0" smtClean="0">
                <a:solidFill>
                  <a:srgbClr val="0000FF"/>
                </a:solidFill>
                <a:latin typeface="Arial"/>
                <a:cs typeface="Arial"/>
              </a:rPr>
              <a:t>to Explore Physics Opportunities with </a:t>
            </a:r>
          </a:p>
          <a:p>
            <a:pPr algn="ctr"/>
            <a:r>
              <a:rPr lang="en-US" sz="2000" b="1" dirty="0" smtClean="0">
                <a:solidFill>
                  <a:srgbClr val="0000FF"/>
                </a:solidFill>
                <a:latin typeface="Arial"/>
                <a:cs typeface="Arial"/>
              </a:rPr>
              <a:t>Intense</a:t>
            </a:r>
            <a:r>
              <a:rPr lang="en-US" sz="2000" b="1" dirty="0">
                <a:solidFill>
                  <a:srgbClr val="0000FF"/>
                </a:solidFill>
                <a:latin typeface="Arial"/>
                <a:cs typeface="Arial"/>
              </a:rPr>
              <a:t>, </a:t>
            </a:r>
            <a:r>
              <a:rPr lang="en-US" sz="2000" b="1" dirty="0" smtClean="0">
                <a:solidFill>
                  <a:srgbClr val="0000FF"/>
                </a:solidFill>
                <a:latin typeface="Arial"/>
                <a:cs typeface="Arial"/>
              </a:rPr>
              <a:t>Polarized Electron Beams up to 300 </a:t>
            </a:r>
            <a:r>
              <a:rPr lang="en-US" sz="2000" b="1" dirty="0" err="1" smtClean="0">
                <a:solidFill>
                  <a:srgbClr val="0000FF"/>
                </a:solidFill>
                <a:latin typeface="Arial"/>
                <a:cs typeface="Arial"/>
              </a:rPr>
              <a:t>MeV</a:t>
            </a:r>
            <a:r>
              <a:rPr lang="en-US" sz="2000" b="1" dirty="0" smtClean="0">
                <a:solidFill>
                  <a:srgbClr val="0000FF"/>
                </a:solidFill>
                <a:latin typeface="Arial"/>
                <a:cs typeface="Arial"/>
              </a:rPr>
              <a:t>    </a:t>
            </a:r>
          </a:p>
          <a:p>
            <a:pPr algn="ctr"/>
            <a:r>
              <a:rPr lang="en-US" sz="2000" b="1" dirty="0" smtClean="0">
                <a:solidFill>
                  <a:srgbClr val="0000FF"/>
                </a:solidFill>
                <a:latin typeface="Arial"/>
                <a:cs typeface="Arial"/>
              </a:rPr>
              <a:t>March   </a:t>
            </a:r>
            <a:r>
              <a:rPr lang="en-US" sz="2000" b="1" dirty="0">
                <a:solidFill>
                  <a:srgbClr val="0000FF"/>
                </a:solidFill>
                <a:latin typeface="Arial"/>
                <a:cs typeface="Arial"/>
              </a:rPr>
              <a:t> </a:t>
            </a:r>
            <a:r>
              <a:rPr lang="en-US" sz="2000" b="1" dirty="0" smtClean="0">
                <a:solidFill>
                  <a:srgbClr val="0000FF"/>
                </a:solidFill>
                <a:latin typeface="Arial"/>
                <a:cs typeface="Arial"/>
              </a:rPr>
              <a:t>14</a:t>
            </a:r>
            <a:r>
              <a:rPr lang="en-US" sz="2000" b="1" baseline="30000" dirty="0" smtClean="0">
                <a:solidFill>
                  <a:srgbClr val="0000FF"/>
                </a:solidFill>
                <a:latin typeface="Arial"/>
                <a:cs typeface="Arial"/>
              </a:rPr>
              <a:t>th</a:t>
            </a:r>
            <a:r>
              <a:rPr lang="en-US" sz="2000" b="1" dirty="0" smtClean="0">
                <a:solidFill>
                  <a:srgbClr val="0000FF"/>
                </a:solidFill>
                <a:latin typeface="Arial"/>
                <a:cs typeface="Arial"/>
              </a:rPr>
              <a:t>-16</a:t>
            </a:r>
            <a:r>
              <a:rPr lang="en-US" sz="2000" b="1" baseline="30000" dirty="0" smtClean="0">
                <a:solidFill>
                  <a:srgbClr val="0000FF"/>
                </a:solidFill>
                <a:latin typeface="Arial"/>
                <a:cs typeface="Arial"/>
              </a:rPr>
              <a:t>th</a:t>
            </a:r>
            <a:r>
              <a:rPr lang="en-US" sz="2000" b="1" dirty="0" smtClean="0">
                <a:solidFill>
                  <a:srgbClr val="0000FF"/>
                </a:solidFill>
                <a:latin typeface="Arial"/>
                <a:cs typeface="Arial"/>
              </a:rPr>
              <a:t>, 2013 at   MIT</a:t>
            </a:r>
          </a:p>
          <a:p>
            <a:pPr algn="ctr"/>
            <a:endParaRPr lang="en-US" sz="2000" b="1" dirty="0" smtClean="0">
              <a:solidFill>
                <a:srgbClr val="0000FF"/>
              </a:solidFill>
              <a:latin typeface="Arial"/>
              <a:cs typeface="Arial"/>
            </a:endParaRPr>
          </a:p>
          <a:p>
            <a:pPr algn="ctr"/>
            <a:r>
              <a:rPr lang="en-US" b="1" dirty="0">
                <a:solidFill>
                  <a:srgbClr val="0000FF"/>
                </a:solidFill>
                <a:latin typeface="Arial"/>
                <a:cs typeface="Arial"/>
              </a:rPr>
              <a:t>http://web.mit.edu/lns/PEB_Workshop/    </a:t>
            </a:r>
          </a:p>
        </p:txBody>
      </p:sp>
      <p:sp>
        <p:nvSpPr>
          <p:cNvPr id="3" name="TextBox 2"/>
          <p:cNvSpPr txBox="1"/>
          <p:nvPr/>
        </p:nvSpPr>
        <p:spPr>
          <a:xfrm>
            <a:off x="1634000" y="2005263"/>
            <a:ext cx="6360325" cy="4247317"/>
          </a:xfrm>
          <a:prstGeom prst="rect">
            <a:avLst/>
          </a:prstGeom>
          <a:noFill/>
        </p:spPr>
        <p:txBody>
          <a:bodyPr wrap="square" rtlCol="0">
            <a:spAutoFit/>
          </a:bodyPr>
          <a:lstStyle/>
          <a:p>
            <a:r>
              <a:rPr lang="en-US" dirty="0" smtClean="0">
                <a:latin typeface="Arial"/>
                <a:cs typeface="Arial"/>
              </a:rPr>
              <a:t>		Plenary Sessions</a:t>
            </a:r>
          </a:p>
          <a:p>
            <a:endParaRPr lang="en-US" dirty="0" smtClean="0">
              <a:latin typeface="Arial"/>
              <a:cs typeface="Arial"/>
            </a:endParaRPr>
          </a:p>
          <a:p>
            <a:r>
              <a:rPr lang="en-US" dirty="0" smtClean="0">
                <a:latin typeface="Arial"/>
                <a:cs typeface="Arial"/>
              </a:rPr>
              <a:t>Dark photon physics				Maxim </a:t>
            </a:r>
            <a:r>
              <a:rPr lang="en-US" dirty="0" err="1" smtClean="0">
                <a:latin typeface="Arial"/>
                <a:cs typeface="Arial"/>
              </a:rPr>
              <a:t>Pospelov</a:t>
            </a:r>
            <a:r>
              <a:rPr lang="en-US" dirty="0" smtClean="0">
                <a:latin typeface="Arial"/>
                <a:cs typeface="Arial"/>
              </a:rPr>
              <a:t>   </a:t>
            </a:r>
            <a:r>
              <a:rPr lang="en-US" dirty="0">
                <a:latin typeface="Arial"/>
                <a:cs typeface="Arial"/>
              </a:rPr>
              <a:t> </a:t>
            </a:r>
            <a:r>
              <a:rPr lang="en-US" dirty="0" smtClean="0">
                <a:latin typeface="Arial"/>
                <a:cs typeface="Arial"/>
              </a:rPr>
              <a:t>   </a:t>
            </a:r>
            <a:r>
              <a:rPr lang="en-US" dirty="0">
                <a:latin typeface="Arial"/>
                <a:cs typeface="Arial"/>
              </a:rPr>
              <a:t> </a:t>
            </a:r>
            <a:endParaRPr lang="en-US" dirty="0" smtClean="0">
              <a:latin typeface="Arial"/>
              <a:cs typeface="Arial"/>
            </a:endParaRPr>
          </a:p>
          <a:p>
            <a:r>
              <a:rPr lang="en-US" dirty="0" smtClean="0">
                <a:latin typeface="Arial"/>
                <a:cs typeface="Arial"/>
              </a:rPr>
              <a:t>Parity violation physics			</a:t>
            </a:r>
            <a:r>
              <a:rPr lang="en-US" dirty="0" err="1" smtClean="0">
                <a:latin typeface="Arial"/>
                <a:cs typeface="Arial"/>
              </a:rPr>
              <a:t>Yury</a:t>
            </a:r>
            <a:r>
              <a:rPr lang="en-US" dirty="0" smtClean="0">
                <a:latin typeface="Arial"/>
                <a:cs typeface="Arial"/>
              </a:rPr>
              <a:t> </a:t>
            </a:r>
            <a:r>
              <a:rPr lang="en-US" dirty="0" err="1" smtClean="0">
                <a:latin typeface="Arial"/>
                <a:cs typeface="Arial"/>
              </a:rPr>
              <a:t>Kolomensky</a:t>
            </a:r>
            <a:r>
              <a:rPr lang="en-US" dirty="0" smtClean="0">
                <a:latin typeface="Arial"/>
                <a:cs typeface="Arial"/>
              </a:rPr>
              <a:t> </a:t>
            </a:r>
          </a:p>
          <a:p>
            <a:r>
              <a:rPr lang="en-US" dirty="0" smtClean="0">
                <a:latin typeface="Arial"/>
                <a:cs typeface="Arial"/>
              </a:rPr>
              <a:t>Precision nucleon structure		Carl Carlson    </a:t>
            </a:r>
          </a:p>
          <a:p>
            <a:r>
              <a:rPr lang="en-US" dirty="0" smtClean="0">
                <a:latin typeface="Arial"/>
                <a:cs typeface="Arial"/>
              </a:rPr>
              <a:t>Nuclear astrophysics				</a:t>
            </a:r>
            <a:r>
              <a:rPr lang="en-US" dirty="0" err="1" smtClean="0">
                <a:latin typeface="Arial"/>
                <a:cs typeface="Arial"/>
              </a:rPr>
              <a:t>Achim</a:t>
            </a:r>
            <a:r>
              <a:rPr lang="en-US" dirty="0" smtClean="0">
                <a:latin typeface="Arial"/>
                <a:cs typeface="Arial"/>
              </a:rPr>
              <a:t> </a:t>
            </a:r>
            <a:r>
              <a:rPr lang="en-US" dirty="0" err="1" smtClean="0">
                <a:latin typeface="Arial"/>
                <a:cs typeface="Arial"/>
              </a:rPr>
              <a:t>Schwenk</a:t>
            </a:r>
            <a:r>
              <a:rPr lang="en-US" dirty="0" smtClean="0">
                <a:latin typeface="Arial"/>
                <a:cs typeface="Arial"/>
              </a:rPr>
              <a:t>   </a:t>
            </a:r>
            <a:r>
              <a:rPr lang="en-US" dirty="0">
                <a:latin typeface="Arial"/>
                <a:cs typeface="Arial"/>
              </a:rPr>
              <a:t> </a:t>
            </a:r>
            <a:r>
              <a:rPr lang="en-US" dirty="0" smtClean="0">
                <a:latin typeface="Arial"/>
                <a:cs typeface="Arial"/>
              </a:rPr>
              <a:t/>
            </a:r>
            <a:br>
              <a:rPr lang="en-US" dirty="0" smtClean="0">
                <a:latin typeface="Arial"/>
                <a:cs typeface="Arial"/>
              </a:rPr>
            </a:br>
            <a:r>
              <a:rPr lang="en-US" dirty="0" err="1" smtClean="0">
                <a:latin typeface="Arial"/>
                <a:cs typeface="Arial"/>
              </a:rPr>
              <a:t>Jlab</a:t>
            </a:r>
            <a:r>
              <a:rPr lang="en-US" dirty="0" smtClean="0">
                <a:latin typeface="Arial"/>
                <a:cs typeface="Arial"/>
              </a:rPr>
              <a:t> FEL  Accelerator Complex		David Douglas   </a:t>
            </a:r>
            <a:r>
              <a:rPr lang="en-US" dirty="0">
                <a:latin typeface="Arial"/>
                <a:cs typeface="Arial"/>
              </a:rPr>
              <a:t> </a:t>
            </a:r>
          </a:p>
          <a:p>
            <a:r>
              <a:rPr lang="en-US" dirty="0" smtClean="0">
                <a:latin typeface="Arial"/>
                <a:cs typeface="Arial"/>
              </a:rPr>
              <a:t>Mainz/MESA </a:t>
            </a:r>
            <a:r>
              <a:rPr lang="en-US" dirty="0">
                <a:latin typeface="Arial"/>
                <a:cs typeface="Arial"/>
              </a:rPr>
              <a:t>        	    	    	    </a:t>
            </a:r>
            <a:r>
              <a:rPr lang="en-US" dirty="0" smtClean="0">
                <a:latin typeface="Arial"/>
                <a:cs typeface="Arial"/>
              </a:rPr>
              <a:t>	Kurt </a:t>
            </a:r>
            <a:r>
              <a:rPr lang="en-US" dirty="0" err="1" smtClean="0">
                <a:latin typeface="Arial"/>
                <a:cs typeface="Arial"/>
              </a:rPr>
              <a:t>Aulenbacher</a:t>
            </a:r>
            <a:r>
              <a:rPr lang="en-US" dirty="0" smtClean="0">
                <a:latin typeface="Arial"/>
                <a:cs typeface="Arial"/>
              </a:rPr>
              <a:t>   </a:t>
            </a:r>
            <a:r>
              <a:rPr lang="en-US" dirty="0">
                <a:latin typeface="Arial"/>
                <a:cs typeface="Arial"/>
              </a:rPr>
              <a:t> </a:t>
            </a:r>
          </a:p>
          <a:p>
            <a:r>
              <a:rPr lang="en-US" dirty="0" smtClean="0">
                <a:latin typeface="Arial"/>
                <a:cs typeface="Arial"/>
              </a:rPr>
              <a:t>BNL ERL development   </a:t>
            </a:r>
            <a:r>
              <a:rPr lang="en-US" dirty="0">
                <a:latin typeface="Arial"/>
                <a:cs typeface="Arial"/>
              </a:rPr>
              <a:t>    	    </a:t>
            </a:r>
            <a:r>
              <a:rPr lang="en-US" dirty="0" smtClean="0">
                <a:latin typeface="Arial"/>
                <a:cs typeface="Arial"/>
              </a:rPr>
              <a:t>	</a:t>
            </a:r>
            <a:r>
              <a:rPr lang="en-US" dirty="0" err="1" smtClean="0">
                <a:latin typeface="Arial"/>
                <a:cs typeface="Arial"/>
              </a:rPr>
              <a:t>Ilan</a:t>
            </a:r>
            <a:r>
              <a:rPr lang="en-US" dirty="0" smtClean="0">
                <a:latin typeface="Arial"/>
                <a:cs typeface="Arial"/>
              </a:rPr>
              <a:t> Ben-</a:t>
            </a:r>
            <a:r>
              <a:rPr lang="en-US" dirty="0" err="1" smtClean="0">
                <a:latin typeface="Arial"/>
                <a:cs typeface="Arial"/>
              </a:rPr>
              <a:t>Zvi</a:t>
            </a:r>
            <a:r>
              <a:rPr lang="en-US" dirty="0" smtClean="0">
                <a:latin typeface="Arial"/>
                <a:cs typeface="Arial"/>
              </a:rPr>
              <a:t>   </a:t>
            </a:r>
            <a:r>
              <a:rPr lang="en-US" dirty="0">
                <a:latin typeface="Arial"/>
                <a:cs typeface="Arial"/>
              </a:rPr>
              <a:t> </a:t>
            </a:r>
          </a:p>
          <a:p>
            <a:r>
              <a:rPr lang="en-US" dirty="0" smtClean="0">
                <a:latin typeface="Arial"/>
                <a:cs typeface="Arial"/>
              </a:rPr>
              <a:t>Polarized </a:t>
            </a:r>
            <a:r>
              <a:rPr lang="en-US" dirty="0" err="1" smtClean="0">
                <a:latin typeface="Arial"/>
                <a:cs typeface="Arial"/>
              </a:rPr>
              <a:t>e</a:t>
            </a:r>
            <a:r>
              <a:rPr lang="en-US" dirty="0" smtClean="0">
                <a:latin typeface="Arial"/>
                <a:cs typeface="Arial"/>
              </a:rPr>
              <a:t>-source development      Matt </a:t>
            </a:r>
            <a:r>
              <a:rPr lang="en-US" dirty="0" err="1" smtClean="0">
                <a:latin typeface="Arial"/>
                <a:cs typeface="Arial"/>
              </a:rPr>
              <a:t>Poelker</a:t>
            </a:r>
            <a:r>
              <a:rPr lang="en-US" dirty="0" smtClean="0">
                <a:latin typeface="Arial"/>
                <a:cs typeface="Arial"/>
              </a:rPr>
              <a:t>   </a:t>
            </a:r>
            <a:r>
              <a:rPr lang="en-US" dirty="0">
                <a:latin typeface="Arial"/>
                <a:cs typeface="Arial"/>
              </a:rPr>
              <a:t> </a:t>
            </a:r>
          </a:p>
          <a:p>
            <a:r>
              <a:rPr lang="en-US" dirty="0" smtClean="0">
                <a:latin typeface="Arial"/>
                <a:cs typeface="Arial"/>
              </a:rPr>
              <a:t>Precision electron </a:t>
            </a:r>
            <a:r>
              <a:rPr lang="en-US" dirty="0" err="1" smtClean="0">
                <a:latin typeface="Arial"/>
                <a:cs typeface="Arial"/>
              </a:rPr>
              <a:t>polarimetry</a:t>
            </a:r>
            <a:r>
              <a:rPr lang="en-US" dirty="0" smtClean="0">
                <a:latin typeface="Arial"/>
                <a:cs typeface="Arial"/>
              </a:rPr>
              <a:t>   </a:t>
            </a:r>
            <a:r>
              <a:rPr lang="en-US" dirty="0">
                <a:latin typeface="Arial"/>
                <a:cs typeface="Arial"/>
              </a:rPr>
              <a:t>      </a:t>
            </a:r>
            <a:r>
              <a:rPr lang="en-US" dirty="0" smtClean="0">
                <a:latin typeface="Arial"/>
                <a:cs typeface="Arial"/>
              </a:rPr>
              <a:t> Eugene </a:t>
            </a:r>
            <a:r>
              <a:rPr lang="en-US" dirty="0" err="1" smtClean="0">
                <a:latin typeface="Arial"/>
                <a:cs typeface="Arial"/>
              </a:rPr>
              <a:t>Chudakov</a:t>
            </a:r>
            <a:r>
              <a:rPr lang="en-US" dirty="0" smtClean="0">
                <a:latin typeface="Arial"/>
                <a:cs typeface="Arial"/>
              </a:rPr>
              <a:t>   </a:t>
            </a:r>
            <a:r>
              <a:rPr lang="en-US" dirty="0">
                <a:latin typeface="Arial"/>
                <a:cs typeface="Arial"/>
              </a:rPr>
              <a:t> </a:t>
            </a:r>
            <a:endParaRPr lang="en-US" dirty="0" smtClean="0">
              <a:latin typeface="Arial"/>
              <a:cs typeface="Arial"/>
            </a:endParaRPr>
          </a:p>
          <a:p>
            <a:endParaRPr lang="en-US" dirty="0" smtClean="0">
              <a:latin typeface="Arial"/>
              <a:cs typeface="Arial"/>
            </a:endParaRPr>
          </a:p>
          <a:p>
            <a:pPr algn="ctr"/>
            <a:r>
              <a:rPr lang="en-US" dirty="0" smtClean="0">
                <a:latin typeface="Arial"/>
                <a:cs typeface="Arial"/>
              </a:rPr>
              <a:t>Parallel Sessions on dark photons, parity violation, precision nucleon structure, experiments with nuclei, and technology </a:t>
            </a:r>
            <a:r>
              <a:rPr lang="en-US" dirty="0">
                <a:latin typeface="Arial"/>
                <a:cs typeface="Arial"/>
              </a:rPr>
              <a:t>     </a:t>
            </a:r>
          </a:p>
          <a:p>
            <a:endParaRPr lang="en-US" dirty="0">
              <a:latin typeface="Arial"/>
              <a:cs typeface="Aria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823325"/>
      </p:ext>
    </p:extLst>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3-02-26 at 7.45.12 AM.png"/>
          <p:cNvPicPr>
            <a:picLocks noChangeAspect="1"/>
          </p:cNvPicPr>
          <p:nvPr/>
        </p:nvPicPr>
        <p:blipFill>
          <a:blip r:embed="rId2"/>
          <a:stretch>
            <a:fillRect/>
          </a:stretch>
        </p:blipFill>
        <p:spPr>
          <a:xfrm>
            <a:off x="4566557" y="2178123"/>
            <a:ext cx="3067957" cy="1812321"/>
          </a:xfrm>
          <a:prstGeom prst="rect">
            <a:avLst/>
          </a:prstGeom>
        </p:spPr>
      </p:pic>
      <p:sp>
        <p:nvSpPr>
          <p:cNvPr id="2" name="Title 1"/>
          <p:cNvSpPr>
            <a:spLocks noGrp="1"/>
          </p:cNvSpPr>
          <p:nvPr>
            <p:ph type="title"/>
          </p:nvPr>
        </p:nvSpPr>
        <p:spPr/>
        <p:txBody>
          <a:bodyPr/>
          <a:lstStyle/>
          <a:p>
            <a:r>
              <a:rPr lang="en-US" b="1" dirty="0" smtClean="0">
                <a:solidFill>
                  <a:srgbClr val="0000FF"/>
                </a:solidFill>
              </a:rPr>
              <a:t>What are we missing?</a:t>
            </a:r>
            <a:endParaRPr lang="en-US" b="1" dirty="0">
              <a:solidFill>
                <a:srgbClr val="0000FF"/>
              </a:solidFill>
            </a:endParaRPr>
          </a:p>
        </p:txBody>
      </p:sp>
      <p:sp>
        <p:nvSpPr>
          <p:cNvPr id="3" name="Content Placeholder 2"/>
          <p:cNvSpPr>
            <a:spLocks noGrp="1"/>
          </p:cNvSpPr>
          <p:nvPr>
            <p:ph idx="1"/>
          </p:nvPr>
        </p:nvSpPr>
        <p:spPr/>
        <p:txBody>
          <a:bodyPr>
            <a:normAutofit/>
          </a:bodyPr>
          <a:lstStyle/>
          <a:p>
            <a:r>
              <a:rPr lang="en-US" sz="2400" dirty="0" smtClean="0"/>
              <a:t>How about a tagged high energy neutrals beam, for development of </a:t>
            </a:r>
            <a:r>
              <a:rPr lang="en-US" sz="2400" dirty="0" err="1" smtClean="0"/>
              <a:t>hadron</a:t>
            </a:r>
            <a:r>
              <a:rPr lang="en-US" sz="2400" dirty="0" smtClean="0"/>
              <a:t> </a:t>
            </a:r>
            <a:r>
              <a:rPr lang="en-US" sz="2400" dirty="0" err="1" smtClean="0"/>
              <a:t>calorimetry</a:t>
            </a:r>
            <a:r>
              <a:rPr lang="en-US" sz="2400" dirty="0" smtClean="0"/>
              <a:t>?</a:t>
            </a:r>
            <a:endParaRPr lang="en-US" sz="2400" dirty="0"/>
          </a:p>
        </p:txBody>
      </p:sp>
      <p:pic>
        <p:nvPicPr>
          <p:cNvPr id="4" name="Picture 3" descr="Screen Shot 2013-02-26 at 7.44.39 AM.png"/>
          <p:cNvPicPr>
            <a:picLocks noChangeAspect="1"/>
          </p:cNvPicPr>
          <p:nvPr/>
        </p:nvPicPr>
        <p:blipFill>
          <a:blip r:embed="rId3"/>
          <a:stretch>
            <a:fillRect/>
          </a:stretch>
        </p:blipFill>
        <p:spPr>
          <a:xfrm>
            <a:off x="4527978" y="3831335"/>
            <a:ext cx="3106536" cy="3026665"/>
          </a:xfrm>
          <a:prstGeom prst="rect">
            <a:avLst/>
          </a:prstGeom>
        </p:spPr>
      </p:pic>
      <p:pic>
        <p:nvPicPr>
          <p:cNvPr id="6" name="Picture 5" descr="Screen Shot 2013-02-26 at 7.45.32 AM.png"/>
          <p:cNvPicPr>
            <a:picLocks noChangeAspect="1"/>
          </p:cNvPicPr>
          <p:nvPr/>
        </p:nvPicPr>
        <p:blipFill>
          <a:blip r:embed="rId4"/>
          <a:stretch>
            <a:fillRect/>
          </a:stretch>
        </p:blipFill>
        <p:spPr>
          <a:xfrm>
            <a:off x="457200" y="3084284"/>
            <a:ext cx="3738122" cy="2784929"/>
          </a:xfrm>
          <a:prstGeom prst="rect">
            <a:avLst/>
          </a:prstGeom>
        </p:spPr>
      </p:pic>
      <p:sp>
        <p:nvSpPr>
          <p:cNvPr id="7" name="TextBox 6"/>
          <p:cNvSpPr txBox="1"/>
          <p:nvPr/>
        </p:nvSpPr>
        <p:spPr>
          <a:xfrm>
            <a:off x="7533668" y="4653643"/>
            <a:ext cx="1610332" cy="1169551"/>
          </a:xfrm>
          <a:prstGeom prst="rect">
            <a:avLst/>
          </a:prstGeom>
          <a:noFill/>
        </p:spPr>
        <p:txBody>
          <a:bodyPr wrap="square" rtlCol="0">
            <a:spAutoFit/>
          </a:bodyPr>
          <a:lstStyle/>
          <a:p>
            <a:r>
              <a:rPr lang="en-US" sz="1400" dirty="0" smtClean="0"/>
              <a:t>Neutron energy spectrum as a function of incoming proton energy</a:t>
            </a:r>
            <a:endParaRPr lang="en-US" sz="1400" dirty="0"/>
          </a:p>
        </p:txBody>
      </p:sp>
      <p:sp>
        <p:nvSpPr>
          <p:cNvPr id="8" name="TextBox 7"/>
          <p:cNvSpPr txBox="1"/>
          <p:nvPr/>
        </p:nvSpPr>
        <p:spPr>
          <a:xfrm>
            <a:off x="121557" y="5941497"/>
            <a:ext cx="3928254" cy="369332"/>
          </a:xfrm>
          <a:prstGeom prst="rect">
            <a:avLst/>
          </a:prstGeom>
          <a:noFill/>
        </p:spPr>
        <p:txBody>
          <a:bodyPr wrap="none" rtlCol="0">
            <a:spAutoFit/>
          </a:bodyPr>
          <a:lstStyle/>
          <a:p>
            <a:r>
              <a:rPr lang="en-US" dirty="0" smtClean="0"/>
              <a:t>MIPP apparatus at Fermilab (still extant)</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rgbClr val="0000FF"/>
                </a:solidFill>
                <a:latin typeface="Arial"/>
                <a:cs typeface="Arial"/>
              </a:rPr>
              <a:t>Summary</a:t>
            </a:r>
            <a:endParaRPr lang="en-US" sz="3600" b="1" dirty="0">
              <a:solidFill>
                <a:srgbClr val="0000FF"/>
              </a:solidFill>
              <a:latin typeface="Arial"/>
              <a:cs typeface="Arial"/>
            </a:endParaRPr>
          </a:p>
        </p:txBody>
      </p:sp>
      <p:sp>
        <p:nvSpPr>
          <p:cNvPr id="3" name="Content Placeholder 2"/>
          <p:cNvSpPr>
            <a:spLocks noGrp="1"/>
          </p:cNvSpPr>
          <p:nvPr>
            <p:ph idx="1"/>
          </p:nvPr>
        </p:nvSpPr>
        <p:spPr/>
        <p:txBody>
          <a:bodyPr>
            <a:normAutofit fontScale="92500" lnSpcReduction="10000"/>
          </a:bodyPr>
          <a:lstStyle/>
          <a:p>
            <a:r>
              <a:rPr lang="en-US" sz="2400" dirty="0" smtClean="0"/>
              <a:t>The field of particle physics involves a tremendous range of particle energies, intensities and species.  </a:t>
            </a:r>
          </a:p>
          <a:p>
            <a:r>
              <a:rPr lang="en-US" sz="2400" dirty="0" smtClean="0"/>
              <a:t>As demonstrated here, to develop and test detector technology and perform demonstration level experiments, it is important to match this variety with an appropriate set of beam facilities, open to users.  These include:</a:t>
            </a:r>
          </a:p>
          <a:p>
            <a:pPr lvl="1"/>
            <a:r>
              <a:rPr lang="en-US" sz="2000" dirty="0" smtClean="0"/>
              <a:t>High energy, low intensity </a:t>
            </a:r>
            <a:r>
              <a:rPr lang="en-US" sz="2000" dirty="0" err="1" smtClean="0"/>
              <a:t>hadron</a:t>
            </a:r>
            <a:r>
              <a:rPr lang="en-US" sz="2000" dirty="0" smtClean="0"/>
              <a:t> </a:t>
            </a:r>
            <a:r>
              <a:rPr lang="en-US" sz="2000" smtClean="0"/>
              <a:t>and electron beams</a:t>
            </a:r>
            <a:endParaRPr lang="en-US" sz="2000" dirty="0" smtClean="0"/>
          </a:p>
          <a:p>
            <a:pPr lvl="1"/>
            <a:r>
              <a:rPr lang="en-US" sz="2000" dirty="0" smtClean="0"/>
              <a:t>Tagged multi-species low energy beams, including photons</a:t>
            </a:r>
          </a:p>
          <a:p>
            <a:pPr lvl="1"/>
            <a:r>
              <a:rPr lang="en-US" sz="2000" dirty="0" smtClean="0"/>
              <a:t>High intensity, low energy proton, electron and neutron beams</a:t>
            </a:r>
            <a:endParaRPr lang="en-US" sz="2400" dirty="0" smtClean="0"/>
          </a:p>
          <a:p>
            <a:r>
              <a:rPr lang="en-US" sz="2400" dirty="0" smtClean="0"/>
              <a:t>A set of already developed accelerator test-beds exist within the national laboratory system, and is being exploited. </a:t>
            </a:r>
          </a:p>
          <a:p>
            <a:r>
              <a:rPr lang="en-US" sz="2400" dirty="0" smtClean="0"/>
              <a:t>New facilities will take performance to the next stage</a:t>
            </a:r>
          </a:p>
          <a:p>
            <a:pPr lvl="1"/>
            <a:r>
              <a:rPr lang="en-US" sz="2000" dirty="0" smtClean="0"/>
              <a:t>Need to develop detector and experimental initiatives to match them </a:t>
            </a: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9305"/>
            <a:ext cx="8229600" cy="727939"/>
          </a:xfrm>
        </p:spPr>
        <p:txBody>
          <a:bodyPr>
            <a:normAutofit fontScale="90000"/>
          </a:bodyPr>
          <a:lstStyle/>
          <a:p>
            <a:r>
              <a:rPr lang="en-US" sz="3200" b="1" dirty="0" smtClean="0">
                <a:solidFill>
                  <a:srgbClr val="0000FF"/>
                </a:solidFill>
              </a:rPr>
              <a:t>Types of </a:t>
            </a:r>
            <a:r>
              <a:rPr lang="en-US" sz="3600" b="1" dirty="0" smtClean="0">
                <a:solidFill>
                  <a:srgbClr val="0000FF"/>
                </a:solidFill>
              </a:rPr>
              <a:t>Facilities</a:t>
            </a:r>
            <a:r>
              <a:rPr lang="en-US" sz="3200" b="1" dirty="0" smtClean="0">
                <a:solidFill>
                  <a:srgbClr val="0000FF"/>
                </a:solidFill>
              </a:rPr>
              <a:t> Required for Detector R&amp;D and Small Experimental Activity </a:t>
            </a:r>
            <a:endParaRPr lang="en-US" sz="3200" b="1" dirty="0">
              <a:solidFill>
                <a:srgbClr val="0000FF"/>
              </a:solidFill>
            </a:endParaRPr>
          </a:p>
        </p:txBody>
      </p:sp>
      <p:sp>
        <p:nvSpPr>
          <p:cNvPr id="3" name="Content Placeholder 2"/>
          <p:cNvSpPr>
            <a:spLocks noGrp="1"/>
          </p:cNvSpPr>
          <p:nvPr>
            <p:ph idx="1"/>
          </p:nvPr>
        </p:nvSpPr>
        <p:spPr>
          <a:xfrm>
            <a:off x="252383" y="1355845"/>
            <a:ext cx="3925558" cy="4525963"/>
          </a:xfrm>
        </p:spPr>
        <p:txBody>
          <a:bodyPr>
            <a:noAutofit/>
          </a:bodyPr>
          <a:lstStyle/>
          <a:p>
            <a:r>
              <a:rPr lang="en-US" sz="1600" dirty="0" smtClean="0"/>
              <a:t>Test Beams</a:t>
            </a:r>
          </a:p>
          <a:p>
            <a:pPr lvl="1"/>
            <a:r>
              <a:rPr lang="en-US" sz="1400" dirty="0" smtClean="0"/>
              <a:t>Electron, Photon, Proton, Neutrons, Ions</a:t>
            </a:r>
          </a:p>
          <a:p>
            <a:r>
              <a:rPr lang="en-US" sz="1600" dirty="0" smtClean="0"/>
              <a:t>Irradiation</a:t>
            </a:r>
          </a:p>
          <a:p>
            <a:pPr lvl="1"/>
            <a:r>
              <a:rPr lang="en-US" sz="1400" dirty="0" smtClean="0"/>
              <a:t>Gamma, Neutrons, Charged particles</a:t>
            </a:r>
          </a:p>
          <a:p>
            <a:r>
              <a:rPr lang="en-US" sz="1600" dirty="0" smtClean="0"/>
              <a:t>Nuclear reactor test areas</a:t>
            </a:r>
          </a:p>
          <a:p>
            <a:r>
              <a:rPr lang="en-US" sz="1600" dirty="0" smtClean="0"/>
              <a:t>Cryogenic test beds</a:t>
            </a:r>
          </a:p>
          <a:p>
            <a:pPr lvl="1"/>
            <a:r>
              <a:rPr lang="en-US" sz="1400" dirty="0" smtClean="0"/>
              <a:t>Liquid Argon, Liquid Helium</a:t>
            </a:r>
          </a:p>
          <a:p>
            <a:r>
              <a:rPr lang="en-US" sz="1600" dirty="0" smtClean="0"/>
              <a:t>High Magnetic Fields</a:t>
            </a:r>
          </a:p>
          <a:p>
            <a:r>
              <a:rPr lang="en-US" sz="1600" dirty="0" smtClean="0"/>
              <a:t>Underground Lab Space</a:t>
            </a:r>
          </a:p>
          <a:p>
            <a:r>
              <a:rPr lang="en-US" sz="1600" dirty="0" smtClean="0"/>
              <a:t>Low Background Counting</a:t>
            </a:r>
          </a:p>
          <a:p>
            <a:r>
              <a:rPr lang="en-US" sz="1600" dirty="0" smtClean="0"/>
              <a:t>Laser </a:t>
            </a:r>
            <a:r>
              <a:rPr lang="en-US" sz="1600" dirty="0" err="1" smtClean="0"/>
              <a:t>interferometry</a:t>
            </a:r>
            <a:endParaRPr lang="en-US" sz="1600" dirty="0" smtClean="0"/>
          </a:p>
          <a:p>
            <a:pPr lvl="1">
              <a:buNone/>
            </a:pPr>
            <a:endParaRPr lang="en-US" sz="1400" dirty="0" smtClean="0"/>
          </a:p>
          <a:p>
            <a:pPr lvl="1">
              <a:buNone/>
            </a:pPr>
            <a:endParaRPr lang="en-US" sz="1600" b="1" dirty="0" smtClean="0">
              <a:solidFill>
                <a:srgbClr val="FF0000"/>
              </a:solidFill>
            </a:endParaRPr>
          </a:p>
          <a:p>
            <a:pPr lvl="1">
              <a:buNone/>
            </a:pPr>
            <a:endParaRPr lang="en-US" sz="1600" b="1" dirty="0" smtClean="0">
              <a:solidFill>
                <a:srgbClr val="FF0000"/>
              </a:solidFill>
            </a:endParaRPr>
          </a:p>
          <a:p>
            <a:endParaRPr lang="en-US" sz="1600" dirty="0"/>
          </a:p>
        </p:txBody>
      </p:sp>
      <p:sp>
        <p:nvSpPr>
          <p:cNvPr id="4" name="Content Placeholder 2"/>
          <p:cNvSpPr txBox="1">
            <a:spLocks/>
          </p:cNvSpPr>
          <p:nvPr/>
        </p:nvSpPr>
        <p:spPr>
          <a:xfrm>
            <a:off x="4177941" y="1393179"/>
            <a:ext cx="4508859" cy="4525963"/>
          </a:xfrm>
          <a:prstGeom prst="rect">
            <a:avLst/>
          </a:prstGeom>
        </p:spPr>
        <p:txBody>
          <a:bodyPr vert="horz" lIns="91440" tIns="45720" rIns="91440" bIns="45720" rtlCol="0">
            <a:no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Metrology</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Clean Rooms for Sensor Fabrication and low background studies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Thin Film Fabrication</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400" b="0" i="0" u="none" strike="noStrike" kern="1200" cap="none" spc="0" normalizeH="0" baseline="0" noProof="0" dirty="0" smtClean="0">
                <a:ln>
                  <a:noFill/>
                </a:ln>
                <a:solidFill>
                  <a:schemeClr val="tx1"/>
                </a:solidFill>
                <a:effectLst/>
                <a:uLnTx/>
                <a:uFillTx/>
                <a:latin typeface="+mn-lt"/>
                <a:ea typeface="+mn-ea"/>
                <a:cs typeface="+mn-cs"/>
              </a:rPr>
              <a:t>Sputtering, Atomic Layer Deposition</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Low Mass Mechanical Structures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Engineering and Technical Resources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Support for Simulation of detectors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Test Stand Equipment</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400" b="0" i="0" u="none" strike="noStrike" kern="1200" cap="none" spc="0" normalizeH="0" baseline="0" noProof="0" dirty="0" smtClean="0">
                <a:ln>
                  <a:noFill/>
                </a:ln>
                <a:solidFill>
                  <a:schemeClr val="tx1"/>
                </a:solidFill>
                <a:effectLst/>
                <a:uLnTx/>
                <a:uFillTx/>
                <a:latin typeface="+mn-lt"/>
                <a:ea typeface="+mn-ea"/>
                <a:cs typeface="+mn-cs"/>
              </a:rPr>
              <a:t>Typically modular components, oscilloscopes, etc.</a:t>
            </a:r>
          </a:p>
          <a:p>
            <a:pPr marL="742950" marR="0" lvl="1" indent="-285750" algn="l" defTabSz="457200" rtl="0" eaLnBrk="1" fontAlgn="auto" latinLnBrk="0" hangingPunct="1">
              <a:lnSpc>
                <a:spcPct val="100000"/>
              </a:lnSpc>
              <a:spcBef>
                <a:spcPct val="20000"/>
              </a:spcBef>
              <a:spcAft>
                <a:spcPts val="0"/>
              </a:spcAft>
              <a:buClrTx/>
              <a:buSzTx/>
              <a:buFont typeface="Arial"/>
              <a:buNone/>
              <a:tabLst/>
              <a:defRPr/>
            </a:pPr>
            <a:endParaRPr kumimoji="0" lang="en-U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TextBox 4"/>
          <p:cNvSpPr txBox="1"/>
          <p:nvPr/>
        </p:nvSpPr>
        <p:spPr>
          <a:xfrm>
            <a:off x="1096847" y="5057368"/>
            <a:ext cx="6869726" cy="954107"/>
          </a:xfrm>
          <a:prstGeom prst="rect">
            <a:avLst/>
          </a:prstGeom>
          <a:noFill/>
        </p:spPr>
        <p:txBody>
          <a:bodyPr wrap="square" rtlCol="0">
            <a:spAutoFit/>
          </a:bodyPr>
          <a:lstStyle/>
          <a:p>
            <a:pPr marL="0" lvl="1"/>
            <a:r>
              <a:rPr lang="en-US" dirty="0" smtClean="0"/>
              <a:t>This talk gives a survey of the types of accelerator based test beds for detector research and small experimental activities that exist in the U.S.</a:t>
            </a:r>
          </a:p>
          <a:p>
            <a:endParaRPr lang="en-US" sz="20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95360" y="371880"/>
            <a:ext cx="4603985" cy="1143000"/>
          </a:xfrm>
        </p:spPr>
        <p:txBody>
          <a:bodyPr>
            <a:normAutofit fontScale="90000"/>
          </a:bodyPr>
          <a:lstStyle/>
          <a:p>
            <a:r>
              <a:rPr lang="en-US" sz="3600" b="1" dirty="0" smtClean="0">
                <a:solidFill>
                  <a:srgbClr val="0000FF"/>
                </a:solidFill>
              </a:rPr>
              <a:t>High Energy Charged Particle Test Beams</a:t>
            </a:r>
            <a:endParaRPr lang="en-US" sz="3600" b="1" dirty="0">
              <a:solidFill>
                <a:srgbClr val="0000FF"/>
              </a:solidFill>
            </a:endParaRPr>
          </a:p>
        </p:txBody>
      </p:sp>
      <p:sp>
        <p:nvSpPr>
          <p:cNvPr id="3" name="Content Placeholder 2"/>
          <p:cNvSpPr>
            <a:spLocks noGrp="1"/>
          </p:cNvSpPr>
          <p:nvPr>
            <p:ph idx="1"/>
          </p:nvPr>
        </p:nvSpPr>
        <p:spPr>
          <a:xfrm>
            <a:off x="190186" y="2607840"/>
            <a:ext cx="3812537" cy="4525963"/>
          </a:xfrm>
        </p:spPr>
        <p:txBody>
          <a:bodyPr>
            <a:normAutofit/>
          </a:bodyPr>
          <a:lstStyle/>
          <a:p>
            <a:pPr>
              <a:buNone/>
            </a:pPr>
            <a:r>
              <a:rPr lang="en-US" sz="2000" dirty="0" smtClean="0"/>
              <a:t>Test beam is a crucial part of detector testing</a:t>
            </a:r>
          </a:p>
          <a:p>
            <a:pPr>
              <a:buNone/>
            </a:pPr>
            <a:endParaRPr lang="en-US" sz="2000" dirty="0" smtClean="0"/>
          </a:p>
          <a:p>
            <a:pPr>
              <a:buNone/>
            </a:pPr>
            <a:r>
              <a:rPr lang="en-US" sz="2000" dirty="0" smtClean="0"/>
              <a:t>Only 2 high energy test beam facilities in U.S.  </a:t>
            </a:r>
          </a:p>
          <a:p>
            <a:pPr>
              <a:buNone/>
            </a:pPr>
            <a:endParaRPr lang="en-US" sz="2000" dirty="0" smtClean="0"/>
          </a:p>
          <a:p>
            <a:pPr>
              <a:buNone/>
            </a:pPr>
            <a:r>
              <a:rPr lang="en-US" sz="2000" dirty="0" smtClean="0"/>
              <a:t>Experience says that both will be fully occupied</a:t>
            </a:r>
          </a:p>
          <a:p>
            <a:pPr>
              <a:buNone/>
            </a:pPr>
            <a:endParaRPr lang="en-US" sz="2000" dirty="0" smtClean="0"/>
          </a:p>
          <a:p>
            <a:pPr lvl="1">
              <a:buNone/>
            </a:pPr>
            <a:endParaRPr lang="en-US" sz="2400" dirty="0" smtClean="0"/>
          </a:p>
          <a:p>
            <a:pPr lvl="1">
              <a:buNone/>
            </a:pPr>
            <a:endParaRPr lang="en-US" sz="2400" dirty="0" smtClean="0"/>
          </a:p>
        </p:txBody>
      </p:sp>
      <p:pic>
        <p:nvPicPr>
          <p:cNvPr id="5" name="Picture 4" descr="Screen Shot 2013-02-23 at 8.49.44 PM.png"/>
          <p:cNvPicPr>
            <a:picLocks noChangeAspect="1"/>
          </p:cNvPicPr>
          <p:nvPr/>
        </p:nvPicPr>
        <p:blipFill>
          <a:blip r:embed="rId2"/>
          <a:stretch>
            <a:fillRect/>
          </a:stretch>
        </p:blipFill>
        <p:spPr>
          <a:xfrm>
            <a:off x="4002723" y="516060"/>
            <a:ext cx="4738660" cy="5395628"/>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2" name="Title 1"/>
          <p:cNvSpPr>
            <a:spLocks noGrp="1"/>
          </p:cNvSpPr>
          <p:nvPr>
            <p:ph type="title"/>
          </p:nvPr>
        </p:nvSpPr>
        <p:spPr>
          <a:xfrm>
            <a:off x="457200" y="0"/>
            <a:ext cx="8229600" cy="1143000"/>
          </a:xfrm>
        </p:spPr>
        <p:txBody>
          <a:bodyPr>
            <a:normAutofit/>
          </a:bodyPr>
          <a:lstStyle/>
          <a:p>
            <a:pPr eaLnBrk="1" hangingPunct="1"/>
            <a:r>
              <a:rPr lang="en-US" sz="3600" b="1" dirty="0" smtClean="0">
                <a:solidFill>
                  <a:srgbClr val="0000FF"/>
                </a:solidFill>
              </a:rPr>
              <a:t>Fermilab Test Beam</a:t>
            </a:r>
            <a:endParaRPr lang="en-US" sz="3600" b="1" dirty="0">
              <a:solidFill>
                <a:srgbClr val="0000FF"/>
              </a:solidFill>
            </a:endParaRPr>
          </a:p>
        </p:txBody>
      </p:sp>
      <p:grpSp>
        <p:nvGrpSpPr>
          <p:cNvPr id="2" name="Group 3"/>
          <p:cNvGrpSpPr>
            <a:grpSpLocks noChangeAspect="1"/>
          </p:cNvGrpSpPr>
          <p:nvPr/>
        </p:nvGrpSpPr>
        <p:grpSpPr bwMode="auto">
          <a:xfrm>
            <a:off x="117475" y="1066800"/>
            <a:ext cx="8721725" cy="5519738"/>
            <a:chOff x="116961" y="756480"/>
            <a:chExt cx="9401298" cy="5949120"/>
          </a:xfrm>
        </p:grpSpPr>
        <p:sp>
          <p:nvSpPr>
            <p:cNvPr id="5" name="Oval 4"/>
            <p:cNvSpPr/>
            <p:nvPr/>
          </p:nvSpPr>
          <p:spPr>
            <a:xfrm rot="1728022">
              <a:off x="116961" y="756480"/>
              <a:ext cx="2323801" cy="2980548"/>
            </a:xfrm>
            <a:prstGeom prst="ellipse">
              <a:avLst/>
            </a:pr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Oval 5"/>
            <p:cNvSpPr/>
            <p:nvPr/>
          </p:nvSpPr>
          <p:spPr>
            <a:xfrm>
              <a:off x="2060877" y="1981550"/>
              <a:ext cx="4801609" cy="4724050"/>
            </a:xfrm>
            <a:prstGeom prst="ellips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6"/>
            <p:cNvSpPr/>
            <p:nvPr/>
          </p:nvSpPr>
          <p:spPr>
            <a:xfrm>
              <a:off x="3890144" y="1524716"/>
              <a:ext cx="381596" cy="379840"/>
            </a:xfrm>
            <a:prstGeom prst="ellipse">
              <a:avLst/>
            </a:pr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8" name="Straight Connector 7"/>
            <p:cNvCxnSpPr>
              <a:stCxn id="7" idx="0"/>
            </p:cNvCxnSpPr>
            <p:nvPr/>
          </p:nvCxnSpPr>
          <p:spPr>
            <a:xfrm rot="5400000" flipH="1" flipV="1">
              <a:off x="4366711" y="1238090"/>
              <a:ext cx="1712" cy="571539"/>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5" idx="5"/>
              <a:endCxn id="6" idx="1"/>
            </p:cNvCxnSpPr>
            <p:nvPr/>
          </p:nvCxnSpPr>
          <p:spPr>
            <a:xfrm rot="5400000" flipH="1" flipV="1">
              <a:off x="1681045" y="2482797"/>
              <a:ext cx="893138" cy="1273128"/>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0" name="Freeform 9"/>
            <p:cNvSpPr/>
            <p:nvPr/>
          </p:nvSpPr>
          <p:spPr>
            <a:xfrm>
              <a:off x="2733377" y="1872047"/>
              <a:ext cx="2510321" cy="841808"/>
            </a:xfrm>
            <a:custGeom>
              <a:avLst/>
              <a:gdLst>
                <a:gd name="connsiteX0" fmla="*/ 0 w 2510971"/>
                <a:gd name="connsiteY0" fmla="*/ 841828 h 841828"/>
                <a:gd name="connsiteX1" fmla="*/ 522514 w 2510971"/>
                <a:gd name="connsiteY1" fmla="*/ 362857 h 841828"/>
                <a:gd name="connsiteX2" fmla="*/ 1378857 w 2510971"/>
                <a:gd name="connsiteY2" fmla="*/ 72571 h 841828"/>
                <a:gd name="connsiteX3" fmla="*/ 2510971 w 2510971"/>
                <a:gd name="connsiteY3" fmla="*/ 0 h 841828"/>
                <a:gd name="connsiteX4" fmla="*/ 2510971 w 2510971"/>
                <a:gd name="connsiteY4" fmla="*/ 0 h 841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0971" h="841828">
                  <a:moveTo>
                    <a:pt x="0" y="841828"/>
                  </a:moveTo>
                  <a:cubicBezTo>
                    <a:pt x="146352" y="666447"/>
                    <a:pt x="292705" y="491066"/>
                    <a:pt x="522514" y="362857"/>
                  </a:cubicBezTo>
                  <a:cubicBezTo>
                    <a:pt x="752323" y="234648"/>
                    <a:pt x="1047448" y="133047"/>
                    <a:pt x="1378857" y="72571"/>
                  </a:cubicBezTo>
                  <a:cubicBezTo>
                    <a:pt x="1710266" y="12095"/>
                    <a:pt x="2510971" y="0"/>
                    <a:pt x="2510971" y="0"/>
                  </a:cubicBezTo>
                  <a:lnTo>
                    <a:pt x="2510971" y="0"/>
                  </a:lnTo>
                </a:path>
              </a:pathLst>
            </a:cu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cxnSp>
          <p:nvCxnSpPr>
            <p:cNvPr id="11" name="Straight Connector 10"/>
            <p:cNvCxnSpPr>
              <a:stCxn id="10" idx="3"/>
            </p:cNvCxnSpPr>
            <p:nvPr/>
          </p:nvCxnSpPr>
          <p:spPr>
            <a:xfrm flipV="1">
              <a:off x="5243697" y="1824139"/>
              <a:ext cx="4274562" cy="47908"/>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10" idx="3"/>
            </p:cNvCxnSpPr>
            <p:nvPr/>
          </p:nvCxnSpPr>
          <p:spPr>
            <a:xfrm>
              <a:off x="5243697" y="1872047"/>
              <a:ext cx="3899811" cy="337066"/>
            </a:xfrm>
            <a:prstGeom prst="line">
              <a:avLst/>
            </a:prstGeom>
            <a:ln w="12700">
              <a:solidFill>
                <a:schemeClr val="tx2">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10" idx="3"/>
            </p:cNvCxnSpPr>
            <p:nvPr/>
          </p:nvCxnSpPr>
          <p:spPr>
            <a:xfrm flipV="1">
              <a:off x="5243697" y="1676994"/>
              <a:ext cx="1771086" cy="195053"/>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7014783" y="1372437"/>
              <a:ext cx="1218370" cy="304557"/>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8233153" y="1218448"/>
              <a:ext cx="682766" cy="153989"/>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7014783" y="1249246"/>
              <a:ext cx="2339201" cy="427748"/>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7" name="Freeform 16"/>
            <p:cNvSpPr/>
            <p:nvPr/>
          </p:nvSpPr>
          <p:spPr>
            <a:xfrm>
              <a:off x="2290177" y="1218448"/>
              <a:ext cx="1676970" cy="542385"/>
            </a:xfrm>
            <a:custGeom>
              <a:avLst/>
              <a:gdLst>
                <a:gd name="connsiteX0" fmla="*/ 616857 w 616857"/>
                <a:gd name="connsiteY0" fmla="*/ 338667 h 541867"/>
                <a:gd name="connsiteX1" fmla="*/ 341086 w 616857"/>
                <a:gd name="connsiteY1" fmla="*/ 498324 h 541867"/>
                <a:gd name="connsiteX2" fmla="*/ 50800 w 616857"/>
                <a:gd name="connsiteY2" fmla="*/ 77410 h 541867"/>
                <a:gd name="connsiteX3" fmla="*/ 36286 w 616857"/>
                <a:gd name="connsiteY3" fmla="*/ 33867 h 541867"/>
              </a:gdLst>
              <a:ahLst/>
              <a:cxnLst>
                <a:cxn ang="0">
                  <a:pos x="connsiteX0" y="connsiteY0"/>
                </a:cxn>
                <a:cxn ang="0">
                  <a:pos x="connsiteX1" y="connsiteY1"/>
                </a:cxn>
                <a:cxn ang="0">
                  <a:pos x="connsiteX2" y="connsiteY2"/>
                </a:cxn>
                <a:cxn ang="0">
                  <a:pos x="connsiteX3" y="connsiteY3"/>
                </a:cxn>
              </a:cxnLst>
              <a:rect l="l" t="t" r="r" b="b"/>
              <a:pathLst>
                <a:path w="616857" h="541867">
                  <a:moveTo>
                    <a:pt x="616857" y="338667"/>
                  </a:moveTo>
                  <a:cubicBezTo>
                    <a:pt x="526143" y="440267"/>
                    <a:pt x="435429" y="541867"/>
                    <a:pt x="341086" y="498324"/>
                  </a:cubicBezTo>
                  <a:cubicBezTo>
                    <a:pt x="246743" y="454781"/>
                    <a:pt x="101600" y="154820"/>
                    <a:pt x="50800" y="77410"/>
                  </a:cubicBezTo>
                  <a:cubicBezTo>
                    <a:pt x="0" y="0"/>
                    <a:pt x="18143" y="16933"/>
                    <a:pt x="36286" y="33867"/>
                  </a:cubicBezTo>
                </a:path>
              </a:pathLst>
            </a:cu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5144" name="TextBox 17"/>
            <p:cNvSpPr txBox="1">
              <a:spLocks noChangeArrowheads="1"/>
            </p:cNvSpPr>
            <p:nvPr/>
          </p:nvSpPr>
          <p:spPr bwMode="auto">
            <a:xfrm>
              <a:off x="2209800" y="4114800"/>
              <a:ext cx="1066800" cy="276999"/>
            </a:xfrm>
            <a:prstGeom prst="rect">
              <a:avLst/>
            </a:prstGeom>
            <a:noFill/>
            <a:ln w="9525">
              <a:noFill/>
              <a:miter lim="800000"/>
              <a:headEnd/>
              <a:tailEnd/>
            </a:ln>
          </p:spPr>
          <p:txBody>
            <a:bodyPr>
              <a:prstTxWarp prst="textNoShape">
                <a:avLst/>
              </a:prstTxWarp>
              <a:spAutoFit/>
            </a:bodyPr>
            <a:lstStyle/>
            <a:p>
              <a:r>
                <a:rPr lang="en-US" sz="1200">
                  <a:solidFill>
                    <a:schemeClr val="accent1"/>
                  </a:solidFill>
                </a:rPr>
                <a:t>Tevatron</a:t>
              </a:r>
            </a:p>
          </p:txBody>
        </p:sp>
        <p:sp>
          <p:nvSpPr>
            <p:cNvPr id="5145" name="TextBox 18"/>
            <p:cNvSpPr txBox="1">
              <a:spLocks noChangeArrowheads="1"/>
            </p:cNvSpPr>
            <p:nvPr/>
          </p:nvSpPr>
          <p:spPr bwMode="auto">
            <a:xfrm>
              <a:off x="8222859" y="1824139"/>
              <a:ext cx="1295400" cy="276999"/>
            </a:xfrm>
            <a:prstGeom prst="rect">
              <a:avLst/>
            </a:prstGeom>
            <a:noFill/>
            <a:ln w="9525">
              <a:noFill/>
              <a:miter lim="800000"/>
              <a:headEnd/>
              <a:tailEnd/>
            </a:ln>
          </p:spPr>
          <p:txBody>
            <a:bodyPr>
              <a:prstTxWarp prst="textNoShape">
                <a:avLst/>
              </a:prstTxWarp>
              <a:spAutoFit/>
            </a:bodyPr>
            <a:lstStyle/>
            <a:p>
              <a:r>
                <a:rPr lang="en-US" sz="1200">
                  <a:solidFill>
                    <a:schemeClr val="accent1"/>
                  </a:solidFill>
                </a:rPr>
                <a:t>Neutrino Line</a:t>
              </a:r>
            </a:p>
          </p:txBody>
        </p:sp>
        <p:sp>
          <p:nvSpPr>
            <p:cNvPr id="20" name="TextBox 19"/>
            <p:cNvSpPr txBox="1"/>
            <p:nvPr/>
          </p:nvSpPr>
          <p:spPr>
            <a:xfrm>
              <a:off x="8000431" y="987464"/>
              <a:ext cx="1372377" cy="307979"/>
            </a:xfrm>
            <a:prstGeom prst="rect">
              <a:avLst/>
            </a:prstGeom>
            <a:noFill/>
          </p:spPr>
          <p:txBody>
            <a:bodyPr>
              <a:spAutoFit/>
            </a:bodyPr>
            <a:lstStyle/>
            <a:p>
              <a:pPr fontAlgn="auto">
                <a:spcBef>
                  <a:spcPts val="0"/>
                </a:spcBef>
                <a:spcAft>
                  <a:spcPts val="0"/>
                </a:spcAft>
                <a:defRPr/>
              </a:pPr>
              <a:r>
                <a:rPr lang="en-US" sz="1400" dirty="0" err="1">
                  <a:solidFill>
                    <a:schemeClr val="accent3">
                      <a:lumMod val="75000"/>
                    </a:schemeClr>
                  </a:solidFill>
                  <a:latin typeface="Arial" pitchFamily="34" charset="0"/>
                  <a:ea typeface="+mn-ea"/>
                  <a:cs typeface="Arial" pitchFamily="34" charset="0"/>
                </a:rPr>
                <a:t>MTest</a:t>
              </a:r>
              <a:endParaRPr lang="en-US" sz="1400" dirty="0">
                <a:solidFill>
                  <a:schemeClr val="accent3">
                    <a:lumMod val="75000"/>
                  </a:schemeClr>
                </a:solidFill>
                <a:latin typeface="Arial" pitchFamily="34" charset="0"/>
                <a:ea typeface="+mn-ea"/>
                <a:cs typeface="Arial" pitchFamily="34" charset="0"/>
              </a:endParaRPr>
            </a:p>
          </p:txBody>
        </p:sp>
        <p:sp>
          <p:nvSpPr>
            <p:cNvPr id="21" name="TextBox 20"/>
            <p:cNvSpPr txBox="1"/>
            <p:nvPr/>
          </p:nvSpPr>
          <p:spPr>
            <a:xfrm>
              <a:off x="8474431" y="1331373"/>
              <a:ext cx="961691" cy="331932"/>
            </a:xfrm>
            <a:prstGeom prst="rect">
              <a:avLst/>
            </a:prstGeom>
            <a:noFill/>
          </p:spPr>
          <p:txBody>
            <a:bodyPr>
              <a:spAutoFit/>
            </a:bodyPr>
            <a:lstStyle/>
            <a:p>
              <a:pPr fontAlgn="auto">
                <a:spcBef>
                  <a:spcPts val="0"/>
                </a:spcBef>
                <a:spcAft>
                  <a:spcPts val="0"/>
                </a:spcAft>
                <a:defRPr/>
              </a:pPr>
              <a:r>
                <a:rPr lang="en-US" sz="1400" dirty="0" err="1">
                  <a:solidFill>
                    <a:schemeClr val="accent3">
                      <a:lumMod val="75000"/>
                    </a:schemeClr>
                  </a:solidFill>
                  <a:latin typeface="Arial" pitchFamily="34" charset="0"/>
                  <a:ea typeface="+mn-ea"/>
                  <a:cs typeface="Arial" pitchFamily="34" charset="0"/>
                </a:rPr>
                <a:t>MCenter</a:t>
              </a:r>
              <a:endParaRPr lang="en-US" sz="1400" dirty="0">
                <a:solidFill>
                  <a:schemeClr val="accent3">
                    <a:lumMod val="75000"/>
                  </a:schemeClr>
                </a:solidFill>
                <a:latin typeface="Arial" pitchFamily="34" charset="0"/>
                <a:ea typeface="+mn-ea"/>
                <a:cs typeface="Arial" pitchFamily="34" charset="0"/>
              </a:endParaRPr>
            </a:p>
          </p:txBody>
        </p:sp>
        <p:sp>
          <p:nvSpPr>
            <p:cNvPr id="22" name="TextBox 21"/>
            <p:cNvSpPr txBox="1"/>
            <p:nvPr/>
          </p:nvSpPr>
          <p:spPr>
            <a:xfrm>
              <a:off x="4039017" y="1247535"/>
              <a:ext cx="1370667" cy="277181"/>
            </a:xfrm>
            <a:prstGeom prst="rect">
              <a:avLst/>
            </a:prstGeom>
            <a:noFill/>
          </p:spPr>
          <p:txBody>
            <a:bodyPr>
              <a:spAutoFit/>
            </a:bodyPr>
            <a:lstStyle/>
            <a:p>
              <a:pPr fontAlgn="auto">
                <a:spcBef>
                  <a:spcPts val="0"/>
                </a:spcBef>
                <a:spcAft>
                  <a:spcPts val="0"/>
                </a:spcAft>
                <a:defRPr/>
              </a:pPr>
              <a:r>
                <a:rPr lang="en-US" sz="1200" dirty="0" err="1">
                  <a:solidFill>
                    <a:schemeClr val="accent3">
                      <a:lumMod val="75000"/>
                    </a:schemeClr>
                  </a:solidFill>
                  <a:latin typeface="Arial" pitchFamily="34" charset="0"/>
                  <a:ea typeface="+mn-ea"/>
                  <a:cs typeface="Arial" pitchFamily="34" charset="0"/>
                </a:rPr>
                <a:t>Linac</a:t>
              </a:r>
              <a:endParaRPr lang="en-US" sz="1200" dirty="0">
                <a:solidFill>
                  <a:schemeClr val="accent3">
                    <a:lumMod val="75000"/>
                  </a:schemeClr>
                </a:solidFill>
                <a:latin typeface="Arial" pitchFamily="34" charset="0"/>
                <a:ea typeface="+mn-ea"/>
                <a:cs typeface="Arial" pitchFamily="34" charset="0"/>
              </a:endParaRPr>
            </a:p>
          </p:txBody>
        </p:sp>
        <p:sp>
          <p:nvSpPr>
            <p:cNvPr id="23" name="TextBox 22"/>
            <p:cNvSpPr txBox="1"/>
            <p:nvPr/>
          </p:nvSpPr>
          <p:spPr>
            <a:xfrm>
              <a:off x="3962014" y="1524716"/>
              <a:ext cx="838485" cy="275469"/>
            </a:xfrm>
            <a:prstGeom prst="rect">
              <a:avLst/>
            </a:prstGeom>
            <a:noFill/>
          </p:spPr>
          <p:txBody>
            <a:bodyPr>
              <a:spAutoFit/>
            </a:bodyPr>
            <a:lstStyle/>
            <a:p>
              <a:pPr fontAlgn="auto">
                <a:spcBef>
                  <a:spcPts val="0"/>
                </a:spcBef>
                <a:spcAft>
                  <a:spcPts val="0"/>
                </a:spcAft>
                <a:defRPr/>
              </a:pPr>
              <a:r>
                <a:rPr lang="en-US" sz="1200" dirty="0">
                  <a:solidFill>
                    <a:schemeClr val="accent3">
                      <a:lumMod val="75000"/>
                    </a:schemeClr>
                  </a:solidFill>
                  <a:latin typeface="Arial" pitchFamily="34" charset="0"/>
                  <a:ea typeface="+mn-ea"/>
                  <a:cs typeface="Arial" pitchFamily="34" charset="0"/>
                </a:rPr>
                <a:t>Booster</a:t>
              </a:r>
            </a:p>
          </p:txBody>
        </p:sp>
        <p:sp>
          <p:nvSpPr>
            <p:cNvPr id="24" name="TextBox 23"/>
            <p:cNvSpPr txBox="1"/>
            <p:nvPr/>
          </p:nvSpPr>
          <p:spPr>
            <a:xfrm>
              <a:off x="2895940" y="1399813"/>
              <a:ext cx="1370667" cy="277181"/>
            </a:xfrm>
            <a:prstGeom prst="rect">
              <a:avLst/>
            </a:prstGeom>
            <a:noFill/>
          </p:spPr>
          <p:txBody>
            <a:bodyPr>
              <a:spAutoFit/>
            </a:bodyPr>
            <a:lstStyle/>
            <a:p>
              <a:pPr fontAlgn="auto">
                <a:spcBef>
                  <a:spcPts val="0"/>
                </a:spcBef>
                <a:spcAft>
                  <a:spcPts val="0"/>
                </a:spcAft>
                <a:defRPr/>
              </a:pPr>
              <a:r>
                <a:rPr lang="en-US" sz="1200" dirty="0">
                  <a:solidFill>
                    <a:schemeClr val="accent3">
                      <a:lumMod val="75000"/>
                    </a:schemeClr>
                  </a:solidFill>
                  <a:latin typeface="Arial" pitchFamily="34" charset="0"/>
                  <a:ea typeface="+mn-ea"/>
                  <a:cs typeface="Arial" pitchFamily="34" charset="0"/>
                </a:rPr>
                <a:t>8GeV Line</a:t>
              </a:r>
            </a:p>
          </p:txBody>
        </p:sp>
        <p:sp>
          <p:nvSpPr>
            <p:cNvPr id="25" name="TextBox 24"/>
            <p:cNvSpPr txBox="1"/>
            <p:nvPr/>
          </p:nvSpPr>
          <p:spPr>
            <a:xfrm>
              <a:off x="991382" y="1552092"/>
              <a:ext cx="1370666" cy="277181"/>
            </a:xfrm>
            <a:prstGeom prst="rect">
              <a:avLst/>
            </a:prstGeom>
            <a:noFill/>
          </p:spPr>
          <p:txBody>
            <a:bodyPr>
              <a:spAutoFit/>
            </a:bodyPr>
            <a:lstStyle/>
            <a:p>
              <a:pPr fontAlgn="auto">
                <a:spcBef>
                  <a:spcPts val="0"/>
                </a:spcBef>
                <a:spcAft>
                  <a:spcPts val="0"/>
                </a:spcAft>
                <a:defRPr/>
              </a:pPr>
              <a:r>
                <a:rPr lang="en-US" sz="1200" dirty="0">
                  <a:solidFill>
                    <a:schemeClr val="accent3">
                      <a:lumMod val="75000"/>
                    </a:schemeClr>
                  </a:solidFill>
                  <a:latin typeface="Arial" pitchFamily="34" charset="0"/>
                  <a:ea typeface="+mn-ea"/>
                  <a:cs typeface="Arial" pitchFamily="34" charset="0"/>
                </a:rPr>
                <a:t>Main Injector</a:t>
              </a:r>
            </a:p>
          </p:txBody>
        </p:sp>
        <p:sp>
          <p:nvSpPr>
            <p:cNvPr id="26" name="TextBox 25"/>
            <p:cNvSpPr txBox="1"/>
            <p:nvPr/>
          </p:nvSpPr>
          <p:spPr>
            <a:xfrm rot="19476795">
              <a:off x="1752862" y="2886666"/>
              <a:ext cx="1370667" cy="277181"/>
            </a:xfrm>
            <a:prstGeom prst="rect">
              <a:avLst/>
            </a:prstGeom>
            <a:noFill/>
          </p:spPr>
          <p:txBody>
            <a:bodyPr>
              <a:spAutoFit/>
            </a:bodyPr>
            <a:lstStyle/>
            <a:p>
              <a:pPr fontAlgn="auto">
                <a:spcBef>
                  <a:spcPts val="0"/>
                </a:spcBef>
                <a:spcAft>
                  <a:spcPts val="0"/>
                </a:spcAft>
                <a:defRPr/>
              </a:pPr>
              <a:r>
                <a:rPr lang="en-US" sz="1200" dirty="0">
                  <a:solidFill>
                    <a:schemeClr val="accent3">
                      <a:lumMod val="75000"/>
                    </a:schemeClr>
                  </a:solidFill>
                  <a:latin typeface="Arial" pitchFamily="34" charset="0"/>
                  <a:ea typeface="+mn-ea"/>
                  <a:cs typeface="Arial" pitchFamily="34" charset="0"/>
                </a:rPr>
                <a:t>P1 Line</a:t>
              </a:r>
            </a:p>
          </p:txBody>
        </p:sp>
        <p:sp>
          <p:nvSpPr>
            <p:cNvPr id="27" name="TextBox 26"/>
            <p:cNvSpPr txBox="1"/>
            <p:nvPr/>
          </p:nvSpPr>
          <p:spPr>
            <a:xfrm rot="18915871">
              <a:off x="2468141" y="2024326"/>
              <a:ext cx="1372377" cy="275469"/>
            </a:xfrm>
            <a:prstGeom prst="rect">
              <a:avLst/>
            </a:prstGeom>
            <a:noFill/>
          </p:spPr>
          <p:txBody>
            <a:bodyPr>
              <a:spAutoFit/>
            </a:bodyPr>
            <a:lstStyle/>
            <a:p>
              <a:pPr fontAlgn="auto">
                <a:spcBef>
                  <a:spcPts val="0"/>
                </a:spcBef>
                <a:spcAft>
                  <a:spcPts val="0"/>
                </a:spcAft>
                <a:defRPr/>
              </a:pPr>
              <a:r>
                <a:rPr lang="en-US" sz="1200" dirty="0">
                  <a:solidFill>
                    <a:schemeClr val="accent3">
                      <a:lumMod val="75000"/>
                    </a:schemeClr>
                  </a:solidFill>
                  <a:latin typeface="Arial" pitchFamily="34" charset="0"/>
                  <a:ea typeface="+mn-ea"/>
                  <a:cs typeface="Arial" pitchFamily="34" charset="0"/>
                </a:rPr>
                <a:t>P2 Line</a:t>
              </a:r>
            </a:p>
          </p:txBody>
        </p:sp>
        <p:sp>
          <p:nvSpPr>
            <p:cNvPr id="28" name="TextBox 27"/>
            <p:cNvSpPr txBox="1"/>
            <p:nvPr/>
          </p:nvSpPr>
          <p:spPr>
            <a:xfrm rot="20770727">
              <a:off x="3366518" y="1760833"/>
              <a:ext cx="1370666" cy="275469"/>
            </a:xfrm>
            <a:prstGeom prst="rect">
              <a:avLst/>
            </a:prstGeom>
            <a:noFill/>
          </p:spPr>
          <p:txBody>
            <a:bodyPr>
              <a:spAutoFit/>
            </a:bodyPr>
            <a:lstStyle/>
            <a:p>
              <a:pPr fontAlgn="auto">
                <a:spcBef>
                  <a:spcPts val="0"/>
                </a:spcBef>
                <a:spcAft>
                  <a:spcPts val="0"/>
                </a:spcAft>
                <a:defRPr/>
              </a:pPr>
              <a:r>
                <a:rPr lang="en-US" sz="1200" dirty="0">
                  <a:solidFill>
                    <a:schemeClr val="accent3">
                      <a:lumMod val="75000"/>
                    </a:schemeClr>
                  </a:solidFill>
                  <a:latin typeface="Arial" pitchFamily="34" charset="0"/>
                  <a:ea typeface="+mn-ea"/>
                  <a:cs typeface="Arial" pitchFamily="34" charset="0"/>
                </a:rPr>
                <a:t>P3 Line</a:t>
              </a:r>
            </a:p>
          </p:txBody>
        </p:sp>
        <p:sp>
          <p:nvSpPr>
            <p:cNvPr id="29" name="TextBox 28"/>
            <p:cNvSpPr txBox="1"/>
            <p:nvPr/>
          </p:nvSpPr>
          <p:spPr>
            <a:xfrm rot="21345868">
              <a:off x="4944239" y="1577756"/>
              <a:ext cx="1372377" cy="277181"/>
            </a:xfrm>
            <a:prstGeom prst="rect">
              <a:avLst/>
            </a:prstGeom>
            <a:noFill/>
          </p:spPr>
          <p:txBody>
            <a:bodyPr>
              <a:spAutoFit/>
            </a:bodyPr>
            <a:lstStyle/>
            <a:p>
              <a:pPr fontAlgn="auto">
                <a:spcBef>
                  <a:spcPts val="0"/>
                </a:spcBef>
                <a:spcAft>
                  <a:spcPts val="0"/>
                </a:spcAft>
                <a:defRPr/>
              </a:pPr>
              <a:r>
                <a:rPr lang="en-US" sz="1200" dirty="0">
                  <a:solidFill>
                    <a:schemeClr val="accent3">
                      <a:lumMod val="75000"/>
                    </a:schemeClr>
                  </a:solidFill>
                  <a:latin typeface="Arial" pitchFamily="34" charset="0"/>
                  <a:ea typeface="+mn-ea"/>
                  <a:cs typeface="Arial" pitchFamily="34" charset="0"/>
                </a:rPr>
                <a:t>SY120</a:t>
              </a:r>
            </a:p>
          </p:txBody>
        </p:sp>
      </p:grpSp>
      <p:sp>
        <p:nvSpPr>
          <p:cNvPr id="31" name="Content Placeholder 30"/>
          <p:cNvSpPr>
            <a:spLocks noGrp="1"/>
          </p:cNvSpPr>
          <p:nvPr>
            <p:ph sz="half" idx="2"/>
          </p:nvPr>
        </p:nvSpPr>
        <p:spPr>
          <a:xfrm>
            <a:off x="4495800" y="2362200"/>
            <a:ext cx="4343400" cy="4114800"/>
          </a:xfrm>
          <a:solidFill>
            <a:schemeClr val="bg2"/>
          </a:solidFill>
          <a:effectLst>
            <a:softEdge rad="127000"/>
          </a:effectLst>
        </p:spPr>
        <p:txBody>
          <a:bodyPr anchor="ctr">
            <a:normAutofit/>
          </a:bodyPr>
          <a:lstStyle/>
          <a:p>
            <a:pPr eaLnBrk="1" hangingPunct="1">
              <a:lnSpc>
                <a:spcPct val="80000"/>
              </a:lnSpc>
              <a:spcBef>
                <a:spcPct val="0"/>
              </a:spcBef>
              <a:spcAft>
                <a:spcPts val="1000"/>
              </a:spcAft>
            </a:pPr>
            <a:r>
              <a:rPr lang="en-US" sz="1600" dirty="0" err="1" smtClean="0">
                <a:ea typeface="Arial" charset="0"/>
                <a:cs typeface="Arial" charset="0"/>
              </a:rPr>
              <a:t>Linac</a:t>
            </a:r>
            <a:r>
              <a:rPr lang="en-US" sz="1600" dirty="0" smtClean="0">
                <a:ea typeface="Arial" charset="0"/>
                <a:cs typeface="Arial" charset="0"/>
              </a:rPr>
              <a:t> loads Booster with a ‘batch’ of up to 80 RF buckets of 19 </a:t>
            </a:r>
            <a:r>
              <a:rPr lang="en-US" sz="1600" dirty="0" err="1" smtClean="0">
                <a:ea typeface="Arial" charset="0"/>
                <a:cs typeface="Arial" charset="0"/>
              </a:rPr>
              <a:t>nsec</a:t>
            </a:r>
            <a:r>
              <a:rPr lang="en-US" sz="1600" dirty="0" smtClean="0">
                <a:ea typeface="Arial" charset="0"/>
                <a:cs typeface="Arial" charset="0"/>
              </a:rPr>
              <a:t> each</a:t>
            </a:r>
          </a:p>
          <a:p>
            <a:pPr eaLnBrk="1" hangingPunct="1">
              <a:lnSpc>
                <a:spcPct val="80000"/>
              </a:lnSpc>
              <a:spcBef>
                <a:spcPct val="0"/>
              </a:spcBef>
              <a:spcAft>
                <a:spcPts val="1000"/>
              </a:spcAft>
            </a:pPr>
            <a:r>
              <a:rPr lang="en-US" sz="1600" dirty="0" smtClean="0">
                <a:ea typeface="Arial" charset="0"/>
                <a:cs typeface="Arial" charset="0"/>
              </a:rPr>
              <a:t>6 of these batches fills the Main Injector</a:t>
            </a:r>
          </a:p>
          <a:p>
            <a:pPr>
              <a:lnSpc>
                <a:spcPct val="80000"/>
              </a:lnSpc>
              <a:spcBef>
                <a:spcPct val="0"/>
              </a:spcBef>
              <a:spcAft>
                <a:spcPts val="1000"/>
              </a:spcAft>
            </a:pPr>
            <a:r>
              <a:rPr lang="en-US" sz="1600" dirty="0" smtClean="0">
                <a:ea typeface="Arial" charset="0"/>
                <a:cs typeface="Arial" charset="0"/>
              </a:rPr>
              <a:t>MI accelerates beam to 120 </a:t>
            </a:r>
            <a:r>
              <a:rPr lang="en-US" sz="1600" dirty="0" err="1" smtClean="0">
                <a:ea typeface="Arial" charset="0"/>
                <a:cs typeface="Arial" charset="0"/>
              </a:rPr>
              <a:t>GeV</a:t>
            </a:r>
            <a:r>
              <a:rPr lang="en-US" sz="1600" dirty="0" smtClean="0">
                <a:ea typeface="Arial" charset="0"/>
                <a:cs typeface="Arial" charset="0"/>
              </a:rPr>
              <a:t> </a:t>
            </a:r>
          </a:p>
          <a:p>
            <a:pPr eaLnBrk="1" hangingPunct="1">
              <a:lnSpc>
                <a:spcPct val="80000"/>
              </a:lnSpc>
              <a:spcBef>
                <a:spcPct val="0"/>
              </a:spcBef>
              <a:spcAft>
                <a:spcPts val="1000"/>
              </a:spcAft>
            </a:pPr>
            <a:r>
              <a:rPr lang="en-US" sz="1600" dirty="0" smtClean="0">
                <a:ea typeface="Arial" charset="0"/>
                <a:cs typeface="Arial" charset="0"/>
              </a:rPr>
              <a:t>During the slow spill of the Main Injector, protons are resonantly extracted over a 4 second flattop</a:t>
            </a:r>
          </a:p>
          <a:p>
            <a:pPr eaLnBrk="1" hangingPunct="1">
              <a:lnSpc>
                <a:spcPct val="80000"/>
              </a:lnSpc>
              <a:spcBef>
                <a:spcPct val="0"/>
              </a:spcBef>
              <a:spcAft>
                <a:spcPts val="1000"/>
              </a:spcAft>
            </a:pPr>
            <a:r>
              <a:rPr lang="en-US" sz="1600" dirty="0" smtClean="0">
                <a:ea typeface="Arial" charset="0"/>
                <a:cs typeface="Arial" charset="0"/>
              </a:rPr>
              <a:t>One spill is allowed per minute</a:t>
            </a:r>
          </a:p>
          <a:p>
            <a:pPr>
              <a:lnSpc>
                <a:spcPct val="80000"/>
              </a:lnSpc>
              <a:spcBef>
                <a:spcPct val="0"/>
              </a:spcBef>
              <a:spcAft>
                <a:spcPts val="1000"/>
              </a:spcAft>
            </a:pPr>
            <a:r>
              <a:rPr lang="en-US" sz="1600" dirty="0" smtClean="0">
                <a:ea typeface="Arial" charset="0"/>
                <a:cs typeface="Arial" charset="0"/>
              </a:rPr>
              <a:t>In the Switchyard (SY120), a septa magnet splits slow spill beam to Meson area or Neutrino area</a:t>
            </a:r>
          </a:p>
          <a:p>
            <a:pPr eaLnBrk="1" hangingPunct="1">
              <a:lnSpc>
                <a:spcPct val="80000"/>
              </a:lnSpc>
              <a:spcBef>
                <a:spcPct val="0"/>
              </a:spcBef>
              <a:spcAft>
                <a:spcPts val="1000"/>
              </a:spcAft>
            </a:pPr>
            <a:r>
              <a:rPr lang="en-US" sz="1600" dirty="0" smtClean="0">
                <a:ea typeface="Arial" charset="0"/>
                <a:cs typeface="Arial" charset="0"/>
              </a:rPr>
              <a:t>The majority of the slow spill protons go to </a:t>
            </a:r>
            <a:r>
              <a:rPr lang="en-US" sz="1600" dirty="0" err="1" smtClean="0">
                <a:ea typeface="Arial" charset="0"/>
                <a:cs typeface="Arial" charset="0"/>
              </a:rPr>
              <a:t>SeaQuest</a:t>
            </a:r>
            <a:r>
              <a:rPr lang="en-US" sz="1600" dirty="0" smtClean="0">
                <a:ea typeface="Arial" charset="0"/>
                <a:cs typeface="Arial" charset="0"/>
              </a:rPr>
              <a:t> (~1E13) in the Neutrino area</a:t>
            </a:r>
          </a:p>
          <a:p>
            <a:pPr eaLnBrk="1" hangingPunct="1">
              <a:lnSpc>
                <a:spcPct val="80000"/>
              </a:lnSpc>
              <a:spcBef>
                <a:spcPct val="0"/>
              </a:spcBef>
              <a:spcAft>
                <a:spcPts val="1000"/>
              </a:spcAft>
            </a:pPr>
            <a:r>
              <a:rPr lang="en-US" sz="1600" dirty="0" smtClean="0">
                <a:ea typeface="Arial" charset="0"/>
                <a:cs typeface="Arial" charset="0"/>
              </a:rPr>
              <a:t>The remainder (~ 2E11) can go to Meson</a:t>
            </a:r>
          </a:p>
        </p:txBody>
      </p:sp>
      <p:sp>
        <p:nvSpPr>
          <p:cNvPr id="30" name="Slide Number Placeholder 29"/>
          <p:cNvSpPr>
            <a:spLocks noGrp="1"/>
          </p:cNvSpPr>
          <p:nvPr>
            <p:ph type="sldNum" sz="quarter" idx="12"/>
          </p:nvPr>
        </p:nvSpPr>
        <p:spPr/>
        <p:txBody>
          <a:bodyPr/>
          <a:lstStyle/>
          <a:p>
            <a:fld id="{A2F8D615-0B4B-EC43-81B4-B9A90BFAEDC1}" type="slidenum">
              <a:rPr lang="en-US"/>
              <a:pPr/>
              <a:t>5</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0"/>
            <a:ext cx="8229600" cy="1143000"/>
          </a:xfrm>
        </p:spPr>
        <p:txBody>
          <a:bodyPr>
            <a:normAutofit/>
          </a:bodyPr>
          <a:lstStyle/>
          <a:p>
            <a:r>
              <a:rPr lang="en-US" sz="3600" b="1" dirty="0" smtClean="0">
                <a:solidFill>
                  <a:srgbClr val="0000FF"/>
                </a:solidFill>
              </a:rPr>
              <a:t>Beam and User Area Overview</a:t>
            </a:r>
            <a:endParaRPr lang="en-US" sz="3600" b="1" dirty="0">
              <a:solidFill>
                <a:srgbClr val="0000FF"/>
              </a:solidFill>
            </a:endParaRPr>
          </a:p>
        </p:txBody>
      </p:sp>
      <p:pic>
        <p:nvPicPr>
          <p:cNvPr id="19459" name="Content Placeholder 3" descr="FTBFmap1.jpg"/>
          <p:cNvPicPr>
            <a:picLocks noGrp="1" noChangeAspect="1"/>
          </p:cNvPicPr>
          <p:nvPr>
            <p:ph idx="1"/>
          </p:nvPr>
        </p:nvPicPr>
        <p:blipFill>
          <a:blip r:embed="rId2"/>
          <a:srcRect/>
          <a:stretch>
            <a:fillRect/>
          </a:stretch>
        </p:blipFill>
        <p:spPr>
          <a:xfrm>
            <a:off x="258417" y="3401943"/>
            <a:ext cx="5689196" cy="3120059"/>
          </a:xfrm>
        </p:spPr>
      </p:pic>
      <p:sp>
        <p:nvSpPr>
          <p:cNvPr id="5" name="Slide Number Placeholder 4"/>
          <p:cNvSpPr>
            <a:spLocks noGrp="1"/>
          </p:cNvSpPr>
          <p:nvPr>
            <p:ph type="sldNum" sz="quarter" idx="12"/>
          </p:nvPr>
        </p:nvSpPr>
        <p:spPr/>
        <p:txBody>
          <a:bodyPr/>
          <a:lstStyle/>
          <a:p>
            <a:fld id="{007FECF2-4921-8B49-BAA8-5DA33C1E3B50}" type="slidenum">
              <a:rPr lang="en-US"/>
              <a:pPr/>
              <a:t>6</a:t>
            </a:fld>
            <a:endParaRPr lang="en-US"/>
          </a:p>
        </p:txBody>
      </p:sp>
      <p:pic>
        <p:nvPicPr>
          <p:cNvPr id="6" name="Picture 5" descr="beamcomposition"/>
          <p:cNvPicPr>
            <a:picLocks noChangeAspect="1" noChangeArrowheads="1"/>
          </p:cNvPicPr>
          <p:nvPr/>
        </p:nvPicPr>
        <p:blipFill>
          <a:blip r:embed="rId3"/>
          <a:srcRect/>
          <a:stretch>
            <a:fillRect/>
          </a:stretch>
        </p:blipFill>
        <p:spPr bwMode="auto">
          <a:xfrm>
            <a:off x="5625630" y="3293077"/>
            <a:ext cx="3213570" cy="2188668"/>
          </a:xfrm>
          <a:prstGeom prst="rect">
            <a:avLst/>
          </a:prstGeom>
          <a:noFill/>
          <a:ln w="19050">
            <a:solidFill>
              <a:schemeClr val="tx1"/>
            </a:solidFill>
            <a:miter lim="800000"/>
            <a:headEnd/>
            <a:tailEnd/>
          </a:ln>
        </p:spPr>
      </p:pic>
      <p:sp>
        <p:nvSpPr>
          <p:cNvPr id="7" name="Content Placeholder 2"/>
          <p:cNvSpPr txBox="1">
            <a:spLocks/>
          </p:cNvSpPr>
          <p:nvPr/>
        </p:nvSpPr>
        <p:spPr>
          <a:xfrm>
            <a:off x="609600" y="955782"/>
            <a:ext cx="8229600" cy="4525963"/>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Runs off of Main Injector 120 </a:t>
            </a:r>
            <a:r>
              <a:rPr kumimoji="0" lang="en-US" sz="1600" b="0" i="0" u="none" strike="noStrike" kern="1200" cap="none" spc="0" normalizeH="0" baseline="0" noProof="0" dirty="0" err="1" smtClean="0">
                <a:ln>
                  <a:noFill/>
                </a:ln>
                <a:solidFill>
                  <a:schemeClr val="tx1"/>
                </a:solidFill>
                <a:effectLst/>
                <a:uLnTx/>
                <a:uFillTx/>
                <a:latin typeface="+mn-lt"/>
                <a:ea typeface="+mn-ea"/>
                <a:cs typeface="+mn-cs"/>
              </a:rPr>
              <a:t>GeV</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 proton primary beam.  Primary targets in </a:t>
            </a:r>
            <a:r>
              <a:rPr kumimoji="0" lang="en-US" sz="1600" b="0" i="0" u="none" strike="noStrike" kern="1200" cap="none" spc="0" normalizeH="0" baseline="0" noProof="0" dirty="0" err="1" smtClean="0">
                <a:ln>
                  <a:noFill/>
                </a:ln>
                <a:solidFill>
                  <a:schemeClr val="tx1"/>
                </a:solidFill>
                <a:effectLst/>
                <a:uLnTx/>
                <a:uFillTx/>
                <a:latin typeface="+mn-lt"/>
                <a:ea typeface="+mn-ea"/>
                <a:cs typeface="+mn-cs"/>
              </a:rPr>
              <a:t>beamline</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 provide for secondary undifferentiated beam from 1-66 </a:t>
            </a:r>
            <a:r>
              <a:rPr kumimoji="0" lang="en-US" sz="1600" b="0" i="0" u="none" strike="noStrike" kern="1200" cap="none" spc="0" normalizeH="0" baseline="0" noProof="0" dirty="0" err="1" smtClean="0">
                <a:ln>
                  <a:noFill/>
                </a:ln>
                <a:solidFill>
                  <a:schemeClr val="tx1"/>
                </a:solidFill>
                <a:effectLst/>
                <a:uLnTx/>
                <a:uFillTx/>
                <a:latin typeface="+mn-lt"/>
                <a:ea typeface="+mn-ea"/>
                <a:cs typeface="+mn-cs"/>
              </a:rPr>
              <a:t>GeV</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Rates are 10 Hz – 100,000 Hz</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One 4 second spill per minute, 24 hours a day</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lang="en-US" sz="1600" dirty="0" smtClean="0"/>
              <a:t>Installing a high rate (1E11 Hz) area for tracking</a:t>
            </a:r>
            <a:endParaRPr kumimoji="0" lang="en-US" sz="16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Open to all groups who negotiate a Scope of Work with the various divisions within Fermilab</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endParaRPr kumimoji="0" lang="en-US" sz="16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482" name="Picture 1" descr="FTBFmap1_sm.jpg"/>
          <p:cNvPicPr>
            <a:picLocks noChangeAspect="1"/>
          </p:cNvPicPr>
          <p:nvPr/>
        </p:nvPicPr>
        <p:blipFill>
          <a:blip r:embed="rId3"/>
          <a:srcRect/>
          <a:stretch>
            <a:fillRect/>
          </a:stretch>
        </p:blipFill>
        <p:spPr bwMode="auto">
          <a:xfrm>
            <a:off x="-361842" y="1298120"/>
            <a:ext cx="9144000" cy="5019675"/>
          </a:xfrm>
          <a:prstGeom prst="rect">
            <a:avLst/>
          </a:prstGeom>
          <a:noFill/>
          <a:ln w="9525">
            <a:noFill/>
            <a:miter lim="800000"/>
            <a:headEnd/>
            <a:tailEnd/>
          </a:ln>
        </p:spPr>
      </p:pic>
      <p:sp>
        <p:nvSpPr>
          <p:cNvPr id="20483" name="TextBox 2"/>
          <p:cNvSpPr txBox="1">
            <a:spLocks noChangeArrowheads="1"/>
          </p:cNvSpPr>
          <p:nvPr/>
        </p:nvSpPr>
        <p:spPr bwMode="auto">
          <a:xfrm>
            <a:off x="4214674" y="344013"/>
            <a:ext cx="4941724" cy="1200328"/>
          </a:xfrm>
          <a:prstGeom prst="rect">
            <a:avLst/>
          </a:prstGeom>
          <a:noFill/>
          <a:ln w="9525">
            <a:solidFill>
              <a:srgbClr val="000000"/>
            </a:solidFill>
            <a:miter lim="800000"/>
            <a:headEnd/>
            <a:tailEnd/>
          </a:ln>
        </p:spPr>
        <p:txBody>
          <a:bodyPr wrap="square">
            <a:prstTxWarp prst="textNoShape">
              <a:avLst/>
            </a:prstTxWarp>
            <a:spAutoFit/>
          </a:bodyPr>
          <a:lstStyle/>
          <a:p>
            <a:pPr algn="ctr"/>
            <a:r>
              <a:rPr lang="en-US" sz="2400" b="1" dirty="0" err="1" smtClean="0">
                <a:solidFill>
                  <a:srgbClr val="0000FF"/>
                </a:solidFill>
              </a:rPr>
              <a:t>MTest</a:t>
            </a:r>
            <a:r>
              <a:rPr lang="en-US" sz="2400" b="1" dirty="0" smtClean="0">
                <a:solidFill>
                  <a:srgbClr val="0000FF"/>
                </a:solidFill>
              </a:rPr>
              <a:t> and new </a:t>
            </a:r>
            <a:r>
              <a:rPr lang="en-US" sz="2400" b="1" dirty="0" err="1" smtClean="0">
                <a:solidFill>
                  <a:srgbClr val="0000FF"/>
                </a:solidFill>
              </a:rPr>
              <a:t>MCenter</a:t>
            </a:r>
            <a:r>
              <a:rPr lang="en-US" sz="2400" b="1" dirty="0" smtClean="0">
                <a:solidFill>
                  <a:srgbClr val="0000FF"/>
                </a:solidFill>
              </a:rPr>
              <a:t> Beam Layout as part of a unified Fermilab Test Beam Facility</a:t>
            </a:r>
            <a:endParaRPr lang="en-US" sz="2400" b="1" dirty="0">
              <a:solidFill>
                <a:srgbClr val="0000FF"/>
              </a:solidFill>
            </a:endParaRPr>
          </a:p>
        </p:txBody>
      </p:sp>
      <p:sp>
        <p:nvSpPr>
          <p:cNvPr id="5" name="Process 4"/>
          <p:cNvSpPr/>
          <p:nvPr/>
        </p:nvSpPr>
        <p:spPr>
          <a:xfrm>
            <a:off x="6115158" y="4117520"/>
            <a:ext cx="304800" cy="228600"/>
          </a:xfrm>
          <a:prstGeom prst="flowChartProcess">
            <a:avLst/>
          </a:prstGeom>
          <a:solidFill>
            <a:schemeClr val="bg1"/>
          </a:solidFill>
          <a:ln w="1587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486" name="Rectangle 15"/>
          <p:cNvSpPr>
            <a:spLocks noChangeArrowheads="1"/>
          </p:cNvSpPr>
          <p:nvPr/>
        </p:nvSpPr>
        <p:spPr bwMode="auto">
          <a:xfrm>
            <a:off x="6038958" y="4727120"/>
            <a:ext cx="1600200" cy="152400"/>
          </a:xfrm>
          <a:prstGeom prst="rect">
            <a:avLst/>
          </a:prstGeom>
          <a:solidFill>
            <a:srgbClr val="92D050"/>
          </a:solidFill>
          <a:ln w="9525">
            <a:noFill/>
            <a:miter lim="800000"/>
            <a:headEnd/>
            <a:tailEnd/>
          </a:ln>
        </p:spPr>
        <p:txBody>
          <a:bodyPr wrap="none" anchor="ctr">
            <a:prstTxWarp prst="textNoShape">
              <a:avLst/>
            </a:prstTxWarp>
          </a:bodyPr>
          <a:lstStyle/>
          <a:p>
            <a:endParaRPr lang="en-US"/>
          </a:p>
        </p:txBody>
      </p:sp>
      <p:sp>
        <p:nvSpPr>
          <p:cNvPr id="20487" name="Freeform 23"/>
          <p:cNvSpPr>
            <a:spLocks/>
          </p:cNvSpPr>
          <p:nvPr/>
        </p:nvSpPr>
        <p:spPr bwMode="auto">
          <a:xfrm>
            <a:off x="5810358" y="4269920"/>
            <a:ext cx="1219200" cy="838200"/>
          </a:xfrm>
          <a:custGeom>
            <a:avLst/>
            <a:gdLst>
              <a:gd name="T0" fmla="*/ 2147483647 w 765"/>
              <a:gd name="T1" fmla="*/ 2147483647 h 610"/>
              <a:gd name="T2" fmla="*/ 2147483647 w 765"/>
              <a:gd name="T3" fmla="*/ 2147483647 h 610"/>
              <a:gd name="T4" fmla="*/ 2147483647 w 765"/>
              <a:gd name="T5" fmla="*/ 2147483647 h 610"/>
              <a:gd name="T6" fmla="*/ 2147483647 w 765"/>
              <a:gd name="T7" fmla="*/ 2147483647 h 610"/>
              <a:gd name="T8" fmla="*/ 2147483647 w 765"/>
              <a:gd name="T9" fmla="*/ 2147483647 h 610"/>
              <a:gd name="T10" fmla="*/ 0 w 765"/>
              <a:gd name="T11" fmla="*/ 2147483647 h 610"/>
              <a:gd name="T12" fmla="*/ 2147483647 w 765"/>
              <a:gd name="T13" fmla="*/ 2147483647 h 610"/>
              <a:gd name="T14" fmla="*/ 2147483647 w 765"/>
              <a:gd name="T15" fmla="*/ 2147483647 h 610"/>
              <a:gd name="T16" fmla="*/ 0 60000 65536"/>
              <a:gd name="T17" fmla="*/ 0 60000 65536"/>
              <a:gd name="T18" fmla="*/ 0 60000 65536"/>
              <a:gd name="T19" fmla="*/ 0 60000 65536"/>
              <a:gd name="T20" fmla="*/ 0 60000 65536"/>
              <a:gd name="T21" fmla="*/ 0 60000 65536"/>
              <a:gd name="T22" fmla="*/ 0 60000 65536"/>
              <a:gd name="T23" fmla="*/ 0 60000 65536"/>
              <a:gd name="T24" fmla="*/ 0 w 765"/>
              <a:gd name="T25" fmla="*/ 0 h 610"/>
              <a:gd name="T26" fmla="*/ 765 w 765"/>
              <a:gd name="T27" fmla="*/ 610 h 6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65" h="610">
                <a:moveTo>
                  <a:pt x="765" y="610"/>
                </a:moveTo>
                <a:cubicBezTo>
                  <a:pt x="599" y="500"/>
                  <a:pt x="332" y="544"/>
                  <a:pt x="169" y="540"/>
                </a:cubicBezTo>
                <a:cubicBezTo>
                  <a:pt x="149" y="533"/>
                  <a:pt x="129" y="527"/>
                  <a:pt x="109" y="520"/>
                </a:cubicBezTo>
                <a:cubicBezTo>
                  <a:pt x="99" y="517"/>
                  <a:pt x="79" y="510"/>
                  <a:pt x="79" y="510"/>
                </a:cubicBezTo>
                <a:cubicBezTo>
                  <a:pt x="33" y="478"/>
                  <a:pt x="28" y="456"/>
                  <a:pt x="10" y="401"/>
                </a:cubicBezTo>
                <a:cubicBezTo>
                  <a:pt x="7" y="391"/>
                  <a:pt x="0" y="371"/>
                  <a:pt x="0" y="371"/>
                </a:cubicBezTo>
                <a:cubicBezTo>
                  <a:pt x="3" y="288"/>
                  <a:pt x="4" y="206"/>
                  <a:pt x="10" y="123"/>
                </a:cubicBezTo>
                <a:cubicBezTo>
                  <a:pt x="19" y="0"/>
                  <a:pt x="308" y="14"/>
                  <a:pt x="367" y="14"/>
                </a:cubicBezTo>
              </a:path>
            </a:pathLst>
          </a:custGeom>
          <a:noFill/>
          <a:ln w="28575">
            <a:solidFill>
              <a:schemeClr val="accent2"/>
            </a:solidFill>
            <a:round/>
            <a:headEnd/>
            <a:tailEnd/>
          </a:ln>
        </p:spPr>
        <p:txBody>
          <a:bodyPr>
            <a:prstTxWarp prst="textNoShape">
              <a:avLst/>
            </a:prstTxWarp>
          </a:bodyPr>
          <a:lstStyle/>
          <a:p>
            <a:endParaRPr lang="en-US"/>
          </a:p>
        </p:txBody>
      </p:sp>
      <p:sp>
        <p:nvSpPr>
          <p:cNvPr id="20488" name="Rectangle 15"/>
          <p:cNvSpPr>
            <a:spLocks noChangeArrowheads="1"/>
          </p:cNvSpPr>
          <p:nvPr/>
        </p:nvSpPr>
        <p:spPr bwMode="auto">
          <a:xfrm>
            <a:off x="7639158" y="4727120"/>
            <a:ext cx="152400" cy="228600"/>
          </a:xfrm>
          <a:prstGeom prst="rect">
            <a:avLst/>
          </a:prstGeom>
          <a:solidFill>
            <a:srgbClr val="92D050"/>
          </a:solidFill>
          <a:ln w="9525">
            <a:noFill/>
            <a:miter lim="800000"/>
            <a:headEnd/>
            <a:tailEnd/>
          </a:ln>
        </p:spPr>
        <p:txBody>
          <a:bodyPr wrap="none" anchor="ctr">
            <a:prstTxWarp prst="textNoShape">
              <a:avLst/>
            </a:prstTxWarp>
          </a:bodyPr>
          <a:lstStyle/>
          <a:p>
            <a:endParaRPr lang="en-US"/>
          </a:p>
        </p:txBody>
      </p:sp>
      <p:sp>
        <p:nvSpPr>
          <p:cNvPr id="20490" name="Line 16"/>
          <p:cNvSpPr>
            <a:spLocks noChangeShapeType="1"/>
          </p:cNvSpPr>
          <p:nvPr/>
        </p:nvSpPr>
        <p:spPr bwMode="auto">
          <a:xfrm flipH="1">
            <a:off x="6419958" y="3465142"/>
            <a:ext cx="609600" cy="728578"/>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20491" name="Text Box 18"/>
          <p:cNvSpPr txBox="1">
            <a:spLocks noChangeArrowheads="1"/>
          </p:cNvSpPr>
          <p:nvPr/>
        </p:nvSpPr>
        <p:spPr bwMode="auto">
          <a:xfrm>
            <a:off x="6424244" y="3157365"/>
            <a:ext cx="2819400" cy="276999"/>
          </a:xfrm>
          <a:prstGeom prst="rect">
            <a:avLst/>
          </a:prstGeom>
          <a:solidFill>
            <a:schemeClr val="bg1"/>
          </a:solidFill>
          <a:ln w="9525">
            <a:noFill/>
            <a:miter lim="800000"/>
            <a:headEnd/>
            <a:tailEnd/>
          </a:ln>
        </p:spPr>
        <p:txBody>
          <a:bodyPr wrap="square">
            <a:prstTxWarp prst="textNoShape">
              <a:avLst/>
            </a:prstTxWarp>
            <a:spAutoFit/>
          </a:bodyPr>
          <a:lstStyle/>
          <a:p>
            <a:r>
              <a:rPr lang="en-US" sz="1200" dirty="0" smtClean="0"/>
              <a:t>Control room for </a:t>
            </a:r>
            <a:r>
              <a:rPr lang="en-US" sz="1200" dirty="0" err="1" smtClean="0"/>
              <a:t>MCenter</a:t>
            </a:r>
            <a:endParaRPr lang="en-US" sz="1200" dirty="0"/>
          </a:p>
        </p:txBody>
      </p:sp>
      <p:sp>
        <p:nvSpPr>
          <p:cNvPr id="20492" name="Line 21"/>
          <p:cNvSpPr>
            <a:spLocks noChangeShapeType="1"/>
          </p:cNvSpPr>
          <p:nvPr/>
        </p:nvSpPr>
        <p:spPr bwMode="auto">
          <a:xfrm flipH="1">
            <a:off x="7410558" y="4498520"/>
            <a:ext cx="228600" cy="3048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20493" name="Text Box 22"/>
          <p:cNvSpPr txBox="1">
            <a:spLocks noChangeArrowheads="1"/>
          </p:cNvSpPr>
          <p:nvPr/>
        </p:nvSpPr>
        <p:spPr bwMode="auto">
          <a:xfrm>
            <a:off x="7396035" y="4177050"/>
            <a:ext cx="1652823" cy="276999"/>
          </a:xfrm>
          <a:prstGeom prst="rect">
            <a:avLst/>
          </a:prstGeom>
          <a:solidFill>
            <a:srgbClr val="FFFFFF"/>
          </a:solidFill>
          <a:ln w="9525">
            <a:noFill/>
            <a:miter lim="800000"/>
            <a:headEnd/>
            <a:tailEnd/>
          </a:ln>
        </p:spPr>
        <p:txBody>
          <a:bodyPr wrap="square">
            <a:prstTxWarp prst="textNoShape">
              <a:avLst/>
            </a:prstTxWarp>
            <a:spAutoFit/>
          </a:bodyPr>
          <a:lstStyle/>
          <a:p>
            <a:r>
              <a:rPr lang="en-US" sz="1200" dirty="0"/>
              <a:t>Walkway to</a:t>
            </a:r>
            <a:r>
              <a:rPr lang="en-US" sz="1200" dirty="0" smtClean="0"/>
              <a:t> MC7</a:t>
            </a:r>
            <a:endParaRPr lang="en-US" sz="1200" dirty="0"/>
          </a:p>
        </p:txBody>
      </p:sp>
      <p:sp>
        <p:nvSpPr>
          <p:cNvPr id="20494" name="Line 24"/>
          <p:cNvSpPr>
            <a:spLocks noChangeShapeType="1"/>
          </p:cNvSpPr>
          <p:nvPr/>
        </p:nvSpPr>
        <p:spPr bwMode="auto">
          <a:xfrm>
            <a:off x="5276958" y="4117520"/>
            <a:ext cx="533400" cy="2286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20495" name="Text Box 25"/>
          <p:cNvSpPr txBox="1">
            <a:spLocks noChangeArrowheads="1"/>
          </p:cNvSpPr>
          <p:nvPr/>
        </p:nvSpPr>
        <p:spPr bwMode="auto">
          <a:xfrm>
            <a:off x="4057758" y="3841805"/>
            <a:ext cx="1752600" cy="276999"/>
          </a:xfrm>
          <a:prstGeom prst="rect">
            <a:avLst/>
          </a:prstGeom>
          <a:noFill/>
          <a:ln w="9525">
            <a:noFill/>
            <a:miter lim="800000"/>
            <a:headEnd/>
            <a:tailEnd/>
          </a:ln>
        </p:spPr>
        <p:txBody>
          <a:bodyPr wrap="square">
            <a:prstTxWarp prst="textNoShape">
              <a:avLst/>
            </a:prstTxWarp>
            <a:spAutoFit/>
          </a:bodyPr>
          <a:lstStyle/>
          <a:p>
            <a:r>
              <a:rPr lang="en-US" sz="1200" dirty="0"/>
              <a:t>Installed cable</a:t>
            </a:r>
            <a:r>
              <a:rPr lang="en-US" sz="1200" dirty="0" smtClean="0"/>
              <a:t> route</a:t>
            </a:r>
            <a:endParaRPr lang="en-US" sz="1200" dirty="0"/>
          </a:p>
        </p:txBody>
      </p:sp>
      <p:sp>
        <p:nvSpPr>
          <p:cNvPr id="20497" name="Line 11"/>
          <p:cNvSpPr>
            <a:spLocks noChangeShapeType="1"/>
          </p:cNvSpPr>
          <p:nvPr/>
        </p:nvSpPr>
        <p:spPr bwMode="auto">
          <a:xfrm flipV="1">
            <a:off x="6572358" y="5565320"/>
            <a:ext cx="266700" cy="609600"/>
          </a:xfrm>
          <a:prstGeom prst="line">
            <a:avLst/>
          </a:prstGeom>
          <a:noFill/>
          <a:ln w="9525">
            <a:solidFill>
              <a:srgbClr val="000000"/>
            </a:solidFill>
            <a:round/>
            <a:headEnd/>
            <a:tailEnd type="triangle" w="med" len="med"/>
          </a:ln>
        </p:spPr>
        <p:txBody>
          <a:bodyPr>
            <a:prstTxWarp prst="textNoShape">
              <a:avLst/>
            </a:prstTxWarp>
          </a:bodyPr>
          <a:lstStyle/>
          <a:p>
            <a:endParaRPr lang="en-US"/>
          </a:p>
        </p:txBody>
      </p:sp>
      <p:sp>
        <p:nvSpPr>
          <p:cNvPr id="20498" name="Text Box 12"/>
          <p:cNvSpPr txBox="1">
            <a:spLocks noChangeArrowheads="1"/>
          </p:cNvSpPr>
          <p:nvPr/>
        </p:nvSpPr>
        <p:spPr bwMode="auto">
          <a:xfrm>
            <a:off x="5962758" y="6174920"/>
            <a:ext cx="1752600" cy="276999"/>
          </a:xfrm>
          <a:prstGeom prst="rect">
            <a:avLst/>
          </a:prstGeom>
          <a:noFill/>
          <a:ln w="9525">
            <a:noFill/>
            <a:miter lim="800000"/>
            <a:headEnd/>
            <a:tailEnd/>
          </a:ln>
        </p:spPr>
        <p:txBody>
          <a:bodyPr wrap="square">
            <a:prstTxWarp prst="textNoShape">
              <a:avLst/>
            </a:prstTxWarp>
            <a:spAutoFit/>
          </a:bodyPr>
          <a:lstStyle/>
          <a:p>
            <a:r>
              <a:rPr lang="en-US" sz="1200" dirty="0" smtClean="0"/>
              <a:t>User Area for </a:t>
            </a:r>
            <a:r>
              <a:rPr lang="en-US" sz="1200" dirty="0" err="1" smtClean="0"/>
              <a:t>MCenter</a:t>
            </a:r>
            <a:endParaRPr lang="en-US" sz="1200" dirty="0"/>
          </a:p>
        </p:txBody>
      </p:sp>
      <p:sp>
        <p:nvSpPr>
          <p:cNvPr id="22" name="Line 16"/>
          <p:cNvSpPr>
            <a:spLocks noChangeShapeType="1"/>
          </p:cNvSpPr>
          <p:nvPr/>
        </p:nvSpPr>
        <p:spPr bwMode="auto">
          <a:xfrm flipH="1">
            <a:off x="2219955" y="1076145"/>
            <a:ext cx="533177" cy="1822175"/>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23" name="Text Box 25"/>
          <p:cNvSpPr txBox="1">
            <a:spLocks noChangeArrowheads="1"/>
          </p:cNvSpPr>
          <p:nvPr/>
        </p:nvSpPr>
        <p:spPr bwMode="auto">
          <a:xfrm>
            <a:off x="2438152" y="344013"/>
            <a:ext cx="1619606" cy="830997"/>
          </a:xfrm>
          <a:prstGeom prst="rect">
            <a:avLst/>
          </a:prstGeom>
          <a:noFill/>
          <a:ln w="9525">
            <a:noFill/>
            <a:miter lim="800000"/>
            <a:headEnd/>
            <a:tailEnd/>
          </a:ln>
        </p:spPr>
        <p:txBody>
          <a:bodyPr wrap="square">
            <a:prstTxWarp prst="textNoShape">
              <a:avLst/>
            </a:prstTxWarp>
            <a:spAutoFit/>
          </a:bodyPr>
          <a:lstStyle/>
          <a:p>
            <a:r>
              <a:rPr lang="en-US" sz="1200" dirty="0" smtClean="0"/>
              <a:t>Tertiary spectrometer to be moved to </a:t>
            </a:r>
            <a:r>
              <a:rPr lang="en-US" sz="1200" dirty="0" err="1" smtClean="0"/>
              <a:t>MCenter</a:t>
            </a:r>
            <a:endParaRPr lang="en-US" sz="1200" dirty="0" smtClean="0"/>
          </a:p>
          <a:p>
            <a:endParaRPr lang="en-US" sz="1200" dirty="0"/>
          </a:p>
        </p:txBody>
      </p:sp>
      <p:sp>
        <p:nvSpPr>
          <p:cNvPr id="3" name="Slide Number Placeholder 2"/>
          <p:cNvSpPr>
            <a:spLocks noGrp="1"/>
          </p:cNvSpPr>
          <p:nvPr>
            <p:ph type="sldNum" sz="quarter" idx="12"/>
          </p:nvPr>
        </p:nvSpPr>
        <p:spPr>
          <a:xfrm>
            <a:off x="7943958" y="6511470"/>
            <a:ext cx="2133600" cy="365125"/>
          </a:xfrm>
        </p:spPr>
        <p:txBody>
          <a:bodyPr/>
          <a:lstStyle/>
          <a:p>
            <a:pPr>
              <a:defRPr/>
            </a:pPr>
            <a:fld id="{7CFF9F98-C158-134D-9651-4FEEFA072C2F}" type="slidenum">
              <a:rPr lang="en-US" smtClean="0"/>
              <a:pPr>
                <a:defRPr/>
              </a:pPr>
              <a:t>7</a:t>
            </a:fld>
            <a:endParaRPr lang="en-US"/>
          </a:p>
        </p:txBody>
      </p:sp>
      <p:sp>
        <p:nvSpPr>
          <p:cNvPr id="4" name="Rectangle 3"/>
          <p:cNvSpPr/>
          <p:nvPr/>
        </p:nvSpPr>
        <p:spPr>
          <a:xfrm>
            <a:off x="6191358" y="5260520"/>
            <a:ext cx="1905000" cy="228600"/>
          </a:xfrm>
          <a:prstGeom prst="rect">
            <a:avLst/>
          </a:prstGeom>
          <a:solidFill>
            <a:srgbClr val="CC00CC">
              <a:alpha val="18824"/>
            </a:srgbClr>
          </a:solid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Line 16"/>
          <p:cNvSpPr>
            <a:spLocks noChangeShapeType="1"/>
          </p:cNvSpPr>
          <p:nvPr/>
        </p:nvSpPr>
        <p:spPr bwMode="auto">
          <a:xfrm flipH="1">
            <a:off x="3751624" y="2354652"/>
            <a:ext cx="2672620" cy="696067"/>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27" name="Text Box 18"/>
          <p:cNvSpPr txBox="1">
            <a:spLocks noChangeArrowheads="1"/>
          </p:cNvSpPr>
          <p:nvPr/>
        </p:nvSpPr>
        <p:spPr bwMode="auto">
          <a:xfrm>
            <a:off x="6229458" y="2046875"/>
            <a:ext cx="2819400" cy="276999"/>
          </a:xfrm>
          <a:prstGeom prst="rect">
            <a:avLst/>
          </a:prstGeom>
          <a:solidFill>
            <a:schemeClr val="bg1"/>
          </a:solidFill>
          <a:ln w="9525">
            <a:noFill/>
            <a:miter lim="800000"/>
            <a:headEnd/>
            <a:tailEnd/>
          </a:ln>
        </p:spPr>
        <p:txBody>
          <a:bodyPr wrap="square">
            <a:prstTxWarp prst="textNoShape">
              <a:avLst/>
            </a:prstTxWarp>
            <a:spAutoFit/>
          </a:bodyPr>
          <a:lstStyle/>
          <a:p>
            <a:r>
              <a:rPr lang="en-US" sz="1200" dirty="0" smtClean="0"/>
              <a:t>User Area for </a:t>
            </a:r>
            <a:r>
              <a:rPr lang="en-US" sz="1200" dirty="0" err="1" smtClean="0"/>
              <a:t>MTest</a:t>
            </a:r>
            <a:endParaRPr lang="en-US" sz="1200" dirty="0"/>
          </a:p>
        </p:txBody>
      </p:sp>
      <p:sp>
        <p:nvSpPr>
          <p:cNvPr id="24" name="TextBox 23"/>
          <p:cNvSpPr txBox="1"/>
          <p:nvPr/>
        </p:nvSpPr>
        <p:spPr>
          <a:xfrm>
            <a:off x="641684" y="6337686"/>
            <a:ext cx="4493538" cy="369332"/>
          </a:xfrm>
          <a:prstGeom prst="rect">
            <a:avLst/>
          </a:prstGeom>
          <a:noFill/>
        </p:spPr>
        <p:txBody>
          <a:bodyPr wrap="none" rtlCol="0">
            <a:spAutoFit/>
          </a:bodyPr>
          <a:lstStyle/>
          <a:p>
            <a:r>
              <a:rPr lang="en-US" dirty="0" err="1" smtClean="0"/>
              <a:t>Mcenter</a:t>
            </a:r>
            <a:r>
              <a:rPr lang="en-US" dirty="0" smtClean="0"/>
              <a:t> will be operational this calendar year</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normAutofit/>
          </a:bodyPr>
          <a:lstStyle/>
          <a:p>
            <a:pPr eaLnBrk="1" hangingPunct="1"/>
            <a:r>
              <a:rPr lang="en-US" sz="3600" b="1" dirty="0">
                <a:solidFill>
                  <a:srgbClr val="0000FF"/>
                </a:solidFill>
              </a:rPr>
              <a:t>Accommodating</a:t>
            </a:r>
            <a:r>
              <a:rPr lang="en-US" sz="3600" b="1" dirty="0" smtClean="0">
                <a:solidFill>
                  <a:srgbClr val="0000FF"/>
                </a:solidFill>
              </a:rPr>
              <a:t> Low Energy Users</a:t>
            </a:r>
            <a:endParaRPr lang="en-US" sz="3600" b="1" dirty="0">
              <a:solidFill>
                <a:srgbClr val="0000FF"/>
              </a:solidFill>
            </a:endParaRPr>
          </a:p>
        </p:txBody>
      </p:sp>
      <p:sp>
        <p:nvSpPr>
          <p:cNvPr id="11267" name="Content Placeholder 3"/>
          <p:cNvSpPr>
            <a:spLocks noGrp="1"/>
          </p:cNvSpPr>
          <p:nvPr>
            <p:ph idx="1"/>
          </p:nvPr>
        </p:nvSpPr>
        <p:spPr>
          <a:xfrm>
            <a:off x="457200" y="1600200"/>
            <a:ext cx="8458200" cy="4525963"/>
          </a:xfrm>
        </p:spPr>
        <p:txBody>
          <a:bodyPr>
            <a:normAutofit/>
          </a:bodyPr>
          <a:lstStyle/>
          <a:p>
            <a:pPr eaLnBrk="1" hangingPunct="1"/>
            <a:r>
              <a:rPr lang="en-US" sz="1800" dirty="0" smtClean="0"/>
              <a:t>The lowest energy we can realistically deliver with the secondary beam is ~1 </a:t>
            </a:r>
            <a:r>
              <a:rPr lang="en-US" sz="1800" dirty="0" err="1" smtClean="0"/>
              <a:t>GeV</a:t>
            </a:r>
            <a:r>
              <a:rPr lang="en-US" sz="1800" dirty="0" smtClean="0"/>
              <a:t>.</a:t>
            </a:r>
          </a:p>
          <a:p>
            <a:pPr eaLnBrk="1" hangingPunct="1"/>
            <a:r>
              <a:rPr lang="en-US" sz="1800" dirty="0" smtClean="0"/>
              <a:t>In </a:t>
            </a:r>
            <a:r>
              <a:rPr lang="en-US" sz="1800" dirty="0"/>
              <a:t>2008, T-977 </a:t>
            </a:r>
            <a:r>
              <a:rPr lang="en-US" sz="1800" dirty="0" err="1"/>
              <a:t>MINERvA</a:t>
            </a:r>
            <a:r>
              <a:rPr lang="en-US" sz="1800" dirty="0"/>
              <a:t> experiment requested</a:t>
            </a:r>
            <a:r>
              <a:rPr lang="en-US" sz="1800" dirty="0" smtClean="0"/>
              <a:t> </a:t>
            </a:r>
            <a:r>
              <a:rPr lang="en-US" sz="1800" dirty="0" err="1" smtClean="0"/>
              <a:t>pions</a:t>
            </a:r>
            <a:r>
              <a:rPr lang="en-US" sz="1800" dirty="0" smtClean="0"/>
              <a:t> with </a:t>
            </a:r>
            <a:r>
              <a:rPr lang="en-US" sz="1800" dirty="0"/>
              <a:t>momentum as low as 200 </a:t>
            </a:r>
            <a:r>
              <a:rPr lang="en-US" sz="1800" dirty="0" err="1"/>
              <a:t>MeV/c</a:t>
            </a:r>
            <a:r>
              <a:rPr lang="en-US" sz="1800" dirty="0"/>
              <a:t> </a:t>
            </a:r>
            <a:endParaRPr lang="en-US" sz="1800" dirty="0" smtClean="0"/>
          </a:p>
          <a:p>
            <a:pPr eaLnBrk="1" hangingPunct="1"/>
            <a:r>
              <a:rPr lang="en-US" sz="1800" dirty="0" smtClean="0"/>
              <a:t>To accommodate this request, Fermilab created a secondary target and tertiary beam spectrometer</a:t>
            </a:r>
          </a:p>
          <a:p>
            <a:pPr eaLnBrk="1" hangingPunct="1"/>
            <a:endParaRPr lang="en-US" sz="1800" dirty="0"/>
          </a:p>
        </p:txBody>
      </p:sp>
      <p:pic>
        <p:nvPicPr>
          <p:cNvPr id="11268" name="Picture 4" descr="Minerva-MTest-Beamline-RGB"/>
          <p:cNvPicPr>
            <a:picLocks noChangeAspect="1" noChangeArrowheads="1"/>
          </p:cNvPicPr>
          <p:nvPr/>
        </p:nvPicPr>
        <p:blipFill>
          <a:blip r:embed="rId2"/>
          <a:srcRect/>
          <a:stretch>
            <a:fillRect/>
          </a:stretch>
        </p:blipFill>
        <p:spPr bwMode="auto">
          <a:xfrm>
            <a:off x="587268" y="3580578"/>
            <a:ext cx="3702263" cy="2334006"/>
          </a:xfrm>
          <a:prstGeom prst="rect">
            <a:avLst/>
          </a:prstGeom>
          <a:noFill/>
          <a:ln w="9525">
            <a:solidFill>
              <a:schemeClr val="tx1"/>
            </a:solidFill>
            <a:miter lim="800000"/>
            <a:headEnd/>
            <a:tailEnd/>
          </a:ln>
        </p:spPr>
      </p:pic>
      <p:sp>
        <p:nvSpPr>
          <p:cNvPr id="5" name="Slide Number Placeholder 4"/>
          <p:cNvSpPr>
            <a:spLocks noGrp="1"/>
          </p:cNvSpPr>
          <p:nvPr>
            <p:ph type="sldNum" sz="quarter" idx="12"/>
          </p:nvPr>
        </p:nvSpPr>
        <p:spPr/>
        <p:txBody>
          <a:bodyPr/>
          <a:lstStyle/>
          <a:p>
            <a:fld id="{FCC78817-346B-3040-B3BD-259D67A348F4}" type="slidenum">
              <a:rPr lang="en-US"/>
              <a:pPr/>
              <a:t>8</a:t>
            </a:fld>
            <a:endParaRPr lang="en-US"/>
          </a:p>
        </p:txBody>
      </p:sp>
      <p:pic>
        <p:nvPicPr>
          <p:cNvPr id="6" name="Picture 2" descr="Y:\TBFpics\TertiaryLine\FitPvstofdmu-labels-plus.png"/>
          <p:cNvPicPr>
            <a:picLocks noChangeAspect="1" noChangeArrowheads="1"/>
          </p:cNvPicPr>
          <p:nvPr/>
        </p:nvPicPr>
        <p:blipFill>
          <a:blip r:embed="rId3"/>
          <a:srcRect/>
          <a:stretch>
            <a:fillRect/>
          </a:stretch>
        </p:blipFill>
        <p:spPr bwMode="auto">
          <a:xfrm>
            <a:off x="4956790" y="3580578"/>
            <a:ext cx="3455547" cy="2343417"/>
          </a:xfrm>
          <a:prstGeom prst="rect">
            <a:avLst/>
          </a:prstGeom>
          <a:noFill/>
          <a:ln w="12700">
            <a:solidFill>
              <a:schemeClr val="tx1"/>
            </a:solid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987826" y="0"/>
            <a:ext cx="6272696" cy="1143000"/>
          </a:xfrm>
        </p:spPr>
        <p:txBody>
          <a:bodyPr>
            <a:normAutofit fontScale="90000"/>
          </a:bodyPr>
          <a:lstStyle/>
          <a:p>
            <a:pPr algn="l"/>
            <a:r>
              <a:rPr lang="en-US" sz="3600" b="1" dirty="0" err="1" smtClean="0">
                <a:solidFill>
                  <a:srgbClr val="0000FF"/>
                </a:solidFill>
              </a:rPr>
              <a:t>SLAC’s</a:t>
            </a:r>
            <a:r>
              <a:rPr lang="en-US" sz="3600" b="1" dirty="0" smtClean="0">
                <a:solidFill>
                  <a:srgbClr val="0000FF"/>
                </a:solidFill>
              </a:rPr>
              <a:t> new ‘End Station Test Beam’</a:t>
            </a:r>
            <a:endParaRPr lang="en-US" sz="3600" b="1" dirty="0">
              <a:solidFill>
                <a:srgbClr val="0000FF"/>
              </a:solidFill>
            </a:endParaRPr>
          </a:p>
        </p:txBody>
      </p:sp>
      <p:sp>
        <p:nvSpPr>
          <p:cNvPr id="3" name="Content Placeholder 2"/>
          <p:cNvSpPr>
            <a:spLocks noGrp="1"/>
          </p:cNvSpPr>
          <p:nvPr>
            <p:ph idx="1"/>
          </p:nvPr>
        </p:nvSpPr>
        <p:spPr>
          <a:xfrm>
            <a:off x="302979" y="1096431"/>
            <a:ext cx="8432412" cy="4525963"/>
          </a:xfrm>
        </p:spPr>
        <p:txBody>
          <a:bodyPr>
            <a:normAutofit/>
          </a:bodyPr>
          <a:lstStyle/>
          <a:p>
            <a:pPr lvl="1">
              <a:defRPr/>
            </a:pPr>
            <a:r>
              <a:rPr lang="en-US" sz="2000" dirty="0" smtClean="0"/>
              <a:t>Use pulsed kicker magnets in the beam switchyard to send beam into ESA.</a:t>
            </a:r>
            <a:r>
              <a:rPr lang="en-US" sz="1800" dirty="0" smtClean="0"/>
              <a:t> Shares beam time with LCLS</a:t>
            </a:r>
          </a:p>
          <a:p>
            <a:pPr lvl="1">
              <a:defRPr/>
            </a:pPr>
            <a:r>
              <a:rPr lang="en-US" sz="1800" dirty="0" smtClean="0"/>
              <a:t>Electron energies from 1-15 </a:t>
            </a:r>
            <a:r>
              <a:rPr lang="en-US" sz="1800" dirty="0" err="1" smtClean="0"/>
              <a:t>GeV</a:t>
            </a:r>
            <a:endParaRPr lang="en-US" sz="1800" dirty="0" smtClean="0"/>
          </a:p>
          <a:p>
            <a:pPr lvl="1">
              <a:defRPr/>
            </a:pPr>
            <a:r>
              <a:rPr lang="en-US" sz="1800" dirty="0" smtClean="0"/>
              <a:t>Rates from 1 particle/pulse to 0.25 </a:t>
            </a:r>
            <a:r>
              <a:rPr lang="en-US" sz="1800" dirty="0" err="1" smtClean="0"/>
              <a:t>nC</a:t>
            </a:r>
            <a:r>
              <a:rPr lang="en-US" sz="1800" dirty="0" smtClean="0"/>
              <a:t> at 5 Hz repetition</a:t>
            </a:r>
          </a:p>
          <a:p>
            <a:pPr lvl="1">
              <a:defRPr/>
            </a:pPr>
            <a:r>
              <a:rPr lang="en-US" sz="1800" dirty="0" smtClean="0"/>
              <a:t>Plans for </a:t>
            </a:r>
            <a:r>
              <a:rPr lang="en-US" sz="1800" dirty="0" err="1" smtClean="0"/>
              <a:t>hadron</a:t>
            </a:r>
            <a:r>
              <a:rPr lang="en-US" sz="1800" dirty="0" smtClean="0"/>
              <a:t> production and possibly tagged photon</a:t>
            </a:r>
          </a:p>
          <a:p>
            <a:pPr lvl="1">
              <a:defRPr/>
            </a:pPr>
            <a:r>
              <a:rPr lang="en-US" sz="1800" dirty="0" smtClean="0"/>
              <a:t>Excellent for machine interface testing as well as detector testing</a:t>
            </a:r>
            <a:endParaRPr lang="en-US" sz="2000" dirty="0"/>
          </a:p>
        </p:txBody>
      </p:sp>
      <p:pic>
        <p:nvPicPr>
          <p:cNvPr id="8" name="Picture 7" descr="esa LAYOUT.PNG"/>
          <p:cNvPicPr>
            <a:picLocks noChangeAspect="1"/>
          </p:cNvPicPr>
          <p:nvPr/>
        </p:nvPicPr>
        <p:blipFill>
          <a:blip r:embed="rId3" cstate="screen"/>
          <a:stretch>
            <a:fillRect/>
          </a:stretch>
        </p:blipFill>
        <p:spPr>
          <a:xfrm>
            <a:off x="302979" y="3903788"/>
            <a:ext cx="4127334" cy="2598691"/>
          </a:xfrm>
          <a:prstGeom prst="rect">
            <a:avLst/>
          </a:prstGeom>
        </p:spPr>
      </p:pic>
      <p:pic>
        <p:nvPicPr>
          <p:cNvPr id="9" name="Picture 4" descr="ESA"/>
          <p:cNvPicPr>
            <a:picLocks noChangeAspect="1" noChangeArrowheads="1"/>
          </p:cNvPicPr>
          <p:nvPr/>
        </p:nvPicPr>
        <p:blipFill>
          <a:blip r:embed="rId4" cstate="print"/>
          <a:srcRect/>
          <a:stretch>
            <a:fillRect/>
          </a:stretch>
        </p:blipFill>
        <p:spPr bwMode="auto">
          <a:xfrm>
            <a:off x="4430313" y="3152718"/>
            <a:ext cx="4534578" cy="2469676"/>
          </a:xfrm>
          <a:prstGeom prst="rect">
            <a:avLst/>
          </a:prstGeom>
          <a:noFill/>
          <a:ln>
            <a:noFill/>
          </a:ln>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7217</TotalTime>
  <Words>2046</Words>
  <Application>Microsoft Macintosh PowerPoint</Application>
  <PresentationFormat>On-screen Show (4:3)</PresentationFormat>
  <Paragraphs>277</Paragraphs>
  <Slides>28</Slides>
  <Notes>6</Notes>
  <HiddenSlides>0</HiddenSlides>
  <MMClips>0</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28</vt:i4>
      </vt:variant>
    </vt:vector>
  </HeadingPairs>
  <TitlesOfParts>
    <vt:vector size="30" baseType="lpstr">
      <vt:lpstr>Office Theme</vt:lpstr>
      <vt:lpstr>Document</vt:lpstr>
      <vt:lpstr>Accelerator Test Facilities for R&amp;D</vt:lpstr>
      <vt:lpstr>The energy spectrum in particle physics</vt:lpstr>
      <vt:lpstr>Types of Facilities Required for Detector R&amp;D and Small Experimental Activity </vt:lpstr>
      <vt:lpstr>High Energy Charged Particle Test Beams</vt:lpstr>
      <vt:lpstr>Fermilab Test Beam</vt:lpstr>
      <vt:lpstr>Beam and User Area Overview</vt:lpstr>
      <vt:lpstr>Slide 7</vt:lpstr>
      <vt:lpstr>Accommodating Low Energy Users</vt:lpstr>
      <vt:lpstr>SLAC’s new ‘End Station Test Beam’</vt:lpstr>
      <vt:lpstr>Slide 10</vt:lpstr>
      <vt:lpstr>Slide 11</vt:lpstr>
      <vt:lpstr>A Hadronic Shower in Real Time</vt:lpstr>
      <vt:lpstr>Slide 13</vt:lpstr>
      <vt:lpstr>Underground labs</vt:lpstr>
      <vt:lpstr>High Intensity, Low Energy Facilities</vt:lpstr>
      <vt:lpstr>Moderate Intensity,  Low Energy  γ’s</vt:lpstr>
      <vt:lpstr>High  Intensity,  Low  Energy   Protons at University Cyclotrons and Medical Treatment Centers</vt:lpstr>
      <vt:lpstr>High Intensity, Low Energy  Protons and Neutrons at Los Alamos</vt:lpstr>
      <vt:lpstr>High Intensity Low Energy Protons at FNAL – ‘MTA’=MuCool Test Area</vt:lpstr>
      <vt:lpstr>SCRF Cavities for Future Accelerators</vt:lpstr>
      <vt:lpstr>JLAB’s Energy Recovery Linac (ERL) and FEL</vt:lpstr>
      <vt:lpstr>Slide 22</vt:lpstr>
      <vt:lpstr>ASTA Proposal at FNAL</vt:lpstr>
      <vt:lpstr>Experimental Program at ASTA</vt:lpstr>
      <vt:lpstr>Brookhaven ERL Lab in Support of eRHIC</vt:lpstr>
      <vt:lpstr>Slide 26</vt:lpstr>
      <vt:lpstr>What are we missing?</vt:lpstr>
      <vt:lpstr>Summary</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Facilities for Detector R&amp;D</dc:title>
  <dc:creator>Erik Ramberg</dc:creator>
  <cp:lastModifiedBy>Erik Ramberg</cp:lastModifiedBy>
  <cp:revision>31</cp:revision>
  <dcterms:created xsi:type="dcterms:W3CDTF">2013-02-26T17:10:36Z</dcterms:created>
  <dcterms:modified xsi:type="dcterms:W3CDTF">2013-02-26T17:11:26Z</dcterms:modified>
</cp:coreProperties>
</file>