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handoutMasterIdLst>
    <p:handoutMasterId r:id="rId16"/>
  </p:handoutMasterIdLst>
  <p:sldIdLst>
    <p:sldId id="390" r:id="rId2"/>
    <p:sldId id="413" r:id="rId3"/>
    <p:sldId id="419" r:id="rId4"/>
    <p:sldId id="412" r:id="rId5"/>
    <p:sldId id="420" r:id="rId6"/>
    <p:sldId id="416" r:id="rId7"/>
    <p:sldId id="417" r:id="rId8"/>
    <p:sldId id="423" r:id="rId9"/>
    <p:sldId id="424" r:id="rId10"/>
    <p:sldId id="425" r:id="rId11"/>
    <p:sldId id="422" r:id="rId12"/>
    <p:sldId id="421" r:id="rId13"/>
    <p:sldId id="41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596" autoAdjust="0"/>
  </p:normalViewPr>
  <p:slideViewPr>
    <p:cSldViewPr snapToGrid="0">
      <p:cViewPr>
        <p:scale>
          <a:sx n="125" d="100"/>
          <a:sy n="125" d="100"/>
        </p:scale>
        <p:origin x="-504" y="-4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69D650D-6318-DA42-85E4-54E6FC47A8BF}" type="datetime1">
              <a:rPr lang="en-US"/>
              <a:pPr>
                <a:defRPr/>
              </a:pPr>
              <a:t>2/24/13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38BE0F6-DFA2-3C44-81D1-981861F52DE3}" type="slidenum">
              <a:rPr lang="en-US"/>
              <a:pPr>
                <a:defRPr/>
              </a:pPr>
              <a:t>‹#›</a:t>
            </a:fld>
            <a:endParaRPr lang="en-US"/>
          </a:p>
        </p:txBody>
      </p:sp>
    </p:spTree>
    <p:extLst>
      <p:ext uri="{BB962C8B-B14F-4D97-AF65-F5344CB8AC3E}">
        <p14:creationId xmlns:p14="http://schemas.microsoft.com/office/powerpoint/2010/main" val="3240629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5963118-060D-7A45-AE7C-F19BB18F4734}" type="datetime1">
              <a:rPr lang="en-US"/>
              <a:pPr>
                <a:defRPr/>
              </a:pPr>
              <a:t>2/24/13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E8FA443-572E-BD45-AE30-1E9E75C88F7E}" type="slidenum">
              <a:rPr lang="en-US"/>
              <a:pPr>
                <a:defRPr/>
              </a:pPr>
              <a:t>‹#›</a:t>
            </a:fld>
            <a:endParaRPr lang="en-US"/>
          </a:p>
        </p:txBody>
      </p:sp>
    </p:spTree>
    <p:extLst>
      <p:ext uri="{BB962C8B-B14F-4D97-AF65-F5344CB8AC3E}">
        <p14:creationId xmlns:p14="http://schemas.microsoft.com/office/powerpoint/2010/main" val="63229067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ACF5982-00CB-9746-858F-21FC4EDFB4A4}" type="slidenum">
              <a:rPr lang="en-US"/>
              <a:pPr/>
              <a:t>2</a:t>
            </a:fld>
            <a:endParaRPr lang="en-US"/>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Traditional metal cavity accelerators can be scaled to higher frequencies, such as X-band to attempt to get higher gradient.  But one is ultimately limited by machining tolerances, the proliferation of transverse wakefields, and the electric field breakdown limit of around 100 MV/m.</a:t>
            </a:r>
          </a:p>
          <a:p>
            <a:pPr eaLnBrk="1" hangingPunct="1"/>
            <a:endParaRPr lang="en-US"/>
          </a:p>
          <a:p>
            <a:pPr eaLnBrk="1" hangingPunct="1"/>
            <a:r>
              <a:rPr lang="en-US"/>
              <a:t>Continuing the trend to smaller structures into the optical and IR regime opens up the possibility of driving an accelerator using lasers, which can have peak field gradients of 0.5 GV/m and are more readily and cheaply available commercially than high-power microwave sources.  Such structures could also be made of dielectric materials, which have damage thresholds in the GV/m range.  </a:t>
            </a:r>
          </a:p>
          <a:p>
            <a:pPr eaLnBrk="1" hangingPunct="1"/>
            <a:endParaRPr lang="en-US"/>
          </a:p>
          <a:p>
            <a:pPr eaLnBrk="1" hangingPunct="1"/>
            <a:r>
              <a:rPr lang="en-US"/>
              <a:t>A few of the candidate structures that have been considered are shown here.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xfrm>
            <a:off x="2836863" y="6153150"/>
            <a:ext cx="3944937" cy="476250"/>
          </a:xfrm>
          <a:prstGeom prst="rect">
            <a:avLst/>
          </a:prstGeom>
        </p:spPr>
        <p:txBody>
          <a:bodyPr/>
          <a:lstStyle>
            <a:lvl1pPr>
              <a:defRPr/>
            </a:lvl1pPr>
          </a:lstStyle>
          <a:p>
            <a:pPr>
              <a:defRPr/>
            </a:pPr>
            <a:r>
              <a:rPr lang="en-US"/>
              <a:t>ICFA-ICUIL Laser Accelerator Workshop, 2011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xfrm>
            <a:off x="2836863" y="6153150"/>
            <a:ext cx="3944937" cy="476250"/>
          </a:xfrm>
          <a:prstGeom prst="rect">
            <a:avLst/>
          </a:prstGeom>
        </p:spPr>
        <p:txBody>
          <a:bodyPr/>
          <a:lstStyle>
            <a:lvl1pPr>
              <a:defRPr/>
            </a:lvl1pPr>
          </a:lstStyle>
          <a:p>
            <a:pPr>
              <a:defRPr/>
            </a:pPr>
            <a:r>
              <a:rPr lang="en-US"/>
              <a:t>ICFA-ICUIL Laser Accelerator Workshop, 2011</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9575" y="152400"/>
            <a:ext cx="2155825"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0" y="152400"/>
            <a:ext cx="6315075"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xfrm>
            <a:off x="2836863" y="6153150"/>
            <a:ext cx="3944937" cy="476250"/>
          </a:xfrm>
          <a:prstGeom prst="rect">
            <a:avLst/>
          </a:prstGeom>
        </p:spPr>
        <p:txBody>
          <a:bodyPr/>
          <a:lstStyle>
            <a:lvl1pPr>
              <a:defRPr/>
            </a:lvl1pPr>
          </a:lstStyle>
          <a:p>
            <a:pPr>
              <a:defRPr/>
            </a:pPr>
            <a:r>
              <a:rPr lang="en-US"/>
              <a:t>ICFA-ICUIL Laser Accelerator Workshop, 2011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xfrm>
            <a:off x="2836863" y="6153150"/>
            <a:ext cx="3944937" cy="476250"/>
          </a:xfrm>
          <a:prstGeom prst="rect">
            <a:avLst/>
          </a:prstGeom>
        </p:spPr>
        <p:txBody>
          <a:bodyPr/>
          <a:lstStyle>
            <a:lvl1pPr>
              <a:defRPr/>
            </a:lvl1pPr>
          </a:lstStyle>
          <a:p>
            <a:pPr>
              <a:defRPr/>
            </a:pPr>
            <a:r>
              <a:rPr lang="en-US"/>
              <a:t>ICFA-ICUIL Laser Accelerator Workshop, 2011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xfrm>
            <a:off x="2836863" y="6153150"/>
            <a:ext cx="3944937" cy="476250"/>
          </a:xfrm>
          <a:prstGeom prst="rect">
            <a:avLst/>
          </a:prstGeom>
        </p:spPr>
        <p:txBody>
          <a:bodyPr/>
          <a:lstStyle>
            <a:lvl1pPr>
              <a:defRPr/>
            </a:lvl1pPr>
          </a:lstStyle>
          <a:p>
            <a:pPr>
              <a:defRPr/>
            </a:pPr>
            <a:r>
              <a:rPr lang="en-US"/>
              <a:t>ICFA-ICUIL Laser Accelerator Workshop, 2011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2192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2192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2836863" y="6153150"/>
            <a:ext cx="3944937" cy="476250"/>
          </a:xfrm>
          <a:prstGeom prst="rect">
            <a:avLst/>
          </a:prstGeom>
        </p:spPr>
        <p:txBody>
          <a:bodyPr/>
          <a:lstStyle>
            <a:lvl1pPr>
              <a:defRPr/>
            </a:lvl1pPr>
          </a:lstStyle>
          <a:p>
            <a:pPr>
              <a:defRPr/>
            </a:pPr>
            <a:r>
              <a:rPr lang="en-US"/>
              <a:t>ICFA-ICUIL Laser Accelerator Workshop, 2011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xfrm>
            <a:off x="2836863" y="6153150"/>
            <a:ext cx="3944937" cy="476250"/>
          </a:xfrm>
          <a:prstGeom prst="rect">
            <a:avLst/>
          </a:prstGeom>
        </p:spPr>
        <p:txBody>
          <a:bodyPr/>
          <a:lstStyle>
            <a:lvl1pPr>
              <a:defRPr/>
            </a:lvl1pPr>
          </a:lstStyle>
          <a:p>
            <a:pPr>
              <a:defRPr/>
            </a:pPr>
            <a:r>
              <a:rPr lang="en-US"/>
              <a:t>ICFA-ICUIL Laser Accelerator Workshop, 2011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xfrm>
            <a:off x="2836863" y="6153150"/>
            <a:ext cx="3944937" cy="476250"/>
          </a:xfrm>
          <a:prstGeom prst="rect">
            <a:avLst/>
          </a:prstGeom>
        </p:spPr>
        <p:txBody>
          <a:bodyPr/>
          <a:lstStyle>
            <a:lvl1pPr>
              <a:defRPr/>
            </a:lvl1pPr>
          </a:lstStyle>
          <a:p>
            <a:pPr>
              <a:defRPr/>
            </a:pPr>
            <a:r>
              <a:rPr lang="en-US"/>
              <a:t>ICFA-ICUIL Laser Accelerator Workshop, 2011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2836863" y="6153150"/>
            <a:ext cx="3944937" cy="476250"/>
          </a:xfrm>
          <a:prstGeom prst="rect">
            <a:avLst/>
          </a:prstGeom>
        </p:spPr>
        <p:txBody>
          <a:bodyPr/>
          <a:lstStyle>
            <a:lvl1pPr>
              <a:defRPr/>
            </a:lvl1pPr>
          </a:lstStyle>
          <a:p>
            <a:pPr>
              <a:defRPr/>
            </a:pPr>
            <a:r>
              <a:rPr lang="en-US"/>
              <a:t>ICFA-ICUIL Laser Accelerator Workshop, 2011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2836863" y="6153150"/>
            <a:ext cx="3944937" cy="476250"/>
          </a:xfrm>
          <a:prstGeom prst="rect">
            <a:avLst/>
          </a:prstGeom>
        </p:spPr>
        <p:txBody>
          <a:bodyPr/>
          <a:lstStyle>
            <a:lvl1pPr>
              <a:defRPr/>
            </a:lvl1pPr>
          </a:lstStyle>
          <a:p>
            <a:pPr>
              <a:defRPr/>
            </a:pPr>
            <a:r>
              <a:rPr lang="en-US"/>
              <a:t>ICFA-ICUIL Laser Accelerator Workshop, 2011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2836863" y="6153150"/>
            <a:ext cx="3944937" cy="476250"/>
          </a:xfrm>
          <a:prstGeom prst="rect">
            <a:avLst/>
          </a:prstGeom>
        </p:spPr>
        <p:txBody>
          <a:bodyPr/>
          <a:lstStyle>
            <a:lvl1pPr>
              <a:defRPr/>
            </a:lvl1pPr>
          </a:lstStyle>
          <a:p>
            <a:pPr>
              <a:defRPr/>
            </a:pPr>
            <a:r>
              <a:rPr lang="en-US"/>
              <a:t>ICFA-ICUIL Laser Accelerator Workshop, 2011</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Line 5"/>
          <p:cNvSpPr>
            <a:spLocks noChangeShapeType="1"/>
          </p:cNvSpPr>
          <p:nvPr userDrawn="1"/>
        </p:nvSpPr>
        <p:spPr bwMode="auto">
          <a:xfrm>
            <a:off x="0" y="990600"/>
            <a:ext cx="8574088" cy="0"/>
          </a:xfrm>
          <a:prstGeom prst="line">
            <a:avLst/>
          </a:prstGeom>
          <a:noFill/>
          <a:ln w="38100">
            <a:solidFill>
              <a:srgbClr val="B40000"/>
            </a:solidFill>
            <a:round/>
            <a:headEnd/>
            <a:tailEnd type="oval" w="med" len="med"/>
          </a:ln>
          <a:effectLst/>
        </p:spPr>
        <p:txBody>
          <a:bodyPr/>
          <a:lstStyle/>
          <a:p>
            <a:pPr>
              <a:defRPr/>
            </a:pPr>
            <a:endParaRPr lang="en-US"/>
          </a:p>
        </p:txBody>
      </p:sp>
      <p:sp>
        <p:nvSpPr>
          <p:cNvPr id="1027" name="Rectangle 6"/>
          <p:cNvSpPr>
            <a:spLocks noGrp="1" noChangeArrowheads="1"/>
          </p:cNvSpPr>
          <p:nvPr>
            <p:ph type="title"/>
          </p:nvPr>
        </p:nvSpPr>
        <p:spPr bwMode="auto">
          <a:xfrm>
            <a:off x="304800" y="152400"/>
            <a:ext cx="8610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292100" y="1219200"/>
            <a:ext cx="8610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15" descr="SLAC_Logo_hires"/>
          <p:cNvPicPr>
            <a:picLocks noChangeAspect="1" noChangeArrowheads="1"/>
          </p:cNvPicPr>
          <p:nvPr userDrawn="1"/>
        </p:nvPicPr>
        <p:blipFill>
          <a:blip r:embed="rId13"/>
          <a:srcRect/>
          <a:stretch>
            <a:fillRect/>
          </a:stretch>
        </p:blipFill>
        <p:spPr bwMode="auto">
          <a:xfrm>
            <a:off x="152400" y="6157913"/>
            <a:ext cx="1527175" cy="547687"/>
          </a:xfrm>
          <a:prstGeom prst="rect">
            <a:avLst/>
          </a:prstGeom>
          <a:noFill/>
          <a:ln w="9525">
            <a:noFill/>
            <a:miter lim="800000"/>
            <a:headEnd/>
            <a:tailEnd/>
          </a:ln>
        </p:spPr>
      </p:pic>
      <p:pic>
        <p:nvPicPr>
          <p:cNvPr id="1030" name="Picture 21" descr="arg"/>
          <p:cNvPicPr>
            <a:picLocks noChangeAspect="1" noChangeArrowheads="1"/>
          </p:cNvPicPr>
          <p:nvPr userDrawn="1"/>
        </p:nvPicPr>
        <p:blipFill>
          <a:blip r:embed="rId14"/>
          <a:srcRect/>
          <a:stretch>
            <a:fillRect/>
          </a:stretch>
        </p:blipFill>
        <p:spPr bwMode="auto">
          <a:xfrm>
            <a:off x="8305800" y="6019800"/>
            <a:ext cx="712788" cy="712788"/>
          </a:xfrm>
          <a:prstGeom prst="rect">
            <a:avLst/>
          </a:prstGeom>
          <a:noFill/>
          <a:ln w="9525">
            <a:noFill/>
            <a:miter lim="800000"/>
            <a:headEnd/>
            <a:tailEnd/>
          </a:ln>
        </p:spPr>
      </p:pic>
      <p:pic>
        <p:nvPicPr>
          <p:cNvPr id="1031" name="Picture 5"/>
          <p:cNvPicPr>
            <a:picLocks noChangeAspect="1"/>
          </p:cNvPicPr>
          <p:nvPr userDrawn="1"/>
        </p:nvPicPr>
        <p:blipFill>
          <a:blip r:embed="rId15"/>
          <a:srcRect/>
          <a:stretch>
            <a:fillRect/>
          </a:stretch>
        </p:blipFill>
        <p:spPr bwMode="auto">
          <a:xfrm>
            <a:off x="1917700" y="6186488"/>
            <a:ext cx="1514475" cy="481012"/>
          </a:xfrm>
          <a:prstGeom prst="rect">
            <a:avLst/>
          </a:prstGeom>
          <a:noFill/>
          <a:ln w="9525">
            <a:noFill/>
            <a:miter lim="800000"/>
            <a:headEnd/>
            <a:tailEnd/>
          </a:ln>
        </p:spPr>
      </p:pic>
      <p:pic>
        <p:nvPicPr>
          <p:cNvPr id="9" name="Picture 8" descr="techx_mark_color.png"/>
          <p:cNvPicPr>
            <a:picLocks noChangeAspect="1"/>
          </p:cNvPicPr>
          <p:nvPr userDrawn="1"/>
        </p:nvPicPr>
        <p:blipFill>
          <a:blip r:embed="rId16"/>
          <a:stretch>
            <a:fillRect/>
          </a:stretch>
        </p:blipFill>
        <p:spPr>
          <a:xfrm>
            <a:off x="7393811" y="6016341"/>
            <a:ext cx="690621" cy="756992"/>
          </a:xfrm>
          <a:prstGeom prst="rect">
            <a:avLst/>
          </a:prstGeom>
        </p:spPr>
      </p:pic>
      <p:pic>
        <p:nvPicPr>
          <p:cNvPr id="10" name="Picture 9" descr="banner.gif"/>
          <p:cNvPicPr>
            <a:picLocks noChangeAspect="1"/>
          </p:cNvPicPr>
          <p:nvPr userDrawn="1"/>
        </p:nvPicPr>
        <p:blipFill>
          <a:blip r:embed="rId17"/>
          <a:srcRect/>
          <a:stretch>
            <a:fillRect/>
          </a:stretch>
        </p:blipFill>
        <p:spPr bwMode="auto">
          <a:xfrm>
            <a:off x="4028612" y="6025185"/>
            <a:ext cx="1261409" cy="681499"/>
          </a:xfrm>
          <a:prstGeom prst="rect">
            <a:avLst/>
          </a:prstGeom>
          <a:noFill/>
          <a:ln w="9525">
            <a:noFill/>
            <a:miter lim="800000"/>
            <a:headEnd/>
            <a:tailEnd/>
          </a:ln>
        </p:spPr>
      </p:pic>
      <p:pic>
        <p:nvPicPr>
          <p:cNvPr id="11" name="Picture 10" descr="PU_signature_white_bg_215x80.png"/>
          <p:cNvPicPr>
            <a:picLocks noChangeAspect="1"/>
          </p:cNvPicPr>
          <p:nvPr userDrawn="1"/>
        </p:nvPicPr>
        <p:blipFill>
          <a:blip r:embed="rId18"/>
          <a:srcRect/>
          <a:stretch>
            <a:fillRect/>
          </a:stretch>
        </p:blipFill>
        <p:spPr bwMode="auto">
          <a:xfrm>
            <a:off x="5618881" y="6123103"/>
            <a:ext cx="1328613" cy="49335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hf sldNum="0" hdr="0" ftr="0" dt="0"/>
  <p:txStyles>
    <p:titleStyle>
      <a:lvl1pPr algn="ctr" rtl="0" eaLnBrk="0" fontAlgn="base" hangingPunct="0">
        <a:spcBef>
          <a:spcPct val="0"/>
        </a:spcBef>
        <a:spcAft>
          <a:spcPct val="0"/>
        </a:spcAft>
        <a:defRPr sz="3600" b="1">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3600" b="1">
          <a:solidFill>
            <a:schemeClr val="tx1"/>
          </a:solidFill>
          <a:latin typeface="Arial" charset="0"/>
          <a:ea typeface="ＭＳ Ｐゴシック" charset="-128"/>
          <a:cs typeface="ＭＳ Ｐゴシック" charset="-128"/>
        </a:defRPr>
      </a:lvl2pPr>
      <a:lvl3pPr algn="ctr" rtl="0" eaLnBrk="0" fontAlgn="base" hangingPunct="0">
        <a:spcBef>
          <a:spcPct val="0"/>
        </a:spcBef>
        <a:spcAft>
          <a:spcPct val="0"/>
        </a:spcAft>
        <a:defRPr sz="3600" b="1">
          <a:solidFill>
            <a:schemeClr val="tx1"/>
          </a:solidFill>
          <a:latin typeface="Arial" charset="0"/>
          <a:ea typeface="ＭＳ Ｐゴシック" charset="-128"/>
          <a:cs typeface="ＭＳ Ｐゴシック" charset="-128"/>
        </a:defRPr>
      </a:lvl3pPr>
      <a:lvl4pPr algn="ctr" rtl="0" eaLnBrk="0" fontAlgn="base" hangingPunct="0">
        <a:spcBef>
          <a:spcPct val="0"/>
        </a:spcBef>
        <a:spcAft>
          <a:spcPct val="0"/>
        </a:spcAft>
        <a:defRPr sz="3600" b="1">
          <a:solidFill>
            <a:schemeClr val="tx1"/>
          </a:solidFill>
          <a:latin typeface="Arial" charset="0"/>
          <a:ea typeface="ＭＳ Ｐゴシック" charset="-128"/>
          <a:cs typeface="ＭＳ Ｐゴシック" charset="-128"/>
        </a:defRPr>
      </a:lvl4pPr>
      <a:lvl5pPr algn="ctr" rtl="0" eaLnBrk="0" fontAlgn="base" hangingPunct="0">
        <a:spcBef>
          <a:spcPct val="0"/>
        </a:spcBef>
        <a:spcAft>
          <a:spcPct val="0"/>
        </a:spcAft>
        <a:defRPr sz="3600" b="1">
          <a:solidFill>
            <a:schemeClr val="tx1"/>
          </a:solidFill>
          <a:latin typeface="Arial" charset="0"/>
          <a:ea typeface="ＭＳ Ｐゴシック" charset="-128"/>
          <a:cs typeface="ＭＳ Ｐゴシック" charset="-128"/>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png"/><Relationship Id="rId8"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oleObject" Target="???" TargetMode="External"/><Relationship Id="rId8" Type="http://schemas.openxmlformats.org/officeDocument/2006/relationships/image" Target="../media/image24.png"/><Relationship Id="rId9" Type="http://schemas.openxmlformats.org/officeDocument/2006/relationships/image" Target="../media/image29.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33967" y="3151338"/>
            <a:ext cx="8610600" cy="762000"/>
          </a:xfrm>
        </p:spPr>
        <p:txBody>
          <a:bodyPr/>
          <a:lstStyle/>
          <a:p>
            <a:r>
              <a:rPr lang="en-US"/>
              <a:t>Dielectric Laser Acceleration</a:t>
            </a:r>
            <a:br>
              <a:rPr lang="en-US"/>
            </a:br>
            <a:r>
              <a:rPr lang="en-US"/>
              <a:t/>
            </a:r>
            <a:br>
              <a:rPr lang="en-US"/>
            </a:br>
            <a:r>
              <a:rPr lang="en-US"/>
              <a:t/>
            </a:r>
            <a:br>
              <a:rPr lang="en-US"/>
            </a:br>
            <a:r>
              <a:rPr lang="en-US"/>
              <a:t/>
            </a:r>
            <a:br>
              <a:rPr lang="en-US"/>
            </a:br>
            <a:r>
              <a:rPr lang="en-US"/>
              <a:t/>
            </a:r>
            <a:br>
              <a:rPr lang="en-US"/>
            </a:br>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testing needs for DLAs</a:t>
            </a:r>
            <a:endParaRPr lang="en-US" dirty="0"/>
          </a:p>
        </p:txBody>
      </p:sp>
      <p:sp>
        <p:nvSpPr>
          <p:cNvPr id="3" name="Content Placeholder 2"/>
          <p:cNvSpPr>
            <a:spLocks noGrp="1"/>
          </p:cNvSpPr>
          <p:nvPr>
            <p:ph idx="1"/>
          </p:nvPr>
        </p:nvSpPr>
        <p:spPr>
          <a:xfrm>
            <a:off x="292100" y="1219200"/>
            <a:ext cx="8610600" cy="4734560"/>
          </a:xfrm>
        </p:spPr>
        <p:txBody>
          <a:bodyPr>
            <a:normAutofit fontScale="92500" lnSpcReduction="10000"/>
          </a:bodyPr>
          <a:lstStyle/>
          <a:p>
            <a:r>
              <a:rPr lang="en-US" dirty="0" smtClean="0"/>
              <a:t>Optical phase synchronization over km-scale lengths</a:t>
            </a:r>
          </a:p>
          <a:p>
            <a:r>
              <a:rPr lang="en-US" dirty="0" smtClean="0"/>
              <a:t>nm-scale structure alignment over km-scale lengths</a:t>
            </a:r>
          </a:p>
          <a:p>
            <a:r>
              <a:rPr lang="en-US" dirty="0" smtClean="0"/>
              <a:t>Laser pulse shaping to compensate for beam loading</a:t>
            </a:r>
          </a:p>
          <a:p>
            <a:r>
              <a:rPr lang="en-US" dirty="0" smtClean="0"/>
              <a:t>Measurement of radiation damage to optical materials</a:t>
            </a:r>
          </a:p>
          <a:p>
            <a:r>
              <a:rPr lang="en-US" dirty="0" smtClean="0"/>
              <a:t>Several m of test beam line for testing optical focusing schemes</a:t>
            </a:r>
            <a:endParaRPr lang="en-US" dirty="0"/>
          </a:p>
        </p:txBody>
      </p:sp>
    </p:spTree>
    <p:extLst>
      <p:ext uri="{BB962C8B-B14F-4D97-AF65-F5344CB8AC3E}">
        <p14:creationId xmlns:p14="http://schemas.microsoft.com/office/powerpoint/2010/main" val="227694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5-Year Roadmap</a:t>
            </a:r>
          </a:p>
        </p:txBody>
      </p:sp>
      <p:pic>
        <p:nvPicPr>
          <p:cNvPr id="8" name="Picture 7" descr="Screen shot 2013-02-23 at 8.26.19 AM.jpg"/>
          <p:cNvPicPr>
            <a:picLocks noChangeAspect="1"/>
          </p:cNvPicPr>
          <p:nvPr/>
        </p:nvPicPr>
        <p:blipFill>
          <a:blip r:embed="rId2"/>
          <a:stretch>
            <a:fillRect/>
          </a:stretch>
        </p:blipFill>
        <p:spPr>
          <a:xfrm>
            <a:off x="284480" y="3377139"/>
            <a:ext cx="8503920" cy="2515353"/>
          </a:xfrm>
          <a:prstGeom prst="rect">
            <a:avLst/>
          </a:prstGeom>
        </p:spPr>
      </p:pic>
      <p:pic>
        <p:nvPicPr>
          <p:cNvPr id="9" name="Picture 8" descr="Screen shot 2013-02-23 at 8.20.23 AM.jpg"/>
          <p:cNvPicPr>
            <a:picLocks noChangeAspect="1"/>
          </p:cNvPicPr>
          <p:nvPr/>
        </p:nvPicPr>
        <p:blipFill>
          <a:blip r:embed="rId3"/>
          <a:stretch>
            <a:fillRect/>
          </a:stretch>
        </p:blipFill>
        <p:spPr>
          <a:xfrm>
            <a:off x="317423" y="1117601"/>
            <a:ext cx="8520032" cy="1422400"/>
          </a:xfrm>
          <a:prstGeom prst="rect">
            <a:avLst/>
          </a:prstGeom>
        </p:spPr>
      </p:pic>
      <p:sp>
        <p:nvSpPr>
          <p:cNvPr id="10" name="TextBox 9"/>
          <p:cNvSpPr txBox="1"/>
          <p:nvPr/>
        </p:nvSpPr>
        <p:spPr>
          <a:xfrm>
            <a:off x="863600" y="2672080"/>
            <a:ext cx="7315200" cy="646331"/>
          </a:xfrm>
          <a:prstGeom prst="rect">
            <a:avLst/>
          </a:prstGeom>
          <a:noFill/>
        </p:spPr>
        <p:txBody>
          <a:bodyPr wrap="square" rtlCol="0">
            <a:spAutoFit/>
          </a:bodyPr>
          <a:lstStyle/>
          <a:p>
            <a:r>
              <a:rPr lang="en-US"/>
              <a:t>Draft of funding profile for a multi-institution research program to develop a scalable DLA design on a 5-year time scale.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Roadmap Goals by Year</a:t>
            </a:r>
          </a:p>
        </p:txBody>
      </p:sp>
      <p:pic>
        <p:nvPicPr>
          <p:cNvPr id="6" name="Picture 5" descr="Screen shot 2013-02-23 at 8.20.00 AM.jpg"/>
          <p:cNvPicPr>
            <a:picLocks noChangeAspect="1"/>
          </p:cNvPicPr>
          <p:nvPr/>
        </p:nvPicPr>
        <p:blipFill>
          <a:blip r:embed="rId2"/>
          <a:stretch>
            <a:fillRect/>
          </a:stretch>
        </p:blipFill>
        <p:spPr>
          <a:xfrm>
            <a:off x="162560" y="1071227"/>
            <a:ext cx="8394684" cy="462957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Risk Assessment</a:t>
            </a:r>
          </a:p>
        </p:txBody>
      </p:sp>
      <p:graphicFrame>
        <p:nvGraphicFramePr>
          <p:cNvPr id="4" name="Table 3"/>
          <p:cNvGraphicFramePr>
            <a:graphicFrameLocks noGrp="1"/>
          </p:cNvGraphicFramePr>
          <p:nvPr/>
        </p:nvGraphicFramePr>
        <p:xfrm>
          <a:off x="584200" y="1104900"/>
          <a:ext cx="8102601" cy="4441548"/>
        </p:xfrm>
        <a:graphic>
          <a:graphicData uri="http://schemas.openxmlformats.org/drawingml/2006/table">
            <a:tbl>
              <a:tblPr firstRow="1" bandRow="1">
                <a:tableStyleId>{5C22544A-7EE6-4342-B048-85BDC9FD1C3A}</a:tableStyleId>
              </a:tblPr>
              <a:tblGrid>
                <a:gridCol w="4368800"/>
                <a:gridCol w="1032934"/>
                <a:gridCol w="2700867"/>
              </a:tblGrid>
              <a:tr h="788615">
                <a:tc>
                  <a:txBody>
                    <a:bodyPr/>
                    <a:lstStyle/>
                    <a:p>
                      <a:r>
                        <a:rPr lang="en-US"/>
                        <a:t>Issue</a:t>
                      </a:r>
                    </a:p>
                  </a:txBody>
                  <a:tcPr/>
                </a:tc>
                <a:tc>
                  <a:txBody>
                    <a:bodyPr/>
                    <a:lstStyle/>
                    <a:p>
                      <a:r>
                        <a:rPr lang="en-US"/>
                        <a:t>Risk</a:t>
                      </a:r>
                    </a:p>
                  </a:txBody>
                  <a:tcPr/>
                </a:tc>
                <a:tc>
                  <a:txBody>
                    <a:bodyPr/>
                    <a:lstStyle/>
                    <a:p>
                      <a:r>
                        <a:rPr lang="en-US"/>
                        <a:t>Time Scale to Solve</a:t>
                      </a:r>
                    </a:p>
                  </a:txBody>
                  <a:tcPr/>
                </a:tc>
              </a:tr>
              <a:tr h="456896">
                <a:tc>
                  <a:txBody>
                    <a:bodyPr/>
                    <a:lstStyle/>
                    <a:p>
                      <a:r>
                        <a:rPr lang="en-US"/>
                        <a:t>Pulsed e- sources</a:t>
                      </a:r>
                      <a:r>
                        <a:rPr lang="en-US" baseline="0"/>
                        <a:t> with nm emittance</a:t>
                      </a:r>
                      <a:endParaRPr lang="en-US"/>
                    </a:p>
                  </a:txBody>
                  <a:tcPr/>
                </a:tc>
                <a:tc>
                  <a:txBody>
                    <a:bodyPr/>
                    <a:lstStyle/>
                    <a:p>
                      <a:r>
                        <a:rPr lang="en-US"/>
                        <a:t>Medium</a:t>
                      </a:r>
                    </a:p>
                  </a:txBody>
                  <a:tcPr/>
                </a:tc>
                <a:tc>
                  <a:txBody>
                    <a:bodyPr/>
                    <a:lstStyle/>
                    <a:p>
                      <a:r>
                        <a:rPr lang="en-US"/>
                        <a:t>5 years</a:t>
                      </a:r>
                    </a:p>
                  </a:txBody>
                  <a:tcPr/>
                </a:tc>
              </a:tr>
              <a:tr h="545189">
                <a:tc>
                  <a:txBody>
                    <a:bodyPr/>
                    <a:lstStyle/>
                    <a:p>
                      <a:r>
                        <a:rPr lang="en-US"/>
                        <a:t>Pulsed e+ sources with nm emittance</a:t>
                      </a:r>
                    </a:p>
                  </a:txBody>
                  <a:tcPr/>
                </a:tc>
                <a:tc>
                  <a:txBody>
                    <a:bodyPr/>
                    <a:lstStyle/>
                    <a:p>
                      <a:r>
                        <a:rPr lang="en-US"/>
                        <a:t>High</a:t>
                      </a:r>
                    </a:p>
                  </a:txBody>
                  <a:tcPr/>
                </a:tc>
                <a:tc>
                  <a:txBody>
                    <a:bodyPr/>
                    <a:lstStyle/>
                    <a:p>
                      <a:r>
                        <a:rPr lang="en-US"/>
                        <a:t>Unknown</a:t>
                      </a:r>
                    </a:p>
                  </a:txBody>
                  <a:tcPr/>
                </a:tc>
              </a:tr>
              <a:tr h="456896">
                <a:tc>
                  <a:txBody>
                    <a:bodyPr/>
                    <a:lstStyle/>
                    <a:p>
                      <a:r>
                        <a:rPr lang="en-US"/>
                        <a:t>Technology still in proof of principle</a:t>
                      </a:r>
                      <a:r>
                        <a:rPr lang="en-US" baseline="0"/>
                        <a:t> stage</a:t>
                      </a:r>
                      <a:endParaRPr lang="en-US"/>
                    </a:p>
                  </a:txBody>
                  <a:tcPr/>
                </a:tc>
                <a:tc>
                  <a:txBody>
                    <a:bodyPr/>
                    <a:lstStyle/>
                    <a:p>
                      <a:r>
                        <a:rPr lang="en-US"/>
                        <a:t>Medium</a:t>
                      </a:r>
                    </a:p>
                  </a:txBody>
                  <a:tcPr/>
                </a:tc>
                <a:tc>
                  <a:txBody>
                    <a:bodyPr/>
                    <a:lstStyle/>
                    <a:p>
                      <a:r>
                        <a:rPr lang="en-US"/>
                        <a:t>1-2 years</a:t>
                      </a:r>
                    </a:p>
                  </a:txBody>
                  <a:tcPr/>
                </a:tc>
              </a:tr>
              <a:tr h="456896">
                <a:tc>
                  <a:txBody>
                    <a:bodyPr/>
                    <a:lstStyle/>
                    <a:p>
                      <a:r>
                        <a:rPr lang="en-US"/>
                        <a:t>Sub-micron</a:t>
                      </a:r>
                      <a:r>
                        <a:rPr lang="en-US" baseline="0"/>
                        <a:t> co-alignment over 7 km</a:t>
                      </a:r>
                      <a:endParaRPr lang="en-US"/>
                    </a:p>
                  </a:txBody>
                  <a:tcPr/>
                </a:tc>
                <a:tc>
                  <a:txBody>
                    <a:bodyPr/>
                    <a:lstStyle/>
                    <a:p>
                      <a:r>
                        <a:rPr lang="en-US"/>
                        <a:t>Medium</a:t>
                      </a:r>
                    </a:p>
                  </a:txBody>
                  <a:tcPr/>
                </a:tc>
                <a:tc>
                  <a:txBody>
                    <a:bodyPr/>
                    <a:lstStyle/>
                    <a:p>
                      <a:r>
                        <a:rPr lang="en-US"/>
                        <a:t>5 years (see</a:t>
                      </a:r>
                      <a:r>
                        <a:rPr lang="en-US" baseline="0"/>
                        <a:t> LIGO)</a:t>
                      </a:r>
                      <a:endParaRPr lang="en-US"/>
                    </a:p>
                  </a:txBody>
                  <a:tcPr/>
                </a:tc>
              </a:tr>
              <a:tr h="456896">
                <a:tc>
                  <a:txBody>
                    <a:bodyPr/>
                    <a:lstStyle/>
                    <a:p>
                      <a:r>
                        <a:rPr lang="en-US"/>
                        <a:t>Developing near</a:t>
                      </a:r>
                      <a:r>
                        <a:rPr lang="en-US" baseline="0"/>
                        <a:t> 100% efficient power distribution capability</a:t>
                      </a:r>
                      <a:endParaRPr lang="en-US"/>
                    </a:p>
                  </a:txBody>
                  <a:tcPr/>
                </a:tc>
                <a:tc>
                  <a:txBody>
                    <a:bodyPr/>
                    <a:lstStyle/>
                    <a:p>
                      <a:r>
                        <a:rPr lang="en-US"/>
                        <a:t>Medium</a:t>
                      </a:r>
                    </a:p>
                  </a:txBody>
                  <a:tcPr/>
                </a:tc>
                <a:tc>
                  <a:txBody>
                    <a:bodyPr/>
                    <a:lstStyle/>
                    <a:p>
                      <a:r>
                        <a:rPr lang="en-US"/>
                        <a:t>5-10 years</a:t>
                      </a:r>
                    </a:p>
                  </a:txBody>
                  <a:tcPr/>
                </a:tc>
              </a:tr>
              <a:tr h="456896">
                <a:tc>
                  <a:txBody>
                    <a:bodyPr/>
                    <a:lstStyle/>
                    <a:p>
                      <a:r>
                        <a:rPr lang="en-US"/>
                        <a:t>Availability of suitable laser sources</a:t>
                      </a:r>
                    </a:p>
                  </a:txBody>
                  <a:tcPr/>
                </a:tc>
                <a:tc>
                  <a:txBody>
                    <a:bodyPr/>
                    <a:lstStyle/>
                    <a:p>
                      <a:r>
                        <a:rPr lang="en-US"/>
                        <a:t>Low</a:t>
                      </a:r>
                    </a:p>
                  </a:txBody>
                  <a:tcPr/>
                </a:tc>
                <a:tc>
                  <a:txBody>
                    <a:bodyPr/>
                    <a:lstStyle/>
                    <a:p>
                      <a:r>
                        <a:rPr lang="en-US"/>
                        <a:t>3 years</a:t>
                      </a:r>
                    </a:p>
                  </a:txBody>
                  <a:tcPr/>
                </a:tc>
              </a:tr>
              <a:tr h="456896">
                <a:tc>
                  <a:txBody>
                    <a:bodyPr/>
                    <a:lstStyle/>
                    <a:p>
                      <a:r>
                        <a:rPr lang="en-US"/>
                        <a:t>Combined technology demonstration</a:t>
                      </a:r>
                      <a:r>
                        <a:rPr lang="en-US" baseline="0"/>
                        <a:t> (e.g. via a scaled-down test facility)</a:t>
                      </a:r>
                      <a:endParaRPr lang="en-US"/>
                    </a:p>
                  </a:txBody>
                  <a:tcPr/>
                </a:tc>
                <a:tc>
                  <a:txBody>
                    <a:bodyPr/>
                    <a:lstStyle/>
                    <a:p>
                      <a:r>
                        <a:rPr lang="en-US"/>
                        <a:t>High</a:t>
                      </a:r>
                    </a:p>
                  </a:txBody>
                  <a:tcPr/>
                </a:tc>
                <a:tc>
                  <a:txBody>
                    <a:bodyPr/>
                    <a:lstStyle/>
                    <a:p>
                      <a:r>
                        <a:rPr lang="en-US"/>
                        <a:t>5-10 years depending on funding &amp; effort</a:t>
                      </a: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ea typeface="+mj-ea"/>
                <a:cs typeface="+mj-cs"/>
              </a:rPr>
              <a:t>Dielectric Laser Acceleration (DLA)</a:t>
            </a:r>
          </a:p>
        </p:txBody>
      </p:sp>
      <p:sp>
        <p:nvSpPr>
          <p:cNvPr id="17413" name="Text Box 22"/>
          <p:cNvSpPr txBox="1">
            <a:spLocks noChangeArrowheads="1"/>
          </p:cNvSpPr>
          <p:nvPr/>
        </p:nvSpPr>
        <p:spPr bwMode="auto">
          <a:xfrm>
            <a:off x="1851151" y="1117541"/>
            <a:ext cx="3506787" cy="2062162"/>
          </a:xfrm>
          <a:prstGeom prst="rect">
            <a:avLst/>
          </a:prstGeom>
          <a:noFill/>
          <a:ln w="9525">
            <a:noFill/>
            <a:miter lim="800000"/>
            <a:headEnd/>
            <a:tailEnd/>
          </a:ln>
        </p:spPr>
        <p:txBody>
          <a:bodyPr>
            <a:prstTxWarp prst="textNoShape">
              <a:avLst/>
            </a:prstTxWarp>
            <a:spAutoFit/>
          </a:bodyPr>
          <a:lstStyle/>
          <a:p>
            <a:r>
              <a:rPr lang="en-US" sz="1600"/>
              <a:t>laser-driven microstructures</a:t>
            </a:r>
          </a:p>
          <a:p>
            <a:r>
              <a:rPr lang="en-US" sz="1600">
                <a:solidFill>
                  <a:srgbClr val="008000"/>
                </a:solidFill>
              </a:rPr>
              <a:t>  </a:t>
            </a:r>
            <a:r>
              <a:rPr lang="en-US" sz="1600" b="1">
                <a:solidFill>
                  <a:srgbClr val="008000"/>
                </a:solidFill>
              </a:rPr>
              <a:t>• </a:t>
            </a:r>
            <a:r>
              <a:rPr lang="en-US" sz="1600" b="1" u="sng">
                <a:solidFill>
                  <a:srgbClr val="008000"/>
                </a:solidFill>
              </a:rPr>
              <a:t>lasers: </a:t>
            </a:r>
            <a:r>
              <a:rPr lang="en-US" sz="1600">
                <a:solidFill>
                  <a:srgbClr val="008000"/>
                </a:solidFill>
              </a:rPr>
              <a:t>high rep rates, strong  field gradients, commercial support</a:t>
            </a:r>
          </a:p>
          <a:p>
            <a:r>
              <a:rPr lang="en-US" sz="1600" b="1">
                <a:solidFill>
                  <a:srgbClr val="008000"/>
                </a:solidFill>
              </a:rPr>
              <a:t>  • </a:t>
            </a:r>
            <a:r>
              <a:rPr lang="en-US" sz="1600" b="1" u="sng">
                <a:solidFill>
                  <a:srgbClr val="008000"/>
                </a:solidFill>
              </a:rPr>
              <a:t>dielectrics</a:t>
            </a:r>
            <a:r>
              <a:rPr lang="en-US" sz="1600">
                <a:solidFill>
                  <a:srgbClr val="008000"/>
                </a:solidFill>
              </a:rPr>
              <a:t>: higher breakdown threshold </a:t>
            </a:r>
            <a:r>
              <a:rPr lang="en-US" sz="1600">
                <a:solidFill>
                  <a:srgbClr val="008000"/>
                </a:solidFill>
                <a:sym typeface="Wingdings" charset="2"/>
              </a:rPr>
              <a:t> higher gradients</a:t>
            </a:r>
            <a:r>
              <a:rPr lang="en-US" sz="1600">
                <a:solidFill>
                  <a:srgbClr val="008000"/>
                </a:solidFill>
              </a:rPr>
              <a:t> </a:t>
            </a:r>
          </a:p>
          <a:p>
            <a:r>
              <a:rPr lang="en-US" sz="1600">
                <a:solidFill>
                  <a:srgbClr val="008000"/>
                </a:solidFill>
              </a:rPr>
              <a:t>(&gt;1 GV/m), leverage industrial fabrication processes</a:t>
            </a:r>
          </a:p>
          <a:p>
            <a:endParaRPr lang="en-US" sz="1600"/>
          </a:p>
        </p:txBody>
      </p:sp>
      <p:sp>
        <p:nvSpPr>
          <p:cNvPr id="17" name="TextBox 16"/>
          <p:cNvSpPr txBox="1"/>
          <p:nvPr/>
        </p:nvSpPr>
        <p:spPr>
          <a:xfrm>
            <a:off x="232671" y="3064195"/>
            <a:ext cx="4840287" cy="369888"/>
          </a:xfrm>
          <a:prstGeom prst="rect">
            <a:avLst/>
          </a:prstGeom>
          <a:noFill/>
        </p:spPr>
        <p:txBody>
          <a:bodyPr wrap="none">
            <a:spAutoFit/>
          </a:bodyPr>
          <a:lstStyle/>
          <a:p>
            <a:pPr>
              <a:defRPr/>
            </a:pPr>
            <a:r>
              <a:rPr lang="en-US" b="1" u="sng">
                <a:solidFill>
                  <a:schemeClr val="accent6">
                    <a:lumMod val="75000"/>
                  </a:schemeClr>
                </a:solidFill>
              </a:rPr>
              <a:t>lower cost, more compact, higher gradient</a:t>
            </a:r>
          </a:p>
        </p:txBody>
      </p:sp>
      <p:pic>
        <p:nvPicPr>
          <p:cNvPr id="17420" name="Picture 20" descr="microchip.jpg"/>
          <p:cNvPicPr>
            <a:picLocks noChangeAspect="1"/>
          </p:cNvPicPr>
          <p:nvPr/>
        </p:nvPicPr>
        <p:blipFill>
          <a:blip r:embed="rId3"/>
          <a:srcRect/>
          <a:stretch>
            <a:fillRect/>
          </a:stretch>
        </p:blipFill>
        <p:spPr bwMode="auto">
          <a:xfrm>
            <a:off x="138238" y="1318119"/>
            <a:ext cx="1603375" cy="1203325"/>
          </a:xfrm>
          <a:prstGeom prst="rect">
            <a:avLst/>
          </a:prstGeom>
          <a:noFill/>
          <a:ln w="9525">
            <a:noFill/>
            <a:miter lim="800000"/>
            <a:headEnd/>
            <a:tailEnd/>
          </a:ln>
        </p:spPr>
      </p:pic>
      <p:sp>
        <p:nvSpPr>
          <p:cNvPr id="17424" name="TextBox 26"/>
          <p:cNvSpPr txBox="1">
            <a:spLocks noChangeArrowheads="1"/>
          </p:cNvSpPr>
          <p:nvPr/>
        </p:nvSpPr>
        <p:spPr bwMode="auto">
          <a:xfrm rot="5400000">
            <a:off x="6060281" y="3442494"/>
            <a:ext cx="1019175" cy="369888"/>
          </a:xfrm>
          <a:prstGeom prst="rect">
            <a:avLst/>
          </a:prstGeom>
          <a:noFill/>
          <a:ln w="9525">
            <a:noFill/>
            <a:miter lim="800000"/>
            <a:headEnd/>
            <a:tailEnd/>
          </a:ln>
        </p:spPr>
        <p:txBody>
          <a:bodyPr wrap="none">
            <a:prstTxWarp prst="textNoShape">
              <a:avLst/>
            </a:prstTxWarp>
            <a:spAutoFit/>
          </a:bodyPr>
          <a:lstStyle/>
          <a:p>
            <a:r>
              <a:rPr lang="en-US">
                <a:solidFill>
                  <a:srgbClr val="FFFFFF"/>
                </a:solidFill>
              </a:rPr>
              <a:t>gradient</a:t>
            </a:r>
          </a:p>
        </p:txBody>
      </p:sp>
      <p:sp>
        <p:nvSpPr>
          <p:cNvPr id="37" name="TextBox 6"/>
          <p:cNvSpPr txBox="1">
            <a:spLocks noChangeArrowheads="1"/>
          </p:cNvSpPr>
          <p:nvPr/>
        </p:nvSpPr>
        <p:spPr bwMode="auto">
          <a:xfrm>
            <a:off x="-185649" y="3860200"/>
            <a:ext cx="1582738" cy="1754188"/>
          </a:xfrm>
          <a:prstGeom prst="rect">
            <a:avLst/>
          </a:prstGeom>
          <a:noFill/>
          <a:ln w="9525">
            <a:noFill/>
            <a:miter lim="800000"/>
            <a:headEnd/>
            <a:tailEnd/>
          </a:ln>
        </p:spPr>
        <p:txBody>
          <a:bodyPr>
            <a:prstTxWarp prst="textNoShape">
              <a:avLst/>
            </a:prstTxWarp>
            <a:spAutoFit/>
          </a:bodyPr>
          <a:lstStyle/>
          <a:p>
            <a:pPr marL="342900" indent="-342900" algn="r"/>
            <a:r>
              <a:rPr lang="en-US"/>
              <a:t>Wafer is</a:t>
            </a:r>
          </a:p>
          <a:p>
            <a:pPr marL="342900" indent="-342900" algn="r"/>
            <a:r>
              <a:rPr lang="en-US"/>
              <a:t>diced into</a:t>
            </a:r>
          </a:p>
          <a:p>
            <a:pPr marL="342900" indent="-342900" algn="r"/>
            <a:r>
              <a:rPr lang="en-US"/>
              <a:t>individual </a:t>
            </a:r>
          </a:p>
          <a:p>
            <a:pPr marL="342900" indent="-342900" algn="r"/>
            <a:r>
              <a:rPr lang="en-US"/>
              <a:t>samples</a:t>
            </a:r>
          </a:p>
          <a:p>
            <a:pPr marL="342900" indent="-342900" algn="r"/>
            <a:r>
              <a:rPr lang="en-US"/>
              <a:t>for e-beam</a:t>
            </a:r>
          </a:p>
          <a:p>
            <a:pPr marL="342900" indent="-342900" algn="r"/>
            <a:r>
              <a:rPr lang="en-US"/>
              <a:t>tests.</a:t>
            </a:r>
          </a:p>
        </p:txBody>
      </p:sp>
      <p:pic>
        <p:nvPicPr>
          <p:cNvPr id="38" name="Picture 11"/>
          <p:cNvPicPr>
            <a:picLocks noChangeAspect="1" noChangeArrowheads="1"/>
          </p:cNvPicPr>
          <p:nvPr/>
        </p:nvPicPr>
        <p:blipFill>
          <a:blip r:embed="rId4"/>
          <a:srcRect/>
          <a:stretch>
            <a:fillRect/>
          </a:stretch>
        </p:blipFill>
        <p:spPr bwMode="auto">
          <a:xfrm>
            <a:off x="1393914" y="3934813"/>
            <a:ext cx="3214687" cy="1898650"/>
          </a:xfrm>
          <a:prstGeom prst="rect">
            <a:avLst/>
          </a:prstGeom>
          <a:noFill/>
          <a:ln w="9525">
            <a:noFill/>
            <a:miter lim="800000"/>
            <a:headEnd/>
            <a:tailEnd/>
          </a:ln>
        </p:spPr>
      </p:pic>
      <p:pic>
        <p:nvPicPr>
          <p:cNvPr id="39" name="Picture 2"/>
          <p:cNvPicPr>
            <a:picLocks noChangeAspect="1" noChangeArrowheads="1"/>
          </p:cNvPicPr>
          <p:nvPr/>
        </p:nvPicPr>
        <p:blipFill>
          <a:blip r:embed="rId5"/>
          <a:srcRect/>
          <a:stretch>
            <a:fillRect/>
          </a:stretch>
        </p:blipFill>
        <p:spPr bwMode="auto">
          <a:xfrm>
            <a:off x="5395785" y="1340663"/>
            <a:ext cx="2328863" cy="1911350"/>
          </a:xfrm>
          <a:prstGeom prst="rect">
            <a:avLst/>
          </a:prstGeom>
          <a:noFill/>
          <a:ln w="9525">
            <a:noFill/>
            <a:miter lim="800000"/>
            <a:headEnd/>
            <a:tailEnd/>
          </a:ln>
        </p:spPr>
      </p:pic>
      <p:sp>
        <p:nvSpPr>
          <p:cNvPr id="40" name="TextBox 10"/>
          <p:cNvSpPr txBox="1">
            <a:spLocks noChangeArrowheads="1"/>
          </p:cNvSpPr>
          <p:nvPr/>
        </p:nvSpPr>
        <p:spPr bwMode="auto">
          <a:xfrm>
            <a:off x="5216592" y="977826"/>
            <a:ext cx="4704264" cy="369332"/>
          </a:xfrm>
          <a:prstGeom prst="rect">
            <a:avLst/>
          </a:prstGeom>
          <a:noFill/>
          <a:ln w="9525">
            <a:noFill/>
            <a:miter lim="800000"/>
            <a:headEnd/>
            <a:tailEnd/>
          </a:ln>
        </p:spPr>
        <p:txBody>
          <a:bodyPr wrap="square">
            <a:prstTxWarp prst="textNoShape">
              <a:avLst/>
            </a:prstTxWarp>
            <a:spAutoFit/>
          </a:bodyPr>
          <a:lstStyle/>
          <a:p>
            <a:pPr marL="342900" indent="-342900"/>
            <a:r>
              <a:rPr lang="en-US"/>
              <a:t>"Accelerator-on-a-chip"</a:t>
            </a:r>
          </a:p>
        </p:txBody>
      </p:sp>
      <p:sp>
        <p:nvSpPr>
          <p:cNvPr id="41" name="Rectangle 40"/>
          <p:cNvSpPr/>
          <p:nvPr/>
        </p:nvSpPr>
        <p:spPr>
          <a:xfrm rot="2741451">
            <a:off x="5864891" y="1952645"/>
            <a:ext cx="312737" cy="44450"/>
          </a:xfrm>
          <a:prstGeom prst="rect">
            <a:avLst/>
          </a:prstGeom>
          <a:noFill/>
          <a:ln w="28575" cap="flat" cmpd="sng" algn="ctr">
            <a:solidFill>
              <a:schemeClr val="accent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3" name="Straight Connector 42"/>
          <p:cNvCxnSpPr/>
          <p:nvPr/>
        </p:nvCxnSpPr>
        <p:spPr>
          <a:xfrm rot="5400000">
            <a:off x="4318048" y="2290955"/>
            <a:ext cx="1918254" cy="1375664"/>
          </a:xfrm>
          <a:prstGeom prst="line">
            <a:avLst/>
          </a:prstGeom>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7820963" y="1440024"/>
            <a:ext cx="1112247" cy="1384995"/>
          </a:xfrm>
          <a:prstGeom prst="rect">
            <a:avLst/>
          </a:prstGeom>
          <a:noFill/>
        </p:spPr>
        <p:txBody>
          <a:bodyPr wrap="square" rtlCol="0">
            <a:spAutoFit/>
          </a:bodyPr>
          <a:lstStyle/>
          <a:p>
            <a:r>
              <a:rPr lang="en-US" sz="1200"/>
              <a:t>bonded silica phase reset accelerator prototypes fabricated at SLAC/Stanford</a:t>
            </a:r>
          </a:p>
        </p:txBody>
      </p:sp>
      <p:pic>
        <p:nvPicPr>
          <p:cNvPr id="53" name="Picture 52" descr="Screen shot 2013-01-10 at 1.05.18 PM.jpg"/>
          <p:cNvPicPr>
            <a:picLocks noChangeAspect="1"/>
          </p:cNvPicPr>
          <p:nvPr/>
        </p:nvPicPr>
        <p:blipFill>
          <a:blip r:embed="rId6"/>
          <a:stretch>
            <a:fillRect/>
          </a:stretch>
        </p:blipFill>
        <p:spPr>
          <a:xfrm>
            <a:off x="4978865" y="3964757"/>
            <a:ext cx="3422185" cy="1889943"/>
          </a:xfrm>
          <a:prstGeom prst="rect">
            <a:avLst/>
          </a:prstGeom>
        </p:spPr>
      </p:pic>
      <p:sp>
        <p:nvSpPr>
          <p:cNvPr id="54" name="TextBox 53"/>
          <p:cNvSpPr txBox="1"/>
          <p:nvPr/>
        </p:nvSpPr>
        <p:spPr>
          <a:xfrm>
            <a:off x="5144771" y="3435350"/>
            <a:ext cx="3676650" cy="523220"/>
          </a:xfrm>
          <a:prstGeom prst="rect">
            <a:avLst/>
          </a:prstGeom>
          <a:noFill/>
        </p:spPr>
        <p:txBody>
          <a:bodyPr wrap="square" rtlCol="0">
            <a:spAutoFit/>
          </a:bodyPr>
          <a:lstStyle/>
          <a:p>
            <a:r>
              <a:rPr lang="en-US" sz="1400"/>
              <a:t>Observed electron energy modulation from laser interaction (Dec. 2012)</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1"/>
          <p:cNvPicPr>
            <a:picLocks noChangeAspect="1" noChangeArrowheads="1"/>
          </p:cNvPicPr>
          <p:nvPr/>
        </p:nvPicPr>
        <p:blipFill>
          <a:blip r:embed="rId2"/>
          <a:srcRect/>
          <a:stretch>
            <a:fillRect/>
          </a:stretch>
        </p:blipFill>
        <p:spPr bwMode="auto">
          <a:xfrm>
            <a:off x="257175" y="1355459"/>
            <a:ext cx="4205288" cy="1816100"/>
          </a:xfrm>
          <a:prstGeom prst="rect">
            <a:avLst/>
          </a:prstGeom>
          <a:noFill/>
          <a:ln w="9525">
            <a:noFill/>
            <a:miter lim="800000"/>
            <a:headEnd/>
            <a:tailEnd/>
          </a:ln>
        </p:spPr>
      </p:pic>
      <p:sp>
        <p:nvSpPr>
          <p:cNvPr id="38915" name="TextBox 5"/>
          <p:cNvSpPr txBox="1">
            <a:spLocks noChangeArrowheads="1"/>
          </p:cNvSpPr>
          <p:nvPr/>
        </p:nvSpPr>
        <p:spPr bwMode="auto">
          <a:xfrm>
            <a:off x="6888382" y="1102547"/>
            <a:ext cx="1990286" cy="2462213"/>
          </a:xfrm>
          <a:prstGeom prst="rect">
            <a:avLst/>
          </a:prstGeom>
          <a:noFill/>
          <a:ln w="9525">
            <a:noFill/>
            <a:miter lim="800000"/>
            <a:headEnd/>
            <a:tailEnd/>
          </a:ln>
        </p:spPr>
        <p:txBody>
          <a:bodyPr wrap="none">
            <a:prstTxWarp prst="textNoShape">
              <a:avLst/>
            </a:prstTxWarp>
            <a:spAutoFit/>
          </a:bodyPr>
          <a:lstStyle/>
          <a:p>
            <a:r>
              <a:rPr lang="en-US" sz="1400" b="1">
                <a:ea typeface="ＭＳ Ｐゴシック" charset="-128"/>
                <a:cs typeface="ＭＳ Ｐゴシック" charset="-128"/>
              </a:rPr>
              <a:t>SLAC/Stanford E163:</a:t>
            </a:r>
          </a:p>
          <a:p>
            <a:pPr>
              <a:buFontTx/>
              <a:buChar char="-"/>
            </a:pPr>
            <a:r>
              <a:rPr lang="en-US" sz="1400">
                <a:ea typeface="ＭＳ Ｐゴシック" charset="-128"/>
                <a:cs typeface="ＭＳ Ｐゴシック" charset="-128"/>
              </a:rPr>
              <a:t> Multi-length gratings</a:t>
            </a:r>
          </a:p>
          <a:p>
            <a:pPr>
              <a:buFontTx/>
              <a:buChar char="-"/>
            </a:pPr>
            <a:r>
              <a:rPr lang="en-US" sz="1400">
                <a:ea typeface="ＭＳ Ｐゴシック" charset="-128"/>
                <a:cs typeface="ＭＳ Ｐゴシック" charset="-128"/>
              </a:rPr>
              <a:t> 1x 400nm gap</a:t>
            </a:r>
          </a:p>
          <a:p>
            <a:pPr>
              <a:buFontTx/>
              <a:buChar char="-"/>
            </a:pPr>
            <a:r>
              <a:rPr lang="en-US" sz="1400">
                <a:ea typeface="ＭＳ Ｐゴシック" charset="-128"/>
                <a:cs typeface="ＭＳ Ｐゴシック" charset="-128"/>
              </a:rPr>
              <a:t> 1x 800nm gap</a:t>
            </a:r>
          </a:p>
          <a:p>
            <a:pPr>
              <a:buFontTx/>
              <a:buChar char="-"/>
            </a:pPr>
            <a:r>
              <a:rPr lang="en-US" sz="1400">
                <a:ea typeface="ＭＳ Ｐゴシック" charset="-128"/>
                <a:cs typeface="ＭＳ Ｐゴシック" charset="-128"/>
              </a:rPr>
              <a:t> 1x1200nm gap</a:t>
            </a:r>
          </a:p>
          <a:p>
            <a:pPr>
              <a:buFontTx/>
              <a:buChar char="-"/>
            </a:pPr>
            <a:r>
              <a:rPr lang="en-US" sz="1400">
                <a:ea typeface="ＭＳ Ｐゴシック" charset="-128"/>
                <a:cs typeface="ＭＳ Ｐゴシック" charset="-128"/>
              </a:rPr>
              <a:t> 1x test structure</a:t>
            </a:r>
          </a:p>
          <a:p>
            <a:pPr>
              <a:buFontTx/>
              <a:buChar char="-"/>
            </a:pPr>
            <a:r>
              <a:rPr lang="en-US" sz="1400">
                <a:ea typeface="ＭＳ Ｐゴシック" charset="-128"/>
                <a:cs typeface="ＭＳ Ｐゴシック" charset="-128"/>
              </a:rPr>
              <a:t> Symmetric process</a:t>
            </a:r>
          </a:p>
          <a:p>
            <a:pPr>
              <a:buFontTx/>
              <a:buChar char="-"/>
            </a:pPr>
            <a:r>
              <a:rPr lang="en-US" sz="1400">
                <a:ea typeface="ＭＳ Ｐゴシック" charset="-128"/>
                <a:cs typeface="ＭＳ Ｐゴシック" charset="-128"/>
              </a:rPr>
              <a:t> Alignment channels</a:t>
            </a:r>
          </a:p>
          <a:p>
            <a:r>
              <a:rPr lang="en-US" sz="1400">
                <a:ea typeface="ＭＳ Ｐゴシック" charset="-128"/>
                <a:cs typeface="ＭＳ Ｐゴシック" charset="-128"/>
              </a:rPr>
              <a:t>- IR reflectors </a:t>
            </a:r>
            <a:br>
              <a:rPr lang="en-US" sz="1400">
                <a:ea typeface="ＭＳ Ｐゴシック" charset="-128"/>
                <a:cs typeface="ＭＳ Ｐゴシック" charset="-128"/>
              </a:rPr>
            </a:br>
            <a:r>
              <a:rPr lang="en-US" sz="1400">
                <a:ea typeface="ＭＳ Ｐゴシック" charset="-128"/>
                <a:cs typeface="ＭＳ Ｐゴシック" charset="-128"/>
              </a:rPr>
              <a:t>  (for laser alignment)</a:t>
            </a:r>
          </a:p>
          <a:p>
            <a:pPr>
              <a:buFontTx/>
              <a:buChar char="-"/>
            </a:pPr>
            <a:endParaRPr lang="en-US" sz="1400">
              <a:ea typeface="ＭＳ Ｐゴシック" charset="-128"/>
              <a:cs typeface="ＭＳ Ｐゴシック" charset="-128"/>
            </a:endParaRPr>
          </a:p>
        </p:txBody>
      </p:sp>
      <p:pic>
        <p:nvPicPr>
          <p:cNvPr id="38917" name="Picture 6"/>
          <p:cNvPicPr>
            <a:picLocks noChangeAspect="1" noChangeArrowheads="1"/>
          </p:cNvPicPr>
          <p:nvPr/>
        </p:nvPicPr>
        <p:blipFill>
          <a:blip r:embed="rId3"/>
          <a:srcRect/>
          <a:stretch>
            <a:fillRect/>
          </a:stretch>
        </p:blipFill>
        <p:spPr bwMode="auto">
          <a:xfrm>
            <a:off x="4534465" y="1424104"/>
            <a:ext cx="2145518" cy="1571351"/>
          </a:xfrm>
          <a:prstGeom prst="rect">
            <a:avLst/>
          </a:prstGeom>
          <a:noFill/>
          <a:ln w="9525">
            <a:noFill/>
            <a:miter lim="800000"/>
            <a:headEnd/>
            <a:tailEnd/>
          </a:ln>
        </p:spPr>
      </p:pic>
      <p:sp>
        <p:nvSpPr>
          <p:cNvPr id="15" name="Oval 14"/>
          <p:cNvSpPr/>
          <p:nvPr/>
        </p:nvSpPr>
        <p:spPr>
          <a:xfrm>
            <a:off x="2212975" y="2106346"/>
            <a:ext cx="736600" cy="3968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Arrow Connector 15"/>
          <p:cNvCxnSpPr/>
          <p:nvPr/>
        </p:nvCxnSpPr>
        <p:spPr>
          <a:xfrm flipV="1">
            <a:off x="2977934" y="1944422"/>
            <a:ext cx="1541514" cy="33282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925" name="TextBox 25"/>
          <p:cNvSpPr txBox="1">
            <a:spLocks noChangeArrowheads="1"/>
          </p:cNvSpPr>
          <p:nvPr/>
        </p:nvSpPr>
        <p:spPr bwMode="auto">
          <a:xfrm>
            <a:off x="4396554" y="1373195"/>
            <a:ext cx="2378075" cy="369887"/>
          </a:xfrm>
          <a:prstGeom prst="rect">
            <a:avLst/>
          </a:prstGeom>
          <a:noFill/>
          <a:ln w="9525">
            <a:noFill/>
            <a:miter lim="800000"/>
            <a:headEnd/>
            <a:tailEnd/>
          </a:ln>
        </p:spPr>
        <p:txBody>
          <a:bodyPr wrap="none">
            <a:prstTxWarp prst="textNoShape">
              <a:avLst/>
            </a:prstTxWarp>
            <a:spAutoFit/>
          </a:bodyPr>
          <a:lstStyle/>
          <a:p>
            <a:r>
              <a:rPr lang="en-US">
                <a:ea typeface="ＭＳ Ｐゴシック" charset="-128"/>
                <a:cs typeface="ＭＳ Ｐゴシック" charset="-128"/>
              </a:rPr>
              <a:t>(one half shown only)</a:t>
            </a:r>
          </a:p>
        </p:txBody>
      </p:sp>
      <p:sp>
        <p:nvSpPr>
          <p:cNvPr id="38926" name="TextBox 26"/>
          <p:cNvSpPr txBox="1">
            <a:spLocks noChangeArrowheads="1"/>
          </p:cNvSpPr>
          <p:nvPr/>
        </p:nvSpPr>
        <p:spPr bwMode="auto">
          <a:xfrm>
            <a:off x="792163" y="3262313"/>
            <a:ext cx="1454150" cy="368300"/>
          </a:xfrm>
          <a:prstGeom prst="rect">
            <a:avLst/>
          </a:prstGeom>
          <a:noFill/>
          <a:ln w="9525">
            <a:noFill/>
            <a:miter lim="800000"/>
            <a:headEnd/>
            <a:tailEnd/>
          </a:ln>
        </p:spPr>
        <p:txBody>
          <a:bodyPr wrap="none">
            <a:prstTxWarp prst="textNoShape">
              <a:avLst/>
            </a:prstTxWarp>
            <a:spAutoFit/>
          </a:bodyPr>
          <a:lstStyle/>
          <a:p>
            <a:r>
              <a:rPr lang="en-US" b="1">
                <a:solidFill>
                  <a:schemeClr val="bg1"/>
                </a:solidFill>
                <a:ea typeface="ＭＳ Ｐゴシック" charset="-128"/>
                <a:cs typeface="ＭＳ Ｐゴシック" charset="-128"/>
              </a:rPr>
              <a:t>400 nm gap</a:t>
            </a:r>
          </a:p>
        </p:txBody>
      </p:sp>
      <p:sp>
        <p:nvSpPr>
          <p:cNvPr id="38927" name="Title 1"/>
          <p:cNvSpPr>
            <a:spLocks noGrp="1"/>
          </p:cNvSpPr>
          <p:nvPr>
            <p:ph type="title"/>
          </p:nvPr>
        </p:nvSpPr>
        <p:spPr/>
        <p:txBody>
          <a:bodyPr/>
          <a:lstStyle/>
          <a:p>
            <a:r>
              <a:rPr lang="en-US"/>
              <a:t>Recently Fabricated Prototypes</a:t>
            </a:r>
          </a:p>
        </p:txBody>
      </p:sp>
      <p:sp>
        <p:nvSpPr>
          <p:cNvPr id="38928" name="TextBox 16"/>
          <p:cNvSpPr txBox="1">
            <a:spLocks noChangeArrowheads="1"/>
          </p:cNvSpPr>
          <p:nvPr/>
        </p:nvSpPr>
        <p:spPr bwMode="auto">
          <a:xfrm>
            <a:off x="4856272" y="2633999"/>
            <a:ext cx="1377950" cy="368300"/>
          </a:xfrm>
          <a:prstGeom prst="rect">
            <a:avLst/>
          </a:prstGeom>
          <a:noFill/>
          <a:ln w="9525">
            <a:noFill/>
            <a:miter lim="800000"/>
            <a:headEnd/>
            <a:tailEnd/>
          </a:ln>
        </p:spPr>
        <p:txBody>
          <a:bodyPr wrap="none">
            <a:prstTxWarp prst="textNoShape">
              <a:avLst/>
            </a:prstTxWarp>
            <a:spAutoFit/>
          </a:bodyPr>
          <a:lstStyle/>
          <a:p>
            <a:r>
              <a:rPr lang="en-US">
                <a:solidFill>
                  <a:schemeClr val="bg1"/>
                </a:solidFill>
                <a:ea typeface="ＭＳ Ｐゴシック" charset="-128"/>
                <a:cs typeface="ＭＳ Ｐゴシック" charset="-128"/>
              </a:rPr>
              <a:t>Multi-length</a:t>
            </a:r>
          </a:p>
        </p:txBody>
      </p:sp>
      <p:sp>
        <p:nvSpPr>
          <p:cNvPr id="22" name="TextBox 21"/>
          <p:cNvSpPr txBox="1"/>
          <p:nvPr/>
        </p:nvSpPr>
        <p:spPr>
          <a:xfrm>
            <a:off x="424171" y="3415862"/>
            <a:ext cx="2916784" cy="369332"/>
          </a:xfrm>
          <a:prstGeom prst="rect">
            <a:avLst/>
          </a:prstGeom>
          <a:noFill/>
        </p:spPr>
        <p:txBody>
          <a:bodyPr wrap="none" rtlCol="0">
            <a:spAutoFit/>
          </a:bodyPr>
          <a:lstStyle/>
          <a:p>
            <a:r>
              <a:rPr lang="en-US"/>
              <a:t>Micro-Accelerator Platform</a:t>
            </a:r>
          </a:p>
        </p:txBody>
      </p:sp>
      <p:sp>
        <p:nvSpPr>
          <p:cNvPr id="25" name="TextBox 24"/>
          <p:cNvSpPr txBox="1"/>
          <p:nvPr/>
        </p:nvSpPr>
        <p:spPr>
          <a:xfrm>
            <a:off x="332828" y="998483"/>
            <a:ext cx="4328829" cy="369332"/>
          </a:xfrm>
          <a:prstGeom prst="rect">
            <a:avLst/>
          </a:prstGeom>
          <a:noFill/>
        </p:spPr>
        <p:txBody>
          <a:bodyPr wrap="none" rtlCol="0">
            <a:spAutoFit/>
          </a:bodyPr>
          <a:lstStyle/>
          <a:p>
            <a:r>
              <a:rPr lang="en-US"/>
              <a:t>Enhanced Dual-Grating Silica Structures</a:t>
            </a:r>
          </a:p>
        </p:txBody>
      </p:sp>
      <p:sp>
        <p:nvSpPr>
          <p:cNvPr id="26" name="TextBox 5"/>
          <p:cNvSpPr txBox="1">
            <a:spLocks noChangeArrowheads="1"/>
          </p:cNvSpPr>
          <p:nvPr/>
        </p:nvSpPr>
        <p:spPr bwMode="auto">
          <a:xfrm>
            <a:off x="6891885" y="3409567"/>
            <a:ext cx="184666" cy="523220"/>
          </a:xfrm>
          <a:prstGeom prst="rect">
            <a:avLst/>
          </a:prstGeom>
          <a:noFill/>
          <a:ln w="9525">
            <a:noFill/>
            <a:miter lim="800000"/>
            <a:headEnd/>
            <a:tailEnd/>
          </a:ln>
        </p:spPr>
        <p:txBody>
          <a:bodyPr wrap="none">
            <a:prstTxWarp prst="textNoShape">
              <a:avLst/>
            </a:prstTxWarp>
            <a:spAutoFit/>
          </a:bodyPr>
          <a:lstStyle/>
          <a:p>
            <a:endParaRPr lang="en-US" sz="1400">
              <a:ea typeface="ＭＳ Ｐゴシック" charset="-128"/>
              <a:cs typeface="ＭＳ Ｐゴシック" charset="-128"/>
            </a:endParaRPr>
          </a:p>
          <a:p>
            <a:pPr>
              <a:buFontTx/>
              <a:buChar char="-"/>
            </a:pPr>
            <a:endParaRPr lang="en-US" sz="1400">
              <a:ea typeface="ＭＳ Ｐゴシック" charset="-128"/>
              <a:cs typeface="ＭＳ Ｐゴシック" charset="-128"/>
            </a:endParaRPr>
          </a:p>
        </p:txBody>
      </p:sp>
      <p:pic>
        <p:nvPicPr>
          <p:cNvPr id="28" name="Picture 27" descr="picture_clipping_2.jpg"/>
          <p:cNvPicPr>
            <a:picLocks noChangeAspect="1"/>
          </p:cNvPicPr>
          <p:nvPr/>
        </p:nvPicPr>
        <p:blipFill>
          <a:blip r:embed="rId4"/>
          <a:stretch>
            <a:fillRect/>
          </a:stretch>
        </p:blipFill>
        <p:spPr>
          <a:xfrm>
            <a:off x="0" y="3890747"/>
            <a:ext cx="3789837" cy="2182395"/>
          </a:xfrm>
          <a:prstGeom prst="rect">
            <a:avLst/>
          </a:prstGeom>
        </p:spPr>
      </p:pic>
      <p:pic>
        <p:nvPicPr>
          <p:cNvPr id="29" name="Picture 28" descr="picture_clipping_3.jpg"/>
          <p:cNvPicPr>
            <a:picLocks noChangeAspect="1"/>
          </p:cNvPicPr>
          <p:nvPr/>
        </p:nvPicPr>
        <p:blipFill>
          <a:blip r:embed="rId5"/>
          <a:stretch>
            <a:fillRect/>
          </a:stretch>
        </p:blipFill>
        <p:spPr>
          <a:xfrm>
            <a:off x="3933512" y="3962300"/>
            <a:ext cx="3028285" cy="2558054"/>
          </a:xfrm>
          <a:prstGeom prst="rect">
            <a:avLst/>
          </a:prstGeom>
        </p:spPr>
      </p:pic>
      <p:sp>
        <p:nvSpPr>
          <p:cNvPr id="27" name="TextBox 4"/>
          <p:cNvSpPr txBox="1">
            <a:spLocks noChangeArrowheads="1"/>
          </p:cNvSpPr>
          <p:nvPr/>
        </p:nvSpPr>
        <p:spPr bwMode="auto">
          <a:xfrm>
            <a:off x="6709895" y="3862324"/>
            <a:ext cx="2220746" cy="1169551"/>
          </a:xfrm>
          <a:prstGeom prst="rect">
            <a:avLst/>
          </a:prstGeom>
          <a:noFill/>
          <a:ln w="9525">
            <a:noFill/>
            <a:miter lim="800000"/>
            <a:headEnd/>
            <a:tailEnd/>
          </a:ln>
        </p:spPr>
        <p:txBody>
          <a:bodyPr wrap="square">
            <a:prstTxWarp prst="textNoShape">
              <a:avLst/>
            </a:prstTxWarp>
            <a:spAutoFit/>
          </a:bodyPr>
          <a:lstStyle/>
          <a:p>
            <a:r>
              <a:rPr lang="en-US" sz="1400" b="1">
                <a:sym typeface="Wingdings"/>
              </a:rPr>
              <a:t>UCLA MAP (G.Travish)</a:t>
            </a:r>
          </a:p>
          <a:p>
            <a:endParaRPr lang="en-US" sz="1400">
              <a:sym typeface="Wingdings"/>
            </a:endParaRPr>
          </a:p>
          <a:p>
            <a:r>
              <a:rPr lang="en-US" sz="1400">
                <a:sym typeface="Wingdings"/>
              </a:rPr>
              <a:t>- </a:t>
            </a:r>
            <a:r>
              <a:rPr lang="en-US" sz="1400"/>
              <a:t>Initial prototypes recently completed and tested at SLAC.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DLA Results to Date</a:t>
            </a:r>
            <a:endParaRPr lang="en-US" dirty="0"/>
          </a:p>
        </p:txBody>
      </p:sp>
      <p:sp>
        <p:nvSpPr>
          <p:cNvPr id="4" name="Slide Number Placeholder 3"/>
          <p:cNvSpPr>
            <a:spLocks noGrp="1"/>
          </p:cNvSpPr>
          <p:nvPr>
            <p:ph type="sldNum" sz="quarter" idx="4294967295"/>
          </p:nvPr>
        </p:nvSpPr>
        <p:spPr>
          <a:xfrm>
            <a:off x="6553200" y="6356350"/>
            <a:ext cx="1676400" cy="365125"/>
          </a:xfrm>
          <a:prstGeom prst="rect">
            <a:avLst/>
          </a:prstGeom>
        </p:spPr>
        <p:txBody>
          <a:bodyPr/>
          <a:lstStyle/>
          <a:p>
            <a:fld id="{46D7A3A9-117E-4EF5-82A3-3CC7D0AB76B5}" type="slidenum">
              <a:rPr lang="en-US" smtClean="0"/>
              <a:pPr/>
              <a:t>4</a:t>
            </a:fld>
            <a:endParaRPr lang="en-US" dirty="0"/>
          </a:p>
        </p:txBody>
      </p:sp>
      <p:sp>
        <p:nvSpPr>
          <p:cNvPr id="6" name="TextBox 5"/>
          <p:cNvSpPr txBox="1"/>
          <p:nvPr/>
        </p:nvSpPr>
        <p:spPr>
          <a:xfrm>
            <a:off x="152400" y="1198638"/>
            <a:ext cx="8991600" cy="4708982"/>
          </a:xfrm>
          <a:prstGeom prst="rect">
            <a:avLst/>
          </a:prstGeom>
          <a:noFill/>
        </p:spPr>
        <p:txBody>
          <a:bodyPr wrap="square" rtlCol="0">
            <a:spAutoFit/>
          </a:bodyPr>
          <a:lstStyle/>
          <a:p>
            <a:pPr>
              <a:spcAft>
                <a:spcPts val="600"/>
              </a:spcAft>
            </a:pPr>
            <a:r>
              <a:rPr lang="en-US" sz="2000" b="1" dirty="0" smtClean="0">
                <a:solidFill>
                  <a:srgbClr val="FF0000"/>
                </a:solidFill>
              </a:rPr>
              <a:t>Fabrication of DLA Accelerators &amp; SubComponents</a:t>
            </a:r>
          </a:p>
          <a:p>
            <a:pPr>
              <a:spcAft>
                <a:spcPts val="600"/>
              </a:spcAft>
            </a:pPr>
            <a:r>
              <a:rPr lang="en-US" dirty="0" smtClean="0"/>
              <a:t>• Fabrication of first demonstration-ready grating accelerator prototype (Aug 2011).</a:t>
            </a:r>
          </a:p>
          <a:p>
            <a:pPr>
              <a:spcAft>
                <a:spcPts val="600"/>
              </a:spcAft>
            </a:pPr>
            <a:r>
              <a:rPr lang="en-US" dirty="0" smtClean="0"/>
              <a:t>• Completed the first fully assembled 17-layer silicon woodpile accelerator (June 2012).</a:t>
            </a:r>
          </a:p>
          <a:p>
            <a:pPr>
              <a:spcAft>
                <a:spcPts val="600"/>
              </a:spcAft>
            </a:pPr>
            <a:r>
              <a:rPr lang="en-US" sz="2000" b="1" dirty="0" smtClean="0">
                <a:solidFill>
                  <a:srgbClr val="FF0000"/>
                </a:solidFill>
              </a:rPr>
              <a:t>Simulation and Theory</a:t>
            </a:r>
          </a:p>
          <a:p>
            <a:pPr>
              <a:spcAft>
                <a:spcPts val="600"/>
              </a:spcAft>
            </a:pPr>
            <a:r>
              <a:rPr lang="en-US" dirty="0" smtClean="0"/>
              <a:t>• Simulation of high-efficiency (&gt;95%) waveguide coupling technique (June 2012).</a:t>
            </a:r>
          </a:p>
          <a:p>
            <a:pPr>
              <a:spcAft>
                <a:spcPts val="600"/>
              </a:spcAft>
            </a:pPr>
            <a:r>
              <a:rPr lang="en-US" dirty="0" smtClean="0"/>
              <a:t>• Simulation of particle transport through many-period optical structures (Dec 2012).</a:t>
            </a:r>
          </a:p>
          <a:p>
            <a:pPr>
              <a:spcAft>
                <a:spcPts val="600"/>
              </a:spcAft>
            </a:pPr>
            <a:r>
              <a:rPr lang="en-US" dirty="0" smtClean="0"/>
              <a:t>• Design of novel DLA-based high-resolution beam position monitor (March 2012).</a:t>
            </a:r>
          </a:p>
          <a:p>
            <a:pPr>
              <a:spcAft>
                <a:spcPts val="600"/>
              </a:spcAft>
            </a:pPr>
            <a:r>
              <a:rPr lang="en-US" sz="2000" b="1" dirty="0" smtClean="0">
                <a:solidFill>
                  <a:srgbClr val="FF0000"/>
                </a:solidFill>
              </a:rPr>
              <a:t>Benchtop and Electron Beam Testing</a:t>
            </a:r>
          </a:p>
          <a:p>
            <a:pPr>
              <a:spcAft>
                <a:spcPts val="600"/>
              </a:spcAft>
            </a:pPr>
            <a:r>
              <a:rPr lang="en-US" dirty="0" smtClean="0"/>
              <a:t>• Attosecond microbunching and net acceleration with ITR foil (2008).</a:t>
            </a:r>
          </a:p>
          <a:p>
            <a:pPr>
              <a:spcAft>
                <a:spcPts val="600"/>
              </a:spcAft>
            </a:pPr>
            <a:r>
              <a:rPr lang="en-US" dirty="0" smtClean="0"/>
              <a:t>• Detailed IR damage studies performed to identify robust materials (2009-2012).</a:t>
            </a:r>
          </a:p>
          <a:p>
            <a:pPr>
              <a:spcAft>
                <a:spcPts val="600"/>
              </a:spcAft>
            </a:pPr>
            <a:r>
              <a:rPr lang="en-US" dirty="0" smtClean="0"/>
              <a:t>• Demonstration of TM mode excitation in a photonic crystal accelerator (2011).</a:t>
            </a:r>
          </a:p>
          <a:p>
            <a:pPr>
              <a:spcAft>
                <a:spcPts val="600"/>
              </a:spcAft>
            </a:pPr>
            <a:r>
              <a:rPr lang="en-US" dirty="0" smtClean="0"/>
              <a:t>• First powered acceleration tests of completed DLA prototypes (2011-2012).</a:t>
            </a:r>
          </a:p>
          <a:p>
            <a:pPr>
              <a:spcAft>
                <a:spcPts val="600"/>
              </a:spcAft>
            </a:pPr>
            <a:r>
              <a:rPr lang="en-US" dirty="0" smtClean="0"/>
              <a:t>• </a:t>
            </a:r>
            <a:r>
              <a:rPr lang="en-US" b="1" u="sng" dirty="0" smtClean="0"/>
              <a:t>First observation of acceleration in a DLA structure! (Dec 2012).</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396240" y="853440"/>
            <a:ext cx="8610600" cy="762000"/>
          </a:xfrm>
          <a:ln/>
        </p:spPr>
        <p:txBody>
          <a:bodyPr/>
          <a:lstStyle/>
          <a:p>
            <a:r>
              <a:rPr lang="en-US" sz="1400"/>
              <a:t>Optical structures naturally have sub-fs time scales and favor high repetition rate operation</a:t>
            </a:r>
          </a:p>
        </p:txBody>
      </p:sp>
      <p:pic>
        <p:nvPicPr>
          <p:cNvPr id="25602" name="Picture 2"/>
          <p:cNvPicPr>
            <a:picLocks noChangeAspect="1" noChangeArrowheads="1"/>
          </p:cNvPicPr>
          <p:nvPr/>
        </p:nvPicPr>
        <p:blipFill>
          <a:blip r:embed="rId2"/>
          <a:srcRect/>
          <a:stretch>
            <a:fillRect/>
          </a:stretch>
        </p:blipFill>
        <p:spPr bwMode="auto">
          <a:xfrm>
            <a:off x="1338019" y="1389341"/>
            <a:ext cx="5875422" cy="4513620"/>
          </a:xfrm>
          <a:prstGeom prst="rect">
            <a:avLst/>
          </a:prstGeom>
          <a:noFill/>
          <a:ln w="12700" cap="flat">
            <a:noFill/>
            <a:miter lim="800000"/>
            <a:headEnd/>
            <a:tailEnd/>
          </a:ln>
        </p:spPr>
      </p:pic>
      <p:sp>
        <p:nvSpPr>
          <p:cNvPr id="4" name="Title 1"/>
          <p:cNvSpPr txBox="1">
            <a:spLocks/>
          </p:cNvSpPr>
          <p:nvPr/>
        </p:nvSpPr>
        <p:spPr bwMode="auto">
          <a:xfrm>
            <a:off x="304800" y="152400"/>
            <a:ext cx="8610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a:ln>
                  <a:noFill/>
                </a:ln>
                <a:solidFill>
                  <a:schemeClr val="tx1"/>
                </a:solidFill>
                <a:effectLst/>
                <a:uLnTx/>
                <a:uFillTx/>
                <a:latin typeface="+mj-lt"/>
                <a:ea typeface="ＭＳ Ｐゴシック" charset="-128"/>
                <a:cs typeface="ＭＳ Ｐゴシック" charset="-128"/>
              </a:rPr>
              <a:t>Pulse Format</a:t>
            </a:r>
          </a:p>
        </p:txBody>
      </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5130800" y="4178300"/>
            <a:ext cx="3314700" cy="2501900"/>
          </a:xfrm>
          <a:prstGeom prst="rect">
            <a:avLst/>
          </a:prstGeom>
          <a:solidFill>
            <a:srgbClr val="FFFFFF"/>
          </a:solidFill>
          <a:ln w="127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387" name="Title 1"/>
          <p:cNvSpPr>
            <a:spLocks noGrp="1"/>
          </p:cNvSpPr>
          <p:nvPr>
            <p:ph type="title"/>
          </p:nvPr>
        </p:nvSpPr>
        <p:spPr bwMode="auto">
          <a:xfrm>
            <a:off x="457200" y="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a:t>DLA Collider Concept</a:t>
            </a:r>
          </a:p>
        </p:txBody>
      </p:sp>
      <p:pic>
        <p:nvPicPr>
          <p:cNvPr id="16388" name="Picture 3" descr="Screen shot 2012-09-26 at 12.38.39 PM.jpg"/>
          <p:cNvPicPr>
            <a:picLocks noChangeAspect="1"/>
          </p:cNvPicPr>
          <p:nvPr/>
        </p:nvPicPr>
        <p:blipFill>
          <a:blip r:embed="rId2"/>
          <a:srcRect/>
          <a:stretch>
            <a:fillRect/>
          </a:stretch>
        </p:blipFill>
        <p:spPr bwMode="auto">
          <a:xfrm>
            <a:off x="381000" y="2016125"/>
            <a:ext cx="8445500" cy="1460500"/>
          </a:xfrm>
          <a:prstGeom prst="rect">
            <a:avLst/>
          </a:prstGeom>
          <a:noFill/>
          <a:ln w="9525">
            <a:noFill/>
            <a:miter lim="800000"/>
            <a:headEnd/>
            <a:tailEnd/>
          </a:ln>
        </p:spPr>
      </p:pic>
      <p:sp>
        <p:nvSpPr>
          <p:cNvPr id="16389" name="TextBox 4"/>
          <p:cNvSpPr txBox="1">
            <a:spLocks noChangeArrowheads="1"/>
          </p:cNvSpPr>
          <p:nvPr/>
        </p:nvSpPr>
        <p:spPr bwMode="auto">
          <a:xfrm>
            <a:off x="317500" y="1016000"/>
            <a:ext cx="1330325" cy="646113"/>
          </a:xfrm>
          <a:prstGeom prst="rect">
            <a:avLst/>
          </a:prstGeom>
          <a:noFill/>
          <a:ln w="9525">
            <a:noFill/>
            <a:miter lim="800000"/>
            <a:headEnd/>
            <a:tailEnd/>
          </a:ln>
        </p:spPr>
        <p:txBody>
          <a:bodyPr wrap="none">
            <a:prstTxWarp prst="textNoShape">
              <a:avLst/>
            </a:prstTxWarp>
            <a:spAutoFit/>
          </a:bodyPr>
          <a:lstStyle/>
          <a:p>
            <a:r>
              <a:rPr lang="en-US" sz="1200"/>
              <a:t>5 fiber lasers per </a:t>
            </a:r>
          </a:p>
          <a:p>
            <a:r>
              <a:rPr lang="en-US" sz="1200"/>
              <a:t>6'' wafer module</a:t>
            </a:r>
          </a:p>
          <a:p>
            <a:r>
              <a:rPr lang="en-US" sz="1200"/>
              <a:t>2 kW per laser</a:t>
            </a:r>
          </a:p>
        </p:txBody>
      </p:sp>
      <p:sp>
        <p:nvSpPr>
          <p:cNvPr id="16390" name="TextBox 5"/>
          <p:cNvSpPr txBox="1">
            <a:spLocks noChangeArrowheads="1"/>
          </p:cNvSpPr>
          <p:nvPr/>
        </p:nvSpPr>
        <p:spPr bwMode="auto">
          <a:xfrm>
            <a:off x="228600" y="3810000"/>
            <a:ext cx="1458913" cy="461963"/>
          </a:xfrm>
          <a:prstGeom prst="rect">
            <a:avLst/>
          </a:prstGeom>
          <a:noFill/>
          <a:ln w="9525">
            <a:noFill/>
            <a:miter lim="800000"/>
            <a:headEnd/>
            <a:tailEnd/>
          </a:ln>
        </p:spPr>
        <p:txBody>
          <a:bodyPr wrap="none">
            <a:prstTxWarp prst="textNoShape">
              <a:avLst/>
            </a:prstTxWarp>
            <a:spAutoFit/>
          </a:bodyPr>
          <a:lstStyle/>
          <a:p>
            <a:r>
              <a:rPr lang="en-US" sz="1200"/>
              <a:t>needle emitter and </a:t>
            </a:r>
          </a:p>
          <a:p>
            <a:r>
              <a:rPr lang="en-US" sz="1200"/>
              <a:t>injector module</a:t>
            </a:r>
          </a:p>
        </p:txBody>
      </p:sp>
      <p:cxnSp>
        <p:nvCxnSpPr>
          <p:cNvPr id="8" name="Straight Arrow Connector 7"/>
          <p:cNvCxnSpPr/>
          <p:nvPr/>
        </p:nvCxnSpPr>
        <p:spPr>
          <a:xfrm rot="16200000" flipV="1">
            <a:off x="419100" y="3454400"/>
            <a:ext cx="444500" cy="2159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392" name="TextBox 9"/>
          <p:cNvSpPr txBox="1">
            <a:spLocks noChangeArrowheads="1"/>
          </p:cNvSpPr>
          <p:nvPr/>
        </p:nvSpPr>
        <p:spPr bwMode="auto">
          <a:xfrm>
            <a:off x="3683000" y="3784600"/>
            <a:ext cx="1447800" cy="461963"/>
          </a:xfrm>
          <a:prstGeom prst="rect">
            <a:avLst/>
          </a:prstGeom>
          <a:noFill/>
          <a:ln w="9525">
            <a:noFill/>
            <a:miter lim="800000"/>
            <a:headEnd/>
            <a:tailEnd/>
          </a:ln>
        </p:spPr>
        <p:txBody>
          <a:bodyPr>
            <a:prstTxWarp prst="textNoShape">
              <a:avLst/>
            </a:prstTxWarp>
            <a:spAutoFit/>
          </a:bodyPr>
          <a:lstStyle/>
          <a:p>
            <a:r>
              <a:rPr lang="en-US" sz="1200"/>
              <a:t>final focus and steering wafers</a:t>
            </a:r>
          </a:p>
        </p:txBody>
      </p:sp>
      <p:cxnSp>
        <p:nvCxnSpPr>
          <p:cNvPr id="12" name="Straight Arrow Connector 11"/>
          <p:cNvCxnSpPr/>
          <p:nvPr/>
        </p:nvCxnSpPr>
        <p:spPr>
          <a:xfrm rot="5400000" flipH="1" flipV="1">
            <a:off x="4006850" y="3511550"/>
            <a:ext cx="431800" cy="1143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394" name="TextBox 16"/>
          <p:cNvSpPr txBox="1">
            <a:spLocks noChangeArrowheads="1"/>
          </p:cNvSpPr>
          <p:nvPr/>
        </p:nvSpPr>
        <p:spPr bwMode="auto">
          <a:xfrm>
            <a:off x="3924300" y="1600200"/>
            <a:ext cx="1296988" cy="276225"/>
          </a:xfrm>
          <a:prstGeom prst="rect">
            <a:avLst/>
          </a:prstGeom>
          <a:noFill/>
          <a:ln w="9525">
            <a:noFill/>
            <a:miter lim="800000"/>
            <a:headEnd/>
            <a:tailEnd/>
          </a:ln>
        </p:spPr>
        <p:txBody>
          <a:bodyPr wrap="none">
            <a:prstTxWarp prst="textNoShape">
              <a:avLst/>
            </a:prstTxWarp>
            <a:spAutoFit/>
          </a:bodyPr>
          <a:lstStyle/>
          <a:p>
            <a:r>
              <a:rPr lang="en-US" sz="1200"/>
              <a:t>Interaction Point</a:t>
            </a:r>
          </a:p>
        </p:txBody>
      </p:sp>
      <p:cxnSp>
        <p:nvCxnSpPr>
          <p:cNvPr id="19" name="Straight Arrow Connector 18"/>
          <p:cNvCxnSpPr/>
          <p:nvPr/>
        </p:nvCxnSpPr>
        <p:spPr>
          <a:xfrm rot="5400000">
            <a:off x="4058445" y="2456656"/>
            <a:ext cx="1103312" cy="31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396" name="TextBox 22"/>
          <p:cNvSpPr txBox="1">
            <a:spLocks noChangeArrowheads="1"/>
          </p:cNvSpPr>
          <p:nvPr/>
        </p:nvSpPr>
        <p:spPr bwMode="auto">
          <a:xfrm>
            <a:off x="1841500" y="3810000"/>
            <a:ext cx="1441450" cy="276225"/>
          </a:xfrm>
          <a:prstGeom prst="rect">
            <a:avLst/>
          </a:prstGeom>
          <a:noFill/>
          <a:ln w="9525">
            <a:noFill/>
            <a:miter lim="800000"/>
            <a:headEnd/>
            <a:tailEnd/>
          </a:ln>
        </p:spPr>
        <p:txBody>
          <a:bodyPr wrap="none">
            <a:prstTxWarp prst="textNoShape">
              <a:avLst/>
            </a:prstTxWarp>
            <a:spAutoFit/>
          </a:bodyPr>
          <a:lstStyle/>
          <a:p>
            <a:r>
              <a:rPr lang="en-US" sz="1200"/>
              <a:t>accelerator wafers</a:t>
            </a:r>
          </a:p>
        </p:txBody>
      </p:sp>
      <p:cxnSp>
        <p:nvCxnSpPr>
          <p:cNvPr id="25" name="Straight Arrow Connector 24"/>
          <p:cNvCxnSpPr>
            <a:stCxn id="16396" idx="0"/>
          </p:cNvCxnSpPr>
          <p:nvPr/>
        </p:nvCxnSpPr>
        <p:spPr>
          <a:xfrm rot="16200000" flipV="1">
            <a:off x="2214563" y="3462337"/>
            <a:ext cx="482600" cy="21272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6396" idx="0"/>
          </p:cNvCxnSpPr>
          <p:nvPr/>
        </p:nvCxnSpPr>
        <p:spPr>
          <a:xfrm rot="5400000" flipH="1" flipV="1">
            <a:off x="2455863" y="3471862"/>
            <a:ext cx="444500" cy="2317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H="1">
            <a:off x="577850" y="1784350"/>
            <a:ext cx="279400" cy="635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6400" name="Picture 50"/>
          <p:cNvPicPr>
            <a:picLocks noChangeAspect="1" noChangeArrowheads="1"/>
          </p:cNvPicPr>
          <p:nvPr/>
        </p:nvPicPr>
        <p:blipFill>
          <a:blip r:embed="rId3"/>
          <a:srcRect/>
          <a:stretch>
            <a:fillRect/>
          </a:stretch>
        </p:blipFill>
        <p:spPr bwMode="auto">
          <a:xfrm>
            <a:off x="2019300" y="1168400"/>
            <a:ext cx="1449388" cy="622300"/>
          </a:xfrm>
          <a:prstGeom prst="rect">
            <a:avLst/>
          </a:prstGeom>
          <a:noFill/>
          <a:ln w="28575">
            <a:solidFill>
              <a:schemeClr val="tx1"/>
            </a:solidFill>
            <a:miter lim="800000"/>
            <a:headEnd/>
            <a:tailEnd/>
          </a:ln>
        </p:spPr>
      </p:pic>
      <p:sp>
        <p:nvSpPr>
          <p:cNvPr id="16401" name="TextBox 52"/>
          <p:cNvSpPr txBox="1">
            <a:spLocks noChangeArrowheads="1"/>
          </p:cNvSpPr>
          <p:nvPr/>
        </p:nvSpPr>
        <p:spPr bwMode="auto">
          <a:xfrm>
            <a:off x="1828800" y="1765300"/>
            <a:ext cx="2590800" cy="276225"/>
          </a:xfrm>
          <a:prstGeom prst="rect">
            <a:avLst/>
          </a:prstGeom>
          <a:noFill/>
          <a:ln w="9525">
            <a:noFill/>
            <a:miter lim="800000"/>
            <a:headEnd/>
            <a:tailEnd/>
          </a:ln>
        </p:spPr>
        <p:txBody>
          <a:bodyPr>
            <a:prstTxWarp prst="textNoShape">
              <a:avLst/>
            </a:prstTxWarp>
            <a:spAutoFit/>
          </a:bodyPr>
          <a:lstStyle/>
          <a:p>
            <a:r>
              <a:rPr lang="en-US" sz="1200"/>
              <a:t>Thulium fiber laser </a:t>
            </a:r>
            <a:r>
              <a:rPr lang="en-US" sz="1200">
                <a:solidFill>
                  <a:srgbClr val="000000"/>
                </a:solidFill>
                <a:latin typeface="Symbol" charset="2"/>
                <a:ea typeface="Symbol" charset="2"/>
                <a:cs typeface="Symbol" charset="2"/>
              </a:rPr>
              <a:t>λ</a:t>
            </a:r>
            <a:r>
              <a:rPr lang="en-US" sz="1200">
                <a:latin typeface="Symbol" charset="2"/>
              </a:rPr>
              <a:t>=2 </a:t>
            </a:r>
            <a:r>
              <a:rPr lang="en-US" sz="1200"/>
              <a:t>µm</a:t>
            </a:r>
          </a:p>
        </p:txBody>
      </p:sp>
      <p:pic>
        <p:nvPicPr>
          <p:cNvPr id="16402" name="Picture 51"/>
          <p:cNvPicPr>
            <a:picLocks noChangeAspect="1" noChangeArrowheads="1"/>
          </p:cNvPicPr>
          <p:nvPr/>
        </p:nvPicPr>
        <p:blipFill>
          <a:blip r:embed="rId4"/>
          <a:srcRect/>
          <a:stretch>
            <a:fillRect/>
          </a:stretch>
        </p:blipFill>
        <p:spPr bwMode="auto">
          <a:xfrm>
            <a:off x="3619500" y="1130300"/>
            <a:ext cx="1347788" cy="361950"/>
          </a:xfrm>
          <a:prstGeom prst="rect">
            <a:avLst/>
          </a:prstGeom>
          <a:noFill/>
          <a:ln w="9525">
            <a:noFill/>
            <a:miter lim="800000"/>
            <a:headEnd/>
            <a:tailEnd/>
          </a:ln>
        </p:spPr>
      </p:pic>
      <p:pic>
        <p:nvPicPr>
          <p:cNvPr id="16403" name="Picture 32" descr="Screen shot 2012-09-26 at 12.48.17 PM.jpg"/>
          <p:cNvPicPr>
            <a:picLocks noChangeAspect="1"/>
          </p:cNvPicPr>
          <p:nvPr/>
        </p:nvPicPr>
        <p:blipFill>
          <a:blip r:embed="rId5"/>
          <a:srcRect/>
          <a:stretch>
            <a:fillRect/>
          </a:stretch>
        </p:blipFill>
        <p:spPr bwMode="auto">
          <a:xfrm>
            <a:off x="190500" y="4238625"/>
            <a:ext cx="1447800" cy="965200"/>
          </a:xfrm>
          <a:prstGeom prst="rect">
            <a:avLst/>
          </a:prstGeom>
          <a:noFill/>
          <a:ln w="9525">
            <a:noFill/>
            <a:miter lim="800000"/>
            <a:headEnd/>
            <a:tailEnd/>
          </a:ln>
        </p:spPr>
      </p:pic>
      <p:sp>
        <p:nvSpPr>
          <p:cNvPr id="16404" name="TextBox 33"/>
          <p:cNvSpPr txBox="1">
            <a:spLocks noChangeArrowheads="1"/>
          </p:cNvSpPr>
          <p:nvPr/>
        </p:nvSpPr>
        <p:spPr bwMode="auto">
          <a:xfrm>
            <a:off x="127000" y="5194300"/>
            <a:ext cx="1984375" cy="461963"/>
          </a:xfrm>
          <a:prstGeom prst="rect">
            <a:avLst/>
          </a:prstGeom>
          <a:noFill/>
          <a:ln w="9525">
            <a:noFill/>
            <a:miter lim="800000"/>
            <a:headEnd/>
            <a:tailEnd/>
          </a:ln>
        </p:spPr>
        <p:txBody>
          <a:bodyPr wrap="none">
            <a:prstTxWarp prst="textNoShape">
              <a:avLst/>
            </a:prstTxWarp>
            <a:spAutoFit/>
          </a:bodyPr>
          <a:lstStyle/>
          <a:p>
            <a:r>
              <a:rPr lang="en-US" sz="1200"/>
              <a:t>tungsten field emission</a:t>
            </a:r>
          </a:p>
          <a:p>
            <a:r>
              <a:rPr lang="en-US" sz="1200"/>
              <a:t>tip design (P. Hommelhoff)</a:t>
            </a:r>
          </a:p>
        </p:txBody>
      </p:sp>
      <p:pic>
        <p:nvPicPr>
          <p:cNvPr id="16405" name="Picture 75" descr="Screen shot 2011-12-12 at 5.22.20 PM.jpg"/>
          <p:cNvPicPr>
            <a:picLocks noChangeAspect="1"/>
          </p:cNvPicPr>
          <p:nvPr/>
        </p:nvPicPr>
        <p:blipFill>
          <a:blip r:embed="rId6"/>
          <a:srcRect/>
          <a:stretch>
            <a:fillRect/>
          </a:stretch>
        </p:blipFill>
        <p:spPr bwMode="auto">
          <a:xfrm flipH="1">
            <a:off x="2286000" y="4449763"/>
            <a:ext cx="2400300" cy="1096962"/>
          </a:xfrm>
          <a:prstGeom prst="rect">
            <a:avLst/>
          </a:prstGeom>
          <a:noFill/>
          <a:ln w="9525">
            <a:noFill/>
            <a:miter lim="800000"/>
            <a:headEnd/>
            <a:tailEnd/>
          </a:ln>
        </p:spPr>
      </p:pic>
      <p:grpSp>
        <p:nvGrpSpPr>
          <p:cNvPr id="2" name="Group 46"/>
          <p:cNvGrpSpPr>
            <a:grpSpLocks/>
          </p:cNvGrpSpPr>
          <p:nvPr/>
        </p:nvGrpSpPr>
        <p:grpSpPr bwMode="auto">
          <a:xfrm flipH="1">
            <a:off x="5173663" y="4213225"/>
            <a:ext cx="3281362" cy="2416175"/>
            <a:chOff x="5351463" y="1152525"/>
            <a:chExt cx="3281362" cy="2416175"/>
          </a:xfrm>
          <a:noFill/>
        </p:grpSpPr>
        <p:pic>
          <p:nvPicPr>
            <p:cNvPr id="16424" name="Picture 42"/>
            <p:cNvPicPr>
              <a:picLocks noChangeAspect="1" noChangeArrowheads="1"/>
            </p:cNvPicPr>
            <p:nvPr/>
          </p:nvPicPr>
          <p:blipFill>
            <a:blip r:embed="rId7"/>
            <a:srcRect/>
            <a:stretch>
              <a:fillRect/>
            </a:stretch>
          </p:blipFill>
          <p:spPr bwMode="auto">
            <a:xfrm>
              <a:off x="6508750" y="1243013"/>
              <a:ext cx="2124075" cy="2252662"/>
            </a:xfrm>
            <a:prstGeom prst="rect">
              <a:avLst/>
            </a:prstGeom>
            <a:grpFill/>
            <a:ln w="9525">
              <a:noFill/>
              <a:miter lim="800000"/>
              <a:headEnd/>
              <a:tailEnd/>
            </a:ln>
          </p:spPr>
        </p:pic>
        <p:cxnSp>
          <p:nvCxnSpPr>
            <p:cNvPr id="37" name="Straight Connector 36"/>
            <p:cNvCxnSpPr/>
            <p:nvPr/>
          </p:nvCxnSpPr>
          <p:spPr>
            <a:xfrm rot="16200000" flipH="1">
              <a:off x="5970588" y="3160713"/>
              <a:ext cx="357187" cy="433387"/>
            </a:xfrm>
            <a:prstGeom prst="line">
              <a:avLst/>
            </a:prstGeom>
            <a:grpFill/>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184900" y="3387725"/>
              <a:ext cx="1785938" cy="1588"/>
            </a:xfrm>
            <a:prstGeom prst="straightConnector1">
              <a:avLst/>
            </a:prstGeom>
            <a:grpFill/>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950744" y="1115219"/>
              <a:ext cx="358775" cy="433387"/>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a:off x="6132513" y="1341438"/>
              <a:ext cx="1860550" cy="6350"/>
            </a:xfrm>
            <a:prstGeom prst="straightConnector1">
              <a:avLst/>
            </a:prstGeom>
            <a:grpFill/>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5113338" y="2349500"/>
              <a:ext cx="2063750" cy="28575"/>
            </a:xfrm>
            <a:prstGeom prst="straightConnector1">
              <a:avLst/>
            </a:prstGeom>
            <a:grpFill/>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30" name="TextBox 57"/>
            <p:cNvSpPr txBox="1">
              <a:spLocks noChangeArrowheads="1"/>
            </p:cNvSpPr>
            <p:nvPr/>
          </p:nvSpPr>
          <p:spPr bwMode="auto">
            <a:xfrm>
              <a:off x="6238875" y="1420813"/>
              <a:ext cx="1516063" cy="831850"/>
            </a:xfrm>
            <a:prstGeom prst="rect">
              <a:avLst/>
            </a:prstGeom>
            <a:grpFill/>
            <a:ln w="9525">
              <a:noFill/>
              <a:miter lim="800000"/>
              <a:headEnd/>
              <a:tailEnd/>
            </a:ln>
          </p:spPr>
          <p:txBody>
            <a:bodyPr>
              <a:prstTxWarp prst="textNoShape">
                <a:avLst/>
              </a:prstTxWarp>
              <a:spAutoFit/>
            </a:bodyPr>
            <a:lstStyle/>
            <a:p>
              <a:pPr>
                <a:defRPr/>
              </a:pPr>
              <a:r>
                <a:rPr lang="en-US" sz="1600"/>
                <a:t>Loop period=beam repetition rate</a:t>
              </a:r>
            </a:p>
          </p:txBody>
        </p:sp>
        <p:sp>
          <p:nvSpPr>
            <p:cNvPr id="16431" name="TextBox 58"/>
            <p:cNvSpPr txBox="1">
              <a:spLocks noChangeArrowheads="1"/>
            </p:cNvSpPr>
            <p:nvPr/>
          </p:nvSpPr>
          <p:spPr bwMode="auto">
            <a:xfrm>
              <a:off x="5702300" y="2235200"/>
              <a:ext cx="617538" cy="400050"/>
            </a:xfrm>
            <a:prstGeom prst="rect">
              <a:avLst/>
            </a:prstGeom>
            <a:grpFill/>
            <a:ln w="9525">
              <a:solidFill>
                <a:schemeClr val="tx1"/>
              </a:solidFill>
              <a:miter lim="800000"/>
              <a:headEnd/>
              <a:tailEnd/>
            </a:ln>
          </p:spPr>
          <p:txBody>
            <a:bodyPr>
              <a:prstTxWarp prst="textNoShape">
                <a:avLst/>
              </a:prstTxWarp>
              <a:spAutoFit/>
            </a:bodyPr>
            <a:lstStyle/>
            <a:p>
              <a:pPr>
                <a:defRPr/>
              </a:pPr>
              <a:r>
                <a:rPr lang="en-US" sz="1000"/>
                <a:t>Phase control</a:t>
              </a:r>
            </a:p>
          </p:txBody>
        </p:sp>
        <p:cxnSp>
          <p:nvCxnSpPr>
            <p:cNvPr id="44" name="Straight Arrow Connector 43"/>
            <p:cNvCxnSpPr/>
            <p:nvPr/>
          </p:nvCxnSpPr>
          <p:spPr>
            <a:xfrm>
              <a:off x="5689600" y="3340100"/>
              <a:ext cx="376238" cy="11113"/>
            </a:xfrm>
            <a:prstGeom prst="straightConnector1">
              <a:avLst/>
            </a:prstGeom>
            <a:grpFill/>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5368132" y="2878931"/>
              <a:ext cx="673100" cy="706437"/>
            </a:xfrm>
            <a:prstGeom prst="line">
              <a:avLst/>
            </a:prstGeom>
            <a:grpFill/>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434" name="TextBox 96"/>
            <p:cNvSpPr txBox="1">
              <a:spLocks noChangeArrowheads="1"/>
            </p:cNvSpPr>
            <p:nvPr/>
          </p:nvSpPr>
          <p:spPr bwMode="auto">
            <a:xfrm>
              <a:off x="6591300" y="2540000"/>
              <a:ext cx="1797112" cy="646331"/>
            </a:xfrm>
            <a:prstGeom prst="rect">
              <a:avLst/>
            </a:prstGeom>
            <a:grpFill/>
            <a:ln w="9525">
              <a:noFill/>
              <a:miter lim="800000"/>
              <a:headEnd/>
              <a:tailEnd/>
            </a:ln>
          </p:spPr>
          <p:txBody>
            <a:bodyPr wrap="none">
              <a:prstTxWarp prst="textNoShape">
                <a:avLst/>
              </a:prstTxWarp>
              <a:spAutoFit/>
            </a:bodyPr>
            <a:lstStyle/>
            <a:p>
              <a:pPr>
                <a:defRPr/>
              </a:pPr>
              <a:r>
                <a:rPr lang="en-US" sz="1200"/>
                <a:t>40 stages per module</a:t>
              </a:r>
            </a:p>
            <a:p>
              <a:pPr>
                <a:defRPr/>
              </a:pPr>
              <a:r>
                <a:rPr lang="en-US" sz="1200"/>
                <a:t>1 module = 40 mm long</a:t>
              </a:r>
            </a:p>
            <a:p>
              <a:pPr>
                <a:defRPr/>
              </a:pPr>
              <a:r>
                <a:rPr lang="en-US" sz="1200"/>
                <a:t>1 stage = 750 µm long</a:t>
              </a:r>
            </a:p>
          </p:txBody>
        </p:sp>
      </p:grpSp>
      <p:sp>
        <p:nvSpPr>
          <p:cNvPr id="16407" name="TextBox 47"/>
          <p:cNvSpPr txBox="1">
            <a:spLocks noChangeArrowheads="1"/>
          </p:cNvSpPr>
          <p:nvPr/>
        </p:nvSpPr>
        <p:spPr bwMode="auto">
          <a:xfrm>
            <a:off x="2514600" y="5476875"/>
            <a:ext cx="1997075" cy="1016000"/>
          </a:xfrm>
          <a:prstGeom prst="rect">
            <a:avLst/>
          </a:prstGeom>
          <a:noFill/>
          <a:ln w="9525">
            <a:noFill/>
            <a:miter lim="800000"/>
            <a:headEnd/>
            <a:tailEnd/>
          </a:ln>
        </p:spPr>
        <p:txBody>
          <a:bodyPr wrap="none">
            <a:prstTxWarp prst="textNoShape">
              <a:avLst/>
            </a:prstTxWarp>
            <a:spAutoFit/>
          </a:bodyPr>
          <a:lstStyle/>
          <a:p>
            <a:r>
              <a:rPr lang="en-US" sz="1200"/>
              <a:t>single 6'' accelerator wafer</a:t>
            </a:r>
          </a:p>
          <a:p>
            <a:r>
              <a:rPr lang="en-US" sz="1200"/>
              <a:t>5 modules per wafer</a:t>
            </a:r>
          </a:p>
          <a:p>
            <a:r>
              <a:rPr lang="en-US" sz="1200"/>
              <a:t>5 fiber feeds per wafer</a:t>
            </a:r>
          </a:p>
          <a:p>
            <a:endParaRPr lang="en-US" sz="1200"/>
          </a:p>
          <a:p>
            <a:endParaRPr lang="en-US" sz="1200"/>
          </a:p>
        </p:txBody>
      </p:sp>
      <p:sp>
        <p:nvSpPr>
          <p:cNvPr id="49" name="Oval 48"/>
          <p:cNvSpPr/>
          <p:nvPr/>
        </p:nvSpPr>
        <p:spPr>
          <a:xfrm>
            <a:off x="2908300" y="2870200"/>
            <a:ext cx="647700" cy="5207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1" name="Straight Connector 50"/>
          <p:cNvCxnSpPr>
            <a:stCxn id="49" idx="4"/>
            <a:endCxn id="35" idx="0"/>
          </p:cNvCxnSpPr>
          <p:nvPr/>
        </p:nvCxnSpPr>
        <p:spPr>
          <a:xfrm rot="16200000" flipH="1">
            <a:off x="2829718" y="3793332"/>
            <a:ext cx="1058863" cy="254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4152900" y="4699000"/>
            <a:ext cx="520700" cy="558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0" name="Straight Connector 59"/>
          <p:cNvCxnSpPr>
            <a:stCxn id="35" idx="3"/>
            <a:endCxn id="57" idx="1"/>
          </p:cNvCxnSpPr>
          <p:nvPr/>
        </p:nvCxnSpPr>
        <p:spPr>
          <a:xfrm>
            <a:off x="4686300" y="4999038"/>
            <a:ext cx="444500" cy="430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412" name="TextBox 18"/>
          <p:cNvSpPr txBox="1">
            <a:spLocks noChangeArrowheads="1"/>
          </p:cNvSpPr>
          <p:nvPr/>
        </p:nvSpPr>
        <p:spPr bwMode="auto">
          <a:xfrm>
            <a:off x="4638675" y="3478213"/>
            <a:ext cx="4187825" cy="369887"/>
          </a:xfrm>
          <a:prstGeom prst="rect">
            <a:avLst/>
          </a:prstGeom>
          <a:noFill/>
          <a:ln w="9525">
            <a:noFill/>
            <a:miter lim="800000"/>
            <a:headEnd/>
            <a:tailEnd/>
          </a:ln>
        </p:spPr>
        <p:txBody>
          <a:bodyPr>
            <a:prstTxWarp prst="textNoShape">
              <a:avLst/>
            </a:prstTxWarp>
            <a:spAutoFit/>
          </a:bodyPr>
          <a:lstStyle/>
          <a:p>
            <a:pPr algn="ctr"/>
            <a:r>
              <a:rPr lang="en-US">
                <a:solidFill>
                  <a:srgbClr val="FF0000"/>
                </a:solidFill>
              </a:rPr>
              <a:t>1.5 TeV </a:t>
            </a:r>
            <a:r>
              <a:rPr lang="en-US">
                <a:solidFill>
                  <a:srgbClr val="FF0000"/>
                </a:solidFill>
                <a:sym typeface="Wingdings" charset="2"/>
              </a:rPr>
              <a:t> 3.75 km    62,000 lasers  </a:t>
            </a:r>
            <a:endParaRPr lang="en-US">
              <a:solidFill>
                <a:srgbClr val="FF0000"/>
              </a:solidFill>
            </a:endParaRPr>
          </a:p>
        </p:txBody>
      </p:sp>
      <p:pic>
        <p:nvPicPr>
          <p:cNvPr id="16413" name="Picture 65" descr="Screen shot 2012-09-26 at 1.04.04 PM.jpg"/>
          <p:cNvPicPr>
            <a:picLocks noChangeAspect="1"/>
          </p:cNvPicPr>
          <p:nvPr/>
        </p:nvPicPr>
        <p:blipFill>
          <a:blip r:embed="rId8"/>
          <a:srcRect/>
          <a:stretch>
            <a:fillRect/>
          </a:stretch>
        </p:blipFill>
        <p:spPr bwMode="auto">
          <a:xfrm>
            <a:off x="5778500" y="908050"/>
            <a:ext cx="1225550" cy="1039813"/>
          </a:xfrm>
          <a:prstGeom prst="rect">
            <a:avLst/>
          </a:prstGeom>
          <a:noFill/>
          <a:ln w="9525">
            <a:noFill/>
            <a:miter lim="800000"/>
            <a:headEnd/>
            <a:tailEnd/>
          </a:ln>
        </p:spPr>
      </p:pic>
      <p:sp>
        <p:nvSpPr>
          <p:cNvPr id="67" name="Oval 66"/>
          <p:cNvSpPr/>
          <p:nvPr/>
        </p:nvSpPr>
        <p:spPr>
          <a:xfrm>
            <a:off x="2425700" y="4660900"/>
            <a:ext cx="177800" cy="1905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415" name="TextBox 67"/>
          <p:cNvSpPr txBox="1">
            <a:spLocks noChangeArrowheads="1"/>
          </p:cNvSpPr>
          <p:nvPr/>
        </p:nvSpPr>
        <p:spPr bwMode="auto">
          <a:xfrm>
            <a:off x="1917700" y="4152900"/>
            <a:ext cx="1279525" cy="276225"/>
          </a:xfrm>
          <a:prstGeom prst="rect">
            <a:avLst/>
          </a:prstGeom>
          <a:noFill/>
          <a:ln w="9525">
            <a:noFill/>
            <a:miter lim="800000"/>
            <a:headEnd/>
            <a:tailEnd/>
          </a:ln>
        </p:spPr>
        <p:txBody>
          <a:bodyPr wrap="none">
            <a:prstTxWarp prst="textNoShape">
              <a:avLst/>
            </a:prstTxWarp>
            <a:spAutoFit/>
          </a:bodyPr>
          <a:lstStyle/>
          <a:p>
            <a:r>
              <a:rPr lang="en-US" sz="1200"/>
              <a:t>fiber laser feeds</a:t>
            </a:r>
          </a:p>
        </p:txBody>
      </p:sp>
      <p:cxnSp>
        <p:nvCxnSpPr>
          <p:cNvPr id="70" name="Straight Connector 69"/>
          <p:cNvCxnSpPr>
            <a:stCxn id="67" idx="0"/>
          </p:cNvCxnSpPr>
          <p:nvPr/>
        </p:nvCxnSpPr>
        <p:spPr>
          <a:xfrm rot="16200000" flipV="1">
            <a:off x="2355850" y="4502150"/>
            <a:ext cx="241300" cy="76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4432301" y="3492500"/>
            <a:ext cx="381000" cy="31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8597901" y="3479800"/>
            <a:ext cx="381000" cy="31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rot="5400000" flipH="1" flipV="1">
            <a:off x="6710362" y="1398588"/>
            <a:ext cx="9525" cy="41973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420" name="TextBox 85"/>
          <p:cNvSpPr txBox="1">
            <a:spLocks noChangeArrowheads="1"/>
          </p:cNvSpPr>
          <p:nvPr/>
        </p:nvSpPr>
        <p:spPr bwMode="auto">
          <a:xfrm>
            <a:off x="7112000" y="977900"/>
            <a:ext cx="1612900" cy="646113"/>
          </a:xfrm>
          <a:prstGeom prst="rect">
            <a:avLst/>
          </a:prstGeom>
          <a:noFill/>
          <a:ln w="9525">
            <a:noFill/>
            <a:miter lim="800000"/>
            <a:headEnd/>
            <a:tailEnd/>
          </a:ln>
        </p:spPr>
        <p:txBody>
          <a:bodyPr>
            <a:prstTxWarp prst="textNoShape">
              <a:avLst/>
            </a:prstTxWarp>
            <a:spAutoFit/>
          </a:bodyPr>
          <a:lstStyle/>
          <a:p>
            <a:r>
              <a:rPr lang="en-US" sz="1200"/>
              <a:t>concept for 1 DLA accelerator structure (E. Peralta)</a:t>
            </a:r>
          </a:p>
        </p:txBody>
      </p:sp>
      <p:sp>
        <p:nvSpPr>
          <p:cNvPr id="88" name="Oval 87"/>
          <p:cNvSpPr/>
          <p:nvPr/>
        </p:nvSpPr>
        <p:spPr>
          <a:xfrm rot="20358435">
            <a:off x="5827713" y="1693863"/>
            <a:ext cx="174625" cy="4603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0" name="Straight Arrow Connector 89"/>
          <p:cNvCxnSpPr/>
          <p:nvPr/>
        </p:nvCxnSpPr>
        <p:spPr>
          <a:xfrm flipV="1">
            <a:off x="6011863" y="1531938"/>
            <a:ext cx="312737" cy="1444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423" name="TextBox 90"/>
          <p:cNvSpPr txBox="1">
            <a:spLocks noChangeArrowheads="1"/>
          </p:cNvSpPr>
          <p:nvPr/>
        </p:nvSpPr>
        <p:spPr bwMode="auto">
          <a:xfrm>
            <a:off x="5791200" y="1389063"/>
            <a:ext cx="344488" cy="307975"/>
          </a:xfrm>
          <a:prstGeom prst="rect">
            <a:avLst/>
          </a:prstGeom>
          <a:noFill/>
          <a:ln w="9525">
            <a:noFill/>
            <a:miter lim="800000"/>
            <a:headEnd/>
            <a:tailEnd/>
          </a:ln>
        </p:spPr>
        <p:txBody>
          <a:bodyPr wrap="none">
            <a:prstTxWarp prst="textNoShape">
              <a:avLst/>
            </a:prstTxWarp>
            <a:spAutoFit/>
          </a:bodyPr>
          <a:lstStyle/>
          <a:p>
            <a:r>
              <a:rPr lang="en-US" sz="1400">
                <a:solidFill>
                  <a:schemeClr val="bg1"/>
                </a:solidFill>
              </a:rPr>
              <a:t>e-</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Strawman Parameter Table</a:t>
            </a:r>
          </a:p>
        </p:txBody>
      </p:sp>
      <p:pic>
        <p:nvPicPr>
          <p:cNvPr id="5" name="Picture 4" descr="StrawmanTable.jpg"/>
          <p:cNvPicPr>
            <a:picLocks noChangeAspect="1"/>
          </p:cNvPicPr>
          <p:nvPr/>
        </p:nvPicPr>
        <p:blipFill>
          <a:blip r:embed="rId2"/>
          <a:stretch>
            <a:fillRect/>
          </a:stretch>
        </p:blipFill>
        <p:spPr>
          <a:xfrm>
            <a:off x="1615510" y="1036320"/>
            <a:ext cx="5823247" cy="48869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223838" y="123825"/>
            <a:ext cx="8610600" cy="762000"/>
          </a:xfrm>
        </p:spPr>
        <p:txBody>
          <a:bodyPr/>
          <a:lstStyle/>
          <a:p>
            <a:r>
              <a:rPr lang="en-US" sz="3200" smtClean="0"/>
              <a:t>DLA Test Facility at SLAC</a:t>
            </a:r>
          </a:p>
        </p:txBody>
      </p:sp>
      <p:pic>
        <p:nvPicPr>
          <p:cNvPr id="34820" name="Picture 3"/>
          <p:cNvPicPr>
            <a:picLocks noChangeAspect="1" noChangeArrowheads="1"/>
          </p:cNvPicPr>
          <p:nvPr/>
        </p:nvPicPr>
        <p:blipFill>
          <a:blip r:embed="rId3"/>
          <a:srcRect/>
          <a:stretch>
            <a:fillRect/>
          </a:stretch>
        </p:blipFill>
        <p:spPr bwMode="auto">
          <a:xfrm>
            <a:off x="114300" y="3411538"/>
            <a:ext cx="8907463" cy="3332162"/>
          </a:xfrm>
          <a:prstGeom prst="rect">
            <a:avLst/>
          </a:prstGeom>
          <a:noFill/>
          <a:ln w="9525">
            <a:noFill/>
            <a:miter lim="800000"/>
            <a:headEnd/>
            <a:tailEnd/>
          </a:ln>
        </p:spPr>
      </p:pic>
      <p:sp>
        <p:nvSpPr>
          <p:cNvPr id="34821" name="Rectangle 4"/>
          <p:cNvSpPr>
            <a:spLocks noChangeArrowheads="1"/>
          </p:cNvSpPr>
          <p:nvPr/>
        </p:nvSpPr>
        <p:spPr bwMode="auto">
          <a:xfrm>
            <a:off x="6656388" y="4054475"/>
            <a:ext cx="1173162" cy="577850"/>
          </a:xfrm>
          <a:prstGeom prst="rect">
            <a:avLst/>
          </a:prstGeom>
          <a:noFill/>
          <a:ln w="19050">
            <a:solidFill>
              <a:srgbClr val="ED181E"/>
            </a:solidFill>
            <a:miter lim="800000"/>
            <a:headEnd/>
            <a:tailEnd/>
          </a:ln>
        </p:spPr>
        <p:txBody>
          <a:bodyPr wrap="none" anchor="ctr">
            <a:prstTxWarp prst="textNoShape">
              <a:avLst/>
            </a:prstTxWarp>
          </a:bodyPr>
          <a:lstStyle/>
          <a:p>
            <a:pPr algn="ctr"/>
            <a:endParaRPr lang="en-US">
              <a:solidFill>
                <a:srgbClr val="ED181E"/>
              </a:solidFill>
            </a:endParaRPr>
          </a:p>
        </p:txBody>
      </p:sp>
      <p:sp>
        <p:nvSpPr>
          <p:cNvPr id="34822" name="Text Box 5"/>
          <p:cNvSpPr txBox="1">
            <a:spLocks noChangeArrowheads="1"/>
          </p:cNvSpPr>
          <p:nvPr/>
        </p:nvSpPr>
        <p:spPr bwMode="auto">
          <a:xfrm>
            <a:off x="838200" y="1036638"/>
            <a:ext cx="7546975" cy="646112"/>
          </a:xfrm>
          <a:prstGeom prst="rect">
            <a:avLst/>
          </a:prstGeom>
          <a:noFill/>
          <a:ln w="9525">
            <a:noFill/>
            <a:miter lim="800000"/>
            <a:headEnd/>
            <a:tailEnd/>
          </a:ln>
        </p:spPr>
        <p:txBody>
          <a:bodyPr wrap="none">
            <a:prstTxWarp prst="textNoShape">
              <a:avLst/>
            </a:prstTxWarp>
            <a:spAutoFit/>
          </a:bodyPr>
          <a:lstStyle/>
          <a:p>
            <a:r>
              <a:rPr lang="en-US"/>
              <a:t>E163 @ NLCTA:  A facility for testing laser-driven accelerator structures.</a:t>
            </a:r>
          </a:p>
          <a:p>
            <a:r>
              <a:rPr lang="en-US"/>
              <a:t>Beam energy = 60MeV; </a:t>
            </a:r>
            <a:r>
              <a:rPr lang="en-US">
                <a:latin typeface="Symbol" charset="2"/>
                <a:ea typeface="Symbol" charset="2"/>
                <a:cs typeface="Symbol" charset="2"/>
              </a:rPr>
              <a:t>σ</a:t>
            </a:r>
            <a:r>
              <a:rPr lang="en-US" baseline="-25000"/>
              <a:t>t</a:t>
            </a:r>
            <a:r>
              <a:rPr lang="en-US"/>
              <a:t> = 1ps; </a:t>
            </a:r>
            <a:r>
              <a:rPr lang="en-US">
                <a:latin typeface="Symbol" charset="2"/>
                <a:ea typeface="Symbol" charset="2"/>
                <a:cs typeface="Symbol" charset="2"/>
              </a:rPr>
              <a:t>σ</a:t>
            </a:r>
            <a:r>
              <a:rPr lang="en-US" baseline="-25000"/>
              <a:t>E</a:t>
            </a:r>
            <a:r>
              <a:rPr lang="en-US"/>
              <a:t> = 0.1%;  800nm Ti:Sapph laser</a:t>
            </a:r>
          </a:p>
        </p:txBody>
      </p:sp>
      <p:pic>
        <p:nvPicPr>
          <p:cNvPr id="34823" name="Picture 31"/>
          <p:cNvPicPr>
            <a:picLocks noChangeAspect="1"/>
          </p:cNvPicPr>
          <p:nvPr/>
        </p:nvPicPr>
        <p:blipFill>
          <a:blip r:embed="rId4"/>
          <a:srcRect/>
          <a:stretch>
            <a:fillRect/>
          </a:stretch>
        </p:blipFill>
        <p:spPr bwMode="auto">
          <a:xfrm>
            <a:off x="7848600" y="25755600"/>
            <a:ext cx="15133638" cy="11882438"/>
          </a:xfrm>
          <a:prstGeom prst="rect">
            <a:avLst/>
          </a:prstGeom>
          <a:noFill/>
          <a:ln w="9525">
            <a:noFill/>
            <a:miter lim="800000"/>
            <a:headEnd/>
            <a:tailEnd/>
          </a:ln>
        </p:spPr>
      </p:pic>
      <p:pic>
        <p:nvPicPr>
          <p:cNvPr id="34824" name="Picture 31"/>
          <p:cNvPicPr>
            <a:picLocks noChangeAspect="1"/>
          </p:cNvPicPr>
          <p:nvPr/>
        </p:nvPicPr>
        <p:blipFill>
          <a:blip r:embed="rId4"/>
          <a:srcRect/>
          <a:stretch>
            <a:fillRect/>
          </a:stretch>
        </p:blipFill>
        <p:spPr bwMode="auto">
          <a:xfrm>
            <a:off x="8001000" y="25908000"/>
            <a:ext cx="15133638" cy="11882438"/>
          </a:xfrm>
          <a:prstGeom prst="rect">
            <a:avLst/>
          </a:prstGeom>
          <a:noFill/>
          <a:ln w="9525">
            <a:noFill/>
            <a:miter lim="800000"/>
            <a:headEnd/>
            <a:tailEnd/>
          </a:ln>
        </p:spPr>
      </p:pic>
      <p:pic>
        <p:nvPicPr>
          <p:cNvPr id="34825" name="Picture 27" descr="CIMG0793.JPG"/>
          <p:cNvPicPr>
            <a:picLocks noChangeAspect="1"/>
          </p:cNvPicPr>
          <p:nvPr/>
        </p:nvPicPr>
        <p:blipFill>
          <a:blip r:embed="rId5"/>
          <a:srcRect/>
          <a:stretch>
            <a:fillRect/>
          </a:stretch>
        </p:blipFill>
        <p:spPr bwMode="auto">
          <a:xfrm>
            <a:off x="5791200" y="17830800"/>
            <a:ext cx="9550400" cy="7162800"/>
          </a:xfrm>
          <a:prstGeom prst="rect">
            <a:avLst/>
          </a:prstGeom>
          <a:noFill/>
          <a:ln w="9525">
            <a:noFill/>
            <a:miter lim="800000"/>
            <a:headEnd/>
            <a:tailEnd/>
          </a:ln>
        </p:spPr>
      </p:pic>
      <p:pic>
        <p:nvPicPr>
          <p:cNvPr id="34826" name="Picture 27" descr="CIMG0793.JPG"/>
          <p:cNvPicPr>
            <a:picLocks noChangeAspect="1"/>
          </p:cNvPicPr>
          <p:nvPr/>
        </p:nvPicPr>
        <p:blipFill>
          <a:blip r:embed="rId5"/>
          <a:srcRect/>
          <a:stretch>
            <a:fillRect/>
          </a:stretch>
        </p:blipFill>
        <p:spPr bwMode="auto">
          <a:xfrm>
            <a:off x="5943600" y="17983200"/>
            <a:ext cx="9550400" cy="7162800"/>
          </a:xfrm>
          <a:prstGeom prst="rect">
            <a:avLst/>
          </a:prstGeom>
          <a:noFill/>
          <a:ln w="9525">
            <a:noFill/>
            <a:miter lim="800000"/>
            <a:headEnd/>
            <a:tailEnd/>
          </a:ln>
        </p:spPr>
      </p:pic>
      <p:pic>
        <p:nvPicPr>
          <p:cNvPr id="34827" name="Picture 27" descr="CIMG0793.JPG"/>
          <p:cNvPicPr>
            <a:picLocks noChangeAspect="1"/>
          </p:cNvPicPr>
          <p:nvPr/>
        </p:nvPicPr>
        <p:blipFill>
          <a:blip r:embed="rId5"/>
          <a:srcRect/>
          <a:stretch>
            <a:fillRect/>
          </a:stretch>
        </p:blipFill>
        <p:spPr bwMode="auto">
          <a:xfrm>
            <a:off x="6096000" y="18135600"/>
            <a:ext cx="9550400" cy="7162800"/>
          </a:xfrm>
          <a:prstGeom prst="rect">
            <a:avLst/>
          </a:prstGeom>
          <a:noFill/>
          <a:ln w="9525">
            <a:noFill/>
            <a:miter lim="800000"/>
            <a:headEnd/>
            <a:tailEnd/>
          </a:ln>
        </p:spPr>
      </p:pic>
      <p:pic>
        <p:nvPicPr>
          <p:cNvPr id="34828" name="Picture 27" descr="CIMG0793.JPG"/>
          <p:cNvPicPr>
            <a:picLocks noChangeAspect="1"/>
          </p:cNvPicPr>
          <p:nvPr/>
        </p:nvPicPr>
        <p:blipFill>
          <a:blip r:embed="rId5"/>
          <a:srcRect/>
          <a:stretch>
            <a:fillRect/>
          </a:stretch>
        </p:blipFill>
        <p:spPr bwMode="auto">
          <a:xfrm>
            <a:off x="6248400" y="18288000"/>
            <a:ext cx="9550400" cy="7162800"/>
          </a:xfrm>
          <a:prstGeom prst="rect">
            <a:avLst/>
          </a:prstGeom>
          <a:noFill/>
          <a:ln w="9525">
            <a:noFill/>
            <a:miter lim="800000"/>
            <a:headEnd/>
            <a:tailEnd/>
          </a:ln>
        </p:spPr>
      </p:pic>
      <p:pic>
        <p:nvPicPr>
          <p:cNvPr id="34829" name="Picture 29" descr="CIMG0796.JPG"/>
          <p:cNvPicPr>
            <a:picLocks noChangeAspect="1"/>
          </p:cNvPicPr>
          <p:nvPr/>
        </p:nvPicPr>
        <p:blipFill>
          <a:blip r:embed="rId6"/>
          <a:srcRect/>
          <a:stretch>
            <a:fillRect/>
          </a:stretch>
        </p:blipFill>
        <p:spPr bwMode="auto">
          <a:xfrm>
            <a:off x="16751300" y="13528675"/>
            <a:ext cx="1571625" cy="1177925"/>
          </a:xfrm>
          <a:prstGeom prst="rect">
            <a:avLst/>
          </a:prstGeom>
          <a:noFill/>
          <a:ln w="9525">
            <a:noFill/>
            <a:miter lim="800000"/>
            <a:headEnd/>
            <a:tailEnd/>
          </a:ln>
        </p:spPr>
      </p:pic>
      <p:pic>
        <p:nvPicPr>
          <p:cNvPr id="34830" name="Picture 29" descr="CIMG0796.JPG"/>
          <p:cNvPicPr>
            <a:picLocks noChangeAspect="1"/>
          </p:cNvPicPr>
          <p:nvPr/>
        </p:nvPicPr>
        <p:blipFill>
          <a:blip r:embed="rId6"/>
          <a:srcRect/>
          <a:stretch>
            <a:fillRect/>
          </a:stretch>
        </p:blipFill>
        <p:spPr bwMode="auto">
          <a:xfrm>
            <a:off x="6537325" y="1855788"/>
            <a:ext cx="2003425" cy="1503362"/>
          </a:xfrm>
          <a:prstGeom prst="rect">
            <a:avLst/>
          </a:prstGeom>
          <a:noFill/>
          <a:ln w="9525">
            <a:noFill/>
            <a:miter lim="800000"/>
            <a:headEnd/>
            <a:tailEnd/>
          </a:ln>
        </p:spPr>
      </p:pic>
      <p:pic>
        <p:nvPicPr>
          <p:cNvPr id="34831" name="Picture 27" descr="CIMG0793.JPG"/>
          <p:cNvPicPr>
            <a:picLocks noChangeAspect="1"/>
          </p:cNvPicPr>
          <p:nvPr/>
        </p:nvPicPr>
        <p:blipFill>
          <a:blip r:embed="rId5"/>
          <a:srcRect/>
          <a:stretch>
            <a:fillRect/>
          </a:stretch>
        </p:blipFill>
        <p:spPr bwMode="auto">
          <a:xfrm>
            <a:off x="4319588" y="1865313"/>
            <a:ext cx="1985962" cy="1489075"/>
          </a:xfrm>
          <a:prstGeom prst="rect">
            <a:avLst/>
          </a:prstGeom>
          <a:noFill/>
          <a:ln w="9525">
            <a:noFill/>
            <a:miter lim="800000"/>
            <a:headEnd/>
            <a:tailEnd/>
          </a:ln>
        </p:spPr>
      </p:pic>
      <p:pic>
        <p:nvPicPr>
          <p:cNvPr id="34832" name="Picture 31"/>
          <p:cNvPicPr>
            <a:picLocks noChangeAspect="1"/>
          </p:cNvPicPr>
          <p:nvPr/>
        </p:nvPicPr>
        <p:blipFill>
          <a:blip r:embed="rId4"/>
          <a:srcRect/>
          <a:stretch>
            <a:fillRect/>
          </a:stretch>
        </p:blipFill>
        <p:spPr bwMode="auto">
          <a:xfrm>
            <a:off x="227013" y="1970088"/>
            <a:ext cx="3757612" cy="2949575"/>
          </a:xfrm>
          <a:prstGeom prst="rect">
            <a:avLst/>
          </a:prstGeom>
          <a:noFill/>
          <a:ln w="9525">
            <a:noFill/>
            <a:miter lim="800000"/>
            <a:headEnd/>
            <a:tailEnd/>
          </a:ln>
        </p:spPr>
      </p:pic>
      <p:sp>
        <p:nvSpPr>
          <p:cNvPr id="34833" name="TextBox 21"/>
          <p:cNvSpPr txBox="1">
            <a:spLocks noChangeArrowheads="1"/>
          </p:cNvSpPr>
          <p:nvPr/>
        </p:nvSpPr>
        <p:spPr bwMode="auto">
          <a:xfrm>
            <a:off x="1171575" y="4383088"/>
            <a:ext cx="1938338" cy="368300"/>
          </a:xfrm>
          <a:prstGeom prst="rect">
            <a:avLst/>
          </a:prstGeom>
          <a:solidFill>
            <a:srgbClr val="FF6600">
              <a:alpha val="56862"/>
            </a:srgbClr>
          </a:solidFill>
          <a:ln w="9525">
            <a:noFill/>
            <a:miter lim="800000"/>
            <a:headEnd/>
            <a:tailEnd/>
          </a:ln>
        </p:spPr>
        <p:txBody>
          <a:bodyPr wrap="none">
            <a:prstTxWarp prst="textNoShape">
              <a:avLst/>
            </a:prstTxWarp>
            <a:spAutoFit/>
          </a:bodyPr>
          <a:lstStyle/>
          <a:p>
            <a:r>
              <a:rPr lang="en-US">
                <a:solidFill>
                  <a:schemeClr val="bg1"/>
                </a:solidFill>
              </a:rPr>
              <a:t>NLCTA Beamline</a:t>
            </a:r>
          </a:p>
        </p:txBody>
      </p:sp>
      <p:sp>
        <p:nvSpPr>
          <p:cNvPr id="34834" name="TextBox 22"/>
          <p:cNvSpPr txBox="1">
            <a:spLocks noChangeArrowheads="1"/>
          </p:cNvSpPr>
          <p:nvPr/>
        </p:nvSpPr>
        <p:spPr bwMode="auto">
          <a:xfrm>
            <a:off x="4302125" y="3076575"/>
            <a:ext cx="1966913" cy="277813"/>
          </a:xfrm>
          <a:prstGeom prst="rect">
            <a:avLst/>
          </a:prstGeom>
          <a:solidFill>
            <a:srgbClr val="FF6600">
              <a:alpha val="56862"/>
            </a:srgbClr>
          </a:solidFill>
          <a:ln w="9525">
            <a:noFill/>
            <a:miter lim="800000"/>
            <a:headEnd/>
            <a:tailEnd/>
          </a:ln>
        </p:spPr>
        <p:txBody>
          <a:bodyPr wrap="none">
            <a:prstTxWarp prst="textNoShape">
              <a:avLst/>
            </a:prstTxWarp>
            <a:spAutoFit/>
          </a:bodyPr>
          <a:lstStyle/>
          <a:p>
            <a:r>
              <a:rPr lang="en-US" sz="1200">
                <a:solidFill>
                  <a:schemeClr val="bg1"/>
                </a:solidFill>
              </a:rPr>
              <a:t>Class 10,000 Laser Room</a:t>
            </a:r>
          </a:p>
        </p:txBody>
      </p:sp>
      <p:sp>
        <p:nvSpPr>
          <p:cNvPr id="34835" name="TextBox 23"/>
          <p:cNvSpPr txBox="1">
            <a:spLocks noChangeArrowheads="1"/>
          </p:cNvSpPr>
          <p:nvPr/>
        </p:nvSpPr>
        <p:spPr bwMode="auto">
          <a:xfrm>
            <a:off x="6940550" y="3068638"/>
            <a:ext cx="1135063" cy="276225"/>
          </a:xfrm>
          <a:prstGeom prst="rect">
            <a:avLst/>
          </a:prstGeom>
          <a:solidFill>
            <a:srgbClr val="FF6600">
              <a:alpha val="56862"/>
            </a:srgbClr>
          </a:solidFill>
          <a:ln w="9525">
            <a:noFill/>
            <a:miter lim="800000"/>
            <a:headEnd/>
            <a:tailEnd/>
          </a:ln>
        </p:spPr>
        <p:txBody>
          <a:bodyPr wrap="none">
            <a:prstTxWarp prst="textNoShape">
              <a:avLst/>
            </a:prstTxWarp>
            <a:spAutoFit/>
          </a:bodyPr>
          <a:lstStyle/>
          <a:p>
            <a:r>
              <a:rPr lang="en-US" sz="1200">
                <a:solidFill>
                  <a:schemeClr val="bg1"/>
                </a:solidFill>
              </a:rPr>
              <a:t>Control Room</a:t>
            </a:r>
          </a:p>
        </p:txBody>
      </p:sp>
      <p:graphicFrame>
        <p:nvGraphicFramePr>
          <p:cNvPr id="62466" name="Object 2"/>
          <p:cNvGraphicFramePr>
            <a:graphicFrameLocks noChangeAspect="1"/>
          </p:cNvGraphicFramePr>
          <p:nvPr/>
        </p:nvGraphicFramePr>
        <p:xfrm>
          <a:off x="4275138" y="1722438"/>
          <a:ext cx="4284662" cy="1768475"/>
        </p:xfrm>
        <a:graphic>
          <a:graphicData uri="http://schemas.openxmlformats.org/presentationml/2006/ole">
            <mc:AlternateContent xmlns:mc="http://schemas.openxmlformats.org/markup-compatibility/2006">
              <mc:Choice xmlns:v="urn:schemas-microsoft-com:vml" Requires="v">
                <p:oleObj spid="_x0000_s25606" name="Document" r:id="rId7" imgW="4800600" imgH="1981200" progId="Word.Document.12">
                  <p:link updateAutomatic="1"/>
                </p:oleObj>
              </mc:Choice>
              <mc:Fallback>
                <p:oleObj name="Document" r:id="rId7" imgW="4800600" imgH="1981200" progId="Word.Document.12">
                  <p:link updateAutomatic="1"/>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5138" y="1722438"/>
                        <a:ext cx="4284662"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 name="Group 25"/>
          <p:cNvGrpSpPr>
            <a:grpSpLocks/>
          </p:cNvGrpSpPr>
          <p:nvPr/>
        </p:nvGrpSpPr>
        <p:grpSpPr bwMode="auto">
          <a:xfrm>
            <a:off x="4186238" y="2827338"/>
            <a:ext cx="2825750" cy="1560512"/>
            <a:chOff x="4185736" y="2827873"/>
            <a:chExt cx="2826266" cy="1560043"/>
          </a:xfrm>
        </p:grpSpPr>
        <p:grpSp>
          <p:nvGrpSpPr>
            <p:cNvPr id="3" name="Group 23"/>
            <p:cNvGrpSpPr>
              <a:grpSpLocks/>
            </p:cNvGrpSpPr>
            <p:nvPr/>
          </p:nvGrpSpPr>
          <p:grpSpPr bwMode="auto">
            <a:xfrm>
              <a:off x="4437030" y="2827873"/>
              <a:ext cx="2574972" cy="776659"/>
              <a:chOff x="4437030" y="2827873"/>
              <a:chExt cx="2574972" cy="776659"/>
            </a:xfrm>
          </p:grpSpPr>
          <p:pic>
            <p:nvPicPr>
              <p:cNvPr id="34842" name="Picture 5" descr="Screen shot 2012-02-16 at 2.16.51 PM.jpg"/>
              <p:cNvPicPr>
                <a:picLocks noChangeAspect="1"/>
              </p:cNvPicPr>
              <p:nvPr/>
            </p:nvPicPr>
            <p:blipFill>
              <a:blip r:embed="rId9"/>
              <a:srcRect/>
              <a:stretch>
                <a:fillRect/>
              </a:stretch>
            </p:blipFill>
            <p:spPr bwMode="auto">
              <a:xfrm>
                <a:off x="4437030" y="2827873"/>
                <a:ext cx="1303678" cy="776659"/>
              </a:xfrm>
              <a:prstGeom prst="rect">
                <a:avLst/>
              </a:prstGeom>
              <a:noFill/>
              <a:ln w="9525">
                <a:noFill/>
                <a:miter lim="800000"/>
                <a:headEnd/>
                <a:tailEnd/>
              </a:ln>
            </p:spPr>
          </p:pic>
          <p:cxnSp>
            <p:nvCxnSpPr>
              <p:cNvPr id="22" name="Straight Connector 21"/>
              <p:cNvCxnSpPr/>
              <p:nvPr/>
            </p:nvCxnSpPr>
            <p:spPr>
              <a:xfrm>
                <a:off x="5714777" y="3005620"/>
                <a:ext cx="1297225" cy="2317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4841" name="TextBox 24"/>
            <p:cNvSpPr txBox="1">
              <a:spLocks noChangeArrowheads="1"/>
            </p:cNvSpPr>
            <p:nvPr/>
          </p:nvSpPr>
          <p:spPr bwMode="auto">
            <a:xfrm>
              <a:off x="4185736" y="3649252"/>
              <a:ext cx="1003099" cy="738664"/>
            </a:xfrm>
            <a:prstGeom prst="rect">
              <a:avLst/>
            </a:prstGeom>
            <a:noFill/>
            <a:ln w="9525">
              <a:noFill/>
              <a:miter lim="800000"/>
              <a:headEnd/>
              <a:tailEnd/>
            </a:ln>
          </p:spPr>
          <p:txBody>
            <a:bodyPr wrap="none">
              <a:prstTxWarp prst="textNoShape">
                <a:avLst/>
              </a:prstTxWarp>
              <a:spAutoFit/>
            </a:bodyPr>
            <a:lstStyle/>
            <a:p>
              <a:r>
                <a:rPr lang="en-US" sz="1400"/>
                <a:t>PI-MAX3</a:t>
              </a:r>
            </a:p>
            <a:p>
              <a:r>
                <a:rPr lang="en-US" sz="1400"/>
                <a:t>Intensified</a:t>
              </a:r>
            </a:p>
            <a:p>
              <a:r>
                <a:rPr lang="en-US" sz="1400"/>
                <a:t>CCD</a:t>
              </a:r>
            </a:p>
          </p:txBody>
        </p:sp>
      </p:grpSp>
      <p:cxnSp>
        <p:nvCxnSpPr>
          <p:cNvPr id="26" name="Straight Arrow Connector 25"/>
          <p:cNvCxnSpPr/>
          <p:nvPr/>
        </p:nvCxnSpPr>
        <p:spPr>
          <a:xfrm>
            <a:off x="5535613" y="5446713"/>
            <a:ext cx="3149600" cy="1587"/>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4838" name="TextBox 26"/>
          <p:cNvSpPr txBox="1">
            <a:spLocks noChangeArrowheads="1"/>
          </p:cNvSpPr>
          <p:nvPr/>
        </p:nvSpPr>
        <p:spPr bwMode="auto">
          <a:xfrm>
            <a:off x="7494588" y="5429250"/>
            <a:ext cx="833437"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~10 m</a:t>
            </a:r>
          </a:p>
        </p:txBody>
      </p:sp>
      <p:sp>
        <p:nvSpPr>
          <p:cNvPr id="34839" name="TextBox 27"/>
          <p:cNvSpPr txBox="1">
            <a:spLocks noChangeArrowheads="1"/>
          </p:cNvSpPr>
          <p:nvPr/>
        </p:nvSpPr>
        <p:spPr bwMode="auto">
          <a:xfrm>
            <a:off x="7937500" y="2895600"/>
            <a:ext cx="738188" cy="276225"/>
          </a:xfrm>
          <a:prstGeom prst="rect">
            <a:avLst/>
          </a:prstGeom>
          <a:solidFill>
            <a:srgbClr val="FFFFFF"/>
          </a:solidFill>
          <a:ln w="9525">
            <a:noFill/>
            <a:miter lim="800000"/>
            <a:headEnd/>
            <a:tailEnd/>
          </a:ln>
        </p:spPr>
        <p:txBody>
          <a:bodyPr wrap="none">
            <a:prstTxWarp prst="textNoShape">
              <a:avLst/>
            </a:prstTxWarp>
            <a:spAutoFit/>
          </a:bodyPr>
          <a:lstStyle/>
          <a:p>
            <a:r>
              <a:rPr lang="en-US" sz="1200"/>
              <a:t>Ce:YAG</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96240" y="3759200"/>
            <a:ext cx="8382000"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Future Test Facility Requirements</a:t>
            </a:r>
          </a:p>
        </p:txBody>
      </p:sp>
      <p:sp>
        <p:nvSpPr>
          <p:cNvPr id="4" name="TextBox 3"/>
          <p:cNvSpPr txBox="1"/>
          <p:nvPr/>
        </p:nvSpPr>
        <p:spPr>
          <a:xfrm>
            <a:off x="528320" y="1869440"/>
            <a:ext cx="3264385" cy="1477328"/>
          </a:xfrm>
          <a:prstGeom prst="rect">
            <a:avLst/>
          </a:prstGeom>
          <a:noFill/>
        </p:spPr>
        <p:txBody>
          <a:bodyPr wrap="none" rtlCol="0">
            <a:spAutoFit/>
          </a:bodyPr>
          <a:lstStyle/>
          <a:p>
            <a:r>
              <a:rPr lang="en-US" u="sng"/>
              <a:t>e-Beam Requirements</a:t>
            </a:r>
          </a:p>
          <a:p>
            <a:r>
              <a:rPr lang="en-US"/>
              <a:t>nm-scale emittance</a:t>
            </a:r>
          </a:p>
          <a:p>
            <a:r>
              <a:rPr lang="en-US"/>
              <a:t>attosecond optical bunching</a:t>
            </a:r>
          </a:p>
          <a:p>
            <a:r>
              <a:rPr lang="en-US"/>
              <a:t>laser triggered, 1000 e-/bunch</a:t>
            </a:r>
          </a:p>
          <a:p>
            <a:r>
              <a:rPr lang="en-US"/>
              <a:t>1 MeV energy</a:t>
            </a:r>
          </a:p>
        </p:txBody>
      </p:sp>
      <p:sp>
        <p:nvSpPr>
          <p:cNvPr id="5" name="TextBox 4"/>
          <p:cNvSpPr txBox="1"/>
          <p:nvPr/>
        </p:nvSpPr>
        <p:spPr>
          <a:xfrm>
            <a:off x="4826000" y="1838960"/>
            <a:ext cx="3923182" cy="1754327"/>
          </a:xfrm>
          <a:prstGeom prst="rect">
            <a:avLst/>
          </a:prstGeom>
          <a:noFill/>
        </p:spPr>
        <p:txBody>
          <a:bodyPr wrap="none" rtlCol="0">
            <a:spAutoFit/>
          </a:bodyPr>
          <a:lstStyle/>
          <a:p>
            <a:r>
              <a:rPr lang="en-US" u="sng"/>
              <a:t>Laser Requirements</a:t>
            </a:r>
          </a:p>
          <a:p>
            <a:r>
              <a:rPr lang="en-US"/>
              <a:t>1-2 um wavelength </a:t>
            </a:r>
          </a:p>
          <a:p>
            <a:r>
              <a:rPr lang="en-US"/>
              <a:t>Tuneable pulse length (100fs to 5ps)</a:t>
            </a:r>
          </a:p>
          <a:p>
            <a:r>
              <a:rPr lang="en-US"/>
              <a:t>1-50 MHz rep rates, modelocked</a:t>
            </a:r>
          </a:p>
          <a:p>
            <a:r>
              <a:rPr lang="en-US"/>
              <a:t>&gt;1uJ pulse energy</a:t>
            </a:r>
          </a:p>
          <a:p>
            <a:endParaRPr lang="en-US"/>
          </a:p>
        </p:txBody>
      </p:sp>
      <p:sp>
        <p:nvSpPr>
          <p:cNvPr id="6" name="TextBox 5"/>
          <p:cNvSpPr txBox="1"/>
          <p:nvPr/>
        </p:nvSpPr>
        <p:spPr>
          <a:xfrm>
            <a:off x="589280" y="1066800"/>
            <a:ext cx="8392159" cy="646331"/>
          </a:xfrm>
          <a:prstGeom prst="rect">
            <a:avLst/>
          </a:prstGeom>
          <a:noFill/>
        </p:spPr>
        <p:txBody>
          <a:bodyPr wrap="square" rtlCol="0">
            <a:spAutoFit/>
          </a:bodyPr>
          <a:lstStyle/>
          <a:p>
            <a:r>
              <a:rPr lang="en-US"/>
              <a:t>Traditional RF electron sources can be used for proof-of-principle experiments, but demonstrating future multi-stage devices will require new capabilities</a:t>
            </a:r>
          </a:p>
        </p:txBody>
      </p:sp>
      <p:sp>
        <p:nvSpPr>
          <p:cNvPr id="7" name="TextBox 6"/>
          <p:cNvSpPr txBox="1"/>
          <p:nvPr/>
        </p:nvSpPr>
        <p:spPr>
          <a:xfrm>
            <a:off x="589280" y="3820160"/>
            <a:ext cx="2600629" cy="923330"/>
          </a:xfrm>
          <a:prstGeom prst="rect">
            <a:avLst/>
          </a:prstGeom>
          <a:noFill/>
        </p:spPr>
        <p:txBody>
          <a:bodyPr wrap="none" rtlCol="0">
            <a:spAutoFit/>
          </a:bodyPr>
          <a:lstStyle/>
          <a:p>
            <a:r>
              <a:rPr lang="en-US"/>
              <a:t>• adapted TEM source</a:t>
            </a:r>
          </a:p>
          <a:p>
            <a:r>
              <a:rPr lang="en-US"/>
              <a:t>• needle-tip field emitter </a:t>
            </a:r>
          </a:p>
          <a:p>
            <a:r>
              <a:rPr lang="en-US"/>
              <a:t>  + low-beta pre-injector</a:t>
            </a:r>
          </a:p>
        </p:txBody>
      </p:sp>
      <p:sp>
        <p:nvSpPr>
          <p:cNvPr id="8" name="TextBox 7"/>
          <p:cNvSpPr txBox="1"/>
          <p:nvPr/>
        </p:nvSpPr>
        <p:spPr>
          <a:xfrm>
            <a:off x="4226560" y="3891280"/>
            <a:ext cx="3494316" cy="646331"/>
          </a:xfrm>
          <a:prstGeom prst="rect">
            <a:avLst/>
          </a:prstGeom>
          <a:noFill/>
        </p:spPr>
        <p:txBody>
          <a:bodyPr wrap="none" rtlCol="0">
            <a:spAutoFit/>
          </a:bodyPr>
          <a:lstStyle/>
          <a:p>
            <a:r>
              <a:rPr lang="en-US"/>
              <a:t>• Thulium-doped fiber laser R&amp;D</a:t>
            </a:r>
          </a:p>
          <a:p>
            <a:r>
              <a:rPr lang="en-US"/>
              <a:t>• Amplified Erbium-doped lasers</a:t>
            </a:r>
          </a:p>
        </p:txBody>
      </p:sp>
      <p:sp>
        <p:nvSpPr>
          <p:cNvPr id="15" name="TextBox 14"/>
          <p:cNvSpPr txBox="1"/>
          <p:nvPr/>
        </p:nvSpPr>
        <p:spPr>
          <a:xfrm>
            <a:off x="3007360" y="3332480"/>
            <a:ext cx="2523648" cy="369332"/>
          </a:xfrm>
          <a:prstGeom prst="rect">
            <a:avLst/>
          </a:prstGeom>
          <a:noFill/>
        </p:spPr>
        <p:txBody>
          <a:bodyPr wrap="none" rtlCol="0">
            <a:spAutoFit/>
          </a:bodyPr>
          <a:lstStyle/>
          <a:p>
            <a:r>
              <a:rPr lang="en-US" b="1"/>
              <a:t>Possible Approaches</a:t>
            </a:r>
          </a:p>
        </p:txBody>
      </p:sp>
      <p:sp>
        <p:nvSpPr>
          <p:cNvPr id="13" name="TextBox 12"/>
          <p:cNvSpPr txBox="1"/>
          <p:nvPr/>
        </p:nvSpPr>
        <p:spPr>
          <a:xfrm>
            <a:off x="3129280" y="4927600"/>
            <a:ext cx="4910193" cy="923330"/>
          </a:xfrm>
          <a:prstGeom prst="rect">
            <a:avLst/>
          </a:prstGeom>
          <a:noFill/>
        </p:spPr>
        <p:txBody>
          <a:bodyPr wrap="none" rtlCol="0">
            <a:spAutoFit/>
          </a:bodyPr>
          <a:lstStyle/>
          <a:p>
            <a:r>
              <a:rPr lang="en-US"/>
              <a:t>• proximity to nanofabrication facilities</a:t>
            </a:r>
          </a:p>
          <a:p>
            <a:r>
              <a:rPr lang="en-US"/>
              <a:t>• strong university participation &amp; collaboration</a:t>
            </a:r>
          </a:p>
          <a:p>
            <a:r>
              <a:rPr lang="en-US"/>
              <a:t>• national lab accelerator expertise</a:t>
            </a:r>
          </a:p>
        </p:txBody>
      </p:sp>
      <p:sp>
        <p:nvSpPr>
          <p:cNvPr id="14" name="TextBox 13"/>
          <p:cNvSpPr txBox="1"/>
          <p:nvPr/>
        </p:nvSpPr>
        <p:spPr>
          <a:xfrm>
            <a:off x="1188720" y="5069840"/>
            <a:ext cx="1903736" cy="646331"/>
          </a:xfrm>
          <a:prstGeom prst="rect">
            <a:avLst/>
          </a:prstGeom>
          <a:noFill/>
        </p:spPr>
        <p:txBody>
          <a:bodyPr wrap="none" rtlCol="0">
            <a:spAutoFit/>
          </a:bodyPr>
          <a:lstStyle/>
          <a:p>
            <a:r>
              <a:rPr lang="en-US" b="1"/>
              <a:t>Other Desirable </a:t>
            </a:r>
          </a:p>
          <a:p>
            <a:r>
              <a:rPr lang="en-US" b="1"/>
              <a:t>Features: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2349</TotalTime>
  <Words>989</Words>
  <Application>Microsoft Macintosh PowerPoint</Application>
  <PresentationFormat>On-screen Show (4:3)</PresentationFormat>
  <Paragraphs>151</Paragraphs>
  <Slides>13</Slides>
  <Notes>1</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13</vt:i4>
      </vt:variant>
    </vt:vector>
  </HeadingPairs>
  <TitlesOfParts>
    <vt:vector size="15" baseType="lpstr">
      <vt:lpstr>2_Default Design</vt:lpstr>
      <vt:lpstr>???</vt:lpstr>
      <vt:lpstr>Dielectric Laser Acceleration     </vt:lpstr>
      <vt:lpstr>Dielectric Laser Acceleration (DLA)</vt:lpstr>
      <vt:lpstr>Recently Fabricated Prototypes</vt:lpstr>
      <vt:lpstr>DLA Results to Date</vt:lpstr>
      <vt:lpstr>Optical structures naturally have sub-fs time scales and favor high repetition rate operation</vt:lpstr>
      <vt:lpstr>DLA Collider Concept</vt:lpstr>
      <vt:lpstr>Strawman Parameter Table</vt:lpstr>
      <vt:lpstr>DLA Test Facility at SLAC</vt:lpstr>
      <vt:lpstr>Future Test Facility Requirements</vt:lpstr>
      <vt:lpstr>Unique testing needs for DLAs</vt:lpstr>
      <vt:lpstr>5-Year Roadmap</vt:lpstr>
      <vt:lpstr>Roadmap Goals by Year</vt:lpstr>
      <vt:lpstr>Risk Assessment</vt:lpstr>
    </vt:vector>
  </TitlesOfParts>
  <Company>Stanford Linear Accelerator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mtlee</dc:creator>
  <cp:lastModifiedBy>Ben Cowan</cp:lastModifiedBy>
  <cp:revision>132</cp:revision>
  <dcterms:created xsi:type="dcterms:W3CDTF">2013-02-23T21:52:05Z</dcterms:created>
  <dcterms:modified xsi:type="dcterms:W3CDTF">2013-02-25T02:50:22Z</dcterms:modified>
</cp:coreProperties>
</file>