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3" r:id="rId4"/>
    <p:sldMasterId id="2147483806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  <p:sldMasterId id="2147483660" r:id="rId14"/>
  </p:sldMasterIdLst>
  <p:notesMasterIdLst>
    <p:notesMasterId r:id="rId38"/>
  </p:notesMasterIdLst>
  <p:sldIdLst>
    <p:sldId id="256" r:id="rId15"/>
    <p:sldId id="287" r:id="rId16"/>
    <p:sldId id="324" r:id="rId17"/>
    <p:sldId id="317" r:id="rId18"/>
    <p:sldId id="350" r:id="rId19"/>
    <p:sldId id="351" r:id="rId20"/>
    <p:sldId id="371" r:id="rId21"/>
    <p:sldId id="372" r:id="rId22"/>
    <p:sldId id="375" r:id="rId23"/>
    <p:sldId id="376" r:id="rId24"/>
    <p:sldId id="377" r:id="rId25"/>
    <p:sldId id="378" r:id="rId26"/>
    <p:sldId id="373" r:id="rId27"/>
    <p:sldId id="374" r:id="rId28"/>
    <p:sldId id="379" r:id="rId29"/>
    <p:sldId id="352" r:id="rId30"/>
    <p:sldId id="353" r:id="rId31"/>
    <p:sldId id="380" r:id="rId32"/>
    <p:sldId id="381" r:id="rId33"/>
    <p:sldId id="382" r:id="rId34"/>
    <p:sldId id="383" r:id="rId35"/>
    <p:sldId id="384" r:id="rId36"/>
    <p:sldId id="349" r:id="rId37"/>
  </p:sldIdLst>
  <p:sldSz cx="9144000" cy="6858000" type="screen4x3"/>
  <p:notesSz cx="71120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FF"/>
    <a:srgbClr val="3366FF"/>
    <a:srgbClr val="FFCCFF"/>
    <a:srgbClr val="FFFFFF"/>
    <a:srgbClr val="99CCFF"/>
    <a:srgbClr val="CC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87" autoAdjust="0"/>
  </p:normalViewPr>
  <p:slideViewPr>
    <p:cSldViewPr snapToObjects="1"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9075" y="0"/>
            <a:ext cx="30813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487863"/>
            <a:ext cx="56896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813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9075" y="8974138"/>
            <a:ext cx="30813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fld id="{D15C1A03-9A51-4782-8F58-5B8377DB6A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034BC-E244-4CA4-BFD3-6C6082FB0C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261D-8A7B-467A-AAAB-B4F1AE1B8A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0CADC-63B2-4513-AF2E-8705A5840A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3940-AB56-4DB7-B46B-7ED50025E8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86983-E478-48D7-8845-FD820D9D2C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92DC-CF32-4275-8FE9-D4E2C36F41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2878-8D4D-49A2-983A-8E7DC084E7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192CB-24F8-42F0-B484-09ECEB7059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2271-AAC7-42E3-90AB-22C79EB78F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066B-9407-4358-A91B-BD0F99AB00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2FA6-B013-42FD-A65C-5D7BEA56BF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BA6B4-C13D-4969-B203-1B53FFE5C8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05B5-DF03-4CB8-8B93-B66FDDB815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788FD-ABD1-44A9-98B9-E71CD769305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90A3E-7429-4D19-A9E5-9A2D4F2872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A7C8D-F808-4414-BB97-543EFAB96C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79ED5-7B3B-4565-B52C-9DCBDC406E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CFB67-D12A-4A40-A084-18ECE27E83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0B597-8A42-48C4-B3CD-8A70478BFDB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4A0AA-3DD0-43B4-92DF-EC834BB6E2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AED422-0ED6-4945-81B1-364DF0F103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2582-81D2-4E9A-8842-754D772119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44BF2-17C7-47FA-A02A-21C090FDC7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D2A6-D6FA-4592-A339-7776FBC47C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F3620-54BB-4DA2-8F63-20A1FA41C4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BFEA3-0752-476A-A94A-C313889779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D9A15-603C-4DA6-9D3B-7E3E4486F3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7FD5-3E18-49EC-8E89-143018AE99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91EB-8772-460A-BAB0-DC05DE9CC7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EEF0-8D8F-486D-850F-27E3814721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657-4CFB-481A-9F1D-8EF5CF9689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775776-86DC-4E23-8D9F-F92E7A0768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79DCF-63B7-4E8D-8929-F4D423396B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5EB5B-6D3F-449A-9CFF-EA94EF92DE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3FD1-2B89-44B9-B27B-DC8CD5CE30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AA6D-49F9-4399-A5C8-87F6BEED159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EBFB2-4556-4593-A77D-9337330B00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17D7-C25F-4583-97CB-6E45ACF6F4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987E-E8CE-49FE-896B-BA75F89AE3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46B4C-6F87-41D2-89C3-2728CB7841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46E66-DBFC-4CB8-9BCA-CD35C92FDB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A81BC-377A-410D-8846-2E8FBC5014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AE72AA-D941-4ABD-8F5C-99023C32B9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8288B-4143-4307-854F-3A5242039B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C652-5805-4379-912C-88DA3B1FB6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4B554-4FF7-4AA7-861A-5A689576153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7606-1805-4F46-B3E9-1319F6EF30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DAC36-8D21-44A4-BC79-B0C8DA164F7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ECFC-E4E9-433E-BEB2-E19C82C2650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F4D8-30FA-4342-B226-689658F09D3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E8223-4F19-4C45-8ED4-4DBBA46C7C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B3FA8-FF96-4FBF-A0E8-851965AABE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9E14D-F596-46C3-9730-B813913C84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00ACB-9BF0-4DF5-9614-5977B7B985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8955C-F97F-485A-9E19-B8DE8AD792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8B6D2-5AA3-466B-AAFC-E4C168C063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EDB27-D82B-42DE-8F52-9B797F1143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9F8D-720E-4CAB-8D60-5C5B90E116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C7BD-782A-4A26-8B53-2B977E3082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A98B-255C-4138-95E2-3BE31EE056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506CF-6CED-458A-90FD-083EDA7922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975DC-E691-46D5-94BD-B130592544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4F205-1B2B-43EF-BDB7-BFE5159CAA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6228F6-1ACF-4A30-A27C-6A9B73240D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952A2D-CC77-4210-8820-464304F9F9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9BB5F-3BE3-490B-9A53-04F54C185F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86944-C00F-47FC-B117-F79D88B9D9C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6875-6047-4467-895F-36F79211A9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E4D2C-477E-4DA1-9912-73234709D2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FED4-7C8F-4A51-A5E0-D896EF1D86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F894C-4D86-4A59-BC49-CC4AF898BD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BB26D-B5A0-453E-95E3-E0A2BB29D0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EF841-F056-4D1F-84A0-592A5993AD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5707-E052-45D7-A32E-B0A9F64A60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5A59-87FF-4128-822B-0DC6769ED4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D5FF3-CF3B-4DAA-9C90-86CF857E4E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B81BB-39A8-4567-8866-7DDCD62408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50E46-9FCB-4A06-BBDA-232AB659FDE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1A07-A903-4D5B-B9E1-CC9B9A6A24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006D7-BACD-498E-9205-BDFE51AFFE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EB614-55FC-4823-8FBF-B6FA40E600F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3E478-C0E1-49DE-8A26-49F39DF2F7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3EAA0-BDF3-497F-B478-CFFBE81BA4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96E8A-AA8E-44FC-87D9-A4CBC8C3C7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0CB84-76C1-4F91-8DFC-843406E388B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BD9D5-8135-4B0F-A501-CB33CBB9C9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28FD-53B9-4373-BD86-4BE1DBF050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3C6D-4A85-4A70-A3CB-43E4FDDA4B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BCCB-F7DC-412A-9138-21FEB65C47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8EB3-F394-436D-8308-2F7F16CFC1E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5309-F10F-432F-A879-36597BDAF6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E031-4AC9-40D0-83A2-4EC3D4198C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8F0E-F945-4054-9D1D-F6140948A5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6374-7CD5-4F26-88E4-26A8F68576B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F53ED-F364-44B6-8285-39CDCBD5F0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3D0C-1AA4-4B68-9A9B-0EF269C99F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DD8C1-0335-4B86-BE7E-A4357FDBFC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B42C-EBFC-457D-964E-F0B239BD10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4D74B-EE2C-495A-8362-94E30999D3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C263-05C6-4FA8-945F-B2ECA25E4B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4DF93-FB5F-49DE-B786-70000CAD4D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B399F-425D-4351-81A4-CC488509598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EE375-FB15-49C8-A014-A7D38C2EA7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BC9A2-8FAA-40D3-A906-19F294162F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0FBC2-2B78-4AB2-A857-9F4D44797F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58EF5-2373-4FB5-8FF0-2613FEA281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7461-A3F3-47A3-9B41-605CBCFF40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EC757-ACC3-4005-82FE-8D3ADC951A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B306-62F3-4559-B659-CF96E70613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CF2D6-34AA-47C0-88D8-CA30B97722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227ED-B7FB-4269-8FBB-0EDDF8A252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6174E-BBCC-484D-9A20-34990C819C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9BED2-3A24-4E65-960C-1490A95CAC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1B883-3CA6-47D2-AC92-6A18256709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4037-9F70-4BFE-B26C-2139E0F58E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4A62F-302F-498A-AB59-227E444DA1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1F996-BEB2-4AD6-B9FA-297B2A911E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CBA34-A6D7-4EB9-9745-4A2680C915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24F9-1E65-4540-8614-37EC4A711A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5E742-35CA-4F67-9C9A-0DE357463A4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268D5-7E04-40F1-9C31-85C0EAC5F9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title header_green_37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6" descr="title footer_green_37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7" descr="doe_black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16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98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8EF41B47-B77A-4AEE-834A-3A60F9BC83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FCCB0433-6316-46ED-9123-421C90B226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6B4C58E6-8C19-4FD6-BC0D-A58F4901A7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0ED8F0F9-9254-4BCA-B977-DFF4409171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C8B09643-6B7B-4696-BA61-9B9A89D789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B62FF388-B858-473C-A3B4-179F8CD886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slide header_green_37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6" descr="slide footer_green_37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46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3475592E-4506-4474-A2EE-9C47C4CB88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1DE2-A565-49EE-B114-314882619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F252-476B-4BB8-8960-C177F50D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57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78CB4089-341A-40E4-9C3D-E74CDA0A57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67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564869A0-BB74-4D27-AC64-20BF42502C8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77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BDA780B7-CAB1-467C-A42D-AADBF3B99F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11E813F8-1D73-4CBF-B999-0B3A21FB6A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/>
          </p:cNvSpPr>
          <p:nvPr>
            <p:ph type="ctrTitle"/>
          </p:nvPr>
        </p:nvSpPr>
        <p:spPr>
          <a:xfrm>
            <a:off x="450849" y="1976438"/>
            <a:ext cx="8305223" cy="1082675"/>
          </a:xfrm>
        </p:spPr>
        <p:txBody>
          <a:bodyPr/>
          <a:lstStyle/>
          <a:p>
            <a:r>
              <a:rPr lang="en-US" altLang="zh-CN" sz="3000" dirty="0"/>
              <a:t> </a:t>
            </a:r>
            <a:r>
              <a:rPr lang="en-US" altLang="zh-CN" sz="3000" dirty="0" smtClean="0"/>
              <a:t>Linear Collider based on Short Pulse Two-Beam Accelerator Technology</a:t>
            </a:r>
            <a:endParaRPr lang="en-US" altLang="zh-CN" sz="3000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47975" y="4335463"/>
            <a:ext cx="4583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 smtClean="0">
                <a:solidFill>
                  <a:schemeClr val="hlink"/>
                </a:solidFill>
                <a:ea typeface="宋体" pitchFamily="2" charset="-122"/>
              </a:rPr>
              <a:t>Chunguang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 Jing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(HEP ANL/ Euclid </a:t>
            </a:r>
            <a:r>
              <a:rPr lang="en-US" altLang="zh-CN" sz="2000" dirty="0" err="1" smtClean="0">
                <a:solidFill>
                  <a:schemeClr val="hlink"/>
                </a:solidFill>
                <a:ea typeface="宋体" pitchFamily="2" charset="-122"/>
              </a:rPr>
              <a:t>Techlabs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)</a:t>
            </a:r>
            <a:endParaRPr lang="en-US" altLang="zh-CN" sz="2400" dirty="0" smtClean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461125"/>
            <a:ext cx="458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UC </a:t>
            </a:r>
            <a:r>
              <a:rPr lang="en-US" altLang="zh-CN" sz="2000" dirty="0" err="1" smtClean="0">
                <a:solidFill>
                  <a:schemeClr val="hlink"/>
                </a:solidFill>
                <a:ea typeface="宋体" pitchFamily="2" charset="-122"/>
              </a:rPr>
              <a:t>miniworkshop</a:t>
            </a: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, </a:t>
            </a: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Feb 25</a:t>
            </a: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. 2013</a:t>
            </a:r>
            <a:endParaRPr lang="en-US" altLang="zh-CN" sz="2000" dirty="0">
              <a:solidFill>
                <a:schemeClr val="hlink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354" y="4532365"/>
            <a:ext cx="2640012" cy="1249363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16" y="1558978"/>
            <a:ext cx="1698625" cy="663575"/>
          </a:xfrm>
          <a:prstGeom prst="rect">
            <a:avLst/>
          </a:prstGeom>
          <a:noFill/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31166" y="5670603"/>
            <a:ext cx="696913" cy="523875"/>
            <a:chOff x="1727" y="3085"/>
            <a:chExt cx="258" cy="411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 rot="16200000" flipV="1">
              <a:off x="1650" y="3162"/>
              <a:ext cx="41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 rot="16200000" flipV="1">
              <a:off x="1739" y="3241"/>
              <a:ext cx="33" cy="31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1" y="30"/>
                </a:cxn>
                <a:cxn ang="0">
                  <a:pos x="32" y="29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32" y="31"/>
                </a:cxn>
                <a:cxn ang="0">
                  <a:pos x="31" y="31"/>
                </a:cxn>
                <a:cxn ang="0">
                  <a:pos x="28" y="27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8" y="28"/>
                </a:cxn>
                <a:cxn ang="0">
                  <a:pos x="25" y="24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22" y="20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6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19" y="18"/>
                </a:cxn>
                <a:cxn ang="0">
                  <a:pos x="18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33" h="31"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28" y="27"/>
                  </a:move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25" y="24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1" y="11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 rot="16200000" flipV="1">
              <a:off x="1772" y="3276"/>
              <a:ext cx="35" cy="34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31" y="30"/>
                </a:cxn>
                <a:cxn ang="0">
                  <a:pos x="31" y="29"/>
                </a:cxn>
                <a:cxn ang="0">
                  <a:pos x="35" y="33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34" y="34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7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22" y="20"/>
                </a:cxn>
                <a:cxn ang="0">
                  <a:pos x="22" y="21"/>
                </a:cxn>
                <a:cxn ang="0">
                  <a:pos x="21" y="21"/>
                </a:cxn>
                <a:cxn ang="0">
                  <a:pos x="21" y="21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35" h="34">
                  <a:moveTo>
                    <a:pt x="34" y="34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0" y="2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7" y="8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 rot="16200000" flipV="1">
              <a:off x="1808" y="3314"/>
              <a:ext cx="36" cy="34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34" y="33"/>
                </a:cxn>
                <a:cxn ang="0">
                  <a:pos x="35" y="33"/>
                </a:cxn>
                <a:cxn ang="0">
                  <a:pos x="36" y="33"/>
                </a:cxn>
                <a:cxn ang="0">
                  <a:pos x="36" y="34"/>
                </a:cxn>
                <a:cxn ang="0">
                  <a:pos x="35" y="34"/>
                </a:cxn>
                <a:cxn ang="0">
                  <a:pos x="34" y="34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1" y="31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4"/>
                </a:cxn>
                <a:cxn ang="0">
                  <a:pos x="25" y="25"/>
                </a:cxn>
                <a:cxn ang="0">
                  <a:pos x="24" y="24"/>
                </a:cxn>
                <a:cxn ang="0">
                  <a:pos x="21" y="21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22" y="20"/>
                </a:cxn>
                <a:cxn ang="0">
                  <a:pos x="22" y="21"/>
                </a:cxn>
                <a:cxn ang="0">
                  <a:pos x="22" y="21"/>
                </a:cxn>
                <a:cxn ang="0">
                  <a:pos x="21" y="21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9" y="17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7" y="18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10" y="11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36" h="34"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1" y="31"/>
                  </a:moveTo>
                  <a:lnTo>
                    <a:pt x="28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lose/>
                  <a:moveTo>
                    <a:pt x="17" y="18"/>
                  </a:moveTo>
                  <a:lnTo>
                    <a:pt x="14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7" y="8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4" y="5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 rot="16200000" flipV="1">
              <a:off x="1844" y="3351"/>
              <a:ext cx="32" cy="31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1" y="29"/>
                </a:cxn>
                <a:cxn ang="0">
                  <a:pos x="31" y="29"/>
                </a:cxn>
                <a:cxn ang="0">
                  <a:pos x="32" y="29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31" y="30"/>
                </a:cxn>
                <a:cxn ang="0">
                  <a:pos x="27" y="27"/>
                </a:cxn>
                <a:cxn ang="0">
                  <a:pos x="27" y="26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8" y="27"/>
                </a:cxn>
                <a:cxn ang="0">
                  <a:pos x="28" y="27"/>
                </a:cxn>
                <a:cxn ang="0">
                  <a:pos x="24" y="24"/>
                </a:cxn>
                <a:cxn ang="0">
                  <a:pos x="20" y="20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25" y="23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17" y="17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7" y="17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2" h="31">
                  <a:moveTo>
                    <a:pt x="31" y="30"/>
                  </a:move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close/>
                  <a:moveTo>
                    <a:pt x="24" y="24"/>
                  </a:move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7" y="17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0" y="11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 rot="16200000" flipV="1">
              <a:off x="1876" y="3386"/>
              <a:ext cx="36" cy="34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1" y="29"/>
                </a:cxn>
                <a:cxn ang="0">
                  <a:pos x="32" y="29"/>
                </a:cxn>
                <a:cxn ang="0">
                  <a:pos x="36" y="33"/>
                </a:cxn>
                <a:cxn ang="0">
                  <a:pos x="36" y="33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28" y="27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8" y="27"/>
                </a:cxn>
                <a:cxn ang="0">
                  <a:pos x="24" y="24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17" y="17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22" y="19"/>
                </a:cxn>
                <a:cxn ang="0">
                  <a:pos x="22" y="20"/>
                </a:cxn>
                <a:cxn ang="0">
                  <a:pos x="22" y="21"/>
                </a:cxn>
                <a:cxn ang="0">
                  <a:pos x="21" y="21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6" h="34">
                  <a:moveTo>
                    <a:pt x="35" y="34"/>
                  </a:move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close/>
                  <a:moveTo>
                    <a:pt x="28" y="27"/>
                  </a:move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21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8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 rot="16200000" flipV="1">
              <a:off x="1912" y="3424"/>
              <a:ext cx="66" cy="64"/>
            </a:xfrm>
            <a:custGeom>
              <a:avLst/>
              <a:gdLst/>
              <a:ahLst/>
              <a:cxnLst>
                <a:cxn ang="0">
                  <a:pos x="65" y="63"/>
                </a:cxn>
                <a:cxn ang="0">
                  <a:pos x="66" y="63"/>
                </a:cxn>
                <a:cxn ang="0">
                  <a:pos x="66" y="64"/>
                </a:cxn>
                <a:cxn ang="0">
                  <a:pos x="65" y="64"/>
                </a:cxn>
                <a:cxn ang="0">
                  <a:pos x="58" y="56"/>
                </a:cxn>
                <a:cxn ang="0">
                  <a:pos x="59" y="56"/>
                </a:cxn>
                <a:cxn ang="0">
                  <a:pos x="63" y="60"/>
                </a:cxn>
                <a:cxn ang="0">
                  <a:pos x="61" y="60"/>
                </a:cxn>
                <a:cxn ang="0">
                  <a:pos x="54" y="53"/>
                </a:cxn>
                <a:cxn ang="0">
                  <a:pos x="55" y="53"/>
                </a:cxn>
                <a:cxn ang="0">
                  <a:pos x="56" y="54"/>
                </a:cxn>
                <a:cxn ang="0">
                  <a:pos x="55" y="54"/>
                </a:cxn>
                <a:cxn ang="0">
                  <a:pos x="51" y="50"/>
                </a:cxn>
                <a:cxn ang="0">
                  <a:pos x="52" y="49"/>
                </a:cxn>
                <a:cxn ang="0">
                  <a:pos x="53" y="50"/>
                </a:cxn>
                <a:cxn ang="0">
                  <a:pos x="51" y="51"/>
                </a:cxn>
                <a:cxn ang="0">
                  <a:pos x="44" y="44"/>
                </a:cxn>
                <a:cxn ang="0">
                  <a:pos x="45" y="43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1" y="41"/>
                </a:cxn>
                <a:cxn ang="0">
                  <a:pos x="41" y="40"/>
                </a:cxn>
                <a:cxn ang="0">
                  <a:pos x="42" y="40"/>
                </a:cxn>
                <a:cxn ang="0">
                  <a:pos x="42" y="41"/>
                </a:cxn>
                <a:cxn ang="0">
                  <a:pos x="37" y="38"/>
                </a:cxn>
                <a:cxn ang="0">
                  <a:pos x="38" y="36"/>
                </a:cxn>
                <a:cxn ang="0">
                  <a:pos x="39" y="37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31" y="30"/>
                </a:cxn>
                <a:cxn ang="0">
                  <a:pos x="35" y="33"/>
                </a:cxn>
                <a:cxn ang="0">
                  <a:pos x="35" y="35"/>
                </a:cxn>
                <a:cxn ang="0">
                  <a:pos x="27" y="28"/>
                </a:cxn>
                <a:cxn ang="0">
                  <a:pos x="27" y="27"/>
                </a:cxn>
                <a:cxn ang="0">
                  <a:pos x="28" y="27"/>
                </a:cxn>
                <a:cxn ang="0">
                  <a:pos x="28" y="28"/>
                </a:cxn>
                <a:cxn ang="0">
                  <a:pos x="27" y="28"/>
                </a:cxn>
                <a:cxn ang="0">
                  <a:pos x="24" y="24"/>
                </a:cxn>
                <a:cxn ang="0">
                  <a:pos x="25" y="23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17" y="17"/>
                </a:cxn>
                <a:cxn ang="0">
                  <a:pos x="18" y="17"/>
                </a:cxn>
                <a:cxn ang="0">
                  <a:pos x="22" y="21"/>
                </a:cxn>
                <a:cxn ang="0">
                  <a:pos x="20" y="21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2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7" y="9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66" h="64">
                  <a:moveTo>
                    <a:pt x="65" y="64"/>
                  </a:move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close/>
                  <a:moveTo>
                    <a:pt x="61" y="60"/>
                  </a:move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1" y="60"/>
                  </a:lnTo>
                  <a:close/>
                  <a:moveTo>
                    <a:pt x="55" y="54"/>
                  </a:moveTo>
                  <a:lnTo>
                    <a:pt x="55" y="54"/>
                  </a:lnTo>
                  <a:lnTo>
                    <a:pt x="55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close/>
                  <a:moveTo>
                    <a:pt x="48" y="47"/>
                  </a:move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37" y="38"/>
                  </a:moveTo>
                  <a:lnTo>
                    <a:pt x="37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close/>
                  <a:moveTo>
                    <a:pt x="34" y="34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27" y="28"/>
                  </a:move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0" y="2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7" y="8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 rot="16200000" flipV="1">
              <a:off x="1753" y="3255"/>
              <a:ext cx="2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 rot="16200000" flipV="1">
              <a:off x="1756" y="325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 rot="16200000" flipV="1">
              <a:off x="1760" y="3261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 rot="16200000" flipV="1">
              <a:off x="1766" y="3268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rot="16200000" flipV="1">
              <a:off x="1769" y="3272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 rot="16200000" flipV="1">
              <a:off x="1773" y="3275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 rot="16200000" flipV="1">
              <a:off x="1779" y="3282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 rot="16200000" flipV="1">
              <a:off x="1783" y="3285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 rot="16200000" flipV="1">
              <a:off x="1786" y="3288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 rot="16200000" flipV="1">
              <a:off x="1792" y="3296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 rot="16200000" flipV="1">
              <a:off x="1796" y="3299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 rot="16200000" flipV="1">
              <a:off x="1799" y="3302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 rot="16200000" flipV="1">
              <a:off x="1805" y="330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 rot="16200000" flipV="1">
              <a:off x="1809" y="3313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 rot="16200000" flipV="1">
              <a:off x="1812" y="33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 rot="16200000" flipV="1">
              <a:off x="1818" y="3323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16200000" flipV="1">
              <a:off x="1822" y="332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16200000" flipV="1">
              <a:off x="1825" y="3329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 rot="16200000" flipV="1">
              <a:off x="1831" y="3337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 rot="16200000" flipV="1">
              <a:off x="1835" y="334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 rot="16200000" flipV="1">
              <a:off x="1838" y="3343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 rot="16200000" flipV="1">
              <a:off x="1844" y="335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 rot="16200000" flipV="1">
              <a:off x="1848" y="3354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 rot="16200000" flipV="1">
              <a:off x="1851" y="3357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 rot="16200000" flipV="1">
              <a:off x="1858" y="336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 rot="16200000" flipV="1">
              <a:off x="1861" y="3368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 rot="16200000" flipV="1">
              <a:off x="1864" y="3370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 rot="16200000" flipV="1">
              <a:off x="1871" y="3378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 rot="16200000" flipV="1">
              <a:off x="1874" y="3381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 rot="16200000" flipV="1">
              <a:off x="1877" y="3384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 rot="16200000" flipV="1">
              <a:off x="1884" y="3392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 rot="16200000" flipV="1">
              <a:off x="1887" y="3395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 rot="16200000" flipV="1">
              <a:off x="1890" y="3398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 rot="16200000" flipV="1">
              <a:off x="1897" y="3405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 rot="16200000" flipV="1">
              <a:off x="1900" y="3409"/>
              <a:ext cx="2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 rot="16200000" flipV="1">
              <a:off x="1903" y="3412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 rot="16200000" flipV="1">
              <a:off x="1910" y="3419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 rot="16200000" flipV="1">
              <a:off x="1913" y="342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 rot="16200000" flipV="1">
              <a:off x="1916" y="3425"/>
              <a:ext cx="5" cy="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 rot="16200000" flipV="1">
              <a:off x="1923" y="3433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 rot="16200000" flipV="1">
              <a:off x="1926" y="343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 rot="16200000" flipV="1">
              <a:off x="1929" y="3439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 rot="16200000" flipV="1">
              <a:off x="1936" y="344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 rot="16200000" flipV="1">
              <a:off x="1939" y="3450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 rot="16200000" flipV="1">
              <a:off x="1942" y="3453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 rot="16200000" flipV="1">
              <a:off x="1949" y="3460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 rot="16200000" flipV="1">
              <a:off x="1952" y="3463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 rot="16200000" flipV="1">
              <a:off x="1955" y="3466"/>
              <a:ext cx="5" cy="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 rot="16200000" flipV="1">
              <a:off x="1962" y="3474"/>
              <a:ext cx="2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 rot="16200000" flipV="1">
              <a:off x="1965" y="347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 rot="16200000" flipV="1">
              <a:off x="1968" y="3480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 rot="16200000" flipV="1">
              <a:off x="1975" y="348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 rot="16200000" flipV="1">
              <a:off x="1971" y="348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6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1740" y="3242"/>
              <a:ext cx="4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V="1">
              <a:off x="1801" y="3306"/>
              <a:ext cx="47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V="1">
              <a:off x="1870" y="3378"/>
              <a:ext cx="4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V="1">
              <a:off x="1931" y="3442"/>
              <a:ext cx="4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Freeform 71"/>
            <p:cNvSpPr>
              <a:spLocks/>
            </p:cNvSpPr>
            <p:nvPr/>
          </p:nvSpPr>
          <p:spPr bwMode="auto">
            <a:xfrm rot="16200000" flipV="1">
              <a:off x="1780" y="3189"/>
              <a:ext cx="95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95" y="33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" h="33">
                  <a:moveTo>
                    <a:pt x="0" y="0"/>
                  </a:moveTo>
                  <a:lnTo>
                    <a:pt x="0" y="33"/>
                  </a:lnTo>
                  <a:lnTo>
                    <a:pt x="95" y="33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2"/>
          <p:cNvGrpSpPr>
            <a:grpSpLocks/>
          </p:cNvGrpSpPr>
          <p:nvPr/>
        </p:nvGrpSpPr>
        <p:grpSpPr bwMode="auto">
          <a:xfrm rot="16200000" flipH="1">
            <a:off x="3400941" y="4333928"/>
            <a:ext cx="2012950" cy="844550"/>
            <a:chOff x="2458" y="2953"/>
            <a:chExt cx="919" cy="313"/>
          </a:xfrm>
        </p:grpSpPr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3223" y="3073"/>
              <a:ext cx="48" cy="6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 flipH="1">
              <a:off x="2584" y="3140"/>
              <a:ext cx="689" cy="11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 flipH="1">
              <a:off x="3279" y="3071"/>
              <a:ext cx="0" cy="10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3277" y="3178"/>
              <a:ext cx="6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3275" y="3210"/>
              <a:ext cx="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 flipH="1">
              <a:off x="3279" y="3214"/>
              <a:ext cx="0" cy="5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 flipH="1">
              <a:off x="2582" y="3259"/>
              <a:ext cx="6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 flipH="1">
              <a:off x="3215" y="3071"/>
              <a:ext cx="0" cy="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 flipH="1">
              <a:off x="2582" y="3136"/>
              <a:ext cx="6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 flipH="1">
              <a:off x="3258" y="3135"/>
              <a:ext cx="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 flipH="1">
              <a:off x="3217" y="3135"/>
              <a:ext cx="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 flipH="1" flipV="1">
              <a:off x="3216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 flipH="1">
              <a:off x="3216" y="3135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 flipH="1">
              <a:off x="3124" y="3133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 flipH="1" flipV="1">
              <a:off x="3124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 flipH="1">
              <a:off x="3034" y="3133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 flipH="1" flipV="1">
              <a:off x="3034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 flipH="1">
              <a:off x="2941" y="3133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 flipH="1" flipV="1">
              <a:off x="2941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 flipH="1">
              <a:off x="2845" y="3130"/>
              <a:ext cx="0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 flipH="1" flipV="1">
              <a:off x="2845" y="3209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 flipH="1">
              <a:off x="2755" y="3130"/>
              <a:ext cx="0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 flipH="1" flipV="1">
              <a:off x="2755" y="3210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 flipH="1">
              <a:off x="2661" y="3130"/>
              <a:ext cx="0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 flipH="1" flipV="1">
              <a:off x="2661" y="3210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 rot="10800000" flipH="1">
              <a:off x="2578" y="3204"/>
              <a:ext cx="0" cy="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 rot="-10800000">
              <a:off x="2515" y="3210"/>
              <a:ext cx="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 rot="-10800000">
              <a:off x="2515" y="3177"/>
              <a:ext cx="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 rot="10800000" flipH="1">
              <a:off x="2578" y="3129"/>
              <a:ext cx="0" cy="5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 flipH="1">
              <a:off x="2458" y="3195"/>
              <a:ext cx="919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 flipH="1">
              <a:off x="2496" y="3190"/>
              <a:ext cx="881" cy="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04"/>
            <p:cNvSpPr>
              <a:spLocks noChangeShapeType="1"/>
            </p:cNvSpPr>
            <p:nvPr/>
          </p:nvSpPr>
          <p:spPr bwMode="auto">
            <a:xfrm flipH="1">
              <a:off x="3250" y="2953"/>
              <a:ext cx="6" cy="10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105"/>
          <p:cNvGrpSpPr>
            <a:grpSpLocks/>
          </p:cNvGrpSpPr>
          <p:nvPr/>
        </p:nvGrpSpPr>
        <p:grpSpPr bwMode="auto">
          <a:xfrm rot="5400000" flipH="1">
            <a:off x="4409797" y="5731722"/>
            <a:ext cx="477837" cy="609600"/>
            <a:chOff x="2594" y="2525"/>
            <a:chExt cx="218" cy="226"/>
          </a:xfrm>
        </p:grpSpPr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2594" y="2525"/>
              <a:ext cx="8" cy="22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7"/>
            <p:cNvSpPr>
              <a:spLocks noChangeArrowheads="1"/>
            </p:cNvSpPr>
            <p:nvPr/>
          </p:nvSpPr>
          <p:spPr bwMode="auto">
            <a:xfrm>
              <a:off x="2614" y="2620"/>
              <a:ext cx="7" cy="56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2602" y="2742"/>
              <a:ext cx="180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2594" y="2525"/>
              <a:ext cx="188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2667" y="2525"/>
              <a:ext cx="7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2667" y="2666"/>
              <a:ext cx="7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2774" y="2525"/>
              <a:ext cx="8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2774" y="2666"/>
              <a:ext cx="8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2774" y="2610"/>
              <a:ext cx="38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2774" y="2657"/>
              <a:ext cx="38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" name="Arc 116"/>
          <p:cNvSpPr>
            <a:spLocks/>
          </p:cNvSpPr>
          <p:nvPr/>
        </p:nvSpPr>
        <p:spPr bwMode="auto">
          <a:xfrm flipH="1" flipV="1">
            <a:off x="291029" y="2113015"/>
            <a:ext cx="395287" cy="855663"/>
          </a:xfrm>
          <a:custGeom>
            <a:avLst/>
            <a:gdLst>
              <a:gd name="G0" fmla="+- 6383 0 0"/>
              <a:gd name="G1" fmla="+- 21600 0 0"/>
              <a:gd name="G2" fmla="+- 21600 0 0"/>
              <a:gd name="T0" fmla="*/ 0 w 27983"/>
              <a:gd name="T1" fmla="*/ 965 h 43200"/>
              <a:gd name="T2" fmla="*/ 4732 w 27983"/>
              <a:gd name="T3" fmla="*/ 43137 h 43200"/>
              <a:gd name="T4" fmla="*/ 6383 w 279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83" h="43200" fill="none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</a:path>
              <a:path w="27983" h="43200" stroke="0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  <a:lnTo>
                  <a:pt x="638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7"/>
          <p:cNvSpPr>
            <a:spLocks noChangeShapeType="1"/>
          </p:cNvSpPr>
          <p:nvPr/>
        </p:nvSpPr>
        <p:spPr bwMode="auto">
          <a:xfrm flipV="1">
            <a:off x="2494479" y="1860603"/>
            <a:ext cx="635000" cy="1587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7" name="Group 118"/>
          <p:cNvGrpSpPr>
            <a:grpSpLocks/>
          </p:cNvGrpSpPr>
          <p:nvPr/>
        </p:nvGrpSpPr>
        <p:grpSpPr bwMode="auto">
          <a:xfrm>
            <a:off x="2059504" y="2176515"/>
            <a:ext cx="307975" cy="192088"/>
            <a:chOff x="3220" y="1888"/>
            <a:chExt cx="227" cy="159"/>
          </a:xfrm>
        </p:grpSpPr>
        <p:sp>
          <p:nvSpPr>
            <p:cNvPr id="118" name="Line 119"/>
            <p:cNvSpPr>
              <a:spLocks noChangeShapeType="1"/>
            </p:cNvSpPr>
            <p:nvPr/>
          </p:nvSpPr>
          <p:spPr bwMode="auto">
            <a:xfrm>
              <a:off x="3220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>
              <a:off x="3288" y="204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1"/>
            <p:cNvSpPr>
              <a:spLocks noChangeShapeType="1"/>
            </p:cNvSpPr>
            <p:nvPr/>
          </p:nvSpPr>
          <p:spPr bwMode="auto">
            <a:xfrm flipH="1">
              <a:off x="3379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3542229" y="5669015"/>
            <a:ext cx="1198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latin typeface="Calibri" pitchFamily="34" charset="0"/>
                <a:ea typeface="宋体" charset="-122"/>
              </a:rPr>
              <a:t>photons</a:t>
            </a:r>
          </a:p>
        </p:txBody>
      </p:sp>
      <p:sp>
        <p:nvSpPr>
          <p:cNvPr id="122" name="Text Box 123"/>
          <p:cNvSpPr txBox="1">
            <a:spLocks noChangeArrowheads="1"/>
          </p:cNvSpPr>
          <p:nvPr/>
        </p:nvSpPr>
        <p:spPr bwMode="auto">
          <a:xfrm rot="16200000">
            <a:off x="3355697" y="4409334"/>
            <a:ext cx="169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latin typeface="Calibri" pitchFamily="34" charset="0"/>
                <a:ea typeface="宋体" charset="-122"/>
              </a:rPr>
              <a:t>1.3GHz SW Linac</a:t>
            </a:r>
          </a:p>
        </p:txBody>
      </p:sp>
      <p:sp>
        <p:nvSpPr>
          <p:cNvPr id="123" name="Rectangle 124"/>
          <p:cNvSpPr>
            <a:spLocks noChangeArrowheads="1"/>
          </p:cNvSpPr>
          <p:nvPr/>
        </p:nvSpPr>
        <p:spPr bwMode="auto">
          <a:xfrm>
            <a:off x="173554" y="1003353"/>
            <a:ext cx="4922837" cy="54533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 Box 125"/>
          <p:cNvSpPr txBox="1">
            <a:spLocks noChangeArrowheads="1"/>
          </p:cNvSpPr>
          <p:nvPr/>
        </p:nvSpPr>
        <p:spPr bwMode="auto">
          <a:xfrm>
            <a:off x="200541" y="5933524"/>
            <a:ext cx="2487612" cy="5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alibri" pitchFamily="34" charset="0"/>
                <a:ea typeface="宋体" charset="-122"/>
              </a:rPr>
              <a:t>25 </a:t>
            </a:r>
            <a:r>
              <a:rPr lang="en-US" altLang="zh-CN" sz="2800" dirty="0" err="1">
                <a:latin typeface="Calibri" pitchFamily="34" charset="0"/>
                <a:ea typeface="宋体" charset="-122"/>
              </a:rPr>
              <a:t>GeV</a:t>
            </a:r>
            <a:r>
              <a:rPr lang="en-US" altLang="zh-CN" sz="2800" dirty="0">
                <a:latin typeface="Calibri" pitchFamily="34" charset="0"/>
                <a:ea typeface="宋体" charset="-122"/>
              </a:rPr>
              <a:t> </a:t>
            </a:r>
            <a:r>
              <a:rPr lang="en-US" altLang="zh-CN" sz="2800" dirty="0" smtClean="0">
                <a:latin typeface="Calibri" pitchFamily="34" charset="0"/>
                <a:ea typeface="宋体" charset="-122"/>
              </a:rPr>
              <a:t>Stage</a:t>
            </a:r>
            <a:endParaRPr lang="en-US" altLang="zh-CN" sz="2800" dirty="0">
              <a:latin typeface="Calibri" pitchFamily="34" charset="0"/>
              <a:ea typeface="宋体" charset="-122"/>
            </a:endParaRPr>
          </a:p>
        </p:txBody>
      </p: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672029" y="1455790"/>
            <a:ext cx="1711325" cy="101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27"/>
          <p:cNvSpPr>
            <a:spLocks noChangeShapeType="1"/>
          </p:cNvSpPr>
          <p:nvPr/>
        </p:nvSpPr>
        <p:spPr bwMode="auto">
          <a:xfrm>
            <a:off x="2038866" y="2109840"/>
            <a:ext cx="809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Arc 128"/>
          <p:cNvSpPr>
            <a:spLocks/>
          </p:cNvSpPr>
          <p:nvPr/>
        </p:nvSpPr>
        <p:spPr bwMode="auto">
          <a:xfrm>
            <a:off x="2081729" y="2113015"/>
            <a:ext cx="150812" cy="122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29"/>
          <p:cNvSpPr>
            <a:spLocks noChangeShapeType="1"/>
          </p:cNvSpPr>
          <p:nvPr/>
        </p:nvSpPr>
        <p:spPr bwMode="auto">
          <a:xfrm>
            <a:off x="645041" y="2971853"/>
            <a:ext cx="36988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" name="Line 130"/>
          <p:cNvSpPr>
            <a:spLocks noChangeShapeType="1"/>
          </p:cNvSpPr>
          <p:nvPr/>
        </p:nvSpPr>
        <p:spPr bwMode="auto">
          <a:xfrm>
            <a:off x="1519754" y="2775003"/>
            <a:ext cx="26828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" name="Line 131"/>
          <p:cNvSpPr>
            <a:spLocks noChangeShapeType="1"/>
          </p:cNvSpPr>
          <p:nvPr/>
        </p:nvSpPr>
        <p:spPr bwMode="auto">
          <a:xfrm>
            <a:off x="1653104" y="2776590"/>
            <a:ext cx="2667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" name="Picture 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6479" y="1560565"/>
            <a:ext cx="1697037" cy="663575"/>
          </a:xfrm>
          <a:prstGeom prst="rect">
            <a:avLst/>
          </a:prstGeom>
          <a:noFill/>
        </p:spPr>
      </p:pic>
      <p:sp>
        <p:nvSpPr>
          <p:cNvPr id="132" name="Arc 133"/>
          <p:cNvSpPr>
            <a:spLocks/>
          </p:cNvSpPr>
          <p:nvPr/>
        </p:nvSpPr>
        <p:spPr bwMode="auto">
          <a:xfrm flipH="1" flipV="1">
            <a:off x="2886591" y="2114603"/>
            <a:ext cx="393700" cy="857250"/>
          </a:xfrm>
          <a:custGeom>
            <a:avLst/>
            <a:gdLst>
              <a:gd name="G0" fmla="+- 6383 0 0"/>
              <a:gd name="G1" fmla="+- 21600 0 0"/>
              <a:gd name="G2" fmla="+- 21600 0 0"/>
              <a:gd name="T0" fmla="*/ 0 w 27983"/>
              <a:gd name="T1" fmla="*/ 965 h 43200"/>
              <a:gd name="T2" fmla="*/ 4732 w 27983"/>
              <a:gd name="T3" fmla="*/ 43137 h 43200"/>
              <a:gd name="T4" fmla="*/ 6383 w 279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83" h="43200" fill="none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</a:path>
              <a:path w="27983" h="43200" stroke="0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  <a:lnTo>
                  <a:pt x="638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" name="Group 134"/>
          <p:cNvGrpSpPr>
            <a:grpSpLocks/>
          </p:cNvGrpSpPr>
          <p:nvPr/>
        </p:nvGrpSpPr>
        <p:grpSpPr bwMode="auto">
          <a:xfrm>
            <a:off x="4655066" y="2178103"/>
            <a:ext cx="306388" cy="193675"/>
            <a:chOff x="3220" y="1888"/>
            <a:chExt cx="227" cy="159"/>
          </a:xfrm>
        </p:grpSpPr>
        <p:sp>
          <p:nvSpPr>
            <p:cNvPr id="134" name="Line 135"/>
            <p:cNvSpPr>
              <a:spLocks noChangeShapeType="1"/>
            </p:cNvSpPr>
            <p:nvPr/>
          </p:nvSpPr>
          <p:spPr bwMode="auto">
            <a:xfrm>
              <a:off x="3220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6"/>
            <p:cNvSpPr>
              <a:spLocks noChangeShapeType="1"/>
            </p:cNvSpPr>
            <p:nvPr/>
          </p:nvSpPr>
          <p:spPr bwMode="auto">
            <a:xfrm>
              <a:off x="3288" y="204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7"/>
            <p:cNvSpPr>
              <a:spLocks noChangeShapeType="1"/>
            </p:cNvSpPr>
            <p:nvPr/>
          </p:nvSpPr>
          <p:spPr bwMode="auto">
            <a:xfrm flipH="1">
              <a:off x="3379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3266004" y="1457378"/>
            <a:ext cx="1712912" cy="101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Line 139"/>
          <p:cNvSpPr>
            <a:spLocks noChangeShapeType="1"/>
          </p:cNvSpPr>
          <p:nvPr/>
        </p:nvSpPr>
        <p:spPr bwMode="auto">
          <a:xfrm>
            <a:off x="4632841" y="2113015"/>
            <a:ext cx="809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Arc 140"/>
          <p:cNvSpPr>
            <a:spLocks/>
          </p:cNvSpPr>
          <p:nvPr/>
        </p:nvSpPr>
        <p:spPr bwMode="auto">
          <a:xfrm>
            <a:off x="4675704" y="2114603"/>
            <a:ext cx="150812" cy="123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141"/>
          <p:cNvSpPr>
            <a:spLocks noChangeShapeType="1"/>
          </p:cNvSpPr>
          <p:nvPr/>
        </p:nvSpPr>
        <p:spPr bwMode="auto">
          <a:xfrm>
            <a:off x="4320104" y="2971853"/>
            <a:ext cx="3095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V="1">
            <a:off x="4651891" y="2948040"/>
            <a:ext cx="0" cy="85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Text Box 143"/>
          <p:cNvSpPr txBox="1">
            <a:spLocks noChangeArrowheads="1"/>
          </p:cNvSpPr>
          <p:nvPr/>
        </p:nvSpPr>
        <p:spPr bwMode="auto">
          <a:xfrm>
            <a:off x="641866" y="1150990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1.25GeV module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#1</a:t>
            </a:r>
          </a:p>
        </p:txBody>
      </p:sp>
      <p:sp>
        <p:nvSpPr>
          <p:cNvPr id="143" name="Text Box 144"/>
          <p:cNvSpPr txBox="1">
            <a:spLocks noChangeArrowheads="1"/>
          </p:cNvSpPr>
          <p:nvPr/>
        </p:nvSpPr>
        <p:spPr bwMode="auto">
          <a:xfrm>
            <a:off x="3145354" y="1152578"/>
            <a:ext cx="1858962" cy="30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1.25GeV module #20</a:t>
            </a:r>
            <a:endParaRPr lang="en-US" altLang="zh-CN" sz="1400" dirty="0">
              <a:latin typeface="Calibri" pitchFamily="34" charset="0"/>
              <a:ea typeface="宋体" charset="-122"/>
            </a:endParaRPr>
          </a:p>
        </p:txBody>
      </p:sp>
      <p:sp>
        <p:nvSpPr>
          <p:cNvPr id="144" name="Line 146"/>
          <p:cNvSpPr>
            <a:spLocks noChangeShapeType="1"/>
          </p:cNvSpPr>
          <p:nvPr/>
        </p:nvSpPr>
        <p:spPr bwMode="auto">
          <a:xfrm>
            <a:off x="748229" y="4418065"/>
            <a:ext cx="755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Text Box 147"/>
          <p:cNvSpPr txBox="1">
            <a:spLocks noChangeArrowheads="1"/>
          </p:cNvSpPr>
          <p:nvPr/>
        </p:nvSpPr>
        <p:spPr bwMode="auto">
          <a:xfrm>
            <a:off x="694254" y="395769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latin typeface="Calibri" pitchFamily="34" charset="0"/>
                <a:ea typeface="宋体" charset="-122"/>
              </a:rPr>
              <a:t>32bunches </a:t>
            </a:r>
            <a:r>
              <a:rPr lang="en-US" altLang="zh-CN" sz="1200" dirty="0" smtClean="0">
                <a:latin typeface="Calibri" pitchFamily="34" charset="0"/>
                <a:ea typeface="宋体" charset="-122"/>
              </a:rPr>
              <a:t>25nC/bunch </a:t>
            </a:r>
            <a:r>
              <a:rPr lang="en-US" altLang="zh-CN" sz="1200" dirty="0">
                <a:latin typeface="Calibri" pitchFamily="34" charset="0"/>
                <a:ea typeface="宋体" charset="-122"/>
              </a:rPr>
              <a:t>Tb=769ps</a:t>
            </a:r>
          </a:p>
        </p:txBody>
      </p:sp>
      <p:sp>
        <p:nvSpPr>
          <p:cNvPr id="146" name="Text Box 148"/>
          <p:cNvSpPr txBox="1">
            <a:spLocks noChangeArrowheads="1"/>
          </p:cNvSpPr>
          <p:nvPr/>
        </p:nvSpPr>
        <p:spPr bwMode="auto">
          <a:xfrm>
            <a:off x="549791" y="3333803"/>
            <a:ext cx="3203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latin typeface="Calibri" pitchFamily="34" charset="0"/>
                <a:ea typeface="宋体" charset="-122"/>
              </a:rPr>
              <a:t>Drive beam structure</a:t>
            </a:r>
            <a:r>
              <a:rPr lang="en-US" altLang="zh-CN" sz="1600" b="1" dirty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(</a:t>
            </a: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10us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consists of </a:t>
            </a: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100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beam pulses, </a:t>
            </a:r>
            <a:r>
              <a:rPr lang="en-US" altLang="zh-CN" sz="1400" dirty="0" err="1" smtClean="0">
                <a:latin typeface="Calibri" pitchFamily="34" charset="0"/>
                <a:ea typeface="宋体" charset="-122"/>
              </a:rPr>
              <a:t>I</a:t>
            </a:r>
            <a:r>
              <a:rPr lang="en-US" altLang="zh-CN" sz="1400" baseline="-25000" dirty="0" err="1" smtClean="0">
                <a:latin typeface="Calibri" pitchFamily="34" charset="0"/>
                <a:ea typeface="宋体" charset="-122"/>
              </a:rPr>
              <a:t>b</a:t>
            </a:r>
            <a:r>
              <a:rPr lang="en-US" altLang="zh-CN" sz="1400" dirty="0" smtClean="0">
                <a:latin typeface="Calibri" pitchFamily="34" charset="0"/>
                <a:ea typeface="宋体" charset="-122"/>
              </a:rPr>
              <a:t>=32.5A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)</a:t>
            </a:r>
          </a:p>
        </p:txBody>
      </p:sp>
      <p:sp>
        <p:nvSpPr>
          <p:cNvPr id="147" name="Text Box 149"/>
          <p:cNvSpPr txBox="1">
            <a:spLocks noChangeArrowheads="1"/>
          </p:cNvSpPr>
          <p:nvPr/>
        </p:nvSpPr>
        <p:spPr bwMode="auto">
          <a:xfrm>
            <a:off x="200541" y="4484740"/>
            <a:ext cx="703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>
                <a:latin typeface="Calibri" pitchFamily="34" charset="0"/>
                <a:ea typeface="宋体" charset="-122"/>
              </a:rPr>
              <a:t>#1</a:t>
            </a:r>
            <a:endParaRPr lang="en-US" altLang="zh-CN" sz="1000">
              <a:latin typeface="Calibri" pitchFamily="34" charset="0"/>
              <a:ea typeface="宋体" charset="-122"/>
            </a:endParaRPr>
          </a:p>
        </p:txBody>
      </p:sp>
      <p:sp>
        <p:nvSpPr>
          <p:cNvPr id="148" name="Text Box 150"/>
          <p:cNvSpPr txBox="1">
            <a:spLocks noChangeArrowheads="1"/>
          </p:cNvSpPr>
          <p:nvPr/>
        </p:nvSpPr>
        <p:spPr bwMode="auto">
          <a:xfrm>
            <a:off x="2629416" y="4227565"/>
            <a:ext cx="866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latin typeface="Calibri" pitchFamily="34" charset="0"/>
                <a:ea typeface="宋体" charset="-122"/>
              </a:rPr>
              <a:t>#20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149" name="Text Box 151"/>
          <p:cNvSpPr txBox="1">
            <a:spLocks noChangeArrowheads="1"/>
          </p:cNvSpPr>
          <p:nvPr/>
        </p:nvSpPr>
        <p:spPr bwMode="auto">
          <a:xfrm>
            <a:off x="2505591" y="5170540"/>
            <a:ext cx="1004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>
                <a:latin typeface="Calibri" pitchFamily="34" charset="0"/>
                <a:ea typeface="宋体" charset="-122"/>
              </a:rPr>
              <a:t>#</a:t>
            </a:r>
            <a:r>
              <a:rPr lang="en-US" altLang="zh-CN" sz="1200" b="1" dirty="0" smtClean="0">
                <a:latin typeface="Calibri" pitchFamily="34" charset="0"/>
                <a:ea typeface="宋体" charset="-122"/>
              </a:rPr>
              <a:t>100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150" name="Text Box 152"/>
          <p:cNvSpPr txBox="1">
            <a:spLocks noChangeArrowheads="1"/>
          </p:cNvSpPr>
          <p:nvPr/>
        </p:nvSpPr>
        <p:spPr bwMode="auto">
          <a:xfrm>
            <a:off x="699016" y="5159428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latin typeface="Calibri" pitchFamily="34" charset="0"/>
                <a:ea typeface="宋体" charset="-122"/>
              </a:rPr>
              <a:t>#81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151" name="Text Box 125"/>
          <p:cNvSpPr txBox="1">
            <a:spLocks noChangeArrowheads="1"/>
          </p:cNvSpPr>
          <p:nvPr/>
        </p:nvSpPr>
        <p:spPr bwMode="auto">
          <a:xfrm rot="16200000">
            <a:off x="3991633" y="3123674"/>
            <a:ext cx="1085994" cy="3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860MeV</a:t>
            </a:r>
            <a:endParaRPr lang="en-US" altLang="zh-CN" sz="1600" dirty="0">
              <a:latin typeface="Calibri" pitchFamily="34" charset="0"/>
              <a:ea typeface="宋体" charset="-122"/>
            </a:endParaRPr>
          </a:p>
        </p:txBody>
      </p:sp>
      <p:sp>
        <p:nvSpPr>
          <p:cNvPr id="152" name="Rectangle 5"/>
          <p:cNvSpPr>
            <a:spLocks noChangeArrowheads="1"/>
          </p:cNvSpPr>
          <p:nvPr/>
        </p:nvSpPr>
        <p:spPr bwMode="auto">
          <a:xfrm>
            <a:off x="36516" y="33291"/>
            <a:ext cx="3740157" cy="55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 anchor="ctr"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  <a:ea typeface="宋体" charset="-122"/>
              </a:rPr>
              <a:t>Some technical details:</a:t>
            </a:r>
            <a:endParaRPr lang="en-US" altLang="zh-CN" sz="2800" dirty="0">
              <a:latin typeface="Calibri" pitchFamily="34" charset="0"/>
              <a:ea typeface="宋体" charset="-122"/>
            </a:endParaRPr>
          </a:p>
        </p:txBody>
      </p:sp>
      <p:sp>
        <p:nvSpPr>
          <p:cNvPr id="153" name="Rectangle 3"/>
          <p:cNvSpPr>
            <a:spLocks noChangeArrowheads="1"/>
          </p:cNvSpPr>
          <p:nvPr/>
        </p:nvSpPr>
        <p:spPr bwMode="auto">
          <a:xfrm>
            <a:off x="5727761" y="255641"/>
            <a:ext cx="3262312" cy="358028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Text Box 4"/>
          <p:cNvSpPr txBox="1">
            <a:spLocks noChangeArrowheads="1"/>
          </p:cNvSpPr>
          <p:nvPr/>
        </p:nvSpPr>
        <p:spPr bwMode="auto">
          <a:xfrm>
            <a:off x="5710299" y="285803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1.25GeV </a:t>
            </a:r>
            <a:r>
              <a:rPr lang="en-US" sz="1600" b="1" dirty="0"/>
              <a:t>module</a:t>
            </a:r>
            <a:r>
              <a:rPr lang="en-US" sz="1600" dirty="0"/>
              <a:t> (15m)                         </a:t>
            </a:r>
            <a:r>
              <a:rPr lang="en-US" sz="1400" dirty="0"/>
              <a:t>(</a:t>
            </a:r>
            <a:r>
              <a:rPr lang="en-US" sz="1400" dirty="0" smtClean="0"/>
              <a:t>35 </a:t>
            </a:r>
            <a:r>
              <a:rPr lang="en-US" sz="1400" dirty="0"/>
              <a:t>DWPE &amp; </a:t>
            </a:r>
            <a:r>
              <a:rPr lang="en-US" sz="1400" dirty="0" smtClean="0"/>
              <a:t>35 </a:t>
            </a:r>
            <a:r>
              <a:rPr lang="en-US" sz="1400" dirty="0"/>
              <a:t>DLA</a:t>
            </a:r>
            <a:r>
              <a:rPr lang="en-US" sz="1400" dirty="0">
                <a:sym typeface="Wingdings" pitchFamily="2" charset="2"/>
              </a:rPr>
              <a:t> fill </a:t>
            </a:r>
            <a:r>
              <a:rPr lang="en-US" sz="1400" dirty="0" smtClean="0">
                <a:sym typeface="Wingdings" pitchFamily="2" charset="2"/>
              </a:rPr>
              <a:t>factor=70%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55" name="Text Box 5"/>
          <p:cNvSpPr txBox="1">
            <a:spLocks noChangeArrowheads="1"/>
          </p:cNvSpPr>
          <p:nvPr/>
        </p:nvSpPr>
        <p:spPr bwMode="auto">
          <a:xfrm>
            <a:off x="5662675" y="3322644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Drive </a:t>
            </a:r>
            <a:r>
              <a:rPr lang="en-US" sz="1600" dirty="0" smtClean="0"/>
              <a:t>beam (860MeV) </a:t>
            </a:r>
            <a:r>
              <a:rPr lang="en-US" sz="1600" dirty="0"/>
              <a:t>becomes </a:t>
            </a:r>
            <a:r>
              <a:rPr lang="en-US" sz="1600" dirty="0" smtClean="0"/>
              <a:t>97MeV</a:t>
            </a:r>
            <a:r>
              <a:rPr lang="en-US" sz="1600" dirty="0"/>
              <a:t>, main beam gain </a:t>
            </a:r>
            <a:r>
              <a:rPr lang="en-US" sz="1600" dirty="0" smtClean="0"/>
              <a:t>1.25GeV</a:t>
            </a:r>
            <a:endParaRPr lang="en-US" sz="1600" dirty="0"/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>
            <a:off x="5878573" y="2479662"/>
            <a:ext cx="3074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333MW </a:t>
            </a:r>
            <a:r>
              <a:rPr lang="en-US" sz="1400" dirty="0"/>
              <a:t>output/Dielectric PETS;   5% </a:t>
            </a:r>
            <a:r>
              <a:rPr lang="en-US" sz="1400" dirty="0" err="1"/>
              <a:t>rf</a:t>
            </a:r>
            <a:r>
              <a:rPr lang="en-US" sz="1400" dirty="0"/>
              <a:t> transportation loss;             </a:t>
            </a:r>
            <a:r>
              <a:rPr lang="en-US" sz="1400" dirty="0" err="1"/>
              <a:t>E</a:t>
            </a:r>
            <a:r>
              <a:rPr lang="en-US" sz="1400" baseline="-25000" dirty="0" err="1"/>
              <a:t>load</a:t>
            </a:r>
            <a:r>
              <a:rPr lang="en-US" sz="1400" dirty="0"/>
              <a:t> </a:t>
            </a:r>
            <a:r>
              <a:rPr lang="en-US" sz="1400" dirty="0" smtClean="0"/>
              <a:t>=120MV/m </a:t>
            </a:r>
            <a:r>
              <a:rPr lang="en-US" sz="1400" dirty="0"/>
              <a:t>(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=5.2A</a:t>
            </a:r>
            <a:r>
              <a:rPr lang="en-US" sz="1400" dirty="0"/>
              <a:t>);</a:t>
            </a:r>
          </a:p>
        </p:txBody>
      </p:sp>
      <p:pic>
        <p:nvPicPr>
          <p:cNvPr id="15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75" y="909603"/>
            <a:ext cx="3055937" cy="1447800"/>
          </a:xfrm>
          <a:prstGeom prst="rect">
            <a:avLst/>
          </a:prstGeom>
          <a:noFill/>
        </p:spPr>
      </p:pic>
      <p:cxnSp>
        <p:nvCxnSpPr>
          <p:cNvPr id="159" name="Curved Connector 158"/>
          <p:cNvCxnSpPr>
            <a:stCxn id="137" idx="3"/>
            <a:endCxn id="157" idx="1"/>
          </p:cNvCxnSpPr>
          <p:nvPr/>
        </p:nvCxnSpPr>
        <p:spPr>
          <a:xfrm flipV="1">
            <a:off x="4978916" y="1633503"/>
            <a:ext cx="772659" cy="3334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1575" y="4119291"/>
            <a:ext cx="3187700" cy="242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4" name="Straight Connector 193"/>
          <p:cNvCxnSpPr/>
          <p:nvPr/>
        </p:nvCxnSpPr>
        <p:spPr bwMode="auto">
          <a:xfrm flipV="1">
            <a:off x="6239211" y="5208516"/>
            <a:ext cx="1237578" cy="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5400000" flipH="1" flipV="1">
            <a:off x="7082554" y="5700829"/>
            <a:ext cx="966203" cy="81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158750"/>
            <a:ext cx="8064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Power and efficiency flow chart (rough estimation)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94014" y="1773202"/>
            <a:ext cx="385127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Main beam injection, magnets, services, infrastructure, and detector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1331852" y="1484277"/>
            <a:ext cx="57356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194239" y="148427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85727" y="2097052"/>
            <a:ext cx="195421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Power supplies to klystrons gallery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5727" y="3176552"/>
            <a:ext cx="169227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Drive beam acceleration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73064" y="4278277"/>
            <a:ext cx="9731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DPETS</a:t>
            </a: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1342964" y="1484277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1342964" y="2708239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1342964" y="3752814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1846202" y="4437027"/>
            <a:ext cx="111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962214" y="4113177"/>
            <a:ext cx="1584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Drive beam Dumps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1342964" y="4616414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874652" y="5770527"/>
            <a:ext cx="973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Main linac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1846202" y="6094377"/>
            <a:ext cx="1836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3719452" y="5841964"/>
            <a:ext cx="1366837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862327" y="6413464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Main beam</a:t>
            </a: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7030977" y="1196939"/>
            <a:ext cx="1331912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354827" y="800064"/>
            <a:ext cx="1331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Wall Plug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790889" y="5913402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4.22MW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53927" y="5481602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13.7MW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90439" y="4581489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14.4MW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027176" y="5626064"/>
            <a:ext cx="1907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</a:t>
            </a:r>
            <a:r>
              <a:rPr lang="en-US" baseline="-25000" dirty="0" err="1" smtClean="0">
                <a:sym typeface="Symbol" pitchFamily="18" charset="2"/>
              </a:rPr>
              <a:t>rf</a:t>
            </a:r>
            <a:r>
              <a:rPr lang="en-US" baseline="-25000" dirty="0" smtClean="0">
                <a:sym typeface="Symbol" pitchFamily="18" charset="2"/>
              </a:rPr>
              <a:t>-main</a:t>
            </a:r>
            <a:r>
              <a:rPr lang="en-US" dirty="0" smtClean="0">
                <a:sym typeface="Symbol" pitchFamily="18" charset="2"/>
              </a:rPr>
              <a:t>=30.8%</a:t>
            </a:r>
            <a:endParaRPr lang="en-US" baseline="-25000" dirty="0">
              <a:sym typeface="Symbol" pitchFamily="18" charset="2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308039" y="4941852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</a:t>
            </a:r>
            <a:r>
              <a:rPr lang="en-US" baseline="-25000">
                <a:sym typeface="Symbol" pitchFamily="18" charset="2"/>
              </a:rPr>
              <a:t>rf-tran</a:t>
            </a:r>
            <a:r>
              <a:rPr lang="en-US">
                <a:sym typeface="Symbol" pitchFamily="18" charset="2"/>
              </a:rPr>
              <a:t>=95%</a:t>
            </a:r>
            <a:endParaRPr lang="en-US" baseline="-25000">
              <a:sym typeface="Symbol" pitchFamily="18" charset="2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53927" y="3752814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34.4MW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2316102" y="3213064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</a:t>
            </a:r>
            <a:r>
              <a:rPr lang="en-US" baseline="-25000" dirty="0" err="1" smtClean="0">
                <a:sym typeface="Symbol" pitchFamily="18" charset="2"/>
              </a:rPr>
              <a:t>rf</a:t>
            </a:r>
            <a:r>
              <a:rPr lang="en-US" baseline="-25000" dirty="0" smtClean="0">
                <a:sym typeface="Symbol" pitchFamily="18" charset="2"/>
              </a:rPr>
              <a:t>-drive</a:t>
            </a:r>
            <a:r>
              <a:rPr lang="en-US" dirty="0" smtClean="0">
                <a:sym typeface="Symbol" pitchFamily="18" charset="2"/>
              </a:rPr>
              <a:t>=89%</a:t>
            </a:r>
            <a:endParaRPr lang="en-US" baseline="-25000" dirty="0">
              <a:sym typeface="Symbol" pitchFamily="18" charset="2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53927" y="2673314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38.7MW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298389" y="1665252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70.4MW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762439" y="2262152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20MW</a:t>
            </a:r>
            <a:r>
              <a:rPr lang="en-US" sz="2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102414" y="1304889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90.4MW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86289" y="3477383"/>
            <a:ext cx="207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</a:t>
            </a:r>
            <a:r>
              <a:rPr lang="en-US" sz="2400" baseline="-25000" dirty="0" smtClean="0">
                <a:solidFill>
                  <a:schemeClr val="accent2"/>
                </a:solidFill>
                <a:sym typeface="Symbol" pitchFamily="18" charset="2"/>
              </a:rPr>
              <a:t>total</a:t>
            </a:r>
            <a:r>
              <a:rPr lang="en-US" sz="2400" dirty="0" smtClean="0">
                <a:solidFill>
                  <a:schemeClr val="accent2"/>
                </a:solidFill>
                <a:sym typeface="Symbol" pitchFamily="18" charset="2"/>
              </a:rPr>
              <a:t>=4.7%</a:t>
            </a:r>
            <a:endParaRPr lang="en-US" sz="2400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5194239" y="2897152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*</a:t>
            </a:r>
            <a:r>
              <a:rPr lang="en-US" sz="1600" dirty="0"/>
              <a:t> </a:t>
            </a:r>
            <a:r>
              <a:rPr lang="en-US" sz="1600" dirty="0" smtClean="0"/>
              <a:t>Scaled  to </a:t>
            </a:r>
            <a:r>
              <a:rPr lang="en-US" sz="1600" dirty="0"/>
              <a:t>CLIC design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1349314" y="1654139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</a:t>
            </a:r>
            <a:r>
              <a:rPr lang="en-US" baseline="-25000">
                <a:sym typeface="Symbol" pitchFamily="18" charset="2"/>
              </a:rPr>
              <a:t>AC-rf</a:t>
            </a:r>
            <a:r>
              <a:rPr lang="en-US">
                <a:sym typeface="Symbol" pitchFamily="18" charset="2"/>
              </a:rPr>
              <a:t>=55%</a:t>
            </a:r>
            <a:endParaRPr lang="en-US" baseline="-25000">
              <a:sym typeface="Symbol" pitchFamily="18" charset="2"/>
            </a:endParaRPr>
          </a:p>
        </p:txBody>
      </p:sp>
      <p:graphicFrame>
        <p:nvGraphicFramePr>
          <p:cNvPr id="37" name="Group 3"/>
          <p:cNvGraphicFramePr>
            <a:graphicFrameLocks noGrp="1"/>
          </p:cNvGraphicFramePr>
          <p:nvPr/>
        </p:nvGraphicFramePr>
        <p:xfrm>
          <a:off x="5529178" y="4735113"/>
          <a:ext cx="3533921" cy="1614927"/>
        </p:xfrm>
        <a:graphic>
          <a:graphicData uri="http://schemas.openxmlformats.org/drawingml/2006/table">
            <a:tbl>
              <a:tblPr/>
              <a:tblGrid>
                <a:gridCol w="2146427"/>
                <a:gridCol w="1387494"/>
              </a:tblGrid>
              <a:tr h="395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(125GeV,e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Ave. drive beam current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Ave. drive beam power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17.2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Ave. main beam current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Ave. main beam power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2.11MW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307" y="4724400"/>
            <a:ext cx="473269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54013" y="210560"/>
            <a:ext cx="3813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Drive beam accelerator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923188"/>
            <a:ext cx="4767263" cy="1812925"/>
            <a:chOff x="0" y="0"/>
            <a:chExt cx="3003" cy="1142"/>
          </a:xfrm>
        </p:grpSpPr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554" y="354"/>
              <a:ext cx="146" cy="185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548" y="539"/>
              <a:ext cx="2077" cy="31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531" y="349"/>
              <a:ext cx="0" cy="2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>
              <a:off x="340" y="642"/>
              <a:ext cx="19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H="1">
              <a:off x="340" y="731"/>
              <a:ext cx="2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>
              <a:off x="530" y="742"/>
              <a:ext cx="0" cy="13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530" y="865"/>
              <a:ext cx="2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722" y="349"/>
              <a:ext cx="0" cy="1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722" y="526"/>
              <a:ext cx="1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528" y="524"/>
              <a:ext cx="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>
              <a:off x="670" y="524"/>
              <a:ext cx="4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V="1">
              <a:off x="721" y="738"/>
              <a:ext cx="0" cy="1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>
              <a:off x="721" y="524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997" y="519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997" y="739"/>
              <a:ext cx="0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>
              <a:off x="1267" y="520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 flipV="1">
              <a:off x="1267" y="740"/>
              <a:ext cx="0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550" y="520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 flipV="1">
              <a:off x="1550" y="740"/>
              <a:ext cx="0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1839" y="509"/>
              <a:ext cx="0" cy="1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 flipV="1">
              <a:off x="1839" y="729"/>
              <a:ext cx="0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2109" y="510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 flipV="1">
              <a:off x="2109" y="730"/>
              <a:ext cx="0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30"/>
            <p:cNvSpPr>
              <a:spLocks noChangeShapeType="1"/>
            </p:cNvSpPr>
            <p:nvPr/>
          </p:nvSpPr>
          <p:spPr bwMode="auto">
            <a:xfrm>
              <a:off x="2392" y="510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31"/>
            <p:cNvSpPr>
              <a:spLocks noChangeShapeType="1"/>
            </p:cNvSpPr>
            <p:nvPr/>
          </p:nvSpPr>
          <p:spPr bwMode="auto">
            <a:xfrm flipV="1">
              <a:off x="2392" y="730"/>
              <a:ext cx="0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Line 32"/>
            <p:cNvSpPr>
              <a:spLocks noChangeShapeType="1"/>
            </p:cNvSpPr>
            <p:nvPr/>
          </p:nvSpPr>
          <p:spPr bwMode="auto">
            <a:xfrm rot="10800000">
              <a:off x="2641" y="714"/>
              <a:ext cx="0" cy="1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 rot="10800000" flipH="1">
              <a:off x="2634" y="731"/>
              <a:ext cx="1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 rot="10800000" flipH="1">
              <a:off x="2628" y="641"/>
              <a:ext cx="2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 rot="10800000">
              <a:off x="2642" y="507"/>
              <a:ext cx="0" cy="1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>
              <a:off x="236" y="688"/>
              <a:ext cx="276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Rectangle 37"/>
            <p:cNvSpPr>
              <a:spLocks noChangeArrowheads="1"/>
            </p:cNvSpPr>
            <p:nvPr/>
          </p:nvSpPr>
          <p:spPr bwMode="auto">
            <a:xfrm>
              <a:off x="236" y="677"/>
              <a:ext cx="2654" cy="22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6" name="Text Box 38"/>
            <p:cNvSpPr txBox="1">
              <a:spLocks noChangeArrowheads="1"/>
            </p:cNvSpPr>
            <p:nvPr/>
          </p:nvSpPr>
          <p:spPr bwMode="auto">
            <a:xfrm>
              <a:off x="429" y="0"/>
              <a:ext cx="4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3300"/>
                  </a:solidFill>
                  <a:latin typeface="Comic Sans MS" pitchFamily="66" charset="0"/>
                </a:rPr>
                <a:t>RF in</a:t>
              </a:r>
            </a:p>
          </p:txBody>
        </p:sp>
        <p:sp>
          <p:nvSpPr>
            <p:cNvPr id="63527" name="Line 39"/>
            <p:cNvSpPr>
              <a:spLocks noChangeShapeType="1"/>
            </p:cNvSpPr>
            <p:nvPr/>
          </p:nvSpPr>
          <p:spPr bwMode="auto">
            <a:xfrm>
              <a:off x="615" y="221"/>
              <a:ext cx="5" cy="10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Text Box 40"/>
            <p:cNvSpPr txBox="1">
              <a:spLocks noChangeArrowheads="1"/>
            </p:cNvSpPr>
            <p:nvPr/>
          </p:nvSpPr>
          <p:spPr bwMode="auto">
            <a:xfrm>
              <a:off x="0" y="776"/>
              <a:ext cx="4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FF"/>
                  </a:solidFill>
                  <a:latin typeface="Comic Sans MS" pitchFamily="66" charset="0"/>
                </a:rPr>
                <a:t>Drive beam</a:t>
              </a:r>
            </a:p>
          </p:txBody>
        </p:sp>
      </p:grp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6650038" y="1324825"/>
            <a:ext cx="2493962" cy="1323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Low reflection (P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R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min)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Low wall loss (P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min)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FF9933"/>
                </a:solidFill>
                <a:latin typeface="Comic Sans MS" pitchFamily="66" charset="0"/>
              </a:rPr>
              <a:t>High beam loading (P</a:t>
            </a:r>
            <a:r>
              <a:rPr lang="en-US" sz="1600" baseline="-25000">
                <a:solidFill>
                  <a:srgbClr val="FF9933"/>
                </a:solidFill>
                <a:latin typeface="Comic Sans MS" pitchFamily="66" charset="0"/>
              </a:rPr>
              <a:t>b</a:t>
            </a:r>
            <a:r>
              <a:rPr lang="en-US" sz="1600">
                <a:solidFill>
                  <a:srgbClr val="FF9933"/>
                </a:solidFill>
                <a:latin typeface="Comic Sans MS" pitchFamily="66" charset="0"/>
              </a:rPr>
              <a:t>/P</a:t>
            </a:r>
            <a:r>
              <a:rPr lang="en-US" sz="1600" baseline="-25000">
                <a:solidFill>
                  <a:srgbClr val="FF9933"/>
                </a:solidFill>
                <a:latin typeface="Comic Sans MS" pitchFamily="66" charset="0"/>
              </a:rPr>
              <a:t>F</a:t>
            </a:r>
            <a:r>
              <a:rPr lang="en-US" sz="1600">
                <a:solidFill>
                  <a:srgbClr val="FF9933"/>
                </a:solidFill>
                <a:latin typeface="Comic Sans MS" pitchFamily="66" charset="0"/>
              </a:rPr>
              <a:t> max)</a:t>
            </a: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4937125" y="1261325"/>
            <a:ext cx="18684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9933"/>
                </a:solidFill>
                <a:latin typeface="Comic Sans MS" pitchFamily="66" charset="0"/>
              </a:rPr>
              <a:t>To enhance RF power delivered to the beam</a:t>
            </a: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5075238" y="2094763"/>
            <a:ext cx="133985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>
            <a:off x="2317750" y="3814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>
            <a:off x="2930525" y="3814025"/>
            <a:ext cx="104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53" name="Rectangle 65"/>
          <p:cNvSpPr>
            <a:spLocks noChangeArrowheads="1"/>
          </p:cNvSpPr>
          <p:nvPr/>
        </p:nvSpPr>
        <p:spPr bwMode="auto">
          <a:xfrm>
            <a:off x="2749550" y="3274275"/>
            <a:ext cx="180975" cy="5397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3649663" y="3274275"/>
            <a:ext cx="180975" cy="5397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Text Box 67"/>
          <p:cNvSpPr txBox="1">
            <a:spLocks noChangeArrowheads="1"/>
          </p:cNvSpPr>
          <p:nvPr/>
        </p:nvSpPr>
        <p:spPr bwMode="auto">
          <a:xfrm>
            <a:off x="3327400" y="2986938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32.5A</a:t>
            </a:r>
            <a:endParaRPr lang="en-US" sz="1600" dirty="0"/>
          </a:p>
        </p:txBody>
      </p:sp>
      <p:sp>
        <p:nvSpPr>
          <p:cNvPr id="63556" name="Text Box 68"/>
          <p:cNvSpPr txBox="1">
            <a:spLocks noChangeArrowheads="1"/>
          </p:cNvSpPr>
          <p:nvPr/>
        </p:nvSpPr>
        <p:spPr bwMode="auto">
          <a:xfrm>
            <a:off x="2479675" y="3739413"/>
            <a:ext cx="900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20ns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2928938" y="3402863"/>
            <a:ext cx="900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80ns</a:t>
            </a:r>
          </a:p>
        </p:txBody>
      </p:sp>
      <p:sp>
        <p:nvSpPr>
          <p:cNvPr id="63560" name="Text Box 72"/>
          <p:cNvSpPr txBox="1">
            <a:spLocks noChangeArrowheads="1"/>
          </p:cNvSpPr>
          <p:nvPr/>
        </p:nvSpPr>
        <p:spPr bwMode="auto">
          <a:xfrm>
            <a:off x="614363" y="3053613"/>
            <a:ext cx="282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drive bunch train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48691" y="1330036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smtClean="0">
                <a:sym typeface="Symbol"/>
              </a:rPr>
              <a:t> SW </a:t>
            </a:r>
            <a:r>
              <a:rPr lang="en-US" dirty="0" err="1" smtClean="0">
                <a:sym typeface="Symbol"/>
              </a:rPr>
              <a:t>linac</a:t>
            </a:r>
            <a:endParaRPr lang="en-US" dirty="0"/>
          </a:p>
        </p:txBody>
      </p:sp>
      <p:pic>
        <p:nvPicPr>
          <p:cNvPr id="63572" name="Picture 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7528"/>
            <a:ext cx="4379861" cy="20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65" name="Text Box 77"/>
          <p:cNvSpPr txBox="1">
            <a:spLocks noChangeArrowheads="1"/>
          </p:cNvSpPr>
          <p:nvPr/>
        </p:nvSpPr>
        <p:spPr bwMode="auto">
          <a:xfrm>
            <a:off x="1711469" y="5276834"/>
            <a:ext cx="1116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Beam off</a:t>
            </a:r>
          </a:p>
        </p:txBody>
      </p:sp>
      <p:sp>
        <p:nvSpPr>
          <p:cNvPr id="63566" name="Text Box 78"/>
          <p:cNvSpPr txBox="1">
            <a:spLocks noChangeArrowheads="1"/>
          </p:cNvSpPr>
          <p:nvPr/>
        </p:nvSpPr>
        <p:spPr bwMode="auto">
          <a:xfrm>
            <a:off x="5782541" y="5384784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Beam on</a:t>
            </a:r>
          </a:p>
        </p:txBody>
      </p:sp>
      <p:graphicFrame>
        <p:nvGraphicFramePr>
          <p:cNvPr id="63564" name="Object 76"/>
          <p:cNvGraphicFramePr>
            <a:graphicFrameLocks noChangeAspect="1"/>
          </p:cNvGraphicFramePr>
          <p:nvPr/>
        </p:nvGraphicFramePr>
        <p:xfrm>
          <a:off x="4742153" y="4056480"/>
          <a:ext cx="952500" cy="635000"/>
        </p:xfrm>
        <a:graphic>
          <a:graphicData uri="http://schemas.openxmlformats.org/presentationml/2006/ole">
            <p:oleObj spid="_x0000_s291842" name="Equation" r:id="rId5" imgW="647640" imgH="431640" progId="Equation.3">
              <p:embed/>
            </p:oleObj>
          </a:graphicData>
        </a:graphic>
      </p:graphicFrame>
      <p:sp>
        <p:nvSpPr>
          <p:cNvPr id="63567" name="Text Box 79"/>
          <p:cNvSpPr txBox="1">
            <a:spLocks noChangeArrowheads="1"/>
          </p:cNvSpPr>
          <p:nvPr/>
        </p:nvSpPr>
        <p:spPr bwMode="auto">
          <a:xfrm>
            <a:off x="6400800" y="3578638"/>
            <a:ext cx="2743200" cy="156966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Ave. energy gain = 4.8MeV/structure , powered by a 20MW 10us Klystron. ~180 KLs are needed to 860MeV drive beam, ~1800 KLs for total machine.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1191491" y="2396836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=10, Rs=12Mohm</a:t>
            </a:r>
            <a:endParaRPr lang="en-US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/>
          <a:srcRect b="48430"/>
          <a:stretch>
            <a:fillRect/>
          </a:stretch>
        </p:blipFill>
        <p:spPr bwMode="auto">
          <a:xfrm>
            <a:off x="5265747" y="1071296"/>
            <a:ext cx="3482371" cy="107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228600" y="2326050"/>
          <a:ext cx="8763000" cy="4389120"/>
        </p:xfrm>
        <a:graphic>
          <a:graphicData uri="http://schemas.openxmlformats.org/drawingml/2006/table">
            <a:tbl>
              <a:tblPr/>
              <a:tblGrid>
                <a:gridCol w="5842000"/>
                <a:gridCol w="292100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Parameters of 26GHz Dielectric Based Wakefield Power Extractor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Geometric and accelerating parameters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value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ID / OD of dielectric tube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 mm /9.068 mm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Dielectric constant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6.64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Length of dielectric tubes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300 mm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0.254c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R/Q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9788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Rf pulse rise time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2.9 ns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BW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_3dB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of the requested coupler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120MHz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Steady power (25nC/bunch,</a:t>
                      </a:r>
                      <a:r>
                        <a:rPr kumimoji="0" lang="el-G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σ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z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=1mm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333 MW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RF pulse duration (32 bunches)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22ns (flat top)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Peak Gradient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84MV/m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Max Energy loss of the beam in the steady state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21.8MeV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43" y="727038"/>
            <a:ext cx="3442847" cy="15192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6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Dielectric Wakefield Power Extractor: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228600" y="2143485"/>
          <a:ext cx="8763000" cy="4389120"/>
        </p:xfrm>
        <a:graphic>
          <a:graphicData uri="http://schemas.openxmlformats.org/drawingml/2006/table">
            <a:tbl>
              <a:tblPr/>
              <a:tblGrid>
                <a:gridCol w="5842000"/>
                <a:gridCol w="292100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Parameters of 26GHz Dielectric Based Accelerator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Geometric and accelerating parameters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value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ID / OD of dielectric tube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 mm /5.025 mm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Dielectric constant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Length of dielectric tubes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300 mm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11.13%c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fill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9ns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R/Q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21.98 k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Q (loss tan=10^-4)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2295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Shunt impedance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50.44 M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BW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_3dB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of the requested coupler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120 MHz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for  316MW input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158 MV/m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load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for 316MW input</a:t>
                      </a:r>
                      <a:endParaRPr kumimoji="0" lang="en-US" altLang="zh-CN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120 MV/m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" name="Picture 47"/>
          <p:cNvPicPr>
            <a:picLocks noChangeAspect="1" noChangeArrowheads="1"/>
          </p:cNvPicPr>
          <p:nvPr/>
        </p:nvPicPr>
        <p:blipFill>
          <a:blip r:embed="rId2" cstate="print"/>
          <a:srcRect b="23506"/>
          <a:stretch>
            <a:fillRect/>
          </a:stretch>
        </p:blipFill>
        <p:spPr bwMode="auto">
          <a:xfrm>
            <a:off x="2308194" y="795310"/>
            <a:ext cx="2650735" cy="13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 l="14894" t="23199" r="20213" b="11200"/>
          <a:stretch>
            <a:fillRect/>
          </a:stretch>
        </p:blipFill>
        <p:spPr bwMode="auto">
          <a:xfrm>
            <a:off x="5382822" y="1024428"/>
            <a:ext cx="1591499" cy="106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 cstate="print"/>
          <a:srcRect l="44678" t="7333" r="13637" b="38000"/>
          <a:stretch>
            <a:fillRect/>
          </a:stretch>
        </p:blipFill>
        <p:spPr bwMode="auto">
          <a:xfrm>
            <a:off x="6974321" y="1024428"/>
            <a:ext cx="1213358" cy="10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7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Dielectric Accelerator: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90439" y="511138"/>
            <a:ext cx="8773451" cy="5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4B5C29"/>
                </a:solidFill>
                <a:latin typeface="+mn-lt"/>
              </a:rPr>
              <a:t>Using the same dielectric short pulse concept, energy of LC can be expandable from Multiple hundreds </a:t>
            </a:r>
            <a:r>
              <a:rPr lang="en-US" altLang="zh-CN" sz="2000" dirty="0" err="1" smtClean="0">
                <a:solidFill>
                  <a:srgbClr val="4B5C29"/>
                </a:solidFill>
                <a:latin typeface="+mn-lt"/>
              </a:rPr>
              <a:t>GeV</a:t>
            </a:r>
            <a:r>
              <a:rPr lang="en-US" altLang="zh-CN" sz="2000" dirty="0" smtClean="0">
                <a:solidFill>
                  <a:srgbClr val="4B5C29"/>
                </a:solidFill>
                <a:latin typeface="+mn-lt"/>
              </a:rPr>
              <a:t> to Multi-</a:t>
            </a:r>
            <a:r>
              <a:rPr lang="en-US" altLang="zh-CN" sz="2000" dirty="0" err="1" smtClean="0">
                <a:solidFill>
                  <a:srgbClr val="4B5C29"/>
                </a:solidFill>
                <a:latin typeface="+mn-lt"/>
              </a:rPr>
              <a:t>TeV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B5C29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8125"/>
            <a:ext cx="91440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5829" y="1711362"/>
            <a:ext cx="72660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 anchor="ctr"/>
          <a:lstStyle/>
          <a:p>
            <a:pPr defTabSz="457200" eaLnBrk="0" hangingPunct="0"/>
            <a:r>
              <a:rPr lang="en-US" sz="2500" b="1" dirty="0">
                <a:solidFill>
                  <a:schemeClr val="hlink"/>
                </a:solidFill>
                <a:latin typeface="Calibri" pitchFamily="34" charset="0"/>
              </a:rPr>
              <a:t>Layout of the ANL 26GHz 3TeV Flexible Linear Collider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6875-6047-4467-895F-36F79211A93E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ctrTitle"/>
          </p:nvPr>
        </p:nvSpPr>
        <p:spPr>
          <a:xfrm>
            <a:off x="665109" y="2341544"/>
            <a:ext cx="7772400" cy="612787"/>
          </a:xfrm>
        </p:spPr>
        <p:txBody>
          <a:bodyPr/>
          <a:lstStyle/>
          <a:p>
            <a:r>
              <a:rPr lang="en-US" altLang="zh-CN" sz="3400" b="0" kern="1200" dirty="0" smtClean="0">
                <a:latin typeface="Trebuchet MS" pitchFamily="34" charset="0"/>
                <a:ea typeface="ＭＳ Ｐゴシック" pitchFamily="34" charset="-128"/>
                <a:cs typeface="+mn-cs"/>
              </a:rPr>
              <a:t>250GeV X-band Metallic Structure Based Linear Collider</a:t>
            </a:r>
            <a:endParaRPr lang="en-US" altLang="zh-CN" sz="3400" b="0" kern="1200" dirty="0">
              <a:latin typeface="Trebuchet M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109" y="334166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Features: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Using matured X-band RF technologies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~50ns </a:t>
            </a:r>
            <a:r>
              <a:rPr lang="en-US" sz="2000" dirty="0" err="1" smtClean="0"/>
              <a:t>rf</a:t>
            </a:r>
            <a:r>
              <a:rPr lang="en-US" sz="2000" dirty="0" smtClean="0"/>
              <a:t> pulse, ~85MV/m loaded gradient, eliminating concerns of </a:t>
            </a:r>
            <a:r>
              <a:rPr lang="en-US" sz="2000" dirty="0" err="1" smtClean="0"/>
              <a:t>rf</a:t>
            </a:r>
            <a:r>
              <a:rPr lang="en-US" sz="2000" dirty="0" smtClean="0"/>
              <a:t> breakdown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~4.2MW beam power, ~3.4% wall plug efficiency, ~125MW grid power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90439" y="511138"/>
            <a:ext cx="8773451" cy="5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Short </a:t>
            </a:r>
            <a:r>
              <a:rPr kumimoji="0" lang="en-US" altLang="zh-CN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rf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pulse LC concept works well with dielectric accelerators, however, </a:t>
            </a:r>
            <a:r>
              <a:rPr lang="en-US" altLang="zh-CN" sz="2000" dirty="0" smtClean="0">
                <a:solidFill>
                  <a:srgbClr val="4B5C29"/>
                </a:solidFill>
                <a:latin typeface="+mn-lt"/>
              </a:rPr>
              <a:t>with sacrificing some parameters, it works with metallic structures as well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B5C29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6875-6047-4467-895F-36F79211A93E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482600"/>
            <a:ext cx="91440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 anchor="ctr"/>
          <a:lstStyle/>
          <a:p>
            <a:pPr algn="ctr" eaLnBrk="1" hangingPunct="1"/>
            <a:r>
              <a:rPr lang="en-US" altLang="zh-CN" sz="3200" dirty="0">
                <a:latin typeface="Calibri" pitchFamily="34" charset="0"/>
                <a:ea typeface="宋体" charset="-122"/>
              </a:rPr>
              <a:t>ANL </a:t>
            </a:r>
            <a:r>
              <a:rPr lang="en-US" altLang="zh-CN" sz="3200" dirty="0" smtClean="0">
                <a:latin typeface="Calibri" pitchFamily="34" charset="0"/>
                <a:ea typeface="宋体" charset="-122"/>
              </a:rPr>
              <a:t>X-band Metallic Accelerator Based 250GeV LC</a:t>
            </a:r>
            <a:endParaRPr lang="en-US" altLang="zh-CN" sz="3200" dirty="0">
              <a:latin typeface="Calibri" pitchFamily="34" charset="0"/>
              <a:ea typeface="宋体" charset="-122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7818" y="1634836"/>
            <a:ext cx="8742218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2153" y="1246909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5.2km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71456" y="2500313"/>
            <a:ext cx="388619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8427" y="205653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2.1km </a:t>
            </a:r>
            <a:r>
              <a:rPr lang="en-US" dirty="0" err="1" smtClean="0"/>
              <a:t>linac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081760" y="2509833"/>
            <a:ext cx="388619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08731" y="206605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2.1km </a:t>
            </a:r>
            <a:r>
              <a:rPr lang="en-US" dirty="0" err="1" smtClean="0"/>
              <a:t>linac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7216"/>
            <a:ext cx="9144000" cy="37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3461" r="6317" b="-139"/>
          <a:stretch>
            <a:fillRect/>
          </a:stretch>
        </p:blipFill>
        <p:spPr bwMode="auto">
          <a:xfrm>
            <a:off x="5205855" y="1246937"/>
            <a:ext cx="393815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9D7209-192B-4AFA-B974-3C1AE6E4525B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37637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AWA </a:t>
            </a:r>
            <a:r>
              <a:rPr lang="en-US" altLang="zh-CN" dirty="0" smtClean="0">
                <a:ea typeface="宋体" pitchFamily="2" charset="-122"/>
              </a:rPr>
              <a:t>Facility---Test Bed for short pulse TBA technology:                             </a:t>
            </a:r>
            <a:r>
              <a:rPr lang="en-US" altLang="zh-CN" dirty="0" smtClean="0">
                <a:ea typeface="宋体" pitchFamily="2" charset="-122"/>
              </a:rPr>
              <a:t>75 </a:t>
            </a:r>
            <a:r>
              <a:rPr lang="en-US" altLang="zh-CN" dirty="0" err="1" smtClean="0">
                <a:ea typeface="宋体" pitchFamily="2" charset="-122"/>
              </a:rPr>
              <a:t>MeV</a:t>
            </a:r>
            <a:r>
              <a:rPr lang="en-US" altLang="zh-CN" dirty="0" smtClean="0">
                <a:ea typeface="宋体" pitchFamily="2" charset="-122"/>
              </a:rPr>
              <a:t> Drive Beam+ 15MeV witness beam</a:t>
            </a:r>
          </a:p>
        </p:txBody>
      </p:sp>
      <p:sp>
        <p:nvSpPr>
          <p:cNvPr id="1034" name="Text Box 3"/>
          <p:cNvSpPr txBox="1">
            <a:spLocks noChangeArrowheads="1"/>
          </p:cNvSpPr>
          <p:nvPr/>
        </p:nvSpPr>
        <p:spPr bwMode="auto">
          <a:xfrm>
            <a:off x="0" y="1143000"/>
            <a:ext cx="5715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Basic parameters for the drive beam:</a:t>
            </a:r>
            <a:endParaRPr lang="en-US" altLang="zh-CN" sz="2000" b="1" dirty="0">
              <a:solidFill>
                <a:srgbClr val="0000FF"/>
              </a:solidFill>
              <a:ea typeface="宋体" pitchFamily="2" charset="-122"/>
            </a:endParaRPr>
          </a:p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1.3GHz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Photogun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w/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CsTe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cathode</a:t>
            </a:r>
          </a:p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75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MeV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, 1 – 100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nC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 (reached 150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nC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)</a:t>
            </a:r>
          </a:p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1~2.5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mm bunch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length (a bunch compressor is planned )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Normalized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emittance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&lt; 200 mm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mrad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 (at 100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nC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)</a:t>
            </a:r>
          </a:p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Bunch train operation: 32 X 30nC or 10 X 100nC</a:t>
            </a:r>
          </a:p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Beam power: 3GW or 10GW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6" name="Text Box 5"/>
          <p:cNvSpPr txBox="1">
            <a:spLocks noChangeArrowheads="1"/>
          </p:cNvSpPr>
          <p:nvPr/>
        </p:nvSpPr>
        <p:spPr bwMode="auto">
          <a:xfrm>
            <a:off x="13845" y="4381500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defTabSz="4389438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Experiments forecast in 5 years:</a:t>
            </a:r>
            <a:endParaRPr lang="en-US" altLang="zh-CN" sz="2000" b="1" dirty="0">
              <a:ea typeface="宋体" pitchFamily="2" charset="-122"/>
            </a:endParaRPr>
          </a:p>
          <a:p>
            <a:pPr marL="174625" indent="-174625"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High power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rf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generation: 0.1~1GW, ~20ns duration, frequency covers cm to mm wave.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  <a:p>
            <a:pPr marL="174625" indent="-174625"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Two beam acceleration: &gt;200MeV/m energy gain (short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rf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pulse, ~20ns).</a:t>
            </a:r>
          </a:p>
          <a:p>
            <a:pPr marL="174625" indent="-174625"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Collinear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wakefield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acceleration: &gt;300MeV/m energy gain.</a:t>
            </a:r>
          </a:p>
          <a:p>
            <a:pPr marL="174625" indent="-174625" defTabSz="4389438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Bunch shaping to improve efficiency for collinear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wakefield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acceleration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5090" y="3087550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drive gun w/ </a:t>
            </a:r>
            <a:r>
              <a:rPr lang="en-US" dirty="0" err="1" smtClean="0">
                <a:solidFill>
                  <a:srgbClr val="FFFF00"/>
                </a:solidFill>
              </a:rPr>
              <a:t>CsTe</a:t>
            </a:r>
            <a:r>
              <a:rPr lang="en-US" dirty="0" smtClean="0">
                <a:solidFill>
                  <a:srgbClr val="FFFF00"/>
                </a:solidFill>
              </a:rPr>
              <a:t> cathode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8087600" y="2829780"/>
            <a:ext cx="419100" cy="342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07846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858" y="6492875"/>
            <a:ext cx="2133600" cy="365125"/>
          </a:xfrm>
        </p:spPr>
        <p:txBody>
          <a:bodyPr/>
          <a:lstStyle/>
          <a:p>
            <a:fld id="{387E4D2C-477E-4DA1-9912-73234709D21E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0" t="29773" r="15406" b="22224"/>
          <a:stretch>
            <a:fillRect/>
          </a:stretch>
        </p:blipFill>
        <p:spPr>
          <a:xfrm>
            <a:off x="290577" y="4122747"/>
            <a:ext cx="5241308" cy="2297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76" t="35048" r="1666" b="29143"/>
          <a:stretch>
            <a:fillRect/>
          </a:stretch>
        </p:blipFill>
        <p:spPr bwMode="auto">
          <a:xfrm>
            <a:off x="28541" y="1490106"/>
            <a:ext cx="9115459" cy="1043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8421" y="2706009"/>
            <a:ext cx="31116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15 MeV witness beam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999050" y="2443402"/>
            <a:ext cx="31734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75 MeV drive beam</a:t>
            </a:r>
            <a:endParaRPr lang="en-US" sz="2200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58823" y="2221239"/>
            <a:ext cx="747453" cy="1929"/>
          </a:xfrm>
          <a:prstGeom prst="straightConnector1">
            <a:avLst/>
          </a:prstGeom>
          <a:ln w="63500"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1542" y="2533647"/>
            <a:ext cx="769097" cy="10476"/>
          </a:xfrm>
          <a:prstGeom prst="straightConnector1">
            <a:avLst/>
          </a:prstGeom>
          <a:ln w="63500"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260639" y="1059219"/>
            <a:ext cx="68166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 smtClean="0">
                <a:solidFill>
                  <a:srgbClr val="FF0000"/>
                </a:solidFill>
              </a:rPr>
              <a:t>xperimental </a:t>
            </a:r>
            <a:r>
              <a:rPr lang="en-US" sz="2200" b="1" dirty="0" smtClean="0">
                <a:solidFill>
                  <a:srgbClr val="FF0000"/>
                </a:solidFill>
              </a:rPr>
              <a:t>area (</a:t>
            </a:r>
            <a:r>
              <a:rPr lang="en-US" sz="2000" dirty="0" smtClean="0">
                <a:solidFill>
                  <a:srgbClr val="FF0000"/>
                </a:solidFill>
              </a:rPr>
              <a:t>TBA, Collinear, and bunch shaping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2097" y="4341830"/>
            <a:ext cx="275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Jan. 28, 2013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8" name="Picture 17" descr="C:\Users\sdoran\Documents\Projects\AWA\DOE Review 2012\IMG_16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4602" y="4122747"/>
            <a:ext cx="2658237" cy="229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0"/>
            <a:ext cx="8991600" cy="937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 AWA Facility---Test Bed for short pulse TBA technology: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838575" cy="790575"/>
          </a:xfrm>
        </p:spPr>
        <p:txBody>
          <a:bodyPr/>
          <a:lstStyle/>
          <a:p>
            <a:r>
              <a:rPr lang="en-US" altLang="zh-CN" dirty="0"/>
              <a:t>Outline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4294967295"/>
          </p:nvPr>
        </p:nvSpPr>
        <p:spPr>
          <a:xfrm>
            <a:off x="654050" y="1887538"/>
            <a:ext cx="8489950" cy="46450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dirty="0" smtClean="0">
                <a:solidFill>
                  <a:schemeClr val="hlink"/>
                </a:solidFill>
              </a:rPr>
              <a:t>Concept of Argonne Flexible </a:t>
            </a:r>
            <a:r>
              <a:rPr lang="en-US" altLang="zh-CN" sz="3200" dirty="0">
                <a:solidFill>
                  <a:schemeClr val="hlink"/>
                </a:solidFill>
              </a:rPr>
              <a:t>Linear </a:t>
            </a:r>
            <a:r>
              <a:rPr lang="en-US" altLang="zh-CN" sz="3200" dirty="0" smtClean="0">
                <a:solidFill>
                  <a:schemeClr val="hlink"/>
                </a:solidFill>
              </a:rPr>
              <a:t>Collider</a:t>
            </a:r>
          </a:p>
          <a:p>
            <a:pPr>
              <a:lnSpc>
                <a:spcPct val="90000"/>
              </a:lnSpc>
            </a:pPr>
            <a:endParaRPr lang="en-US" altLang="zh-CN" sz="3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solidFill>
                  <a:schemeClr val="hlink"/>
                </a:solidFill>
              </a:rPr>
              <a:t>250GeV Higgs </a:t>
            </a:r>
            <a:r>
              <a:rPr lang="en-US" altLang="zh-CN" sz="3200" dirty="0" smtClean="0">
                <a:solidFill>
                  <a:schemeClr val="hlink"/>
                </a:solidFill>
              </a:rPr>
              <a:t>Factory</a:t>
            </a:r>
          </a:p>
          <a:p>
            <a:pPr>
              <a:lnSpc>
                <a:spcPct val="90000"/>
              </a:lnSpc>
            </a:pPr>
            <a:endParaRPr lang="en-US" altLang="zh-CN" sz="32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solidFill>
                  <a:schemeClr val="hlink"/>
                </a:solidFill>
              </a:rPr>
              <a:t>AWA---Test bed for short pulse high gradient technologies</a:t>
            </a:r>
          </a:p>
          <a:p>
            <a:pPr>
              <a:lnSpc>
                <a:spcPct val="90000"/>
              </a:lnSpc>
            </a:pPr>
            <a:endParaRPr lang="en-US" altLang="zh-CN" sz="32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 smtClean="0">
                <a:solidFill>
                  <a:schemeClr val="hlink"/>
                </a:solidFill>
              </a:rPr>
              <a:t>Other</a:t>
            </a:r>
            <a:endParaRPr lang="en-US" altLang="zh-CN" sz="3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n-US" altLang="zh-CN" sz="3200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597-8A42-48C4-B3CD-8A70478BFDBF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ctrTitle"/>
          </p:nvPr>
        </p:nvSpPr>
        <p:spPr>
          <a:xfrm>
            <a:off x="555570" y="1165194"/>
            <a:ext cx="7772400" cy="1489075"/>
          </a:xfrm>
        </p:spPr>
        <p:txBody>
          <a:bodyPr/>
          <a:lstStyle/>
          <a:p>
            <a:r>
              <a:rPr lang="en-US" altLang="zh-CN" sz="3000" dirty="0" smtClean="0"/>
              <a:t>Collinear Dielectric </a:t>
            </a:r>
            <a:r>
              <a:rPr lang="en-US" altLang="zh-CN" sz="3000" dirty="0"/>
              <a:t>Wakefield Accelerator to drive the future X-ray </a:t>
            </a:r>
            <a:r>
              <a:rPr lang="en-US" altLang="zh-CN" sz="3000" dirty="0" smtClean="0"/>
              <a:t>FEL</a:t>
            </a:r>
            <a:endParaRPr lang="en-US" altLang="zh-CN" sz="3000" dirty="0"/>
          </a:p>
        </p:txBody>
      </p:sp>
      <p:pic>
        <p:nvPicPr>
          <p:cNvPr id="5" name="Picture 5" descr="untitleda1"/>
          <p:cNvPicPr>
            <a:picLocks noChangeAspect="1" noChangeArrowheads="1"/>
          </p:cNvPicPr>
          <p:nvPr/>
        </p:nvPicPr>
        <p:blipFill>
          <a:blip r:embed="rId2"/>
          <a:srcRect t="16403"/>
          <a:stretch>
            <a:fillRect/>
          </a:stretch>
        </p:blipFill>
        <p:spPr bwMode="auto">
          <a:xfrm>
            <a:off x="2557463" y="5692806"/>
            <a:ext cx="6586537" cy="11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6875-6047-4467-895F-36F79211A93E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196850" y="76200"/>
            <a:ext cx="3879850" cy="555625"/>
          </a:xfrm>
        </p:spPr>
        <p:txBody>
          <a:bodyPr/>
          <a:lstStyle/>
          <a:p>
            <a:r>
              <a:rPr lang="en-US" altLang="zh-CN"/>
              <a:t>Motivation</a:t>
            </a:r>
          </a:p>
        </p:txBody>
      </p:sp>
      <p:sp>
        <p:nvSpPr>
          <p:cNvPr id="152579" name="Rectangle 3"/>
          <p:cNvSpPr>
            <a:spLocks noGrp="1"/>
          </p:cNvSpPr>
          <p:nvPr>
            <p:ph idx="1"/>
          </p:nvPr>
        </p:nvSpPr>
        <p:spPr>
          <a:xfrm>
            <a:off x="457200" y="1370013"/>
            <a:ext cx="8229600" cy="495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1900">
                <a:solidFill>
                  <a:schemeClr val="hlink"/>
                </a:solidFill>
              </a:rPr>
              <a:t>Light source is an intrinsic requirement for current and future scientific research. Particularly, ultrashort x-ray pulses are a powerful tool for addressing grand challenges in science.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altLang="zh-CN" sz="1900"/>
              <a:t>e.g. LCLS came online in April 2010, but had received 314 proposals from 1,094 scientists in 25 countries to compete for a few opportunities. </a:t>
            </a:r>
            <a:endParaRPr lang="en-US" altLang="zh-CN" sz="19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1900">
                <a:solidFill>
                  <a:schemeClr val="hlink"/>
                </a:solidFill>
              </a:rPr>
              <a:t>One particular obstacle limiting construction of FEL light source facilities is the cost, particularly, linacs to provide high energy, high brightness beam.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altLang="zh-CN" sz="1900"/>
              <a:t>wanted: gradient &gt;100MV/m, peak current &gt;1KA, rep~1MHz, E~ a few GeV, etc.</a:t>
            </a:r>
          </a:p>
          <a:p>
            <a:pPr>
              <a:lnSpc>
                <a:spcPct val="90000"/>
              </a:lnSpc>
            </a:pPr>
            <a:r>
              <a:rPr lang="en-US" altLang="zh-CN" sz="1900">
                <a:solidFill>
                  <a:schemeClr val="hlink"/>
                </a:solidFill>
              </a:rPr>
              <a:t>In the past few years, the field of high gradient acceleration, aimed at the future high energy linear collider, achieved many impressive results.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altLang="zh-CN" sz="1900"/>
              <a:t>e.g.  GV/m level in THz and 100MV/m in MW have been demonstrated in DWA structures.</a:t>
            </a:r>
          </a:p>
          <a:p>
            <a:pPr>
              <a:lnSpc>
                <a:spcPct val="90000"/>
              </a:lnSpc>
            </a:pPr>
            <a:r>
              <a:rPr lang="en-US" altLang="zh-CN" sz="1900">
                <a:solidFill>
                  <a:schemeClr val="hlink"/>
                </a:solidFill>
              </a:rPr>
              <a:t>Share the same key technologies to the dielectric collinear wakefield collider scheme, including transformer ratio enhancement, DWA structure development, staging,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4D2C-477E-4DA1-9912-73234709D21E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ADA6-5A98-4832-92B6-EE95002F5CBB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7096"/>
            <a:ext cx="9144000" cy="51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2089116" y="620688"/>
            <a:ext cx="7054884" cy="949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Reduce construction and operational costs of a high bunch rep. rate FEL facility: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accelerating gradient &gt; 100 MV/m, 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          -- 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peak current &gt; 1KA,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bunch rep. rate of the order of 1MHz, 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     -- 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electron beam energy of a few </a:t>
            </a:r>
            <a:r>
              <a:rPr kumimoji="0" lang="en-US" altLang="zh-CN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uLnTx/>
                <a:uFillTx/>
                <a:latin typeface="+mn-lt"/>
              </a:rPr>
              <a:t>GeV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uLnTx/>
              <a:uFillTx/>
              <a:latin typeface="+mn-lt"/>
            </a:endParaRPr>
          </a:p>
        </p:txBody>
      </p:sp>
      <p:sp>
        <p:nvSpPr>
          <p:cNvPr id="8" name="Text Box 115"/>
          <p:cNvSpPr txBox="1">
            <a:spLocks noChangeArrowheads="1"/>
          </p:cNvSpPr>
          <p:nvPr/>
        </p:nvSpPr>
        <p:spPr bwMode="auto">
          <a:xfrm>
            <a:off x="7875" y="15007"/>
            <a:ext cx="90122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1F497D"/>
                </a:solidFill>
                <a:latin typeface="+mj-lt"/>
              </a:rPr>
              <a:t>A </a:t>
            </a:r>
            <a:r>
              <a:rPr lang="en-US" altLang="zh-CN" sz="2400" b="1" dirty="0" smtClean="0">
                <a:solidFill>
                  <a:srgbClr val="1F497D"/>
                </a:solidFill>
                <a:latin typeface="+mj-lt"/>
              </a:rPr>
              <a:t>Schematic </a:t>
            </a:r>
            <a:r>
              <a:rPr lang="en-US" altLang="zh-CN" sz="2400" b="1" dirty="0">
                <a:solidFill>
                  <a:srgbClr val="1F497D"/>
                </a:solidFill>
                <a:latin typeface="+mj-lt"/>
              </a:rPr>
              <a:t>of </a:t>
            </a:r>
            <a:r>
              <a:rPr lang="en-US" altLang="zh-CN" sz="2400" b="1" dirty="0" smtClean="0">
                <a:solidFill>
                  <a:srgbClr val="1F497D"/>
                </a:solidFill>
                <a:latin typeface="+mj-lt"/>
              </a:rPr>
              <a:t>a </a:t>
            </a:r>
            <a:r>
              <a:rPr lang="en-US" altLang="zh-CN" sz="2400" b="1" dirty="0">
                <a:solidFill>
                  <a:srgbClr val="1F497D"/>
                </a:solidFill>
                <a:latin typeface="+mj-lt"/>
              </a:rPr>
              <a:t>FEL </a:t>
            </a:r>
            <a:r>
              <a:rPr lang="en-US" altLang="zh-CN" sz="2400" b="1" dirty="0" smtClean="0">
                <a:solidFill>
                  <a:srgbClr val="1F497D"/>
                </a:solidFill>
                <a:latin typeface="+mj-lt"/>
              </a:rPr>
              <a:t>facility </a:t>
            </a:r>
            <a:r>
              <a:rPr lang="en-US" altLang="zh-CN" sz="2400" b="1" dirty="0">
                <a:solidFill>
                  <a:srgbClr val="1F497D"/>
                </a:solidFill>
                <a:latin typeface="+mj-lt"/>
              </a:rPr>
              <a:t>based on a 2.4 </a:t>
            </a:r>
            <a:r>
              <a:rPr lang="en-US" altLang="zh-CN" sz="2400" b="1" dirty="0" err="1">
                <a:solidFill>
                  <a:srgbClr val="1F497D"/>
                </a:solidFill>
                <a:latin typeface="+mj-lt"/>
              </a:rPr>
              <a:t>GeV</a:t>
            </a:r>
            <a:r>
              <a:rPr lang="en-US" altLang="zh-CN" sz="2400" b="1" dirty="0">
                <a:solidFill>
                  <a:srgbClr val="1F497D"/>
                </a:solidFill>
                <a:latin typeface="+mj-lt"/>
              </a:rPr>
              <a:t> DWA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</a:p>
        </p:txBody>
      </p:sp>
      <p:sp>
        <p:nvSpPr>
          <p:cNvPr id="173059" name="Rectangle 3"/>
          <p:cNvSpPr>
            <a:spLocks noGrp="1"/>
          </p:cNvSpPr>
          <p:nvPr>
            <p:ph idx="1"/>
          </p:nvPr>
        </p:nvSpPr>
        <p:spPr>
          <a:xfrm>
            <a:off x="0" y="2478088"/>
            <a:ext cx="8953560" cy="2703536"/>
          </a:xfrm>
        </p:spPr>
        <p:txBody>
          <a:bodyPr/>
          <a:lstStyle/>
          <a:p>
            <a:pPr lvl="1">
              <a:buNone/>
            </a:pPr>
            <a:r>
              <a:rPr lang="en-US" altLang="zh-CN" sz="2600" dirty="0" smtClean="0"/>
              <a:t>    Multi-hundred </a:t>
            </a:r>
            <a:r>
              <a:rPr lang="en-US" altLang="zh-CN" sz="2600" dirty="0" err="1" smtClean="0"/>
              <a:t>GeV</a:t>
            </a:r>
            <a:r>
              <a:rPr lang="en-US" altLang="zh-CN" sz="2600" dirty="0" smtClean="0"/>
              <a:t> linear collider, the next HEP machine, can be built with short pulse, high power, high gradient technologies currently being developed at AWA. </a:t>
            </a:r>
            <a:r>
              <a:rPr lang="en-US" altLang="zh-CN" sz="2600" dirty="0" smtClean="0"/>
              <a:t>Other facilities, like Fermi ASTA, is also an idea test bed for advanced accelerator concepts, like dielectric wakefield acceleration.</a:t>
            </a:r>
            <a:endParaRPr lang="en-US" altLang="zh-CN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4D2C-477E-4DA1-9912-73234709D21E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-1" y="178666"/>
            <a:ext cx="896389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0" hangingPunct="0"/>
            <a:r>
              <a:rPr lang="en-US" altLang="zh-CN" sz="3400" dirty="0" smtClean="0">
                <a:solidFill>
                  <a:srgbClr val="4B5C29"/>
                </a:solidFill>
                <a:latin typeface="Trebuchet MS" pitchFamily="34" charset="0"/>
              </a:rPr>
              <a:t>Argonne Flexible Linear Collider (</a:t>
            </a:r>
            <a:r>
              <a:rPr lang="en-US" altLang="zh-CN" sz="2800" dirty="0" smtClean="0">
                <a:solidFill>
                  <a:srgbClr val="4B5C29"/>
                </a:solidFill>
                <a:latin typeface="Trebuchet MS" pitchFamily="34" charset="0"/>
              </a:rPr>
              <a:t>based on AWA short pulse, high power, high gradient technologies</a:t>
            </a:r>
            <a:r>
              <a:rPr lang="en-US" altLang="zh-CN" sz="3400" dirty="0" smtClean="0">
                <a:solidFill>
                  <a:srgbClr val="4B5C29"/>
                </a:solidFill>
                <a:latin typeface="Trebuchet MS" pitchFamily="34" charset="0"/>
              </a:rPr>
              <a:t>) </a:t>
            </a:r>
            <a:endParaRPr lang="en-US" altLang="zh-CN" sz="3400" dirty="0">
              <a:solidFill>
                <a:srgbClr val="4B5C29"/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291" y="2036618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Core of Concept:</a:t>
            </a:r>
          </a:p>
          <a:p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Short </a:t>
            </a:r>
            <a:r>
              <a:rPr lang="en-US" sz="2800" dirty="0" err="1" smtClean="0"/>
              <a:t>rf</a:t>
            </a:r>
            <a:r>
              <a:rPr lang="en-US" sz="2800" dirty="0" smtClean="0"/>
              <a:t> pulse: tens of nanosecond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Modular TBA scheme: energy scalable easily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Flexible drive beam structure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6199" y="39827"/>
            <a:ext cx="7760856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宋体" pitchFamily="2" charset="-122"/>
              </a:rPr>
              <a:t>1. Short </a:t>
            </a:r>
            <a:r>
              <a:rPr lang="en-US" altLang="zh-CN" sz="32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宋体" pitchFamily="2" charset="-122"/>
              </a:rPr>
              <a:t>rf</a:t>
            </a:r>
            <a:r>
              <a: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宋体" pitchFamily="2" charset="-122"/>
              </a:rPr>
              <a:t> pulse w/ a high efficiency</a:t>
            </a:r>
            <a:endParaRPr lang="en-US" altLang="zh-CN" sz="320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0" y="1128907"/>
            <a:ext cx="87201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TBA scheme in the main </a:t>
            </a:r>
            <a:r>
              <a:rPr lang="en-US" altLang="zh-CN" sz="2000" dirty="0" err="1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linac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fast </a:t>
            </a:r>
            <a:r>
              <a:rPr lang="en-US" altLang="zh-CN" sz="2000" dirty="0" err="1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rf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 rise time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Broad </a:t>
            </a:r>
            <a:r>
              <a:rPr lang="en-US" altLang="zh-CN" sz="2000" dirty="0" smtClean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band TW </a:t>
            </a:r>
            <a:r>
              <a:rPr lang="en-US" altLang="zh-CN" sz="2000" dirty="0" err="1" smtClean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accelerator</a:t>
            </a:r>
            <a:r>
              <a:rPr lang="en-US" altLang="zh-CN" sz="2000" dirty="0" err="1" smtClean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err="1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fast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en-US" altLang="zh-CN" sz="2000" dirty="0" err="1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rf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 rise </a:t>
            </a:r>
            <a:r>
              <a:rPr lang="en-US" altLang="zh-CN" sz="2000" dirty="0" smtClean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time.</a:t>
            </a:r>
            <a:endParaRPr lang="en-US" altLang="zh-CN" sz="2000" dirty="0">
              <a:solidFill>
                <a:schemeClr val="hlink"/>
              </a:solidFill>
              <a:latin typeface="Calibri" pitchFamily="34" charset="0"/>
              <a:ea typeface="宋体" pitchFamily="2" charset="-122"/>
            </a:endParaRP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Large (~10%c) Vg 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 less filling time.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high frequency and optimal beam loading 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 higher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2000" dirty="0" err="1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rf</a:t>
            </a:r>
            <a:r>
              <a:rPr lang="en-US" altLang="zh-CN" sz="2000" dirty="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-to-beam efficiency.</a:t>
            </a: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7224857" y="4471988"/>
            <a:ext cx="325438" cy="8509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90" name="Text Box 42"/>
          <p:cNvSpPr txBox="1">
            <a:spLocks noChangeArrowheads="1"/>
          </p:cNvSpPr>
          <p:nvPr/>
        </p:nvSpPr>
        <p:spPr bwMode="auto">
          <a:xfrm>
            <a:off x="101600" y="3306763"/>
            <a:ext cx="8851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altLang="zh-CN" sz="240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e.g. rf-to-beam efficiency of a 26GHz Short Pulse Accelerator:</a:t>
            </a:r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5633605" y="3914257"/>
            <a:ext cx="3319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Competitive </a:t>
            </a:r>
            <a:r>
              <a:rPr lang="en-US" altLang="zh-CN" sz="1600" dirty="0" err="1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rf</a:t>
            </a:r>
            <a:r>
              <a:rPr lang="en-US" altLang="zh-CN" sz="16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-beam efficiency for the short pulse TBA</a:t>
            </a:r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7081699" y="5293656"/>
            <a:ext cx="921616" cy="484187"/>
          </a:xfrm>
          <a:prstGeom prst="ellips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" name="Object 105"/>
          <p:cNvGraphicFramePr>
            <a:graphicFrameLocks noChangeAspect="1"/>
          </p:cNvGraphicFramePr>
          <p:nvPr/>
        </p:nvGraphicFramePr>
        <p:xfrm>
          <a:off x="4154055" y="5180891"/>
          <a:ext cx="3683000" cy="771525"/>
        </p:xfrm>
        <a:graphic>
          <a:graphicData uri="http://schemas.openxmlformats.org/presentationml/2006/ole">
            <p:oleObj spid="_x0000_s104493" name="Equation" r:id="rId3" imgW="2120760" imgH="444240" progId="Equation.3">
              <p:embed/>
            </p:oleObj>
          </a:graphicData>
        </a:graphic>
      </p:graphicFrame>
      <p:sp>
        <p:nvSpPr>
          <p:cNvPr id="50" name="Text Box 95"/>
          <p:cNvSpPr txBox="1">
            <a:spLocks noChangeArrowheads="1"/>
          </p:cNvSpPr>
          <p:nvPr/>
        </p:nvSpPr>
        <p:spPr bwMode="auto">
          <a:xfrm>
            <a:off x="5225041" y="5871309"/>
            <a:ext cx="108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316MW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1" name="Text Box 95"/>
          <p:cNvSpPr txBox="1">
            <a:spLocks noChangeArrowheads="1"/>
          </p:cNvSpPr>
          <p:nvPr/>
        </p:nvSpPr>
        <p:spPr bwMode="auto">
          <a:xfrm>
            <a:off x="4823260" y="4988948"/>
            <a:ext cx="503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5.2A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2" name="Text Box 95"/>
          <p:cNvSpPr txBox="1">
            <a:spLocks noChangeArrowheads="1"/>
          </p:cNvSpPr>
          <p:nvPr/>
        </p:nvSpPr>
        <p:spPr bwMode="auto">
          <a:xfrm>
            <a:off x="5169621" y="5012327"/>
            <a:ext cx="988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120MeV/m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3" name="Text Box 95"/>
          <p:cNvSpPr txBox="1">
            <a:spLocks noChangeArrowheads="1"/>
          </p:cNvSpPr>
          <p:nvPr/>
        </p:nvSpPr>
        <p:spPr bwMode="auto">
          <a:xfrm>
            <a:off x="5959333" y="5016657"/>
            <a:ext cx="6559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0.3m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6555078" y="5875639"/>
            <a:ext cx="6697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25ns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5" name="Text Box 95"/>
          <p:cNvSpPr txBox="1">
            <a:spLocks noChangeArrowheads="1"/>
          </p:cNvSpPr>
          <p:nvPr/>
        </p:nvSpPr>
        <p:spPr bwMode="auto">
          <a:xfrm>
            <a:off x="6541224" y="5044367"/>
            <a:ext cx="6697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13ns</a:t>
            </a:r>
            <a:endParaRPr lang="en-US" sz="1200" dirty="0">
              <a:solidFill>
                <a:schemeClr val="accent2"/>
              </a:solidFill>
            </a:endParaRPr>
          </a:p>
        </p:txBody>
      </p:sp>
      <p:grpSp>
        <p:nvGrpSpPr>
          <p:cNvPr id="56" name="Group 79"/>
          <p:cNvGrpSpPr>
            <a:grpSpLocks/>
          </p:cNvGrpSpPr>
          <p:nvPr/>
        </p:nvGrpSpPr>
        <p:grpSpPr bwMode="auto">
          <a:xfrm>
            <a:off x="1339850" y="4959351"/>
            <a:ext cx="1655763" cy="1143000"/>
            <a:chOff x="317" y="2166"/>
            <a:chExt cx="4038" cy="720"/>
          </a:xfrm>
        </p:grpSpPr>
        <p:sp>
          <p:nvSpPr>
            <p:cNvPr id="57" name="Line 80"/>
            <p:cNvSpPr>
              <a:spLocks noChangeShapeType="1"/>
            </p:cNvSpPr>
            <p:nvPr/>
          </p:nvSpPr>
          <p:spPr bwMode="auto">
            <a:xfrm>
              <a:off x="317" y="288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1"/>
            <p:cNvSpPr>
              <a:spLocks noChangeShapeType="1"/>
            </p:cNvSpPr>
            <p:nvPr/>
          </p:nvSpPr>
          <p:spPr bwMode="auto">
            <a:xfrm flipV="1">
              <a:off x="797" y="2166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2"/>
            <p:cNvSpPr>
              <a:spLocks noChangeShapeType="1"/>
            </p:cNvSpPr>
            <p:nvPr/>
          </p:nvSpPr>
          <p:spPr bwMode="auto">
            <a:xfrm>
              <a:off x="1229" y="216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83"/>
            <p:cNvSpPr>
              <a:spLocks noChangeShapeType="1"/>
            </p:cNvSpPr>
            <p:nvPr/>
          </p:nvSpPr>
          <p:spPr bwMode="auto">
            <a:xfrm flipH="1">
              <a:off x="3875" y="288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84"/>
            <p:cNvSpPr>
              <a:spLocks noChangeShapeType="1"/>
            </p:cNvSpPr>
            <p:nvPr/>
          </p:nvSpPr>
          <p:spPr bwMode="auto">
            <a:xfrm flipH="1" flipV="1">
              <a:off x="3447" y="2166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Line 85"/>
          <p:cNvSpPr>
            <a:spLocks noChangeShapeType="1"/>
          </p:cNvSpPr>
          <p:nvPr/>
        </p:nvSpPr>
        <p:spPr bwMode="auto">
          <a:xfrm>
            <a:off x="1700213" y="4681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86"/>
          <p:cNvSpPr>
            <a:spLocks noChangeShapeType="1"/>
          </p:cNvSpPr>
          <p:nvPr/>
        </p:nvSpPr>
        <p:spPr bwMode="auto">
          <a:xfrm>
            <a:off x="1520825" y="4348163"/>
            <a:ext cx="0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87"/>
          <p:cNvSpPr>
            <a:spLocks noChangeShapeType="1"/>
          </p:cNvSpPr>
          <p:nvPr/>
        </p:nvSpPr>
        <p:spPr bwMode="auto">
          <a:xfrm>
            <a:off x="2816225" y="4338638"/>
            <a:ext cx="0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88"/>
          <p:cNvSpPr>
            <a:spLocks noChangeShapeType="1"/>
          </p:cNvSpPr>
          <p:nvPr/>
        </p:nvSpPr>
        <p:spPr bwMode="auto">
          <a:xfrm>
            <a:off x="1520825" y="451802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89"/>
          <p:cNvSpPr>
            <a:spLocks noChangeShapeType="1"/>
          </p:cNvSpPr>
          <p:nvPr/>
        </p:nvSpPr>
        <p:spPr bwMode="auto">
          <a:xfrm>
            <a:off x="2636838" y="4697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90"/>
          <p:cNvSpPr>
            <a:spLocks noChangeShapeType="1"/>
          </p:cNvSpPr>
          <p:nvPr/>
        </p:nvSpPr>
        <p:spPr bwMode="auto">
          <a:xfrm>
            <a:off x="1160463" y="47704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91"/>
          <p:cNvSpPr>
            <a:spLocks noChangeShapeType="1"/>
          </p:cNvSpPr>
          <p:nvPr/>
        </p:nvSpPr>
        <p:spPr bwMode="auto">
          <a:xfrm flipH="1">
            <a:off x="1700213" y="4770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92"/>
          <p:cNvSpPr>
            <a:spLocks noChangeShapeType="1"/>
          </p:cNvSpPr>
          <p:nvPr/>
        </p:nvSpPr>
        <p:spPr bwMode="auto">
          <a:xfrm>
            <a:off x="2276475" y="47704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93"/>
          <p:cNvSpPr>
            <a:spLocks noChangeShapeType="1"/>
          </p:cNvSpPr>
          <p:nvPr/>
        </p:nvSpPr>
        <p:spPr bwMode="auto">
          <a:xfrm flipH="1">
            <a:off x="2816225" y="4770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Text Box 94"/>
          <p:cNvSpPr txBox="1">
            <a:spLocks noChangeArrowheads="1"/>
          </p:cNvSpPr>
          <p:nvPr/>
        </p:nvSpPr>
        <p:spPr bwMode="auto">
          <a:xfrm>
            <a:off x="1057275" y="446563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3</a:t>
            </a:r>
            <a:r>
              <a:rPr lang="en-US" sz="1600" dirty="0" smtClean="0">
                <a:solidFill>
                  <a:schemeClr val="accent2"/>
                </a:solidFill>
              </a:rPr>
              <a:t>ns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2" name="Text Box 95"/>
          <p:cNvSpPr txBox="1">
            <a:spLocks noChangeArrowheads="1"/>
          </p:cNvSpPr>
          <p:nvPr/>
        </p:nvSpPr>
        <p:spPr bwMode="auto">
          <a:xfrm>
            <a:off x="3068638" y="4554538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3ns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3" name="Text Box 96"/>
          <p:cNvSpPr txBox="1">
            <a:spLocks noChangeArrowheads="1"/>
          </p:cNvSpPr>
          <p:nvPr/>
        </p:nvSpPr>
        <p:spPr bwMode="auto">
          <a:xfrm>
            <a:off x="1555750" y="4217988"/>
            <a:ext cx="118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2"/>
                </a:solidFill>
              </a:rPr>
              <a:t>rf</a:t>
            </a:r>
            <a:r>
              <a:rPr lang="en-US" sz="1600" dirty="0" smtClean="0">
                <a:solidFill>
                  <a:schemeClr val="accent2"/>
                </a:solidFill>
              </a:rPr>
              <a:t>=28ns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4" name="Line 97"/>
          <p:cNvSpPr>
            <a:spLocks noChangeShapeType="1"/>
          </p:cNvSpPr>
          <p:nvPr/>
        </p:nvSpPr>
        <p:spPr bwMode="auto">
          <a:xfrm>
            <a:off x="2115121" y="50212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98"/>
          <p:cNvSpPr>
            <a:spLocks noChangeShapeType="1"/>
          </p:cNvSpPr>
          <p:nvPr/>
        </p:nvSpPr>
        <p:spPr bwMode="auto">
          <a:xfrm>
            <a:off x="1728650" y="6173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Text Box 101"/>
          <p:cNvSpPr txBox="1">
            <a:spLocks noChangeArrowheads="1"/>
          </p:cNvSpPr>
          <p:nvPr/>
        </p:nvSpPr>
        <p:spPr bwMode="auto">
          <a:xfrm>
            <a:off x="1585365" y="5972523"/>
            <a:ext cx="1189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chemeClr val="accent2"/>
                </a:solidFill>
              </a:rPr>
              <a:t>T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f</a:t>
            </a:r>
            <a:r>
              <a:rPr lang="en-US" sz="1400" dirty="0" smtClean="0">
                <a:solidFill>
                  <a:schemeClr val="accent2"/>
                </a:solidFill>
              </a:rPr>
              <a:t>=9ns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77" name="Line 102"/>
          <p:cNvSpPr>
            <a:spLocks noChangeShapeType="1"/>
          </p:cNvSpPr>
          <p:nvPr/>
        </p:nvSpPr>
        <p:spPr bwMode="auto">
          <a:xfrm>
            <a:off x="2600325" y="502285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 bwMode="auto">
          <a:xfrm rot="5400000" flipH="1" flipV="1">
            <a:off x="2369408" y="6035948"/>
            <a:ext cx="507" cy="491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720445" y="6281605"/>
            <a:ext cx="3946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3" name="Text Box 103"/>
          <p:cNvSpPr txBox="1">
            <a:spLocks noChangeArrowheads="1"/>
          </p:cNvSpPr>
          <p:nvPr/>
        </p:nvSpPr>
        <p:spPr bwMode="auto">
          <a:xfrm>
            <a:off x="2083221" y="6249716"/>
            <a:ext cx="3550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chemeClr val="accent2"/>
                </a:solidFill>
              </a:rPr>
              <a:t>T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beam</a:t>
            </a:r>
            <a:r>
              <a:rPr lang="en-US" sz="1400" dirty="0" smtClean="0">
                <a:solidFill>
                  <a:schemeClr val="accent2"/>
                </a:solidFill>
              </a:rPr>
              <a:t>=13ns=338rf </a:t>
            </a:r>
            <a:r>
              <a:rPr lang="en-US" sz="1400" dirty="0">
                <a:solidFill>
                  <a:schemeClr val="accent2"/>
                </a:solidFill>
              </a:rPr>
              <a:t>cycles </a:t>
            </a:r>
            <a:r>
              <a:rPr lang="en-US" sz="1400" dirty="0" smtClean="0">
                <a:solidFill>
                  <a:schemeClr val="accent2"/>
                </a:solidFill>
                <a:sym typeface="Wingdings" pitchFamily="2" charset="2"/>
              </a:rPr>
              <a:t>,</a:t>
            </a:r>
            <a:r>
              <a:rPr lang="en-US" sz="1400" dirty="0">
                <a:solidFill>
                  <a:schemeClr val="accent2"/>
                </a:solidFill>
                <a:sym typeface="Wingdings" pitchFamily="2" charset="2"/>
              </a:rPr>
              <a:t>1bunch/2 </a:t>
            </a:r>
            <a:r>
              <a:rPr lang="en-US" sz="1400" dirty="0" err="1">
                <a:solidFill>
                  <a:schemeClr val="accent2"/>
                </a:solidFill>
                <a:sym typeface="Wingdings" pitchFamily="2" charset="2"/>
              </a:rPr>
              <a:t>rf</a:t>
            </a:r>
            <a:r>
              <a:rPr lang="en-US" sz="1400" dirty="0">
                <a:solidFill>
                  <a:schemeClr val="accent2"/>
                </a:solidFill>
                <a:sym typeface="Wingdings" pitchFamily="2" charset="2"/>
              </a:rPr>
              <a:t> periods, </a:t>
            </a:r>
            <a:r>
              <a:rPr lang="en-US" sz="1400" dirty="0" smtClean="0">
                <a:solidFill>
                  <a:schemeClr val="accent2"/>
                </a:solidFill>
                <a:sym typeface="Wingdings" pitchFamily="2" charset="2"/>
              </a:rPr>
              <a:t>0.4nC/bunch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073726" y="1249363"/>
            <a:ext cx="7543801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 anchor="ctr"/>
          <a:lstStyle/>
          <a:p>
            <a:pPr defTabSz="457200" eaLnBrk="0" hangingPunct="0"/>
            <a:r>
              <a:rPr lang="en-US" sz="2500" dirty="0">
                <a:solidFill>
                  <a:schemeClr val="hlink"/>
                </a:solidFill>
                <a:latin typeface="Calibri" pitchFamily="34" charset="0"/>
              </a:rPr>
              <a:t>Layout of the ANL 26GHz </a:t>
            </a:r>
            <a:r>
              <a:rPr lang="en-US" sz="2500" dirty="0" smtClean="0">
                <a:solidFill>
                  <a:schemeClr val="hlink"/>
                </a:solidFill>
                <a:latin typeface="Calibri" pitchFamily="34" charset="0"/>
              </a:rPr>
              <a:t>250GeV </a:t>
            </a:r>
            <a:r>
              <a:rPr lang="en-US" sz="2500" dirty="0">
                <a:solidFill>
                  <a:schemeClr val="hlink"/>
                </a:solidFill>
                <a:latin typeface="Calibri" pitchFamily="34" charset="0"/>
              </a:rPr>
              <a:t>Flexible Linear Collider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199" y="39827"/>
            <a:ext cx="7760856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宋体" pitchFamily="2" charset="-122"/>
              </a:rPr>
              <a:t>2. Modular TBA scheme</a:t>
            </a:r>
            <a:endParaRPr lang="en-US" altLang="zh-CN" sz="320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3127" y="5877444"/>
            <a:ext cx="192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Identical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613562" y="1999722"/>
            <a:ext cx="306357" cy="7701570"/>
          </a:xfrm>
          <a:prstGeom prst="leftBrace">
            <a:avLst>
              <a:gd name="adj1" fmla="val 145115"/>
              <a:gd name="adj2" fmla="val 503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580"/>
            <a:ext cx="9144000" cy="37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 Box 3"/>
          <p:cNvSpPr txBox="1">
            <a:spLocks noChangeArrowheads="1"/>
          </p:cNvSpPr>
          <p:nvPr/>
        </p:nvSpPr>
        <p:spPr bwMode="auto">
          <a:xfrm>
            <a:off x="76199" y="39827"/>
            <a:ext cx="7760856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宋体" pitchFamily="2" charset="-122"/>
              </a:rPr>
              <a:t>3. Flexible drive beam structure</a:t>
            </a:r>
            <a:endParaRPr lang="en-US" altLang="zh-CN" sz="320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276725"/>
            <a:ext cx="2640012" cy="1249363"/>
          </a:xfrm>
          <a:prstGeom prst="rect">
            <a:avLst/>
          </a:prstGeom>
          <a:noFill/>
        </p:spPr>
      </p:pic>
      <p:pic>
        <p:nvPicPr>
          <p:cNvPr id="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178" y="1303338"/>
            <a:ext cx="1698625" cy="663575"/>
          </a:xfrm>
          <a:prstGeom prst="rect">
            <a:avLst/>
          </a:prstGeom>
          <a:noFill/>
        </p:spPr>
      </p:pic>
      <p:grpSp>
        <p:nvGrpSpPr>
          <p:cNvPr id="409" name="Group 6"/>
          <p:cNvGrpSpPr>
            <a:grpSpLocks/>
          </p:cNvGrpSpPr>
          <p:nvPr/>
        </p:nvGrpSpPr>
        <p:grpSpPr bwMode="auto">
          <a:xfrm>
            <a:off x="5256568" y="5414963"/>
            <a:ext cx="696913" cy="523875"/>
            <a:chOff x="1727" y="3085"/>
            <a:chExt cx="258" cy="411"/>
          </a:xfrm>
        </p:grpSpPr>
        <p:sp>
          <p:nvSpPr>
            <p:cNvPr id="410" name="AutoShape 7"/>
            <p:cNvSpPr>
              <a:spLocks noChangeAspect="1" noChangeArrowheads="1" noTextEdit="1"/>
            </p:cNvSpPr>
            <p:nvPr/>
          </p:nvSpPr>
          <p:spPr bwMode="auto">
            <a:xfrm rot="16200000" flipV="1">
              <a:off x="1650" y="3162"/>
              <a:ext cx="41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8"/>
            <p:cNvSpPr>
              <a:spLocks noEditPoints="1"/>
            </p:cNvSpPr>
            <p:nvPr/>
          </p:nvSpPr>
          <p:spPr bwMode="auto">
            <a:xfrm rot="16200000" flipV="1">
              <a:off x="1739" y="3241"/>
              <a:ext cx="33" cy="31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1" y="30"/>
                </a:cxn>
                <a:cxn ang="0">
                  <a:pos x="32" y="29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32" y="31"/>
                </a:cxn>
                <a:cxn ang="0">
                  <a:pos x="31" y="31"/>
                </a:cxn>
                <a:cxn ang="0">
                  <a:pos x="28" y="27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8" y="28"/>
                </a:cxn>
                <a:cxn ang="0">
                  <a:pos x="25" y="24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22" y="20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6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19" y="18"/>
                </a:cxn>
                <a:cxn ang="0">
                  <a:pos x="18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4" y="1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33" h="31"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28" y="27"/>
                  </a:move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25" y="24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1" y="11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9"/>
            <p:cNvSpPr>
              <a:spLocks noEditPoints="1"/>
            </p:cNvSpPr>
            <p:nvPr/>
          </p:nvSpPr>
          <p:spPr bwMode="auto">
            <a:xfrm rot="16200000" flipV="1">
              <a:off x="1772" y="3276"/>
              <a:ext cx="35" cy="34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31" y="30"/>
                </a:cxn>
                <a:cxn ang="0">
                  <a:pos x="31" y="29"/>
                </a:cxn>
                <a:cxn ang="0">
                  <a:pos x="35" y="33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34" y="34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7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22" y="20"/>
                </a:cxn>
                <a:cxn ang="0">
                  <a:pos x="22" y="21"/>
                </a:cxn>
                <a:cxn ang="0">
                  <a:pos x="21" y="21"/>
                </a:cxn>
                <a:cxn ang="0">
                  <a:pos x="21" y="21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35" h="34">
                  <a:moveTo>
                    <a:pt x="34" y="34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0" y="2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7" y="8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10"/>
            <p:cNvSpPr>
              <a:spLocks noEditPoints="1"/>
            </p:cNvSpPr>
            <p:nvPr/>
          </p:nvSpPr>
          <p:spPr bwMode="auto">
            <a:xfrm rot="16200000" flipV="1">
              <a:off x="1808" y="3314"/>
              <a:ext cx="36" cy="34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34" y="33"/>
                </a:cxn>
                <a:cxn ang="0">
                  <a:pos x="35" y="33"/>
                </a:cxn>
                <a:cxn ang="0">
                  <a:pos x="36" y="33"/>
                </a:cxn>
                <a:cxn ang="0">
                  <a:pos x="36" y="34"/>
                </a:cxn>
                <a:cxn ang="0">
                  <a:pos x="35" y="34"/>
                </a:cxn>
                <a:cxn ang="0">
                  <a:pos x="34" y="34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1" y="31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4"/>
                </a:cxn>
                <a:cxn ang="0">
                  <a:pos x="25" y="25"/>
                </a:cxn>
                <a:cxn ang="0">
                  <a:pos x="24" y="24"/>
                </a:cxn>
                <a:cxn ang="0">
                  <a:pos x="21" y="21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22" y="20"/>
                </a:cxn>
                <a:cxn ang="0">
                  <a:pos x="22" y="21"/>
                </a:cxn>
                <a:cxn ang="0">
                  <a:pos x="22" y="21"/>
                </a:cxn>
                <a:cxn ang="0">
                  <a:pos x="21" y="21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9" y="17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7" y="18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10" y="11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36" h="34"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1" y="31"/>
                  </a:moveTo>
                  <a:lnTo>
                    <a:pt x="28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lose/>
                  <a:moveTo>
                    <a:pt x="17" y="18"/>
                  </a:moveTo>
                  <a:lnTo>
                    <a:pt x="14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7" y="8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4" y="5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11"/>
            <p:cNvSpPr>
              <a:spLocks noEditPoints="1"/>
            </p:cNvSpPr>
            <p:nvPr/>
          </p:nvSpPr>
          <p:spPr bwMode="auto">
            <a:xfrm rot="16200000" flipV="1">
              <a:off x="1844" y="3351"/>
              <a:ext cx="32" cy="31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1" y="29"/>
                </a:cxn>
                <a:cxn ang="0">
                  <a:pos x="31" y="29"/>
                </a:cxn>
                <a:cxn ang="0">
                  <a:pos x="32" y="29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31" y="30"/>
                </a:cxn>
                <a:cxn ang="0">
                  <a:pos x="27" y="27"/>
                </a:cxn>
                <a:cxn ang="0">
                  <a:pos x="27" y="26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8" y="27"/>
                </a:cxn>
                <a:cxn ang="0">
                  <a:pos x="28" y="27"/>
                </a:cxn>
                <a:cxn ang="0">
                  <a:pos x="24" y="24"/>
                </a:cxn>
                <a:cxn ang="0">
                  <a:pos x="20" y="20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25" y="23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17" y="17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7" y="17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2" h="31">
                  <a:moveTo>
                    <a:pt x="31" y="30"/>
                  </a:move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close/>
                  <a:moveTo>
                    <a:pt x="24" y="24"/>
                  </a:move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7" y="17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0" y="11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12"/>
            <p:cNvSpPr>
              <a:spLocks noEditPoints="1"/>
            </p:cNvSpPr>
            <p:nvPr/>
          </p:nvSpPr>
          <p:spPr bwMode="auto">
            <a:xfrm rot="16200000" flipV="1">
              <a:off x="1876" y="3386"/>
              <a:ext cx="36" cy="34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1" y="29"/>
                </a:cxn>
                <a:cxn ang="0">
                  <a:pos x="32" y="29"/>
                </a:cxn>
                <a:cxn ang="0">
                  <a:pos x="36" y="33"/>
                </a:cxn>
                <a:cxn ang="0">
                  <a:pos x="36" y="33"/>
                </a:cxn>
                <a:cxn ang="0">
                  <a:pos x="35" y="34"/>
                </a:cxn>
                <a:cxn ang="0">
                  <a:pos x="35" y="34"/>
                </a:cxn>
                <a:cxn ang="0">
                  <a:pos x="28" y="27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29" y="26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8" y="27"/>
                </a:cxn>
                <a:cxn ang="0">
                  <a:pos x="24" y="24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17" y="17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22" y="19"/>
                </a:cxn>
                <a:cxn ang="0">
                  <a:pos x="22" y="20"/>
                </a:cxn>
                <a:cxn ang="0">
                  <a:pos x="22" y="21"/>
                </a:cxn>
                <a:cxn ang="0">
                  <a:pos x="21" y="21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6" h="34">
                  <a:moveTo>
                    <a:pt x="35" y="34"/>
                  </a:move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close/>
                  <a:moveTo>
                    <a:pt x="28" y="27"/>
                  </a:move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21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8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13"/>
            <p:cNvSpPr>
              <a:spLocks noEditPoints="1"/>
            </p:cNvSpPr>
            <p:nvPr/>
          </p:nvSpPr>
          <p:spPr bwMode="auto">
            <a:xfrm rot="16200000" flipV="1">
              <a:off x="1912" y="3424"/>
              <a:ext cx="66" cy="64"/>
            </a:xfrm>
            <a:custGeom>
              <a:avLst/>
              <a:gdLst/>
              <a:ahLst/>
              <a:cxnLst>
                <a:cxn ang="0">
                  <a:pos x="65" y="63"/>
                </a:cxn>
                <a:cxn ang="0">
                  <a:pos x="66" y="63"/>
                </a:cxn>
                <a:cxn ang="0">
                  <a:pos x="66" y="64"/>
                </a:cxn>
                <a:cxn ang="0">
                  <a:pos x="65" y="64"/>
                </a:cxn>
                <a:cxn ang="0">
                  <a:pos x="58" y="56"/>
                </a:cxn>
                <a:cxn ang="0">
                  <a:pos x="59" y="56"/>
                </a:cxn>
                <a:cxn ang="0">
                  <a:pos x="63" y="60"/>
                </a:cxn>
                <a:cxn ang="0">
                  <a:pos x="61" y="60"/>
                </a:cxn>
                <a:cxn ang="0">
                  <a:pos x="54" y="53"/>
                </a:cxn>
                <a:cxn ang="0">
                  <a:pos x="55" y="53"/>
                </a:cxn>
                <a:cxn ang="0">
                  <a:pos x="56" y="54"/>
                </a:cxn>
                <a:cxn ang="0">
                  <a:pos x="55" y="54"/>
                </a:cxn>
                <a:cxn ang="0">
                  <a:pos x="51" y="50"/>
                </a:cxn>
                <a:cxn ang="0">
                  <a:pos x="52" y="49"/>
                </a:cxn>
                <a:cxn ang="0">
                  <a:pos x="53" y="50"/>
                </a:cxn>
                <a:cxn ang="0">
                  <a:pos x="51" y="51"/>
                </a:cxn>
                <a:cxn ang="0">
                  <a:pos x="44" y="44"/>
                </a:cxn>
                <a:cxn ang="0">
                  <a:pos x="45" y="43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1" y="41"/>
                </a:cxn>
                <a:cxn ang="0">
                  <a:pos x="41" y="40"/>
                </a:cxn>
                <a:cxn ang="0">
                  <a:pos x="42" y="40"/>
                </a:cxn>
                <a:cxn ang="0">
                  <a:pos x="42" y="41"/>
                </a:cxn>
                <a:cxn ang="0">
                  <a:pos x="37" y="38"/>
                </a:cxn>
                <a:cxn ang="0">
                  <a:pos x="38" y="36"/>
                </a:cxn>
                <a:cxn ang="0">
                  <a:pos x="39" y="37"/>
                </a:cxn>
                <a:cxn ang="0">
                  <a:pos x="38" y="38"/>
                </a:cxn>
                <a:cxn ang="0">
                  <a:pos x="31" y="31"/>
                </a:cxn>
                <a:cxn ang="0">
                  <a:pos x="31" y="30"/>
                </a:cxn>
                <a:cxn ang="0">
                  <a:pos x="35" y="33"/>
                </a:cxn>
                <a:cxn ang="0">
                  <a:pos x="35" y="35"/>
                </a:cxn>
                <a:cxn ang="0">
                  <a:pos x="27" y="28"/>
                </a:cxn>
                <a:cxn ang="0">
                  <a:pos x="27" y="27"/>
                </a:cxn>
                <a:cxn ang="0">
                  <a:pos x="28" y="27"/>
                </a:cxn>
                <a:cxn ang="0">
                  <a:pos x="28" y="28"/>
                </a:cxn>
                <a:cxn ang="0">
                  <a:pos x="27" y="28"/>
                </a:cxn>
                <a:cxn ang="0">
                  <a:pos x="24" y="24"/>
                </a:cxn>
                <a:cxn ang="0">
                  <a:pos x="25" y="23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17" y="17"/>
                </a:cxn>
                <a:cxn ang="0">
                  <a:pos x="18" y="17"/>
                </a:cxn>
                <a:cxn ang="0">
                  <a:pos x="22" y="21"/>
                </a:cxn>
                <a:cxn ang="0">
                  <a:pos x="20" y="21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2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7" y="9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66" h="64">
                  <a:moveTo>
                    <a:pt x="65" y="64"/>
                  </a:move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4"/>
                  </a:lnTo>
                  <a:close/>
                  <a:moveTo>
                    <a:pt x="61" y="60"/>
                  </a:move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1" y="60"/>
                  </a:lnTo>
                  <a:close/>
                  <a:moveTo>
                    <a:pt x="55" y="54"/>
                  </a:moveTo>
                  <a:lnTo>
                    <a:pt x="55" y="54"/>
                  </a:lnTo>
                  <a:lnTo>
                    <a:pt x="55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close/>
                  <a:moveTo>
                    <a:pt x="48" y="47"/>
                  </a:move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37" y="38"/>
                  </a:moveTo>
                  <a:lnTo>
                    <a:pt x="37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close/>
                  <a:moveTo>
                    <a:pt x="34" y="34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27" y="28"/>
                  </a:move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0" y="2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7" y="8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14"/>
            <p:cNvSpPr>
              <a:spLocks/>
            </p:cNvSpPr>
            <p:nvPr/>
          </p:nvSpPr>
          <p:spPr bwMode="auto">
            <a:xfrm rot="16200000" flipV="1">
              <a:off x="1753" y="3255"/>
              <a:ext cx="2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15"/>
            <p:cNvSpPr>
              <a:spLocks/>
            </p:cNvSpPr>
            <p:nvPr/>
          </p:nvSpPr>
          <p:spPr bwMode="auto">
            <a:xfrm rot="16200000" flipV="1">
              <a:off x="1756" y="325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16"/>
            <p:cNvSpPr>
              <a:spLocks/>
            </p:cNvSpPr>
            <p:nvPr/>
          </p:nvSpPr>
          <p:spPr bwMode="auto">
            <a:xfrm rot="16200000" flipV="1">
              <a:off x="1760" y="3261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7"/>
            <p:cNvSpPr>
              <a:spLocks/>
            </p:cNvSpPr>
            <p:nvPr/>
          </p:nvSpPr>
          <p:spPr bwMode="auto">
            <a:xfrm rot="16200000" flipV="1">
              <a:off x="1766" y="3268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18"/>
            <p:cNvSpPr>
              <a:spLocks/>
            </p:cNvSpPr>
            <p:nvPr/>
          </p:nvSpPr>
          <p:spPr bwMode="auto">
            <a:xfrm rot="16200000" flipV="1">
              <a:off x="1769" y="3272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19"/>
            <p:cNvSpPr>
              <a:spLocks/>
            </p:cNvSpPr>
            <p:nvPr/>
          </p:nvSpPr>
          <p:spPr bwMode="auto">
            <a:xfrm rot="16200000" flipV="1">
              <a:off x="1773" y="3275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20"/>
            <p:cNvSpPr>
              <a:spLocks/>
            </p:cNvSpPr>
            <p:nvPr/>
          </p:nvSpPr>
          <p:spPr bwMode="auto">
            <a:xfrm rot="16200000" flipV="1">
              <a:off x="1779" y="3282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21"/>
            <p:cNvSpPr>
              <a:spLocks/>
            </p:cNvSpPr>
            <p:nvPr/>
          </p:nvSpPr>
          <p:spPr bwMode="auto">
            <a:xfrm rot="16200000" flipV="1">
              <a:off x="1783" y="3285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22"/>
            <p:cNvSpPr>
              <a:spLocks/>
            </p:cNvSpPr>
            <p:nvPr/>
          </p:nvSpPr>
          <p:spPr bwMode="auto">
            <a:xfrm rot="16200000" flipV="1">
              <a:off x="1786" y="3288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23"/>
            <p:cNvSpPr>
              <a:spLocks/>
            </p:cNvSpPr>
            <p:nvPr/>
          </p:nvSpPr>
          <p:spPr bwMode="auto">
            <a:xfrm rot="16200000" flipV="1">
              <a:off x="1792" y="3296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24"/>
            <p:cNvSpPr>
              <a:spLocks/>
            </p:cNvSpPr>
            <p:nvPr/>
          </p:nvSpPr>
          <p:spPr bwMode="auto">
            <a:xfrm rot="16200000" flipV="1">
              <a:off x="1796" y="3299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25"/>
            <p:cNvSpPr>
              <a:spLocks/>
            </p:cNvSpPr>
            <p:nvPr/>
          </p:nvSpPr>
          <p:spPr bwMode="auto">
            <a:xfrm rot="16200000" flipV="1">
              <a:off x="1799" y="3302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26"/>
            <p:cNvSpPr>
              <a:spLocks/>
            </p:cNvSpPr>
            <p:nvPr/>
          </p:nvSpPr>
          <p:spPr bwMode="auto">
            <a:xfrm rot="16200000" flipV="1">
              <a:off x="1805" y="330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27"/>
            <p:cNvSpPr>
              <a:spLocks/>
            </p:cNvSpPr>
            <p:nvPr/>
          </p:nvSpPr>
          <p:spPr bwMode="auto">
            <a:xfrm rot="16200000" flipV="1">
              <a:off x="1809" y="3313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28"/>
            <p:cNvSpPr>
              <a:spLocks/>
            </p:cNvSpPr>
            <p:nvPr/>
          </p:nvSpPr>
          <p:spPr bwMode="auto">
            <a:xfrm rot="16200000" flipV="1">
              <a:off x="1812" y="33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29"/>
            <p:cNvSpPr>
              <a:spLocks/>
            </p:cNvSpPr>
            <p:nvPr/>
          </p:nvSpPr>
          <p:spPr bwMode="auto">
            <a:xfrm rot="16200000" flipV="1">
              <a:off x="1818" y="3323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30"/>
            <p:cNvSpPr>
              <a:spLocks/>
            </p:cNvSpPr>
            <p:nvPr/>
          </p:nvSpPr>
          <p:spPr bwMode="auto">
            <a:xfrm rot="16200000" flipV="1">
              <a:off x="1822" y="332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31"/>
            <p:cNvSpPr>
              <a:spLocks/>
            </p:cNvSpPr>
            <p:nvPr/>
          </p:nvSpPr>
          <p:spPr bwMode="auto">
            <a:xfrm rot="16200000" flipV="1">
              <a:off x="1825" y="3329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32"/>
            <p:cNvSpPr>
              <a:spLocks/>
            </p:cNvSpPr>
            <p:nvPr/>
          </p:nvSpPr>
          <p:spPr bwMode="auto">
            <a:xfrm rot="16200000" flipV="1">
              <a:off x="1831" y="3337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33"/>
            <p:cNvSpPr>
              <a:spLocks/>
            </p:cNvSpPr>
            <p:nvPr/>
          </p:nvSpPr>
          <p:spPr bwMode="auto">
            <a:xfrm rot="16200000" flipV="1">
              <a:off x="1835" y="334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34"/>
            <p:cNvSpPr>
              <a:spLocks/>
            </p:cNvSpPr>
            <p:nvPr/>
          </p:nvSpPr>
          <p:spPr bwMode="auto">
            <a:xfrm rot="16200000" flipV="1">
              <a:off x="1838" y="3343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35"/>
            <p:cNvSpPr>
              <a:spLocks/>
            </p:cNvSpPr>
            <p:nvPr/>
          </p:nvSpPr>
          <p:spPr bwMode="auto">
            <a:xfrm rot="16200000" flipV="1">
              <a:off x="1844" y="335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36"/>
            <p:cNvSpPr>
              <a:spLocks/>
            </p:cNvSpPr>
            <p:nvPr/>
          </p:nvSpPr>
          <p:spPr bwMode="auto">
            <a:xfrm rot="16200000" flipV="1">
              <a:off x="1848" y="3354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37"/>
            <p:cNvSpPr>
              <a:spLocks/>
            </p:cNvSpPr>
            <p:nvPr/>
          </p:nvSpPr>
          <p:spPr bwMode="auto">
            <a:xfrm rot="16200000" flipV="1">
              <a:off x="1851" y="3357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38"/>
            <p:cNvSpPr>
              <a:spLocks/>
            </p:cNvSpPr>
            <p:nvPr/>
          </p:nvSpPr>
          <p:spPr bwMode="auto">
            <a:xfrm rot="16200000" flipV="1">
              <a:off x="1858" y="336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39"/>
            <p:cNvSpPr>
              <a:spLocks/>
            </p:cNvSpPr>
            <p:nvPr/>
          </p:nvSpPr>
          <p:spPr bwMode="auto">
            <a:xfrm rot="16200000" flipV="1">
              <a:off x="1861" y="3368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0"/>
            <p:cNvSpPr>
              <a:spLocks/>
            </p:cNvSpPr>
            <p:nvPr/>
          </p:nvSpPr>
          <p:spPr bwMode="auto">
            <a:xfrm rot="16200000" flipV="1">
              <a:off x="1864" y="3370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1"/>
            <p:cNvSpPr>
              <a:spLocks/>
            </p:cNvSpPr>
            <p:nvPr/>
          </p:nvSpPr>
          <p:spPr bwMode="auto">
            <a:xfrm rot="16200000" flipV="1">
              <a:off x="1871" y="3378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2"/>
            <p:cNvSpPr>
              <a:spLocks/>
            </p:cNvSpPr>
            <p:nvPr/>
          </p:nvSpPr>
          <p:spPr bwMode="auto">
            <a:xfrm rot="16200000" flipV="1">
              <a:off x="1874" y="3381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3"/>
            <p:cNvSpPr>
              <a:spLocks/>
            </p:cNvSpPr>
            <p:nvPr/>
          </p:nvSpPr>
          <p:spPr bwMode="auto">
            <a:xfrm rot="16200000" flipV="1">
              <a:off x="1877" y="3384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4"/>
            <p:cNvSpPr>
              <a:spLocks/>
            </p:cNvSpPr>
            <p:nvPr/>
          </p:nvSpPr>
          <p:spPr bwMode="auto">
            <a:xfrm rot="16200000" flipV="1">
              <a:off x="1884" y="3392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5"/>
            <p:cNvSpPr>
              <a:spLocks/>
            </p:cNvSpPr>
            <p:nvPr/>
          </p:nvSpPr>
          <p:spPr bwMode="auto">
            <a:xfrm rot="16200000" flipV="1">
              <a:off x="1887" y="3395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6"/>
            <p:cNvSpPr>
              <a:spLocks/>
            </p:cNvSpPr>
            <p:nvPr/>
          </p:nvSpPr>
          <p:spPr bwMode="auto">
            <a:xfrm rot="16200000" flipV="1">
              <a:off x="1890" y="3398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7"/>
            <p:cNvSpPr>
              <a:spLocks/>
            </p:cNvSpPr>
            <p:nvPr/>
          </p:nvSpPr>
          <p:spPr bwMode="auto">
            <a:xfrm rot="16200000" flipV="1">
              <a:off x="1897" y="3405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8"/>
            <p:cNvSpPr>
              <a:spLocks/>
            </p:cNvSpPr>
            <p:nvPr/>
          </p:nvSpPr>
          <p:spPr bwMode="auto">
            <a:xfrm rot="16200000" flipV="1">
              <a:off x="1900" y="3409"/>
              <a:ext cx="2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9"/>
            <p:cNvSpPr>
              <a:spLocks/>
            </p:cNvSpPr>
            <p:nvPr/>
          </p:nvSpPr>
          <p:spPr bwMode="auto">
            <a:xfrm rot="16200000" flipV="1">
              <a:off x="1903" y="3412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50"/>
            <p:cNvSpPr>
              <a:spLocks/>
            </p:cNvSpPr>
            <p:nvPr/>
          </p:nvSpPr>
          <p:spPr bwMode="auto">
            <a:xfrm rot="16200000" flipV="1">
              <a:off x="1910" y="3419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51"/>
            <p:cNvSpPr>
              <a:spLocks/>
            </p:cNvSpPr>
            <p:nvPr/>
          </p:nvSpPr>
          <p:spPr bwMode="auto">
            <a:xfrm rot="16200000" flipV="1">
              <a:off x="1913" y="342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52"/>
            <p:cNvSpPr>
              <a:spLocks/>
            </p:cNvSpPr>
            <p:nvPr/>
          </p:nvSpPr>
          <p:spPr bwMode="auto">
            <a:xfrm rot="16200000" flipV="1">
              <a:off x="1916" y="3425"/>
              <a:ext cx="5" cy="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53"/>
            <p:cNvSpPr>
              <a:spLocks/>
            </p:cNvSpPr>
            <p:nvPr/>
          </p:nvSpPr>
          <p:spPr bwMode="auto">
            <a:xfrm rot="16200000" flipV="1">
              <a:off x="1923" y="3433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54"/>
            <p:cNvSpPr>
              <a:spLocks/>
            </p:cNvSpPr>
            <p:nvPr/>
          </p:nvSpPr>
          <p:spPr bwMode="auto">
            <a:xfrm rot="16200000" flipV="1">
              <a:off x="1926" y="343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55"/>
            <p:cNvSpPr>
              <a:spLocks/>
            </p:cNvSpPr>
            <p:nvPr/>
          </p:nvSpPr>
          <p:spPr bwMode="auto">
            <a:xfrm rot="16200000" flipV="1">
              <a:off x="1929" y="3439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56"/>
            <p:cNvSpPr>
              <a:spLocks/>
            </p:cNvSpPr>
            <p:nvPr/>
          </p:nvSpPr>
          <p:spPr bwMode="auto">
            <a:xfrm rot="16200000" flipV="1">
              <a:off x="1936" y="344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57"/>
            <p:cNvSpPr>
              <a:spLocks/>
            </p:cNvSpPr>
            <p:nvPr/>
          </p:nvSpPr>
          <p:spPr bwMode="auto">
            <a:xfrm rot="16200000" flipV="1">
              <a:off x="1939" y="3450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58"/>
            <p:cNvSpPr>
              <a:spLocks/>
            </p:cNvSpPr>
            <p:nvPr/>
          </p:nvSpPr>
          <p:spPr bwMode="auto">
            <a:xfrm rot="16200000" flipV="1">
              <a:off x="1942" y="3453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59"/>
            <p:cNvSpPr>
              <a:spLocks/>
            </p:cNvSpPr>
            <p:nvPr/>
          </p:nvSpPr>
          <p:spPr bwMode="auto">
            <a:xfrm rot="16200000" flipV="1">
              <a:off x="1949" y="3460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60"/>
            <p:cNvSpPr>
              <a:spLocks/>
            </p:cNvSpPr>
            <p:nvPr/>
          </p:nvSpPr>
          <p:spPr bwMode="auto">
            <a:xfrm rot="16200000" flipV="1">
              <a:off x="1952" y="3463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61"/>
            <p:cNvSpPr>
              <a:spLocks/>
            </p:cNvSpPr>
            <p:nvPr/>
          </p:nvSpPr>
          <p:spPr bwMode="auto">
            <a:xfrm rot="16200000" flipV="1">
              <a:off x="1955" y="3466"/>
              <a:ext cx="5" cy="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62"/>
            <p:cNvSpPr>
              <a:spLocks/>
            </p:cNvSpPr>
            <p:nvPr/>
          </p:nvSpPr>
          <p:spPr bwMode="auto">
            <a:xfrm rot="16200000" flipV="1">
              <a:off x="1962" y="3474"/>
              <a:ext cx="2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63"/>
            <p:cNvSpPr>
              <a:spLocks/>
            </p:cNvSpPr>
            <p:nvPr/>
          </p:nvSpPr>
          <p:spPr bwMode="auto">
            <a:xfrm rot="16200000" flipV="1">
              <a:off x="1965" y="347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64"/>
            <p:cNvSpPr>
              <a:spLocks/>
            </p:cNvSpPr>
            <p:nvPr/>
          </p:nvSpPr>
          <p:spPr bwMode="auto">
            <a:xfrm rot="16200000" flipV="1">
              <a:off x="1968" y="3480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65"/>
            <p:cNvSpPr>
              <a:spLocks/>
            </p:cNvSpPr>
            <p:nvPr/>
          </p:nvSpPr>
          <p:spPr bwMode="auto">
            <a:xfrm rot="16200000" flipV="1">
              <a:off x="1975" y="348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66"/>
            <p:cNvSpPr>
              <a:spLocks/>
            </p:cNvSpPr>
            <p:nvPr/>
          </p:nvSpPr>
          <p:spPr bwMode="auto">
            <a:xfrm rot="16200000" flipV="1">
              <a:off x="1971" y="348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70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1740" y="3242"/>
              <a:ext cx="4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" name="Picture 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V="1">
              <a:off x="1801" y="3306"/>
              <a:ext cx="47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" name="Picture 6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V="1">
              <a:off x="1870" y="3378"/>
              <a:ext cx="4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V="1">
              <a:off x="1931" y="3442"/>
              <a:ext cx="4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4" name="Freeform 71"/>
            <p:cNvSpPr>
              <a:spLocks/>
            </p:cNvSpPr>
            <p:nvPr/>
          </p:nvSpPr>
          <p:spPr bwMode="auto">
            <a:xfrm rot="16200000" flipV="1">
              <a:off x="1780" y="3189"/>
              <a:ext cx="95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95" y="33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" h="33">
                  <a:moveTo>
                    <a:pt x="0" y="0"/>
                  </a:moveTo>
                  <a:lnTo>
                    <a:pt x="0" y="33"/>
                  </a:lnTo>
                  <a:lnTo>
                    <a:pt x="95" y="33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5" name="Group 72"/>
          <p:cNvGrpSpPr>
            <a:grpSpLocks/>
          </p:cNvGrpSpPr>
          <p:nvPr/>
        </p:nvGrpSpPr>
        <p:grpSpPr bwMode="auto">
          <a:xfrm rot="16200000" flipH="1">
            <a:off x="4726343" y="4078288"/>
            <a:ext cx="2012950" cy="844550"/>
            <a:chOff x="2458" y="2953"/>
            <a:chExt cx="919" cy="313"/>
          </a:xfrm>
        </p:grpSpPr>
        <p:sp>
          <p:nvSpPr>
            <p:cNvPr id="476" name="Rectangle 73"/>
            <p:cNvSpPr>
              <a:spLocks noChangeArrowheads="1"/>
            </p:cNvSpPr>
            <p:nvPr/>
          </p:nvSpPr>
          <p:spPr bwMode="auto">
            <a:xfrm flipH="1">
              <a:off x="3223" y="3073"/>
              <a:ext cx="48" cy="6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Rectangle 74"/>
            <p:cNvSpPr>
              <a:spLocks noChangeArrowheads="1"/>
            </p:cNvSpPr>
            <p:nvPr/>
          </p:nvSpPr>
          <p:spPr bwMode="auto">
            <a:xfrm flipH="1">
              <a:off x="2584" y="3140"/>
              <a:ext cx="689" cy="11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75"/>
            <p:cNvSpPr>
              <a:spLocks noChangeShapeType="1"/>
            </p:cNvSpPr>
            <p:nvPr/>
          </p:nvSpPr>
          <p:spPr bwMode="auto">
            <a:xfrm flipH="1">
              <a:off x="3279" y="3071"/>
              <a:ext cx="0" cy="10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76"/>
            <p:cNvSpPr>
              <a:spLocks noChangeShapeType="1"/>
            </p:cNvSpPr>
            <p:nvPr/>
          </p:nvSpPr>
          <p:spPr bwMode="auto">
            <a:xfrm>
              <a:off x="3277" y="3178"/>
              <a:ext cx="6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77"/>
            <p:cNvSpPr>
              <a:spLocks noChangeShapeType="1"/>
            </p:cNvSpPr>
            <p:nvPr/>
          </p:nvSpPr>
          <p:spPr bwMode="auto">
            <a:xfrm>
              <a:off x="3275" y="3210"/>
              <a:ext cx="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78"/>
            <p:cNvSpPr>
              <a:spLocks noChangeShapeType="1"/>
            </p:cNvSpPr>
            <p:nvPr/>
          </p:nvSpPr>
          <p:spPr bwMode="auto">
            <a:xfrm flipH="1">
              <a:off x="3279" y="3214"/>
              <a:ext cx="0" cy="5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79"/>
            <p:cNvSpPr>
              <a:spLocks noChangeShapeType="1"/>
            </p:cNvSpPr>
            <p:nvPr/>
          </p:nvSpPr>
          <p:spPr bwMode="auto">
            <a:xfrm flipH="1">
              <a:off x="2582" y="3259"/>
              <a:ext cx="6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80"/>
            <p:cNvSpPr>
              <a:spLocks noChangeShapeType="1"/>
            </p:cNvSpPr>
            <p:nvPr/>
          </p:nvSpPr>
          <p:spPr bwMode="auto">
            <a:xfrm flipH="1">
              <a:off x="3215" y="3071"/>
              <a:ext cx="0" cy="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81"/>
            <p:cNvSpPr>
              <a:spLocks noChangeShapeType="1"/>
            </p:cNvSpPr>
            <p:nvPr/>
          </p:nvSpPr>
          <p:spPr bwMode="auto">
            <a:xfrm flipH="1">
              <a:off x="2582" y="3136"/>
              <a:ext cx="6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82"/>
            <p:cNvSpPr>
              <a:spLocks noChangeShapeType="1"/>
            </p:cNvSpPr>
            <p:nvPr/>
          </p:nvSpPr>
          <p:spPr bwMode="auto">
            <a:xfrm flipH="1">
              <a:off x="3258" y="3135"/>
              <a:ext cx="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83"/>
            <p:cNvSpPr>
              <a:spLocks noChangeShapeType="1"/>
            </p:cNvSpPr>
            <p:nvPr/>
          </p:nvSpPr>
          <p:spPr bwMode="auto">
            <a:xfrm flipH="1">
              <a:off x="3217" y="3135"/>
              <a:ext cx="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84"/>
            <p:cNvSpPr>
              <a:spLocks noChangeShapeType="1"/>
            </p:cNvSpPr>
            <p:nvPr/>
          </p:nvSpPr>
          <p:spPr bwMode="auto">
            <a:xfrm flipH="1" flipV="1">
              <a:off x="3216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85"/>
            <p:cNvSpPr>
              <a:spLocks noChangeShapeType="1"/>
            </p:cNvSpPr>
            <p:nvPr/>
          </p:nvSpPr>
          <p:spPr bwMode="auto">
            <a:xfrm flipH="1">
              <a:off x="3216" y="3135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86"/>
            <p:cNvSpPr>
              <a:spLocks noChangeShapeType="1"/>
            </p:cNvSpPr>
            <p:nvPr/>
          </p:nvSpPr>
          <p:spPr bwMode="auto">
            <a:xfrm flipH="1">
              <a:off x="3124" y="3133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87"/>
            <p:cNvSpPr>
              <a:spLocks noChangeShapeType="1"/>
            </p:cNvSpPr>
            <p:nvPr/>
          </p:nvSpPr>
          <p:spPr bwMode="auto">
            <a:xfrm flipH="1" flipV="1">
              <a:off x="3124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88"/>
            <p:cNvSpPr>
              <a:spLocks noChangeShapeType="1"/>
            </p:cNvSpPr>
            <p:nvPr/>
          </p:nvSpPr>
          <p:spPr bwMode="auto">
            <a:xfrm flipH="1">
              <a:off x="3034" y="3133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89"/>
            <p:cNvSpPr>
              <a:spLocks noChangeShapeType="1"/>
            </p:cNvSpPr>
            <p:nvPr/>
          </p:nvSpPr>
          <p:spPr bwMode="auto">
            <a:xfrm flipH="1" flipV="1">
              <a:off x="3034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90"/>
            <p:cNvSpPr>
              <a:spLocks noChangeShapeType="1"/>
            </p:cNvSpPr>
            <p:nvPr/>
          </p:nvSpPr>
          <p:spPr bwMode="auto">
            <a:xfrm flipH="1">
              <a:off x="2941" y="3133"/>
              <a:ext cx="0" cy="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91"/>
            <p:cNvSpPr>
              <a:spLocks noChangeShapeType="1"/>
            </p:cNvSpPr>
            <p:nvPr/>
          </p:nvSpPr>
          <p:spPr bwMode="auto">
            <a:xfrm flipH="1" flipV="1">
              <a:off x="2941" y="321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92"/>
            <p:cNvSpPr>
              <a:spLocks noChangeShapeType="1"/>
            </p:cNvSpPr>
            <p:nvPr/>
          </p:nvSpPr>
          <p:spPr bwMode="auto">
            <a:xfrm flipH="1">
              <a:off x="2845" y="3130"/>
              <a:ext cx="0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93"/>
            <p:cNvSpPr>
              <a:spLocks noChangeShapeType="1"/>
            </p:cNvSpPr>
            <p:nvPr/>
          </p:nvSpPr>
          <p:spPr bwMode="auto">
            <a:xfrm flipH="1" flipV="1">
              <a:off x="2845" y="3209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94"/>
            <p:cNvSpPr>
              <a:spLocks noChangeShapeType="1"/>
            </p:cNvSpPr>
            <p:nvPr/>
          </p:nvSpPr>
          <p:spPr bwMode="auto">
            <a:xfrm flipH="1">
              <a:off x="2755" y="3130"/>
              <a:ext cx="0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95"/>
            <p:cNvSpPr>
              <a:spLocks noChangeShapeType="1"/>
            </p:cNvSpPr>
            <p:nvPr/>
          </p:nvSpPr>
          <p:spPr bwMode="auto">
            <a:xfrm flipH="1" flipV="1">
              <a:off x="2755" y="3210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96"/>
            <p:cNvSpPr>
              <a:spLocks noChangeShapeType="1"/>
            </p:cNvSpPr>
            <p:nvPr/>
          </p:nvSpPr>
          <p:spPr bwMode="auto">
            <a:xfrm flipH="1">
              <a:off x="2661" y="3130"/>
              <a:ext cx="0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97"/>
            <p:cNvSpPr>
              <a:spLocks noChangeShapeType="1"/>
            </p:cNvSpPr>
            <p:nvPr/>
          </p:nvSpPr>
          <p:spPr bwMode="auto">
            <a:xfrm flipH="1" flipV="1">
              <a:off x="2661" y="3210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98"/>
            <p:cNvSpPr>
              <a:spLocks noChangeShapeType="1"/>
            </p:cNvSpPr>
            <p:nvPr/>
          </p:nvSpPr>
          <p:spPr bwMode="auto">
            <a:xfrm rot="10800000" flipH="1">
              <a:off x="2578" y="3204"/>
              <a:ext cx="0" cy="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99"/>
            <p:cNvSpPr>
              <a:spLocks noChangeShapeType="1"/>
            </p:cNvSpPr>
            <p:nvPr/>
          </p:nvSpPr>
          <p:spPr bwMode="auto">
            <a:xfrm rot="-10800000">
              <a:off x="2515" y="3210"/>
              <a:ext cx="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100"/>
            <p:cNvSpPr>
              <a:spLocks noChangeShapeType="1"/>
            </p:cNvSpPr>
            <p:nvPr/>
          </p:nvSpPr>
          <p:spPr bwMode="auto">
            <a:xfrm rot="-10800000">
              <a:off x="2515" y="3177"/>
              <a:ext cx="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101"/>
            <p:cNvSpPr>
              <a:spLocks noChangeShapeType="1"/>
            </p:cNvSpPr>
            <p:nvPr/>
          </p:nvSpPr>
          <p:spPr bwMode="auto">
            <a:xfrm rot="10800000" flipH="1">
              <a:off x="2578" y="3129"/>
              <a:ext cx="0" cy="5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102"/>
            <p:cNvSpPr>
              <a:spLocks noChangeShapeType="1"/>
            </p:cNvSpPr>
            <p:nvPr/>
          </p:nvSpPr>
          <p:spPr bwMode="auto">
            <a:xfrm flipH="1">
              <a:off x="2458" y="3195"/>
              <a:ext cx="919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103"/>
            <p:cNvSpPr>
              <a:spLocks noChangeArrowheads="1"/>
            </p:cNvSpPr>
            <p:nvPr/>
          </p:nvSpPr>
          <p:spPr bwMode="auto">
            <a:xfrm flipH="1">
              <a:off x="2496" y="3190"/>
              <a:ext cx="881" cy="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04"/>
            <p:cNvSpPr>
              <a:spLocks noChangeShapeType="1"/>
            </p:cNvSpPr>
            <p:nvPr/>
          </p:nvSpPr>
          <p:spPr bwMode="auto">
            <a:xfrm flipH="1">
              <a:off x="3250" y="2953"/>
              <a:ext cx="6" cy="10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8" name="Group 105"/>
          <p:cNvGrpSpPr>
            <a:grpSpLocks/>
          </p:cNvGrpSpPr>
          <p:nvPr/>
        </p:nvGrpSpPr>
        <p:grpSpPr bwMode="auto">
          <a:xfrm rot="5400000" flipH="1">
            <a:off x="5735199" y="5476082"/>
            <a:ext cx="477837" cy="609600"/>
            <a:chOff x="2594" y="2525"/>
            <a:chExt cx="218" cy="226"/>
          </a:xfrm>
        </p:grpSpPr>
        <p:sp>
          <p:nvSpPr>
            <p:cNvPr id="509" name="Rectangle 106"/>
            <p:cNvSpPr>
              <a:spLocks noChangeArrowheads="1"/>
            </p:cNvSpPr>
            <p:nvPr/>
          </p:nvSpPr>
          <p:spPr bwMode="auto">
            <a:xfrm>
              <a:off x="2594" y="2525"/>
              <a:ext cx="8" cy="22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Oval 107"/>
            <p:cNvSpPr>
              <a:spLocks noChangeArrowheads="1"/>
            </p:cNvSpPr>
            <p:nvPr/>
          </p:nvSpPr>
          <p:spPr bwMode="auto">
            <a:xfrm>
              <a:off x="2614" y="2620"/>
              <a:ext cx="7" cy="56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Rectangle 108"/>
            <p:cNvSpPr>
              <a:spLocks noChangeArrowheads="1"/>
            </p:cNvSpPr>
            <p:nvPr/>
          </p:nvSpPr>
          <p:spPr bwMode="auto">
            <a:xfrm>
              <a:off x="2602" y="2742"/>
              <a:ext cx="180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Rectangle 109"/>
            <p:cNvSpPr>
              <a:spLocks noChangeArrowheads="1"/>
            </p:cNvSpPr>
            <p:nvPr/>
          </p:nvSpPr>
          <p:spPr bwMode="auto">
            <a:xfrm>
              <a:off x="2594" y="2525"/>
              <a:ext cx="188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Rectangle 110"/>
            <p:cNvSpPr>
              <a:spLocks noChangeArrowheads="1"/>
            </p:cNvSpPr>
            <p:nvPr/>
          </p:nvSpPr>
          <p:spPr bwMode="auto">
            <a:xfrm>
              <a:off x="2667" y="2525"/>
              <a:ext cx="7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Rectangle 111"/>
            <p:cNvSpPr>
              <a:spLocks noChangeArrowheads="1"/>
            </p:cNvSpPr>
            <p:nvPr/>
          </p:nvSpPr>
          <p:spPr bwMode="auto">
            <a:xfrm>
              <a:off x="2667" y="2666"/>
              <a:ext cx="7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Rectangle 112"/>
            <p:cNvSpPr>
              <a:spLocks noChangeArrowheads="1"/>
            </p:cNvSpPr>
            <p:nvPr/>
          </p:nvSpPr>
          <p:spPr bwMode="auto">
            <a:xfrm>
              <a:off x="2774" y="2525"/>
              <a:ext cx="8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Rectangle 113"/>
            <p:cNvSpPr>
              <a:spLocks noChangeArrowheads="1"/>
            </p:cNvSpPr>
            <p:nvPr/>
          </p:nvSpPr>
          <p:spPr bwMode="auto">
            <a:xfrm>
              <a:off x="2774" y="2666"/>
              <a:ext cx="8" cy="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Rectangle 114"/>
            <p:cNvSpPr>
              <a:spLocks noChangeArrowheads="1"/>
            </p:cNvSpPr>
            <p:nvPr/>
          </p:nvSpPr>
          <p:spPr bwMode="auto">
            <a:xfrm>
              <a:off x="2774" y="2610"/>
              <a:ext cx="38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Rectangle 115"/>
            <p:cNvSpPr>
              <a:spLocks noChangeArrowheads="1"/>
            </p:cNvSpPr>
            <p:nvPr/>
          </p:nvSpPr>
          <p:spPr bwMode="auto">
            <a:xfrm>
              <a:off x="2774" y="2657"/>
              <a:ext cx="38" cy="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" name="Arc 116"/>
          <p:cNvSpPr>
            <a:spLocks/>
          </p:cNvSpPr>
          <p:nvPr/>
        </p:nvSpPr>
        <p:spPr bwMode="auto">
          <a:xfrm flipH="1" flipV="1">
            <a:off x="674291" y="1857375"/>
            <a:ext cx="395287" cy="855663"/>
          </a:xfrm>
          <a:custGeom>
            <a:avLst/>
            <a:gdLst>
              <a:gd name="G0" fmla="+- 6383 0 0"/>
              <a:gd name="G1" fmla="+- 21600 0 0"/>
              <a:gd name="G2" fmla="+- 21600 0 0"/>
              <a:gd name="T0" fmla="*/ 0 w 27983"/>
              <a:gd name="T1" fmla="*/ 965 h 43200"/>
              <a:gd name="T2" fmla="*/ 4732 w 27983"/>
              <a:gd name="T3" fmla="*/ 43137 h 43200"/>
              <a:gd name="T4" fmla="*/ 6383 w 279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83" h="43200" fill="none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</a:path>
              <a:path w="27983" h="43200" stroke="0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  <a:lnTo>
                  <a:pt x="638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" name="Line 117"/>
          <p:cNvSpPr>
            <a:spLocks noChangeShapeType="1"/>
          </p:cNvSpPr>
          <p:nvPr/>
        </p:nvSpPr>
        <p:spPr bwMode="auto">
          <a:xfrm flipV="1">
            <a:off x="2877741" y="1604963"/>
            <a:ext cx="635000" cy="1587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1" name="Group 118"/>
          <p:cNvGrpSpPr>
            <a:grpSpLocks/>
          </p:cNvGrpSpPr>
          <p:nvPr/>
        </p:nvGrpSpPr>
        <p:grpSpPr bwMode="auto">
          <a:xfrm>
            <a:off x="2442766" y="1920875"/>
            <a:ext cx="307975" cy="192088"/>
            <a:chOff x="3220" y="1888"/>
            <a:chExt cx="227" cy="159"/>
          </a:xfrm>
        </p:grpSpPr>
        <p:sp>
          <p:nvSpPr>
            <p:cNvPr id="522" name="Line 119"/>
            <p:cNvSpPr>
              <a:spLocks noChangeShapeType="1"/>
            </p:cNvSpPr>
            <p:nvPr/>
          </p:nvSpPr>
          <p:spPr bwMode="auto">
            <a:xfrm>
              <a:off x="3220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120"/>
            <p:cNvSpPr>
              <a:spLocks noChangeShapeType="1"/>
            </p:cNvSpPr>
            <p:nvPr/>
          </p:nvSpPr>
          <p:spPr bwMode="auto">
            <a:xfrm>
              <a:off x="3288" y="204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121"/>
            <p:cNvSpPr>
              <a:spLocks noChangeShapeType="1"/>
            </p:cNvSpPr>
            <p:nvPr/>
          </p:nvSpPr>
          <p:spPr bwMode="auto">
            <a:xfrm flipH="1">
              <a:off x="3379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" name="Text Box 122"/>
          <p:cNvSpPr txBox="1">
            <a:spLocks noChangeArrowheads="1"/>
          </p:cNvSpPr>
          <p:nvPr/>
        </p:nvSpPr>
        <p:spPr bwMode="auto">
          <a:xfrm>
            <a:off x="4721760" y="5415009"/>
            <a:ext cx="1198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latin typeface="Calibri" pitchFamily="34" charset="0"/>
                <a:ea typeface="宋体" charset="-122"/>
              </a:rPr>
              <a:t>photons</a:t>
            </a:r>
          </a:p>
        </p:txBody>
      </p:sp>
      <p:sp>
        <p:nvSpPr>
          <p:cNvPr id="526" name="Text Box 123"/>
          <p:cNvSpPr txBox="1">
            <a:spLocks noChangeArrowheads="1"/>
          </p:cNvSpPr>
          <p:nvPr/>
        </p:nvSpPr>
        <p:spPr bwMode="auto">
          <a:xfrm rot="16200000">
            <a:off x="4681099" y="4153694"/>
            <a:ext cx="169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latin typeface="Calibri" pitchFamily="34" charset="0"/>
                <a:ea typeface="宋体" charset="-122"/>
              </a:rPr>
              <a:t>1.3GHz SW Linac</a:t>
            </a:r>
          </a:p>
        </p:txBody>
      </p:sp>
      <p:sp>
        <p:nvSpPr>
          <p:cNvPr id="527" name="Rectangle 124"/>
          <p:cNvSpPr>
            <a:spLocks noChangeArrowheads="1"/>
          </p:cNvSpPr>
          <p:nvPr/>
        </p:nvSpPr>
        <p:spPr bwMode="auto">
          <a:xfrm>
            <a:off x="583802" y="747713"/>
            <a:ext cx="7687361" cy="5734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8" name="Text Box 125"/>
          <p:cNvSpPr txBox="1">
            <a:spLocks noChangeArrowheads="1"/>
          </p:cNvSpPr>
          <p:nvPr/>
        </p:nvSpPr>
        <p:spPr bwMode="auto">
          <a:xfrm>
            <a:off x="2171303" y="6043869"/>
            <a:ext cx="2487612" cy="5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alibri" pitchFamily="34" charset="0"/>
                <a:ea typeface="宋体" charset="-122"/>
              </a:rPr>
              <a:t>25 </a:t>
            </a:r>
            <a:r>
              <a:rPr lang="en-US" altLang="zh-CN" sz="2800" dirty="0" err="1">
                <a:latin typeface="Calibri" pitchFamily="34" charset="0"/>
                <a:ea typeface="宋体" charset="-122"/>
              </a:rPr>
              <a:t>GeV</a:t>
            </a:r>
            <a:r>
              <a:rPr lang="en-US" altLang="zh-CN" sz="2800" dirty="0">
                <a:latin typeface="Calibri" pitchFamily="34" charset="0"/>
                <a:ea typeface="宋体" charset="-122"/>
              </a:rPr>
              <a:t> </a:t>
            </a:r>
            <a:r>
              <a:rPr lang="en-US" altLang="zh-CN" sz="2800" dirty="0" smtClean="0">
                <a:latin typeface="Calibri" pitchFamily="34" charset="0"/>
                <a:ea typeface="宋体" charset="-122"/>
              </a:rPr>
              <a:t>Stage</a:t>
            </a:r>
            <a:endParaRPr lang="en-US" altLang="zh-CN" sz="2800" dirty="0">
              <a:latin typeface="Calibri" pitchFamily="34" charset="0"/>
              <a:ea typeface="宋体" charset="-122"/>
            </a:endParaRPr>
          </a:p>
        </p:txBody>
      </p:sp>
      <p:sp>
        <p:nvSpPr>
          <p:cNvPr id="529" name="Rectangle 126"/>
          <p:cNvSpPr>
            <a:spLocks noChangeArrowheads="1"/>
          </p:cNvSpPr>
          <p:nvPr/>
        </p:nvSpPr>
        <p:spPr bwMode="auto">
          <a:xfrm>
            <a:off x="1055291" y="1200150"/>
            <a:ext cx="1711325" cy="101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" name="Line 127"/>
          <p:cNvSpPr>
            <a:spLocks noChangeShapeType="1"/>
          </p:cNvSpPr>
          <p:nvPr/>
        </p:nvSpPr>
        <p:spPr bwMode="auto">
          <a:xfrm>
            <a:off x="2422128" y="1854200"/>
            <a:ext cx="809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1" name="Arc 128"/>
          <p:cNvSpPr>
            <a:spLocks/>
          </p:cNvSpPr>
          <p:nvPr/>
        </p:nvSpPr>
        <p:spPr bwMode="auto">
          <a:xfrm>
            <a:off x="2464991" y="1857375"/>
            <a:ext cx="150812" cy="122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" name="Line 130"/>
          <p:cNvSpPr>
            <a:spLocks noChangeShapeType="1"/>
          </p:cNvSpPr>
          <p:nvPr/>
        </p:nvSpPr>
        <p:spPr bwMode="auto">
          <a:xfrm>
            <a:off x="1903016" y="2519363"/>
            <a:ext cx="26828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" name="Line 131"/>
          <p:cNvSpPr>
            <a:spLocks noChangeShapeType="1"/>
          </p:cNvSpPr>
          <p:nvPr/>
        </p:nvSpPr>
        <p:spPr bwMode="auto">
          <a:xfrm>
            <a:off x="2036366" y="2520950"/>
            <a:ext cx="2667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5" name="Picture 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9741" y="1304925"/>
            <a:ext cx="1697037" cy="663575"/>
          </a:xfrm>
          <a:prstGeom prst="rect">
            <a:avLst/>
          </a:prstGeom>
          <a:noFill/>
        </p:spPr>
      </p:pic>
      <p:sp>
        <p:nvSpPr>
          <p:cNvPr id="536" name="Arc 133"/>
          <p:cNvSpPr>
            <a:spLocks/>
          </p:cNvSpPr>
          <p:nvPr/>
        </p:nvSpPr>
        <p:spPr bwMode="auto">
          <a:xfrm flipH="1" flipV="1">
            <a:off x="3269853" y="1858963"/>
            <a:ext cx="393700" cy="857250"/>
          </a:xfrm>
          <a:custGeom>
            <a:avLst/>
            <a:gdLst>
              <a:gd name="G0" fmla="+- 6383 0 0"/>
              <a:gd name="G1" fmla="+- 21600 0 0"/>
              <a:gd name="G2" fmla="+- 21600 0 0"/>
              <a:gd name="T0" fmla="*/ 0 w 27983"/>
              <a:gd name="T1" fmla="*/ 965 h 43200"/>
              <a:gd name="T2" fmla="*/ 4732 w 27983"/>
              <a:gd name="T3" fmla="*/ 43137 h 43200"/>
              <a:gd name="T4" fmla="*/ 6383 w 279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83" h="43200" fill="none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</a:path>
              <a:path w="27983" h="43200" stroke="0" extrusionOk="0">
                <a:moveTo>
                  <a:pt x="-1" y="964"/>
                </a:moveTo>
                <a:cubicBezTo>
                  <a:pt x="2067" y="325"/>
                  <a:pt x="4218" y="-1"/>
                  <a:pt x="6383" y="0"/>
                </a:cubicBezTo>
                <a:cubicBezTo>
                  <a:pt x="18312" y="0"/>
                  <a:pt x="27983" y="9670"/>
                  <a:pt x="27983" y="21600"/>
                </a:cubicBezTo>
                <a:cubicBezTo>
                  <a:pt x="27983" y="33529"/>
                  <a:pt x="18312" y="43200"/>
                  <a:pt x="6383" y="43200"/>
                </a:cubicBezTo>
                <a:cubicBezTo>
                  <a:pt x="5832" y="43200"/>
                  <a:pt x="5281" y="43178"/>
                  <a:pt x="4732" y="43136"/>
                </a:cubicBezTo>
                <a:lnTo>
                  <a:pt x="638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7" name="Group 134"/>
          <p:cNvGrpSpPr>
            <a:grpSpLocks/>
          </p:cNvGrpSpPr>
          <p:nvPr/>
        </p:nvGrpSpPr>
        <p:grpSpPr bwMode="auto">
          <a:xfrm>
            <a:off x="5038328" y="1922463"/>
            <a:ext cx="306388" cy="193675"/>
            <a:chOff x="3220" y="1888"/>
            <a:chExt cx="227" cy="159"/>
          </a:xfrm>
        </p:grpSpPr>
        <p:sp>
          <p:nvSpPr>
            <p:cNvPr id="538" name="Line 135"/>
            <p:cNvSpPr>
              <a:spLocks noChangeShapeType="1"/>
            </p:cNvSpPr>
            <p:nvPr/>
          </p:nvSpPr>
          <p:spPr bwMode="auto">
            <a:xfrm>
              <a:off x="3220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136"/>
            <p:cNvSpPr>
              <a:spLocks noChangeShapeType="1"/>
            </p:cNvSpPr>
            <p:nvPr/>
          </p:nvSpPr>
          <p:spPr bwMode="auto">
            <a:xfrm>
              <a:off x="3288" y="204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137"/>
            <p:cNvSpPr>
              <a:spLocks noChangeShapeType="1"/>
            </p:cNvSpPr>
            <p:nvPr/>
          </p:nvSpPr>
          <p:spPr bwMode="auto">
            <a:xfrm flipH="1">
              <a:off x="3379" y="1888"/>
              <a:ext cx="68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1" name="Rectangle 138"/>
          <p:cNvSpPr>
            <a:spLocks noChangeArrowheads="1"/>
          </p:cNvSpPr>
          <p:nvPr/>
        </p:nvSpPr>
        <p:spPr bwMode="auto">
          <a:xfrm>
            <a:off x="3649266" y="1201738"/>
            <a:ext cx="1712912" cy="101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" name="Line 139"/>
          <p:cNvSpPr>
            <a:spLocks noChangeShapeType="1"/>
          </p:cNvSpPr>
          <p:nvPr/>
        </p:nvSpPr>
        <p:spPr bwMode="auto">
          <a:xfrm>
            <a:off x="5016103" y="1857375"/>
            <a:ext cx="809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" name="Arc 140"/>
          <p:cNvSpPr>
            <a:spLocks/>
          </p:cNvSpPr>
          <p:nvPr/>
        </p:nvSpPr>
        <p:spPr bwMode="auto">
          <a:xfrm>
            <a:off x="5058966" y="1858963"/>
            <a:ext cx="150812" cy="123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" name="Line 141"/>
          <p:cNvSpPr>
            <a:spLocks noChangeShapeType="1"/>
          </p:cNvSpPr>
          <p:nvPr/>
        </p:nvSpPr>
        <p:spPr bwMode="auto">
          <a:xfrm>
            <a:off x="5645506" y="2716213"/>
            <a:ext cx="3095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5" name="Line 142"/>
          <p:cNvSpPr>
            <a:spLocks noChangeShapeType="1"/>
          </p:cNvSpPr>
          <p:nvPr/>
        </p:nvSpPr>
        <p:spPr bwMode="auto">
          <a:xfrm flipV="1">
            <a:off x="5977293" y="2692400"/>
            <a:ext cx="0" cy="85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" name="Text Box 143"/>
          <p:cNvSpPr txBox="1">
            <a:spLocks noChangeArrowheads="1"/>
          </p:cNvSpPr>
          <p:nvPr/>
        </p:nvSpPr>
        <p:spPr bwMode="auto">
          <a:xfrm>
            <a:off x="1025128" y="895350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1.25GeV module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#1</a:t>
            </a:r>
          </a:p>
        </p:txBody>
      </p:sp>
      <p:sp>
        <p:nvSpPr>
          <p:cNvPr id="547" name="Text Box 144"/>
          <p:cNvSpPr txBox="1">
            <a:spLocks noChangeArrowheads="1"/>
          </p:cNvSpPr>
          <p:nvPr/>
        </p:nvSpPr>
        <p:spPr bwMode="auto">
          <a:xfrm>
            <a:off x="3528616" y="896938"/>
            <a:ext cx="1858962" cy="30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1.25GeV module #20</a:t>
            </a:r>
            <a:endParaRPr lang="en-US" altLang="zh-CN" sz="1400" dirty="0">
              <a:latin typeface="Calibri" pitchFamily="34" charset="0"/>
              <a:ea typeface="宋体" charset="-122"/>
            </a:endParaRPr>
          </a:p>
        </p:txBody>
      </p:sp>
      <p:sp>
        <p:nvSpPr>
          <p:cNvPr id="548" name="Line 146"/>
          <p:cNvSpPr>
            <a:spLocks noChangeShapeType="1"/>
          </p:cNvSpPr>
          <p:nvPr/>
        </p:nvSpPr>
        <p:spPr bwMode="auto">
          <a:xfrm>
            <a:off x="1131491" y="4162425"/>
            <a:ext cx="755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" name="Text Box 147"/>
          <p:cNvSpPr txBox="1">
            <a:spLocks noChangeArrowheads="1"/>
          </p:cNvSpPr>
          <p:nvPr/>
        </p:nvSpPr>
        <p:spPr bwMode="auto">
          <a:xfrm>
            <a:off x="1077516" y="370205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latin typeface="Calibri" pitchFamily="34" charset="0"/>
                <a:ea typeface="宋体" charset="-122"/>
              </a:rPr>
              <a:t>32bunches </a:t>
            </a:r>
            <a:r>
              <a:rPr lang="en-US" altLang="zh-CN" sz="1200" dirty="0" smtClean="0">
                <a:latin typeface="Calibri" pitchFamily="34" charset="0"/>
                <a:ea typeface="宋体" charset="-122"/>
              </a:rPr>
              <a:t>25nC/bunch </a:t>
            </a:r>
            <a:r>
              <a:rPr lang="en-US" altLang="zh-CN" sz="1200" dirty="0">
                <a:latin typeface="Calibri" pitchFamily="34" charset="0"/>
                <a:ea typeface="宋体" charset="-122"/>
              </a:rPr>
              <a:t>Tb=769ps</a:t>
            </a:r>
          </a:p>
        </p:txBody>
      </p:sp>
      <p:sp>
        <p:nvSpPr>
          <p:cNvPr id="550" name="Text Box 148"/>
          <p:cNvSpPr txBox="1">
            <a:spLocks noChangeArrowheads="1"/>
          </p:cNvSpPr>
          <p:nvPr/>
        </p:nvSpPr>
        <p:spPr bwMode="auto">
          <a:xfrm>
            <a:off x="933053" y="3078163"/>
            <a:ext cx="3203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latin typeface="Calibri" pitchFamily="34" charset="0"/>
                <a:ea typeface="宋体" charset="-122"/>
              </a:rPr>
              <a:t>Drive beam structure</a:t>
            </a:r>
            <a:r>
              <a:rPr lang="en-US" altLang="zh-CN" sz="1600" b="1" dirty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(</a:t>
            </a: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10us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consists of </a:t>
            </a:r>
            <a:r>
              <a:rPr lang="en-US" altLang="zh-CN" sz="1400" dirty="0" smtClean="0">
                <a:latin typeface="Calibri" pitchFamily="34" charset="0"/>
                <a:ea typeface="宋体" charset="-122"/>
              </a:rPr>
              <a:t>100 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beam pulses, </a:t>
            </a:r>
            <a:r>
              <a:rPr lang="en-US" altLang="zh-CN" sz="1400" dirty="0" err="1" smtClean="0">
                <a:latin typeface="Calibri" pitchFamily="34" charset="0"/>
                <a:ea typeface="宋体" charset="-122"/>
              </a:rPr>
              <a:t>I</a:t>
            </a:r>
            <a:r>
              <a:rPr lang="en-US" altLang="zh-CN" sz="1400" baseline="-25000" dirty="0" err="1" smtClean="0">
                <a:latin typeface="Calibri" pitchFamily="34" charset="0"/>
                <a:ea typeface="宋体" charset="-122"/>
              </a:rPr>
              <a:t>b</a:t>
            </a:r>
            <a:r>
              <a:rPr lang="en-US" altLang="zh-CN" sz="1400" dirty="0" smtClean="0">
                <a:latin typeface="Calibri" pitchFamily="34" charset="0"/>
                <a:ea typeface="宋体" charset="-122"/>
              </a:rPr>
              <a:t>=32.5A</a:t>
            </a:r>
            <a:r>
              <a:rPr lang="en-US" altLang="zh-CN" sz="1400" dirty="0">
                <a:latin typeface="Calibri" pitchFamily="34" charset="0"/>
                <a:ea typeface="宋体" charset="-122"/>
              </a:rPr>
              <a:t>)</a:t>
            </a:r>
          </a:p>
        </p:txBody>
      </p:sp>
      <p:sp>
        <p:nvSpPr>
          <p:cNvPr id="551" name="Text Box 149"/>
          <p:cNvSpPr txBox="1">
            <a:spLocks noChangeArrowheads="1"/>
          </p:cNvSpPr>
          <p:nvPr/>
        </p:nvSpPr>
        <p:spPr bwMode="auto">
          <a:xfrm>
            <a:off x="583803" y="4229100"/>
            <a:ext cx="703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>
                <a:latin typeface="Calibri" pitchFamily="34" charset="0"/>
                <a:ea typeface="宋体" charset="-122"/>
              </a:rPr>
              <a:t>#1</a:t>
            </a:r>
            <a:endParaRPr lang="en-US" altLang="zh-CN" sz="1000">
              <a:latin typeface="Calibri" pitchFamily="34" charset="0"/>
              <a:ea typeface="宋体" charset="-122"/>
            </a:endParaRPr>
          </a:p>
        </p:txBody>
      </p:sp>
      <p:sp>
        <p:nvSpPr>
          <p:cNvPr id="552" name="Text Box 150"/>
          <p:cNvSpPr txBox="1">
            <a:spLocks noChangeArrowheads="1"/>
          </p:cNvSpPr>
          <p:nvPr/>
        </p:nvSpPr>
        <p:spPr bwMode="auto">
          <a:xfrm>
            <a:off x="3012678" y="3971925"/>
            <a:ext cx="866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latin typeface="Calibri" pitchFamily="34" charset="0"/>
                <a:ea typeface="宋体" charset="-122"/>
              </a:rPr>
              <a:t>#20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553" name="Text Box 151"/>
          <p:cNvSpPr txBox="1">
            <a:spLocks noChangeArrowheads="1"/>
          </p:cNvSpPr>
          <p:nvPr/>
        </p:nvSpPr>
        <p:spPr bwMode="auto">
          <a:xfrm>
            <a:off x="2888853" y="4914900"/>
            <a:ext cx="1004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>
                <a:latin typeface="Calibri" pitchFamily="34" charset="0"/>
                <a:ea typeface="宋体" charset="-122"/>
              </a:rPr>
              <a:t>#</a:t>
            </a:r>
            <a:r>
              <a:rPr lang="en-US" altLang="zh-CN" sz="1200" b="1" dirty="0" smtClean="0">
                <a:latin typeface="Calibri" pitchFamily="34" charset="0"/>
                <a:ea typeface="宋体" charset="-122"/>
              </a:rPr>
              <a:t>100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554" name="Text Box 152"/>
          <p:cNvSpPr txBox="1">
            <a:spLocks noChangeArrowheads="1"/>
          </p:cNvSpPr>
          <p:nvPr/>
        </p:nvSpPr>
        <p:spPr bwMode="auto">
          <a:xfrm>
            <a:off x="1082278" y="4903788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latin typeface="Calibri" pitchFamily="34" charset="0"/>
                <a:ea typeface="宋体" charset="-122"/>
              </a:rPr>
              <a:t>#81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555" name="Text Box 125"/>
          <p:cNvSpPr txBox="1">
            <a:spLocks noChangeArrowheads="1"/>
          </p:cNvSpPr>
          <p:nvPr/>
        </p:nvSpPr>
        <p:spPr bwMode="auto">
          <a:xfrm rot="16200000">
            <a:off x="5317035" y="2868034"/>
            <a:ext cx="1085994" cy="3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1" rIns="91403" bIns="4570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860MeV</a:t>
            </a:r>
            <a:endParaRPr lang="en-US" altLang="zh-CN" sz="1600" dirty="0">
              <a:latin typeface="Calibri" pitchFamily="34" charset="0"/>
              <a:ea typeface="宋体" charset="-122"/>
            </a:endParaRPr>
          </a:p>
        </p:txBody>
      </p:sp>
      <p:grpSp>
        <p:nvGrpSpPr>
          <p:cNvPr id="556" name="Group 757"/>
          <p:cNvGrpSpPr>
            <a:grpSpLocks/>
          </p:cNvGrpSpPr>
          <p:nvPr/>
        </p:nvGrpSpPr>
        <p:grpSpPr bwMode="auto">
          <a:xfrm>
            <a:off x="5574247" y="1697038"/>
            <a:ext cx="1920875" cy="368300"/>
            <a:chOff x="459" y="2368"/>
            <a:chExt cx="1210" cy="232"/>
          </a:xfrm>
        </p:grpSpPr>
        <p:sp>
          <p:nvSpPr>
            <p:cNvPr id="557" name="Line 758"/>
            <p:cNvSpPr>
              <a:spLocks noChangeShapeType="1"/>
            </p:cNvSpPr>
            <p:nvPr/>
          </p:nvSpPr>
          <p:spPr bwMode="auto">
            <a:xfrm flipV="1">
              <a:off x="488" y="2598"/>
              <a:ext cx="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759"/>
            <p:cNvSpPr>
              <a:spLocks noChangeShapeType="1"/>
            </p:cNvSpPr>
            <p:nvPr/>
          </p:nvSpPr>
          <p:spPr bwMode="auto">
            <a:xfrm flipV="1">
              <a:off x="503" y="2392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Line 760"/>
            <p:cNvSpPr>
              <a:spLocks noChangeShapeType="1"/>
            </p:cNvSpPr>
            <p:nvPr/>
          </p:nvSpPr>
          <p:spPr bwMode="auto">
            <a:xfrm flipV="1">
              <a:off x="528" y="239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Line 761"/>
            <p:cNvSpPr>
              <a:spLocks noChangeShapeType="1"/>
            </p:cNvSpPr>
            <p:nvPr/>
          </p:nvSpPr>
          <p:spPr bwMode="auto">
            <a:xfrm flipV="1">
              <a:off x="554" y="238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762"/>
            <p:cNvSpPr>
              <a:spLocks noChangeShapeType="1"/>
            </p:cNvSpPr>
            <p:nvPr/>
          </p:nvSpPr>
          <p:spPr bwMode="auto">
            <a:xfrm flipV="1">
              <a:off x="579" y="239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Line 763"/>
            <p:cNvSpPr>
              <a:spLocks noChangeShapeType="1"/>
            </p:cNvSpPr>
            <p:nvPr/>
          </p:nvSpPr>
          <p:spPr bwMode="auto">
            <a:xfrm flipV="1">
              <a:off x="604" y="2393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Line 764"/>
            <p:cNvSpPr>
              <a:spLocks noChangeShapeType="1"/>
            </p:cNvSpPr>
            <p:nvPr/>
          </p:nvSpPr>
          <p:spPr bwMode="auto">
            <a:xfrm flipV="1">
              <a:off x="629" y="2392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Line 765"/>
            <p:cNvSpPr>
              <a:spLocks noChangeShapeType="1"/>
            </p:cNvSpPr>
            <p:nvPr/>
          </p:nvSpPr>
          <p:spPr bwMode="auto">
            <a:xfrm flipV="1">
              <a:off x="655" y="239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Line 766"/>
            <p:cNvSpPr>
              <a:spLocks noChangeShapeType="1"/>
            </p:cNvSpPr>
            <p:nvPr/>
          </p:nvSpPr>
          <p:spPr bwMode="auto">
            <a:xfrm flipV="1">
              <a:off x="680" y="239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Line 767"/>
            <p:cNvSpPr>
              <a:spLocks noChangeShapeType="1"/>
            </p:cNvSpPr>
            <p:nvPr/>
          </p:nvSpPr>
          <p:spPr bwMode="auto">
            <a:xfrm flipV="1">
              <a:off x="846" y="239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Line 768"/>
            <p:cNvSpPr>
              <a:spLocks noChangeShapeType="1"/>
            </p:cNvSpPr>
            <p:nvPr/>
          </p:nvSpPr>
          <p:spPr bwMode="auto">
            <a:xfrm flipV="1">
              <a:off x="871" y="239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Line 769"/>
            <p:cNvSpPr>
              <a:spLocks noChangeShapeType="1"/>
            </p:cNvSpPr>
            <p:nvPr/>
          </p:nvSpPr>
          <p:spPr bwMode="auto">
            <a:xfrm flipV="1">
              <a:off x="897" y="2388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Line 770"/>
            <p:cNvSpPr>
              <a:spLocks noChangeShapeType="1"/>
            </p:cNvSpPr>
            <p:nvPr/>
          </p:nvSpPr>
          <p:spPr bwMode="auto">
            <a:xfrm flipV="1">
              <a:off x="922" y="238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Line 771"/>
            <p:cNvSpPr>
              <a:spLocks noChangeShapeType="1"/>
            </p:cNvSpPr>
            <p:nvPr/>
          </p:nvSpPr>
          <p:spPr bwMode="auto">
            <a:xfrm flipV="1">
              <a:off x="947" y="2392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772"/>
            <p:cNvSpPr>
              <a:spLocks noChangeShapeType="1"/>
            </p:cNvSpPr>
            <p:nvPr/>
          </p:nvSpPr>
          <p:spPr bwMode="auto">
            <a:xfrm flipV="1">
              <a:off x="972" y="239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773"/>
            <p:cNvSpPr>
              <a:spLocks noChangeShapeType="1"/>
            </p:cNvSpPr>
            <p:nvPr/>
          </p:nvSpPr>
          <p:spPr bwMode="auto">
            <a:xfrm flipV="1">
              <a:off x="998" y="2389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774"/>
            <p:cNvSpPr>
              <a:spLocks noChangeShapeType="1"/>
            </p:cNvSpPr>
            <p:nvPr/>
          </p:nvSpPr>
          <p:spPr bwMode="auto">
            <a:xfrm flipV="1">
              <a:off x="1023" y="239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775"/>
            <p:cNvSpPr>
              <a:spLocks noChangeShapeType="1"/>
            </p:cNvSpPr>
            <p:nvPr/>
          </p:nvSpPr>
          <p:spPr bwMode="auto">
            <a:xfrm>
              <a:off x="1198" y="2598"/>
              <a:ext cx="1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776"/>
            <p:cNvSpPr>
              <a:spLocks noChangeShapeType="1"/>
            </p:cNvSpPr>
            <p:nvPr/>
          </p:nvSpPr>
          <p:spPr bwMode="auto">
            <a:xfrm>
              <a:off x="1425" y="2599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777"/>
            <p:cNvSpPr>
              <a:spLocks noChangeShapeType="1"/>
            </p:cNvSpPr>
            <p:nvPr/>
          </p:nvSpPr>
          <p:spPr bwMode="auto">
            <a:xfrm flipV="1">
              <a:off x="1440" y="2393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778"/>
            <p:cNvSpPr>
              <a:spLocks noChangeShapeType="1"/>
            </p:cNvSpPr>
            <p:nvPr/>
          </p:nvSpPr>
          <p:spPr bwMode="auto">
            <a:xfrm flipV="1">
              <a:off x="1465" y="2392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779"/>
            <p:cNvSpPr>
              <a:spLocks noChangeShapeType="1"/>
            </p:cNvSpPr>
            <p:nvPr/>
          </p:nvSpPr>
          <p:spPr bwMode="auto">
            <a:xfrm flipV="1">
              <a:off x="1491" y="239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780"/>
            <p:cNvSpPr>
              <a:spLocks noChangeShapeType="1"/>
            </p:cNvSpPr>
            <p:nvPr/>
          </p:nvSpPr>
          <p:spPr bwMode="auto">
            <a:xfrm flipV="1">
              <a:off x="1516" y="239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781"/>
            <p:cNvSpPr>
              <a:spLocks noChangeShapeType="1"/>
            </p:cNvSpPr>
            <p:nvPr/>
          </p:nvSpPr>
          <p:spPr bwMode="auto">
            <a:xfrm flipV="1">
              <a:off x="1541" y="2394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782"/>
            <p:cNvSpPr>
              <a:spLocks noChangeShapeType="1"/>
            </p:cNvSpPr>
            <p:nvPr/>
          </p:nvSpPr>
          <p:spPr bwMode="auto">
            <a:xfrm flipV="1">
              <a:off x="1566" y="2393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783"/>
            <p:cNvSpPr>
              <a:spLocks noChangeShapeType="1"/>
            </p:cNvSpPr>
            <p:nvPr/>
          </p:nvSpPr>
          <p:spPr bwMode="auto">
            <a:xfrm flipV="1">
              <a:off x="1592" y="239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784"/>
            <p:cNvSpPr>
              <a:spLocks noChangeShapeType="1"/>
            </p:cNvSpPr>
            <p:nvPr/>
          </p:nvSpPr>
          <p:spPr bwMode="auto">
            <a:xfrm flipV="1">
              <a:off x="1617" y="2392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Rectangle 785"/>
            <p:cNvSpPr>
              <a:spLocks noChangeArrowheads="1"/>
            </p:cNvSpPr>
            <p:nvPr/>
          </p:nvSpPr>
          <p:spPr bwMode="auto">
            <a:xfrm>
              <a:off x="459" y="2368"/>
              <a:ext cx="1210" cy="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" name="Line 786"/>
          <p:cNvSpPr>
            <a:spLocks noChangeShapeType="1"/>
          </p:cNvSpPr>
          <p:nvPr/>
        </p:nvSpPr>
        <p:spPr bwMode="auto">
          <a:xfrm>
            <a:off x="5644097" y="1911351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" name="Line 787"/>
          <p:cNvSpPr>
            <a:spLocks noChangeShapeType="1"/>
          </p:cNvSpPr>
          <p:nvPr/>
        </p:nvSpPr>
        <p:spPr bwMode="auto">
          <a:xfrm>
            <a:off x="5645684" y="16843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" name="Line 788"/>
          <p:cNvSpPr>
            <a:spLocks noChangeShapeType="1"/>
          </p:cNvSpPr>
          <p:nvPr/>
        </p:nvSpPr>
        <p:spPr bwMode="auto">
          <a:xfrm flipV="1">
            <a:off x="5631397" y="1425576"/>
            <a:ext cx="317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" name="Line 789"/>
          <p:cNvSpPr>
            <a:spLocks noChangeShapeType="1"/>
          </p:cNvSpPr>
          <p:nvPr/>
        </p:nvSpPr>
        <p:spPr bwMode="auto">
          <a:xfrm flipV="1">
            <a:off x="5925084" y="176688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" name="Line 790"/>
          <p:cNvSpPr>
            <a:spLocks noChangeShapeType="1"/>
          </p:cNvSpPr>
          <p:nvPr/>
        </p:nvSpPr>
        <p:spPr bwMode="auto">
          <a:xfrm flipV="1">
            <a:off x="6182259" y="16335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" name="Text Box 791"/>
          <p:cNvSpPr txBox="1">
            <a:spLocks noChangeArrowheads="1"/>
          </p:cNvSpPr>
          <p:nvPr/>
        </p:nvSpPr>
        <p:spPr bwMode="auto">
          <a:xfrm>
            <a:off x="5701247" y="1489076"/>
            <a:ext cx="43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dirty="0">
                <a:latin typeface="Calibri" pitchFamily="34" charset="0"/>
                <a:ea typeface="宋体" charset="-122"/>
              </a:rPr>
              <a:t>2</a:t>
            </a:r>
            <a:r>
              <a:rPr lang="en-US" altLang="zh-CN" sz="1000" dirty="0" smtClean="0">
                <a:latin typeface="Calibri" pitchFamily="34" charset="0"/>
                <a:ea typeface="宋体" charset="-122"/>
              </a:rPr>
              <a:t>us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591" name="Text Box 792"/>
          <p:cNvSpPr txBox="1">
            <a:spLocks noChangeArrowheads="1"/>
          </p:cNvSpPr>
          <p:nvPr/>
        </p:nvSpPr>
        <p:spPr bwMode="auto">
          <a:xfrm>
            <a:off x="5542497" y="1692276"/>
            <a:ext cx="67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dirty="0" smtClean="0">
                <a:latin typeface="Calibri" pitchFamily="34" charset="0"/>
                <a:ea typeface="宋体" charset="-122"/>
              </a:rPr>
              <a:t>13ns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592" name="Line 793"/>
          <p:cNvSpPr>
            <a:spLocks noChangeShapeType="1"/>
          </p:cNvSpPr>
          <p:nvPr/>
        </p:nvSpPr>
        <p:spPr bwMode="auto">
          <a:xfrm>
            <a:off x="5647272" y="1495426"/>
            <a:ext cx="186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" name="Line 794"/>
          <p:cNvSpPr>
            <a:spLocks noChangeShapeType="1"/>
          </p:cNvSpPr>
          <p:nvPr/>
        </p:nvSpPr>
        <p:spPr bwMode="auto">
          <a:xfrm flipV="1">
            <a:off x="7517347" y="1444626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" name="Text Box 795"/>
          <p:cNvSpPr txBox="1">
            <a:spLocks noChangeArrowheads="1"/>
          </p:cNvSpPr>
          <p:nvPr/>
        </p:nvSpPr>
        <p:spPr bwMode="auto">
          <a:xfrm>
            <a:off x="5702834" y="1287463"/>
            <a:ext cx="735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dirty="0" smtClean="0">
                <a:latin typeface="Calibri" pitchFamily="34" charset="0"/>
                <a:ea typeface="宋体" charset="-122"/>
              </a:rPr>
              <a:t>10us</a:t>
            </a:r>
            <a:endParaRPr lang="en-US" altLang="zh-CN" sz="1000" dirty="0">
              <a:latin typeface="Calibri" pitchFamily="34" charset="0"/>
              <a:ea typeface="宋体" charset="-122"/>
            </a:endParaRPr>
          </a:p>
        </p:txBody>
      </p:sp>
      <p:sp>
        <p:nvSpPr>
          <p:cNvPr id="595" name="Text Box 796"/>
          <p:cNvSpPr txBox="1">
            <a:spLocks noChangeArrowheads="1"/>
          </p:cNvSpPr>
          <p:nvPr/>
        </p:nvSpPr>
        <p:spPr bwMode="auto">
          <a:xfrm>
            <a:off x="5417084" y="917576"/>
            <a:ext cx="26066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dirty="0">
                <a:latin typeface="Calibri" pitchFamily="34" charset="0"/>
                <a:ea typeface="宋体" charset="-122"/>
              </a:rPr>
              <a:t>main beam structure</a:t>
            </a:r>
            <a:r>
              <a:rPr lang="en-US" altLang="zh-CN" sz="1400" b="1" dirty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200" dirty="0">
                <a:latin typeface="Calibri" pitchFamily="34" charset="0"/>
                <a:ea typeface="宋体" charset="-122"/>
              </a:rPr>
              <a:t>(</a:t>
            </a:r>
            <a:r>
              <a:rPr lang="en-US" altLang="zh-CN" sz="1200" dirty="0" smtClean="0">
                <a:latin typeface="Calibri" pitchFamily="34" charset="0"/>
                <a:ea typeface="宋体" charset="-122"/>
              </a:rPr>
              <a:t>10us </a:t>
            </a:r>
            <a:r>
              <a:rPr lang="en-US" altLang="zh-CN" sz="1200" dirty="0">
                <a:latin typeface="Calibri" pitchFamily="34" charset="0"/>
                <a:ea typeface="宋体" charset="-122"/>
              </a:rPr>
              <a:t>consists of </a:t>
            </a:r>
            <a:r>
              <a:rPr lang="en-US" altLang="zh-CN" sz="1200" dirty="0" smtClean="0">
                <a:latin typeface="Calibri" pitchFamily="34" charset="0"/>
                <a:ea typeface="宋体" charset="-122"/>
              </a:rPr>
              <a:t>5 </a:t>
            </a:r>
            <a:r>
              <a:rPr lang="en-US" altLang="zh-CN" sz="1200" dirty="0">
                <a:latin typeface="Calibri" pitchFamily="34" charset="0"/>
                <a:ea typeface="宋体" charset="-122"/>
              </a:rPr>
              <a:t>beam pulses, </a:t>
            </a:r>
            <a:r>
              <a:rPr lang="en-US" altLang="zh-CN" sz="1200" dirty="0" err="1" smtClean="0">
                <a:latin typeface="Calibri" pitchFamily="34" charset="0"/>
                <a:ea typeface="宋体" charset="-122"/>
              </a:rPr>
              <a:t>I</a:t>
            </a:r>
            <a:r>
              <a:rPr lang="en-US" altLang="zh-CN" sz="1200" baseline="-25000" dirty="0" err="1" smtClean="0">
                <a:latin typeface="Calibri" pitchFamily="34" charset="0"/>
                <a:ea typeface="宋体" charset="-122"/>
              </a:rPr>
              <a:t>b</a:t>
            </a:r>
            <a:r>
              <a:rPr lang="en-US" altLang="zh-CN" sz="1200" dirty="0" smtClean="0">
                <a:latin typeface="Calibri" pitchFamily="34" charset="0"/>
                <a:ea typeface="宋体" charset="-122"/>
              </a:rPr>
              <a:t>=5.2A</a:t>
            </a:r>
            <a:r>
              <a:rPr lang="en-US" altLang="zh-CN" sz="1200" dirty="0">
                <a:latin typeface="Calibri" pitchFamily="34" charset="0"/>
                <a:ea typeface="宋体" charset="-122"/>
              </a:rPr>
              <a:t>)</a:t>
            </a:r>
          </a:p>
        </p:txBody>
      </p:sp>
      <p:cxnSp>
        <p:nvCxnSpPr>
          <p:cNvPr id="597" name="Straight Arrow Connector 596"/>
          <p:cNvCxnSpPr/>
          <p:nvPr/>
        </p:nvCxnSpPr>
        <p:spPr>
          <a:xfrm rot="10800000" flipV="1">
            <a:off x="1026576" y="2713038"/>
            <a:ext cx="4713840" cy="476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Slide Number Placeholder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4D2C-477E-4DA1-9912-73234709D21E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ctrTitle"/>
          </p:nvPr>
        </p:nvSpPr>
        <p:spPr>
          <a:xfrm>
            <a:off x="0" y="1019142"/>
            <a:ext cx="9143999" cy="1028719"/>
          </a:xfrm>
        </p:spPr>
        <p:txBody>
          <a:bodyPr/>
          <a:lstStyle/>
          <a:p>
            <a:r>
              <a:rPr lang="en-US" altLang="zh-CN" sz="3200" b="0" kern="1200" dirty="0" smtClean="0">
                <a:latin typeface="Trebuchet MS" pitchFamily="34" charset="0"/>
                <a:ea typeface="ＭＳ Ｐゴシック" pitchFamily="34" charset="-128"/>
                <a:cs typeface="+mn-cs"/>
              </a:rPr>
              <a:t>Design of the 250GeV K-band (26GHz) Dielectric Accelerator Based Linear Collider</a:t>
            </a:r>
            <a:endParaRPr lang="en-US" altLang="zh-CN" sz="3200" b="0" kern="1200" dirty="0">
              <a:latin typeface="Trebuchet M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290" y="2660648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Features: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Dielectric based TBA scheme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~20ns </a:t>
            </a:r>
            <a:r>
              <a:rPr lang="en-US" sz="2400" dirty="0" err="1" smtClean="0"/>
              <a:t>rf</a:t>
            </a:r>
            <a:r>
              <a:rPr lang="en-US" sz="2400" dirty="0" smtClean="0"/>
              <a:t> pulse, ~120MV/m loaded gradient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~4.2MW beam power, ~4.7% wall plug efficiency, &lt;100MW grid power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6875-6047-4467-895F-36F79211A93E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482600"/>
            <a:ext cx="91440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 anchor="ctr"/>
          <a:lstStyle/>
          <a:p>
            <a:pPr algn="ctr" eaLnBrk="1" hangingPunct="1"/>
            <a:r>
              <a:rPr lang="en-US" altLang="zh-CN" sz="3200" dirty="0">
                <a:latin typeface="Calibri" pitchFamily="34" charset="0"/>
                <a:ea typeface="宋体" charset="-122"/>
              </a:rPr>
              <a:t>ANL </a:t>
            </a:r>
            <a:r>
              <a:rPr lang="en-US" altLang="zh-CN" sz="3200" dirty="0" smtClean="0">
                <a:latin typeface="Calibri" pitchFamily="34" charset="0"/>
                <a:ea typeface="宋体" charset="-122"/>
              </a:rPr>
              <a:t>K-Band 250GeV Higgs Factory </a:t>
            </a:r>
            <a:endParaRPr lang="en-US" altLang="zh-CN" sz="3200" dirty="0">
              <a:latin typeface="Calibri" pitchFamily="34" charset="0"/>
              <a:ea typeface="宋体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86727"/>
            <a:ext cx="9144000" cy="37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>
            <a:off x="207818" y="1674788"/>
            <a:ext cx="8742218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2153" y="1349896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4km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1456" y="2163007"/>
            <a:ext cx="388619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98427" y="1719228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1.5km </a:t>
            </a:r>
            <a:r>
              <a:rPr lang="en-US" dirty="0" err="1" smtClean="0"/>
              <a:t>linac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081760" y="2172527"/>
            <a:ext cx="388619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8731" y="1728748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1.5km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952" y="398421"/>
            <a:ext cx="704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</a:t>
            </a:r>
            <a:r>
              <a:rPr lang="en-US" dirty="0" smtClean="0"/>
              <a:t>survey the Argonne campus</a:t>
            </a:r>
            <a:endParaRPr lang="en-US" dirty="0"/>
          </a:p>
        </p:txBody>
      </p:sp>
      <p:pic>
        <p:nvPicPr>
          <p:cNvPr id="294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27919"/>
            <a:ext cx="9144000" cy="59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9842848">
            <a:off x="2965429" y="3830643"/>
            <a:ext cx="19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5.2km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707-E052-45D7-A32E-B0A9F64A60A3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2009_visual identity">
  <a:themeElements>
    <a:clrScheme name="1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1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2009_visual identity">
  <a:themeElements>
    <a:clrScheme name="7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7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2009_visual identity">
  <a:themeElements>
    <a:clrScheme name="8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8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2009_visual identity">
  <a:themeElements>
    <a:clrScheme name="9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9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2009_visual identity">
  <a:themeElements>
    <a:clrScheme name="10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10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2009_visual identity">
  <a:themeElements>
    <a:clrScheme name="11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11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9_visual identity">
  <a:themeElements>
    <a:clrScheme name="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009_visual identity">
  <a:themeElements>
    <a:clrScheme name="2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2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2009_visual identity">
  <a:themeElements>
    <a:clrScheme name="3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3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2009_visual identity">
  <a:themeElements>
    <a:clrScheme name="4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4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2009_visual identity">
  <a:themeElements>
    <a:clrScheme name="5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5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2009_visual identity">
  <a:themeElements>
    <a:clrScheme name="6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6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ANL ppt template_green</Template>
  <TotalTime>9793</TotalTime>
  <Words>1382</Words>
  <Application>Microsoft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1_2009_visual identity</vt:lpstr>
      <vt:lpstr>2009_visual identity</vt:lpstr>
      <vt:lpstr>2_2009_visual identity</vt:lpstr>
      <vt:lpstr>Custom Design</vt:lpstr>
      <vt:lpstr>1_Custom Design</vt:lpstr>
      <vt:lpstr>3_2009_visual identity</vt:lpstr>
      <vt:lpstr>4_2009_visual identity</vt:lpstr>
      <vt:lpstr>5_2009_visual identity</vt:lpstr>
      <vt:lpstr>6_2009_visual identity</vt:lpstr>
      <vt:lpstr>7_2009_visual identity</vt:lpstr>
      <vt:lpstr>8_2009_visual identity</vt:lpstr>
      <vt:lpstr>9_2009_visual identity</vt:lpstr>
      <vt:lpstr>10_2009_visual identity</vt:lpstr>
      <vt:lpstr>11_2009_visual identity</vt:lpstr>
      <vt:lpstr>Equation</vt:lpstr>
      <vt:lpstr> Linear Collider based on Short Pulse Two-Beam Accelerator Technology</vt:lpstr>
      <vt:lpstr>Outline</vt:lpstr>
      <vt:lpstr>Slide 3</vt:lpstr>
      <vt:lpstr>Slide 4</vt:lpstr>
      <vt:lpstr>Slide 5</vt:lpstr>
      <vt:lpstr>Slide 6</vt:lpstr>
      <vt:lpstr>Design of the 250GeV K-band (26GHz) Dielectric Accelerator Based Linear Collider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250GeV X-band Metallic Structure Based Linear Collider</vt:lpstr>
      <vt:lpstr>Slide 17</vt:lpstr>
      <vt:lpstr> AWA Facility---Test Bed for short pulse TBA technology:                             75 MeV Drive Beam+ 15MeV witness beam</vt:lpstr>
      <vt:lpstr>Slide 19</vt:lpstr>
      <vt:lpstr>Collinear Dielectric Wakefield Accelerator to drive the future X-ray FEL</vt:lpstr>
      <vt:lpstr>Motivation</vt:lpstr>
      <vt:lpstr>Slide 22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Chunguang Jing</dc:creator>
  <cp:lastModifiedBy>Chunguang Jing</cp:lastModifiedBy>
  <cp:revision>314</cp:revision>
  <cp:lastPrinted>1601-01-01T00:00:00Z</cp:lastPrinted>
  <dcterms:created xsi:type="dcterms:W3CDTF">1601-01-01T00:00:00Z</dcterms:created>
  <dcterms:modified xsi:type="dcterms:W3CDTF">2013-02-24T05:07:43Z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