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67" r:id="rId4"/>
    <p:sldId id="268" r:id="rId5"/>
    <p:sldId id="269" r:id="rId6"/>
    <p:sldId id="316" r:id="rId7"/>
    <p:sldId id="303" r:id="rId8"/>
    <p:sldId id="312" r:id="rId9"/>
    <p:sldId id="313" r:id="rId10"/>
    <p:sldId id="309" r:id="rId11"/>
    <p:sldId id="291" r:id="rId12"/>
    <p:sldId id="314" r:id="rId13"/>
    <p:sldId id="297" r:id="rId14"/>
    <p:sldId id="318" r:id="rId15"/>
    <p:sldId id="311" r:id="rId16"/>
    <p:sldId id="320" r:id="rId17"/>
    <p:sldId id="277" r:id="rId18"/>
    <p:sldId id="278" r:id="rId19"/>
    <p:sldId id="279" r:id="rId20"/>
    <p:sldId id="280" r:id="rId21"/>
    <p:sldId id="281" r:id="rId22"/>
    <p:sldId id="302" r:id="rId23"/>
    <p:sldId id="319" r:id="rId24"/>
    <p:sldId id="317" r:id="rId25"/>
    <p:sldId id="30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1872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5B879-DCB5-4A4B-8B19-6FC11B26607D}" type="doc">
      <dgm:prSet loTypeId="urn:microsoft.com/office/officeart/2005/8/layout/cycle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D30B54-C531-FF41-9381-14CD597E60EC}">
      <dgm:prSet phldrT="[Text]" custT="1"/>
      <dgm:spPr/>
      <dgm:t>
        <a:bodyPr/>
        <a:lstStyle/>
        <a:p>
          <a:r>
            <a:rPr lang="en-US" sz="2000" b="1" dirty="0" smtClean="0"/>
            <a:t>Successful Operation of 805 MHz “All Seasons” Cavity in 3T Magnetic Field under Vacuum 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Area/</a:t>
          </a:r>
          <a:r>
            <a:rPr lang="en-US" sz="1600" dirty="0" err="1" smtClean="0"/>
            <a:t>Muons</a:t>
          </a:r>
          <a:r>
            <a:rPr lang="en-US" sz="1600" dirty="0" smtClean="0"/>
            <a:t> </a:t>
          </a:r>
          <a:r>
            <a:rPr lang="en-US" sz="1600" dirty="0" err="1" smtClean="0"/>
            <a:t>Inc</a:t>
          </a:r>
          <a:endParaRPr lang="en-US" sz="1600" dirty="0"/>
        </a:p>
      </dgm:t>
    </dgm:pt>
    <dgm:pt modelId="{63284D12-BC21-634C-B07C-D364767B037B}" type="parTrans" cxnId="{F056B8D7-EE55-0A4D-9C30-08F344E2EDCC}">
      <dgm:prSet/>
      <dgm:spPr/>
      <dgm:t>
        <a:bodyPr/>
        <a:lstStyle/>
        <a:p>
          <a:endParaRPr lang="en-US"/>
        </a:p>
      </dgm:t>
    </dgm:pt>
    <dgm:pt modelId="{3EFE83EA-50EB-304F-A837-826F9701203D}" type="sibTrans" cxnId="{F056B8D7-EE55-0A4D-9C30-08F344E2EDCC}">
      <dgm:prSet/>
      <dgm:spPr/>
      <dgm:t>
        <a:bodyPr/>
        <a:lstStyle/>
        <a:p>
          <a:endParaRPr lang="en-US"/>
        </a:p>
      </dgm:t>
    </dgm:pt>
    <dgm:pt modelId="{522C2D24-B12C-8847-B84E-AA6693281BC7}">
      <dgm:prSet phldrT="[Text]" custT="1"/>
      <dgm:spPr/>
      <dgm:t>
        <a:bodyPr/>
        <a:lstStyle/>
        <a:p>
          <a:r>
            <a:rPr lang="en-US" sz="2000" b="1" dirty="0" smtClean="0"/>
            <a:t>World Record </a:t>
          </a:r>
          <a:br>
            <a:rPr lang="en-US" sz="2000" b="1" dirty="0" smtClean="0"/>
          </a:br>
          <a:r>
            <a:rPr lang="en-US" sz="2000" b="1" dirty="0" smtClean="0"/>
            <a:t>HTS-only Coil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1600" dirty="0" smtClean="0"/>
            <a:t>15T on-axis field</a:t>
          </a:r>
          <a:br>
            <a:rPr lang="en-US" sz="1600" dirty="0" smtClean="0"/>
          </a:br>
          <a:r>
            <a:rPr lang="en-US" sz="1600" dirty="0" smtClean="0"/>
            <a:t>16T on coil</a:t>
          </a:r>
        </a:p>
        <a:p>
          <a:r>
            <a:rPr lang="en-US" sz="1600" dirty="0" smtClean="0"/>
            <a:t>PBL/BNL</a:t>
          </a:r>
        </a:p>
      </dgm:t>
    </dgm:pt>
    <dgm:pt modelId="{3AA0FF36-4457-864E-9645-CA73A0590F86}" type="parTrans" cxnId="{FEFAE5EA-5D39-064E-8A23-E64B1C4013DE}">
      <dgm:prSet/>
      <dgm:spPr/>
      <dgm:t>
        <a:bodyPr/>
        <a:lstStyle/>
        <a:p>
          <a:endParaRPr lang="en-US"/>
        </a:p>
      </dgm:t>
    </dgm:pt>
    <dgm:pt modelId="{FF10E19E-ECFA-4745-82E6-BF249049EC9B}" type="sibTrans" cxnId="{FEFAE5EA-5D39-064E-8A23-E64B1C4013DE}">
      <dgm:prSet/>
      <dgm:spPr/>
      <dgm:t>
        <a:bodyPr/>
        <a:lstStyle/>
        <a:p>
          <a:endParaRPr lang="en-US"/>
        </a:p>
      </dgm:t>
    </dgm:pt>
    <dgm:pt modelId="{416A14BE-8E63-F548-9A49-C9BE862D890F}">
      <dgm:prSet phldrT="[Text]" custT="1"/>
      <dgm:spPr/>
      <dgm:t>
        <a:bodyPr/>
        <a:lstStyle/>
        <a:p>
          <a:r>
            <a:rPr lang="en-US" sz="2000" b="1" dirty="0" smtClean="0"/>
            <a:t>Demonstration of High Pressure RF Cavity </a:t>
          </a:r>
          <a:r>
            <a:rPr lang="en-US" sz="2000" b="1" u="sng" dirty="0" smtClean="0"/>
            <a:t>in 3T Magnetic Field with Beam</a:t>
          </a:r>
        </a:p>
        <a:p>
          <a:r>
            <a:rPr lang="en-US" sz="1600" b="0" dirty="0" smtClean="0"/>
            <a:t>Extrapolates to </a:t>
          </a:r>
          <a:br>
            <a:rPr lang="en-US" sz="1600" b="0" dirty="0" smtClean="0"/>
          </a:br>
          <a:r>
            <a:rPr lang="en-US" sz="1600" b="0" dirty="0" smtClean="0">
              <a:latin typeface="Symbol" charset="2"/>
              <a:cs typeface="Symbol" charset="2"/>
            </a:rPr>
            <a:t>m</a:t>
          </a:r>
          <a:r>
            <a:rPr lang="en-US" sz="1600" b="0" dirty="0" smtClean="0">
              <a:latin typeface="+mn-lt"/>
              <a:cs typeface="Symbol" charset="2"/>
            </a:rPr>
            <a:t>-Collider Parameters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</a:t>
          </a:r>
          <a:endParaRPr lang="en-US" sz="1600" dirty="0"/>
        </a:p>
      </dgm:t>
    </dgm:pt>
    <dgm:pt modelId="{1442E1C4-B16C-8A4D-B6A6-0E45C905396D}" type="parTrans" cxnId="{764DCCD6-EF2D-984E-B8BC-238C1CEFF6F9}">
      <dgm:prSet/>
      <dgm:spPr/>
      <dgm:t>
        <a:bodyPr/>
        <a:lstStyle/>
        <a:p>
          <a:endParaRPr lang="en-US"/>
        </a:p>
      </dgm:t>
    </dgm:pt>
    <dgm:pt modelId="{96C5DDDD-7F50-9842-B016-8A87E5B9F0B9}" type="sibTrans" cxnId="{764DCCD6-EF2D-984E-B8BC-238C1CEFF6F9}">
      <dgm:prSet/>
      <dgm:spPr/>
      <dgm:t>
        <a:bodyPr/>
        <a:lstStyle/>
        <a:p>
          <a:endParaRPr lang="en-US"/>
        </a:p>
      </dgm:t>
    </dgm:pt>
    <dgm:pt modelId="{6AFD20AC-1626-8F44-94B4-F6075385BE50}">
      <dgm:prSet phldrT="[Text]" custT="1"/>
      <dgm:spPr/>
      <dgm:t>
        <a:bodyPr/>
        <a:lstStyle/>
        <a:p>
          <a:r>
            <a:rPr lang="en-US" sz="2000" b="1" dirty="0" smtClean="0"/>
            <a:t>Breakthrough in HTS Cable Performance with Cables Matching Strand Performance</a:t>
          </a:r>
        </a:p>
        <a:p>
          <a:r>
            <a:rPr lang="en-US" sz="1600" b="0" dirty="0" smtClean="0"/>
            <a:t>FNAL-Tech </a:t>
          </a:r>
          <a:r>
            <a:rPr lang="en-US" sz="1600" b="0" dirty="0" err="1" smtClean="0"/>
            <a:t>Div</a:t>
          </a:r>
          <a:r>
            <a:rPr lang="en-US" sz="1600" b="0" dirty="0" smtClean="0"/>
            <a:t/>
          </a:r>
          <a:br>
            <a:rPr lang="en-US" sz="1600" b="0" dirty="0" smtClean="0"/>
          </a:br>
          <a:r>
            <a:rPr lang="en-US" sz="1600" b="0" dirty="0" smtClean="0"/>
            <a:t>T. </a:t>
          </a:r>
          <a:r>
            <a:rPr lang="en-US" sz="1600" b="0" dirty="0" err="1" smtClean="0"/>
            <a:t>Shen</a:t>
          </a:r>
          <a:r>
            <a:rPr lang="en-US" sz="1600" b="0" dirty="0" smtClean="0"/>
            <a:t>-Early Career Award</a:t>
          </a:r>
        </a:p>
      </dgm:t>
    </dgm:pt>
    <dgm:pt modelId="{89DB970C-415E-334B-8636-08DD2716A935}" type="parTrans" cxnId="{DF3E45C3-7336-304F-8AF1-E8CAE5C3862B}">
      <dgm:prSet/>
      <dgm:spPr/>
      <dgm:t>
        <a:bodyPr/>
        <a:lstStyle/>
        <a:p>
          <a:endParaRPr lang="en-US"/>
        </a:p>
      </dgm:t>
    </dgm:pt>
    <dgm:pt modelId="{5150C0D8-4BD9-E845-B47A-07003EEDBD6C}" type="sibTrans" cxnId="{DF3E45C3-7336-304F-8AF1-E8CAE5C3862B}">
      <dgm:prSet/>
      <dgm:spPr/>
      <dgm:t>
        <a:bodyPr/>
        <a:lstStyle/>
        <a:p>
          <a:endParaRPr lang="en-US"/>
        </a:p>
      </dgm:t>
    </dgm:pt>
    <dgm:pt modelId="{3192B418-6557-214F-9792-BC19C0EF4A82}" type="pres">
      <dgm:prSet presAssocID="{9415B879-DCB5-4A4B-8B19-6FC11B2660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0222F-CC53-4B41-9B66-E1B1434B7356}" type="pres">
      <dgm:prSet presAssocID="{A8D30B54-C531-FF41-9381-14CD597E60EC}" presName="node" presStyleLbl="node1" presStyleIdx="0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4C503-8A61-264A-BCB4-41FD544CD610}" type="pres">
      <dgm:prSet presAssocID="{A8D30B54-C531-FF41-9381-14CD597E60EC}" presName="spNode" presStyleCnt="0"/>
      <dgm:spPr/>
    </dgm:pt>
    <dgm:pt modelId="{AF0B31C1-E562-964A-B32C-82B34504BAA3}" type="pres">
      <dgm:prSet presAssocID="{3EFE83EA-50EB-304F-A837-826F9701203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B2BCFF92-BBDE-5440-822F-5CE7C986F2B4}" type="pres">
      <dgm:prSet presAssocID="{522C2D24-B12C-8847-B84E-AA6693281BC7}" presName="node" presStyleLbl="node1" presStyleIdx="1" presStyleCnt="4" custScaleX="153488" custScaleY="157424" custRadScaleRad="138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6911-C9EC-A446-AA13-1917461EF9E6}" type="pres">
      <dgm:prSet presAssocID="{522C2D24-B12C-8847-B84E-AA6693281BC7}" presName="spNode" presStyleCnt="0"/>
      <dgm:spPr/>
    </dgm:pt>
    <dgm:pt modelId="{23F01BA2-B6FB-A24E-8725-6DE422261A0F}" type="pres">
      <dgm:prSet presAssocID="{FF10E19E-ECFA-4745-82E6-BF249049EC9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49060B8-4CFC-094C-8B3A-315638FD23A0}" type="pres">
      <dgm:prSet presAssocID="{416A14BE-8E63-F548-9A49-C9BE862D890F}" presName="node" presStyleLbl="node1" presStyleIdx="2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7770-1A75-3640-9F25-41674251E4F4}" type="pres">
      <dgm:prSet presAssocID="{416A14BE-8E63-F548-9A49-C9BE862D890F}" presName="spNode" presStyleCnt="0"/>
      <dgm:spPr/>
    </dgm:pt>
    <dgm:pt modelId="{9BAFE6F9-B52A-204C-9152-862E96DD7B14}" type="pres">
      <dgm:prSet presAssocID="{96C5DDDD-7F50-9842-B016-8A87E5B9F0B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3DDE35D-0F8F-C94F-8DDF-06DFBC66497A}" type="pres">
      <dgm:prSet presAssocID="{6AFD20AC-1626-8F44-94B4-F6075385BE50}" presName="node" presStyleLbl="node1" presStyleIdx="3" presStyleCnt="4" custScaleX="153488" custScaleY="157424" custRadScaleRad="136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91A5E-6ECA-AA47-847E-FA2FB575EF0D}" type="pres">
      <dgm:prSet presAssocID="{6AFD20AC-1626-8F44-94B4-F6075385BE50}" presName="spNode" presStyleCnt="0"/>
      <dgm:spPr/>
    </dgm:pt>
    <dgm:pt modelId="{EA74452A-15A2-A040-8E31-E8C1179CE922}" type="pres">
      <dgm:prSet presAssocID="{5150C0D8-4BD9-E845-B47A-07003EEDBD6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0CB45640-957E-674E-BB58-06FAA8FEB569}" type="presOf" srcId="{416A14BE-8E63-F548-9A49-C9BE862D890F}" destId="{C49060B8-4CFC-094C-8B3A-315638FD23A0}" srcOrd="0" destOrd="0" presId="urn:microsoft.com/office/officeart/2005/8/layout/cycle6"/>
    <dgm:cxn modelId="{512C8EF4-DDB9-7B4D-B150-5FAA852D8A86}" type="presOf" srcId="{A8D30B54-C531-FF41-9381-14CD597E60EC}" destId="{C1C0222F-CC53-4B41-9B66-E1B1434B7356}" srcOrd="0" destOrd="0" presId="urn:microsoft.com/office/officeart/2005/8/layout/cycle6"/>
    <dgm:cxn modelId="{10C2E377-C845-B34C-AA6E-B7D30CD988AA}" type="presOf" srcId="{522C2D24-B12C-8847-B84E-AA6693281BC7}" destId="{B2BCFF92-BBDE-5440-822F-5CE7C986F2B4}" srcOrd="0" destOrd="0" presId="urn:microsoft.com/office/officeart/2005/8/layout/cycle6"/>
    <dgm:cxn modelId="{5481078E-AF69-A34E-AA11-E8684C08939E}" type="presOf" srcId="{FF10E19E-ECFA-4745-82E6-BF249049EC9B}" destId="{23F01BA2-B6FB-A24E-8725-6DE422261A0F}" srcOrd="0" destOrd="0" presId="urn:microsoft.com/office/officeart/2005/8/layout/cycle6"/>
    <dgm:cxn modelId="{07EED7C4-6A98-B947-A6CE-8DE641B856BC}" type="presOf" srcId="{9415B879-DCB5-4A4B-8B19-6FC11B26607D}" destId="{3192B418-6557-214F-9792-BC19C0EF4A82}" srcOrd="0" destOrd="0" presId="urn:microsoft.com/office/officeart/2005/8/layout/cycle6"/>
    <dgm:cxn modelId="{DF3E45C3-7336-304F-8AF1-E8CAE5C3862B}" srcId="{9415B879-DCB5-4A4B-8B19-6FC11B26607D}" destId="{6AFD20AC-1626-8F44-94B4-F6075385BE50}" srcOrd="3" destOrd="0" parTransId="{89DB970C-415E-334B-8636-08DD2716A935}" sibTransId="{5150C0D8-4BD9-E845-B47A-07003EEDBD6C}"/>
    <dgm:cxn modelId="{E9B960B9-8C78-C94C-8061-382DF65F1405}" type="presOf" srcId="{96C5DDDD-7F50-9842-B016-8A87E5B9F0B9}" destId="{9BAFE6F9-B52A-204C-9152-862E96DD7B14}" srcOrd="0" destOrd="0" presId="urn:microsoft.com/office/officeart/2005/8/layout/cycle6"/>
    <dgm:cxn modelId="{764DCCD6-EF2D-984E-B8BC-238C1CEFF6F9}" srcId="{9415B879-DCB5-4A4B-8B19-6FC11B26607D}" destId="{416A14BE-8E63-F548-9A49-C9BE862D890F}" srcOrd="2" destOrd="0" parTransId="{1442E1C4-B16C-8A4D-B6A6-0E45C905396D}" sibTransId="{96C5DDDD-7F50-9842-B016-8A87E5B9F0B9}"/>
    <dgm:cxn modelId="{829A49AA-C15E-7B45-8311-BCD12EA2EEE6}" type="presOf" srcId="{5150C0D8-4BD9-E845-B47A-07003EEDBD6C}" destId="{EA74452A-15A2-A040-8E31-E8C1179CE922}" srcOrd="0" destOrd="0" presId="urn:microsoft.com/office/officeart/2005/8/layout/cycle6"/>
    <dgm:cxn modelId="{FEFAE5EA-5D39-064E-8A23-E64B1C4013DE}" srcId="{9415B879-DCB5-4A4B-8B19-6FC11B26607D}" destId="{522C2D24-B12C-8847-B84E-AA6693281BC7}" srcOrd="1" destOrd="0" parTransId="{3AA0FF36-4457-864E-9645-CA73A0590F86}" sibTransId="{FF10E19E-ECFA-4745-82E6-BF249049EC9B}"/>
    <dgm:cxn modelId="{F056B8D7-EE55-0A4D-9C30-08F344E2EDCC}" srcId="{9415B879-DCB5-4A4B-8B19-6FC11B26607D}" destId="{A8D30B54-C531-FF41-9381-14CD597E60EC}" srcOrd="0" destOrd="0" parTransId="{63284D12-BC21-634C-B07C-D364767B037B}" sibTransId="{3EFE83EA-50EB-304F-A837-826F9701203D}"/>
    <dgm:cxn modelId="{A13CED0F-E46D-644A-8F11-9D6830ED5222}" type="presOf" srcId="{6AFD20AC-1626-8F44-94B4-F6075385BE50}" destId="{93DDE35D-0F8F-C94F-8DDF-06DFBC66497A}" srcOrd="0" destOrd="0" presId="urn:microsoft.com/office/officeart/2005/8/layout/cycle6"/>
    <dgm:cxn modelId="{576397D6-5C01-1848-99DA-B15A24D980BF}" type="presOf" srcId="{3EFE83EA-50EB-304F-A837-826F9701203D}" destId="{AF0B31C1-E562-964A-B32C-82B34504BAA3}" srcOrd="0" destOrd="0" presId="urn:microsoft.com/office/officeart/2005/8/layout/cycle6"/>
    <dgm:cxn modelId="{C5F2269A-5DA4-3C46-87AE-F8752DF846E8}" type="presParOf" srcId="{3192B418-6557-214F-9792-BC19C0EF4A82}" destId="{C1C0222F-CC53-4B41-9B66-E1B1434B7356}" srcOrd="0" destOrd="0" presId="urn:microsoft.com/office/officeart/2005/8/layout/cycle6"/>
    <dgm:cxn modelId="{D179BE64-EE8B-4D4B-B53D-660A8054765D}" type="presParOf" srcId="{3192B418-6557-214F-9792-BC19C0EF4A82}" destId="{7D44C503-8A61-264A-BCB4-41FD544CD610}" srcOrd="1" destOrd="0" presId="urn:microsoft.com/office/officeart/2005/8/layout/cycle6"/>
    <dgm:cxn modelId="{A501EB26-2CB6-2045-8E37-82A9E7AA26DE}" type="presParOf" srcId="{3192B418-6557-214F-9792-BC19C0EF4A82}" destId="{AF0B31C1-E562-964A-B32C-82B34504BAA3}" srcOrd="2" destOrd="0" presId="urn:microsoft.com/office/officeart/2005/8/layout/cycle6"/>
    <dgm:cxn modelId="{CE766722-504A-FE40-897B-291599B1EE96}" type="presParOf" srcId="{3192B418-6557-214F-9792-BC19C0EF4A82}" destId="{B2BCFF92-BBDE-5440-822F-5CE7C986F2B4}" srcOrd="3" destOrd="0" presId="urn:microsoft.com/office/officeart/2005/8/layout/cycle6"/>
    <dgm:cxn modelId="{F5B76833-8EB0-A441-A42E-412C0D918432}" type="presParOf" srcId="{3192B418-6557-214F-9792-BC19C0EF4A82}" destId="{A4C56911-C9EC-A446-AA13-1917461EF9E6}" srcOrd="4" destOrd="0" presId="urn:microsoft.com/office/officeart/2005/8/layout/cycle6"/>
    <dgm:cxn modelId="{A194A3A3-727D-3C48-8306-6F75D0DC1442}" type="presParOf" srcId="{3192B418-6557-214F-9792-BC19C0EF4A82}" destId="{23F01BA2-B6FB-A24E-8725-6DE422261A0F}" srcOrd="5" destOrd="0" presId="urn:microsoft.com/office/officeart/2005/8/layout/cycle6"/>
    <dgm:cxn modelId="{E745BD83-217F-3140-A1AD-CEC1218235EA}" type="presParOf" srcId="{3192B418-6557-214F-9792-BC19C0EF4A82}" destId="{C49060B8-4CFC-094C-8B3A-315638FD23A0}" srcOrd="6" destOrd="0" presId="urn:microsoft.com/office/officeart/2005/8/layout/cycle6"/>
    <dgm:cxn modelId="{7D21C5B5-7343-DB48-89C9-991F8A5A0F38}" type="presParOf" srcId="{3192B418-6557-214F-9792-BC19C0EF4A82}" destId="{2F367770-1A75-3640-9F25-41674251E4F4}" srcOrd="7" destOrd="0" presId="urn:microsoft.com/office/officeart/2005/8/layout/cycle6"/>
    <dgm:cxn modelId="{DBDEBC46-C775-7743-94AB-E9E0C4D31329}" type="presParOf" srcId="{3192B418-6557-214F-9792-BC19C0EF4A82}" destId="{9BAFE6F9-B52A-204C-9152-862E96DD7B14}" srcOrd="8" destOrd="0" presId="urn:microsoft.com/office/officeart/2005/8/layout/cycle6"/>
    <dgm:cxn modelId="{75D1A229-668B-884B-B322-6399BF02E6AD}" type="presParOf" srcId="{3192B418-6557-214F-9792-BC19C0EF4A82}" destId="{93DDE35D-0F8F-C94F-8DDF-06DFBC66497A}" srcOrd="9" destOrd="0" presId="urn:microsoft.com/office/officeart/2005/8/layout/cycle6"/>
    <dgm:cxn modelId="{16EAB278-9C5F-6144-90E1-AB05A7AA28C0}" type="presParOf" srcId="{3192B418-6557-214F-9792-BC19C0EF4A82}" destId="{33F91A5E-6ECA-AA47-847E-FA2FB575EF0D}" srcOrd="10" destOrd="0" presId="urn:microsoft.com/office/officeart/2005/8/layout/cycle6"/>
    <dgm:cxn modelId="{B3F94AD1-92E5-3E42-B3F7-2344EBA055D4}" type="presParOf" srcId="{3192B418-6557-214F-9792-BC19C0EF4A82}" destId="{EA74452A-15A2-A040-8E31-E8C1179CE9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0222F-CC53-4B41-9B66-E1B1434B7356}">
      <dsp:nvSpPr>
        <dsp:cNvPr id="0" name=""/>
        <dsp:cNvSpPr/>
      </dsp:nvSpPr>
      <dsp:spPr>
        <a:xfrm>
          <a:off x="3024272" y="-358913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Successful Operation of 805 MHz “All Seasons” Cavity in 3T Magnetic Field under Vacuum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Area/</a:t>
          </a:r>
          <a:r>
            <a:rPr lang="en-US" sz="1600" kern="1200" dirty="0" err="1" smtClean="0"/>
            <a:t>Muons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Inc</a:t>
          </a:r>
          <a:endParaRPr lang="en-US" sz="1600" kern="1200" dirty="0"/>
        </a:p>
      </dsp:txBody>
      <dsp:txXfrm>
        <a:off x="3120464" y="-262721"/>
        <a:ext cx="2763371" cy="1778124"/>
      </dsp:txXfrm>
    </dsp:sp>
    <dsp:sp modelId="{AF0B31C1-E562-964A-B32C-82B34504BAA3}">
      <dsp:nvSpPr>
        <dsp:cNvPr id="0" name=""/>
        <dsp:cNvSpPr/>
      </dsp:nvSpPr>
      <dsp:spPr>
        <a:xfrm>
          <a:off x="3827941" y="1246836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2165050" y="2372"/>
              </a:moveTo>
              <a:arcTo wR="2066058" hR="2066058" stAng="16364777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CFF92-BBDE-5440-822F-5CE7C986F2B4}">
      <dsp:nvSpPr>
        <dsp:cNvPr id="0" name=""/>
        <dsp:cNvSpPr/>
      </dsp:nvSpPr>
      <dsp:spPr>
        <a:xfrm>
          <a:off x="5890825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World Record </a:t>
          </a:r>
          <a:br>
            <a:rPr lang="en-US" sz="2000" b="1" kern="1200" dirty="0" smtClean="0"/>
          </a:br>
          <a:r>
            <a:rPr lang="en-US" sz="2000" b="1" kern="1200" dirty="0" smtClean="0"/>
            <a:t>HTS-only Coil</a:t>
          </a: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1600" kern="1200" dirty="0" smtClean="0"/>
            <a:t>15T on-axis field</a:t>
          </a:r>
          <a:br>
            <a:rPr lang="en-US" sz="1600" kern="1200" dirty="0" smtClean="0"/>
          </a:br>
          <a:r>
            <a:rPr lang="en-US" sz="1600" kern="1200" dirty="0" smtClean="0"/>
            <a:t>16T on coil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PBL/BNL</a:t>
          </a:r>
        </a:p>
      </dsp:txBody>
      <dsp:txXfrm>
        <a:off x="5987017" y="1803337"/>
        <a:ext cx="2763371" cy="1778124"/>
      </dsp:txXfrm>
    </dsp:sp>
    <dsp:sp modelId="{23F01BA2-B6FB-A24E-8725-6DE422261A0F}">
      <dsp:nvSpPr>
        <dsp:cNvPr id="0" name=""/>
        <dsp:cNvSpPr/>
      </dsp:nvSpPr>
      <dsp:spPr>
        <a:xfrm>
          <a:off x="3827941" y="5845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3356010" y="3679943"/>
              </a:moveTo>
              <a:arcTo wR="2066058" hR="2066058" stAng="3081913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060B8-4CFC-094C-8B3A-315638FD23A0}">
      <dsp:nvSpPr>
        <dsp:cNvPr id="0" name=""/>
        <dsp:cNvSpPr/>
      </dsp:nvSpPr>
      <dsp:spPr>
        <a:xfrm>
          <a:off x="3024272" y="3773204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Demonstration of High Pressure RF Cavity </a:t>
          </a:r>
          <a:r>
            <a:rPr lang="en-US" sz="2000" b="1" u="sng" kern="1200" dirty="0" smtClean="0"/>
            <a:t>in 3T Magnetic Field with Beam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Extrapolates to </a:t>
          </a:r>
          <a:br>
            <a:rPr lang="en-US" sz="1600" b="0" kern="1200" dirty="0" smtClean="0"/>
          </a:br>
          <a:r>
            <a:rPr lang="en-US" sz="1600" b="0" kern="1200" dirty="0" smtClean="0">
              <a:latin typeface="Symbol" charset="2"/>
              <a:cs typeface="Symbol" charset="2"/>
            </a:rPr>
            <a:t>m</a:t>
          </a:r>
          <a:r>
            <a:rPr lang="en-US" sz="1600" b="0" kern="1200" dirty="0" smtClean="0">
              <a:latin typeface="+mn-lt"/>
              <a:cs typeface="Symbol" charset="2"/>
            </a:rPr>
            <a:t>-Collider Parameters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</a:t>
          </a:r>
          <a:endParaRPr lang="en-US" sz="1600" kern="1200" dirty="0"/>
        </a:p>
      </dsp:txBody>
      <dsp:txXfrm>
        <a:off x="3120464" y="3869396"/>
        <a:ext cx="2763371" cy="1778124"/>
      </dsp:txXfrm>
    </dsp:sp>
    <dsp:sp modelId="{9BAFE6F9-B52A-204C-9152-862E96DD7B14}">
      <dsp:nvSpPr>
        <dsp:cNvPr id="0" name=""/>
        <dsp:cNvSpPr/>
      </dsp:nvSpPr>
      <dsp:spPr>
        <a:xfrm>
          <a:off x="1101127" y="9002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1910694" y="4126267"/>
              </a:moveTo>
              <a:arcTo wR="2066058" hR="2066058" stAng="5658758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DE35D-0F8F-C94F-8DDF-06DFBC66497A}">
      <dsp:nvSpPr>
        <dsp:cNvPr id="0" name=""/>
        <dsp:cNvSpPr/>
      </dsp:nvSpPr>
      <dsp:spPr>
        <a:xfrm>
          <a:off x="207428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Breakthrough in HTS Cable Performance with Cables Matching Strand Performance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FNAL-Tech </a:t>
          </a:r>
          <a:r>
            <a:rPr lang="en-US" sz="1600" b="0" kern="1200" dirty="0" err="1" smtClean="0"/>
            <a:t>Div</a:t>
          </a:r>
          <a:r>
            <a:rPr lang="en-US" sz="1600" b="0" kern="1200" dirty="0" smtClean="0"/>
            <a:t/>
          </a:r>
          <a:br>
            <a:rPr lang="en-US" sz="1600" b="0" kern="1200" dirty="0" smtClean="0"/>
          </a:br>
          <a:r>
            <a:rPr lang="en-US" sz="1600" b="0" kern="1200" dirty="0" smtClean="0"/>
            <a:t>T. </a:t>
          </a:r>
          <a:r>
            <a:rPr lang="en-US" sz="1600" b="0" kern="1200" dirty="0" err="1" smtClean="0"/>
            <a:t>Shen</a:t>
          </a:r>
          <a:r>
            <a:rPr lang="en-US" sz="1600" b="0" kern="1200" dirty="0" smtClean="0"/>
            <a:t>-Early Career Award</a:t>
          </a:r>
        </a:p>
      </dsp:txBody>
      <dsp:txXfrm>
        <a:off x="303620" y="1803337"/>
        <a:ext cx="2763371" cy="1778124"/>
      </dsp:txXfrm>
    </dsp:sp>
    <dsp:sp modelId="{EA74452A-15A2-A040-8E31-E8C1179CE922}">
      <dsp:nvSpPr>
        <dsp:cNvPr id="0" name=""/>
        <dsp:cNvSpPr/>
      </dsp:nvSpPr>
      <dsp:spPr>
        <a:xfrm>
          <a:off x="1101127" y="1243680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771812" y="455616"/>
              </a:moveTo>
              <a:arcTo wR="2066058" hR="2066058" stAng="13872755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25969-F28A-5B45-81BD-4249DB00ECC9}" type="datetimeFigureOut">
              <a:rPr lang="en-US" smtClean="0"/>
              <a:t>2/25/13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EA74B-60AA-9446-BCE8-2D7E559A5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748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9E8B9-3152-EB45-ADCF-F80FE96F9BA8}" type="datetimeFigureOut">
              <a:rPr lang="en-US" smtClean="0"/>
              <a:t>2/25/13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2B8F9-5099-7F44-AD13-E00D74E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1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Yellow</a:t>
            </a:r>
            <a:r>
              <a:rPr lang="en-US" baseline="0" dirty="0" smtClean="0"/>
              <a:t> diamonds indicate potential start of DOE CD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B8F9-5099-7F44-AD13-E00D74EFD8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1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6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3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6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732895" cy="285745"/>
          </a:xfrm>
        </p:spPr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8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4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6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8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5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3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894" y="-3192"/>
            <a:ext cx="6536390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53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8" y="6558965"/>
            <a:ext cx="1732895" cy="28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February 25,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2895" y="6547616"/>
            <a:ext cx="5674901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Mark A. Palmer | Frontier Capabilities Workshop (U. Chicago, Feb 25-26, 2013)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07796" y="6547616"/>
            <a:ext cx="1736203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9708"/>
            <a:ext cx="1732894" cy="3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5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8.jpg"/><Relationship Id="rId5" Type="http://schemas.openxmlformats.org/officeDocument/2006/relationships/image" Target="../media/image29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7.wmf"/><Relationship Id="rId8" Type="http://schemas.openxmlformats.org/officeDocument/2006/relationships/image" Target="../media/image30.jpeg"/><Relationship Id="rId9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2.jpg"/><Relationship Id="rId8" Type="http://schemas.openxmlformats.org/officeDocument/2006/relationships/image" Target="../media/image32.emf"/><Relationship Id="rId9" Type="http://schemas.openxmlformats.org/officeDocument/2006/relationships/image" Target="../media/image31.png"/><Relationship Id="rId10" Type="http://schemas.openxmlformats.org/officeDocument/2006/relationships/image" Target="../media/image33.emf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37.emf"/><Relationship Id="rId9" Type="http://schemas.openxmlformats.org/officeDocument/2006/relationships/image" Target="../media/image42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U.S. </a:t>
            </a:r>
            <a:r>
              <a:rPr lang="en-US" dirty="0" err="1" smtClean="0"/>
              <a:t>Muon</a:t>
            </a:r>
            <a:r>
              <a:rPr lang="en-US" dirty="0" smtClean="0"/>
              <a:t> Accelerator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Mark Palmer</a:t>
            </a:r>
          </a:p>
          <a:p>
            <a:r>
              <a:rPr lang="en-US" i="1" dirty="0" smtClean="0">
                <a:solidFill>
                  <a:srgbClr val="17375E"/>
                </a:solidFill>
              </a:rPr>
              <a:t>Frontier Facilities Meeting</a:t>
            </a:r>
            <a:br>
              <a:rPr lang="en-US" i="1" dirty="0" smtClean="0">
                <a:solidFill>
                  <a:srgbClr val="17375E"/>
                </a:solidFill>
              </a:rPr>
            </a:br>
            <a:r>
              <a:rPr lang="en-US" i="1" dirty="0" smtClean="0">
                <a:solidFill>
                  <a:srgbClr val="17375E"/>
                </a:solidFill>
              </a:rPr>
              <a:t>University of Chicago</a:t>
            </a:r>
            <a:endParaRPr lang="en-US" i="1" dirty="0" smtClean="0">
              <a:solidFill>
                <a:srgbClr val="17375E"/>
              </a:solidFill>
            </a:endParaRPr>
          </a:p>
          <a:p>
            <a:r>
              <a:rPr lang="en-US" i="1" dirty="0" smtClean="0"/>
              <a:t>February </a:t>
            </a:r>
            <a:r>
              <a:rPr lang="en-US" i="1" dirty="0" smtClean="0"/>
              <a:t>25, </a:t>
            </a:r>
            <a:r>
              <a:rPr lang="en-US" i="1" dirty="0" smtClean="0"/>
              <a:t>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1740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rcRect l="-12583" r="-12583"/>
          <a:stretch>
            <a:fillRect/>
          </a:stretch>
        </p:blipFill>
        <p:spPr>
          <a:xfrm>
            <a:off x="119053" y="1021024"/>
            <a:ext cx="8915813" cy="55570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10</a:t>
            </a:fld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99000" y="2810933"/>
            <a:ext cx="1735667" cy="2878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2" idx="7"/>
            <a:endCxn id="15" idx="1"/>
          </p:cNvCxnSpPr>
          <p:nvPr/>
        </p:nvCxnSpPr>
        <p:spPr>
          <a:xfrm flipV="1">
            <a:off x="6180484" y="1888068"/>
            <a:ext cx="1092383" cy="9650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72867" y="1564902"/>
            <a:ext cx="1724526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3-4 MeV </a:t>
            </a:r>
            <a:r>
              <a:rPr lang="en-US" dirty="0" err="1" smtClean="0">
                <a:solidFill>
                  <a:srgbClr val="FF0000"/>
                </a:solidFill>
              </a:rPr>
              <a:t>CoM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Energy Spread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1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b="3044"/>
          <a:stretch/>
        </p:blipFill>
        <p:spPr bwMode="auto">
          <a:xfrm>
            <a:off x="127022" y="3767635"/>
            <a:ext cx="4327934" cy="192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Symbol"/>
              </a:rPr>
              <a:t>126 </a:t>
            </a:r>
            <a:r>
              <a:rPr lang="en-US" dirty="0" err="1">
                <a:sym typeface="Symbol"/>
              </a:rPr>
              <a:t>GeV</a:t>
            </a:r>
            <a:r>
              <a:rPr lang="en-US" dirty="0">
                <a:sym typeface="Symbol"/>
              </a:rPr>
              <a:t> Higgs Factory </a:t>
            </a:r>
            <a:r>
              <a:rPr lang="en-US" sz="2800" dirty="0">
                <a:sym typeface="Symbol"/>
              </a:rPr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54" y="5655033"/>
            <a:ext cx="4901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rgbClr val="17375E"/>
                </a:solidFill>
                <a:latin typeface="Arial"/>
              </a:rPr>
              <a:t>Major advantage for Physics of a </a:t>
            </a:r>
            <a:r>
              <a:rPr lang="en-GB" sz="1600" b="1" dirty="0" smtClean="0">
                <a:solidFill>
                  <a:srgbClr val="17375E"/>
                </a:solidFill>
                <a:latin typeface="Arial"/>
                <a:sym typeface="Symbol"/>
              </a:rPr>
              <a:t></a:t>
            </a:r>
            <a:r>
              <a:rPr lang="en-GB" sz="1600" b="1" baseline="20000" dirty="0" smtClean="0">
                <a:solidFill>
                  <a:srgbClr val="17375E"/>
                </a:solidFill>
                <a:latin typeface="Arial"/>
                <a:sym typeface="Symbol"/>
              </a:rPr>
              <a:t>+</a:t>
            </a:r>
            <a:r>
              <a:rPr lang="en-GB" sz="1600" b="1" dirty="0" smtClean="0">
                <a:solidFill>
                  <a:srgbClr val="17375E"/>
                </a:solidFill>
                <a:latin typeface="Arial"/>
                <a:sym typeface="Symbol"/>
              </a:rPr>
              <a:t></a:t>
            </a:r>
            <a:r>
              <a:rPr lang="en-GB" sz="1600" b="1" baseline="30000" dirty="0" smtClean="0">
                <a:solidFill>
                  <a:srgbClr val="17375E"/>
                </a:solidFill>
                <a:latin typeface="Arial"/>
                <a:sym typeface="Symbol"/>
              </a:rPr>
              <a:t></a:t>
            </a:r>
            <a:r>
              <a:rPr lang="en-GB" sz="1600" b="1" dirty="0" smtClean="0">
                <a:solidFill>
                  <a:srgbClr val="17375E"/>
                </a:solidFill>
                <a:latin typeface="Arial"/>
              </a:rPr>
              <a:t> Higgs Factory: possibility of direct measurement of the Higgs boson width (</a:t>
            </a:r>
            <a:r>
              <a:rPr lang="en-GB" sz="1600" b="1" dirty="0" smtClean="0">
                <a:solidFill>
                  <a:srgbClr val="17375E"/>
                </a:solidFill>
                <a:latin typeface="Arial"/>
                <a:sym typeface="Symbol"/>
              </a:rPr>
              <a:t>~</a:t>
            </a:r>
            <a:r>
              <a:rPr lang="en-GB" sz="1600" b="1" dirty="0">
                <a:solidFill>
                  <a:srgbClr val="17375E"/>
                </a:solidFill>
                <a:latin typeface="Arial"/>
                <a:sym typeface="Symbol"/>
              </a:rPr>
              <a:t>4</a:t>
            </a:r>
            <a:r>
              <a:rPr lang="en-GB" sz="1600" b="1" dirty="0" smtClean="0">
                <a:solidFill>
                  <a:srgbClr val="17375E"/>
                </a:solidFill>
                <a:latin typeface="Arial"/>
                <a:sym typeface="Symbol"/>
              </a:rPr>
              <a:t>MeV FWHM </a:t>
            </a:r>
            <a:r>
              <a:rPr lang="en-GB" sz="1600" b="1" dirty="0" smtClean="0">
                <a:solidFill>
                  <a:srgbClr val="17375E"/>
                </a:solidFill>
                <a:latin typeface="Arial"/>
              </a:rPr>
              <a:t>expected</a:t>
            </a:r>
            <a:r>
              <a:rPr lang="en-GB" sz="1600" b="1" dirty="0" smtClean="0">
                <a:solidFill>
                  <a:srgbClr val="17375E"/>
                </a:solidFill>
                <a:latin typeface="Arial"/>
                <a:sym typeface="Symbol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8754" y="5299419"/>
            <a:ext cx="2911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800" dirty="0" smtClean="0">
                <a:solidFill>
                  <a:srgbClr val="17375E"/>
                </a:solidFill>
                <a:latin typeface="Arial"/>
                <a:cs typeface="+mn-cs"/>
                <a:sym typeface="Symbol"/>
              </a:rPr>
              <a:t>Reduced cooling: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800" dirty="0" smtClean="0">
                <a:solidFill>
                  <a:srgbClr val="17375E"/>
                </a:solidFill>
                <a:latin typeface="Arial"/>
                <a:cs typeface="+mn-cs"/>
                <a:sym typeface="Symbol"/>
              </a:rPr>
              <a:t> </a:t>
            </a:r>
            <a:r>
              <a:rPr lang="en-GB" sz="1600" b="1" kern="800" dirty="0">
                <a:solidFill>
                  <a:srgbClr val="17375E"/>
                </a:solidFill>
                <a:latin typeface="Arial"/>
                <a:cs typeface="+mn-cs"/>
                <a:sym typeface="Symbol"/>
              </a:rPr>
              <a:t></a:t>
            </a:r>
            <a:r>
              <a:rPr lang="en-GB" sz="1600" b="1" kern="800" baseline="-25000" dirty="0">
                <a:solidFill>
                  <a:srgbClr val="17375E"/>
                </a:solidFill>
                <a:latin typeface="Arial"/>
                <a:cs typeface="+mn-cs"/>
                <a:sym typeface="Symbol"/>
              </a:rPr>
              <a:t></a:t>
            </a:r>
            <a:r>
              <a:rPr lang="en-GB" sz="1600" b="1" kern="800" baseline="-25000" dirty="0">
                <a:solidFill>
                  <a:srgbClr val="17375E"/>
                </a:solidFill>
                <a:latin typeface="Arial"/>
                <a:cs typeface="+mn-cs"/>
              </a:rPr>
              <a:t>N</a:t>
            </a:r>
            <a:r>
              <a:rPr lang="en-US" sz="1600" b="1" dirty="0">
                <a:solidFill>
                  <a:srgbClr val="17375E"/>
                </a:solidFill>
                <a:latin typeface="Times New Roman"/>
                <a:cs typeface="+mn-cs"/>
              </a:rPr>
              <a:t> </a:t>
            </a:r>
            <a:r>
              <a:rPr lang="en-GB" sz="1600" b="1" dirty="0">
                <a:solidFill>
                  <a:srgbClr val="17375E"/>
                </a:solidFill>
                <a:latin typeface="Arial"/>
                <a:cs typeface="+mn-cs"/>
              </a:rPr>
              <a:t>=0.3</a:t>
            </a:r>
            <a:r>
              <a:rPr lang="en-GB" sz="1600" b="1" kern="800" dirty="0">
                <a:solidFill>
                  <a:srgbClr val="17375E"/>
                </a:solidFill>
                <a:latin typeface="Arial"/>
                <a:cs typeface="+mn-cs"/>
                <a:sym typeface="Symbol"/>
              </a:rPr>
              <a:t></a:t>
            </a:r>
            <a:r>
              <a:rPr lang="en-GB" sz="1600" b="1" kern="800" dirty="0" err="1">
                <a:solidFill>
                  <a:srgbClr val="17375E"/>
                </a:solidFill>
                <a:latin typeface="Arial"/>
                <a:cs typeface="+mn-cs"/>
                <a:sym typeface="Symbol"/>
              </a:rPr>
              <a:t>m</a:t>
            </a:r>
            <a:r>
              <a:rPr lang="en-GB" sz="1600" b="1" kern="800" dirty="0" err="1">
                <a:solidFill>
                  <a:srgbClr val="17375E"/>
                </a:solidFill>
                <a:latin typeface="Arial"/>
                <a:cs typeface="+mn-cs"/>
              </a:rPr>
              <a:t>m</a:t>
            </a:r>
            <a:r>
              <a:rPr lang="en-GB" sz="1600" b="1" kern="800" dirty="0" err="1">
                <a:solidFill>
                  <a:srgbClr val="17375E"/>
                </a:solidFill>
                <a:latin typeface="Arial"/>
                <a:cs typeface="+mn-cs"/>
                <a:sym typeface="Symbol"/>
              </a:rPr>
              <a:t></a:t>
            </a:r>
            <a:r>
              <a:rPr lang="en-GB" sz="1600" b="1" kern="800" dirty="0" err="1">
                <a:solidFill>
                  <a:srgbClr val="17375E"/>
                </a:solidFill>
                <a:latin typeface="Arial"/>
                <a:cs typeface="+mn-cs"/>
              </a:rPr>
              <a:t>rad</a:t>
            </a:r>
            <a:r>
              <a:rPr lang="en-GB" sz="1600" b="1" kern="800" dirty="0">
                <a:solidFill>
                  <a:srgbClr val="17375E"/>
                </a:solidFill>
                <a:latin typeface="Arial"/>
                <a:cs typeface="+mn-cs"/>
              </a:rPr>
              <a:t>, </a:t>
            </a:r>
            <a:endParaRPr lang="en-GB" sz="1600" b="1" kern="800" dirty="0" smtClean="0">
              <a:solidFill>
                <a:srgbClr val="17375E"/>
              </a:solidFill>
              <a:latin typeface="Arial"/>
              <a:cs typeface="+mn-c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800" dirty="0" smtClean="0">
                <a:solidFill>
                  <a:srgbClr val="17375E"/>
                </a:solidFill>
                <a:latin typeface="Arial"/>
                <a:cs typeface="+mn-cs"/>
                <a:sym typeface="Symbol"/>
              </a:rPr>
              <a:t></a:t>
            </a:r>
            <a:r>
              <a:rPr lang="en-GB" sz="1600" b="1" kern="800" baseline="-25000" dirty="0">
                <a:solidFill>
                  <a:srgbClr val="17375E"/>
                </a:solidFill>
                <a:latin typeface="Arial"/>
                <a:cs typeface="+mn-cs"/>
                <a:sym typeface="Symbol"/>
              </a:rPr>
              <a:t>||</a:t>
            </a:r>
            <a:r>
              <a:rPr lang="en-GB" sz="1600" b="1" kern="800" baseline="-25000" dirty="0">
                <a:solidFill>
                  <a:srgbClr val="17375E"/>
                </a:solidFill>
                <a:latin typeface="Arial"/>
                <a:cs typeface="+mn-cs"/>
              </a:rPr>
              <a:t>N</a:t>
            </a:r>
            <a:r>
              <a:rPr lang="en-US" sz="1600" b="1" dirty="0">
                <a:solidFill>
                  <a:srgbClr val="17375E"/>
                </a:solidFill>
                <a:latin typeface="Times New Roman"/>
                <a:cs typeface="+mn-cs"/>
              </a:rPr>
              <a:t> </a:t>
            </a:r>
            <a:r>
              <a:rPr lang="en-GB" sz="1600" b="1" dirty="0">
                <a:solidFill>
                  <a:srgbClr val="17375E"/>
                </a:solidFill>
                <a:latin typeface="Arial"/>
                <a:cs typeface="+mn-cs"/>
              </a:rPr>
              <a:t>=1</a:t>
            </a:r>
            <a:r>
              <a:rPr lang="en-GB" sz="1600" b="1" kern="800" dirty="0">
                <a:solidFill>
                  <a:srgbClr val="17375E"/>
                </a:solidFill>
                <a:latin typeface="Arial"/>
                <a:cs typeface="+mn-cs"/>
                <a:sym typeface="Symbol"/>
              </a:rPr>
              <a:t></a:t>
            </a:r>
            <a:r>
              <a:rPr lang="en-GB" sz="1600" b="1" kern="800" dirty="0" err="1">
                <a:solidFill>
                  <a:srgbClr val="17375E"/>
                </a:solidFill>
                <a:latin typeface="Arial"/>
                <a:cs typeface="+mn-cs"/>
                <a:sym typeface="Symbol"/>
              </a:rPr>
              <a:t>m</a:t>
            </a:r>
            <a:r>
              <a:rPr lang="en-GB" sz="1600" b="1" kern="800" dirty="0" err="1">
                <a:solidFill>
                  <a:srgbClr val="17375E"/>
                </a:solidFill>
                <a:latin typeface="Arial"/>
                <a:cs typeface="+mn-cs"/>
              </a:rPr>
              <a:t>m</a:t>
            </a:r>
            <a:r>
              <a:rPr lang="en-GB" sz="1600" b="1" kern="800" dirty="0" err="1">
                <a:solidFill>
                  <a:srgbClr val="17375E"/>
                </a:solidFill>
                <a:latin typeface="Arial"/>
                <a:cs typeface="+mn-cs"/>
                <a:sym typeface="Symbol"/>
              </a:rPr>
              <a:t></a:t>
            </a:r>
            <a:r>
              <a:rPr lang="en-GB" sz="1600" b="1" kern="800" dirty="0" err="1">
                <a:solidFill>
                  <a:srgbClr val="17375E"/>
                </a:solidFill>
                <a:latin typeface="Arial"/>
                <a:cs typeface="+mn-cs"/>
              </a:rPr>
              <a:t>rad</a:t>
            </a:r>
            <a:r>
              <a:rPr lang="en-GB" sz="1600" b="1" kern="800" dirty="0">
                <a:solidFill>
                  <a:srgbClr val="17375E"/>
                </a:solidFill>
                <a:latin typeface="Arial"/>
                <a:cs typeface="+mn-cs"/>
              </a:rPr>
              <a:t> </a:t>
            </a:r>
            <a:endParaRPr lang="en-GB" sz="1600" b="1" dirty="0">
              <a:solidFill>
                <a:srgbClr val="17375E"/>
              </a:solidFill>
              <a:latin typeface="Arial"/>
              <a:cs typeface="+mn-cs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2281" y="984775"/>
            <a:ext cx="8841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75F0C"/>
                </a:solidFill>
              </a:rPr>
              <a:t>s-channel coupling of </a:t>
            </a:r>
            <a:r>
              <a:rPr lang="en-US" b="1" dirty="0" err="1" smtClean="0">
                <a:solidFill>
                  <a:srgbClr val="C75F0C"/>
                </a:solidFill>
              </a:rPr>
              <a:t>Muons</a:t>
            </a:r>
            <a:r>
              <a:rPr lang="en-US" b="1" dirty="0" smtClean="0">
                <a:solidFill>
                  <a:srgbClr val="C75F0C"/>
                </a:solidFill>
              </a:rPr>
              <a:t> to HIGGS with high cross sections:</a:t>
            </a:r>
          </a:p>
          <a:p>
            <a:r>
              <a:rPr lang="en-US" b="1" dirty="0" err="1" smtClean="0">
                <a:solidFill>
                  <a:srgbClr val="C75F0C"/>
                </a:solidFill>
              </a:rPr>
              <a:t>Muon</a:t>
            </a:r>
            <a:r>
              <a:rPr lang="en-US" b="1" dirty="0" smtClean="0">
                <a:solidFill>
                  <a:srgbClr val="C75F0C"/>
                </a:solidFill>
              </a:rPr>
              <a:t> Collider of with L = 10</a:t>
            </a:r>
            <a:r>
              <a:rPr lang="en-US" b="1" baseline="30000" dirty="0" smtClean="0">
                <a:solidFill>
                  <a:srgbClr val="C75F0C"/>
                </a:solidFill>
              </a:rPr>
              <a:t>32</a:t>
            </a:r>
            <a:r>
              <a:rPr lang="en-US" b="1" dirty="0" smtClean="0">
                <a:solidFill>
                  <a:srgbClr val="C75F0C"/>
                </a:solidFill>
              </a:rPr>
              <a:t> cm</a:t>
            </a:r>
            <a:r>
              <a:rPr lang="en-US" b="1" baseline="30000" dirty="0" smtClean="0">
                <a:solidFill>
                  <a:srgbClr val="C75F0C"/>
                </a:solidFill>
              </a:rPr>
              <a:t>-2</a:t>
            </a:r>
            <a:r>
              <a:rPr lang="en-US" b="1" dirty="0" smtClean="0">
                <a:solidFill>
                  <a:srgbClr val="C75F0C"/>
                </a:solidFill>
              </a:rPr>
              <a:t>s</a:t>
            </a:r>
            <a:r>
              <a:rPr lang="en-US" b="1" baseline="30000" dirty="0" smtClean="0">
                <a:solidFill>
                  <a:srgbClr val="C75F0C"/>
                </a:solidFill>
              </a:rPr>
              <a:t>-1</a:t>
            </a:r>
            <a:r>
              <a:rPr lang="en-US" b="1" dirty="0" smtClean="0">
                <a:solidFill>
                  <a:srgbClr val="C75F0C"/>
                </a:solidFill>
              </a:rPr>
              <a:t> @ 63 </a:t>
            </a:r>
            <a:r>
              <a:rPr lang="en-US" b="1" dirty="0" err="1" smtClean="0">
                <a:solidFill>
                  <a:srgbClr val="C75F0C"/>
                </a:solidFill>
              </a:rPr>
              <a:t>GeV</a:t>
            </a:r>
            <a:r>
              <a:rPr lang="en-US" b="1" dirty="0" smtClean="0">
                <a:solidFill>
                  <a:srgbClr val="C75F0C"/>
                </a:solidFill>
              </a:rPr>
              <a:t>/beam (50000 Higgs/year) </a:t>
            </a:r>
          </a:p>
          <a:p>
            <a:r>
              <a:rPr lang="en-US" b="1" dirty="0" smtClean="0">
                <a:solidFill>
                  <a:srgbClr val="C75F0C"/>
                </a:solidFill>
              </a:rPr>
              <a:t>Competitive with e+/e- Linear Collider with L = 2. 10</a:t>
            </a:r>
            <a:r>
              <a:rPr lang="en-US" b="1" baseline="30000" dirty="0" smtClean="0">
                <a:solidFill>
                  <a:srgbClr val="C75F0C"/>
                </a:solidFill>
              </a:rPr>
              <a:t>34</a:t>
            </a:r>
            <a:r>
              <a:rPr lang="en-US" b="1" dirty="0" smtClean="0">
                <a:solidFill>
                  <a:srgbClr val="C75F0C"/>
                </a:solidFill>
              </a:rPr>
              <a:t> cm</a:t>
            </a:r>
            <a:r>
              <a:rPr lang="en-US" b="1" baseline="30000" dirty="0" smtClean="0">
                <a:solidFill>
                  <a:srgbClr val="C75F0C"/>
                </a:solidFill>
              </a:rPr>
              <a:t>-2</a:t>
            </a:r>
            <a:r>
              <a:rPr lang="en-US" b="1" dirty="0" smtClean="0">
                <a:solidFill>
                  <a:srgbClr val="C75F0C"/>
                </a:solidFill>
              </a:rPr>
              <a:t>s</a:t>
            </a:r>
            <a:r>
              <a:rPr lang="en-US" b="1" baseline="30000" dirty="0" smtClean="0">
                <a:solidFill>
                  <a:srgbClr val="C75F0C"/>
                </a:solidFill>
              </a:rPr>
              <a:t>-1 </a:t>
            </a:r>
            <a:r>
              <a:rPr lang="en-US" b="1" dirty="0" smtClean="0">
                <a:solidFill>
                  <a:srgbClr val="C75F0C"/>
                </a:solidFill>
              </a:rPr>
              <a:t>@ 126 </a:t>
            </a:r>
            <a:r>
              <a:rPr lang="en-US" b="1" dirty="0" err="1" smtClean="0">
                <a:solidFill>
                  <a:srgbClr val="C75F0C"/>
                </a:solidFill>
              </a:rPr>
              <a:t>GeV</a:t>
            </a:r>
            <a:r>
              <a:rPr lang="en-US" b="1" dirty="0" smtClean="0">
                <a:solidFill>
                  <a:srgbClr val="C75F0C"/>
                </a:solidFill>
              </a:rPr>
              <a:t>/beam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S</a:t>
            </a:r>
            <a:r>
              <a:rPr lang="en-US" b="1" dirty="0" smtClean="0">
                <a:solidFill>
                  <a:srgbClr val="FFFFFF"/>
                </a:solidFill>
              </a:rPr>
              <a:t>harp resonance: momentum spread ~ 4 × 10</a:t>
            </a:r>
            <a:r>
              <a:rPr lang="en-US" b="1" baseline="30000" dirty="0" smtClean="0">
                <a:solidFill>
                  <a:srgbClr val="FFFFFF"/>
                </a:solidFill>
              </a:rPr>
              <a:t>-5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t="9550" b="10090"/>
          <a:stretch/>
        </p:blipFill>
        <p:spPr bwMode="auto">
          <a:xfrm>
            <a:off x="106701" y="1931762"/>
            <a:ext cx="4327934" cy="188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164750" y="1826508"/>
            <a:ext cx="1485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7375E"/>
                </a:solidFill>
              </a:rPr>
              <a:t>Han and Liu</a:t>
            </a:r>
          </a:p>
          <a:p>
            <a:r>
              <a:rPr lang="en-US" sz="1200" dirty="0" err="1" smtClean="0">
                <a:solidFill>
                  <a:srgbClr val="17375E"/>
                </a:solidFill>
              </a:rPr>
              <a:t>hep-ph</a:t>
            </a:r>
            <a:r>
              <a:rPr lang="en-US" sz="1200" dirty="0">
                <a:solidFill>
                  <a:srgbClr val="17375E"/>
                </a:solidFill>
              </a:rPr>
              <a:t> 1210.7803 </a:t>
            </a:r>
          </a:p>
        </p:txBody>
      </p:sp>
      <p:pic>
        <p:nvPicPr>
          <p:cNvPr id="20" name="Picture 19" descr="1302-evolution 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7408" r="2315" b="11988"/>
          <a:stretch/>
        </p:blipFill>
        <p:spPr>
          <a:xfrm>
            <a:off x="4445316" y="2261795"/>
            <a:ext cx="4698682" cy="30376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8907" y="3728720"/>
            <a:ext cx="13217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~30 T HTS Final</a:t>
            </a:r>
            <a:br>
              <a:rPr lang="en-US" sz="1100" dirty="0" smtClean="0">
                <a:solidFill>
                  <a:srgbClr val="FF0000"/>
                </a:solidFill>
              </a:rPr>
            </a:br>
            <a:r>
              <a:rPr lang="en-US" sz="1100" dirty="0" smtClean="0">
                <a:solidFill>
                  <a:srgbClr val="FF0000"/>
                </a:solidFill>
              </a:rPr>
              <a:t>Cooling Solenoids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6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1104900" y="48578"/>
            <a:ext cx="7150100" cy="9318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err="1" smtClean="0"/>
              <a:t>Muon</a:t>
            </a:r>
            <a:r>
              <a:rPr lang="en-US" sz="3200" dirty="0" smtClean="0"/>
              <a:t> Collider </a:t>
            </a:r>
            <a:r>
              <a:rPr lang="en-US" dirty="0" smtClean="0"/>
              <a:t>-</a:t>
            </a:r>
            <a:r>
              <a:rPr lang="en-US" sz="3200" dirty="0" smtClean="0"/>
              <a:t> Neutrino Factory Comparison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latin typeface="+mn-lt"/>
              </a:rPr>
              <a:t>February 25, 2013</a:t>
            </a:r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latin typeface="+mn-lt"/>
              </a:rPr>
              <a:t>Mark A. Palmer | Frontier Capabilities Workshop (U. Chicago, Feb 25-26, 2013) 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B0F1F-CDA5-432B-AE28-B2C45B61F39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2296" name="TextBox 165"/>
          <p:cNvSpPr txBox="1">
            <a:spLocks noChangeArrowheads="1"/>
          </p:cNvSpPr>
          <p:nvPr/>
        </p:nvSpPr>
        <p:spPr bwMode="auto">
          <a:xfrm>
            <a:off x="3274060" y="1011487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NEUTRINO FACTORY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297" name="TextBox 166"/>
          <p:cNvSpPr txBox="1">
            <a:spLocks noChangeArrowheads="1"/>
          </p:cNvSpPr>
          <p:nvPr/>
        </p:nvSpPr>
        <p:spPr bwMode="auto">
          <a:xfrm>
            <a:off x="3418840" y="3846102"/>
            <a:ext cx="226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MUON COLLIDER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299" name="AutoShape 6"/>
          <p:cNvSpPr>
            <a:spLocks/>
          </p:cNvSpPr>
          <p:nvPr/>
        </p:nvSpPr>
        <p:spPr bwMode="auto">
          <a:xfrm rot="5400000">
            <a:off x="2209800" y="4551998"/>
            <a:ext cx="152400" cy="2590800"/>
          </a:xfrm>
          <a:prstGeom prst="rightBrace">
            <a:avLst>
              <a:gd name="adj1" fmla="val 26759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2" name="Picture 11" descr="Block_Diagrams_R7_M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4215362"/>
            <a:ext cx="9112210" cy="2206076"/>
          </a:xfrm>
          <a:prstGeom prst="rect">
            <a:avLst/>
          </a:prstGeom>
        </p:spPr>
      </p:pic>
      <p:pic>
        <p:nvPicPr>
          <p:cNvPr id="13" name="Picture 12" descr="Block_Diagrams_R5_N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1380819"/>
            <a:ext cx="7040052" cy="22051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320" y="1623907"/>
            <a:ext cx="3449320" cy="4805998"/>
            <a:chOff x="20320" y="1615440"/>
            <a:chExt cx="3449320" cy="4805998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469640" y="1615440"/>
              <a:ext cx="0" cy="4805998"/>
            </a:xfrm>
            <a:prstGeom prst="line">
              <a:avLst/>
            </a:prstGeom>
            <a:ln>
              <a:solidFill>
                <a:srgbClr val="4DFF3C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0320" y="3846102"/>
              <a:ext cx="3449320" cy="0"/>
            </a:xfrm>
            <a:prstGeom prst="straightConnector1">
              <a:avLst/>
            </a:prstGeom>
            <a:ln>
              <a:solidFill>
                <a:srgbClr val="4DFF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16560" y="3815622"/>
              <a:ext cx="2352890" cy="369332"/>
            </a:xfrm>
            <a:prstGeom prst="rect">
              <a:avLst/>
            </a:prstGeom>
            <a:noFill/>
            <a:ln>
              <a:solidFill>
                <a:srgbClr val="4DFF3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DFF3C"/>
                  </a:solidFill>
                </a:rPr>
                <a:t>Share same complex</a:t>
              </a:r>
              <a:endParaRPr lang="en-US" dirty="0">
                <a:solidFill>
                  <a:srgbClr val="4DFF3C"/>
                </a:solidFill>
              </a:endParaRPr>
            </a:p>
          </p:txBody>
        </p:sp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172960" y="2091038"/>
            <a:ext cx="185928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Symbol" charset="2"/>
                <a:cs typeface="Symbol" charset="2"/>
                <a:sym typeface="Symbol" pitchFamily="18" charset="2"/>
              </a:rPr>
              <a:t>n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Symbol" charset="2"/>
                <a:sym typeface="Symbol" pitchFamily="18" charset="2"/>
              </a:rPr>
              <a:t>Factory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Goal: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O(10</a:t>
            </a:r>
            <a:r>
              <a:rPr lang="en-US" baseline="30000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21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)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/year 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within the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accelerator 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acceptance</a:t>
            </a:r>
            <a:endParaRPr lang="en-US" dirty="0">
              <a:solidFill>
                <a:schemeClr val="bg2">
                  <a:lumMod val="25000"/>
                </a:schemeClr>
              </a:solidFill>
              <a:sym typeface="Symbol" pitchFamily="18" charset="2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23360" y="3568366"/>
            <a:ext cx="45719" cy="4571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Elbow Connector 24"/>
          <p:cNvCxnSpPr>
            <a:stCxn id="15" idx="2"/>
            <a:endCxn id="21" idx="3"/>
          </p:cNvCxnSpPr>
          <p:nvPr/>
        </p:nvCxnSpPr>
        <p:spPr>
          <a:xfrm rot="5400000">
            <a:off x="6046816" y="1551606"/>
            <a:ext cx="39024" cy="4072545"/>
          </a:xfrm>
          <a:prstGeom prst="bentConnector3">
            <a:avLst>
              <a:gd name="adj1" fmla="val 702949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24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R</a:t>
            </a:r>
            <a:r>
              <a:rPr lang="en-US" dirty="0" smtClean="0"/>
              <a:t>&amp;D </a:t>
            </a:r>
            <a:r>
              <a:rPr lang="en-US" dirty="0" smtClean="0"/>
              <a:t>AREA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6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R&amp;D Areas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5398" y="1100665"/>
            <a:ext cx="4563533" cy="5387682"/>
          </a:xfrm>
          <a:ln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Design Studies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Proton Driver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Front End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Cooling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Acceleration and Storage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Collider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Machine-Detector Interface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Work closely with physics and detector </a:t>
            </a:r>
            <a:r>
              <a:rPr lang="en-US" sz="1800" dirty="0" smtClean="0"/>
              <a:t>efforts</a:t>
            </a:r>
          </a:p>
          <a:p>
            <a:r>
              <a:rPr lang="en-US" sz="2400" dirty="0" smtClean="0"/>
              <a:t>Major System Demonstration</a:t>
            </a:r>
          </a:p>
          <a:p>
            <a:pPr lvl="1"/>
            <a:r>
              <a:rPr lang="en-US" sz="1800" dirty="0"/>
              <a:t>The </a:t>
            </a:r>
            <a:r>
              <a:rPr lang="en-US" sz="1800" dirty="0" err="1"/>
              <a:t>Muon</a:t>
            </a:r>
            <a:r>
              <a:rPr lang="en-US" sz="1800" dirty="0"/>
              <a:t> Ionization Cooling Experiment – MICE</a:t>
            </a:r>
          </a:p>
          <a:p>
            <a:pPr lvl="2"/>
            <a:r>
              <a:rPr lang="en-US" sz="1600" dirty="0"/>
              <a:t>Major U.S. effort to provide key hardware:  RF Cavities and couplers, Spectrometer Solenoids, Coupling Coils</a:t>
            </a:r>
          </a:p>
          <a:p>
            <a:pPr lvl="2"/>
            <a:r>
              <a:rPr lang="en-US" sz="1600" dirty="0"/>
              <a:t>Experimental and Operations </a:t>
            </a:r>
            <a:r>
              <a:rPr lang="en-US" sz="1600" dirty="0" smtClean="0"/>
              <a:t>Support</a:t>
            </a: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22798" y="1100665"/>
            <a:ext cx="4495799" cy="5387682"/>
          </a:xfrm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Technology R&amp;D</a:t>
            </a:r>
          </a:p>
          <a:p>
            <a:pPr lvl="1"/>
            <a:r>
              <a:rPr lang="en-US" dirty="0" smtClean="0"/>
              <a:t>Normal Conducting RF</a:t>
            </a:r>
          </a:p>
          <a:p>
            <a:pPr lvl="2"/>
            <a:r>
              <a:rPr lang="en-US" dirty="0" smtClean="0"/>
              <a:t>Vacuum RF Cavities with reduced breakdown rates in high magnetic fields</a:t>
            </a:r>
          </a:p>
          <a:p>
            <a:pPr lvl="2"/>
            <a:r>
              <a:rPr lang="en-US" dirty="0" smtClean="0"/>
              <a:t>Cavity Materials</a:t>
            </a:r>
          </a:p>
          <a:p>
            <a:pPr lvl="2"/>
            <a:r>
              <a:rPr lang="en-US" dirty="0" smtClean="0"/>
              <a:t>RF Cavities filled with high pressure gas</a:t>
            </a:r>
          </a:p>
          <a:p>
            <a:pPr lvl="1"/>
            <a:r>
              <a:rPr lang="en-US" dirty="0" smtClean="0"/>
              <a:t>Superconducting RF</a:t>
            </a:r>
          </a:p>
          <a:p>
            <a:pPr lvl="2"/>
            <a:r>
              <a:rPr lang="en-US" dirty="0" smtClean="0"/>
              <a:t>Demonstrating good Q</a:t>
            </a:r>
            <a:r>
              <a:rPr lang="en-US" baseline="-25000" dirty="0" smtClean="0"/>
              <a:t>0</a:t>
            </a:r>
            <a:r>
              <a:rPr lang="en-US" dirty="0" smtClean="0"/>
              <a:t> performance with Niobium on Copper cavities</a:t>
            </a:r>
          </a:p>
          <a:p>
            <a:pPr lvl="3"/>
            <a:r>
              <a:rPr lang="en-US" dirty="0" smtClean="0"/>
              <a:t>Performance</a:t>
            </a:r>
          </a:p>
          <a:p>
            <a:pPr lvl="3"/>
            <a:r>
              <a:rPr lang="en-US" dirty="0" smtClean="0"/>
              <a:t>Fabrication techniques</a:t>
            </a:r>
          </a:p>
          <a:p>
            <a:pPr lvl="1"/>
            <a:r>
              <a:rPr lang="en-US" dirty="0" smtClean="0"/>
              <a:t>Magnets</a:t>
            </a:r>
          </a:p>
          <a:p>
            <a:pPr lvl="2"/>
            <a:r>
              <a:rPr lang="en-US" dirty="0" smtClean="0"/>
              <a:t>High field solenoids for cooling channel application</a:t>
            </a:r>
          </a:p>
          <a:p>
            <a:pPr lvl="2"/>
            <a:r>
              <a:rPr lang="en-US" dirty="0" smtClean="0"/>
              <a:t>10T dipole design (synergistic with LHC upgrade activities)</a:t>
            </a:r>
          </a:p>
          <a:p>
            <a:pPr lvl="2"/>
            <a:r>
              <a:rPr lang="en-US" dirty="0" smtClean="0"/>
              <a:t>Rapid cycling magnets for high energy hybrid synchrotron</a:t>
            </a:r>
          </a:p>
          <a:p>
            <a:pPr lvl="2"/>
            <a:r>
              <a:rPr lang="en-US" dirty="0" smtClean="0"/>
              <a:t>Shielded magnets for </a:t>
            </a:r>
            <a:r>
              <a:rPr lang="en-US" dirty="0" smtClean="0">
                <a:latin typeface="Symbol" charset="2"/>
                <a:cs typeface="Symbol" charset="2"/>
              </a:rPr>
              <a:t>m </a:t>
            </a:r>
            <a:r>
              <a:rPr lang="en-US" dirty="0" smtClean="0">
                <a:cs typeface="Symbol" charset="2"/>
              </a:rPr>
              <a:t>decay in </a:t>
            </a:r>
            <a:r>
              <a:rPr lang="en-US" dirty="0" smtClean="0"/>
              <a:t>rings</a:t>
            </a:r>
          </a:p>
          <a:p>
            <a:pPr lvl="1"/>
            <a:r>
              <a:rPr lang="en-US" dirty="0" smtClean="0"/>
              <a:t>Target and Absorbers</a:t>
            </a:r>
          </a:p>
          <a:p>
            <a:pPr lvl="2"/>
            <a:r>
              <a:rPr lang="en-US" dirty="0" smtClean="0"/>
              <a:t>Liquid jet targets capable </a:t>
            </a:r>
          </a:p>
          <a:p>
            <a:pPr lvl="2"/>
            <a:r>
              <a:rPr lang="en-US" dirty="0" smtClean="0"/>
              <a:t>Capture solenoid technology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5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73897" y="3651137"/>
            <a:ext cx="6148937" cy="2886803"/>
          </a:xfrm>
          <a:prstGeom prst="rect">
            <a:avLst/>
          </a:prstGeom>
        </p:spPr>
      </p:pic>
      <p:pic>
        <p:nvPicPr>
          <p:cNvPr id="9" name="Picture 5" descr="MERIT"/>
          <p:cNvPicPr>
            <a:picLocks noChangeAspect="1" noChangeArrowheads="1"/>
          </p:cNvPicPr>
          <p:nvPr/>
        </p:nvPicPr>
        <p:blipFill rotWithShape="1">
          <a:blip r:embed="rId3"/>
          <a:srcRect b="4249"/>
          <a:stretch/>
        </p:blipFill>
        <p:spPr bwMode="auto">
          <a:xfrm>
            <a:off x="3321174" y="1011812"/>
            <a:ext cx="5822826" cy="278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5" y="990544"/>
            <a:ext cx="5071013" cy="5557072"/>
          </a:xfrm>
        </p:spPr>
        <p:txBody>
          <a:bodyPr>
            <a:normAutofit fontScale="92500" lnSpcReduction="20000"/>
          </a:bodyPr>
          <a:lstStyle/>
          <a:p>
            <a:pPr marL="228600" indent="-228600"/>
            <a:r>
              <a:rPr lang="en-US" sz="2000" dirty="0" smtClean="0"/>
              <a:t>Target Technology:  </a:t>
            </a:r>
            <a:br>
              <a:rPr lang="en-US" sz="2000" dirty="0" smtClean="0"/>
            </a:br>
            <a:r>
              <a:rPr lang="en-US" sz="2000" dirty="0" smtClean="0"/>
              <a:t>MERIT Experiment</a:t>
            </a:r>
          </a:p>
          <a:p>
            <a:pPr marL="457200" lvl="1" indent="-228600"/>
            <a:r>
              <a:rPr lang="en-US" sz="1800" dirty="0" smtClean="0"/>
              <a:t>Liquid Hg jet </a:t>
            </a:r>
            <a:r>
              <a:rPr lang="en-US" sz="1800" dirty="0" smtClean="0">
                <a:latin typeface="Wingdings 3" charset="2"/>
                <a:cs typeface="Wingdings 3" charset="2"/>
              </a:rPr>
              <a:t>a</a:t>
            </a:r>
            <a:r>
              <a:rPr lang="en-US" sz="1800" dirty="0" smtClean="0">
                <a:cs typeface="Wingdings 3" charset="2"/>
              </a:rPr>
              <a:t> 8MW </a:t>
            </a:r>
            <a:br>
              <a:rPr lang="en-US" sz="1800" dirty="0" smtClean="0">
                <a:cs typeface="Wingdings 3" charset="2"/>
              </a:rPr>
            </a:br>
            <a:r>
              <a:rPr lang="en-US" sz="1800" dirty="0" smtClean="0">
                <a:cs typeface="Wingdings 3" charset="2"/>
              </a:rPr>
              <a:t>with 70Hz rep. rate</a:t>
            </a:r>
          </a:p>
          <a:p>
            <a:pPr marL="457200" lvl="1" indent="0">
              <a:buNone/>
            </a:pPr>
            <a:endParaRPr lang="en-US" sz="1800" dirty="0">
              <a:cs typeface="Wingdings 3" charset="2"/>
            </a:endParaRPr>
          </a:p>
          <a:p>
            <a:pPr lvl="1"/>
            <a:endParaRPr lang="en-US" sz="1800" dirty="0" smtClean="0">
              <a:cs typeface="Wingdings 3" charset="2"/>
            </a:endParaRPr>
          </a:p>
          <a:p>
            <a:pPr lvl="1"/>
            <a:endParaRPr lang="en-US" sz="1800" dirty="0">
              <a:cs typeface="Wingdings 3" charset="2"/>
            </a:endParaRPr>
          </a:p>
          <a:p>
            <a:pPr lvl="1"/>
            <a:endParaRPr lang="en-US" sz="1800" dirty="0" smtClean="0">
              <a:cs typeface="Wingdings 3" charset="2"/>
            </a:endParaRPr>
          </a:p>
          <a:p>
            <a:pPr lvl="1"/>
            <a:endParaRPr lang="en-US" sz="1800" dirty="0">
              <a:cs typeface="Wingdings 3" charset="2"/>
            </a:endParaRPr>
          </a:p>
          <a:p>
            <a:pPr lvl="1"/>
            <a:endParaRPr lang="en-US" sz="1800" dirty="0" smtClean="0">
              <a:cs typeface="Wingdings 3" charset="2"/>
            </a:endParaRPr>
          </a:p>
          <a:p>
            <a:pPr lvl="1"/>
            <a:endParaRPr lang="en-US" sz="1800" dirty="0" smtClean="0">
              <a:cs typeface="Wingdings 3" charset="2"/>
            </a:endParaRPr>
          </a:p>
          <a:p>
            <a:pPr lvl="1"/>
            <a:endParaRPr lang="en-US" sz="1800" dirty="0">
              <a:cs typeface="Wingdings 3" charset="2"/>
            </a:endParaRPr>
          </a:p>
          <a:p>
            <a:pPr marL="228600" indent="-228600"/>
            <a:r>
              <a:rPr lang="en-US" sz="2200" dirty="0" err="1" smtClean="0">
                <a:cs typeface="Wingdings 3" charset="2"/>
              </a:rPr>
              <a:t>Muon</a:t>
            </a:r>
            <a:r>
              <a:rPr lang="en-US" sz="2200" dirty="0" smtClean="0">
                <a:cs typeface="Wingdings 3" charset="2"/>
              </a:rPr>
              <a:t> Ionization Cooling </a:t>
            </a:r>
            <a:br>
              <a:rPr lang="en-US" sz="2200" dirty="0" smtClean="0">
                <a:cs typeface="Wingdings 3" charset="2"/>
              </a:rPr>
            </a:br>
            <a:r>
              <a:rPr lang="en-US" sz="2200" dirty="0" smtClean="0">
                <a:cs typeface="Wingdings 3" charset="2"/>
              </a:rPr>
              <a:t>Experiment (MICE)</a:t>
            </a:r>
          </a:p>
          <a:p>
            <a:pPr marL="457200" lvl="1" indent="-228600"/>
            <a:r>
              <a:rPr lang="en-US" sz="1800" dirty="0" smtClean="0"/>
              <a:t>Cool beams produced </a:t>
            </a:r>
            <a:br>
              <a:rPr lang="en-US" sz="1800" dirty="0" smtClean="0"/>
            </a:br>
            <a:r>
              <a:rPr lang="en-US" sz="1800" dirty="0" smtClean="0"/>
              <a:t>with tertiary production </a:t>
            </a:r>
            <a:br>
              <a:rPr lang="en-US" sz="1800" dirty="0" smtClean="0"/>
            </a:br>
            <a:r>
              <a:rPr lang="en-US" sz="1800" dirty="0" smtClean="0"/>
              <a:t>mechanism</a:t>
            </a:r>
          </a:p>
          <a:p>
            <a:pPr marL="685800" lvl="2">
              <a:tabLst>
                <a:tab pos="804863" algn="l"/>
              </a:tabLst>
            </a:pPr>
            <a:r>
              <a:rPr lang="en-GB" sz="1400" dirty="0" err="1"/>
              <a:t>dE</a:t>
            </a:r>
            <a:r>
              <a:rPr lang="en-GB" sz="1400" dirty="0"/>
              <a:t>/dx energy loss in </a:t>
            </a:r>
            <a:r>
              <a:rPr lang="en-GB" sz="1400" dirty="0" smtClean="0"/>
              <a:t>materials</a:t>
            </a:r>
            <a:endParaRPr lang="en-GB" sz="1400" dirty="0"/>
          </a:p>
          <a:p>
            <a:pPr marL="685800" lvl="2">
              <a:tabLst>
                <a:tab pos="804863" algn="l"/>
              </a:tabLst>
            </a:pPr>
            <a:r>
              <a:rPr lang="en-GB" sz="1400" dirty="0"/>
              <a:t>RF to replace </a:t>
            </a:r>
            <a:r>
              <a:rPr lang="en-GB" sz="1400" i="1" dirty="0" err="1"/>
              <a:t>p</a:t>
            </a:r>
            <a:r>
              <a:rPr lang="en-GB" sz="1400" i="1" baseline="-25000" dirty="0" err="1"/>
              <a:t>long</a:t>
            </a:r>
            <a:endParaRPr lang="en-GB" sz="1400" dirty="0"/>
          </a:p>
          <a:p>
            <a:pPr marL="457200" lvl="1"/>
            <a:r>
              <a:rPr lang="en-US" sz="1800" dirty="0" smtClean="0"/>
              <a:t>Employs Guggenheim </a:t>
            </a:r>
            <a:br>
              <a:rPr lang="en-US" sz="1800" dirty="0" smtClean="0"/>
            </a:br>
            <a:r>
              <a:rPr lang="en-US" sz="1800" dirty="0" smtClean="0"/>
              <a:t>Cooling Channel </a:t>
            </a:r>
            <a:br>
              <a:rPr lang="en-US" sz="1800" dirty="0" smtClean="0"/>
            </a:br>
            <a:r>
              <a:rPr lang="en-US" sz="1800" dirty="0" smtClean="0"/>
              <a:t>Technology</a:t>
            </a: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 rot="20806502">
            <a:off x="3328677" y="4081217"/>
            <a:ext cx="1338806" cy="646319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11134" y="4622367"/>
            <a:ext cx="3771901" cy="1979831"/>
            <a:chOff x="8129139" y="4976594"/>
            <a:chExt cx="3243181" cy="1979831"/>
          </a:xfrm>
        </p:grpSpPr>
        <p:cxnSp>
          <p:nvCxnSpPr>
            <p:cNvPr id="16" name="Straight Arrow Connector 15"/>
            <p:cNvCxnSpPr>
              <a:stCxn id="18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8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Spectrometer</a:t>
              </a:r>
              <a:b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Solenoids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99574" y="5105404"/>
            <a:ext cx="3106188" cy="1511300"/>
            <a:chOff x="5730240" y="4851400"/>
            <a:chExt cx="3106188" cy="1511300"/>
          </a:xfrm>
        </p:grpSpPr>
        <p:cxnSp>
          <p:nvCxnSpPr>
            <p:cNvPr id="20" name="Straight Arrow Connector 19"/>
            <p:cNvCxnSpPr>
              <a:stCxn id="22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RF-Coupling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Coil (RFCC)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Units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R&amp;D Capabilities I (Completed, Current or Underway)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820" y="1990910"/>
            <a:ext cx="213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2749673" y="2948699"/>
            <a:ext cx="571500" cy="28575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1 cm</a:t>
            </a:r>
          </a:p>
        </p:txBody>
      </p:sp>
      <p:cxnSp>
        <p:nvCxnSpPr>
          <p:cNvPr id="12" name="Straight Arrow Connector 16"/>
          <p:cNvCxnSpPr>
            <a:cxnSpLocks noChangeShapeType="1"/>
          </p:cNvCxnSpPr>
          <p:nvPr/>
        </p:nvCxnSpPr>
        <p:spPr bwMode="auto">
          <a:xfrm rot="5400000">
            <a:off x="2583780" y="3096070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51691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R&amp;D Capabilities </a:t>
            </a:r>
            <a:r>
              <a:rPr lang="en-US" dirty="0" smtClean="0"/>
              <a:t>II </a:t>
            </a:r>
            <a:r>
              <a:rPr lang="en-US" dirty="0"/>
              <a:t>(Completed, Current or Underway)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3" y="990544"/>
            <a:ext cx="4639213" cy="555707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MuCool</a:t>
            </a:r>
            <a:r>
              <a:rPr lang="en-US" sz="2800" dirty="0" smtClean="0"/>
              <a:t> Test Area (MTA)</a:t>
            </a:r>
          </a:p>
          <a:p>
            <a:pPr lvl="1"/>
            <a:r>
              <a:rPr lang="en-US" sz="1800" dirty="0"/>
              <a:t>RF power (12MW @ 805MHz,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4.5MW </a:t>
            </a:r>
            <a:r>
              <a:rPr lang="en-US" sz="1800" dirty="0"/>
              <a:t>@ 201MHz)</a:t>
            </a:r>
          </a:p>
          <a:p>
            <a:pPr lvl="1"/>
            <a:r>
              <a:rPr lang="en-US" sz="1800" dirty="0"/>
              <a:t>Large-bore 5T superconducting solenoid</a:t>
            </a:r>
          </a:p>
          <a:p>
            <a:pPr lvl="1"/>
            <a:r>
              <a:rPr lang="en-US" sz="1800" dirty="0"/>
              <a:t>Cryogenic plant</a:t>
            </a:r>
          </a:p>
          <a:p>
            <a:pPr lvl="1"/>
            <a:r>
              <a:rPr lang="en-US" sz="1800" dirty="0"/>
              <a:t>400-MeV H- </a:t>
            </a:r>
            <a:r>
              <a:rPr lang="en-US" sz="1800" dirty="0" err="1"/>
              <a:t>beamline</a:t>
            </a:r>
            <a:endParaRPr lang="en-US" sz="1800" dirty="0"/>
          </a:p>
          <a:p>
            <a:pPr lvl="1"/>
            <a:r>
              <a:rPr lang="en-US" sz="1800" dirty="0"/>
              <a:t>Class-100 portable clean room</a:t>
            </a:r>
          </a:p>
          <a:p>
            <a:pPr lvl="1"/>
            <a:r>
              <a:rPr lang="en-US" sz="1800" dirty="0"/>
              <a:t>Hydrogen safety infrastructure</a:t>
            </a:r>
          </a:p>
          <a:p>
            <a:pPr lvl="1"/>
            <a:r>
              <a:rPr lang="en-US" sz="1800" dirty="0"/>
              <a:t>805- and 201-MHz cavities</a:t>
            </a:r>
          </a:p>
          <a:p>
            <a:pPr lvl="1"/>
            <a:r>
              <a:rPr lang="en-US" sz="1800" dirty="0"/>
              <a:t>Radiation </a:t>
            </a:r>
            <a:r>
              <a:rPr lang="en-US" sz="1800" dirty="0" smtClean="0"/>
              <a:t>detectors</a:t>
            </a:r>
          </a:p>
          <a:p>
            <a:r>
              <a:rPr lang="en-US" sz="2800" dirty="0" smtClean="0"/>
              <a:t>Solenoid Test Facility</a:t>
            </a:r>
          </a:p>
          <a:p>
            <a:pPr lvl="1"/>
            <a:r>
              <a:rPr lang="en-US" sz="1800" dirty="0" smtClean="0"/>
              <a:t>Utilizes Fermilab Central Helium Liquefier (CHL) Facility</a:t>
            </a:r>
          </a:p>
          <a:p>
            <a:pPr lvl="1"/>
            <a:r>
              <a:rPr lang="en-US" sz="1800" dirty="0" smtClean="0"/>
              <a:t>First MICE CC </a:t>
            </a:r>
            <a:r>
              <a:rPr lang="en-US" sz="1800" dirty="0" err="1" smtClean="0"/>
              <a:t>Coldmass</a:t>
            </a:r>
            <a:r>
              <a:rPr lang="en-US" sz="1800" dirty="0" smtClean="0"/>
              <a:t> ready for testing</a:t>
            </a:r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16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6"/>
          <a:stretch/>
        </p:blipFill>
        <p:spPr>
          <a:xfrm>
            <a:off x="5173116" y="3733799"/>
            <a:ext cx="3959585" cy="2768620"/>
          </a:xfrm>
          <a:prstGeom prst="rect">
            <a:avLst/>
          </a:prstGeom>
        </p:spPr>
      </p:pic>
      <p:pic>
        <p:nvPicPr>
          <p:cNvPr id="8" name="Picture 7" descr="x2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97" y="990544"/>
            <a:ext cx="2218248" cy="1478833"/>
          </a:xfrm>
          <a:prstGeom prst="rect">
            <a:avLst/>
          </a:prstGeom>
        </p:spPr>
      </p:pic>
      <p:pic>
        <p:nvPicPr>
          <p:cNvPr id="10" name="Picture 9" descr="hall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 b="11478"/>
          <a:stretch/>
        </p:blipFill>
        <p:spPr>
          <a:xfrm>
            <a:off x="5168835" y="2192846"/>
            <a:ext cx="2858962" cy="1676413"/>
          </a:xfrm>
          <a:prstGeom prst="rect">
            <a:avLst/>
          </a:prstGeom>
        </p:spPr>
      </p:pic>
      <p:pic>
        <p:nvPicPr>
          <p:cNvPr id="9" name="Picture 8" descr="beamli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8" y="990544"/>
            <a:ext cx="2218252" cy="147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3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75" y="1206500"/>
            <a:ext cx="3378925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R&amp;D Activities: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Cavity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206500"/>
            <a:ext cx="5781040" cy="48641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Breakdown tests with Be and </a:t>
            </a:r>
            <a:r>
              <a:rPr lang="en-US" sz="2400" dirty="0" smtClean="0"/>
              <a:t>Cu Buttons</a:t>
            </a:r>
            <a:endParaRPr lang="en-US" sz="2400" dirty="0"/>
          </a:p>
          <a:p>
            <a:r>
              <a:rPr lang="en-US" sz="2400" dirty="0"/>
              <a:t>Both reached ~31 MV/m</a:t>
            </a:r>
          </a:p>
          <a:p>
            <a:r>
              <a:rPr lang="en-US" sz="2400" dirty="0" smtClean="0"/>
              <a:t>Cu </a:t>
            </a:r>
            <a:r>
              <a:rPr lang="en-US" sz="2400" dirty="0"/>
              <a:t>button shows significant </a:t>
            </a:r>
            <a:r>
              <a:rPr lang="en-US" sz="2400" dirty="0" smtClean="0"/>
              <a:t>pitting</a:t>
            </a:r>
          </a:p>
          <a:p>
            <a:r>
              <a:rPr lang="en-US" sz="2400" dirty="0"/>
              <a:t>Be button shows minimal </a:t>
            </a:r>
            <a:r>
              <a:rPr lang="en-US" sz="2400" dirty="0" smtClean="0"/>
              <a:t>damage</a:t>
            </a:r>
          </a:p>
          <a:p>
            <a:pPr marL="406400" indent="-406400">
              <a:buNone/>
            </a:pP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Materials choices offer the possibility of more robust operation in </a:t>
            </a:r>
            <a:r>
              <a:rPr lang="en-US" sz="2400" dirty="0" smtClean="0">
                <a:cs typeface="Wingdings 3" charset="2"/>
              </a:rPr>
              <a:t>magnetic fields (increased operating lifetime)</a:t>
            </a:r>
            <a:endParaRPr lang="en-US" sz="2400" dirty="0">
              <a:latin typeface="Wingdings 3" charset="2"/>
              <a:cs typeface="Wingdings 3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32445"/>
          <a:stretch/>
        </p:blipFill>
        <p:spPr>
          <a:xfrm>
            <a:off x="3285872" y="4419600"/>
            <a:ext cx="3134739" cy="208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09184"/>
            <a:ext cx="3158872" cy="2105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600" y="4457700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5872" y="4470400"/>
            <a:ext cx="56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4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R&amp;D Activities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Vacuum RF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3062010" cy="220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25,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Mark A. Palmer | Frontier Capabilities Workshop (U. Chicago, Feb 25-26, 2013)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CF26B-2D57-4D69-8A36-791C8D1D5DB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9200"/>
            <a:ext cx="2946400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40252"/>
            <a:ext cx="3023527" cy="2743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505200" y="3611880"/>
            <a:ext cx="5562600" cy="267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17375E"/>
                </a:solidFill>
              </a:rPr>
              <a:t>Vacuum Tests at B = 0 T &amp; B = 3 T</a:t>
            </a:r>
          </a:p>
          <a:p>
            <a:pPr lvl="1"/>
            <a:r>
              <a:rPr lang="en-US" dirty="0"/>
              <a:t>~</a:t>
            </a:r>
            <a:r>
              <a:rPr lang="en-US" dirty="0" smtClean="0"/>
              <a:t>25 </a:t>
            </a:r>
            <a:r>
              <a:rPr lang="en-US" dirty="0" smtClean="0"/>
              <a:t>MV/</a:t>
            </a:r>
            <a:r>
              <a:rPr lang="en-US" dirty="0" smtClean="0"/>
              <a:t>m operating gradient in each configuration</a:t>
            </a:r>
            <a:endParaRPr lang="en-US" dirty="0" smtClean="0"/>
          </a:p>
          <a:p>
            <a:r>
              <a:rPr lang="en-US" dirty="0" smtClean="0">
                <a:solidFill>
                  <a:srgbClr val="17375E"/>
                </a:solidFill>
              </a:rPr>
              <a:t>Demonstrates possibility of successful operation of vacuum cavities in magnetic fields with careful design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0048" y="1270000"/>
            <a:ext cx="266090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All-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Seasons</a:t>
            </a:r>
          </a:p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Cavity</a:t>
            </a:r>
          </a:p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(designed for both 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vacuum and high 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pressure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operation)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3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R&amp;D Activities: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High Pressure RF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>
          <a:xfrm>
            <a:off x="12700" y="990600"/>
            <a:ext cx="4483100" cy="24976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Gas-filled cavity</a:t>
            </a:r>
          </a:p>
          <a:p>
            <a:pPr lvl="1"/>
            <a:r>
              <a:rPr lang="en-US" dirty="0" smtClean="0"/>
              <a:t>Can moderate dark current and breakdown currents in magnetic fields</a:t>
            </a:r>
          </a:p>
          <a:p>
            <a:pPr lvl="1"/>
            <a:r>
              <a:rPr lang="en-US" dirty="0" smtClean="0"/>
              <a:t>Can contribute to cooling</a:t>
            </a:r>
          </a:p>
          <a:p>
            <a:pPr lvl="1"/>
            <a:r>
              <a:rPr lang="en-US" dirty="0" smtClean="0"/>
              <a:t>Is loaded, however, by beam-induced plasma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95800" cy="52387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Electronegative Species</a:t>
            </a:r>
          </a:p>
          <a:p>
            <a:pPr lvl="1"/>
            <a:r>
              <a:rPr lang="en-US" dirty="0" smtClean="0"/>
              <a:t>Dope primary gas</a:t>
            </a:r>
          </a:p>
          <a:p>
            <a:pPr lvl="1"/>
            <a:r>
              <a:rPr lang="en-US" dirty="0" smtClean="0"/>
              <a:t>Can moderate the loading effects of beam-induced plasma by scavenging the relatively mobile electrons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19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701" y="3447336"/>
            <a:ext cx="4483100" cy="2947113"/>
            <a:chOff x="3" y="4411125"/>
            <a:chExt cx="3665614" cy="2336799"/>
          </a:xfrm>
        </p:grpSpPr>
        <p:sp>
          <p:nvSpPr>
            <p:cNvPr id="8" name="Date Placeholder 2"/>
            <p:cNvSpPr txBox="1">
              <a:spLocks/>
            </p:cNvSpPr>
            <p:nvPr/>
          </p:nvSpPr>
          <p:spPr>
            <a:xfrm>
              <a:off x="457200" y="6356347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mtClean="0"/>
                <a:t>5/22/12</a:t>
              </a:r>
              <a:endParaRPr lang="en-US"/>
            </a:p>
          </p:txBody>
        </p:sp>
        <p:pic>
          <p:nvPicPr>
            <p:cNvPr id="9" name="Picture 8" descr="TUYA01_fig5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6" y="4411125"/>
              <a:ext cx="3657601" cy="233679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1642534" y="5689594"/>
              <a:ext cx="393192" cy="2116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6997" y="5809725"/>
              <a:ext cx="1031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Beam 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" y="6396728"/>
              <a:ext cx="1442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</a:t>
              </a:r>
              <a:r>
                <a:rPr lang="en-US" sz="1600" i="1" dirty="0" smtClean="0">
                  <a:latin typeface="Times"/>
                  <a:cs typeface="Times"/>
                </a:rPr>
                <a:t> 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3022" y="3408775"/>
            <a:ext cx="4417191" cy="3052662"/>
            <a:chOff x="4613022" y="3950086"/>
            <a:chExt cx="4369438" cy="2865467"/>
          </a:xfrm>
        </p:grpSpPr>
        <p:sp>
          <p:nvSpPr>
            <p:cNvPr id="14" name="Slide Number Placeholder 4"/>
            <p:cNvSpPr txBox="1">
              <a:spLocks/>
            </p:cNvSpPr>
            <p:nvPr/>
          </p:nvSpPr>
          <p:spPr>
            <a:xfrm>
              <a:off x="6553200" y="6356350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E7C9831-9F74-9F40-B9DD-F6C983AE2633}" type="slidenum">
                <a:rPr lang="en-US" smtClean="0"/>
                <a:pPr/>
                <a:t>19</a:t>
              </a:fld>
              <a:endParaRPr lang="en-US"/>
            </a:p>
          </p:txBody>
        </p:sp>
        <p:pic>
          <p:nvPicPr>
            <p:cNvPr id="15" name="Picture 14" descr="withB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022" y="3986284"/>
              <a:ext cx="4369438" cy="277977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6" name="TextBox 15"/>
            <p:cNvSpPr txBox="1"/>
            <p:nvPr/>
          </p:nvSpPr>
          <p:spPr>
            <a:xfrm>
              <a:off x="7839963" y="4517410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Pure GH2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7631" y="3950086"/>
              <a:ext cx="2295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1% Dry Air (0.2 % O2) in GH2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32326" y="4811759"/>
              <a:ext cx="1041336" cy="895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800"/>
                  </a:solidFill>
                </a:rPr>
                <a:t>1% Dry Air 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(0.2 % O2)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in GH2 at </a:t>
              </a:r>
              <a:br>
                <a:rPr lang="en-US" sz="1400" dirty="0" smtClean="0">
                  <a:solidFill>
                    <a:srgbClr val="00B800"/>
                  </a:solidFill>
                </a:rPr>
              </a:br>
              <a:r>
                <a:rPr lang="en-US" sz="1400" dirty="0" smtClean="0">
                  <a:solidFill>
                    <a:srgbClr val="00B800"/>
                  </a:solidFill>
                </a:rPr>
                <a:t>B = 3 T</a:t>
              </a:r>
              <a:endParaRPr lang="en-US" sz="1400" dirty="0">
                <a:solidFill>
                  <a:srgbClr val="00B8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1604" y="6476999"/>
              <a:ext cx="1425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 </a:t>
              </a:r>
              <a:r>
                <a:rPr lang="en-US" sz="1600" i="1" dirty="0" smtClean="0">
                  <a:latin typeface="Times"/>
                  <a:cs typeface="Times"/>
                </a:rPr>
                <a:t>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>
              <a:off x="5287970" y="6117507"/>
              <a:ext cx="779219" cy="1"/>
            </a:xfrm>
            <a:prstGeom prst="straightConnector1">
              <a:avLst/>
            </a:prstGeom>
            <a:ln w="57150" cmpd="sng"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4489472" y="4637002"/>
              <a:ext cx="2238068" cy="102432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4120117" y="5011208"/>
              <a:ext cx="2157449" cy="178253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145790" y="5677674"/>
              <a:ext cx="1757057" cy="606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~50× change in </a:t>
              </a:r>
            </a:p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RF dissipation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836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</a:t>
            </a:r>
            <a:r>
              <a:rPr lang="en-US" dirty="0" err="1" smtClean="0"/>
              <a:t>OveRVIEW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2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R&amp;D Activities: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HTS High </a:t>
            </a:r>
            <a:r>
              <a:rPr lang="en-US" dirty="0" smtClean="0"/>
              <a:t>Field Magnets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" y="850900"/>
            <a:ext cx="2559379" cy="2583132"/>
          </a:xfrm>
          <a:prstGeom prst="rect">
            <a:avLst/>
          </a:prstGeom>
        </p:spPr>
      </p:pic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2648812" y="969438"/>
            <a:ext cx="6427452" cy="258313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Progress towards a demonstration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a </a:t>
            </a:r>
            <a:r>
              <a:rPr lang="en-US" dirty="0" smtClean="0"/>
              <a:t>final </a:t>
            </a:r>
            <a:r>
              <a:rPr lang="en-US" dirty="0" smtClean="0"/>
              <a:t>stage </a:t>
            </a:r>
            <a:r>
              <a:rPr lang="en-US" dirty="0" smtClean="0"/>
              <a:t>cooling solenoid:</a:t>
            </a:r>
          </a:p>
          <a:p>
            <a:pPr marL="228600" indent="-228600"/>
            <a:r>
              <a:rPr lang="en-US" sz="2900" dirty="0" smtClean="0"/>
              <a:t>Demonstrated </a:t>
            </a:r>
            <a:r>
              <a:rPr lang="en-US" sz="2900" dirty="0"/>
              <a:t>15+ T (16+ T on coil</a:t>
            </a:r>
            <a:r>
              <a:rPr lang="en-US" sz="2900" dirty="0" smtClean="0"/>
              <a:t>)</a:t>
            </a:r>
            <a:endParaRPr lang="en-US" sz="2900" dirty="0"/>
          </a:p>
          <a:p>
            <a:pPr marL="515938" lvl="1" indent="-287338"/>
            <a:r>
              <a:rPr lang="en-US" sz="2900" dirty="0" smtClean="0"/>
              <a:t>~</a:t>
            </a:r>
            <a:r>
              <a:rPr lang="en-US" sz="2900" dirty="0"/>
              <a:t>25 mm insert HTS solenoid </a:t>
            </a:r>
            <a:endParaRPr lang="en-US" sz="2900" dirty="0" smtClean="0"/>
          </a:p>
          <a:p>
            <a:pPr marL="515938" lvl="1" indent="-287338"/>
            <a:r>
              <a:rPr lang="en-US" sz="2900" dirty="0" smtClean="0"/>
              <a:t>BNL/PBL YBCO Design</a:t>
            </a:r>
          </a:p>
          <a:p>
            <a:pPr marL="515938" lvl="1" indent="-287338"/>
            <a:r>
              <a:rPr lang="en-US" sz="2900" dirty="0"/>
              <a:t>H</a:t>
            </a:r>
            <a:r>
              <a:rPr lang="en-US" sz="2900" dirty="0" smtClean="0"/>
              <a:t>ighest </a:t>
            </a:r>
            <a:r>
              <a:rPr lang="en-US" sz="2900" dirty="0"/>
              <a:t>field ever in </a:t>
            </a:r>
            <a:r>
              <a:rPr lang="en-US" sz="2900" dirty="0" smtClean="0"/>
              <a:t>HTS-only </a:t>
            </a: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n-US" sz="2900" dirty="0" smtClean="0"/>
              <a:t>solenoid </a:t>
            </a:r>
            <a:r>
              <a:rPr lang="en-US" sz="2900" dirty="0" smtClean="0"/>
              <a:t>(by a factor of ~1.5)</a:t>
            </a:r>
          </a:p>
          <a:p>
            <a:r>
              <a:rPr lang="en-US" dirty="0" smtClean="0"/>
              <a:t>Preparing for high field tests utilizing various </a:t>
            </a:r>
            <a:r>
              <a:rPr lang="en-US" dirty="0" err="1" smtClean="0"/>
              <a:t>outsert</a:t>
            </a:r>
            <a:r>
              <a:rPr lang="en-US" dirty="0" smtClean="0"/>
              <a:t> options (20+ T followed by 30+ T demonstrations)</a:t>
            </a:r>
            <a:endParaRPr lang="en-US" dirty="0" smtClean="0"/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165100" y="3776932"/>
            <a:ext cx="8686800" cy="2583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11" name="Picture 3" descr="C:\Users\tshen\Documents\My work\2010 data and papers\2212 FNAL-development\Heating_rate_exp-length_depedence\FNAL-55 photos\Barrel-ends-open2.JPG"/>
          <p:cNvPicPr>
            <a:picLocks noChangeAspect="1" noChangeArrowheads="1"/>
          </p:cNvPicPr>
          <p:nvPr/>
        </p:nvPicPr>
        <p:blipFill>
          <a:blip r:embed="rId5" cstate="print"/>
          <a:srcRect l="25000" t="19669" r="25000" b="33471"/>
          <a:stretch>
            <a:fillRect/>
          </a:stretch>
        </p:blipFill>
        <p:spPr bwMode="auto">
          <a:xfrm>
            <a:off x="285421" y="4759864"/>
            <a:ext cx="2286000" cy="1600200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716548" y="3124200"/>
            <a:ext cx="4448949" cy="3400425"/>
            <a:chOff x="2843548" y="3136900"/>
            <a:chExt cx="4448949" cy="3400425"/>
          </a:xfrm>
        </p:grpSpPr>
        <p:sp>
          <p:nvSpPr>
            <p:cNvPr id="13" name="Rectangle 12"/>
            <p:cNvSpPr/>
            <p:nvPr/>
          </p:nvSpPr>
          <p:spPr>
            <a:xfrm>
              <a:off x="2971800" y="3441700"/>
              <a:ext cx="3835400" cy="3095625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0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0329149"/>
                </p:ext>
              </p:extLst>
            </p:nvPr>
          </p:nvGraphicFramePr>
          <p:xfrm>
            <a:off x="2843548" y="3136900"/>
            <a:ext cx="4448949" cy="340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1" name="Graph" r:id="rId6" imgW="3879360" imgH="2964960" progId="Origin50.Graph">
                    <p:embed/>
                  </p:oleObj>
                </mc:Choice>
                <mc:Fallback>
                  <p:oleObj name="Graph" r:id="rId6" imgW="3879360" imgH="2964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3548" y="3136900"/>
                          <a:ext cx="4448949" cy="3400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5" descr="C:\Users\tshen\Documents\My work\2010 data and papers\2212 FNAL-development\High-strength 2212 cable\photos\Cable_after_reaction\IMG_0606.JPG"/>
          <p:cNvPicPr>
            <a:picLocks noChangeAspect="1" noChangeArrowheads="1"/>
          </p:cNvPicPr>
          <p:nvPr/>
        </p:nvPicPr>
        <p:blipFill>
          <a:blip r:embed="rId8" cstate="print"/>
          <a:srcRect l="28333" t="26777" r="26667" b="24132"/>
          <a:stretch>
            <a:fillRect/>
          </a:stretch>
        </p:blipFill>
        <p:spPr bwMode="auto">
          <a:xfrm>
            <a:off x="6959600" y="3497532"/>
            <a:ext cx="2057400" cy="167640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11" idx="3"/>
          </p:cNvCxnSpPr>
          <p:nvPr/>
        </p:nvCxnSpPr>
        <p:spPr>
          <a:xfrm flipV="1">
            <a:off x="2571421" y="5499100"/>
            <a:ext cx="1327479" cy="608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1"/>
          </p:cNvCxnSpPr>
          <p:nvPr/>
        </p:nvCxnSpPr>
        <p:spPr>
          <a:xfrm flipH="1">
            <a:off x="5644963" y="4335732"/>
            <a:ext cx="1314637" cy="424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0"/>
          <p:cNvSpPr txBox="1">
            <a:spLocks/>
          </p:cNvSpPr>
          <p:nvPr/>
        </p:nvSpPr>
        <p:spPr>
          <a:xfrm>
            <a:off x="0" y="3450333"/>
            <a:ext cx="2844800" cy="130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BSCCO-2212 Cable -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17375E"/>
                </a:solidFill>
              </a:rPr>
              <a:t>Long piece-length obtained by hyperbaric fabrication process to reduce bubble formation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22" name="Content Placeholder 10"/>
          <p:cNvSpPr txBox="1">
            <a:spLocks/>
          </p:cNvSpPr>
          <p:nvPr/>
        </p:nvSpPr>
        <p:spPr>
          <a:xfrm>
            <a:off x="6883400" y="5163401"/>
            <a:ext cx="2247900" cy="1457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17375E"/>
                </a:solidFill>
              </a:rPr>
              <a:t>Multi-strand cable utilizing  chemically compatible alloy and oxide layer to minimize </a:t>
            </a:r>
            <a:r>
              <a:rPr lang="en-US" dirty="0" smtClean="0">
                <a:solidFill>
                  <a:srgbClr val="17375E"/>
                </a:solidFill>
              </a:rPr>
              <a:t>cracks.  Cable achieving full current density of single strand </a:t>
            </a:r>
            <a:endParaRPr lang="en-US" dirty="0">
              <a:solidFill>
                <a:srgbClr val="17375E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11753" r="7283"/>
          <a:stretch/>
        </p:blipFill>
        <p:spPr bwMode="auto">
          <a:xfrm>
            <a:off x="6654808" y="971035"/>
            <a:ext cx="2480733" cy="192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67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3338"/>
            <a:ext cx="6978650" cy="627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 Technology Highlights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5623254"/>
              </p:ext>
            </p:extLst>
          </p:nvPr>
        </p:nvGraphicFramePr>
        <p:xfrm>
          <a:off x="0" y="1028700"/>
          <a:ext cx="90043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9743293">
            <a:off x="3225351" y="3180832"/>
            <a:ext cx="2617098" cy="1015663"/>
          </a:xfrm>
          <a:prstGeom prst="rect">
            <a:avLst/>
          </a:prstGeom>
          <a:solidFill>
            <a:srgbClr val="800000"/>
          </a:solidFill>
          <a:effectLst>
            <a:glow rad="101600">
              <a:schemeClr val="tx2">
                <a:lumMod val="60000"/>
                <a:lumOff val="40000"/>
                <a:alpha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Path to a Viable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Cooling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Channel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901700"/>
            <a:ext cx="2273073" cy="164043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645150" y="1714500"/>
            <a:ext cx="69215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8138" y="4616450"/>
            <a:ext cx="2753162" cy="1907561"/>
            <a:chOff x="5242147" y="3701548"/>
            <a:chExt cx="4156350" cy="2756969"/>
          </a:xfrm>
        </p:grpSpPr>
        <p:pic>
          <p:nvPicPr>
            <p:cNvPr id="20" name="Picture 19" descr="withB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1" name="Group 20"/>
            <p:cNvGrpSpPr/>
            <p:nvPr/>
          </p:nvGrpSpPr>
          <p:grpSpPr>
            <a:xfrm>
              <a:off x="5453270" y="3701548"/>
              <a:ext cx="3945227" cy="2756969"/>
              <a:chOff x="5453270" y="3701548"/>
              <a:chExt cx="3945227" cy="2756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946817" y="4030127"/>
                <a:ext cx="1213197" cy="369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Pure GH2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7014" y="3701548"/>
                <a:ext cx="3605599" cy="44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1% Dry Air (0.2% O2) in GH2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53270" y="6058175"/>
                <a:ext cx="1728280" cy="40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 smtClean="0"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 smtClean="0"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 smtClean="0"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41854" y="5459055"/>
                <a:ext cx="2866179" cy="7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~50X reduction in</a:t>
                </a:r>
              </a:p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RF  power dissipation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946816" y="4399431"/>
                <a:ext cx="1451681" cy="1323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O2)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GH2 at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  <a:endParaRPr lang="en-US" sz="1200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/>
          <a:stretch/>
        </p:blipFill>
        <p:spPr bwMode="auto">
          <a:xfrm>
            <a:off x="6397365" y="4616450"/>
            <a:ext cx="2405322" cy="159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hen_plot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0" y="920750"/>
            <a:ext cx="2290156" cy="180975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5824" b="12046"/>
          <a:stretch/>
        </p:blipFill>
        <p:spPr bwMode="auto">
          <a:xfrm>
            <a:off x="25400" y="17115"/>
            <a:ext cx="1466850" cy="11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7879476" y="4083050"/>
            <a:ext cx="324724" cy="1079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48730" y="5972178"/>
            <a:ext cx="75487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70050" y="2139950"/>
            <a:ext cx="0" cy="7366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10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1016000"/>
            <a:ext cx="4546600" cy="520867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Spectrometer Solenoids @ LBNL</a:t>
            </a:r>
          </a:p>
          <a:p>
            <a:pPr marL="457200" lvl="1" indent="-228600">
              <a:buNone/>
            </a:pPr>
            <a:r>
              <a:rPr lang="en-US" sz="2200" dirty="0" smtClean="0"/>
              <a:t>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SS</a:t>
            </a:r>
          </a:p>
          <a:p>
            <a:pPr marL="457200" lvl="1" indent="-228600"/>
            <a:r>
              <a:rPr lang="en-US" sz="1900" dirty="0" smtClean="0"/>
              <a:t>Has reached 100% of target current</a:t>
            </a:r>
          </a:p>
          <a:p>
            <a:pPr marL="457200" lvl="1" indent="-228600">
              <a:buNone/>
            </a:pPr>
            <a:r>
              <a:rPr lang="en-US" sz="2200" dirty="0" smtClean="0"/>
              <a:t>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</a:t>
            </a:r>
            <a:r>
              <a:rPr lang="en-US" sz="2200" dirty="0"/>
              <a:t>SS</a:t>
            </a:r>
          </a:p>
          <a:p>
            <a:pPr marL="457200" lvl="1" indent="-228600"/>
            <a:r>
              <a:rPr lang="en-US" sz="1900" dirty="0" smtClean="0"/>
              <a:t>Assembly nearing completion with training and acceptance tests scheduled to begin immediately after 1</a:t>
            </a:r>
            <a:r>
              <a:rPr lang="en-US" sz="1900" baseline="30000" dirty="0" smtClean="0"/>
              <a:t>st</a:t>
            </a:r>
            <a:r>
              <a:rPr lang="en-US" sz="1900" dirty="0" smtClean="0"/>
              <a:t> unit testing complete</a:t>
            </a:r>
            <a:endParaRPr lang="en-US" sz="1900" dirty="0"/>
          </a:p>
          <a:p>
            <a:pPr>
              <a:buFont typeface="Wingdings 3" charset="0"/>
              <a:buChar char="a"/>
            </a:pPr>
            <a:r>
              <a:rPr lang="en-US" sz="2000" dirty="0" smtClean="0">
                <a:cs typeface="Wingdings 3" charset="2"/>
              </a:rPr>
              <a:t>Support MICE Step IV  (2014-15)</a:t>
            </a:r>
            <a:br>
              <a:rPr lang="en-US" sz="2000" dirty="0" smtClean="0">
                <a:cs typeface="Wingdings 3" charset="2"/>
              </a:rPr>
            </a:br>
            <a:r>
              <a:rPr lang="en-US" sz="2000" dirty="0" smtClean="0">
                <a:cs typeface="Wingdings 3" charset="2"/>
              </a:rPr>
              <a:t/>
            </a:r>
            <a:br>
              <a:rPr lang="en-US" sz="2000" dirty="0" smtClean="0">
                <a:cs typeface="Wingdings 3" charset="2"/>
              </a:rPr>
            </a:br>
            <a:endParaRPr lang="en-US" sz="2000" dirty="0" smtClean="0">
              <a:cs typeface="Wingdings 3" charset="2"/>
            </a:endParaRPr>
          </a:p>
          <a:p>
            <a:pPr>
              <a:buFont typeface="Wingdings 3" charset="0"/>
              <a:buChar char="a"/>
            </a:pPr>
            <a:endParaRPr lang="en-US" sz="2000" dirty="0">
              <a:cs typeface="Wingdings 3" charset="2"/>
            </a:endParaRPr>
          </a:p>
          <a:p>
            <a:pPr>
              <a:buFont typeface="Wingdings 3" charset="0"/>
              <a:buChar char="a"/>
            </a:pPr>
            <a:endParaRPr lang="en-US" sz="2000" dirty="0" smtClean="0">
              <a:cs typeface="Wingdings 3" charset="2"/>
            </a:endParaRPr>
          </a:p>
          <a:p>
            <a:pPr marL="0" indent="0">
              <a:buNone/>
            </a:pPr>
            <a:r>
              <a:rPr lang="en-US" sz="2400" dirty="0" smtClean="0">
                <a:cs typeface="Wingdings 3" charset="2"/>
              </a:rPr>
              <a:t>Coupling Coils</a:t>
            </a:r>
            <a:endParaRPr lang="en-US" dirty="0">
              <a:latin typeface="Wingdings 3" charset="2"/>
              <a:cs typeface="Wingdings 3" charset="2"/>
            </a:endParaRPr>
          </a:p>
          <a:p>
            <a:pPr marL="457200" indent="0">
              <a:lnSpc>
                <a:spcPct val="120000"/>
              </a:lnSpc>
              <a:buNone/>
            </a:pPr>
            <a:r>
              <a:rPr lang="en-US" sz="2200" dirty="0" smtClean="0">
                <a:solidFill>
                  <a:srgbClr val="17375E"/>
                </a:solidFill>
              </a:rPr>
              <a:t>First Coupling Coil cold mass delivered to FNAL from LBNL for testing in new Solenoid Test Facility</a:t>
            </a:r>
          </a:p>
          <a:p>
            <a:pPr marL="0" indent="0">
              <a:buNone/>
            </a:pPr>
            <a:r>
              <a:rPr lang="en-US" sz="2000" dirty="0">
                <a:latin typeface="Wingdings 3" charset="2"/>
                <a:cs typeface="Wingdings 3" charset="2"/>
              </a:rPr>
              <a:t>a </a:t>
            </a:r>
            <a:r>
              <a:rPr lang="en-US" sz="2000" dirty="0">
                <a:cs typeface="Wingdings 3" charset="2"/>
              </a:rPr>
              <a:t>Support MICE Step </a:t>
            </a:r>
            <a:r>
              <a:rPr lang="en-US" sz="2000" dirty="0" smtClean="0">
                <a:cs typeface="Wingdings 3" charset="2"/>
              </a:rPr>
              <a:t>V/VI  </a:t>
            </a:r>
            <a:r>
              <a:rPr lang="en-US" sz="2000" dirty="0">
                <a:cs typeface="Wingdings 3" charset="2"/>
              </a:rPr>
              <a:t>(</a:t>
            </a:r>
            <a:r>
              <a:rPr lang="en-US" sz="2000" dirty="0" smtClean="0">
                <a:cs typeface="Wingdings 3" charset="2"/>
              </a:rPr>
              <a:t>2017-</a:t>
            </a:r>
            <a:r>
              <a:rPr lang="en-US" sz="2000" dirty="0">
                <a:cs typeface="Wingdings 3" charset="2"/>
              </a:rPr>
              <a:t>)</a:t>
            </a:r>
            <a:endParaRPr lang="en-US" sz="2000" dirty="0">
              <a:latin typeface="Wingdings 3" charset="2"/>
              <a:cs typeface="Wingdings 3" charset="2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25,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5"/>
          <a:stretch/>
        </p:blipFill>
        <p:spPr>
          <a:xfrm>
            <a:off x="4572000" y="117602"/>
            <a:ext cx="4495800" cy="4060166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t="6458" b="14894"/>
          <a:stretch/>
        </p:blipFill>
        <p:spPr bwMode="auto">
          <a:xfrm>
            <a:off x="4572000" y="4254546"/>
            <a:ext cx="4496124" cy="22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109538"/>
            <a:ext cx="4521200" cy="6651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R&amp;D Activities: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MICE Magnets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06400" y="4228568"/>
            <a:ext cx="85601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71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R&amp;D Capabilities (Continuing and Future)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Continuing</a:t>
            </a:r>
          </a:p>
          <a:p>
            <a:pPr lvl="1"/>
            <a:r>
              <a:rPr lang="en-US" dirty="0" smtClean="0"/>
              <a:t>MTA (FNAL):  RF cavity R&amp;D </a:t>
            </a:r>
          </a:p>
          <a:p>
            <a:pPr lvl="1"/>
            <a:r>
              <a:rPr lang="en-US" dirty="0" smtClean="0"/>
              <a:t>MICE (RAL): ionization cooling demonstration</a:t>
            </a:r>
          </a:p>
          <a:p>
            <a:r>
              <a:rPr lang="en-US" dirty="0" smtClean="0"/>
              <a:t>New possibilities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(Neutrinos from Stored </a:t>
            </a:r>
            <a:r>
              <a:rPr lang="en-US" dirty="0" err="1" smtClean="0"/>
              <a:t>Muons</a:t>
            </a:r>
            <a:r>
              <a:rPr lang="en-US" dirty="0" smtClean="0"/>
              <a:t>):  Ring instrumentation, energy calibration methods, and R&amp;D beams</a:t>
            </a:r>
          </a:p>
          <a:p>
            <a:pPr lvl="1"/>
            <a:r>
              <a:rPr lang="en-US" dirty="0" smtClean="0"/>
              <a:t>ASTA (FNAL):  Novel cooling techniques: optical stochastic cooling, carbon-based crystal structures</a:t>
            </a:r>
          </a:p>
          <a:p>
            <a:pPr lvl="1"/>
            <a:r>
              <a:rPr lang="en-US" dirty="0" smtClean="0"/>
              <a:t>FACET II (SLAC):  Potential studies with polarized </a:t>
            </a:r>
            <a:r>
              <a:rPr lang="en-US" dirty="0" err="1" smtClean="0"/>
              <a:t>muons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7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latin typeface="+mn-lt"/>
                <a:cs typeface="Symbol" charset="2"/>
              </a:rPr>
              <a:t>STORM</a:t>
            </a:r>
            <a:r>
              <a:rPr lang="en-US" dirty="0" smtClean="0">
                <a:latin typeface="+mn-lt"/>
                <a:cs typeface="Symbol" charset="2"/>
              </a:rPr>
              <a:t> – Physics + Critical Accelerator R&amp;D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24</a:t>
            </a:fld>
            <a:endParaRPr lang="en-US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3449152"/>
            <a:ext cx="2751635" cy="2290233"/>
          </a:xfrm>
        </p:spPr>
      </p:pic>
      <p:sp>
        <p:nvSpPr>
          <p:cNvPr id="8" name="Rectangle 7"/>
          <p:cNvSpPr/>
          <p:nvPr/>
        </p:nvSpPr>
        <p:spPr bwMode="auto">
          <a:xfrm>
            <a:off x="1642216" y="3707385"/>
            <a:ext cx="762000" cy="1773766"/>
          </a:xfrm>
          <a:prstGeom prst="rect">
            <a:avLst/>
          </a:prstGeom>
          <a:solidFill>
            <a:srgbClr val="FFFF66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362200" y="4294760"/>
            <a:ext cx="685800" cy="59901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4653" y="5971008"/>
            <a:ext cx="3304080" cy="523220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After 3.48m Fe, we </a:t>
            </a:r>
            <a:r>
              <a:rPr lang="en-US" sz="1400" dirty="0"/>
              <a:t>have </a:t>
            </a:r>
            <a:r>
              <a:rPr lang="en-US" sz="1400" dirty="0">
                <a:latin typeface="Symbol" pitchFamily="18" charset="2"/>
              </a:rPr>
              <a:t>»</a:t>
            </a:r>
            <a:r>
              <a:rPr lang="en-US" sz="1400" dirty="0"/>
              <a:t> </a:t>
            </a:r>
            <a:r>
              <a:rPr lang="en-US" sz="1400" dirty="0" smtClean="0"/>
              <a:t>10</a:t>
            </a:r>
            <a:r>
              <a:rPr lang="en-US" sz="1400" baseline="30000" dirty="0" smtClean="0"/>
              <a:t>10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Symbol" pitchFamily="18" charset="2"/>
              </a:rPr>
              <a:t>m</a:t>
            </a:r>
            <a:r>
              <a:rPr lang="en-US" sz="1400" dirty="0" smtClean="0"/>
              <a:t>/pulse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in </a:t>
            </a:r>
            <a:r>
              <a:rPr lang="en-US" sz="1400" dirty="0" smtClean="0"/>
              <a:t>100 &lt; P(MeV/c) &lt; 300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92752" y="5779616"/>
            <a:ext cx="2438547" cy="738664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At end of straight </a:t>
            </a:r>
            <a:r>
              <a:rPr lang="en-US" sz="1400" dirty="0" smtClean="0"/>
              <a:t>we have </a:t>
            </a:r>
            <a:r>
              <a:rPr lang="en-US" sz="1400" dirty="0" smtClean="0"/>
              <a:t>a lot of </a:t>
            </a:r>
            <a:r>
              <a:rPr lang="en-US" sz="1400" dirty="0" err="1" smtClean="0">
                <a:latin typeface="Symbol" pitchFamily="18" charset="2"/>
              </a:rPr>
              <a:t>p</a:t>
            </a:r>
            <a:r>
              <a:rPr lang="en-US" sz="1050" dirty="0" err="1" smtClean="0"/>
              <a:t>s</a:t>
            </a:r>
            <a:r>
              <a:rPr lang="en-US" sz="1400" dirty="0" smtClean="0"/>
              <a:t>, but </a:t>
            </a:r>
            <a:r>
              <a:rPr lang="en-US" sz="1400" dirty="0" smtClean="0"/>
              <a:t>also </a:t>
            </a:r>
            <a:r>
              <a:rPr lang="en-US" sz="1400" dirty="0" smtClean="0"/>
              <a:t>a lot of 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050" dirty="0" err="1" smtClean="0"/>
              <a:t>s</a:t>
            </a:r>
            <a:r>
              <a:rPr lang="en-US" sz="1400" dirty="0" smtClean="0"/>
              <a:t> </a:t>
            </a:r>
            <a:r>
              <a:rPr lang="en-US" sz="1400" dirty="0" smtClean="0"/>
              <a:t>with 4.5 </a:t>
            </a:r>
            <a:r>
              <a:rPr lang="en-US" sz="1400" dirty="0" smtClean="0"/>
              <a:t>&lt; P(</a:t>
            </a:r>
            <a:r>
              <a:rPr lang="en-US" sz="1400" dirty="0" err="1" smtClean="0"/>
              <a:t>GeV</a:t>
            </a:r>
            <a:r>
              <a:rPr lang="en-US" sz="1400" dirty="0" smtClean="0"/>
              <a:t>/c) &lt; 5.5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86" y="3603669"/>
            <a:ext cx="1576225" cy="1981199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11" y="3222668"/>
            <a:ext cx="434381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" y="991780"/>
            <a:ext cx="4238879" cy="93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614503"/>
              </p:ext>
            </p:extLst>
          </p:nvPr>
        </p:nvGraphicFramePr>
        <p:xfrm>
          <a:off x="1571500" y="1240054"/>
          <a:ext cx="1161933" cy="690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7" imgW="876300" imgH="523943" progId="Equation.3">
                  <p:embed/>
                </p:oleObj>
              </mc:Choice>
              <mc:Fallback>
                <p:oleObj name="Equation" r:id="rId7" imgW="876300" imgH="52394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500" y="1240054"/>
                        <a:ext cx="1161933" cy="690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Content Placeholder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90" y="1017861"/>
            <a:ext cx="4872532" cy="19084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66551" y="1070777"/>
            <a:ext cx="302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3.8 </a:t>
            </a:r>
            <a:r>
              <a:rPr lang="en-US" sz="1200" dirty="0" err="1" smtClean="0">
                <a:solidFill>
                  <a:schemeClr val="bg1"/>
                </a:solidFill>
              </a:rPr>
              <a:t>GeV</a:t>
            </a:r>
            <a:r>
              <a:rPr lang="en-US" sz="1200" dirty="0" smtClean="0">
                <a:solidFill>
                  <a:schemeClr val="bg1"/>
                </a:solidFill>
              </a:rPr>
              <a:t>/c </a:t>
            </a:r>
            <a:r>
              <a:rPr lang="en-US" sz="1200" dirty="0" smtClean="0">
                <a:solidFill>
                  <a:schemeClr val="bg1"/>
                </a:solidFill>
                <a:latin typeface="Symbol" pitchFamily="18" charset="2"/>
              </a:rPr>
              <a:t>± </a:t>
            </a:r>
            <a:r>
              <a:rPr lang="en-US" sz="1200" dirty="0" smtClean="0">
                <a:solidFill>
                  <a:schemeClr val="bg1"/>
                </a:solidFill>
              </a:rPr>
              <a:t>10% momentum acceptance, </a:t>
            </a:r>
            <a:r>
              <a:rPr lang="en-US" sz="1200" dirty="0" smtClean="0">
                <a:solidFill>
                  <a:schemeClr val="bg1"/>
                </a:solidFill>
              </a:rPr>
              <a:t/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circumference </a:t>
            </a:r>
            <a:r>
              <a:rPr lang="en-US" sz="1200" dirty="0" smtClean="0">
                <a:solidFill>
                  <a:schemeClr val="bg1"/>
                </a:solidFill>
              </a:rPr>
              <a:t>= 350 m</a:t>
            </a:r>
            <a:endParaRPr lang="en-US" sz="12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5087" y="1971823"/>
            <a:ext cx="4055915" cy="1460395"/>
          </a:xfrm>
          <a:prstGeom prst="roundRec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FF0000"/>
                </a:solidFill>
              </a:rPr>
              <a:t>Provides important physics output 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dirty="0">
                <a:solidFill>
                  <a:srgbClr val="FF0000"/>
                </a:solidFill>
                <a:cs typeface="Symbol" charset="2"/>
              </a:rPr>
              <a:t> cross sections and sterile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cs typeface="Symbol" charset="2"/>
              </a:rPr>
              <a:t>n </a:t>
            </a:r>
            <a:r>
              <a:rPr lang="en-US" sz="1600" dirty="0">
                <a:solidFill>
                  <a:srgbClr val="FF0000"/>
                </a:solidFill>
                <a:cs typeface="Symbol" charset="2"/>
              </a:rPr>
              <a:t>search) </a:t>
            </a:r>
            <a:r>
              <a:rPr lang="en-US" sz="1600" dirty="0" smtClean="0">
                <a:solidFill>
                  <a:srgbClr val="FF0000"/>
                </a:solidFill>
                <a:cs typeface="Symbol" charset="2"/>
              </a:rPr>
              <a:t>as </a:t>
            </a:r>
            <a:r>
              <a:rPr lang="en-US" sz="1600" dirty="0">
                <a:solidFill>
                  <a:srgbClr val="FF0000"/>
                </a:solidFill>
                <a:cs typeface="Symbol" charset="2"/>
              </a:rPr>
              <a:t>well as critical R&amp;D leverage </a:t>
            </a:r>
            <a:r>
              <a:rPr lang="en-US" sz="1600" dirty="0" smtClean="0">
                <a:solidFill>
                  <a:srgbClr val="FF0000"/>
                </a:solidFill>
                <a:cs typeface="Symbol" charset="2"/>
              </a:rPr>
              <a:t>(ring instrumentation and </a:t>
            </a:r>
            <a:r>
              <a:rPr lang="en-US" sz="1600" dirty="0">
                <a:solidFill>
                  <a:srgbClr val="FF0000"/>
                </a:solidFill>
                <a:cs typeface="Symbol" charset="2"/>
              </a:rPr>
              <a:t>a beam well-suited for </a:t>
            </a:r>
            <a:r>
              <a:rPr lang="en-US" sz="1600" dirty="0" smtClean="0">
                <a:solidFill>
                  <a:srgbClr val="FF0000"/>
                </a:solidFill>
                <a:cs typeface="Symbol" charset="2"/>
              </a:rPr>
              <a:t>advanced </a:t>
            </a:r>
            <a:r>
              <a:rPr lang="en-US" sz="1600" dirty="0">
                <a:solidFill>
                  <a:srgbClr val="FF0000"/>
                </a:solidFill>
                <a:cs typeface="Symbol" charset="2"/>
              </a:rPr>
              <a:t>cooling R&amp;</a:t>
            </a:r>
            <a:r>
              <a:rPr lang="en-US" sz="1600" dirty="0" smtClean="0">
                <a:solidFill>
                  <a:srgbClr val="FF0000"/>
                </a:solidFill>
                <a:cs typeface="Symbol" charset="2"/>
              </a:rPr>
              <a:t>D).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9002" y="2603132"/>
            <a:ext cx="2537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Source:  100kW horn-based target</a:t>
            </a:r>
            <a:endParaRPr lang="en-US" sz="1200" dirty="0">
              <a:solidFill>
                <a:schemeClr val="bg1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6593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3338"/>
            <a:ext cx="6978650" cy="931862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" y="1021696"/>
            <a:ext cx="3933935" cy="4589164"/>
          </a:xfrm>
        </p:spPr>
        <p:txBody>
          <a:bodyPr>
            <a:noAutofit/>
          </a:bodyPr>
          <a:lstStyle/>
          <a:p>
            <a:pPr marL="346075" indent="-346075"/>
            <a:r>
              <a:rPr lang="en-US" sz="2000" dirty="0" smtClean="0"/>
              <a:t>MAP is working towards a 6-year Feasibility Assessment </a:t>
            </a:r>
            <a:r>
              <a:rPr lang="en-US" sz="2000" dirty="0" smtClean="0"/>
              <a:t>to be delivered in 2018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pPr marL="746125" lvl="1" indent="-346075"/>
            <a:r>
              <a:rPr lang="en-US" sz="1800" dirty="0"/>
              <a:t>F</a:t>
            </a:r>
            <a:r>
              <a:rPr lang="en-US" sz="1800" dirty="0" smtClean="0"/>
              <a:t>easibility of key concepts needed for a </a:t>
            </a:r>
            <a:r>
              <a:rPr lang="en-US" sz="1800" dirty="0" err="1"/>
              <a:t>M</a:t>
            </a:r>
            <a:r>
              <a:rPr lang="en-US" sz="1800" dirty="0" err="1" smtClean="0"/>
              <a:t>uon</a:t>
            </a:r>
            <a:r>
              <a:rPr lang="en-US" sz="1800" dirty="0" smtClean="0"/>
              <a:t> </a:t>
            </a:r>
            <a:r>
              <a:rPr lang="en-US" sz="1800" dirty="0" smtClean="0"/>
              <a:t>Collider and Neutrino </a:t>
            </a:r>
            <a:r>
              <a:rPr lang="en-US" sz="1800" dirty="0" smtClean="0"/>
              <a:t>Factory</a:t>
            </a:r>
          </a:p>
          <a:p>
            <a:pPr marL="746125" lvl="1" indent="-346075"/>
            <a:r>
              <a:rPr lang="en-US" sz="1800" dirty="0" smtClean="0"/>
              <a:t>Provide the foundation for a facility that can support unsurpassed Intensity and Energy Frontier research</a:t>
            </a:r>
            <a:endParaRPr lang="en-US" sz="1800" b="1" i="1" dirty="0" smtClean="0">
              <a:solidFill>
                <a:srgbClr val="953735"/>
              </a:solidFill>
            </a:endParaRPr>
          </a:p>
          <a:p>
            <a:pPr marL="346075" indent="-346075">
              <a:buNone/>
            </a:pPr>
            <a:r>
              <a:rPr lang="en-US" sz="2000" b="1" i="1" dirty="0" smtClean="0">
                <a:solidFill>
                  <a:srgbClr val="953735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000" b="1" i="1" dirty="0" smtClean="0">
                <a:solidFill>
                  <a:srgbClr val="953735"/>
                </a:solidFill>
                <a:cs typeface="Wingdings 3" charset="2"/>
              </a:rPr>
              <a:t> </a:t>
            </a:r>
            <a:r>
              <a:rPr lang="en-US" sz="2000" b="1" i="1" dirty="0" smtClean="0">
                <a:solidFill>
                  <a:srgbClr val="953735"/>
                </a:solidFill>
                <a:cs typeface="Wingdings 3" charset="2"/>
              </a:rPr>
              <a:t>A robust R&amp;D program </a:t>
            </a:r>
            <a:r>
              <a:rPr lang="en-US" sz="2000" b="1" i="1" dirty="0" smtClean="0">
                <a:solidFill>
                  <a:srgbClr val="953735"/>
                </a:solidFill>
                <a:cs typeface="Wingdings 3" charset="2"/>
              </a:rPr>
              <a:t>will e</a:t>
            </a:r>
            <a:r>
              <a:rPr lang="en-US" sz="2000" b="1" i="1" dirty="0" smtClean="0">
                <a:solidFill>
                  <a:srgbClr val="953735"/>
                </a:solidFill>
                <a:cs typeface="Wingdings 3" charset="2"/>
              </a:rPr>
              <a:t>nable</a:t>
            </a:r>
            <a:r>
              <a:rPr lang="en-US" sz="2000" b="1" i="1" dirty="0" smtClean="0">
                <a:solidFill>
                  <a:srgbClr val="953735"/>
                </a:solidFill>
              </a:rPr>
              <a:t> </a:t>
            </a:r>
            <a:r>
              <a:rPr lang="en-US" sz="2000" b="1" i="1" dirty="0" smtClean="0">
                <a:solidFill>
                  <a:srgbClr val="953735"/>
                </a:solidFill>
              </a:rPr>
              <a:t>an informed decision on the path forward </a:t>
            </a:r>
            <a:r>
              <a:rPr lang="en-US" sz="2000" b="1" i="1" dirty="0" smtClean="0">
                <a:solidFill>
                  <a:srgbClr val="953735"/>
                </a:solidFill>
              </a:rPr>
              <a:t>for HEP</a:t>
            </a:r>
            <a:endParaRPr lang="en-US" sz="2000" b="1" i="1" dirty="0" smtClean="0">
              <a:solidFill>
                <a:srgbClr val="953735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766" t="14103" r="5504" b="4896"/>
          <a:stretch/>
        </p:blipFill>
        <p:spPr>
          <a:xfrm>
            <a:off x="3950869" y="1110596"/>
            <a:ext cx="4843649" cy="43478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13507" y="1262996"/>
            <a:ext cx="3631860" cy="45739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Collider Concept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8000" y="5539740"/>
            <a:ext cx="8128000" cy="9367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 effective </a:t>
            </a:r>
            <a:r>
              <a:rPr lang="en-US" sz="2400" dirty="0" err="1" smtClean="0">
                <a:solidFill>
                  <a:schemeClr val="bg1"/>
                </a:solidFill>
              </a:rPr>
              <a:t>muon</a:t>
            </a:r>
            <a:r>
              <a:rPr lang="en-US" sz="2400" dirty="0" smtClean="0">
                <a:solidFill>
                  <a:schemeClr val="bg1"/>
                </a:solidFill>
              </a:rPr>
              <a:t> accelerator R&amp;D program will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rely on the availability of high capability test facilities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49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Why a </a:t>
            </a:r>
            <a:r>
              <a:rPr lang="en-US" sz="2800" dirty="0" err="1" smtClean="0"/>
              <a:t>Muon</a:t>
            </a:r>
            <a:r>
              <a:rPr lang="en-US" sz="2800" dirty="0" smtClean="0"/>
              <a:t> Accelerator Program?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" y="1092189"/>
            <a:ext cx="4287520" cy="4711700"/>
          </a:xfrm>
        </p:spPr>
        <p:txBody>
          <a:bodyPr>
            <a:normAutofit fontScale="70000" lnSpcReduction="20000"/>
          </a:bodyPr>
          <a:lstStyle/>
          <a:p>
            <a:pPr marL="119063" lvl="1" indent="0">
              <a:buNone/>
            </a:pPr>
            <a:r>
              <a:rPr lang="en-US" sz="2900" dirty="0" err="1" smtClean="0"/>
              <a:t>Muon</a:t>
            </a:r>
            <a:r>
              <a:rPr lang="en-US" sz="2900" dirty="0" smtClean="0"/>
              <a:t> accelerator R&amp;D is focused on developing facilities that can address critical questions on two </a:t>
            </a:r>
            <a:r>
              <a:rPr lang="en-US" sz="2900" dirty="0" smtClean="0">
                <a:cs typeface="Symbol" charset="2"/>
              </a:rPr>
              <a:t>frontiers…</a:t>
            </a:r>
          </a:p>
          <a:p>
            <a:pPr marL="119063" lvl="1" indent="0">
              <a:buNone/>
            </a:pPr>
            <a:endParaRPr lang="en-US" sz="2900" dirty="0">
              <a:cs typeface="Symbol" charset="2"/>
            </a:endParaRPr>
          </a:p>
          <a:p>
            <a:pPr marL="119063" lvl="1" indent="0" algn="ctr">
              <a:buNone/>
            </a:pPr>
            <a:r>
              <a:rPr lang="en-US" b="1" u="sng" dirty="0">
                <a:solidFill>
                  <a:srgbClr val="008000"/>
                </a:solidFill>
                <a:cs typeface="Symbol" charset="2"/>
              </a:rPr>
              <a:t>The Intensity </a:t>
            </a:r>
            <a:r>
              <a:rPr lang="en-US" b="1" u="sng" dirty="0" smtClean="0">
                <a:solidFill>
                  <a:srgbClr val="008000"/>
                </a:solidFill>
                <a:cs typeface="Symbol" charset="2"/>
              </a:rPr>
              <a:t>Frontier:</a:t>
            </a:r>
          </a:p>
          <a:p>
            <a:pPr marL="119063" lvl="1" indent="0">
              <a:buNone/>
            </a:pP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with </a:t>
            </a:r>
            <a:r>
              <a:rPr lang="en-US" dirty="0">
                <a:solidFill>
                  <a:srgbClr val="008000"/>
                </a:solidFill>
                <a:cs typeface="Symbol" charset="2"/>
              </a:rPr>
              <a:t>a </a:t>
            </a:r>
            <a:r>
              <a:rPr lang="en-US" b="1" i="1" dirty="0" smtClean="0">
                <a:solidFill>
                  <a:srgbClr val="008000"/>
                </a:solidFill>
                <a:cs typeface="Symbol" charset="2"/>
              </a:rPr>
              <a:t>Neutrino Factory 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producing </a:t>
            </a:r>
            <a:r>
              <a:rPr lang="en-US" dirty="0">
                <a:solidFill>
                  <a:srgbClr val="008000"/>
                </a:solidFill>
                <a:cs typeface="Symbol" charset="2"/>
              </a:rPr>
              <a:t>well-characterized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US" dirty="0">
                <a:solidFill>
                  <a:srgbClr val="008000"/>
                </a:solidFill>
                <a:cs typeface="Symbol" charset="2"/>
              </a:rPr>
              <a:t>beams for precise, high sensitivity 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studies</a:t>
            </a:r>
          </a:p>
          <a:p>
            <a:pPr marL="119063" lvl="1" indent="0">
              <a:buNone/>
            </a:pPr>
            <a:endParaRPr lang="en-US" dirty="0">
              <a:cs typeface="Symbol" charset="2"/>
            </a:endParaRPr>
          </a:p>
          <a:p>
            <a:pPr marL="119063" lvl="1" indent="0">
              <a:buNone/>
            </a:pPr>
            <a:endParaRPr lang="en-US" dirty="0">
              <a:cs typeface="Symbol" charset="2"/>
            </a:endParaRPr>
          </a:p>
          <a:p>
            <a:pPr marL="119063" lvl="1" indent="0">
              <a:buNone/>
            </a:pPr>
            <a:endParaRPr lang="en-US" dirty="0" smtClean="0">
              <a:cs typeface="Symbol" charset="2"/>
            </a:endParaRPr>
          </a:p>
          <a:p>
            <a:pPr marL="119063" lvl="1" indent="0" algn="ctr">
              <a:buNone/>
            </a:pPr>
            <a:r>
              <a:rPr lang="en-US" b="1" u="sng" dirty="0" smtClean="0">
                <a:solidFill>
                  <a:srgbClr val="3366FF"/>
                </a:solidFill>
                <a:cs typeface="Symbol" charset="2"/>
              </a:rPr>
              <a:t>The </a:t>
            </a:r>
            <a:r>
              <a:rPr lang="en-US" b="1" u="sng" dirty="0">
                <a:solidFill>
                  <a:srgbClr val="3366FF"/>
                </a:solidFill>
                <a:cs typeface="Symbol" charset="2"/>
              </a:rPr>
              <a:t>Energy Frontier:</a:t>
            </a:r>
            <a:r>
              <a:rPr lang="en-US" b="1" u="sng" dirty="0">
                <a:solidFill>
                  <a:srgbClr val="3366FF"/>
                </a:solidFill>
              </a:rPr>
              <a:t> </a:t>
            </a:r>
            <a:endParaRPr lang="en-US" b="1" u="sng" dirty="0" smtClean="0">
              <a:solidFill>
                <a:srgbClr val="3366FF"/>
              </a:solidFill>
            </a:endParaRPr>
          </a:p>
          <a:p>
            <a:pPr marL="119063" lvl="1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with a </a:t>
            </a:r>
            <a:r>
              <a:rPr lang="en-US" b="1" i="1" dirty="0" err="1">
                <a:solidFill>
                  <a:srgbClr val="3366FF"/>
                </a:solidFill>
              </a:rPr>
              <a:t>M</a:t>
            </a:r>
            <a:r>
              <a:rPr lang="en-US" b="1" i="1" dirty="0" err="1" smtClean="0">
                <a:solidFill>
                  <a:srgbClr val="3366FF"/>
                </a:solidFill>
              </a:rPr>
              <a:t>uon</a:t>
            </a:r>
            <a:r>
              <a:rPr lang="en-US" b="1" i="1" dirty="0" smtClean="0">
                <a:solidFill>
                  <a:srgbClr val="3366FF"/>
                </a:solidFill>
              </a:rPr>
              <a:t> </a:t>
            </a:r>
            <a:r>
              <a:rPr lang="en-US" b="1" i="1" dirty="0">
                <a:solidFill>
                  <a:srgbClr val="3366FF"/>
                </a:solidFill>
              </a:rPr>
              <a:t>C</a:t>
            </a:r>
            <a:r>
              <a:rPr lang="en-US" b="1" i="1" dirty="0" smtClean="0">
                <a:solidFill>
                  <a:srgbClr val="3366FF"/>
                </a:solidFill>
              </a:rPr>
              <a:t>ollider </a:t>
            </a:r>
            <a:r>
              <a:rPr lang="en-US" dirty="0">
                <a:solidFill>
                  <a:srgbClr val="3366FF"/>
                </a:solidFill>
              </a:rPr>
              <a:t>capable of reaching the multi-</a:t>
            </a:r>
            <a:r>
              <a:rPr lang="en-US" dirty="0" err="1">
                <a:solidFill>
                  <a:srgbClr val="3366FF"/>
                </a:solidFill>
              </a:rPr>
              <a:t>TeV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center-of-mass energies</a:t>
            </a:r>
            <a:endParaRPr lang="en-US" dirty="0">
              <a:solidFill>
                <a:srgbClr val="3366FF"/>
              </a:solidFill>
              <a:cs typeface="Symbol" charset="2"/>
            </a:endParaRPr>
          </a:p>
          <a:p>
            <a:pPr marL="119063" indent="0">
              <a:buNone/>
            </a:pPr>
            <a:endParaRPr lang="en-US" sz="2600" dirty="0" smtClean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23438" t="17500" r="20625" b="10001"/>
          <a:stretch>
            <a:fillRect/>
          </a:stretch>
        </p:blipFill>
        <p:spPr bwMode="auto">
          <a:xfrm>
            <a:off x="4156998" y="1020218"/>
            <a:ext cx="4966178" cy="45847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8" name="Down Arrow 7"/>
          <p:cNvSpPr/>
          <p:nvPr/>
        </p:nvSpPr>
        <p:spPr>
          <a:xfrm>
            <a:off x="1951324" y="3627108"/>
            <a:ext cx="332971" cy="753533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rgbClr val="3366FF"/>
              </a:gs>
            </a:gsLst>
            <a:lin ang="5400000" scaled="0"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57230" y="5591482"/>
            <a:ext cx="8534400" cy="927100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The unique potential of a facility based on </a:t>
            </a:r>
            <a:r>
              <a:rPr lang="en-US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muon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 accelerators is physics reach that spans 2 frontiers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4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88" y="995680"/>
            <a:ext cx="8494054" cy="5562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 Physics Scope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4</a:t>
            </a:fld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2556933" y="5342467"/>
            <a:ext cx="2184400" cy="110066"/>
          </a:xfrm>
          <a:prstGeom prst="rightArrow">
            <a:avLst/>
          </a:prstGeom>
          <a:gradFill flip="none" rotWithShape="1">
            <a:gsLst>
              <a:gs pos="0">
                <a:srgbClr val="2430FF"/>
              </a:gs>
              <a:gs pos="100000">
                <a:srgbClr val="FFFFFF"/>
              </a:gs>
              <a:gs pos="76000">
                <a:srgbClr val="2430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233332" y="4207935"/>
            <a:ext cx="2159001" cy="110066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782731" y="2895601"/>
            <a:ext cx="1397002" cy="110066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264397" y="1938876"/>
            <a:ext cx="1397002" cy="110066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89000">
                <a:srgbClr val="FF0000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9475732">
            <a:off x="3127615" y="3867746"/>
            <a:ext cx="1665805" cy="516467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337440">
            <a:off x="6260284" y="1514012"/>
            <a:ext cx="1665805" cy="5164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nip Diagonal Corner Rectangle 16"/>
          <p:cNvSpPr/>
          <p:nvPr/>
        </p:nvSpPr>
        <p:spPr>
          <a:xfrm rot="16200000">
            <a:off x="3630640" y="624974"/>
            <a:ext cx="3962395" cy="5116974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rgbClr val="008000">
                  <a:alpha val="25000"/>
                </a:srgbClr>
              </a:gs>
              <a:gs pos="100000">
                <a:srgbClr val="1553B7">
                  <a:alpha val="50000"/>
                </a:srgbClr>
              </a:gs>
              <a:gs pos="54000">
                <a:schemeClr val="tx1">
                  <a:lumMod val="50000"/>
                  <a:lumOff val="50000"/>
                  <a:alpha val="40000"/>
                </a:schemeClr>
              </a:gs>
              <a:gs pos="51000">
                <a:schemeClr val="tx1">
                  <a:lumMod val="50000"/>
                  <a:lumOff val="50000"/>
                  <a:alpha val="40000"/>
                </a:schemeClr>
              </a:gs>
              <a:gs pos="62000">
                <a:srgbClr val="1553B7">
                  <a:alpha val="50000"/>
                </a:srgbClr>
              </a:gs>
              <a:gs pos="41000">
                <a:srgbClr val="008000">
                  <a:alpha val="25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71418" y="4456774"/>
            <a:ext cx="1139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Intensity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Frontier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46401" y="1303848"/>
            <a:ext cx="106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Energy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Frontier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6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Frontiers_Energy_Sca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35" y="984775"/>
            <a:ext cx="6266725" cy="55732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270240" y="1950720"/>
            <a:ext cx="868065" cy="4596896"/>
            <a:chOff x="8270240" y="1950720"/>
            <a:chExt cx="868065" cy="4596896"/>
          </a:xfrm>
        </p:grpSpPr>
        <p:sp>
          <p:nvSpPr>
            <p:cNvPr id="8" name="Left Arrow 7"/>
            <p:cNvSpPr/>
            <p:nvPr/>
          </p:nvSpPr>
          <p:spPr>
            <a:xfrm>
              <a:off x="8280400" y="5486400"/>
              <a:ext cx="406400" cy="132080"/>
            </a:xfrm>
            <a:prstGeom prst="lef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Arrow 9"/>
            <p:cNvSpPr/>
            <p:nvPr/>
          </p:nvSpPr>
          <p:spPr>
            <a:xfrm>
              <a:off x="8270240" y="5892800"/>
              <a:ext cx="406400" cy="132080"/>
            </a:xfrm>
            <a:prstGeom prst="lef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Arrow 10"/>
            <p:cNvSpPr/>
            <p:nvPr/>
          </p:nvSpPr>
          <p:spPr>
            <a:xfrm>
              <a:off x="8270240" y="4307840"/>
              <a:ext cx="406400" cy="132080"/>
            </a:xfrm>
            <a:prstGeom prst="lef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7515054" y="4924365"/>
              <a:ext cx="2784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3">
                      <a:lumMod val="50000"/>
                    </a:schemeClr>
                  </a:solidFill>
                </a:rPr>
                <a:t>Program Baselines</a:t>
              </a:r>
              <a:endParaRPr lang="en-US" sz="2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3" name="Left Arrow 12"/>
            <p:cNvSpPr/>
            <p:nvPr/>
          </p:nvSpPr>
          <p:spPr>
            <a:xfrm>
              <a:off x="8270240" y="1950720"/>
              <a:ext cx="406400" cy="132080"/>
            </a:xfrm>
            <a:prstGeom prst="lef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Left Arrow 14"/>
          <p:cNvSpPr/>
          <p:nvPr/>
        </p:nvSpPr>
        <p:spPr>
          <a:xfrm>
            <a:off x="8270240" y="4714240"/>
            <a:ext cx="406400" cy="132080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6511662"/>
              </p:ext>
            </p:extLst>
          </p:nvPr>
        </p:nvGraphicFramePr>
        <p:xfrm>
          <a:off x="-2" y="995681"/>
          <a:ext cx="9144001" cy="554735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10041"/>
                <a:gridCol w="1405660"/>
                <a:gridCol w="1405660"/>
                <a:gridCol w="1405660"/>
                <a:gridCol w="1405660"/>
                <a:gridCol w="1405660"/>
                <a:gridCol w="1405660"/>
              </a:tblGrid>
              <a:tr h="32511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~2020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~2030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97279"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Muon</a:t>
                      </a:r>
                      <a:r>
                        <a:rPr lang="en-US" dirty="0" smtClean="0"/>
                        <a:t> Accelerator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dirty="0" smtClean="0"/>
                        <a:t>R&amp;D Phase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53416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Proton Driver Implementation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(Project X @ FNAL)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52400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Intensity</a:t>
                      </a:r>
                      <a:r>
                        <a:rPr lang="en-US" baseline="0" dirty="0" smtClean="0"/>
                        <a:t> Frontier</a:t>
                      </a:r>
                      <a:endParaRPr lang="en-US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2616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Energy Frontier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92"/>
            <a:ext cx="8269284" cy="9879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Accelerator Program Timeline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67009"/>
            <a:ext cx="1732895" cy="285745"/>
          </a:xfrm>
        </p:spPr>
        <p:txBody>
          <a:bodyPr/>
          <a:lstStyle/>
          <a:p>
            <a:r>
              <a:rPr lang="en-US" smtClean="0"/>
              <a:t>February 25,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2895" y="6557776"/>
            <a:ext cx="5674901" cy="310384"/>
          </a:xfrm>
        </p:spPr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07796" y="6578096"/>
            <a:ext cx="1736203" cy="310384"/>
          </a:xfrm>
        </p:spPr>
        <p:txBody>
          <a:bodyPr/>
          <a:lstStyle/>
          <a:p>
            <a:fld id="{8A5FAC83-C8C4-8046-B35B-A89823688311}" type="slidenum">
              <a:rPr lang="en-US" smtClean="0"/>
              <a:t>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447800" y="1399261"/>
            <a:ext cx="7696200" cy="5123459"/>
            <a:chOff x="1447800" y="1399261"/>
            <a:chExt cx="7696200" cy="5123459"/>
          </a:xfrm>
        </p:grpSpPr>
        <p:sp>
          <p:nvSpPr>
            <p:cNvPr id="11" name="Chevron 10"/>
            <p:cNvSpPr/>
            <p:nvPr/>
          </p:nvSpPr>
          <p:spPr>
            <a:xfrm>
              <a:off x="2346960" y="1399261"/>
              <a:ext cx="2032000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MAP Feasibility Assessment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4166756" y="1401395"/>
              <a:ext cx="1939404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Advanced Systems R&amp;D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1447800" y="1929968"/>
              <a:ext cx="3517899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   </a:t>
              </a:r>
              <a:r>
                <a:rPr lang="en-US" sz="1400" dirty="0" err="1" smtClean="0">
                  <a:solidFill>
                    <a:srgbClr val="FFFFFF"/>
                  </a:solidFill>
                </a:rPr>
                <a:t>Muon</a:t>
              </a:r>
              <a:r>
                <a:rPr lang="en-US" sz="1400" dirty="0" smtClean="0">
                  <a:solidFill>
                    <a:srgbClr val="FFFFFF"/>
                  </a:solidFill>
                </a:rPr>
                <a:t> Ionization Cooling Experiment (MICE)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2067560" y="1399261"/>
              <a:ext cx="497840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2067560" y="4010381"/>
              <a:ext cx="1346200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IDS-NF RDR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2903220" y="4508474"/>
              <a:ext cx="3202940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Proposed </a:t>
              </a:r>
              <a:r>
                <a:rPr lang="en-US" sz="1400" dirty="0" err="1" smtClean="0">
                  <a:solidFill>
                    <a:srgbClr val="FFFFFF"/>
                  </a:solidFill>
                </a:rPr>
                <a:t>Muon</a:t>
              </a:r>
              <a:r>
                <a:rPr lang="en-US" sz="1400" dirty="0" smtClean="0">
                  <a:solidFill>
                    <a:srgbClr val="FFFFFF"/>
                  </a:solidFill>
                </a:rPr>
                <a:t> Storage Ring Facility (</a:t>
              </a:r>
              <a:r>
                <a:rPr lang="en-US" sz="14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1400" dirty="0" err="1" smtClean="0">
                  <a:solidFill>
                    <a:srgbClr val="FFFFFF"/>
                  </a:solidFill>
                  <a:cs typeface="Symbol" charset="2"/>
                </a:rPr>
                <a:t>STORM</a:t>
              </a:r>
              <a:r>
                <a:rPr lang="en-US" sz="1400" dirty="0" smtClean="0">
                  <a:solidFill>
                    <a:srgbClr val="FFFFFF"/>
                  </a:solidFill>
                  <a:cs typeface="Symbol" charset="2"/>
                </a:rPr>
                <a:t>)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>
              <a:off x="4742180" y="5003748"/>
              <a:ext cx="3924300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Evolution to Full Spec </a:t>
              </a:r>
              <a:r>
                <a:rPr lang="en-US" sz="14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1400" dirty="0" smtClean="0">
                  <a:solidFill>
                    <a:srgbClr val="FFFFFF"/>
                  </a:solidFill>
                  <a:cs typeface="Symbol" charset="2"/>
                </a:rPr>
                <a:t> Factory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0" name="Diamond 19"/>
            <p:cNvSpPr/>
            <p:nvPr/>
          </p:nvSpPr>
          <p:spPr>
            <a:xfrm>
              <a:off x="4742180" y="5130800"/>
              <a:ext cx="223520" cy="223520"/>
            </a:xfrm>
            <a:prstGeom prst="diamond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hevron 20"/>
            <p:cNvSpPr/>
            <p:nvPr/>
          </p:nvSpPr>
          <p:spPr>
            <a:xfrm>
              <a:off x="4064000" y="5536515"/>
              <a:ext cx="2263140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Collider Conceptual </a:t>
              </a:r>
              <a:r>
                <a:rPr lang="en-US" sz="1400" dirty="0" smtClean="0">
                  <a:solidFill>
                    <a:srgbClr val="FFFFFF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1400" dirty="0" smtClean="0">
                  <a:solidFill>
                    <a:srgbClr val="FFFFFF"/>
                  </a:solidFill>
                </a:rPr>
                <a:t> Technical Design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2" name="Diamond 21"/>
            <p:cNvSpPr/>
            <p:nvPr/>
          </p:nvSpPr>
          <p:spPr>
            <a:xfrm>
              <a:off x="6103620" y="6167120"/>
              <a:ext cx="223520" cy="223520"/>
            </a:xfrm>
            <a:prstGeom prst="diamond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hevron 22"/>
            <p:cNvSpPr/>
            <p:nvPr/>
          </p:nvSpPr>
          <p:spPr>
            <a:xfrm>
              <a:off x="6103620" y="6044947"/>
              <a:ext cx="3040380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Collider Construction </a:t>
              </a:r>
              <a:r>
                <a:rPr lang="en-US" sz="1400" dirty="0" smtClean="0">
                  <a:solidFill>
                    <a:srgbClr val="FFFFFF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1400" dirty="0">
                  <a:solidFill>
                    <a:srgbClr val="FFFFFF"/>
                  </a:solidFill>
                  <a:sym typeface="Wingdings"/>
                </a:rPr>
                <a:t> </a:t>
              </a:r>
              <a:r>
                <a:rPr lang="en-US" sz="1400" dirty="0" smtClean="0">
                  <a:solidFill>
                    <a:srgbClr val="FFFFFF"/>
                  </a:solidFill>
                  <a:sym typeface="Wingdings"/>
                </a:rPr>
                <a:t/>
              </a:r>
              <a:br>
                <a:rPr lang="en-US" sz="1400" dirty="0" smtClean="0">
                  <a:solidFill>
                    <a:srgbClr val="FFFFFF"/>
                  </a:solidFill>
                  <a:sym typeface="Wingdings"/>
                </a:rPr>
              </a:br>
              <a:r>
                <a:rPr lang="en-US" sz="1400" dirty="0" smtClean="0">
                  <a:solidFill>
                    <a:srgbClr val="FFFFFF"/>
                  </a:solidFill>
                  <a:sym typeface="Wingdings"/>
                </a:rPr>
                <a:t>Physics Program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4" name="Chevron 23"/>
            <p:cNvSpPr/>
            <p:nvPr/>
          </p:nvSpPr>
          <p:spPr>
            <a:xfrm>
              <a:off x="3708400" y="2488515"/>
              <a:ext cx="1503680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r>
                <a:rPr lang="en-US" sz="1400" dirty="0" err="1" smtClean="0">
                  <a:solidFill>
                    <a:srgbClr val="FFFFFF"/>
                  </a:solidFill>
                </a:rPr>
                <a:t>Proj</a:t>
              </a:r>
              <a:r>
                <a:rPr lang="en-US" sz="1400" dirty="0" smtClean="0">
                  <a:solidFill>
                    <a:srgbClr val="FFFFFF"/>
                  </a:solidFill>
                </a:rPr>
                <a:t> X </a:t>
              </a:r>
              <a:r>
                <a:rPr lang="en-US" sz="1400" dirty="0" err="1" smtClean="0">
                  <a:solidFill>
                    <a:srgbClr val="FFFFFF"/>
                  </a:solidFill>
                </a:rPr>
                <a:t>Ph</a:t>
              </a:r>
              <a:r>
                <a:rPr lang="en-US" sz="1400" dirty="0" smtClean="0">
                  <a:solidFill>
                    <a:srgbClr val="FFFFFF"/>
                  </a:solidFill>
                </a:rPr>
                <a:t> I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5" name="Chevron 24"/>
            <p:cNvSpPr/>
            <p:nvPr/>
          </p:nvSpPr>
          <p:spPr>
            <a:xfrm>
              <a:off x="4968240" y="2985923"/>
              <a:ext cx="1534160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r>
                <a:rPr lang="en-US" sz="1400" dirty="0" err="1" smtClean="0">
                  <a:solidFill>
                    <a:srgbClr val="FFFFFF"/>
                  </a:solidFill>
                </a:rPr>
                <a:t>Proj</a:t>
              </a:r>
              <a:r>
                <a:rPr lang="en-US" sz="1400" dirty="0" smtClean="0">
                  <a:solidFill>
                    <a:srgbClr val="FFFFFF"/>
                  </a:solidFill>
                </a:rPr>
                <a:t> X </a:t>
              </a:r>
              <a:r>
                <a:rPr lang="en-US" sz="1400" dirty="0" err="1" smtClean="0">
                  <a:solidFill>
                    <a:srgbClr val="FFFFFF"/>
                  </a:solidFill>
                </a:rPr>
                <a:t>Ph</a:t>
              </a:r>
              <a:r>
                <a:rPr lang="en-US" sz="1400" dirty="0" smtClean="0">
                  <a:solidFill>
                    <a:srgbClr val="FFFFFF"/>
                  </a:solidFill>
                </a:rPr>
                <a:t> II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6278880" y="3482061"/>
              <a:ext cx="2458720" cy="477773"/>
            </a:xfrm>
            <a:prstGeom prst="chevron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  <a:gs pos="15000">
                  <a:schemeClr val="tx2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1539" tIns="30770" rIns="61539" bIns="30770" rtlCol="0" anchor="ctr"/>
            <a:lstStyle/>
            <a:p>
              <a:pPr algn="ctr"/>
              <a:r>
                <a:rPr lang="en-US" sz="1400" dirty="0" err="1" smtClean="0">
                  <a:solidFill>
                    <a:srgbClr val="FFFFFF"/>
                  </a:solidFill>
                </a:rPr>
                <a:t>Proj</a:t>
              </a:r>
              <a:r>
                <a:rPr lang="en-US" sz="1400" dirty="0" smtClean="0">
                  <a:solidFill>
                    <a:srgbClr val="FFFFFF"/>
                  </a:solidFill>
                </a:rPr>
                <a:t> X </a:t>
              </a:r>
              <a:r>
                <a:rPr lang="en-US" sz="1400" dirty="0" err="1" smtClean="0">
                  <a:solidFill>
                    <a:srgbClr val="FFFFFF"/>
                  </a:solidFill>
                </a:rPr>
                <a:t>Ph</a:t>
              </a:r>
              <a:r>
                <a:rPr lang="en-US" sz="1400" dirty="0" smtClean="0">
                  <a:solidFill>
                    <a:srgbClr val="FFFFFF"/>
                  </a:solidFill>
                </a:rPr>
                <a:t> III &amp; IV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31280" y="1990936"/>
            <a:ext cx="2725075" cy="923330"/>
            <a:chOff x="6431280" y="1787728"/>
            <a:chExt cx="2725075" cy="923330"/>
          </a:xfrm>
        </p:grpSpPr>
        <p:sp>
          <p:nvSpPr>
            <p:cNvPr id="8" name="Rounded Rectangle 7"/>
            <p:cNvSpPr/>
            <p:nvPr/>
          </p:nvSpPr>
          <p:spPr>
            <a:xfrm>
              <a:off x="6431280" y="1787728"/>
              <a:ext cx="2647981" cy="92333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iamond 26"/>
            <p:cNvSpPr/>
            <p:nvPr/>
          </p:nvSpPr>
          <p:spPr>
            <a:xfrm>
              <a:off x="6502400" y="1848688"/>
              <a:ext cx="223520" cy="223520"/>
            </a:xfrm>
            <a:prstGeom prst="diamond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920" y="1787728"/>
              <a:ext cx="24304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Indicates a date when</a:t>
              </a:r>
              <a:br>
                <a:rPr lang="en-US" dirty="0" smtClean="0">
                  <a:solidFill>
                    <a:srgbClr val="FFFF00"/>
                  </a:solidFill>
                </a:rPr>
              </a:br>
              <a:r>
                <a:rPr lang="en-US" dirty="0" smtClean="0">
                  <a:solidFill>
                    <a:srgbClr val="FFFF00"/>
                  </a:solidFill>
                </a:rPr>
                <a:t>an informed decision</a:t>
              </a:r>
              <a:br>
                <a:rPr lang="en-US" dirty="0" smtClean="0">
                  <a:solidFill>
                    <a:srgbClr val="FFFF00"/>
                  </a:solidFill>
                </a:rPr>
              </a:br>
              <a:r>
                <a:rPr lang="en-US" dirty="0" smtClean="0">
                  <a:solidFill>
                    <a:srgbClr val="FFFF00"/>
                  </a:solidFill>
                </a:rPr>
                <a:t>should be possible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8" name="Diamond 27"/>
          <p:cNvSpPr/>
          <p:nvPr/>
        </p:nvSpPr>
        <p:spPr>
          <a:xfrm>
            <a:off x="4155440" y="1532467"/>
            <a:ext cx="223520" cy="223520"/>
          </a:xfrm>
          <a:prstGeom prst="diamond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6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Goals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Within the 6-year time frame:</a:t>
            </a:r>
          </a:p>
          <a:p>
            <a:pPr marL="0" indent="0">
              <a:buNone/>
            </a:pP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000" i="1" dirty="0" smtClean="0"/>
              <a:t>To </a:t>
            </a:r>
            <a:r>
              <a:rPr lang="en-US" sz="3000" i="1" dirty="0"/>
              <a:t>deliver results that will permit the high-energy physics community to make an informed choice of the optimal path to a high-energy lepton collider </a:t>
            </a:r>
            <a:r>
              <a:rPr lang="en-US" sz="3000" i="1" dirty="0" smtClean="0"/>
              <a:t/>
            </a:r>
            <a:br>
              <a:rPr lang="en-US" sz="3000" i="1" dirty="0" smtClean="0"/>
            </a:br>
            <a:r>
              <a:rPr lang="en-US" sz="3000" i="1" dirty="0" smtClean="0"/>
              <a:t>and</a:t>
            </a:r>
            <a:r>
              <a:rPr lang="en-US" sz="3000" i="1" dirty="0"/>
              <a:t>/or a next-generation neutrino beam facility </a:t>
            </a:r>
            <a:r>
              <a:rPr lang="en-US" sz="3000" i="1" dirty="0" smtClean="0"/>
              <a:t/>
            </a:r>
            <a:br>
              <a:rPr lang="en-US" sz="3000" i="1" dirty="0" smtClean="0"/>
            </a:br>
            <a:r>
              <a:rPr lang="en-US" sz="1500" i="1" dirty="0" smtClean="0"/>
              <a:t> </a:t>
            </a:r>
          </a:p>
          <a:p>
            <a:pPr marL="0" indent="0">
              <a:buNone/>
            </a:pPr>
            <a:r>
              <a:rPr lang="en-US" sz="3000" i="1" dirty="0" smtClean="0">
                <a:solidFill>
                  <a:srgbClr val="FF0000"/>
                </a:solidFill>
              </a:rPr>
              <a:t>As well as…</a:t>
            </a:r>
          </a:p>
          <a:p>
            <a:pPr marL="0" indent="0">
              <a:buNone/>
            </a:pPr>
            <a:endParaRPr lang="en-US" sz="1500" i="1" dirty="0">
              <a:solidFill>
                <a:srgbClr val="FF0000"/>
              </a:solidFill>
            </a:endParaRPr>
          </a:p>
          <a:p>
            <a:r>
              <a:rPr lang="en-US" sz="3000" i="1" dirty="0" smtClean="0">
                <a:solidFill>
                  <a:schemeClr val="accent6">
                    <a:lumMod val="75000"/>
                  </a:schemeClr>
                </a:solidFill>
              </a:rPr>
              <a:t>To explore the path towards a facility that can provide cutting edge performance at both the Intensity Frontier and the Energy Frontier</a:t>
            </a:r>
          </a:p>
          <a:p>
            <a:pPr marL="0" indent="0">
              <a:buNone/>
            </a:pPr>
            <a:endParaRPr lang="en-US" sz="15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3000" i="1" dirty="0" smtClean="0">
                <a:solidFill>
                  <a:schemeClr val="accent1">
                    <a:lumMod val="50000"/>
                  </a:schemeClr>
                </a:solidFill>
              </a:rPr>
              <a:t>To validate the concepts that would enable the Fermilab accelerator complex to support these goals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1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3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A. Palmer | Frontier Capabilities Workshop (U. Chicago, Feb 25-26, 2013)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159" y="4084638"/>
            <a:ext cx="28041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7375E"/>
                </a:solidFill>
                <a:sym typeface="Symbol" pitchFamily="18" charset="2"/>
              </a:rPr>
              <a:t>Proton source:  </a:t>
            </a:r>
            <a:endParaRPr lang="en-US" dirty="0" smtClean="0">
              <a:solidFill>
                <a:srgbClr val="17375E"/>
              </a:solidFill>
              <a:sym typeface="Symbol" pitchFamily="18" charset="2"/>
            </a:endParaRPr>
          </a:p>
          <a:p>
            <a:r>
              <a:rPr lang="en-US" dirty="0" smtClean="0">
                <a:solidFill>
                  <a:srgbClr val="17375E"/>
                </a:solidFill>
                <a:sym typeface="Symbol" pitchFamily="18" charset="2"/>
              </a:rPr>
              <a:t>For example PROJECT </a:t>
            </a:r>
            <a:r>
              <a:rPr lang="en-US" dirty="0">
                <a:solidFill>
                  <a:srgbClr val="17375E"/>
                </a:solidFill>
                <a:sym typeface="Symbol" pitchFamily="18" charset="2"/>
              </a:rPr>
              <a:t>X </a:t>
            </a:r>
            <a:r>
              <a:rPr lang="en-US" dirty="0" smtClean="0">
                <a:solidFill>
                  <a:srgbClr val="17375E"/>
                </a:solidFill>
                <a:sym typeface="Symbol" pitchFamily="18" charset="2"/>
              </a:rPr>
              <a:t>at</a:t>
            </a:r>
            <a:r>
              <a:rPr lang="en-US" dirty="0">
                <a:solidFill>
                  <a:srgbClr val="17375E"/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17375E"/>
                </a:solidFill>
                <a:sym typeface="Symbol" pitchFamily="18" charset="2"/>
              </a:rPr>
              <a:t>4 </a:t>
            </a:r>
            <a:r>
              <a:rPr lang="en-US" dirty="0">
                <a:solidFill>
                  <a:srgbClr val="17375E"/>
                </a:solidFill>
                <a:sym typeface="Symbol" pitchFamily="18" charset="2"/>
              </a:rPr>
              <a:t>MW, </a:t>
            </a:r>
            <a:r>
              <a:rPr lang="en-US" dirty="0" smtClean="0">
                <a:solidFill>
                  <a:srgbClr val="17375E"/>
                </a:solidFill>
                <a:sym typeface="Symbol" pitchFamily="18" charset="2"/>
              </a:rPr>
              <a:t>with 2</a:t>
            </a:r>
            <a:r>
              <a:rPr lang="en-US" dirty="0">
                <a:solidFill>
                  <a:srgbClr val="17375E"/>
                </a:solidFill>
                <a:sym typeface="Symbol" pitchFamily="18" charset="2"/>
              </a:rPr>
              <a:t>±1 ns </a:t>
            </a:r>
            <a:r>
              <a:rPr lang="en-US" dirty="0" smtClean="0">
                <a:solidFill>
                  <a:srgbClr val="17375E"/>
                </a:solidFill>
                <a:sym typeface="Symbol" pitchFamily="18" charset="2"/>
              </a:rPr>
              <a:t>long bunches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83560" y="4084638"/>
            <a:ext cx="2768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7375E"/>
                </a:solidFill>
                <a:sym typeface="Symbol" pitchFamily="18" charset="2"/>
              </a:rPr>
              <a:t>Goal: </a:t>
            </a:r>
            <a:br>
              <a:rPr lang="en-US" dirty="0" smtClean="0">
                <a:solidFill>
                  <a:srgbClr val="17375E"/>
                </a:solidFill>
                <a:sym typeface="Symbol" pitchFamily="18" charset="2"/>
              </a:rPr>
            </a:br>
            <a:r>
              <a:rPr lang="en-US" dirty="0" smtClean="0">
                <a:solidFill>
                  <a:srgbClr val="17375E"/>
                </a:solidFill>
                <a:sym typeface="Symbol" pitchFamily="18" charset="2"/>
              </a:rPr>
              <a:t>Produce a high intensity  </a:t>
            </a:r>
            <a:r>
              <a:rPr lang="en-US" dirty="0" smtClean="0">
                <a:solidFill>
                  <a:srgbClr val="17375E"/>
                </a:solidFill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dirty="0" smtClean="0">
                <a:solidFill>
                  <a:srgbClr val="17375E"/>
                </a:solidFill>
                <a:sym typeface="Symbol" pitchFamily="18" charset="2"/>
              </a:rPr>
              <a:t> beam whose 6D phase space is reduced by a factor of ~10</a:t>
            </a:r>
            <a:r>
              <a:rPr lang="en-US" baseline="30000" dirty="0" smtClean="0">
                <a:solidFill>
                  <a:srgbClr val="17375E"/>
                </a:solidFill>
                <a:sym typeface="Symbol" pitchFamily="18" charset="2"/>
              </a:rPr>
              <a:t>6</a:t>
            </a:r>
            <a:r>
              <a:rPr lang="en-US" dirty="0">
                <a:solidFill>
                  <a:srgbClr val="17375E"/>
                </a:solidFill>
                <a:sym typeface="Symbol" pitchFamily="18" charset="2"/>
              </a:rPr>
              <a:t>-</a:t>
            </a:r>
            <a:r>
              <a:rPr lang="en-US" dirty="0" smtClean="0">
                <a:solidFill>
                  <a:srgbClr val="17375E"/>
                </a:solidFill>
                <a:sym typeface="Symbol" pitchFamily="18" charset="2"/>
              </a:rPr>
              <a:t>10</a:t>
            </a:r>
            <a:r>
              <a:rPr lang="en-US" baseline="30000" dirty="0" smtClean="0">
                <a:solidFill>
                  <a:srgbClr val="17375E"/>
                </a:solidFill>
                <a:sym typeface="Symbol" pitchFamily="18" charset="2"/>
              </a:rPr>
              <a:t>7</a:t>
            </a:r>
            <a:r>
              <a:rPr lang="en-US" dirty="0" smtClean="0">
                <a:solidFill>
                  <a:srgbClr val="17375E"/>
                </a:solidFill>
                <a:sym typeface="Symbol" pitchFamily="18" charset="2"/>
              </a:rPr>
              <a:t> from its value at the production target</a:t>
            </a:r>
            <a:endParaRPr lang="en-US" dirty="0">
              <a:solidFill>
                <a:srgbClr val="17375E"/>
              </a:solidFill>
              <a:sym typeface="Symbol" pitchFamily="18" charset="2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246878" y="4084638"/>
            <a:ext cx="2819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Collider:  √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s = 3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TeV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Circumference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4.5km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</a:br>
            <a:r>
              <a:rPr lang="en-US" i="1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L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 = 3×10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34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 cm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-2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s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-</a:t>
            </a:r>
            <a:r>
              <a:rPr lang="en-US" baseline="30000" dirty="0" smtClean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1</a:t>
            </a:r>
            <a:br>
              <a:rPr lang="en-US" baseline="30000" dirty="0" smtClean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</a:br>
            <a:r>
              <a:rPr lang="en-US" i="1" dirty="0" smtClean="0">
                <a:solidFill>
                  <a:schemeClr val="tx2">
                    <a:lumMod val="75000"/>
                  </a:schemeClr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/bunch = 2x10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12</a:t>
            </a:r>
          </a:p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(p)/p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 = 0.1%</a:t>
            </a:r>
          </a:p>
          <a:p>
            <a:r>
              <a:rPr lang="en-US" i="1" dirty="0" err="1">
                <a:solidFill>
                  <a:schemeClr val="tx2">
                    <a:lumMod val="75000"/>
                  </a:schemeClr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baseline="-25000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sym typeface="Symbol" pitchFamily="18" charset="2"/>
              </a:rPr>
              <a:t></a:t>
            </a:r>
            <a:r>
              <a:rPr lang="en-US" baseline="-25000" dirty="0" err="1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 = 25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,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||N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=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70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mm</a:t>
            </a:r>
          </a:p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Symbol" pitchFamily="18" charset="2"/>
                <a:sym typeface="Symbol" pitchFamily="18" charset="2"/>
              </a:rPr>
              <a:t>b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*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 = 5mm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Rep.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Rate =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sym typeface="Symbol" pitchFamily="18" charset="2"/>
              </a:rPr>
              <a:t>12 Hz</a:t>
            </a:r>
            <a:endParaRPr lang="en-US" dirty="0">
              <a:solidFill>
                <a:schemeClr val="tx2">
                  <a:lumMod val="75000"/>
                </a:schemeClr>
              </a:solidFill>
              <a:sym typeface="Symbol" pitchFamily="18" charset="2"/>
            </a:endParaRPr>
          </a:p>
        </p:txBody>
      </p:sp>
      <p:pic>
        <p:nvPicPr>
          <p:cNvPr id="14" name="Picture 13" descr="Block_Diagrams_R7_M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1583922"/>
            <a:ext cx="8984998" cy="2175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4737" y="1122257"/>
            <a:ext cx="4170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17375E"/>
                </a:solidFill>
              </a:rPr>
              <a:t>Muon</a:t>
            </a:r>
            <a:r>
              <a:rPr lang="en-US" sz="2400" dirty="0" smtClean="0">
                <a:solidFill>
                  <a:srgbClr val="17375E"/>
                </a:solidFill>
              </a:rPr>
              <a:t> Collider Block Diagram</a:t>
            </a:r>
            <a:endParaRPr lang="en-US" sz="2400" dirty="0">
              <a:solidFill>
                <a:srgbClr val="17375E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 rot="5400000">
            <a:off x="2612072" y="1238567"/>
            <a:ext cx="333375" cy="5374640"/>
          </a:xfrm>
          <a:prstGeom prst="rightBrace">
            <a:avLst>
              <a:gd name="adj1" fmla="val 8333"/>
              <a:gd name="adj2" fmla="val 37524"/>
            </a:avLst>
          </a:prstGeom>
          <a:ln>
            <a:solidFill>
              <a:srgbClr val="2821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P_2013_FNAL_A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MAP_2013_FNAL_AAC.potx</Template>
  <TotalTime>3413</TotalTime>
  <Words>1860</Words>
  <Application>Microsoft Macintosh PowerPoint</Application>
  <PresentationFormat>On-screen Show (4:3)</PresentationFormat>
  <Paragraphs>320</Paragraphs>
  <Slides>25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MAP_2013_FNAL_AAC</vt:lpstr>
      <vt:lpstr>Graph</vt:lpstr>
      <vt:lpstr>Equation</vt:lpstr>
      <vt:lpstr>The U.S. Muon Accelerator Program</vt:lpstr>
      <vt:lpstr>Program OveRVIEW</vt:lpstr>
      <vt:lpstr>Why a Muon Accelerator Program?</vt:lpstr>
      <vt:lpstr>Muon Accelerator Physics Scope</vt:lpstr>
      <vt:lpstr>Muon Accelerators</vt:lpstr>
      <vt:lpstr>The Muon Accelerator Program Timeline</vt:lpstr>
      <vt:lpstr>MAP Goals</vt:lpstr>
      <vt:lpstr>Muon Collider </vt:lpstr>
      <vt:lpstr>Muon Collider Concept</vt:lpstr>
      <vt:lpstr>Muon Collider Parameters</vt:lpstr>
      <vt:lpstr>126 GeV Higgs Factory  </vt:lpstr>
      <vt:lpstr>Muon Collider - Neutrino Factory Comparison</vt:lpstr>
      <vt:lpstr>Critical R&amp;D AREAs</vt:lpstr>
      <vt:lpstr>Overview of R&amp;D Areas</vt:lpstr>
      <vt:lpstr>R&amp;D Capabilities I (Completed, Current or Underway)</vt:lpstr>
      <vt:lpstr>R&amp;D Capabilities II (Completed, Current or Underway)</vt:lpstr>
      <vt:lpstr>R&amp;D Activities:  Cavity Materials</vt:lpstr>
      <vt:lpstr>R&amp;D Activities:  Vacuum RF</vt:lpstr>
      <vt:lpstr>R&amp;D Activities:   High Pressure RF</vt:lpstr>
      <vt:lpstr>R&amp;D Activities:   HTS High Field Magnets</vt:lpstr>
      <vt:lpstr>MAP Technology Highlights</vt:lpstr>
      <vt:lpstr>R&amp;D Activities:  MICE Magnets</vt:lpstr>
      <vt:lpstr>R&amp;D Capabilities (Continuing and Future)</vt:lpstr>
      <vt:lpstr>nSTORM – Physics + Critical Accelerator R&amp;D</vt:lpstr>
      <vt:lpstr>Conclusion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Palmer</dc:creator>
  <cp:lastModifiedBy>Mark Palmer</cp:lastModifiedBy>
  <cp:revision>92</cp:revision>
  <cp:lastPrinted>2013-02-25T14:14:35Z</cp:lastPrinted>
  <dcterms:created xsi:type="dcterms:W3CDTF">2012-06-15T14:46:19Z</dcterms:created>
  <dcterms:modified xsi:type="dcterms:W3CDTF">2013-02-25T14:35:08Z</dcterms:modified>
</cp:coreProperties>
</file>