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9" r:id="rId2"/>
    <p:sldId id="365" r:id="rId3"/>
    <p:sldId id="374" r:id="rId4"/>
    <p:sldId id="347" r:id="rId5"/>
    <p:sldId id="373" r:id="rId6"/>
    <p:sldId id="345" r:id="rId7"/>
    <p:sldId id="349" r:id="rId8"/>
    <p:sldId id="348" r:id="rId9"/>
    <p:sldId id="354" r:id="rId10"/>
    <p:sldId id="355" r:id="rId11"/>
    <p:sldId id="356" r:id="rId12"/>
    <p:sldId id="353" r:id="rId13"/>
    <p:sldId id="358" r:id="rId14"/>
    <p:sldId id="362" r:id="rId15"/>
    <p:sldId id="337" r:id="rId16"/>
    <p:sldId id="336" r:id="rId17"/>
    <p:sldId id="339" r:id="rId18"/>
    <p:sldId id="344" r:id="rId19"/>
    <p:sldId id="366" r:id="rId20"/>
    <p:sldId id="368" r:id="rId21"/>
    <p:sldId id="369" r:id="rId22"/>
    <p:sldId id="370" r:id="rId23"/>
    <p:sldId id="372" r:id="rId24"/>
    <p:sldId id="367" r:id="rId25"/>
    <p:sldId id="352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3" autoAdjust="0"/>
  </p:normalViewPr>
  <p:slideViewPr>
    <p:cSldViewPr snapToObjects="1" showGuides="1">
      <p:cViewPr>
        <p:scale>
          <a:sx n="70" d="100"/>
          <a:sy n="70" d="100"/>
        </p:scale>
        <p:origin x="-954" y="-90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2/23/2013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81001" y="304800"/>
            <a:ext cx="8534399" cy="3341369"/>
          </a:xfrm>
        </p:spPr>
        <p:txBody>
          <a:bodyPr/>
          <a:lstStyle/>
          <a:p>
            <a:r>
              <a:rPr lang="en-US" sz="3600" dirty="0" smtClean="0">
                <a:solidFill>
                  <a:srgbClr val="002060"/>
                </a:solidFill>
              </a:rPr>
              <a:t>Technologies and Tests for </a:t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dirty="0" err="1" smtClean="0">
                <a:solidFill>
                  <a:srgbClr val="002060"/>
                </a:solidFill>
              </a:rPr>
              <a:t>e+e</a:t>
            </a:r>
            <a:r>
              <a:rPr lang="en-US" sz="3600" dirty="0" smtClean="0">
                <a:solidFill>
                  <a:srgbClr val="002060"/>
                </a:solidFill>
              </a:rPr>
              <a:t>- Circular Colliders:</a:t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SuperKEKB and Tau-Charm</a:t>
            </a:r>
            <a:r>
              <a:rPr lang="en-US" sz="4400" dirty="0" smtClean="0">
                <a:solidFill>
                  <a:srgbClr val="002060"/>
                </a:solidFill>
              </a:rPr>
              <a:t/>
            </a:r>
            <a:br>
              <a:rPr lang="en-US" sz="4400" dirty="0" smtClean="0">
                <a:solidFill>
                  <a:srgbClr val="002060"/>
                </a:solidFill>
              </a:rPr>
            </a:b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z="1800" dirty="0" smtClean="0"/>
              <a:t>John Seeman </a:t>
            </a:r>
          </a:p>
          <a:p>
            <a:r>
              <a:rPr lang="en-CA" sz="1800" dirty="0" smtClean="0"/>
              <a:t>Snowmass: Accelerator Technologies Capabilities</a:t>
            </a:r>
          </a:p>
          <a:p>
            <a:r>
              <a:rPr lang="en-CA" sz="1800" dirty="0" smtClean="0"/>
              <a:t>February 25-26, 2013</a:t>
            </a:r>
            <a:endParaRPr lang="en-CA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1" y="2971800"/>
            <a:ext cx="6934200" cy="381000"/>
          </a:xfrm>
        </p:spPr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CT Novosibirsk: Ring Layout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9294" y="1337773"/>
            <a:ext cx="6304762" cy="48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CT Novosibirsk: Parameters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31383"/>
            <a:ext cx="8108950" cy="468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CT Novosibirsk: Main Collider Features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2923"/>
            <a:ext cx="8108950" cy="426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CT Novosibirsk: IR quadrupoles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3151" y="1243013"/>
            <a:ext cx="6897048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CT Novosibirsk: Polarization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4335627" cy="307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2651" y="1447800"/>
            <a:ext cx="4631349" cy="24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7659" y="4114800"/>
            <a:ext cx="385742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Tau-Charm Factory at Tor Vergata-Frascati, Italy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2672" y="1243013"/>
            <a:ext cx="7318005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Vergata-Frascati Tau-Charm Factory Parameters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9630" y="1095164"/>
            <a:ext cx="5473169" cy="553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Tau-Charm Factory at Tor Vergata-Frascati, Italy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8509" y="1243013"/>
            <a:ext cx="6546331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Tau-Charm Factory at Tor Vergata-Frascati, Italy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6913" y="1371600"/>
            <a:ext cx="7409524" cy="28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8229" y="4840069"/>
            <a:ext cx="86869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Status: Design is under revision to be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presented to the Italian Government later in the year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Common Facility Features for these </a:t>
            </a:r>
            <a:r>
              <a:rPr lang="en-US" dirty="0" err="1" smtClean="0"/>
              <a:t>e+e</a:t>
            </a:r>
            <a:r>
              <a:rPr lang="en-US" dirty="0" smtClean="0"/>
              <a:t>- Colliders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Two rings with a single interaction point</a:t>
            </a:r>
          </a:p>
          <a:p>
            <a:r>
              <a:rPr lang="en-US" dirty="0" smtClean="0"/>
              <a:t>Crossing angle at the IP with very flat </a:t>
            </a:r>
            <a:r>
              <a:rPr lang="en-US" dirty="0" smtClean="0"/>
              <a:t>beams (</a:t>
            </a:r>
            <a:r>
              <a:rPr lang="en-US" dirty="0" err="1" smtClean="0"/>
              <a:t>emittance</a:t>
            </a:r>
            <a:r>
              <a:rPr lang="en-US" dirty="0" smtClean="0"/>
              <a:t> ratio = ~300)</a:t>
            </a:r>
            <a:endParaRPr lang="en-US" dirty="0" smtClean="0"/>
          </a:p>
          <a:p>
            <a:r>
              <a:rPr lang="en-US" dirty="0" smtClean="0"/>
              <a:t>Need low detector backgrounds</a:t>
            </a:r>
          </a:p>
          <a:p>
            <a:r>
              <a:rPr lang="en-US" dirty="0" smtClean="0"/>
              <a:t>Crab waist collisions</a:t>
            </a:r>
          </a:p>
          <a:p>
            <a:r>
              <a:rPr lang="en-US" dirty="0" smtClean="0"/>
              <a:t>Wigglers to reduce damping times and </a:t>
            </a:r>
            <a:r>
              <a:rPr lang="en-US" dirty="0" err="1" smtClean="0"/>
              <a:t>emittances</a:t>
            </a:r>
            <a:endParaRPr lang="en-US" dirty="0" smtClean="0"/>
          </a:p>
          <a:p>
            <a:r>
              <a:rPr lang="en-US" dirty="0" err="1" smtClean="0"/>
              <a:t>Picometer</a:t>
            </a:r>
            <a:r>
              <a:rPr lang="en-US" dirty="0" smtClean="0"/>
              <a:t>-vertical and nanometer-horizontal </a:t>
            </a:r>
            <a:r>
              <a:rPr lang="en-US" dirty="0" err="1" smtClean="0"/>
              <a:t>emittances</a:t>
            </a:r>
            <a:endParaRPr lang="en-US" dirty="0" smtClean="0"/>
          </a:p>
          <a:p>
            <a:r>
              <a:rPr lang="en-US" dirty="0" smtClean="0"/>
              <a:t>Longitudinal polarized e- beams at the IP with spin rotators</a:t>
            </a:r>
          </a:p>
          <a:p>
            <a:r>
              <a:rPr lang="en-US" dirty="0" smtClean="0"/>
              <a:t>Low emittance beam with beam-beam effects</a:t>
            </a:r>
          </a:p>
          <a:p>
            <a:r>
              <a:rPr lang="en-US" dirty="0" smtClean="0"/>
              <a:t>Polarized beam with strong beam-beam effects</a:t>
            </a:r>
          </a:p>
          <a:p>
            <a:r>
              <a:rPr lang="en-US" dirty="0" smtClean="0"/>
              <a:t>High currents:</a:t>
            </a:r>
          </a:p>
          <a:p>
            <a:r>
              <a:rPr lang="en-US" dirty="0" smtClean="0"/>
              <a:t>	Coherent Synchrotron Radiation (CSR)</a:t>
            </a:r>
          </a:p>
          <a:p>
            <a:r>
              <a:rPr lang="en-US" dirty="0" smtClean="0"/>
              <a:t>	Electron Cloud Instability ECI</a:t>
            </a:r>
          </a:p>
          <a:p>
            <a:r>
              <a:rPr lang="en-US" dirty="0" smtClean="0"/>
              <a:t>	Fast Ion Instability FII</a:t>
            </a:r>
          </a:p>
          <a:p>
            <a:r>
              <a:rPr lang="en-US" dirty="0" smtClean="0"/>
              <a:t>	Low impedance vacuum chambers</a:t>
            </a:r>
          </a:p>
          <a:p>
            <a:r>
              <a:rPr lang="en-US" dirty="0" smtClean="0"/>
              <a:t>	High power vacuum chambers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and Contributors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427882" cy="506552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SuperKEKB Tsukuba</a:t>
            </a:r>
          </a:p>
          <a:p>
            <a:r>
              <a:rPr lang="en-US" dirty="0" smtClean="0"/>
              <a:t>	K. Oide, Y. Funakoshi, Y. </a:t>
            </a:r>
            <a:r>
              <a:rPr lang="en-US" dirty="0" err="1" smtClean="0"/>
              <a:t>Suetsugu</a:t>
            </a:r>
            <a:r>
              <a:rPr lang="en-US" dirty="0" smtClean="0"/>
              <a:t>, M. Kikuchi, </a:t>
            </a:r>
          </a:p>
          <a:p>
            <a:r>
              <a:rPr lang="en-US" dirty="0" smtClean="0"/>
              <a:t>	M. Sato, T. </a:t>
            </a:r>
            <a:r>
              <a:rPr lang="en-US" dirty="0" err="1" smtClean="0"/>
              <a:t>Suwada</a:t>
            </a:r>
            <a:r>
              <a:rPr lang="en-US" dirty="0" smtClean="0"/>
              <a:t>, U. Wienands, M. Sullivan, J. Fox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Super CT Novosibirsk</a:t>
            </a:r>
          </a:p>
          <a:p>
            <a:r>
              <a:rPr lang="en-US" dirty="0" smtClean="0"/>
              <a:t>	E. Levichev, P. Piminov, D. Shatilov, A. Bogomyagkov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Super Tau-Charm Tor Vergata-Frascati</a:t>
            </a:r>
          </a:p>
          <a:p>
            <a:r>
              <a:rPr lang="en-US" dirty="0" smtClean="0"/>
              <a:t>	M. Biagini, S. Tomassini, M. Giorgi, P. Raimondi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Discussion: US Roles, </a:t>
            </a:r>
            <a:r>
              <a:rPr lang="en-US" dirty="0" smtClean="0">
                <a:solidFill>
                  <a:srgbClr val="002060"/>
                </a:solidFill>
              </a:rPr>
              <a:t>Test Beams, Technologies</a:t>
            </a:r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Point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Key issues: </a:t>
            </a:r>
            <a:r>
              <a:rPr lang="en-US" dirty="0" smtClean="0"/>
              <a:t>300 micron</a:t>
            </a:r>
            <a:r>
              <a:rPr lang="en-US" dirty="0" smtClean="0"/>
              <a:t> </a:t>
            </a:r>
            <a:r>
              <a:rPr lang="en-US" dirty="0" smtClean="0"/>
              <a:t>scale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y*, </a:t>
            </a:r>
            <a:r>
              <a:rPr lang="en-US" dirty="0" smtClean="0"/>
              <a:t>large betas in IR quadrupoles, quadrupoles inside the detector, collision feedback, vacuum chamber design, magnet tolerances,  alignment and jitter  tolerances, crab cavities, crab waist,</a:t>
            </a:r>
            <a:endParaRPr lang="en-US" dirty="0" smtClean="0"/>
          </a:p>
          <a:p>
            <a:r>
              <a:rPr lang="en-US" dirty="0" smtClean="0"/>
              <a:t>US relevance: LHC, </a:t>
            </a:r>
            <a:r>
              <a:rPr lang="en-US" dirty="0" err="1" smtClean="0"/>
              <a:t>Muon</a:t>
            </a:r>
            <a:r>
              <a:rPr lang="en-US" dirty="0" smtClean="0"/>
              <a:t> collider, ILC, Higgs factory</a:t>
            </a:r>
            <a:endParaRPr lang="en-US" dirty="0" smtClean="0"/>
          </a:p>
          <a:p>
            <a:r>
              <a:rPr lang="en-US" dirty="0" smtClean="0"/>
              <a:t>Test </a:t>
            </a:r>
            <a:r>
              <a:rPr lang="en-US" dirty="0" smtClean="0"/>
              <a:t>accelerators/facilities: </a:t>
            </a:r>
            <a:r>
              <a:rPr lang="en-US" dirty="0" smtClean="0"/>
              <a:t>SuperKEKB, </a:t>
            </a:r>
            <a:r>
              <a:rPr lang="en-US" dirty="0" smtClean="0"/>
              <a:t>CESR-TA, PETRA-3, vibration stabilization facility</a:t>
            </a:r>
            <a:endParaRPr lang="en-US" dirty="0" smtClean="0"/>
          </a:p>
          <a:p>
            <a:r>
              <a:rPr lang="en-US" dirty="0" smtClean="0"/>
              <a:t>Technologies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	</a:t>
            </a:r>
            <a:r>
              <a:rPr lang="en-US" dirty="0" smtClean="0"/>
              <a:t>100+ Hz IP dither feedback on luminosity</a:t>
            </a:r>
          </a:p>
          <a:p>
            <a:r>
              <a:rPr lang="en-US" dirty="0" smtClean="0"/>
              <a:t>	Superconducting magnets</a:t>
            </a:r>
          </a:p>
          <a:p>
            <a:r>
              <a:rPr lang="en-US" dirty="0" smtClean="0"/>
              <a:t>	</a:t>
            </a:r>
            <a:r>
              <a:rPr lang="en-US" dirty="0" smtClean="0"/>
              <a:t>Permanent magnets</a:t>
            </a:r>
          </a:p>
          <a:p>
            <a:r>
              <a:rPr lang="en-US" dirty="0" smtClean="0"/>
              <a:t>	</a:t>
            </a:r>
            <a:r>
              <a:rPr lang="en-US" dirty="0" smtClean="0"/>
              <a:t>Power supply stability</a:t>
            </a:r>
          </a:p>
          <a:p>
            <a:r>
              <a:rPr lang="en-US" dirty="0" smtClean="0"/>
              <a:t>	</a:t>
            </a:r>
            <a:r>
              <a:rPr lang="en-US" dirty="0" smtClean="0"/>
              <a:t>Vibration control</a:t>
            </a:r>
          </a:p>
          <a:p>
            <a:r>
              <a:rPr lang="en-US" dirty="0" smtClean="0"/>
              <a:t>	Non-linear optics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Detector Interface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4620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Key issue</a:t>
            </a:r>
            <a:r>
              <a:rPr lang="en-US" dirty="0" smtClean="0"/>
              <a:t>: Synchrotron radiation backgrounds, lost particle backgrounds, SR heating of vacuum chambers, radiation damage/lifetime of detectors, sensor occupancy</a:t>
            </a:r>
            <a:r>
              <a:rPr lang="en-US" dirty="0" smtClean="0"/>
              <a:t>, luminosity measurement.</a:t>
            </a:r>
            <a:endParaRPr lang="en-US" dirty="0" smtClean="0"/>
          </a:p>
          <a:p>
            <a:r>
              <a:rPr lang="en-US" dirty="0" smtClean="0"/>
              <a:t>US relevance</a:t>
            </a:r>
            <a:r>
              <a:rPr lang="en-US" dirty="0" smtClean="0"/>
              <a:t>: LHC, </a:t>
            </a:r>
            <a:r>
              <a:rPr lang="en-US" dirty="0" err="1" smtClean="0"/>
              <a:t>Muon</a:t>
            </a:r>
            <a:r>
              <a:rPr lang="en-US" dirty="0" smtClean="0"/>
              <a:t> collider, ILC, Higgs factory</a:t>
            </a:r>
            <a:endParaRPr lang="en-US" dirty="0" smtClean="0"/>
          </a:p>
          <a:p>
            <a:r>
              <a:rPr lang="en-US" dirty="0" smtClean="0"/>
              <a:t>Test </a:t>
            </a:r>
            <a:r>
              <a:rPr lang="en-US" dirty="0" smtClean="0"/>
              <a:t>accelerators/facilities: SuperKEKB, LHC, lab tests of high power vacuum chambers, lab tests of detector lifetime</a:t>
            </a:r>
            <a:endParaRPr lang="en-US" dirty="0" smtClean="0"/>
          </a:p>
          <a:p>
            <a:r>
              <a:rPr lang="en-US" dirty="0" smtClean="0"/>
              <a:t>Technologies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	</a:t>
            </a:r>
            <a:r>
              <a:rPr lang="en-US" dirty="0" smtClean="0"/>
              <a:t>IP vacuum pumping</a:t>
            </a:r>
          </a:p>
          <a:p>
            <a:r>
              <a:rPr lang="en-US" dirty="0" smtClean="0"/>
              <a:t>	</a:t>
            </a:r>
            <a:r>
              <a:rPr lang="en-US" dirty="0" smtClean="0"/>
              <a:t>Advanced masking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/>
              <a:t>Rapid l</a:t>
            </a:r>
            <a:r>
              <a:rPr lang="en-US" dirty="0" smtClean="0"/>
              <a:t>uminosity feedback</a:t>
            </a:r>
          </a:p>
          <a:p>
            <a:r>
              <a:rPr lang="en-US" dirty="0" smtClean="0"/>
              <a:t>	Detector design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</a:t>
            </a:r>
            <a:r>
              <a:rPr lang="en-US" dirty="0" err="1" smtClean="0"/>
              <a:t>Emittances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Key issue</a:t>
            </a:r>
            <a:r>
              <a:rPr lang="en-US" dirty="0" smtClean="0"/>
              <a:t>: Component tolerances, vibration control, </a:t>
            </a:r>
            <a:r>
              <a:rPr lang="en-US" dirty="0" err="1" smtClean="0"/>
              <a:t>emittance</a:t>
            </a:r>
            <a:r>
              <a:rPr lang="en-US" dirty="0" smtClean="0"/>
              <a:t> measuring hardware, active feedbacks, field nonlinearities.</a:t>
            </a:r>
            <a:endParaRPr lang="en-US" dirty="0" smtClean="0"/>
          </a:p>
          <a:p>
            <a:r>
              <a:rPr lang="en-US" dirty="0" smtClean="0"/>
              <a:t>US relevance</a:t>
            </a:r>
            <a:r>
              <a:rPr lang="en-US" dirty="0" smtClean="0"/>
              <a:t>: ILC, Ultimate Storage Ring</a:t>
            </a:r>
            <a:endParaRPr lang="en-US" dirty="0" smtClean="0"/>
          </a:p>
          <a:p>
            <a:r>
              <a:rPr lang="en-US" dirty="0" smtClean="0"/>
              <a:t>Test </a:t>
            </a:r>
            <a:r>
              <a:rPr lang="en-US" dirty="0" smtClean="0"/>
              <a:t>accelerators/facilities: SuperKEKB, PETRA-3, CESR-TA, NSLS-II, lab tests of x-ray size monitors</a:t>
            </a:r>
            <a:endParaRPr lang="en-US" dirty="0" smtClean="0"/>
          </a:p>
          <a:p>
            <a:r>
              <a:rPr lang="en-US" dirty="0" smtClean="0"/>
              <a:t>Technologies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	 300 to1 </a:t>
            </a:r>
            <a:r>
              <a:rPr lang="en-US" dirty="0" err="1" smtClean="0"/>
              <a:t>emittance</a:t>
            </a:r>
            <a:r>
              <a:rPr lang="en-US" dirty="0" smtClean="0"/>
              <a:t> tuning </a:t>
            </a:r>
            <a:r>
              <a:rPr lang="en-US" dirty="0" smtClean="0"/>
              <a:t>techniques</a:t>
            </a:r>
          </a:p>
          <a:p>
            <a:r>
              <a:rPr lang="en-US" dirty="0" smtClean="0"/>
              <a:t>	</a:t>
            </a:r>
            <a:r>
              <a:rPr lang="en-US" dirty="0" smtClean="0"/>
              <a:t>Coherent Synchrotron Radiation CSR simulations and </a:t>
            </a:r>
          </a:p>
          <a:p>
            <a:r>
              <a:rPr lang="en-US" dirty="0" smtClean="0"/>
              <a:t>	</a:t>
            </a:r>
            <a:r>
              <a:rPr lang="en-US" dirty="0" smtClean="0"/>
              <a:t>measurements</a:t>
            </a:r>
          </a:p>
          <a:p>
            <a:r>
              <a:rPr lang="en-US" dirty="0" smtClean="0"/>
              <a:t>	</a:t>
            </a:r>
            <a:r>
              <a:rPr lang="en-US" dirty="0" smtClean="0"/>
              <a:t>Fast Ion Instability FII simulations and measurements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/>
              <a:t>Intra-Beam Scattering IBS simulations and measurements</a:t>
            </a:r>
          </a:p>
          <a:p>
            <a:r>
              <a:rPr lang="en-US" dirty="0" smtClean="0"/>
              <a:t>	</a:t>
            </a:r>
            <a:r>
              <a:rPr lang="en-US" dirty="0" smtClean="0"/>
              <a:t>Electron Cloud Instability ECI simulations and measurements</a:t>
            </a:r>
          </a:p>
          <a:p>
            <a:r>
              <a:rPr lang="en-US" dirty="0" smtClean="0"/>
              <a:t>	</a:t>
            </a:r>
            <a:r>
              <a:rPr lang="en-US" dirty="0" smtClean="0"/>
              <a:t>Effects of spin rotators.</a:t>
            </a:r>
          </a:p>
          <a:p>
            <a:r>
              <a:rPr lang="en-US" dirty="0" smtClean="0"/>
              <a:t>	Effects of beam-beam interaction</a:t>
            </a:r>
          </a:p>
          <a:p>
            <a:r>
              <a:rPr lang="en-US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Current Effects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Key issues: Beam stability, </a:t>
            </a:r>
            <a:r>
              <a:rPr lang="en-US" dirty="0" smtClean="0"/>
              <a:t>high </a:t>
            </a:r>
            <a:r>
              <a:rPr lang="en-US" dirty="0" smtClean="0"/>
              <a:t>power RF, </a:t>
            </a:r>
            <a:r>
              <a:rPr lang="en-US" dirty="0" smtClean="0"/>
              <a:t>high </a:t>
            </a:r>
            <a:r>
              <a:rPr lang="en-US" dirty="0" smtClean="0"/>
              <a:t>power </a:t>
            </a:r>
            <a:r>
              <a:rPr lang="en-US" dirty="0" smtClean="0"/>
              <a:t>vacuum components, </a:t>
            </a:r>
            <a:r>
              <a:rPr lang="en-US" dirty="0" smtClean="0"/>
              <a:t>AC wall efficiency, injector </a:t>
            </a:r>
            <a:r>
              <a:rPr lang="en-US" dirty="0" smtClean="0"/>
              <a:t>capabilities, I&gt; 1 A.</a:t>
            </a:r>
            <a:endParaRPr lang="en-US" dirty="0" smtClean="0"/>
          </a:p>
          <a:p>
            <a:r>
              <a:rPr lang="en-US" dirty="0" smtClean="0"/>
              <a:t>US relevance: </a:t>
            </a:r>
            <a:r>
              <a:rPr lang="en-US" dirty="0" smtClean="0"/>
              <a:t>LHC</a:t>
            </a:r>
            <a:r>
              <a:rPr lang="en-US" dirty="0" smtClean="0"/>
              <a:t>, </a:t>
            </a:r>
            <a:r>
              <a:rPr lang="en-US" dirty="0" err="1" smtClean="0"/>
              <a:t>m</a:t>
            </a:r>
            <a:r>
              <a:rPr lang="en-US" dirty="0" err="1" smtClean="0"/>
              <a:t>uon</a:t>
            </a:r>
            <a:r>
              <a:rPr lang="en-US" dirty="0" smtClean="0"/>
              <a:t> collider, </a:t>
            </a:r>
            <a:r>
              <a:rPr lang="en-US" dirty="0" err="1" smtClean="0"/>
              <a:t>muon</a:t>
            </a:r>
            <a:r>
              <a:rPr lang="en-US" dirty="0" smtClean="0"/>
              <a:t> storage ring, Project </a:t>
            </a:r>
            <a:r>
              <a:rPr lang="en-US" dirty="0" smtClean="0"/>
              <a:t>X, </a:t>
            </a:r>
            <a:r>
              <a:rPr lang="en-US" dirty="0" smtClean="0"/>
              <a:t>U</a:t>
            </a:r>
            <a:r>
              <a:rPr lang="en-US" dirty="0" smtClean="0"/>
              <a:t>ltimate </a:t>
            </a:r>
            <a:r>
              <a:rPr lang="en-US" dirty="0" smtClean="0"/>
              <a:t>S</a:t>
            </a:r>
            <a:r>
              <a:rPr lang="en-US" dirty="0" smtClean="0"/>
              <a:t>torage </a:t>
            </a:r>
            <a:r>
              <a:rPr lang="en-US" dirty="0" smtClean="0"/>
              <a:t>R</a:t>
            </a:r>
            <a:r>
              <a:rPr lang="en-US" dirty="0" smtClean="0"/>
              <a:t>ing</a:t>
            </a:r>
            <a:endParaRPr lang="en-US" dirty="0" smtClean="0"/>
          </a:p>
          <a:p>
            <a:r>
              <a:rPr lang="en-US" dirty="0" smtClean="0"/>
              <a:t>Test </a:t>
            </a:r>
            <a:r>
              <a:rPr lang="en-US" dirty="0" smtClean="0"/>
              <a:t>accelerators/facilities: SuperKEKB, CESR-TA</a:t>
            </a:r>
            <a:endParaRPr lang="en-US" dirty="0" smtClean="0"/>
          </a:p>
          <a:p>
            <a:r>
              <a:rPr lang="en-US" dirty="0" smtClean="0"/>
              <a:t>Technologies: 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/>
              <a:t>Better b</a:t>
            </a:r>
            <a:r>
              <a:rPr lang="en-US" dirty="0" smtClean="0"/>
              <a:t>unch feedbacks</a:t>
            </a:r>
            <a:endParaRPr lang="en-US" dirty="0" smtClean="0"/>
          </a:p>
          <a:p>
            <a:r>
              <a:rPr lang="en-US" dirty="0" smtClean="0"/>
              <a:t>	ECI control</a:t>
            </a:r>
          </a:p>
          <a:p>
            <a:r>
              <a:rPr lang="en-US" dirty="0" smtClean="0"/>
              <a:t>	IBS mitigations</a:t>
            </a:r>
          </a:p>
          <a:p>
            <a:r>
              <a:rPr lang="en-US" dirty="0" smtClean="0"/>
              <a:t>	FII mitigations</a:t>
            </a:r>
          </a:p>
          <a:p>
            <a:r>
              <a:rPr lang="en-US" dirty="0" smtClean="0"/>
              <a:t>	</a:t>
            </a:r>
            <a:r>
              <a:rPr lang="en-US" dirty="0" smtClean="0"/>
              <a:t>More efficient klystrons</a:t>
            </a:r>
          </a:p>
          <a:p>
            <a:r>
              <a:rPr lang="en-US" dirty="0" smtClean="0"/>
              <a:t>	</a:t>
            </a:r>
            <a:r>
              <a:rPr lang="en-US" dirty="0" smtClean="0"/>
              <a:t>High power cavities</a:t>
            </a:r>
          </a:p>
          <a:p>
            <a:r>
              <a:rPr lang="en-US" dirty="0" smtClean="0"/>
              <a:t>	Longitudinal beam feedback</a:t>
            </a:r>
            <a:endParaRPr lang="en-US" dirty="0" smtClean="0"/>
          </a:p>
          <a:p>
            <a:r>
              <a:rPr lang="en-US" dirty="0" smtClean="0"/>
              <a:t>	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433260" cy="753033"/>
          </a:xfrm>
        </p:spPr>
        <p:txBody>
          <a:bodyPr/>
          <a:lstStyle/>
          <a:p>
            <a:r>
              <a:rPr lang="en-US" dirty="0" smtClean="0"/>
              <a:t>Longitudinally Polarized e- Beam at the Interaction Point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Key issue</a:t>
            </a:r>
            <a:r>
              <a:rPr lang="en-US" dirty="0" smtClean="0"/>
              <a:t>: Injected polarization, beam lifetime, polarization lifetime, spin rotators, polarization measurements, effect on IP optics, beam-beam effect on polarization.</a:t>
            </a:r>
            <a:endParaRPr lang="en-US" dirty="0" smtClean="0"/>
          </a:p>
          <a:p>
            <a:r>
              <a:rPr lang="en-US" dirty="0" smtClean="0"/>
              <a:t>US relevance</a:t>
            </a:r>
            <a:r>
              <a:rPr lang="en-US" dirty="0" smtClean="0"/>
              <a:t>: ILC</a:t>
            </a:r>
            <a:endParaRPr lang="en-US" dirty="0" smtClean="0"/>
          </a:p>
          <a:p>
            <a:r>
              <a:rPr lang="en-US" dirty="0" smtClean="0"/>
              <a:t>Test </a:t>
            </a:r>
            <a:r>
              <a:rPr lang="en-US" dirty="0" smtClean="0"/>
              <a:t>accelerators/facilities: SuperKEKB?, VLEPP-2000? </a:t>
            </a:r>
            <a:endParaRPr lang="en-US" dirty="0" smtClean="0"/>
          </a:p>
          <a:p>
            <a:r>
              <a:rPr lang="en-US" dirty="0" smtClean="0"/>
              <a:t>Technologies:</a:t>
            </a:r>
          </a:p>
          <a:p>
            <a:r>
              <a:rPr lang="en-US" dirty="0" smtClean="0"/>
              <a:t>	Siberian snakes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Solenoidal</a:t>
            </a:r>
            <a:r>
              <a:rPr lang="en-US" dirty="0" smtClean="0"/>
              <a:t> rotators</a:t>
            </a:r>
          </a:p>
          <a:p>
            <a:r>
              <a:rPr lang="en-US" dirty="0" smtClean="0"/>
              <a:t>	</a:t>
            </a:r>
            <a:r>
              <a:rPr lang="en-US" dirty="0" smtClean="0"/>
              <a:t>Beam-beam depolarization diagnostics</a:t>
            </a:r>
          </a:p>
          <a:p>
            <a:r>
              <a:rPr lang="en-US" dirty="0" smtClean="0"/>
              <a:t>	</a:t>
            </a:r>
            <a:r>
              <a:rPr lang="en-US" dirty="0" smtClean="0"/>
              <a:t>Spin manipulation in the Damping Ring and </a:t>
            </a:r>
            <a:r>
              <a:rPr lang="en-US" dirty="0" err="1" smtClean="0"/>
              <a:t>Linac</a:t>
            </a:r>
            <a:r>
              <a:rPr lang="en-US" dirty="0" smtClean="0"/>
              <a:t>.</a:t>
            </a:r>
          </a:p>
          <a:p>
            <a:r>
              <a:rPr lang="en-US" dirty="0" smtClean="0"/>
              <a:t>	</a:t>
            </a:r>
            <a:r>
              <a:rPr lang="en-US" dirty="0" smtClean="0"/>
              <a:t>e- polarized source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66150" y="6318250"/>
            <a:ext cx="319088" cy="539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B45208C-41A0-4139-8672-C05D1764F96C}" type="slidenum">
              <a:rPr lang="en-US"/>
              <a:pPr/>
              <a:t>25</a:t>
            </a:fld>
            <a:endParaRPr lang="en-US"/>
          </a:p>
        </p:txBody>
      </p:sp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itchFamily="-60" charset="0"/>
              </a:rPr>
              <a:t>Example: Project Considerations </a:t>
            </a:r>
            <a:br>
              <a:rPr lang="en-US" dirty="0" smtClean="0">
                <a:solidFill>
                  <a:srgbClr val="002060"/>
                </a:solidFill>
                <a:latin typeface="Arial" pitchFamily="-60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" pitchFamily="-60" charset="0"/>
              </a:rPr>
              <a:t>(US-Japan or SLAC-SuperKEKB</a:t>
            </a:r>
            <a:r>
              <a:rPr lang="en-US" dirty="0" smtClean="0">
                <a:solidFill>
                  <a:srgbClr val="002060"/>
                </a:solidFill>
                <a:latin typeface="Arial" pitchFamily="-60" charset="0"/>
              </a:rPr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43013"/>
            <a:ext cx="8108950" cy="54625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00" dirty="0" smtClean="0">
                <a:latin typeface="Arial" pitchFamily="-60" charset="0"/>
              </a:rPr>
              <a:t>IP feedback on luminosity:</a:t>
            </a:r>
          </a:p>
          <a:p>
            <a:pPr>
              <a:lnSpc>
                <a:spcPct val="100000"/>
              </a:lnSpc>
            </a:pPr>
            <a:r>
              <a:rPr lang="en-US" sz="1300" dirty="0" smtClean="0">
                <a:latin typeface="Arial" pitchFamily="-60" charset="0"/>
              </a:rPr>
              <a:t>	Fast dither x, y and y’ (100 Hz) position and angle</a:t>
            </a:r>
          </a:p>
          <a:p>
            <a:pPr>
              <a:lnSpc>
                <a:spcPct val="100000"/>
              </a:lnSpc>
            </a:pPr>
            <a:r>
              <a:rPr lang="en-US" sz="1300" dirty="0" smtClean="0">
                <a:latin typeface="Arial" pitchFamily="-60" charset="0"/>
              </a:rPr>
              <a:t>	Lock in amplifiers for amplitude and phase</a:t>
            </a:r>
          </a:p>
          <a:p>
            <a:pPr>
              <a:lnSpc>
                <a:spcPct val="100000"/>
              </a:lnSpc>
            </a:pPr>
            <a:r>
              <a:rPr lang="en-US" sz="1300" dirty="0" smtClean="0">
                <a:latin typeface="Arial" pitchFamily="-60" charset="0"/>
              </a:rPr>
              <a:t>	All planes at once</a:t>
            </a:r>
          </a:p>
          <a:p>
            <a:pPr>
              <a:lnSpc>
                <a:spcPct val="100000"/>
              </a:lnSpc>
            </a:pPr>
            <a:r>
              <a:rPr lang="en-US" sz="1300" dirty="0" smtClean="0">
                <a:latin typeface="Arial" pitchFamily="-60" charset="0"/>
              </a:rPr>
              <a:t>	Single step or Newton algorithm</a:t>
            </a:r>
          </a:p>
          <a:p>
            <a:pPr>
              <a:lnSpc>
                <a:spcPct val="100000"/>
              </a:lnSpc>
            </a:pPr>
            <a:r>
              <a:rPr lang="en-US" sz="1300" dirty="0" smtClean="0">
                <a:latin typeface="Arial" pitchFamily="-60" charset="0"/>
              </a:rPr>
              <a:t>Linac beam position monitors (BPM):</a:t>
            </a:r>
          </a:p>
          <a:p>
            <a:pPr>
              <a:lnSpc>
                <a:spcPct val="100000"/>
              </a:lnSpc>
            </a:pPr>
            <a:r>
              <a:rPr lang="en-US" sz="1300" dirty="0" smtClean="0">
                <a:latin typeface="Arial" pitchFamily="-60" charset="0"/>
              </a:rPr>
              <a:t>	Single passage for linac use</a:t>
            </a:r>
          </a:p>
          <a:p>
            <a:pPr>
              <a:lnSpc>
                <a:spcPct val="100000"/>
              </a:lnSpc>
            </a:pPr>
            <a:r>
              <a:rPr lang="en-US" sz="1300" dirty="0" smtClean="0">
                <a:latin typeface="Arial" pitchFamily="-60" charset="0"/>
              </a:rPr>
              <a:t>	Multi-passage for ring use</a:t>
            </a:r>
          </a:p>
          <a:p>
            <a:pPr>
              <a:lnSpc>
                <a:spcPct val="100000"/>
              </a:lnSpc>
            </a:pPr>
            <a:r>
              <a:rPr lang="en-US" sz="1300" dirty="0" smtClean="0">
                <a:latin typeface="Arial" pitchFamily="-60" charset="0"/>
              </a:rPr>
              <a:t>	Present hardware not reliable nor precise enough</a:t>
            </a:r>
          </a:p>
          <a:p>
            <a:pPr>
              <a:lnSpc>
                <a:spcPct val="100000"/>
              </a:lnSpc>
            </a:pPr>
            <a:r>
              <a:rPr lang="en-US" sz="1300" dirty="0" smtClean="0">
                <a:latin typeface="Arial" pitchFamily="-60" charset="0"/>
              </a:rPr>
              <a:t>Beam collimation:</a:t>
            </a:r>
          </a:p>
          <a:p>
            <a:pPr>
              <a:lnSpc>
                <a:spcPct val="100000"/>
              </a:lnSpc>
            </a:pPr>
            <a:r>
              <a:rPr lang="en-US" sz="1300" dirty="0" smtClean="0">
                <a:latin typeface="Arial" pitchFamily="-60" charset="0"/>
              </a:rPr>
              <a:t>	Moveable jaws like PEP-II design</a:t>
            </a:r>
          </a:p>
          <a:p>
            <a:pPr>
              <a:lnSpc>
                <a:spcPct val="100000"/>
              </a:lnSpc>
            </a:pPr>
            <a:r>
              <a:rPr lang="en-US" sz="1300" dirty="0" smtClean="0">
                <a:latin typeface="Arial" pitchFamily="-60" charset="0"/>
              </a:rPr>
              <a:t>	Low impedance</a:t>
            </a:r>
          </a:p>
          <a:p>
            <a:pPr>
              <a:lnSpc>
                <a:spcPct val="100000"/>
              </a:lnSpc>
            </a:pPr>
            <a:r>
              <a:rPr lang="en-US" sz="1300" dirty="0" smtClean="0">
                <a:latin typeface="Arial" pitchFamily="-60" charset="0"/>
              </a:rPr>
              <a:t>	Multiple stages for effective spray elimination</a:t>
            </a:r>
          </a:p>
          <a:p>
            <a:pPr>
              <a:lnSpc>
                <a:spcPct val="100000"/>
              </a:lnSpc>
            </a:pPr>
            <a:r>
              <a:rPr lang="en-US" sz="1300" dirty="0" smtClean="0">
                <a:latin typeface="Arial" pitchFamily="-60" charset="0"/>
              </a:rPr>
              <a:t>Accelerator physics:</a:t>
            </a:r>
          </a:p>
          <a:p>
            <a:pPr>
              <a:lnSpc>
                <a:spcPct val="100000"/>
              </a:lnSpc>
            </a:pPr>
            <a:r>
              <a:rPr lang="en-US" sz="1300" dirty="0" smtClean="0">
                <a:latin typeface="Arial" pitchFamily="-60" charset="0"/>
              </a:rPr>
              <a:t>	IP MDI, IP masking</a:t>
            </a:r>
          </a:p>
          <a:p>
            <a:pPr>
              <a:lnSpc>
                <a:spcPct val="100000"/>
              </a:lnSpc>
            </a:pPr>
            <a:r>
              <a:rPr lang="en-US" sz="1300" dirty="0" smtClean="0">
                <a:latin typeface="Arial" pitchFamily="-60" charset="0"/>
              </a:rPr>
              <a:t>	CSR</a:t>
            </a:r>
          </a:p>
          <a:p>
            <a:pPr>
              <a:lnSpc>
                <a:spcPct val="100000"/>
              </a:lnSpc>
            </a:pPr>
            <a:r>
              <a:rPr lang="en-US" sz="1300" dirty="0" smtClean="0">
                <a:latin typeface="Arial" pitchFamily="-60" charset="0"/>
              </a:rPr>
              <a:t>	Beam-beam effect</a:t>
            </a:r>
          </a:p>
          <a:p>
            <a:pPr>
              <a:lnSpc>
                <a:spcPct val="100000"/>
              </a:lnSpc>
            </a:pPr>
            <a:r>
              <a:rPr lang="en-US" sz="1300" dirty="0" smtClean="0">
                <a:latin typeface="Arial" pitchFamily="-60" charset="0"/>
              </a:rPr>
              <a:t>	Commissioning</a:t>
            </a:r>
          </a:p>
          <a:p>
            <a:pPr>
              <a:lnSpc>
                <a:spcPct val="100000"/>
              </a:lnSpc>
            </a:pPr>
            <a:r>
              <a:rPr lang="en-US" sz="1300" dirty="0" smtClean="0">
                <a:latin typeface="Arial" pitchFamily="-60" charset="0"/>
              </a:rPr>
              <a:t>Bunch-by-bunch feedback:</a:t>
            </a:r>
          </a:p>
          <a:p>
            <a:pPr>
              <a:lnSpc>
                <a:spcPct val="100000"/>
              </a:lnSpc>
            </a:pPr>
            <a:r>
              <a:rPr lang="en-US" sz="1300" dirty="0" smtClean="0">
                <a:latin typeface="Arial" pitchFamily="-60" charset="0"/>
              </a:rPr>
              <a:t>	Circuit design</a:t>
            </a:r>
          </a:p>
          <a:p>
            <a:pPr>
              <a:lnSpc>
                <a:spcPct val="100000"/>
              </a:lnSpc>
            </a:pPr>
            <a:r>
              <a:rPr lang="en-US" sz="1300" dirty="0" smtClean="0">
                <a:latin typeface="Arial" pitchFamily="-60" charset="0"/>
              </a:rPr>
              <a:t>	Power amplifier analysis</a:t>
            </a:r>
          </a:p>
          <a:p>
            <a:pPr>
              <a:lnSpc>
                <a:spcPct val="100000"/>
              </a:lnSpc>
            </a:pPr>
            <a:r>
              <a:rPr lang="en-US" sz="1300" dirty="0" smtClean="0">
                <a:latin typeface="Arial" pitchFamily="-60" charset="0"/>
              </a:rPr>
              <a:t>	Synchronization studies</a:t>
            </a:r>
          </a:p>
          <a:p>
            <a:pPr>
              <a:lnSpc>
                <a:spcPct val="100000"/>
              </a:lnSpc>
            </a:pPr>
            <a:endParaRPr lang="en-US" sz="1300" dirty="0" smtClean="0">
              <a:latin typeface="Arial" pitchFamily="-60" charset="0"/>
            </a:endParaRPr>
          </a:p>
          <a:p>
            <a:pPr>
              <a:lnSpc>
                <a:spcPct val="100000"/>
              </a:lnSpc>
            </a:pPr>
            <a:endParaRPr lang="en-US" sz="1300" dirty="0" smtClean="0">
              <a:latin typeface="Arial" pitchFamily="-60" charset="0"/>
            </a:endParaRPr>
          </a:p>
          <a:p>
            <a:pPr>
              <a:lnSpc>
                <a:spcPct val="100000"/>
              </a:lnSpc>
            </a:pPr>
            <a:endParaRPr lang="en-US" sz="1300" dirty="0" smtClean="0">
              <a:latin typeface="Arial" pitchFamily="-6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29091"/>
            <a:ext cx="8261350" cy="753033"/>
          </a:xfrm>
        </p:spPr>
        <p:txBody>
          <a:bodyPr/>
          <a:lstStyle/>
          <a:p>
            <a:r>
              <a:rPr lang="en-US" sz="2000" dirty="0" smtClean="0"/>
              <a:t>Performance Achievements by PEP-II, KEKB, DAFNE, and BEPC-II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1243584"/>
            <a:ext cx="8032750" cy="506552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ring colliders with one IR work well. </a:t>
            </a:r>
            <a:endParaRPr lang="en-US" dirty="0" smtClean="0"/>
          </a:p>
          <a:p>
            <a:r>
              <a:rPr lang="en-US" dirty="0" smtClean="0"/>
              <a:t>Energy </a:t>
            </a:r>
            <a:r>
              <a:rPr lang="en-US" dirty="0" smtClean="0"/>
              <a:t>asymmetry ok.</a:t>
            </a:r>
          </a:p>
          <a:p>
            <a:r>
              <a:rPr lang="en-US" dirty="0" smtClean="0"/>
              <a:t>Greater than 1000 bunches per beam can be used.</a:t>
            </a:r>
          </a:p>
          <a:p>
            <a:r>
              <a:rPr lang="en-US" dirty="0" smtClean="0"/>
              <a:t>Bunch-by-bunch feedbacks effective with 4 </a:t>
            </a:r>
            <a:r>
              <a:rPr lang="en-US" dirty="0" err="1" smtClean="0"/>
              <a:t>nsec</a:t>
            </a:r>
            <a:r>
              <a:rPr lang="en-US" dirty="0" smtClean="0"/>
              <a:t> bunch </a:t>
            </a:r>
            <a:r>
              <a:rPr lang="en-US" dirty="0" err="1" smtClean="0"/>
              <a:t>spacings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Multi-megawatt continuous RF systems manageable.</a:t>
            </a:r>
          </a:p>
          <a:p>
            <a:r>
              <a:rPr lang="en-US" dirty="0" smtClean="0"/>
              <a:t>IP collisions with either head-on and crossing angles work.</a:t>
            </a:r>
          </a:p>
          <a:p>
            <a:r>
              <a:rPr lang="en-US" dirty="0" smtClean="0"/>
              <a:t>Low detector backgrounds </a:t>
            </a:r>
            <a:r>
              <a:rPr lang="en-US" dirty="0" smtClean="0"/>
              <a:t>achievable with ampere beams.</a:t>
            </a:r>
            <a:endParaRPr lang="en-US" dirty="0" smtClean="0"/>
          </a:p>
          <a:p>
            <a:r>
              <a:rPr lang="en-US" dirty="0" smtClean="0"/>
              <a:t>Crab cavities, crab waist, and low emittance tuning can be done.</a:t>
            </a:r>
          </a:p>
          <a:p>
            <a:r>
              <a:rPr lang="en-US" dirty="0" smtClean="0"/>
              <a:t>Beam instabilities (ECI, FII, </a:t>
            </a:r>
            <a:r>
              <a:rPr lang="en-US" dirty="0" smtClean="0"/>
              <a:t>IBS, resistive </a:t>
            </a:r>
            <a:r>
              <a:rPr lang="en-US" dirty="0" smtClean="0"/>
              <a:t>wall, …) mostly tamed.</a:t>
            </a:r>
          </a:p>
          <a:p>
            <a:r>
              <a:rPr lang="en-US" dirty="0" smtClean="0"/>
              <a:t>High power (10kW/m) vacuum systems can be constructed.</a:t>
            </a:r>
          </a:p>
          <a:p>
            <a:r>
              <a:rPr lang="en-US" dirty="0" smtClean="0"/>
              <a:t>Full energy injection</a:t>
            </a:r>
          </a:p>
          <a:p>
            <a:r>
              <a:rPr lang="en-US" dirty="0" smtClean="0"/>
              <a:t>Top-up injection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SuperKEKB Tsukuba: Accelerator Layout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3326" y="1243013"/>
            <a:ext cx="7416698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34638" y="1369367"/>
            <a:ext cx="398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Funded and in construction.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SuperKEKB Tsukuba: Parameters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6565" y="1243013"/>
            <a:ext cx="593022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SuperKEKB Schedule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6023" y="1243013"/>
            <a:ext cx="7691304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SuperKEKB Rings Components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1822" y="3704029"/>
            <a:ext cx="3978947" cy="301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407" y="4191000"/>
            <a:ext cx="4257675" cy="252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95399"/>
            <a:ext cx="3158153" cy="23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7407" y="1295400"/>
            <a:ext cx="4026985" cy="269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</a:t>
            </a:r>
            <a:r>
              <a:rPr lang="en-US" dirty="0" smtClean="0"/>
              <a:t>US-Japan and SLAC-SuperKEKB </a:t>
            </a:r>
            <a:r>
              <a:rPr lang="en-US" dirty="0" smtClean="0"/>
              <a:t>Collaboration Items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3409"/>
            <a:ext cx="8108950" cy="49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CT Novosibirsk: Overall Layout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5008" y="1923488"/>
            <a:ext cx="7733334" cy="37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1822" y="5856586"/>
            <a:ext cx="5133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CDR is completed. Seeking funding.</a:t>
            </a:r>
            <a:endParaRPr lang="en-US" sz="24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640</Words>
  <Application>Microsoft Office PowerPoint</Application>
  <PresentationFormat>On-screen Show (4:3)</PresentationFormat>
  <Paragraphs>175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</vt:lpstr>
      <vt:lpstr>Technologies and Tests for  e+e- Circular Colliders: SuperKEKB and Tau-Charm </vt:lpstr>
      <vt:lpstr>Topics and Contributors</vt:lpstr>
      <vt:lpstr>Performance Achievements by PEP-II, KEKB, DAFNE, and BEPC-II</vt:lpstr>
      <vt:lpstr>SuperKEKB Tsukuba: Accelerator Layout</vt:lpstr>
      <vt:lpstr>SuperKEKB Tsukuba: Parameters</vt:lpstr>
      <vt:lpstr>SuperKEKB Schedule</vt:lpstr>
      <vt:lpstr>SuperKEKB Rings Components</vt:lpstr>
      <vt:lpstr>Potential US-Japan and SLAC-SuperKEKB Collaboration Items</vt:lpstr>
      <vt:lpstr>Super CT Novosibirsk: Overall Layout</vt:lpstr>
      <vt:lpstr>Super CT Novosibirsk: Ring Layout</vt:lpstr>
      <vt:lpstr>Super CT Novosibirsk: Parameters</vt:lpstr>
      <vt:lpstr>Super CT Novosibirsk: Main Collider Features</vt:lpstr>
      <vt:lpstr>Super CT Novosibirsk: IR quadrupoles</vt:lpstr>
      <vt:lpstr>Super CT Novosibirsk: Polarization</vt:lpstr>
      <vt:lpstr>Tau-Charm Factory at Tor Vergata-Frascati, Italy</vt:lpstr>
      <vt:lpstr>Tor Vergata-Frascati Tau-Charm Factory Parameters</vt:lpstr>
      <vt:lpstr>Tau-Charm Factory at Tor Vergata-Frascati, Italy</vt:lpstr>
      <vt:lpstr>Tau-Charm Factory at Tor Vergata-Frascati, Italy</vt:lpstr>
      <vt:lpstr>Key Common Facility Features for these e+e- Colliders</vt:lpstr>
      <vt:lpstr>Interaction Point Design</vt:lpstr>
      <vt:lpstr>Machine Detector Interface</vt:lpstr>
      <vt:lpstr>Low Emittances</vt:lpstr>
      <vt:lpstr>High Current Effects</vt:lpstr>
      <vt:lpstr>Longitudinally Polarized e- Beam at the Interaction Point</vt:lpstr>
      <vt:lpstr>Example: Project Considerations  (US-Japan or SLAC-SuperKEKB)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2012-06-11T23:50:00Z</dcterms:created>
  <dcterms:modified xsi:type="dcterms:W3CDTF">2013-02-24T06:25:49Z</dcterms:modified>
</cp:coreProperties>
</file>