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6"/>
  </p:notesMasterIdLst>
  <p:sldIdLst>
    <p:sldId id="262" r:id="rId2"/>
    <p:sldId id="290" r:id="rId3"/>
    <p:sldId id="301" r:id="rId4"/>
    <p:sldId id="279" r:id="rId5"/>
    <p:sldId id="298" r:id="rId6"/>
    <p:sldId id="302" r:id="rId7"/>
    <p:sldId id="272" r:id="rId8"/>
    <p:sldId id="273" r:id="rId9"/>
    <p:sldId id="296" r:id="rId10"/>
    <p:sldId id="303" r:id="rId11"/>
    <p:sldId id="286" r:id="rId12"/>
    <p:sldId id="295" r:id="rId13"/>
    <p:sldId id="285" r:id="rId14"/>
    <p:sldId id="304" r:id="rId15"/>
    <p:sldId id="306" r:id="rId16"/>
    <p:sldId id="309" r:id="rId17"/>
    <p:sldId id="305" r:id="rId18"/>
    <p:sldId id="310" r:id="rId19"/>
    <p:sldId id="289" r:id="rId20"/>
    <p:sldId id="291" r:id="rId21"/>
    <p:sldId id="299" r:id="rId22"/>
    <p:sldId id="300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EFE0"/>
    <a:srgbClr val="003399"/>
    <a:srgbClr val="009799"/>
    <a:srgbClr val="009900"/>
    <a:srgbClr val="CC0000"/>
    <a:srgbClr val="FFFF00"/>
    <a:srgbClr val="CCFF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90" d="100"/>
          <a:sy n="90" d="100"/>
        </p:scale>
        <p:origin x="-145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oanis\My%20Documents\ioanis\My%20Files\ioanis.FERMI\Personal%20Files\HB2008\Current_ramp_plo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oanis\My%20Documents\ioanis\My%20Files\ioanis.FERMI\Personal%20Files\HB2008\New_ramp_plo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oanis\My%20Documents\ioanis\My%20Files\ioanis.FERMI\Personal%20Files\NOvA%20CAM\MI_Beam_power_vs_energy_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oanis\My%20Documents\ioanis\My%20Files\ioanis.FERMI\Personal%20Files\NOvA%20CAM\MI_Beam_power_vs_energy_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Current MI Ramp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383792650918601"/>
          <c:y val="0.16694444444444617"/>
          <c:w val="0.75755796150481203"/>
          <c:h val="0.52580234762321398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Momentum (GeV/c)</c:v>
                </c:pt>
              </c:strCache>
            </c:strRef>
          </c:tx>
          <c:marker>
            <c:symbol val="none"/>
          </c:marker>
          <c:xVal>
            <c:numRef>
              <c:f>Sheet1!$A$2:$A$34</c:f>
              <c:numCache>
                <c:formatCode>General</c:formatCode>
                <c:ptCount val="33"/>
                <c:pt idx="0">
                  <c:v>0</c:v>
                </c:pt>
                <c:pt idx="1">
                  <c:v>6.6000000000000031E-2</c:v>
                </c:pt>
                <c:pt idx="2">
                  <c:v>0.13200000000000001</c:v>
                </c:pt>
                <c:pt idx="3">
                  <c:v>0.19800000000000006</c:v>
                </c:pt>
                <c:pt idx="4">
                  <c:v>0.26400000000000001</c:v>
                </c:pt>
                <c:pt idx="5">
                  <c:v>0.33000000000000013</c:v>
                </c:pt>
                <c:pt idx="6">
                  <c:v>0.39600000000000013</c:v>
                </c:pt>
                <c:pt idx="7">
                  <c:v>0.46200000000000002</c:v>
                </c:pt>
                <c:pt idx="8">
                  <c:v>0.52800000000000002</c:v>
                </c:pt>
                <c:pt idx="9">
                  <c:v>0.59400000000000019</c:v>
                </c:pt>
                <c:pt idx="10">
                  <c:v>0.66000000000000025</c:v>
                </c:pt>
                <c:pt idx="11">
                  <c:v>0.7260000000000002</c:v>
                </c:pt>
                <c:pt idx="12">
                  <c:v>0.75500000000000023</c:v>
                </c:pt>
                <c:pt idx="13">
                  <c:v>0.78032999999999997</c:v>
                </c:pt>
                <c:pt idx="14">
                  <c:v>0.82187000000000021</c:v>
                </c:pt>
                <c:pt idx="15">
                  <c:v>0.93298000000000003</c:v>
                </c:pt>
                <c:pt idx="16">
                  <c:v>1.0207899999999999</c:v>
                </c:pt>
                <c:pt idx="17">
                  <c:v>1.1183500000000024</c:v>
                </c:pt>
                <c:pt idx="18">
                  <c:v>1.2403</c:v>
                </c:pt>
                <c:pt idx="19">
                  <c:v>1.4003999999999985</c:v>
                </c:pt>
                <c:pt idx="20">
                  <c:v>1.4512099999999986</c:v>
                </c:pt>
                <c:pt idx="21">
                  <c:v>1.5177099999999986</c:v>
                </c:pt>
                <c:pt idx="22">
                  <c:v>1.63079</c:v>
                </c:pt>
                <c:pt idx="23">
                  <c:v>1.7269400000000001</c:v>
                </c:pt>
                <c:pt idx="24">
                  <c:v>1.8038599999999998</c:v>
                </c:pt>
                <c:pt idx="25">
                  <c:v>1.88079</c:v>
                </c:pt>
                <c:pt idx="26">
                  <c:v>1.9577099999999983</c:v>
                </c:pt>
                <c:pt idx="27">
                  <c:v>1.9952099999999986</c:v>
                </c:pt>
                <c:pt idx="28">
                  <c:v>2.0343</c:v>
                </c:pt>
                <c:pt idx="29">
                  <c:v>2.0829499999999967</c:v>
                </c:pt>
                <c:pt idx="30">
                  <c:v>2.1315900000000001</c:v>
                </c:pt>
                <c:pt idx="31">
                  <c:v>2.13259</c:v>
                </c:pt>
              </c:numCache>
            </c:numRef>
          </c:xVal>
          <c:yVal>
            <c:numRef>
              <c:f>Sheet1!$B$2:$B$34</c:f>
              <c:numCache>
                <c:formatCode>General</c:formatCode>
                <c:ptCount val="33"/>
                <c:pt idx="0">
                  <c:v>8.8840000000000003</c:v>
                </c:pt>
                <c:pt idx="1">
                  <c:v>8.8840000000000003</c:v>
                </c:pt>
                <c:pt idx="2">
                  <c:v>8.8840000000000003</c:v>
                </c:pt>
                <c:pt idx="3">
                  <c:v>8.8840000000000003</c:v>
                </c:pt>
                <c:pt idx="4">
                  <c:v>8.8840000000000003</c:v>
                </c:pt>
                <c:pt idx="5">
                  <c:v>8.8840000000000003</c:v>
                </c:pt>
                <c:pt idx="6">
                  <c:v>8.8840000000000003</c:v>
                </c:pt>
                <c:pt idx="7">
                  <c:v>8.8840000000000003</c:v>
                </c:pt>
                <c:pt idx="8">
                  <c:v>8.8840000000000003</c:v>
                </c:pt>
                <c:pt idx="9">
                  <c:v>8.8840000000000003</c:v>
                </c:pt>
                <c:pt idx="10">
                  <c:v>8.8840000000000003</c:v>
                </c:pt>
                <c:pt idx="11">
                  <c:v>8.8840000000000003</c:v>
                </c:pt>
                <c:pt idx="12">
                  <c:v>8.8840000000000003</c:v>
                </c:pt>
                <c:pt idx="13">
                  <c:v>8.9600000000000026</c:v>
                </c:pt>
                <c:pt idx="14">
                  <c:v>9.5</c:v>
                </c:pt>
                <c:pt idx="15">
                  <c:v>22</c:v>
                </c:pt>
                <c:pt idx="16">
                  <c:v>40</c:v>
                </c:pt>
                <c:pt idx="17">
                  <c:v>60</c:v>
                </c:pt>
                <c:pt idx="18">
                  <c:v>85</c:v>
                </c:pt>
                <c:pt idx="19">
                  <c:v>115</c:v>
                </c:pt>
                <c:pt idx="20">
                  <c:v>119.7</c:v>
                </c:pt>
                <c:pt idx="21">
                  <c:v>119.7</c:v>
                </c:pt>
                <c:pt idx="22">
                  <c:v>105</c:v>
                </c:pt>
                <c:pt idx="23">
                  <c:v>80</c:v>
                </c:pt>
                <c:pt idx="24">
                  <c:v>60</c:v>
                </c:pt>
                <c:pt idx="25">
                  <c:v>40</c:v>
                </c:pt>
                <c:pt idx="26">
                  <c:v>20</c:v>
                </c:pt>
                <c:pt idx="27">
                  <c:v>11</c:v>
                </c:pt>
                <c:pt idx="28">
                  <c:v>6.7</c:v>
                </c:pt>
                <c:pt idx="29">
                  <c:v>7.7944999999999967</c:v>
                </c:pt>
                <c:pt idx="30">
                  <c:v>8.8890000000000047</c:v>
                </c:pt>
                <c:pt idx="31">
                  <c:v>8.8890000000000047</c:v>
                </c:pt>
              </c:numCache>
            </c:numRef>
          </c:yVal>
          <c:smooth val="1"/>
        </c:ser>
        <c:axId val="38623104"/>
        <c:axId val="40594816"/>
      </c:scatterChart>
      <c:valAx>
        <c:axId val="386231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0594816"/>
        <c:crosses val="autoZero"/>
        <c:crossBetween val="midCat"/>
      </c:valAx>
      <c:valAx>
        <c:axId val="40594816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Momentum (GeV/c)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623104"/>
        <c:crosses val="autoZero"/>
        <c:crossBetween val="midCat"/>
      </c:valAx>
    </c:plotArea>
    <c:plotVisOnly val="1"/>
    <c:dispBlanksAs val="gap"/>
  </c:chart>
  <c:spPr>
    <a:ln w="19050"/>
  </c:spPr>
  <c:txPr>
    <a:bodyPr/>
    <a:lstStyle/>
    <a:p>
      <a:pPr>
        <a:defRPr sz="11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 Ramp for </a:t>
            </a:r>
            <a:r>
              <a:rPr lang="en-US" dirty="0" err="1" smtClean="0"/>
              <a:t>NOvA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8412051247831296"/>
          <c:y val="0.31849553805774311"/>
          <c:w val="0.75755796150481203"/>
          <c:h val="0.52580234762321398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Momentum (GeV/c)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Sheet1!$A$2:$A$23</c:f>
              <c:numCache>
                <c:formatCode>General</c:formatCode>
                <c:ptCount val="22"/>
                <c:pt idx="0">
                  <c:v>0</c:v>
                </c:pt>
                <c:pt idx="1">
                  <c:v>6.6000000000000003E-2</c:v>
                </c:pt>
                <c:pt idx="2">
                  <c:v>8.0000000000000029E-2</c:v>
                </c:pt>
                <c:pt idx="3">
                  <c:v>0.10533000000000002</c:v>
                </c:pt>
                <c:pt idx="4">
                  <c:v>0.14687</c:v>
                </c:pt>
                <c:pt idx="5">
                  <c:v>0.24303000000000005</c:v>
                </c:pt>
                <c:pt idx="6">
                  <c:v>0.31882000000000221</c:v>
                </c:pt>
                <c:pt idx="7">
                  <c:v>0.40303</c:v>
                </c:pt>
                <c:pt idx="8">
                  <c:v>0.50829000000000002</c:v>
                </c:pt>
                <c:pt idx="9">
                  <c:v>0.64016000000000017</c:v>
                </c:pt>
                <c:pt idx="10">
                  <c:v>0.68288000000000004</c:v>
                </c:pt>
                <c:pt idx="11">
                  <c:v>0.74938000000000005</c:v>
                </c:pt>
                <c:pt idx="12">
                  <c:v>0.8457800000000012</c:v>
                </c:pt>
                <c:pt idx="13">
                  <c:v>0.93125000000000002</c:v>
                </c:pt>
                <c:pt idx="14">
                  <c:v>0.99961999999999884</c:v>
                </c:pt>
                <c:pt idx="15">
                  <c:v>1.0680000000000001</c:v>
                </c:pt>
                <c:pt idx="16">
                  <c:v>1.1363800000000004</c:v>
                </c:pt>
                <c:pt idx="17">
                  <c:v>1.1723800000000044</c:v>
                </c:pt>
                <c:pt idx="18">
                  <c:v>1.2114699999999934</c:v>
                </c:pt>
                <c:pt idx="19">
                  <c:v>1.2601100000000001</c:v>
                </c:pt>
                <c:pt idx="20">
                  <c:v>1.3087599999999999</c:v>
                </c:pt>
                <c:pt idx="21">
                  <c:v>1.3097599999999998</c:v>
                </c:pt>
              </c:numCache>
            </c:numRef>
          </c:xVal>
          <c:yVal>
            <c:numRef>
              <c:f>Sheet1!$B$2:$B$23</c:f>
              <c:numCache>
                <c:formatCode>General</c:formatCode>
                <c:ptCount val="22"/>
                <c:pt idx="0">
                  <c:v>8.8840000000000003</c:v>
                </c:pt>
                <c:pt idx="1">
                  <c:v>8.8840000000000003</c:v>
                </c:pt>
                <c:pt idx="2">
                  <c:v>8.8840000000000003</c:v>
                </c:pt>
                <c:pt idx="3">
                  <c:v>8.9600000000000026</c:v>
                </c:pt>
                <c:pt idx="4">
                  <c:v>9.5</c:v>
                </c:pt>
                <c:pt idx="5">
                  <c:v>22</c:v>
                </c:pt>
                <c:pt idx="6">
                  <c:v>40</c:v>
                </c:pt>
                <c:pt idx="7">
                  <c:v>60</c:v>
                </c:pt>
                <c:pt idx="8">
                  <c:v>85</c:v>
                </c:pt>
                <c:pt idx="9">
                  <c:v>115</c:v>
                </c:pt>
                <c:pt idx="10">
                  <c:v>119.7</c:v>
                </c:pt>
                <c:pt idx="11">
                  <c:v>119.7</c:v>
                </c:pt>
                <c:pt idx="12">
                  <c:v>105</c:v>
                </c:pt>
                <c:pt idx="13">
                  <c:v>80</c:v>
                </c:pt>
                <c:pt idx="14">
                  <c:v>60</c:v>
                </c:pt>
                <c:pt idx="15">
                  <c:v>40</c:v>
                </c:pt>
                <c:pt idx="16">
                  <c:v>20</c:v>
                </c:pt>
                <c:pt idx="17">
                  <c:v>11</c:v>
                </c:pt>
                <c:pt idx="18">
                  <c:v>6.7</c:v>
                </c:pt>
                <c:pt idx="19">
                  <c:v>7.7944999999999967</c:v>
                </c:pt>
                <c:pt idx="20">
                  <c:v>8.8890000000000047</c:v>
                </c:pt>
                <c:pt idx="21">
                  <c:v>8.8890000000000047</c:v>
                </c:pt>
              </c:numCache>
            </c:numRef>
          </c:yVal>
          <c:smooth val="1"/>
        </c:ser>
        <c:axId val="62984192"/>
        <c:axId val="62986496"/>
      </c:scatterChart>
      <c:valAx>
        <c:axId val="62984192"/>
        <c:scaling>
          <c:orientation val="minMax"/>
          <c:max val="2.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2986496"/>
        <c:crosses val="autoZero"/>
        <c:crossBetween val="midCat"/>
      </c:valAx>
      <c:valAx>
        <c:axId val="62986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Momentum (GeV/c)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2984192"/>
        <c:crosses val="autoZero"/>
        <c:crossBetween val="midCat"/>
      </c:valAx>
    </c:plotArea>
    <c:plotVisOnly val="1"/>
    <c:dispBlanksAs val="gap"/>
  </c:chart>
  <c:spPr>
    <a:noFill/>
  </c:spPr>
  <c:txPr>
    <a:bodyPr/>
    <a:lstStyle/>
    <a:p>
      <a:pPr>
        <a:defRPr sz="11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title>
      <c:tx>
        <c:rich>
          <a:bodyPr/>
          <a:lstStyle/>
          <a:p>
            <a:pPr>
              <a:defRPr/>
            </a:pPr>
            <a:r>
              <a:rPr lang="en-US"/>
              <a:t>MI Power (KW)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MI Power (MW)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Sheet1!$A$2:$A$12</c:f>
              <c:numCache>
                <c:formatCode>General</c:formatCode>
                <c:ptCount val="11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Sheet1!$C$2:$C$12</c:f>
              <c:numCache>
                <c:formatCode>0.00</c:formatCode>
                <c:ptCount val="11"/>
                <c:pt idx="0">
                  <c:v>272.60392609699767</c:v>
                </c:pt>
                <c:pt idx="1">
                  <c:v>363.47190146266263</c:v>
                </c:pt>
                <c:pt idx="2">
                  <c:v>454.33987682832952</c:v>
                </c:pt>
                <c:pt idx="3">
                  <c:v>545.20785219399397</c:v>
                </c:pt>
                <c:pt idx="4">
                  <c:v>636.07582755966325</c:v>
                </c:pt>
                <c:pt idx="5">
                  <c:v>674.74097892104351</c:v>
                </c:pt>
                <c:pt idx="6">
                  <c:v>708.22500000000002</c:v>
                </c:pt>
                <c:pt idx="7">
                  <c:v>694.54251250367759</c:v>
                </c:pt>
                <c:pt idx="8">
                  <c:v>681.58136482939653</c:v>
                </c:pt>
                <c:pt idx="9">
                  <c:v>710</c:v>
                </c:pt>
              </c:numCache>
            </c:numRef>
          </c:yVal>
        </c:ser>
        <c:axId val="63259776"/>
        <c:axId val="63324160"/>
      </c:scatterChart>
      <c:valAx>
        <c:axId val="632597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 Beam Momentum (GeV/c)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324160"/>
        <c:crosses val="autoZero"/>
        <c:crossBetween val="midCat"/>
      </c:valAx>
      <c:valAx>
        <c:axId val="63324160"/>
        <c:scaling>
          <c:orientation val="minMax"/>
          <c:max val="800"/>
          <c:min val="200"/>
        </c:scaling>
        <c:axPos val="l"/>
        <c:min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Beam Power (KW)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3259776"/>
        <c:crosses val="autoZero"/>
        <c:crossBetween val="midCat"/>
        <c:majorUnit val="100"/>
        <c:minorUnit val="50"/>
      </c:valAx>
      <c:spPr>
        <a:solidFill>
          <a:schemeClr val="accent1"/>
        </a:solidFill>
      </c:spPr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669510650791297E-2"/>
          <c:y val="3.3684210526315816E-2"/>
          <c:w val="0.6261710210751964"/>
          <c:h val="0.89880237601878721"/>
        </c:manualLayout>
      </c:layout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MI Power NuMI(KW)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2"/>
          </c:trendline>
          <c:trendline>
            <c:spPr>
              <a:ln w="28575">
                <a:solidFill>
                  <a:srgbClr val="0070C0"/>
                </a:solidFill>
              </a:ln>
            </c:spPr>
            <c:trendlineType val="poly"/>
            <c:order val="2"/>
          </c:trendline>
          <c:xVal>
            <c:numRef>
              <c:f>Sheet1!$A$2:$A$12</c:f>
              <c:numCache>
                <c:formatCode>General</c:formatCode>
                <c:ptCount val="11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Sheet1!$C$2:$C$12</c:f>
              <c:numCache>
                <c:formatCode>0.00</c:formatCode>
                <c:ptCount val="11"/>
                <c:pt idx="0">
                  <c:v>157.14285714285705</c:v>
                </c:pt>
                <c:pt idx="1">
                  <c:v>199.54648526077094</c:v>
                </c:pt>
                <c:pt idx="2">
                  <c:v>229.16666666666666</c:v>
                </c:pt>
                <c:pt idx="3">
                  <c:v>263.47305389221538</c:v>
                </c:pt>
                <c:pt idx="4">
                  <c:v>296.21080977110961</c:v>
                </c:pt>
                <c:pt idx="5">
                  <c:v>325.92592592592581</c:v>
                </c:pt>
                <c:pt idx="6">
                  <c:v>352.941176470588</c:v>
                </c:pt>
                <c:pt idx="7">
                  <c:v>366.66666666666691</c:v>
                </c:pt>
                <c:pt idx="8">
                  <c:v>378.71674491392793</c:v>
                </c:pt>
                <c:pt idx="9">
                  <c:v>400</c:v>
                </c:pt>
              </c:numCache>
            </c:numRef>
          </c:y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MI Power NOvA (KW)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2"/>
          </c:trendline>
          <c:trendline>
            <c:spPr>
              <a:ln w="28575">
                <a:solidFill>
                  <a:srgbClr val="C00000"/>
                </a:solidFill>
              </a:ln>
            </c:spPr>
            <c:trendlineType val="poly"/>
            <c:order val="2"/>
          </c:trendline>
          <c:xVal>
            <c:numRef>
              <c:f>Sheet1!$A$2:$A$12</c:f>
              <c:numCache>
                <c:formatCode>General</c:formatCode>
                <c:ptCount val="11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272.60000000000002</c:v>
                </c:pt>
                <c:pt idx="1">
                  <c:v>363.46999999999991</c:v>
                </c:pt>
                <c:pt idx="2">
                  <c:v>454.34000000000009</c:v>
                </c:pt>
                <c:pt idx="3">
                  <c:v>545.21</c:v>
                </c:pt>
                <c:pt idx="4">
                  <c:v>636.08000000000004</c:v>
                </c:pt>
                <c:pt idx="5">
                  <c:v>674.74</c:v>
                </c:pt>
                <c:pt idx="6">
                  <c:v>708.23</c:v>
                </c:pt>
                <c:pt idx="7">
                  <c:v>694.54</c:v>
                </c:pt>
                <c:pt idx="8">
                  <c:v>681.58</c:v>
                </c:pt>
                <c:pt idx="9">
                  <c:v>710</c:v>
                </c:pt>
              </c:numCache>
            </c:numRef>
          </c:y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MI Power Project X (KW)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28575">
                <a:solidFill>
                  <a:srgbClr val="92D050"/>
                </a:solidFill>
              </a:ln>
            </c:spPr>
            <c:trendlineType val="poly"/>
            <c:order val="2"/>
          </c:trendline>
          <c:xVal>
            <c:numRef>
              <c:f>Sheet1!$A$2:$A$12</c:f>
              <c:numCache>
                <c:formatCode>General</c:formatCode>
                <c:ptCount val="11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0">
                  <c:v>1610</c:v>
                </c:pt>
                <c:pt idx="1">
                  <c:v>1660</c:v>
                </c:pt>
                <c:pt idx="2">
                  <c:v>1870</c:v>
                </c:pt>
                <c:pt idx="3">
                  <c:v>2250</c:v>
                </c:pt>
                <c:pt idx="4">
                  <c:v>2180</c:v>
                </c:pt>
                <c:pt idx="5">
                  <c:v>2300</c:v>
                </c:pt>
                <c:pt idx="6">
                  <c:v>2410</c:v>
                </c:pt>
                <c:pt idx="7">
                  <c:v>2500</c:v>
                </c:pt>
                <c:pt idx="8">
                  <c:v>2290</c:v>
                </c:pt>
                <c:pt idx="9">
                  <c:v>2500</c:v>
                </c:pt>
              </c:numCache>
            </c:numRef>
          </c:yVal>
        </c:ser>
        <c:axId val="63895040"/>
        <c:axId val="63896960"/>
      </c:scatterChart>
      <c:valAx>
        <c:axId val="63895040"/>
        <c:scaling>
          <c:orientation val="minMax"/>
        </c:scaling>
        <c:axPos val="b"/>
        <c:majorGridlines/>
        <c:numFmt formatCode="General" sourceLinked="1"/>
        <c:tickLblPos val="nextTo"/>
        <c:spPr>
          <a:ln>
            <a:solidFill>
              <a:schemeClr val="accent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896960"/>
        <c:crosses val="autoZero"/>
        <c:crossBetween val="midCat"/>
      </c:valAx>
      <c:valAx>
        <c:axId val="63896960"/>
        <c:scaling>
          <c:orientation val="minMax"/>
        </c:scaling>
        <c:axPos val="l"/>
        <c:majorGridlines/>
        <c:numFmt formatCode="0.00" sourceLinked="1"/>
        <c:tickLblPos val="nextTo"/>
        <c:crossAx val="63895040"/>
        <c:crosses val="autoZero"/>
        <c:crossBetween val="midCat"/>
      </c:valAx>
      <c:spPr>
        <a:solidFill>
          <a:srgbClr val="FFFF00">
            <a:alpha val="74000"/>
          </a:srgb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08069132867825"/>
          <c:y val="6.737018925265921E-2"/>
          <c:w val="0.21550678806658605"/>
          <c:h val="0.20561049868766407"/>
        </c:manualLayout>
      </c:layout>
    </c:legend>
    <c:plotVisOnly val="1"/>
    <c:dispBlanksAs val="gap"/>
  </c:chart>
  <c:spPr>
    <a:ln w="25400"/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0.32737</cdr:x>
      <cdr:y>0.96135</cdr:y>
    </cdr:from>
    <cdr:to>
      <cdr:x>0.64401</cdr:x>
      <cdr:y>0.99034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3075" y="3790950"/>
          <a:ext cx="1685925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7A9B8114-DFD2-440F-B1DC-33223A4A5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510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805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01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06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9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23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05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320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81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037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969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347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B8114-DFD2-440F-B1DC-33223A4A56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537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EBD2-FAD2-4F06-AF39-E5AA1CE82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91D4-BD08-44DE-8F03-7DFA15117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 Kourbanis, Snowmass mini-Workshop on Frontier Capabilities, Feb. 25-26,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3715-8DCF-4CA1-9AE7-81D178CF8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990600" y="6324600"/>
            <a:ext cx="53911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F31B-3315-486C-B6DD-457EB782F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97A9-18F8-4020-8036-99AB90E39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C5E2-2111-4E96-980D-22479AAFF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4BA6-F27A-40DE-A9A0-E382B61A9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7813-0E09-4CF2-9ACE-4DDC2C50A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541C-657C-4AA3-8713-2B95901A5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499A-13DA-43E1-88D0-FFC60FCF4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FC90-4749-4867-BC01-1197E47C2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324600"/>
            <a:ext cx="531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F1200FD-9D07-4743-9228-7A8C8EB0E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>Main Injector Current Operation and Future  Upgrades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Ioanis</a:t>
            </a:r>
            <a:r>
              <a:rPr lang="en-US" sz="2000" dirty="0" smtClean="0"/>
              <a:t> </a:t>
            </a:r>
            <a:r>
              <a:rPr lang="en-US" sz="2000" dirty="0" err="1" smtClean="0"/>
              <a:t>Kourbanis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February 25-26, 2013</a:t>
            </a: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2242" y="5105400"/>
            <a:ext cx="783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Kishek</a:t>
            </a:r>
            <a:r>
              <a:rPr lang="en-US" dirty="0" smtClean="0"/>
              <a:t>, T. </a:t>
            </a:r>
            <a:r>
              <a:rPr lang="en-US" dirty="0" err="1" smtClean="0"/>
              <a:t>Koeth</a:t>
            </a:r>
            <a:r>
              <a:rPr lang="en-US" dirty="0" smtClean="0"/>
              <a:t>, P. </a:t>
            </a:r>
            <a:r>
              <a:rPr lang="en-US" dirty="0" err="1" smtClean="0"/>
              <a:t>Spentzouris</a:t>
            </a:r>
            <a:r>
              <a:rPr lang="en-US" dirty="0" smtClean="0"/>
              <a:t>, D. Sutter B. </a:t>
            </a:r>
            <a:r>
              <a:rPr lang="en-US" dirty="0" err="1" smtClean="0"/>
              <a:t>Zwaska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High Intensity MI/RR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slip stacking we have high intensity bunches with high negative chromaticity.</a:t>
            </a:r>
          </a:p>
          <a:p>
            <a:pPr lvl="1"/>
            <a:r>
              <a:rPr lang="en-US" dirty="0" smtClean="0"/>
              <a:t>Losses need to be understood and mitigated.</a:t>
            </a:r>
          </a:p>
          <a:p>
            <a:r>
              <a:rPr lang="en-US" dirty="0" smtClean="0"/>
              <a:t>We need to understand how much space charge tune shift can be tolerated.</a:t>
            </a:r>
          </a:p>
          <a:p>
            <a:pPr lvl="1"/>
            <a:r>
              <a:rPr lang="en-US" dirty="0" smtClean="0"/>
              <a:t>Do we need a second harmonic RF system?</a:t>
            </a:r>
          </a:p>
          <a:p>
            <a:pPr marL="342900" lvl="1" indent="-342900">
              <a:buClr>
                <a:srgbClr val="CCFFFF"/>
              </a:buClr>
              <a:buSzPct val="80000"/>
              <a:buFontTx/>
              <a:buChar char="•"/>
            </a:pPr>
            <a:r>
              <a:rPr lang="en-US" dirty="0"/>
              <a:t>How about tune spread??? </a:t>
            </a:r>
            <a:endParaRPr lang="en-US" dirty="0" smtClean="0"/>
          </a:p>
          <a:p>
            <a:pPr marL="742950" lvl="2" indent="-342900">
              <a:buClr>
                <a:srgbClr val="CCFFFF"/>
              </a:buClr>
              <a:buSzPct val="80000"/>
            </a:pPr>
            <a:r>
              <a:rPr lang="en-US" dirty="0" smtClean="0"/>
              <a:t>That </a:t>
            </a:r>
            <a:r>
              <a:rPr lang="en-US" dirty="0"/>
              <a:t>affects beam quality and losses due to tails-&gt; collimators,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Is electron cloud going to be an Issue?</a:t>
            </a:r>
          </a:p>
          <a:p>
            <a:pPr lvl="1"/>
            <a:r>
              <a:rPr lang="en-US" dirty="0" smtClean="0"/>
              <a:t>Coating of the MI/RR beam pipe is not trivial.</a:t>
            </a:r>
          </a:p>
          <a:p>
            <a:r>
              <a:rPr lang="en-US" dirty="0" smtClean="0"/>
              <a:t>Need realistic beam simulations in both MI and Recycler to address these Issues.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6248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0F31B-3315-486C-B6DD-457EB782F2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3581400" cy="5334000"/>
          </a:xfrm>
        </p:spPr>
        <p:txBody>
          <a:bodyPr/>
          <a:lstStyle/>
          <a:p>
            <a:r>
              <a:rPr lang="en-US" sz="2000" dirty="0" smtClean="0"/>
              <a:t>We have seen evidence of e-cloud in MI.</a:t>
            </a:r>
          </a:p>
          <a:p>
            <a:r>
              <a:rPr lang="en-US" sz="2000" dirty="0" smtClean="0"/>
              <a:t>Systematic e-cloud study in MI started in 2009 (B. </a:t>
            </a:r>
            <a:r>
              <a:rPr lang="en-US" sz="2000" dirty="0" err="1" smtClean="0"/>
              <a:t>Zwaska</a:t>
            </a:r>
            <a:r>
              <a:rPr lang="en-US" sz="2000" dirty="0" smtClean="0"/>
              <a:t> et al)</a:t>
            </a:r>
          </a:p>
          <a:p>
            <a:r>
              <a:rPr lang="en-US" sz="2000" dirty="0" smtClean="0"/>
              <a:t>We have seen clear evidence of beam scrubbing.</a:t>
            </a:r>
          </a:p>
          <a:p>
            <a:r>
              <a:rPr lang="en-US" sz="2000" dirty="0" smtClean="0"/>
              <a:t>No effects on MI beam.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59436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8E438-87EA-49E9-9F0B-6C7CCAB922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066800"/>
            <a:ext cx="4257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86200"/>
            <a:ext cx="5991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6019800"/>
            <a:ext cx="464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MI Experimental Station for e-cloud studies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35814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Evolution of the initial e-cloud  threshold in MI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VORPAL EC Simulations in MI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0385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9624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EC density vs. time  for different SEY values 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7912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EC density vs. time for various beam conditions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219200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P. Lebrun et al in collaboration with Tech-X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SYNERGIA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3124200" cy="5257800"/>
          </a:xfrm>
        </p:spPr>
        <p:txBody>
          <a:bodyPr/>
          <a:lstStyle/>
          <a:p>
            <a:r>
              <a:rPr lang="en-US" sz="2000" dirty="0" smtClean="0"/>
              <a:t>We are using “Realistic” (including all physical apertures and magnetic </a:t>
            </a:r>
            <a:r>
              <a:rPr lang="en-US" sz="2000" dirty="0" err="1" smtClean="0"/>
              <a:t>multipoles</a:t>
            </a:r>
            <a:r>
              <a:rPr lang="en-US" sz="2000" dirty="0" smtClean="0"/>
              <a:t>) simulations of space charge in MI using SYNERGIA.</a:t>
            </a:r>
          </a:p>
          <a:p>
            <a:r>
              <a:rPr lang="en-US" sz="2000" dirty="0" smtClean="0"/>
              <a:t>Plan to expand the simulations and include the Recycler.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59436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8E438-87EA-49E9-9F0B-6C7CCAB922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6" descr="macroparticles_vs_chr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1219200"/>
            <a:ext cx="4191000" cy="223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irculating_particles_1e11_vs_tune_after_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810000"/>
            <a:ext cx="44196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42900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Beam lifetime for different </a:t>
            </a:r>
            <a:r>
              <a:rPr lang="en-US" sz="1100" b="1" dirty="0" err="1" smtClean="0"/>
              <a:t>Chromaticities</a:t>
            </a:r>
            <a:r>
              <a:rPr lang="en-US" sz="1100" b="1" dirty="0" smtClean="0"/>
              <a:t> at nominal tunes (1E11ppb)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94360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Effect of tunes on lifetime for nominal </a:t>
            </a:r>
            <a:r>
              <a:rPr lang="en-US" sz="1100" b="1" dirty="0" err="1" smtClean="0"/>
              <a:t>Chromaticities</a:t>
            </a:r>
            <a:r>
              <a:rPr lang="en-US" sz="1100" b="1" dirty="0" smtClean="0"/>
              <a:t> (1.0E11ppb).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990600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E. Stern et al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R&amp;D, studies &amp;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0200" y="1295400"/>
            <a:ext cx="7162800" cy="495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ccurate </a:t>
            </a:r>
            <a:r>
              <a:rPr lang="en-US" dirty="0"/>
              <a:t>simulations with realistic models with at least space-charge and </a:t>
            </a:r>
            <a:r>
              <a:rPr lang="en-US" dirty="0" smtClean="0"/>
              <a:t>impedance</a:t>
            </a:r>
          </a:p>
          <a:p>
            <a:pPr lvl="1"/>
            <a:r>
              <a:rPr lang="en-US" dirty="0"/>
              <a:t>need them to run </a:t>
            </a:r>
            <a:r>
              <a:rPr lang="en-US" dirty="0" smtClean="0"/>
              <a:t>long (0.5 s) </a:t>
            </a:r>
            <a:r>
              <a:rPr lang="en-US" dirty="0"/>
              <a:t>so you can </a:t>
            </a:r>
            <a:r>
              <a:rPr lang="en-US" dirty="0" smtClean="0"/>
              <a:t> characterize losses</a:t>
            </a:r>
          </a:p>
          <a:p>
            <a:pPr lvl="1"/>
            <a:r>
              <a:rPr lang="en-US" dirty="0" smtClean="0"/>
              <a:t>Need many runs to try </a:t>
            </a:r>
            <a:r>
              <a:rPr lang="en-US" dirty="0"/>
              <a:t>different operational parameters for losses.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Need the models to be benchmarked and verified with beam measurements (ASTA, UMER,…)</a:t>
            </a:r>
            <a:endParaRPr lang="en-US" dirty="0"/>
          </a:p>
          <a:p>
            <a:r>
              <a:rPr lang="en-US" dirty="0" smtClean="0"/>
              <a:t>Continue the EC simulations and measurements.</a:t>
            </a:r>
          </a:p>
          <a:p>
            <a:r>
              <a:rPr lang="en-US" dirty="0" smtClean="0"/>
              <a:t>Study different </a:t>
            </a:r>
            <a:r>
              <a:rPr lang="en-US" dirty="0"/>
              <a:t>mitigation </a:t>
            </a:r>
            <a:r>
              <a:rPr lang="en-US" dirty="0" smtClean="0"/>
              <a:t>systems for SC</a:t>
            </a:r>
          </a:p>
          <a:p>
            <a:pPr lvl="1"/>
            <a:r>
              <a:rPr lang="en-US" dirty="0" smtClean="0"/>
              <a:t>Simulation, measurements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new mitigation techniques both experimentally and with simulation (such as electron lens).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6172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0F31B-3315-486C-B6DD-457EB782F2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1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 Facility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3036888" cy="15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3962400"/>
          <a:ext cx="4343400" cy="2438405"/>
        </p:xfrm>
        <a:graphic>
          <a:graphicData uri="http://schemas.openxmlformats.org/drawingml/2006/table">
            <a:tbl>
              <a:tblPr/>
              <a:tblGrid>
                <a:gridCol w="437991"/>
                <a:gridCol w="3905409"/>
              </a:tblGrid>
              <a:tr h="3627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Demonstration of high power high-gradient SRF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cryomodules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with intense beams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  <a:tr h="3627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Test of non-linear, but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integrable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, accelerator lattices (the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Integrable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Optics Test Accelerator)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Space charge compensation with e-lens and/or e-columns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</a:rPr>
                        <a:t>Test of Optical Stochastic Cooling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</a:rPr>
                        <a:t>Acceleration in Carbon based crystal structures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</a:rPr>
                        <a:t>7.2.6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</a:rPr>
                        <a:t>Measurement of the electron wave function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High power targets for Intensity Frontier facilities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7.2.8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Tagged multi-MeV gammas for HEP detectors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9"/>
                    </a:solidFill>
                  </a:tcPr>
                </a:tc>
              </a:tr>
              <a:tr h="244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7.2.9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0" algn="l"/>
                        </a:tabLst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Photofission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cross sections for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NuSTORM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1524000"/>
            <a:ext cx="3200400" cy="141269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en-US" sz="1100" b="1" dirty="0" err="1" smtClean="0"/>
              <a:t>Photoinjector</a:t>
            </a:r>
            <a:r>
              <a:rPr lang="en-US" sz="1100" b="1" dirty="0" smtClean="0"/>
              <a:t>  source</a:t>
            </a:r>
          </a:p>
          <a:p>
            <a:pPr algn="l"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en-US" sz="1100" b="1" dirty="0" smtClean="0"/>
              <a:t>Linear accelerator based on superconducting RF </a:t>
            </a:r>
            <a:r>
              <a:rPr lang="en-US" sz="1100" b="1" dirty="0" err="1" smtClean="0"/>
              <a:t>cryomodules</a:t>
            </a:r>
            <a:endParaRPr lang="en-US" sz="1100" b="1" dirty="0" smtClean="0"/>
          </a:p>
          <a:p>
            <a:pPr algn="l"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en-US" sz="1100" b="1" dirty="0" smtClean="0"/>
              <a:t>Electron Storage Ring</a:t>
            </a:r>
          </a:p>
          <a:p>
            <a:pPr algn="l"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en-US" sz="1100" b="1" dirty="0" smtClean="0"/>
              <a:t>Low and high power lasers</a:t>
            </a:r>
          </a:p>
          <a:p>
            <a:pPr algn="l"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en-US" sz="1100" b="1" dirty="0" smtClean="0"/>
              <a:t>Experimental areas for research with low-energy and high-energy beams.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3657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Experiments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590800" y="3657600"/>
            <a:ext cx="68580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 Stages II-IV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505200" cy="4114800"/>
          </a:xfrm>
        </p:spPr>
        <p:txBody>
          <a:bodyPr/>
          <a:lstStyle/>
          <a:p>
            <a:r>
              <a:rPr lang="en-US" sz="1800" dirty="0" smtClean="0"/>
              <a:t>An H- source and RFQ accelerator to expand the IOTA program to protons.</a:t>
            </a:r>
          </a:p>
          <a:p>
            <a:pPr lvl="1"/>
            <a:r>
              <a:rPr lang="en-US" sz="1600" dirty="0" smtClean="0"/>
              <a:t>Experimental demonstration of the space-charge compensation technique with electron columns/electron lenses.</a:t>
            </a:r>
          </a:p>
          <a:p>
            <a:r>
              <a:rPr lang="en-US" sz="1800" dirty="0" smtClean="0"/>
              <a:t>3.9 GHz SRF accelerating cavity to enhance the peak current of compressed electron bunches </a:t>
            </a:r>
          </a:p>
          <a:p>
            <a:r>
              <a:rPr lang="en-US" sz="1800" dirty="0" smtClean="0"/>
              <a:t>Additional SRC </a:t>
            </a:r>
            <a:r>
              <a:rPr lang="en-US" sz="1800" dirty="0" err="1" smtClean="0"/>
              <a:t>cryomodules</a:t>
            </a:r>
            <a:r>
              <a:rPr lang="en-US" sz="1800" dirty="0" smtClean="0"/>
              <a:t> to increase the beam energy.</a:t>
            </a:r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67969" b="-67969"/>
          <a:stretch>
            <a:fillRect/>
          </a:stretch>
        </p:blipFill>
        <p:spPr bwMode="auto">
          <a:xfrm>
            <a:off x="762000" y="5334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2943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2362200" y="2743200"/>
            <a:ext cx="1219200" cy="205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30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534400" cy="457200"/>
          </a:xfrm>
        </p:spPr>
        <p:txBody>
          <a:bodyPr/>
          <a:lstStyle/>
          <a:p>
            <a:pPr algn="ctr"/>
            <a:r>
              <a:rPr lang="en-US" sz="2400" dirty="0"/>
              <a:t>University of Maryland Electron Ring (UMER)</a:t>
            </a:r>
            <a:br>
              <a:rPr lang="en-US" sz="2400" dirty="0"/>
            </a:br>
            <a:r>
              <a:rPr lang="en-US" sz="2400" dirty="0"/>
              <a:t> A Resource for Accelerator R&amp;D</a:t>
            </a:r>
          </a:p>
        </p:txBody>
      </p:sp>
      <p:pic>
        <p:nvPicPr>
          <p:cNvPr id="2052" name="Picture 4" descr="53432_1643768332977_546592_o"/>
          <p:cNvPicPr>
            <a:picLocks noChangeAspect="1" noChangeArrowheads="1"/>
          </p:cNvPicPr>
          <p:nvPr/>
        </p:nvPicPr>
        <p:blipFill>
          <a:blip r:embed="rId2" cstate="print"/>
          <a:srcRect l="7895" t="4802" r="1880" b="16101"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914400"/>
            <a:ext cx="861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Timothy Koeth, Dave Sutter, Rami Kishek, Irv Haber, Brian Beaudoin, Santiago Bernal, Max Cornacchia, Ralph Fiorito </a:t>
            </a:r>
          </a:p>
          <a:p>
            <a:pPr algn="ctr">
              <a:spcBef>
                <a:spcPct val="50000"/>
              </a:spcBef>
            </a:pPr>
            <a:r>
              <a:rPr lang="en-US" sz="1200"/>
              <a:t>&amp; 5 PhD Students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800" y="4038600"/>
            <a:ext cx="2514600" cy="185897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/>
              <a:t>System Parameters</a:t>
            </a:r>
          </a:p>
          <a:p>
            <a:pPr algn="ctr" eaLnBrk="0" hangingPunct="0"/>
            <a:r>
              <a:rPr lang="en-US" sz="1400" dirty="0"/>
              <a:t>Beam Length 20-140ns</a:t>
            </a:r>
          </a:p>
          <a:p>
            <a:pPr algn="ctr" eaLnBrk="0" hangingPunct="0"/>
            <a:r>
              <a:rPr lang="en-US" sz="1400" dirty="0"/>
              <a:t>Circulation Time 197ns</a:t>
            </a:r>
          </a:p>
          <a:p>
            <a:pPr algn="ctr" eaLnBrk="0" hangingPunct="0"/>
            <a:r>
              <a:rPr lang="en-US" sz="1400" dirty="0"/>
              <a:t>Beam Energy 10keV</a:t>
            </a:r>
          </a:p>
          <a:p>
            <a:pPr algn="ctr" eaLnBrk="0" hangingPunct="0"/>
            <a:r>
              <a:rPr lang="en-US" sz="1400" dirty="0"/>
              <a:t>Beam current 0.6 - 100mA</a:t>
            </a:r>
          </a:p>
          <a:p>
            <a:pPr algn="ctr" eaLnBrk="0" hangingPunct="0"/>
            <a:r>
              <a:rPr lang="en-US" sz="1400" dirty="0"/>
              <a:t>Beam radius  0.25 - 10mm</a:t>
            </a:r>
          </a:p>
          <a:p>
            <a:pPr algn="ctr" eaLnBrk="0" hangingPunct="0"/>
            <a:r>
              <a:rPr lang="en-US" sz="1400" dirty="0"/>
              <a:t>Circumference 11.5 m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267200" y="4648200"/>
            <a:ext cx="4648200" cy="12557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i="1" dirty="0"/>
              <a:t>Accessible to faculty, visitors, grad students, &amp; </a:t>
            </a:r>
            <a:r>
              <a:rPr lang="en-US" sz="1800" i="1" dirty="0" smtClean="0"/>
              <a:t>undergrads</a:t>
            </a:r>
            <a:endParaRPr lang="en-US" sz="1800" i="1" dirty="0"/>
          </a:p>
          <a:p>
            <a:pPr algn="ctr" eaLnBrk="0" hangingPunct="0"/>
            <a:r>
              <a:rPr lang="en-US" sz="1800" dirty="0"/>
              <a:t>Student Training: 14 PhD graduates, ~ 40 undergrads, 6 </a:t>
            </a:r>
            <a:r>
              <a:rPr lang="en-US" sz="1800" dirty="0" err="1"/>
              <a:t>postdocs</a:t>
            </a:r>
            <a:r>
              <a:rPr lang="en-US" sz="1800" dirty="0"/>
              <a:t>, USPAS ‘08</a:t>
            </a: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8610600" cy="942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Goal: to study space charge dynamics in a realistic environment, over long path lengths.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Educate students in accelerator and beam physics, with emphasis on hands-on physics.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Approach: Scaled experiments using low-energy electron beams; paralleled with simulation. </a:t>
            </a:r>
          </a:p>
        </p:txBody>
      </p: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3715-8DCF-4CA1-9AE7-81D178CF8F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066800" y="6324600"/>
            <a:ext cx="5943600" cy="457200"/>
          </a:xfrm>
        </p:spPr>
        <p:txBody>
          <a:bodyPr/>
          <a:lstStyle/>
          <a:p>
            <a:r>
              <a:rPr lang="en-US" smtClean="0"/>
              <a:t>I. Kourbanis, Snowmass mini-Workshop on Frontier Capabilities, Feb. 25-26,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6" name="Picture 7"/>
          <p:cNvPicPr>
            <a:picLocks noChangeAspect="1" noChangeArrowheads="1"/>
          </p:cNvPicPr>
          <p:nvPr/>
        </p:nvPicPr>
        <p:blipFill>
          <a:blip r:embed="rId3" cstate="print"/>
          <a:srcRect l="41705" t="55759" r="53081" b="36911"/>
          <a:stretch>
            <a:fillRect/>
          </a:stretch>
        </p:blipFill>
        <p:spPr bwMode="auto">
          <a:xfrm>
            <a:off x="2286000" y="5386388"/>
            <a:ext cx="16002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609600"/>
          </a:xfrm>
          <a:solidFill>
            <a:schemeClr val="tx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3200" i="1" u="sng" dirty="0">
                <a:solidFill>
                  <a:srgbClr val="0000FF"/>
                </a:solidFill>
              </a:rPr>
              <a:t>UMER Areas of Current &amp; Future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4953000" cy="3200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800"/>
              <a:t>Halo formation and mitigation</a:t>
            </a:r>
          </a:p>
          <a:p>
            <a:pPr>
              <a:lnSpc>
                <a:spcPct val="85000"/>
              </a:lnSpc>
            </a:pPr>
            <a:r>
              <a:rPr lang="en-US" sz="1800"/>
              <a:t>Space charge simulation verification</a:t>
            </a:r>
          </a:p>
          <a:p>
            <a:pPr>
              <a:lnSpc>
                <a:spcPct val="85000"/>
              </a:lnSpc>
            </a:pPr>
            <a:r>
              <a:rPr lang="en-US" sz="1800"/>
              <a:t>Space charge effects: </a:t>
            </a:r>
          </a:p>
          <a:p>
            <a:pPr lvl="1">
              <a:lnSpc>
                <a:spcPct val="85000"/>
              </a:lnSpc>
            </a:pPr>
            <a:r>
              <a:rPr lang="en-US" sz="1800"/>
              <a:t>Tune Spread</a:t>
            </a:r>
          </a:p>
          <a:p>
            <a:pPr lvl="1">
              <a:lnSpc>
                <a:spcPct val="85000"/>
              </a:lnSpc>
            </a:pPr>
            <a:r>
              <a:rPr lang="en-US" sz="1800"/>
              <a:t>Envelope mismatches and resonance excitation </a:t>
            </a:r>
          </a:p>
          <a:p>
            <a:pPr lvl="1">
              <a:lnSpc>
                <a:spcPct val="85000"/>
              </a:lnSpc>
            </a:pPr>
            <a:r>
              <a:rPr lang="en-US" sz="1800"/>
              <a:t>Instabilities</a:t>
            </a:r>
          </a:p>
          <a:p>
            <a:pPr>
              <a:lnSpc>
                <a:spcPct val="85000"/>
              </a:lnSpc>
            </a:pPr>
            <a:r>
              <a:rPr lang="en-US" sz="1800"/>
              <a:t>Soliton formation &amp; Propagation</a:t>
            </a:r>
          </a:p>
          <a:p>
            <a:pPr>
              <a:lnSpc>
                <a:spcPct val="85000"/>
              </a:lnSpc>
            </a:pPr>
            <a:r>
              <a:rPr lang="en-US" sz="1800"/>
              <a:t>Resonances &amp; resonance crossings</a:t>
            </a:r>
          </a:p>
          <a:p>
            <a:pPr>
              <a:lnSpc>
                <a:spcPct val="85000"/>
              </a:lnSpc>
            </a:pPr>
            <a:r>
              <a:rPr lang="en-US" sz="1800"/>
              <a:t>Impedance &amp; resistive wall studies</a:t>
            </a:r>
          </a:p>
          <a:p>
            <a:pPr>
              <a:lnSpc>
                <a:spcPct val="85000"/>
              </a:lnSpc>
            </a:pPr>
            <a:r>
              <a:rPr lang="en-US" sz="1800"/>
              <a:t>Intense beam in low </a:t>
            </a:r>
            <a:r>
              <a:rPr lang="en-US" sz="1800">
                <a:latin typeface="Symbol" pitchFamily="18" charset="2"/>
              </a:rPr>
              <a:t>b</a:t>
            </a:r>
            <a:r>
              <a:rPr lang="en-US" sz="1800"/>
              <a:t> storage rings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7391400" y="68738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After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334000" y="458788"/>
            <a:ext cx="3276600" cy="3365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UMER e- Gun Halo Example</a:t>
            </a:r>
          </a:p>
        </p:txBody>
      </p:sp>
      <p:pic>
        <p:nvPicPr>
          <p:cNvPr id="5154" name="Picture 34" descr="colorbar-GunHalo-after"/>
          <p:cNvPicPr>
            <a:picLocks noChangeAspect="1" noChangeArrowheads="1"/>
          </p:cNvPicPr>
          <p:nvPr/>
        </p:nvPicPr>
        <p:blipFill>
          <a:blip r:embed="rId4" cstate="print"/>
          <a:srcRect l="16508" t="11969" r="11111" b="18533"/>
          <a:stretch>
            <a:fillRect/>
          </a:stretch>
        </p:blipFill>
        <p:spPr bwMode="auto">
          <a:xfrm>
            <a:off x="7010400" y="2363788"/>
            <a:ext cx="1905000" cy="1497012"/>
          </a:xfrm>
          <a:prstGeom prst="rect">
            <a:avLst/>
          </a:prstGeom>
          <a:noFill/>
        </p:spPr>
      </p:pic>
      <p:pic>
        <p:nvPicPr>
          <p:cNvPr id="5157" name="Picture 37" descr="newIC1-20mA-0_8-0_775-0_775-Sol=5"/>
          <p:cNvPicPr>
            <a:picLocks noChangeAspect="1" noChangeArrowheads="1"/>
          </p:cNvPicPr>
          <p:nvPr/>
        </p:nvPicPr>
        <p:blipFill>
          <a:blip r:embed="rId5" cstate="print"/>
          <a:srcRect l="38405" t="25560" r="26466" b="41402"/>
          <a:stretch>
            <a:fillRect/>
          </a:stretch>
        </p:blipFill>
        <p:spPr bwMode="auto">
          <a:xfrm>
            <a:off x="5486400" y="933450"/>
            <a:ext cx="14398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5878513" y="641350"/>
            <a:ext cx="59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cs typeface="Arial" charset="0"/>
            </a:endParaRPr>
          </a:p>
        </p:txBody>
      </p:sp>
      <p:pic>
        <p:nvPicPr>
          <p:cNvPr id="5160" name="Picture 40" descr="color_GunHalo-bef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381250"/>
            <a:ext cx="1447800" cy="1460500"/>
          </a:xfrm>
          <a:prstGeom prst="rect">
            <a:avLst/>
          </a:prstGeom>
          <a:noFill/>
        </p:spPr>
      </p:pic>
      <p:pic>
        <p:nvPicPr>
          <p:cNvPr id="5161" name="Picture 41" descr="IC1-23mA-BV=30V"/>
          <p:cNvPicPr>
            <a:picLocks noChangeAspect="1" noChangeArrowheads="1"/>
          </p:cNvPicPr>
          <p:nvPr/>
        </p:nvPicPr>
        <p:blipFill>
          <a:blip r:embed="rId7" cstate="print"/>
          <a:srcRect l="32451" t="29756" r="31548" b="23415"/>
          <a:stretch>
            <a:fillRect/>
          </a:stretch>
        </p:blipFill>
        <p:spPr bwMode="auto">
          <a:xfrm>
            <a:off x="7010400" y="933450"/>
            <a:ext cx="1447800" cy="1385888"/>
          </a:xfrm>
          <a:prstGeom prst="rect">
            <a:avLst/>
          </a:prstGeom>
          <a:noFill/>
        </p:spPr>
      </p:pic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943600" y="687388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cs typeface="Arial" charset="0"/>
              </a:rPr>
              <a:t>Before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5105400" y="534988"/>
            <a:ext cx="3886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 rot="16200000">
            <a:off x="4793456" y="1607344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cs typeface="Arial" charset="0"/>
              </a:rPr>
              <a:t>Experiment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 rot="16200000">
            <a:off x="4827587" y="2868613"/>
            <a:ext cx="101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cs typeface="Arial" charset="0"/>
              </a:rPr>
              <a:t>Simulation</a:t>
            </a:r>
          </a:p>
        </p:txBody>
      </p:sp>
      <p:pic>
        <p:nvPicPr>
          <p:cNvPr id="5167" name="Picture 2"/>
          <p:cNvPicPr>
            <a:picLocks noChangeAspect="1" noChangeArrowheads="1"/>
          </p:cNvPicPr>
          <p:nvPr/>
        </p:nvPicPr>
        <p:blipFill>
          <a:blip r:embed="rId8" cstate="print"/>
          <a:srcRect l="41705" t="47121" r="53081" b="28271"/>
          <a:stretch>
            <a:fillRect/>
          </a:stretch>
        </p:blipFill>
        <p:spPr bwMode="auto">
          <a:xfrm>
            <a:off x="2286000" y="4267200"/>
            <a:ext cx="1600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362200" y="4800600"/>
            <a:ext cx="0" cy="66675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46325" y="5456238"/>
            <a:ext cx="665163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0" name="TextBox 8"/>
          <p:cNvSpPr txBox="1">
            <a:spLocks noChangeArrowheads="1"/>
          </p:cNvSpPr>
          <p:nvPr/>
        </p:nvSpPr>
        <p:spPr bwMode="auto">
          <a:xfrm>
            <a:off x="2697163" y="5087938"/>
            <a:ext cx="24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5171" name="TextBox 9"/>
          <p:cNvSpPr txBox="1">
            <a:spLocks noChangeArrowheads="1"/>
          </p:cNvSpPr>
          <p:nvPr/>
        </p:nvSpPr>
        <p:spPr bwMode="auto">
          <a:xfrm>
            <a:off x="2392363" y="4721225"/>
            <a:ext cx="36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x’</a:t>
            </a:r>
          </a:p>
        </p:txBody>
      </p:sp>
      <p:sp>
        <p:nvSpPr>
          <p:cNvPr id="5174" name="TextBox 12"/>
          <p:cNvSpPr txBox="1">
            <a:spLocks noChangeArrowheads="1"/>
          </p:cNvSpPr>
          <p:nvPr/>
        </p:nvSpPr>
        <p:spPr bwMode="auto">
          <a:xfrm>
            <a:off x="2819400" y="4343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5 mm</a:t>
            </a:r>
          </a:p>
        </p:txBody>
      </p:sp>
      <p:sp>
        <p:nvSpPr>
          <p:cNvPr id="5175" name="TextBox 13"/>
          <p:cNvSpPr txBox="1">
            <a:spLocks noChangeArrowheads="1"/>
          </p:cNvSpPr>
          <p:nvPr/>
        </p:nvSpPr>
        <p:spPr bwMode="auto">
          <a:xfrm rot="5400000">
            <a:off x="3150394" y="4698206"/>
            <a:ext cx="113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20 mrad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32038" y="6024563"/>
            <a:ext cx="0" cy="665162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17750" y="6678613"/>
            <a:ext cx="665163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9" name="TextBox 17"/>
          <p:cNvSpPr txBox="1">
            <a:spLocks noChangeArrowheads="1"/>
          </p:cNvSpPr>
          <p:nvPr/>
        </p:nvSpPr>
        <p:spPr bwMode="auto">
          <a:xfrm>
            <a:off x="2622550" y="6329363"/>
            <a:ext cx="24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5180" name="TextBox 18"/>
          <p:cNvSpPr txBox="1">
            <a:spLocks noChangeArrowheads="1"/>
          </p:cNvSpPr>
          <p:nvPr/>
        </p:nvSpPr>
        <p:spPr bwMode="auto">
          <a:xfrm>
            <a:off x="2362200" y="59436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3581400" y="45720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2895600" y="43434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3" name="Picture 3"/>
          <p:cNvPicPr>
            <a:picLocks noChangeAspect="1" noChangeArrowheads="1"/>
          </p:cNvPicPr>
          <p:nvPr/>
        </p:nvPicPr>
        <p:blipFill>
          <a:blip r:embed="rId9" cstate="print"/>
          <a:srcRect l="41705" t="55759" r="53081" b="36911"/>
          <a:stretch>
            <a:fillRect/>
          </a:stretch>
        </p:blipFill>
        <p:spPr bwMode="auto">
          <a:xfrm>
            <a:off x="5486400" y="5486400"/>
            <a:ext cx="1447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4" name="Picture 2"/>
          <p:cNvPicPr>
            <a:picLocks noChangeArrowheads="1"/>
          </p:cNvPicPr>
          <p:nvPr/>
        </p:nvPicPr>
        <p:blipFill>
          <a:blip r:embed="rId10" cstate="print"/>
          <a:srcRect l="41705" t="47121" r="53081" b="28271"/>
          <a:stretch>
            <a:fillRect/>
          </a:stretch>
        </p:blipFill>
        <p:spPr bwMode="auto">
          <a:xfrm>
            <a:off x="5486400" y="42672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608638" y="4803775"/>
            <a:ext cx="0" cy="665163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94350" y="5459413"/>
            <a:ext cx="665163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7" name="TextBox 21"/>
          <p:cNvSpPr txBox="1">
            <a:spLocks noChangeArrowheads="1"/>
          </p:cNvSpPr>
          <p:nvPr/>
        </p:nvSpPr>
        <p:spPr bwMode="auto">
          <a:xfrm>
            <a:off x="5943600" y="5091113"/>
            <a:ext cx="24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5188" name="TextBox 22"/>
          <p:cNvSpPr txBox="1">
            <a:spLocks noChangeArrowheads="1"/>
          </p:cNvSpPr>
          <p:nvPr/>
        </p:nvSpPr>
        <p:spPr bwMode="auto">
          <a:xfrm>
            <a:off x="5638800" y="47244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x’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410200" y="6096000"/>
            <a:ext cx="0" cy="66675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4325" y="6751638"/>
            <a:ext cx="666750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5" name="TextBox 29"/>
          <p:cNvSpPr txBox="1">
            <a:spLocks noChangeArrowheads="1"/>
          </p:cNvSpPr>
          <p:nvPr/>
        </p:nvSpPr>
        <p:spPr bwMode="auto">
          <a:xfrm>
            <a:off x="5715000" y="64008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5196" name="TextBox 30"/>
          <p:cNvSpPr txBox="1">
            <a:spLocks noChangeArrowheads="1"/>
          </p:cNvSpPr>
          <p:nvPr/>
        </p:nvSpPr>
        <p:spPr bwMode="auto">
          <a:xfrm>
            <a:off x="5440363" y="6016625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5197" name="TextBox 12"/>
          <p:cNvSpPr txBox="1">
            <a:spLocks noChangeArrowheads="1"/>
          </p:cNvSpPr>
          <p:nvPr/>
        </p:nvSpPr>
        <p:spPr bwMode="auto">
          <a:xfrm>
            <a:off x="6019800" y="4343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5 mm</a:t>
            </a:r>
          </a:p>
        </p:txBody>
      </p:sp>
      <p:sp>
        <p:nvSpPr>
          <p:cNvPr id="5198" name="TextBox 13"/>
          <p:cNvSpPr txBox="1">
            <a:spLocks noChangeArrowheads="1"/>
          </p:cNvSpPr>
          <p:nvPr/>
        </p:nvSpPr>
        <p:spPr bwMode="auto">
          <a:xfrm rot="5400000">
            <a:off x="6198394" y="4698206"/>
            <a:ext cx="1136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20 mrad</a:t>
            </a:r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>
            <a:off x="6629400" y="45720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>
            <a:off x="6096000" y="43434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01" name="Picture 2"/>
          <p:cNvPicPr>
            <a:picLocks noChangeAspect="1" noChangeArrowheads="1"/>
          </p:cNvPicPr>
          <p:nvPr/>
        </p:nvPicPr>
        <p:blipFill>
          <a:blip r:embed="rId11" cstate="print"/>
          <a:srcRect l="39474" t="31876" r="25658" b="35625"/>
          <a:stretch>
            <a:fillRect/>
          </a:stretch>
        </p:blipFill>
        <p:spPr bwMode="auto">
          <a:xfrm>
            <a:off x="7010400" y="4800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" name="Picture 3"/>
          <p:cNvPicPr>
            <a:picLocks noChangeAspect="1" noChangeArrowheads="1"/>
          </p:cNvPicPr>
          <p:nvPr/>
        </p:nvPicPr>
        <p:blipFill>
          <a:blip r:embed="rId12" cstate="print"/>
          <a:srcRect l="41219" t="31876" r="25658" b="35625"/>
          <a:stretch>
            <a:fillRect/>
          </a:stretch>
        </p:blipFill>
        <p:spPr bwMode="auto">
          <a:xfrm>
            <a:off x="3962400" y="5105400"/>
            <a:ext cx="1447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7239000" y="4191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WARP </a:t>
            </a:r>
            <a:r>
              <a:rPr lang="en-US" sz="1200" u="sng" dirty="0"/>
              <a:t>simulation </a:t>
            </a:r>
            <a:r>
              <a:rPr lang="en-US" sz="1200" dirty="0"/>
              <a:t>in </a:t>
            </a:r>
            <a:r>
              <a:rPr lang="en-US" sz="1200" dirty="0" err="1"/>
              <a:t>config</a:t>
            </a:r>
            <a:r>
              <a:rPr lang="en-US" sz="1200" dirty="0"/>
              <a:t> space</a:t>
            </a:r>
          </a:p>
        </p:txBody>
      </p:sp>
      <p:sp>
        <p:nvSpPr>
          <p:cNvPr id="5204" name="Rectangle 84"/>
          <p:cNvSpPr>
            <a:spLocks noChangeArrowheads="1"/>
          </p:cNvSpPr>
          <p:nvPr/>
        </p:nvSpPr>
        <p:spPr bwMode="auto">
          <a:xfrm>
            <a:off x="304800" y="4191000"/>
            <a:ext cx="19050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Experimental display of </a:t>
            </a:r>
            <a:r>
              <a:rPr lang="en-US" sz="1200" b="1" dirty="0">
                <a:latin typeface="Times New Roman" pitchFamily="18" charset="0"/>
              </a:rPr>
              <a:t>configuration</a:t>
            </a:r>
            <a:r>
              <a:rPr lang="en-US" sz="1200" dirty="0">
                <a:latin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</a:rPr>
              <a:t>space </a:t>
            </a:r>
            <a:r>
              <a:rPr lang="en-US" sz="1200" dirty="0">
                <a:latin typeface="Times New Roman" pitchFamily="18" charset="0"/>
              </a:rPr>
              <a:t>&amp; tomography based </a:t>
            </a:r>
            <a:r>
              <a:rPr lang="en-US" sz="1200" b="1" dirty="0">
                <a:latin typeface="Times New Roman" pitchFamily="18" charset="0"/>
              </a:rPr>
              <a:t>phase space </a:t>
            </a:r>
            <a:r>
              <a:rPr lang="en-US" sz="1200" dirty="0">
                <a:latin typeface="Times New Roman" pitchFamily="18" charset="0"/>
              </a:rPr>
              <a:t>for two UMER mismatched conditions after 10 lattice periods.</a:t>
            </a:r>
          </a:p>
          <a:p>
            <a:endParaRPr lang="en-US" sz="1200" dirty="0">
              <a:latin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</a:rPr>
              <a:t>This is </a:t>
            </a:r>
            <a:r>
              <a:rPr lang="en-US" sz="1200" dirty="0" smtClean="0">
                <a:latin typeface="Times New Roman" pitchFamily="18" charset="0"/>
              </a:rPr>
              <a:t>compared </a:t>
            </a:r>
            <a:r>
              <a:rPr lang="en-US" sz="1200" dirty="0">
                <a:latin typeface="Times New Roman" pitchFamily="18" charset="0"/>
              </a:rPr>
              <a:t>with WARP simulations.</a:t>
            </a:r>
          </a:p>
          <a:p>
            <a:endParaRPr lang="en-US" sz="1200" dirty="0">
              <a:latin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</a:rPr>
              <a:t>(Unpublished work of grad student </a:t>
            </a:r>
            <a:r>
              <a:rPr lang="en-US" sz="1200" dirty="0" err="1">
                <a:latin typeface="Times New Roman" pitchFamily="18" charset="0"/>
              </a:rPr>
              <a:t>Hao</a:t>
            </a:r>
            <a:r>
              <a:rPr lang="en-US" sz="1200" dirty="0">
                <a:latin typeface="Times New Roman" pitchFamily="18" charset="0"/>
              </a:rPr>
              <a:t> Zhang.)</a:t>
            </a: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3886200" y="4572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WARP </a:t>
            </a:r>
            <a:r>
              <a:rPr lang="en-US" sz="1200" u="sng" dirty="0"/>
              <a:t>simulation </a:t>
            </a:r>
            <a:r>
              <a:rPr lang="en-US" sz="1200" dirty="0"/>
              <a:t>in </a:t>
            </a:r>
            <a:r>
              <a:rPr lang="en-US" sz="1200" dirty="0" err="1"/>
              <a:t>config</a:t>
            </a:r>
            <a:r>
              <a:rPr lang="en-US" sz="1200" dirty="0"/>
              <a:t> space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2362200" y="39624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Experiment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5410200" y="4038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Experiment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152400" y="4038600"/>
            <a:ext cx="88392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0F31B-3315-486C-B6DD-457EB782F2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6096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5105400"/>
          </a:xfrm>
        </p:spPr>
        <p:txBody>
          <a:bodyPr/>
          <a:lstStyle/>
          <a:p>
            <a:r>
              <a:rPr lang="en-US" dirty="0" smtClean="0"/>
              <a:t>Loss characterization, control and mitigation is the most important issue for high-intensity machines as MI.</a:t>
            </a:r>
          </a:p>
          <a:p>
            <a:r>
              <a:rPr lang="en-US" dirty="0" smtClean="0"/>
              <a:t>We need accurate realistic simulations </a:t>
            </a:r>
          </a:p>
          <a:p>
            <a:pPr lvl="1"/>
            <a:r>
              <a:rPr lang="en-US" dirty="0" smtClean="0"/>
              <a:t>Model validation (comparisons with experiment)</a:t>
            </a:r>
          </a:p>
          <a:p>
            <a:pPr lvl="1"/>
            <a:r>
              <a:rPr lang="en-US" dirty="0" smtClean="0"/>
              <a:t>Implementation of accurate accelerator description</a:t>
            </a:r>
          </a:p>
          <a:p>
            <a:pPr lvl="1"/>
            <a:r>
              <a:rPr lang="en-US" dirty="0" smtClean="0"/>
              <a:t>Efficient codes that model ~0.5s of beam time.</a:t>
            </a:r>
          </a:p>
          <a:p>
            <a:r>
              <a:rPr lang="en-US" dirty="0" smtClean="0"/>
              <a:t>Study and evaluation of mitigation techniques</a:t>
            </a:r>
          </a:p>
          <a:p>
            <a:pPr lvl="1"/>
            <a:r>
              <a:rPr lang="en-US" dirty="0" smtClean="0"/>
              <a:t>Conventional (collimation,  second harmonic </a:t>
            </a:r>
            <a:r>
              <a:rPr lang="en-US" dirty="0" err="1" smtClean="0"/>
              <a:t>rf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Novel ideas (such as electron lens)</a:t>
            </a:r>
          </a:p>
          <a:p>
            <a:pPr lvl="2"/>
            <a:r>
              <a:rPr lang="en-US" dirty="0" smtClean="0"/>
              <a:t>Needs to be experimentally studied and verified (i.e. at ASTA)</a:t>
            </a:r>
          </a:p>
          <a:p>
            <a:r>
              <a:rPr lang="en-US" dirty="0" smtClean="0"/>
              <a:t>R&amp;D Facilities like ASTA and UMER are critical in helping us address our critical operational issues.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61722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8E438-87EA-49E9-9F0B-6C7CCAB922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MI Operations and Performance.</a:t>
            </a:r>
          </a:p>
          <a:p>
            <a:r>
              <a:rPr lang="en-US" dirty="0" err="1" smtClean="0"/>
              <a:t>NOvA</a:t>
            </a:r>
            <a:r>
              <a:rPr lang="en-US" dirty="0" smtClean="0"/>
              <a:t> Upgrades.</a:t>
            </a:r>
          </a:p>
          <a:p>
            <a:r>
              <a:rPr lang="en-US" dirty="0" smtClean="0"/>
              <a:t>Issues with MI/Recycler High Intensity Operation</a:t>
            </a:r>
          </a:p>
          <a:p>
            <a:r>
              <a:rPr lang="en-US" dirty="0" smtClean="0"/>
              <a:t>Necessary R&amp;D, studies and requirements.</a:t>
            </a:r>
          </a:p>
          <a:p>
            <a:r>
              <a:rPr lang="en-US" dirty="0" smtClean="0"/>
              <a:t>R&amp;D Facilities (ASTA, UMER)</a:t>
            </a:r>
          </a:p>
          <a:p>
            <a:r>
              <a:rPr lang="en-US" dirty="0" smtClean="0"/>
              <a:t>Conclusions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59436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8E438-87EA-49E9-9F0B-6C7CCAB922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EXTRA SLIDES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Complex Upgrades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6324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91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6172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3000" y="1371600"/>
          <a:ext cx="706755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81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 Injector Power vs. Energy after Project X Upgrades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548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" y="838200"/>
            <a:ext cx="8442325" cy="39687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Beam Lifetime plots: transmitted beam peak current at 10</a:t>
            </a:r>
            <a:r>
              <a:rPr lang="en-US" sz="2000" baseline="30000" dirty="0">
                <a:latin typeface="Calibri" pitchFamily="34" charset="0"/>
              </a:rPr>
              <a:t>th</a:t>
            </a:r>
            <a:r>
              <a:rPr lang="en-US" sz="2000" dirty="0">
                <a:latin typeface="Calibri" pitchFamily="34" charset="0"/>
              </a:rPr>
              <a:t> Turn vs. bare tunes: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0"/>
            <a:ext cx="2844800" cy="2668588"/>
            <a:chOff x="53295" y="1808536"/>
            <a:chExt cx="2844909" cy="2668766"/>
          </a:xfrm>
        </p:grpSpPr>
        <p:pic>
          <p:nvPicPr>
            <p:cNvPr id="30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8102"/>
            <a:stretch>
              <a:fillRect/>
            </a:stretch>
          </p:blipFill>
          <p:spPr bwMode="auto">
            <a:xfrm>
              <a:off x="53295" y="2116402"/>
              <a:ext cx="2844909" cy="236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Box 11"/>
            <p:cNvSpPr txBox="1">
              <a:spLocks noChangeArrowheads="1"/>
            </p:cNvSpPr>
            <p:nvPr/>
          </p:nvSpPr>
          <p:spPr bwMode="auto">
            <a:xfrm>
              <a:off x="1152907" y="1808536"/>
              <a:ext cx="846738" cy="369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0.6 </a:t>
              </a:r>
              <a:r>
                <a:rPr lang="en-US" sz="1800" dirty="0" err="1">
                  <a:latin typeface="Calibri" pitchFamily="34" charset="0"/>
                </a:rPr>
                <a:t>mA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88" name="TextBox 24"/>
          <p:cNvSpPr txBox="1">
            <a:spLocks noChangeArrowheads="1"/>
          </p:cNvSpPr>
          <p:nvPr/>
        </p:nvSpPr>
        <p:spPr bwMode="auto">
          <a:xfrm>
            <a:off x="0" y="65833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S. Bernal, et al, Proc. 14</a:t>
            </a:r>
            <a:r>
              <a:rPr lang="en-US" sz="1200" baseline="30000">
                <a:latin typeface="Times New Roman" pitchFamily="18" charset="0"/>
              </a:rPr>
              <a:t>th</a:t>
            </a:r>
            <a:r>
              <a:rPr lang="en-US" sz="1200">
                <a:latin typeface="Times New Roman" pitchFamily="18" charset="0"/>
              </a:rPr>
              <a:t> AAC Workshop, AIP 1299, June 2010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77000" y="1905000"/>
            <a:ext cx="2527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latin typeface="Calibri" pitchFamily="34" charset="0"/>
              </a:rPr>
              <a:t>Beam Stability: </a:t>
            </a:r>
          </a:p>
          <a:p>
            <a:r>
              <a:rPr lang="en-US" sz="2000" b="1" i="1" dirty="0">
                <a:latin typeface="Calibri" pitchFamily="34" charset="0"/>
              </a:rPr>
              <a:t>The 6.0 </a:t>
            </a:r>
            <a:r>
              <a:rPr lang="en-US" sz="2000" b="1" i="1" dirty="0" err="1">
                <a:latin typeface="Calibri" pitchFamily="34" charset="0"/>
              </a:rPr>
              <a:t>mA</a:t>
            </a:r>
            <a:r>
              <a:rPr lang="en-US" sz="2000" b="1" i="1" dirty="0">
                <a:latin typeface="Calibri" pitchFamily="34" charset="0"/>
              </a:rPr>
              <a:t> beam is</a:t>
            </a:r>
          </a:p>
          <a:p>
            <a:r>
              <a:rPr lang="en-US" sz="2000" b="1" i="1" dirty="0">
                <a:latin typeface="Calibri" pitchFamily="34" charset="0"/>
              </a:rPr>
              <a:t>more stable than 0.6 </a:t>
            </a:r>
            <a:r>
              <a:rPr lang="en-US" sz="2000" b="1" i="1" dirty="0" err="1">
                <a:latin typeface="Calibri" pitchFamily="34" charset="0"/>
              </a:rPr>
              <a:t>mA</a:t>
            </a:r>
            <a:endParaRPr lang="en-US" sz="2000" b="1" i="1" dirty="0">
              <a:latin typeface="Calibri" pitchFamily="34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200400" y="1143000"/>
            <a:ext cx="3352800" cy="2663825"/>
            <a:chOff x="3648" y="720"/>
            <a:chExt cx="2112" cy="1678"/>
          </a:xfrm>
        </p:grpSpPr>
        <p:sp>
          <p:nvSpPr>
            <p:cNvPr id="3091" name="TextBox 9"/>
            <p:cNvSpPr txBox="1">
              <a:spLocks noChangeArrowheads="1"/>
            </p:cNvSpPr>
            <p:nvPr/>
          </p:nvSpPr>
          <p:spPr bwMode="auto">
            <a:xfrm>
              <a:off x="5088" y="768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(2012)</a:t>
              </a: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648" y="912"/>
              <a:ext cx="2112" cy="1486"/>
              <a:chOff x="3648" y="912"/>
              <a:chExt cx="2112" cy="1486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5386" b="8231"/>
              <a:stretch>
                <a:fillRect/>
              </a:stretch>
            </p:blipFill>
            <p:spPr bwMode="auto">
              <a:xfrm>
                <a:off x="3648" y="960"/>
                <a:ext cx="259" cy="1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2" name="Picture 6" descr="C:\Users\Rami\Downloads\Worktemp\HIF-presentations\zoomAdjustment-Turn space 10_YQ73.png"/>
              <p:cNvPicPr>
                <a:picLocks noChangeAspect="1"/>
              </p:cNvPicPr>
              <p:nvPr/>
            </p:nvPicPr>
            <p:blipFill>
              <a:blip r:embed="rId5" cstate="print"/>
              <a:srcRect t="5734" b="5019"/>
              <a:stretch>
                <a:fillRect/>
              </a:stretch>
            </p:blipFill>
            <p:spPr bwMode="auto">
              <a:xfrm>
                <a:off x="3942" y="912"/>
                <a:ext cx="1818" cy="1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93" name="TextBox 1"/>
            <p:cNvSpPr txBox="1">
              <a:spLocks noChangeArrowheads="1"/>
            </p:cNvSpPr>
            <p:nvPr/>
          </p:nvSpPr>
          <p:spPr bwMode="auto">
            <a:xfrm>
              <a:off x="4549" y="720"/>
              <a:ext cx="5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6.0 </a:t>
              </a:r>
              <a:r>
                <a:rPr lang="en-US" sz="2000" dirty="0" err="1">
                  <a:latin typeface="Calibri" pitchFamily="34" charset="0"/>
                </a:rPr>
                <a:t>mA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309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  <a:noFill/>
          <a:ln/>
        </p:spPr>
        <p:txBody>
          <a:bodyPr/>
          <a:lstStyle/>
          <a:p>
            <a:r>
              <a:rPr lang="en-US" sz="3200"/>
              <a:t>Space Charge Impact on Beam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981200" y="533400"/>
            <a:ext cx="6019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UMER: large range of operating tune: ~ 4 to 8</a:t>
            </a:r>
          </a:p>
        </p:txBody>
      </p:sp>
      <p:sp>
        <p:nvSpPr>
          <p:cNvPr id="3096" name="TextBox 9"/>
          <p:cNvSpPr txBox="1">
            <a:spLocks noChangeArrowheads="1"/>
          </p:cNvSpPr>
          <p:nvPr/>
        </p:nvSpPr>
        <p:spPr bwMode="auto">
          <a:xfrm>
            <a:off x="2057400" y="1219200"/>
            <a:ext cx="53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(2010)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733800" y="6096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D. Sutter, et al. </a:t>
            </a:r>
            <a:r>
              <a:rPr lang="en-US" sz="1200" i="1" dirty="0">
                <a:latin typeface="Times New Roman" pitchFamily="18" charset="0"/>
              </a:rPr>
              <a:t>"Current Dependent Tune Shifts in the University of Maryland Electron Ring,"</a:t>
            </a:r>
            <a:r>
              <a:rPr lang="en-US" sz="1200" dirty="0">
                <a:latin typeface="Times New Roman" pitchFamily="18" charset="0"/>
              </a:rPr>
              <a:t> Proc. of PAC2011, 1668, March 2011 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69925" y="4327524"/>
            <a:ext cx="2005013" cy="1539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i="1" u="sng" dirty="0">
                <a:solidFill>
                  <a:srgbClr val="0000FF"/>
                </a:solidFill>
              </a:rPr>
              <a:t>Tune Shift: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Beam current from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 ~0 to 80 </a:t>
            </a:r>
            <a:r>
              <a:rPr lang="en-US" sz="1600" b="1" i="1" dirty="0" err="1">
                <a:solidFill>
                  <a:srgbClr val="0000FF"/>
                </a:solidFill>
              </a:rPr>
              <a:t>mA</a:t>
            </a:r>
            <a:r>
              <a:rPr lang="en-US" sz="1600" b="1" i="1" dirty="0">
                <a:solidFill>
                  <a:srgbClr val="0000FF"/>
                </a:solidFill>
              </a:rPr>
              <a:t> gives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a coherent shift of 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about -0.4</a:t>
            </a:r>
            <a:r>
              <a:rPr lang="en-US" sz="16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0F31B-3315-486C-B6DD-457EB782F2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tx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3600" b="1" i="1" u="sng" dirty="0">
                <a:solidFill>
                  <a:srgbClr val="800000"/>
                </a:solidFill>
              </a:rPr>
              <a:t>UMER is Flexible!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Each magnet is independently controlled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Flexibility in magnet winding fabrication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Sextupole</a:t>
            </a:r>
            <a:r>
              <a:rPr lang="en-US" sz="2400" dirty="0"/>
              <a:t>, </a:t>
            </a:r>
            <a:r>
              <a:rPr lang="en-US" sz="2400" dirty="0" err="1"/>
              <a:t>octupole</a:t>
            </a:r>
            <a:r>
              <a:rPr lang="en-US" sz="2400" dirty="0"/>
              <a:t>, </a:t>
            </a:r>
            <a:r>
              <a:rPr lang="en-US" sz="2400" dirty="0" err="1"/>
              <a:t>decapole</a:t>
            </a:r>
            <a:r>
              <a:rPr lang="en-US" sz="2400" dirty="0"/>
              <a:t> fields possible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Non-linear magnet arrays for advanced concepts (i.e. IOTA) being explored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Upper energy range of electron beam 15 </a:t>
            </a:r>
            <a:r>
              <a:rPr lang="en-US" sz="2800" dirty="0" err="1"/>
              <a:t>keV</a:t>
            </a:r>
            <a:r>
              <a:rPr lang="en-US" sz="2800" dirty="0"/>
              <a:t> (w/o water cooling magnets)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Acceleration and/or containment via induction cells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UMER can be reconfigured for specific experiments.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Controlled variation of resistive wall impedance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“UMER is a machine to study machines”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0F31B-3315-486C-B6DD-457EB782F2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 txBox="1">
            <a:spLocks noGrp="1"/>
          </p:cNvSpPr>
          <p:nvPr/>
        </p:nvSpPr>
        <p:spPr bwMode="auto">
          <a:xfrm>
            <a:off x="0" y="6621463"/>
            <a:ext cx="38560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195" name="Footer Placeholder 4"/>
          <p:cNvSpPr txBox="1">
            <a:spLocks noGrp="1"/>
          </p:cNvSpPr>
          <p:nvPr/>
        </p:nvSpPr>
        <p:spPr bwMode="auto">
          <a:xfrm>
            <a:off x="3448050" y="6596063"/>
            <a:ext cx="3589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/>
          </a:p>
        </p:txBody>
      </p:sp>
      <p:sp>
        <p:nvSpPr>
          <p:cNvPr id="8196" name="Slide Number Placeholder 5"/>
          <p:cNvSpPr txBox="1">
            <a:spLocks noGrp="1"/>
          </p:cNvSpPr>
          <p:nvPr/>
        </p:nvSpPr>
        <p:spPr bwMode="auto">
          <a:xfrm>
            <a:off x="7010400" y="6596063"/>
            <a:ext cx="2133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48AD42-DAEF-48C2-844E-4FFD54D2F489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5715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Main </a:t>
            </a:r>
            <a:r>
              <a:rPr lang="en-US" dirty="0"/>
              <a:t>Injector </a:t>
            </a:r>
            <a:r>
              <a:rPr lang="en-US" dirty="0" smtClean="0"/>
              <a:t>High Power Operation (Mixed Mode)</a:t>
            </a:r>
            <a:endParaRPr lang="en-US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09600" y="1219200"/>
            <a:ext cx="8202613" cy="5105400"/>
            <a:chOff x="365" y="548"/>
            <a:chExt cx="5167" cy="3216"/>
          </a:xfrm>
        </p:grpSpPr>
        <p:pic>
          <p:nvPicPr>
            <p:cNvPr id="8199" name="Picture 4" descr="main_injector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365" y="548"/>
              <a:ext cx="5167" cy="321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00" name="Oval 5"/>
            <p:cNvSpPr>
              <a:spLocks noChangeArrowheads="1"/>
            </p:cNvSpPr>
            <p:nvPr/>
          </p:nvSpPr>
          <p:spPr bwMode="auto">
            <a:xfrm rot="-380412">
              <a:off x="904" y="1359"/>
              <a:ext cx="391" cy="113"/>
            </a:xfrm>
            <a:prstGeom prst="ellips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Arc 6"/>
            <p:cNvSpPr>
              <a:spLocks/>
            </p:cNvSpPr>
            <p:nvPr/>
          </p:nvSpPr>
          <p:spPr bwMode="auto">
            <a:xfrm rot="-143156">
              <a:off x="2332" y="1847"/>
              <a:ext cx="1020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rc 7"/>
            <p:cNvSpPr>
              <a:spLocks/>
            </p:cNvSpPr>
            <p:nvPr/>
          </p:nvSpPr>
          <p:spPr bwMode="auto">
            <a:xfrm>
              <a:off x="3821" y="2084"/>
              <a:ext cx="1069" cy="846"/>
            </a:xfrm>
            <a:custGeom>
              <a:avLst/>
              <a:gdLst>
                <a:gd name="T0" fmla="*/ 0 w 21504"/>
                <a:gd name="T1" fmla="*/ 0 h 19556"/>
                <a:gd name="T2" fmla="*/ 0 w 21504"/>
                <a:gd name="T3" fmla="*/ 0 h 19556"/>
                <a:gd name="T4" fmla="*/ 0 w 21504"/>
                <a:gd name="T5" fmla="*/ 0 h 19556"/>
                <a:gd name="T6" fmla="*/ 0 60000 65536"/>
                <a:gd name="T7" fmla="*/ 0 60000 65536"/>
                <a:gd name="T8" fmla="*/ 0 60000 65536"/>
                <a:gd name="T9" fmla="*/ 0 w 21504"/>
                <a:gd name="T10" fmla="*/ 0 h 19556"/>
                <a:gd name="T11" fmla="*/ 21504 w 21504"/>
                <a:gd name="T12" fmla="*/ 19556 h 195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4" h="19556" fill="none" extrusionOk="0">
                  <a:moveTo>
                    <a:pt x="9171" y="0"/>
                  </a:moveTo>
                  <a:cubicBezTo>
                    <a:pt x="16095" y="3247"/>
                    <a:pt x="20785" y="9912"/>
                    <a:pt x="21504" y="17525"/>
                  </a:cubicBezTo>
                </a:path>
                <a:path w="21504" h="19556" stroke="0" extrusionOk="0">
                  <a:moveTo>
                    <a:pt x="9171" y="0"/>
                  </a:moveTo>
                  <a:cubicBezTo>
                    <a:pt x="16095" y="3247"/>
                    <a:pt x="20785" y="9912"/>
                    <a:pt x="21504" y="17525"/>
                  </a:cubicBezTo>
                  <a:lnTo>
                    <a:pt x="0" y="19556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Arc 8"/>
            <p:cNvSpPr>
              <a:spLocks/>
            </p:cNvSpPr>
            <p:nvPr/>
          </p:nvSpPr>
          <p:spPr bwMode="auto">
            <a:xfrm rot="5877130">
              <a:off x="3727" y="2276"/>
              <a:ext cx="1070" cy="1221"/>
            </a:xfrm>
            <a:custGeom>
              <a:avLst/>
              <a:gdLst>
                <a:gd name="T0" fmla="*/ 0 w 19423"/>
                <a:gd name="T1" fmla="*/ 0 h 19556"/>
                <a:gd name="T2" fmla="*/ 0 w 19423"/>
                <a:gd name="T3" fmla="*/ 0 h 19556"/>
                <a:gd name="T4" fmla="*/ 0 w 19423"/>
                <a:gd name="T5" fmla="*/ 0 h 19556"/>
                <a:gd name="T6" fmla="*/ 0 60000 65536"/>
                <a:gd name="T7" fmla="*/ 0 60000 65536"/>
                <a:gd name="T8" fmla="*/ 0 60000 65536"/>
                <a:gd name="T9" fmla="*/ 0 w 19423"/>
                <a:gd name="T10" fmla="*/ 0 h 19556"/>
                <a:gd name="T11" fmla="*/ 19423 w 19423"/>
                <a:gd name="T12" fmla="*/ 19556 h 195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3" h="19556" fill="none" extrusionOk="0">
                  <a:moveTo>
                    <a:pt x="9171" y="0"/>
                  </a:moveTo>
                  <a:cubicBezTo>
                    <a:pt x="13644" y="2097"/>
                    <a:pt x="17262" y="5664"/>
                    <a:pt x="19423" y="10106"/>
                  </a:cubicBezTo>
                </a:path>
                <a:path w="19423" h="19556" stroke="0" extrusionOk="0">
                  <a:moveTo>
                    <a:pt x="9171" y="0"/>
                  </a:moveTo>
                  <a:cubicBezTo>
                    <a:pt x="13644" y="2097"/>
                    <a:pt x="17262" y="5664"/>
                    <a:pt x="19423" y="10106"/>
                  </a:cubicBezTo>
                  <a:lnTo>
                    <a:pt x="0" y="19556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rc 9"/>
            <p:cNvSpPr>
              <a:spLocks/>
            </p:cNvSpPr>
            <p:nvPr/>
          </p:nvSpPr>
          <p:spPr bwMode="auto">
            <a:xfrm rot="6203277">
              <a:off x="2179" y="1766"/>
              <a:ext cx="848" cy="2561"/>
            </a:xfrm>
            <a:custGeom>
              <a:avLst/>
              <a:gdLst>
                <a:gd name="T0" fmla="*/ 0 w 19423"/>
                <a:gd name="T1" fmla="*/ 0 h 17425"/>
                <a:gd name="T2" fmla="*/ 0 w 19423"/>
                <a:gd name="T3" fmla="*/ 1 h 17425"/>
                <a:gd name="T4" fmla="*/ 0 w 19423"/>
                <a:gd name="T5" fmla="*/ 1 h 17425"/>
                <a:gd name="T6" fmla="*/ 0 60000 65536"/>
                <a:gd name="T7" fmla="*/ 0 60000 65536"/>
                <a:gd name="T8" fmla="*/ 0 60000 65536"/>
                <a:gd name="T9" fmla="*/ 0 w 19423"/>
                <a:gd name="T10" fmla="*/ 0 h 17425"/>
                <a:gd name="T11" fmla="*/ 19423 w 19423"/>
                <a:gd name="T12" fmla="*/ 17425 h 17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3" h="17425" fill="none" extrusionOk="0">
                  <a:moveTo>
                    <a:pt x="12764" y="-1"/>
                  </a:moveTo>
                  <a:cubicBezTo>
                    <a:pt x="15599" y="2077"/>
                    <a:pt x="17885" y="4814"/>
                    <a:pt x="19423" y="7975"/>
                  </a:cubicBezTo>
                </a:path>
                <a:path w="19423" h="17425" stroke="0" extrusionOk="0">
                  <a:moveTo>
                    <a:pt x="12764" y="-1"/>
                  </a:moveTo>
                  <a:cubicBezTo>
                    <a:pt x="15599" y="2077"/>
                    <a:pt x="17885" y="4814"/>
                    <a:pt x="19423" y="7975"/>
                  </a:cubicBezTo>
                  <a:lnTo>
                    <a:pt x="0" y="17425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rc 10"/>
            <p:cNvSpPr>
              <a:spLocks/>
            </p:cNvSpPr>
            <p:nvPr/>
          </p:nvSpPr>
          <p:spPr bwMode="auto">
            <a:xfrm rot="8504685">
              <a:off x="942" y="1558"/>
              <a:ext cx="1602" cy="1886"/>
            </a:xfrm>
            <a:custGeom>
              <a:avLst/>
              <a:gdLst>
                <a:gd name="T0" fmla="*/ 0 w 19423"/>
                <a:gd name="T1" fmla="*/ 0 h 17352"/>
                <a:gd name="T2" fmla="*/ 0 w 19423"/>
                <a:gd name="T3" fmla="*/ 0 h 17352"/>
                <a:gd name="T4" fmla="*/ 0 w 19423"/>
                <a:gd name="T5" fmla="*/ 0 h 17352"/>
                <a:gd name="T6" fmla="*/ 0 60000 65536"/>
                <a:gd name="T7" fmla="*/ 0 60000 65536"/>
                <a:gd name="T8" fmla="*/ 0 60000 65536"/>
                <a:gd name="T9" fmla="*/ 0 w 19423"/>
                <a:gd name="T10" fmla="*/ 0 h 17352"/>
                <a:gd name="T11" fmla="*/ 19423 w 19423"/>
                <a:gd name="T12" fmla="*/ 17352 h 17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3" h="17352" fill="none" extrusionOk="0">
                  <a:moveTo>
                    <a:pt x="12863" y="0"/>
                  </a:moveTo>
                  <a:cubicBezTo>
                    <a:pt x="15653" y="2068"/>
                    <a:pt x="17904" y="4779"/>
                    <a:pt x="19423" y="7902"/>
                  </a:cubicBezTo>
                </a:path>
                <a:path w="19423" h="17352" stroke="0" extrusionOk="0">
                  <a:moveTo>
                    <a:pt x="12863" y="0"/>
                  </a:moveTo>
                  <a:cubicBezTo>
                    <a:pt x="15653" y="2068"/>
                    <a:pt x="17904" y="4779"/>
                    <a:pt x="19423" y="7902"/>
                  </a:cubicBezTo>
                  <a:lnTo>
                    <a:pt x="0" y="1735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rc 11"/>
            <p:cNvSpPr>
              <a:spLocks/>
            </p:cNvSpPr>
            <p:nvPr/>
          </p:nvSpPr>
          <p:spPr bwMode="auto">
            <a:xfrm rot="-7620887">
              <a:off x="662" y="2644"/>
              <a:ext cx="1472" cy="487"/>
            </a:xfrm>
            <a:custGeom>
              <a:avLst/>
              <a:gdLst>
                <a:gd name="T0" fmla="*/ 0 w 21600"/>
                <a:gd name="T1" fmla="*/ 0 h 16469"/>
                <a:gd name="T2" fmla="*/ 0 w 21600"/>
                <a:gd name="T3" fmla="*/ 0 h 16469"/>
                <a:gd name="T4" fmla="*/ 0 w 21600"/>
                <a:gd name="T5" fmla="*/ 0 h 16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469"/>
                <a:gd name="T11" fmla="*/ 21600 w 21600"/>
                <a:gd name="T12" fmla="*/ 16469 h 16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469" fill="none" extrusionOk="0">
                  <a:moveTo>
                    <a:pt x="14442" y="-1"/>
                  </a:moveTo>
                  <a:cubicBezTo>
                    <a:pt x="18998" y="4096"/>
                    <a:pt x="21600" y="9935"/>
                    <a:pt x="21600" y="16062"/>
                  </a:cubicBezTo>
                  <a:cubicBezTo>
                    <a:pt x="21600" y="16197"/>
                    <a:pt x="21598" y="16333"/>
                    <a:pt x="21596" y="16469"/>
                  </a:cubicBezTo>
                </a:path>
                <a:path w="21600" h="16469" stroke="0" extrusionOk="0">
                  <a:moveTo>
                    <a:pt x="14442" y="-1"/>
                  </a:moveTo>
                  <a:cubicBezTo>
                    <a:pt x="18998" y="4096"/>
                    <a:pt x="21600" y="9935"/>
                    <a:pt x="21600" y="16062"/>
                  </a:cubicBezTo>
                  <a:cubicBezTo>
                    <a:pt x="21600" y="16197"/>
                    <a:pt x="21598" y="16333"/>
                    <a:pt x="21596" y="16469"/>
                  </a:cubicBezTo>
                  <a:lnTo>
                    <a:pt x="0" y="1606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rc 12"/>
            <p:cNvSpPr>
              <a:spLocks/>
            </p:cNvSpPr>
            <p:nvPr/>
          </p:nvSpPr>
          <p:spPr bwMode="auto">
            <a:xfrm rot="-1121606">
              <a:off x="1572" y="1897"/>
              <a:ext cx="518" cy="60"/>
            </a:xfrm>
            <a:custGeom>
              <a:avLst/>
              <a:gdLst>
                <a:gd name="T0" fmla="*/ 0 w 13989"/>
                <a:gd name="T1" fmla="*/ 0 h 21600"/>
                <a:gd name="T2" fmla="*/ 0 w 13989"/>
                <a:gd name="T3" fmla="*/ 0 h 21600"/>
                <a:gd name="T4" fmla="*/ 0 w 13989"/>
                <a:gd name="T5" fmla="*/ 0 h 21600"/>
                <a:gd name="T6" fmla="*/ 0 60000 65536"/>
                <a:gd name="T7" fmla="*/ 0 60000 65536"/>
                <a:gd name="T8" fmla="*/ 0 60000 65536"/>
                <a:gd name="T9" fmla="*/ 0 w 13989"/>
                <a:gd name="T10" fmla="*/ 0 h 21600"/>
                <a:gd name="T11" fmla="*/ 13989 w 139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89" h="21600" fill="none" extrusionOk="0">
                  <a:moveTo>
                    <a:pt x="-1" y="0"/>
                  </a:moveTo>
                  <a:cubicBezTo>
                    <a:pt x="5125" y="0"/>
                    <a:pt x="10083" y="1822"/>
                    <a:pt x="13989" y="5141"/>
                  </a:cubicBezTo>
                </a:path>
                <a:path w="13989" h="21600" stroke="0" extrusionOk="0">
                  <a:moveTo>
                    <a:pt x="-1" y="0"/>
                  </a:moveTo>
                  <a:cubicBezTo>
                    <a:pt x="5125" y="0"/>
                    <a:pt x="10083" y="1822"/>
                    <a:pt x="13989" y="514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rc 13"/>
            <p:cNvSpPr>
              <a:spLocks/>
            </p:cNvSpPr>
            <p:nvPr/>
          </p:nvSpPr>
          <p:spPr bwMode="auto">
            <a:xfrm rot="5231067">
              <a:off x="1092" y="1558"/>
              <a:ext cx="294" cy="703"/>
            </a:xfrm>
            <a:custGeom>
              <a:avLst/>
              <a:gdLst>
                <a:gd name="T0" fmla="*/ 0 w 18011"/>
                <a:gd name="T1" fmla="*/ 0 h 20070"/>
                <a:gd name="T2" fmla="*/ 0 w 18011"/>
                <a:gd name="T3" fmla="*/ 0 h 20070"/>
                <a:gd name="T4" fmla="*/ 0 w 18011"/>
                <a:gd name="T5" fmla="*/ 0 h 20070"/>
                <a:gd name="T6" fmla="*/ 0 60000 65536"/>
                <a:gd name="T7" fmla="*/ 0 60000 65536"/>
                <a:gd name="T8" fmla="*/ 0 60000 65536"/>
                <a:gd name="T9" fmla="*/ 0 w 18011"/>
                <a:gd name="T10" fmla="*/ 0 h 20070"/>
                <a:gd name="T11" fmla="*/ 18011 w 18011"/>
                <a:gd name="T12" fmla="*/ 20070 h 200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11" h="20070" fill="none" extrusionOk="0">
                  <a:moveTo>
                    <a:pt x="7984" y="0"/>
                  </a:moveTo>
                  <a:cubicBezTo>
                    <a:pt x="12079" y="1629"/>
                    <a:pt x="15577" y="4471"/>
                    <a:pt x="18010" y="8146"/>
                  </a:cubicBezTo>
                </a:path>
                <a:path w="18011" h="20070" stroke="0" extrusionOk="0">
                  <a:moveTo>
                    <a:pt x="7984" y="0"/>
                  </a:moveTo>
                  <a:cubicBezTo>
                    <a:pt x="12079" y="1629"/>
                    <a:pt x="15577" y="4471"/>
                    <a:pt x="18010" y="8146"/>
                  </a:cubicBezTo>
                  <a:lnTo>
                    <a:pt x="0" y="2007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prstDash val="sysDot"/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rc 14"/>
            <p:cNvSpPr>
              <a:spLocks/>
            </p:cNvSpPr>
            <p:nvPr/>
          </p:nvSpPr>
          <p:spPr bwMode="auto">
            <a:xfrm>
              <a:off x="1081" y="1479"/>
              <a:ext cx="604" cy="400"/>
            </a:xfrm>
            <a:custGeom>
              <a:avLst/>
              <a:gdLst>
                <a:gd name="T0" fmla="*/ 0 w 21600"/>
                <a:gd name="T1" fmla="*/ 0 h 33163"/>
                <a:gd name="T2" fmla="*/ 0 w 21600"/>
                <a:gd name="T3" fmla="*/ 0 h 33163"/>
                <a:gd name="T4" fmla="*/ 0 w 21600"/>
                <a:gd name="T5" fmla="*/ 0 h 331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163"/>
                <a:gd name="T11" fmla="*/ 21600 w 21600"/>
                <a:gd name="T12" fmla="*/ 33163 h 33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163" fill="none" extrusionOk="0">
                  <a:moveTo>
                    <a:pt x="241" y="0"/>
                  </a:moveTo>
                  <a:cubicBezTo>
                    <a:pt x="12076" y="132"/>
                    <a:pt x="21600" y="9764"/>
                    <a:pt x="21600" y="21599"/>
                  </a:cubicBezTo>
                  <a:cubicBezTo>
                    <a:pt x="21600" y="25693"/>
                    <a:pt x="20436" y="29704"/>
                    <a:pt x="18243" y="33162"/>
                  </a:cubicBezTo>
                </a:path>
                <a:path w="21600" h="33163" stroke="0" extrusionOk="0">
                  <a:moveTo>
                    <a:pt x="241" y="0"/>
                  </a:moveTo>
                  <a:cubicBezTo>
                    <a:pt x="12076" y="132"/>
                    <a:pt x="21600" y="9764"/>
                    <a:pt x="21600" y="21599"/>
                  </a:cubicBezTo>
                  <a:cubicBezTo>
                    <a:pt x="21600" y="25693"/>
                    <a:pt x="20436" y="29704"/>
                    <a:pt x="18243" y="33162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8100" cap="rnd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Text Box 15"/>
            <p:cNvSpPr txBox="1">
              <a:spLocks noChangeArrowheads="1"/>
            </p:cNvSpPr>
            <p:nvPr/>
          </p:nvSpPr>
          <p:spPr bwMode="auto">
            <a:xfrm>
              <a:off x="2271" y="1948"/>
              <a:ext cx="1117" cy="179"/>
            </a:xfrm>
            <a:prstGeom prst="rect">
              <a:avLst/>
            </a:prstGeom>
            <a:solidFill>
              <a:schemeClr val="tx1">
                <a:alpha val="18823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(Double) Batch 1 (PBar)</a:t>
              </a:r>
            </a:p>
          </p:txBody>
        </p:sp>
        <p:sp>
          <p:nvSpPr>
            <p:cNvPr id="8211" name="Text Box 16"/>
            <p:cNvSpPr txBox="1">
              <a:spLocks noChangeArrowheads="1"/>
            </p:cNvSpPr>
            <p:nvPr/>
          </p:nvSpPr>
          <p:spPr bwMode="auto">
            <a:xfrm>
              <a:off x="4173" y="2326"/>
              <a:ext cx="816" cy="174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Batch 2 (Double)</a:t>
              </a:r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4124" y="2961"/>
              <a:ext cx="816" cy="174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Batch 3 (Double)</a:t>
              </a:r>
            </a:p>
          </p:txBody>
        </p:sp>
        <p:sp>
          <p:nvSpPr>
            <p:cNvPr id="8213" name="Text Box 18"/>
            <p:cNvSpPr txBox="1">
              <a:spLocks noChangeArrowheads="1"/>
            </p:cNvSpPr>
            <p:nvPr/>
          </p:nvSpPr>
          <p:spPr bwMode="auto">
            <a:xfrm>
              <a:off x="2948" y="3304"/>
              <a:ext cx="816" cy="174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Batch 4 (Double)</a:t>
              </a:r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1591" y="3115"/>
              <a:ext cx="816" cy="174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Batch 5 (Double)</a:t>
              </a:r>
            </a:p>
          </p:txBody>
        </p:sp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048" y="2522"/>
              <a:ext cx="774" cy="174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Batch 6 (Single)</a:t>
              </a:r>
            </a:p>
          </p:txBody>
        </p:sp>
        <p:sp>
          <p:nvSpPr>
            <p:cNvPr id="8216" name="Text Box 21"/>
            <p:cNvSpPr txBox="1">
              <a:spLocks noChangeArrowheads="1"/>
            </p:cNvSpPr>
            <p:nvPr/>
          </p:nvSpPr>
          <p:spPr bwMode="auto">
            <a:xfrm>
              <a:off x="1277" y="1316"/>
              <a:ext cx="542" cy="194"/>
            </a:xfrm>
            <a:prstGeom prst="rect">
              <a:avLst/>
            </a:prstGeom>
            <a:noFill/>
            <a:ln w="9525">
              <a:solidFill>
                <a:srgbClr val="F0EFE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</a:rPr>
                <a:t>Booster</a:t>
              </a:r>
            </a:p>
          </p:txBody>
        </p:sp>
        <p:sp>
          <p:nvSpPr>
            <p:cNvPr id="8217" name="Text Box 22"/>
            <p:cNvSpPr txBox="1">
              <a:spLocks noChangeArrowheads="1"/>
            </p:cNvSpPr>
            <p:nvPr/>
          </p:nvSpPr>
          <p:spPr bwMode="auto">
            <a:xfrm>
              <a:off x="2355" y="2668"/>
              <a:ext cx="791" cy="19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Main Injector</a:t>
              </a:r>
            </a:p>
          </p:txBody>
        </p:sp>
        <p:sp>
          <p:nvSpPr>
            <p:cNvPr id="8218" name="Arc 23"/>
            <p:cNvSpPr>
              <a:spLocks/>
            </p:cNvSpPr>
            <p:nvPr/>
          </p:nvSpPr>
          <p:spPr bwMode="auto">
            <a:xfrm rot="327126">
              <a:off x="3604" y="1942"/>
              <a:ext cx="518" cy="59"/>
            </a:xfrm>
            <a:custGeom>
              <a:avLst/>
              <a:gdLst>
                <a:gd name="T0" fmla="*/ 0 w 13989"/>
                <a:gd name="T1" fmla="*/ 0 h 21600"/>
                <a:gd name="T2" fmla="*/ 0 w 13989"/>
                <a:gd name="T3" fmla="*/ 0 h 21600"/>
                <a:gd name="T4" fmla="*/ 0 w 13989"/>
                <a:gd name="T5" fmla="*/ 0 h 21600"/>
                <a:gd name="T6" fmla="*/ 0 60000 65536"/>
                <a:gd name="T7" fmla="*/ 0 60000 65536"/>
                <a:gd name="T8" fmla="*/ 0 60000 65536"/>
                <a:gd name="T9" fmla="*/ 0 w 13989"/>
                <a:gd name="T10" fmla="*/ 0 h 21600"/>
                <a:gd name="T11" fmla="*/ 13989 w 139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89" h="21600" fill="none" extrusionOk="0">
                  <a:moveTo>
                    <a:pt x="-1" y="0"/>
                  </a:moveTo>
                  <a:cubicBezTo>
                    <a:pt x="5125" y="0"/>
                    <a:pt x="10083" y="1822"/>
                    <a:pt x="13989" y="5141"/>
                  </a:cubicBezTo>
                </a:path>
                <a:path w="13989" h="21600" stroke="0" extrusionOk="0">
                  <a:moveTo>
                    <a:pt x="-1" y="0"/>
                  </a:moveTo>
                  <a:cubicBezTo>
                    <a:pt x="5125" y="0"/>
                    <a:pt x="10083" y="1822"/>
                    <a:pt x="13989" y="514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24"/>
            <p:cNvSpPr>
              <a:spLocks noChangeArrowheads="1"/>
            </p:cNvSpPr>
            <p:nvPr/>
          </p:nvSpPr>
          <p:spPr bwMode="auto">
            <a:xfrm>
              <a:off x="2010" y="672"/>
              <a:ext cx="3174" cy="740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86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tx1">
                    <a:lumMod val="10000"/>
                  </a:schemeClr>
                </a:buClr>
                <a:buFontTx/>
                <a:buChar char="•"/>
              </a:pPr>
              <a:r>
                <a:rPr lang="en-US" sz="1400" b="1" dirty="0">
                  <a:solidFill>
                    <a:schemeClr val="accent2"/>
                  </a:solidFill>
                </a:rPr>
                <a:t>Provides high power, 120 </a:t>
              </a:r>
              <a:r>
                <a:rPr lang="en-US" sz="1400" b="1" dirty="0" err="1">
                  <a:solidFill>
                    <a:schemeClr val="accent2"/>
                  </a:solidFill>
                </a:rPr>
                <a:t>GeV</a:t>
              </a:r>
              <a:r>
                <a:rPr lang="en-US" sz="1400" b="1" dirty="0">
                  <a:solidFill>
                    <a:schemeClr val="accent2"/>
                  </a:solidFill>
                </a:rPr>
                <a:t> proton beam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marL="2286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tx1">
                    <a:lumMod val="10000"/>
                  </a:schemeClr>
                </a:buClr>
                <a:buFontTx/>
                <a:buChar char="•"/>
              </a:pPr>
              <a:r>
                <a:rPr lang="en-US" sz="1400" b="1" dirty="0">
                  <a:solidFill>
                    <a:srgbClr val="003300"/>
                  </a:solidFill>
                </a:rPr>
                <a:t>Takes 11 batches from the 8 </a:t>
              </a:r>
              <a:r>
                <a:rPr lang="en-US" sz="1400" b="1" dirty="0" err="1">
                  <a:solidFill>
                    <a:srgbClr val="003300"/>
                  </a:solidFill>
                </a:rPr>
                <a:t>GeV</a:t>
              </a:r>
              <a:r>
                <a:rPr lang="en-US" sz="1400" b="1" dirty="0">
                  <a:solidFill>
                    <a:srgbClr val="003300"/>
                  </a:solidFill>
                </a:rPr>
                <a:t> Booster @ 15 Hz</a:t>
              </a:r>
            </a:p>
            <a:p>
              <a:pPr marL="576263" lvl="1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tx1">
                    <a:lumMod val="10000"/>
                  </a:schemeClr>
                </a:buClr>
                <a:buFontTx/>
                <a:buChar char="–"/>
              </a:pPr>
              <a:r>
                <a:rPr lang="en-US" sz="1200" dirty="0">
                  <a:solidFill>
                    <a:srgbClr val="7030A0"/>
                  </a:solidFill>
                </a:rPr>
                <a:t>4-5 </a:t>
              </a:r>
              <a:r>
                <a:rPr lang="en-US" sz="1200" dirty="0">
                  <a:solidFill>
                    <a:srgbClr val="7030A0"/>
                  </a:solidFill>
                  <a:cs typeface="Times New Roman" pitchFamily="18" charset="0"/>
                </a:rPr>
                <a:t>× 10</a:t>
              </a:r>
              <a:r>
                <a:rPr lang="en-US" sz="1200" baseline="30000" dirty="0">
                  <a:solidFill>
                    <a:srgbClr val="7030A0"/>
                  </a:solidFill>
                  <a:cs typeface="Times New Roman" pitchFamily="18" charset="0"/>
                </a:rPr>
                <a:t>12</a:t>
              </a:r>
              <a:r>
                <a:rPr lang="en-US" sz="1200" dirty="0">
                  <a:solidFill>
                    <a:srgbClr val="7030A0"/>
                  </a:solidFill>
                  <a:cs typeface="Times New Roman" pitchFamily="18" charset="0"/>
                </a:rPr>
                <a:t> protons per Booster batch</a:t>
              </a:r>
            </a:p>
            <a:p>
              <a:pPr marL="2286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tx1">
                    <a:lumMod val="10000"/>
                  </a:schemeClr>
                </a:buClr>
                <a:buFontTx/>
                <a:buChar char="•"/>
              </a:pPr>
              <a:r>
                <a:rPr lang="en-US" sz="1400" b="1" dirty="0">
                  <a:solidFill>
                    <a:srgbClr val="003300"/>
                  </a:solidFill>
                </a:rPr>
                <a:t>Total cycle time </a:t>
              </a:r>
              <a:r>
                <a:rPr lang="en-US" sz="1400" b="1" dirty="0">
                  <a:solidFill>
                    <a:srgbClr val="003300"/>
                  </a:solidFill>
                  <a:cs typeface="Times New Roman" pitchFamily="18" charset="0"/>
                </a:rPr>
                <a:t>≥</a:t>
              </a:r>
              <a:r>
                <a:rPr lang="en-US" sz="1400" b="1" dirty="0">
                  <a:solidFill>
                    <a:srgbClr val="003300"/>
                  </a:solidFill>
                </a:rPr>
                <a:t> 1.4 s + batches/15 </a:t>
              </a:r>
            </a:p>
          </p:txBody>
        </p:sp>
        <p:sp>
          <p:nvSpPr>
            <p:cNvPr id="8220" name="Line 25"/>
            <p:cNvSpPr>
              <a:spLocks noChangeShapeType="1"/>
            </p:cNvSpPr>
            <p:nvPr/>
          </p:nvSpPr>
          <p:spPr bwMode="auto">
            <a:xfrm flipH="1">
              <a:off x="365" y="1785"/>
              <a:ext cx="203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Text Box 26"/>
            <p:cNvSpPr txBox="1">
              <a:spLocks noChangeArrowheads="1"/>
            </p:cNvSpPr>
            <p:nvPr/>
          </p:nvSpPr>
          <p:spPr bwMode="auto">
            <a:xfrm>
              <a:off x="595" y="1839"/>
              <a:ext cx="456" cy="21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</a:rPr>
                <a:t>NuMI</a:t>
              </a:r>
            </a:p>
          </p:txBody>
        </p:sp>
        <p:sp>
          <p:nvSpPr>
            <p:cNvPr id="8222" name="Freeform 27"/>
            <p:cNvSpPr>
              <a:spLocks/>
            </p:cNvSpPr>
            <p:nvPr/>
          </p:nvSpPr>
          <p:spPr bwMode="auto">
            <a:xfrm>
              <a:off x="1538" y="1604"/>
              <a:ext cx="1560" cy="228"/>
            </a:xfrm>
            <a:custGeom>
              <a:avLst/>
              <a:gdLst>
                <a:gd name="T0" fmla="*/ 312 w 2628"/>
                <a:gd name="T1" fmla="*/ 42 h 394"/>
                <a:gd name="T2" fmla="*/ 296 w 2628"/>
                <a:gd name="T3" fmla="*/ 38 h 394"/>
                <a:gd name="T4" fmla="*/ 131 w 2628"/>
                <a:gd name="T5" fmla="*/ 6 h 394"/>
                <a:gd name="T6" fmla="*/ 0 w 2628"/>
                <a:gd name="T7" fmla="*/ 1 h 3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8"/>
                <a:gd name="T13" fmla="*/ 0 h 394"/>
                <a:gd name="T14" fmla="*/ 2628 w 2628"/>
                <a:gd name="T15" fmla="*/ 394 h 3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8" h="394">
                  <a:moveTo>
                    <a:pt x="2514" y="377"/>
                  </a:moveTo>
                  <a:cubicBezTo>
                    <a:pt x="2571" y="385"/>
                    <a:pt x="2628" y="394"/>
                    <a:pt x="2386" y="341"/>
                  </a:cubicBezTo>
                  <a:cubicBezTo>
                    <a:pt x="2144" y="288"/>
                    <a:pt x="1458" y="114"/>
                    <a:pt x="1060" y="57"/>
                  </a:cubicBezTo>
                  <a:cubicBezTo>
                    <a:pt x="662" y="0"/>
                    <a:pt x="331" y="1"/>
                    <a:pt x="0" y="2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F5541C-657C-4AA3-8713-2B95901A5B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120 </a:t>
            </a:r>
            <a:r>
              <a:rPr lang="en-US" dirty="0" err="1" smtClean="0"/>
              <a:t>GeV</a:t>
            </a:r>
            <a:r>
              <a:rPr lang="en-US" dirty="0" smtClean="0"/>
              <a:t> Beam Power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60198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B283E-9EB4-4B00-95C1-C69A57B846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MI_Pow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3886200" cy="3505200"/>
          </a:xfrm>
          <a:prstGeom prst="rect">
            <a:avLst/>
          </a:prstGeom>
        </p:spPr>
      </p:pic>
      <p:pic>
        <p:nvPicPr>
          <p:cNvPr id="6146" name="Picture 2" descr="C:\Users\Ioanis\AppData\Local\Temp\MI_Beam_Power_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886200" cy="3433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76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MI 120 </a:t>
            </a:r>
            <a:r>
              <a:rPr lang="en-US" sz="1100" b="1" dirty="0" err="1" smtClean="0"/>
              <a:t>GeV</a:t>
            </a:r>
            <a:r>
              <a:rPr lang="en-US" sz="1100" b="1" dirty="0" smtClean="0"/>
              <a:t> Beam Power 2009-2010 (MI Collimators operational)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876800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MI 120 </a:t>
            </a:r>
            <a:r>
              <a:rPr lang="en-US" sz="1100" b="1" dirty="0" err="1" smtClean="0"/>
              <a:t>GeV</a:t>
            </a:r>
            <a:r>
              <a:rPr lang="en-US" sz="1100" b="1" dirty="0" smtClean="0"/>
              <a:t> Beam Power  08/10-03/11 (Gap Clearing Kickers Operational)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486400"/>
            <a:ext cx="7162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The ramp up in MI Power became possible only after detailed simulation of the slip stacking process and loss control measures were implemented.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sz="3200" b="1" dirty="0" smtClean="0"/>
              <a:t>Evolution of the Accelerator Complex (through 2020)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71465"/>
            <a:ext cx="7315201" cy="52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4168914"/>
            <a:ext cx="2133600" cy="707886"/>
          </a:xfrm>
          <a:prstGeom prst="rect">
            <a:avLst/>
          </a:prstGeom>
          <a:solidFill>
            <a:srgbClr val="D0D0DE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2012: Shutdown </a:t>
            </a:r>
            <a:r>
              <a:rPr lang="en-US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Tevatron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371600"/>
            <a:ext cx="1752600" cy="1323439"/>
          </a:xfrm>
          <a:prstGeom prst="rect">
            <a:avLst/>
          </a:prstGeom>
          <a:solidFill>
            <a:srgbClr val="D0D0DE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2012-2016: Proton Improvement Plan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72561"/>
            <a:ext cx="1752600" cy="1323439"/>
          </a:xfrm>
          <a:prstGeom prst="rect">
            <a:avLst/>
          </a:prstGeom>
          <a:solidFill>
            <a:srgbClr val="D0D0DE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2012-2013: Accelerator Upgrades for </a:t>
            </a:r>
            <a:r>
              <a:rPr lang="en-US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NOvA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143000"/>
            <a:ext cx="2133600" cy="1015663"/>
          </a:xfrm>
          <a:prstGeom prst="rect">
            <a:avLst/>
          </a:prstGeom>
          <a:solidFill>
            <a:srgbClr val="D0D0DE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2013-2017: Reconfigure P-bar for mu2e/g-2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334000" y="3352800"/>
            <a:ext cx="762000" cy="8161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419600" y="2081480"/>
            <a:ext cx="1295400" cy="6617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>
            <a:endCxn id="14" idx="7"/>
          </p:cNvCxnSpPr>
          <p:nvPr/>
        </p:nvCxnSpPr>
        <p:spPr bwMode="auto">
          <a:xfrm flipH="1">
            <a:off x="5525293" y="1865555"/>
            <a:ext cx="875507" cy="3128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3619500" y="2081480"/>
            <a:ext cx="876300" cy="6617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971800" y="1650831"/>
            <a:ext cx="788604" cy="4294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981200" y="4168914"/>
            <a:ext cx="381000" cy="60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/>
          <a:p>
            <a:pPr>
              <a:defRPr/>
            </a:pPr>
            <a:r>
              <a:rPr lang="en-US" smtClean="0"/>
              <a:t>I. Kourbanis, Snowmass mini-Workshop on Frontier Capabilities, Feb. 25-26, 2013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1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Accelerator and </a:t>
            </a:r>
            <a:r>
              <a:rPr lang="en-US" dirty="0" err="1" smtClean="0">
                <a:ea typeface="ＭＳ Ｐゴシック" pitchFamily="34" charset="-128"/>
              </a:rPr>
              <a:t>NuMI</a:t>
            </a:r>
            <a:r>
              <a:rPr lang="en-US" dirty="0" smtClean="0">
                <a:ea typeface="ＭＳ Ｐゴシック" pitchFamily="34" charset="-128"/>
              </a:rPr>
              <a:t> Upgrades for </a:t>
            </a:r>
            <a:r>
              <a:rPr lang="en-US" dirty="0" err="1" smtClean="0">
                <a:ea typeface="ＭＳ Ｐゴシック" pitchFamily="34" charset="-128"/>
              </a:rPr>
              <a:t>NOvA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00800"/>
            <a:ext cx="5791200" cy="4572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 smtClean="0"/>
              <a:t>I. </a:t>
            </a:r>
            <a:r>
              <a:rPr lang="en-US" sz="1200" dirty="0" err="1" smtClean="0"/>
              <a:t>Kourbanis</a:t>
            </a:r>
            <a:r>
              <a:rPr lang="en-US" sz="1200" dirty="0" smtClean="0"/>
              <a:t>, Snowmass mini-Workshop on Frontier Capabilities, Feb. 25-26, 2013</a:t>
            </a:r>
            <a:endParaRPr lang="en-US" sz="1200" dirty="0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81000" y="6477000"/>
            <a:ext cx="381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 smtClean="0"/>
              <a:t>6</a:t>
            </a:r>
            <a:endParaRPr lang="en-US" sz="1200" dirty="0"/>
          </a:p>
        </p:txBody>
      </p:sp>
      <p:pic>
        <p:nvPicPr>
          <p:cNvPr id="19462" name="Picture 8" descr="accel and numi upgrad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40"/>
          <a:stretch/>
        </p:blipFill>
        <p:spPr bwMode="auto">
          <a:xfrm>
            <a:off x="5378450" y="1295399"/>
            <a:ext cx="37655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481263" y="1646238"/>
            <a:ext cx="6383337" cy="4889500"/>
            <a:chOff x="2481012" y="1645864"/>
            <a:chExt cx="6383347" cy="488937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3065259" y="2390347"/>
              <a:ext cx="3284450" cy="246221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4099500" y="3461099"/>
              <a:ext cx="2111319" cy="16144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2481012" y="1645864"/>
              <a:ext cx="6383347" cy="4889370"/>
              <a:chOff x="2481012" y="1645864"/>
              <a:chExt cx="6383347" cy="488937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3292225" y="1645864"/>
                <a:ext cx="4143381" cy="142871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085850" y="2271322"/>
                <a:ext cx="5568959" cy="200972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50900" y="3760358"/>
                <a:ext cx="5778509" cy="55402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858838" y="4390578"/>
                <a:ext cx="3232155" cy="10254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296988" y="4104836"/>
                <a:ext cx="5289558" cy="20160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220788" y="2565002"/>
                <a:ext cx="2767016" cy="115249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481012" y="2842807"/>
                <a:ext cx="4810133" cy="364162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003426" y="3204748"/>
                <a:ext cx="4221170" cy="200178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978026" y="3490490"/>
                <a:ext cx="4340232" cy="23557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5702054" y="2952341"/>
                <a:ext cx="3162305" cy="3582893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4339977" y="3196810"/>
                <a:ext cx="1547815" cy="67149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endCxn id="39" idx="3"/>
              </p:cNvCxnSpPr>
              <p:nvPr/>
            </p:nvCxnSpPr>
            <p:spPr>
              <a:xfrm rot="16200000" flipH="1">
                <a:off x="3854242" y="3698421"/>
                <a:ext cx="2805037" cy="181769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4306640" y="3044414"/>
                <a:ext cx="2917830" cy="16033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9464" name="Content Placeholder 2"/>
          <p:cNvSpPr>
            <a:spLocks noGrp="1"/>
          </p:cNvSpPr>
          <p:nvPr>
            <p:ph idx="1"/>
          </p:nvPr>
        </p:nvSpPr>
        <p:spPr>
          <a:xfrm>
            <a:off x="0" y="1287463"/>
            <a:ext cx="5294313" cy="5037137"/>
          </a:xfrm>
        </p:spPr>
        <p:txBody>
          <a:bodyPr/>
          <a:lstStyle/>
          <a:p>
            <a:pPr marL="284163" indent="-284163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Recycler  Ring, RR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injection line into RR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extraction line from RR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53 MHz RF system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Instrumentation Upgrades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abort kickers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Decommissioning of </a:t>
            </a:r>
            <a:r>
              <a:rPr lang="en-US" sz="1800" dirty="0" err="1" smtClean="0">
                <a:ea typeface="ＭＳ Ｐゴシック" pitchFamily="34" charset="-128"/>
              </a:rPr>
              <a:t>pbar</a:t>
            </a:r>
            <a:r>
              <a:rPr lang="en-US" sz="1800" dirty="0" smtClean="0">
                <a:ea typeface="ＭＳ Ｐゴシック" pitchFamily="34" charset="-128"/>
              </a:rPr>
              <a:t> components</a:t>
            </a:r>
          </a:p>
          <a:p>
            <a:pPr marL="284163" indent="-284163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Main Injector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Two 53 MHz cavities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Quad Power Supply Upgrade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Low Level RF System</a:t>
            </a:r>
          </a:p>
          <a:p>
            <a:pPr marL="284163" indent="-284163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NuMI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Change to medium energy  </a:t>
            </a:r>
            <a:r>
              <a:rPr lang="en-US" sz="1800" dirty="0" smtClean="0">
                <a:latin typeface="Symbol" pitchFamily="18" charset="2"/>
                <a:ea typeface="ＭＳ Ｐゴシック" pitchFamily="34" charset="-128"/>
              </a:rPr>
              <a:t>n</a:t>
            </a:r>
            <a:r>
              <a:rPr lang="en-US" sz="1800" dirty="0" smtClean="0">
                <a:ea typeface="ＭＳ Ｐゴシック" pitchFamily="34" charset="-128"/>
              </a:rPr>
              <a:t> beam configuration (new target, horn, configuration)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Cooling &amp; power supply upgrades</a:t>
            </a:r>
          </a:p>
          <a:p>
            <a:pPr marL="284163" indent="-284163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9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 Operation for </a:t>
            </a:r>
            <a:r>
              <a:rPr lang="en-US" dirty="0" err="1" smtClean="0"/>
              <a:t>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3657600" cy="5181600"/>
          </a:xfrm>
        </p:spPr>
        <p:txBody>
          <a:bodyPr/>
          <a:lstStyle/>
          <a:p>
            <a:r>
              <a:rPr lang="en-US" sz="2000" dirty="0" smtClean="0"/>
              <a:t>MI Cycle Reduced from 2.2 sec (33 Booster Ticks) to 1.33 sec (20 Booster Ticks).</a:t>
            </a:r>
          </a:p>
          <a:p>
            <a:r>
              <a:rPr lang="en-US" sz="2000" dirty="0" smtClean="0"/>
              <a:t>MI Beam Intensity increased by 9% (per bunch intensity remains the same).</a:t>
            </a:r>
          </a:p>
          <a:p>
            <a:r>
              <a:rPr lang="en-US" sz="2000" dirty="0" smtClean="0"/>
              <a:t> No Instability Issues are anticipated.</a:t>
            </a:r>
          </a:p>
          <a:p>
            <a:r>
              <a:rPr lang="en-US" sz="2000" dirty="0" smtClean="0"/>
              <a:t>Loss control is the major Issue (Power loss is increased by 80%).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60198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8E438-87EA-49E9-9F0B-6C7CCAB922E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191000" y="990600"/>
          <a:ext cx="4724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267200" y="3352800"/>
          <a:ext cx="4648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Operation for </a:t>
            </a:r>
            <a:r>
              <a:rPr lang="en-US" dirty="0" err="1" smtClean="0"/>
              <a:t>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4267200" cy="1219200"/>
          </a:xfrm>
        </p:spPr>
        <p:txBody>
          <a:bodyPr/>
          <a:lstStyle/>
          <a:p>
            <a:r>
              <a:rPr lang="en-US" sz="2000" dirty="0" smtClean="0"/>
              <a:t>Injection of 12 high intensity Booster Batches for slip stacking.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5791200" cy="4572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8E438-87EA-49E9-9F0B-6C7CCAB922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recycl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503613" cy="3200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6705600" y="1752600"/>
            <a:ext cx="1143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6781800" y="3505200"/>
            <a:ext cx="1066800" cy="4572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43800" y="3886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MI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Recycler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5814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358140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45720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MI Momentum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266700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B050"/>
                </a:solidFill>
              </a:rPr>
              <a:t>Beam Current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9530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Main Injector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Recycler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Injector Power vs. Energy after </a:t>
            </a:r>
            <a:r>
              <a:rPr lang="en-US" dirty="0" err="1" smtClean="0"/>
              <a:t>NOvA</a:t>
            </a:r>
            <a:r>
              <a:rPr lang="en-US" dirty="0" smtClean="0"/>
              <a:t> Upgrades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3246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I. </a:t>
            </a:r>
            <a:r>
              <a:rPr lang="en-US" dirty="0" err="1" smtClean="0"/>
              <a:t>Kourbanis</a:t>
            </a:r>
            <a:r>
              <a:rPr lang="en-US" dirty="0" smtClean="0"/>
              <a:t>, Snowmass mini-Workshop on Frontier Capabilities, Feb. 25-26,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524000"/>
          <a:ext cx="55911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12841</TotalTime>
  <Words>1868</Words>
  <Application>Microsoft Office PowerPoint</Application>
  <PresentationFormat>On-screen Show (4:3)</PresentationFormat>
  <Paragraphs>289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Factory</vt:lpstr>
      <vt:lpstr>Main Injector Current Operation and Future  Upgrades   Ioanis Kourbanis February 25-26, 2013</vt:lpstr>
      <vt:lpstr>Outline</vt:lpstr>
      <vt:lpstr>Main Injector High Power Operation (Mixed Mode)</vt:lpstr>
      <vt:lpstr>MI 120 GeV Beam Power</vt:lpstr>
      <vt:lpstr>Evolution of the Accelerator Complex (through 2020)</vt:lpstr>
      <vt:lpstr>Accelerator and NuMI Upgrades for NOvA</vt:lpstr>
      <vt:lpstr>MI  Operation for NOvA</vt:lpstr>
      <vt:lpstr>Recycler Operation for NOvA</vt:lpstr>
      <vt:lpstr>MI Injector Power vs. Energy after NOvA Upgrades</vt:lpstr>
      <vt:lpstr>Issues with High Intensity MI/RR Operation</vt:lpstr>
      <vt:lpstr>Electron cloud</vt:lpstr>
      <vt:lpstr>VORPAL EC Simulations in MI</vt:lpstr>
      <vt:lpstr>Space Charge SYNERGIA Simulations</vt:lpstr>
      <vt:lpstr>Necessary R&amp;D, studies &amp; requirements</vt:lpstr>
      <vt:lpstr>ASTA Facility</vt:lpstr>
      <vt:lpstr>ASTA Stages II-IV</vt:lpstr>
      <vt:lpstr>University of Maryland Electron Ring (UMER)  A Resource for Accelerator R&amp;D</vt:lpstr>
      <vt:lpstr>UMER Areas of Current &amp; Future Research</vt:lpstr>
      <vt:lpstr>Conclusions</vt:lpstr>
      <vt:lpstr>EXTRA SLIDES</vt:lpstr>
      <vt:lpstr>Project X Complex Upgrades</vt:lpstr>
      <vt:lpstr>Slide 22</vt:lpstr>
      <vt:lpstr>Space Charge Impact on Beam</vt:lpstr>
      <vt:lpstr>UMER is Flexible!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ioanis</cp:lastModifiedBy>
  <cp:revision>747</cp:revision>
  <cp:lastPrinted>1601-01-01T00:00:00Z</cp:lastPrinted>
  <dcterms:created xsi:type="dcterms:W3CDTF">2008-08-01T20:03:26Z</dcterms:created>
  <dcterms:modified xsi:type="dcterms:W3CDTF">2013-02-24T17:09:44Z</dcterms:modified>
</cp:coreProperties>
</file>