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304" r:id="rId3"/>
    <p:sldId id="348" r:id="rId4"/>
    <p:sldId id="365" r:id="rId5"/>
    <p:sldId id="350" r:id="rId6"/>
    <p:sldId id="351" r:id="rId7"/>
    <p:sldId id="356" r:id="rId8"/>
    <p:sldId id="358" r:id="rId9"/>
    <p:sldId id="357" r:id="rId10"/>
    <p:sldId id="368" r:id="rId11"/>
    <p:sldId id="374" r:id="rId12"/>
    <p:sldId id="375" r:id="rId13"/>
    <p:sldId id="376" r:id="rId14"/>
    <p:sldId id="377" r:id="rId15"/>
    <p:sldId id="359" r:id="rId16"/>
    <p:sldId id="367" r:id="rId17"/>
    <p:sldId id="369" r:id="rId18"/>
    <p:sldId id="370" r:id="rId19"/>
    <p:sldId id="371" r:id="rId20"/>
    <p:sldId id="372" r:id="rId21"/>
    <p:sldId id="373" r:id="rId22"/>
    <p:sldId id="378" r:id="rId23"/>
    <p:sldId id="379" r:id="rId24"/>
    <p:sldId id="380" r:id="rId25"/>
    <p:sldId id="338" r:id="rId26"/>
    <p:sldId id="316" r:id="rId27"/>
    <p:sldId id="361" r:id="rId28"/>
    <p:sldId id="362" r:id="rId29"/>
    <p:sldId id="352" r:id="rId30"/>
    <p:sldId id="353" r:id="rId31"/>
    <p:sldId id="354" r:id="rId32"/>
    <p:sldId id="355" r:id="rId3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003399"/>
    <a:srgbClr val="000066"/>
    <a:srgbClr val="002D8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68" d="100"/>
          <a:sy n="68" d="100"/>
        </p:scale>
        <p:origin x="-7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35" tIns="46467" rIns="92935" bIns="4646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4185"/>
          </a:xfrm>
          <a:prstGeom prst="rect">
            <a:avLst/>
          </a:prstGeom>
        </p:spPr>
        <p:txBody>
          <a:bodyPr vert="horz" lIns="92935" tIns="46467" rIns="92935" bIns="46467" rtlCol="0"/>
          <a:lstStyle>
            <a:lvl1pPr algn="r">
              <a:defRPr sz="1200"/>
            </a:lvl1pPr>
          </a:lstStyle>
          <a:p>
            <a:fld id="{3B8AF7D9-995B-4639-9C98-1ACF804D91BC}" type="datetimeFigureOut">
              <a:rPr lang="en-US" smtClean="0"/>
              <a:pPr/>
              <a:t>2/24/2013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5" tIns="46467" rIns="92935" bIns="464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60"/>
            <a:ext cx="5588000" cy="4177665"/>
          </a:xfrm>
          <a:prstGeom prst="rect">
            <a:avLst/>
          </a:prstGeom>
        </p:spPr>
        <p:txBody>
          <a:bodyPr vert="horz" lIns="92935" tIns="46467" rIns="92935" bIns="4646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6"/>
            <a:ext cx="3026833" cy="464185"/>
          </a:xfrm>
          <a:prstGeom prst="rect">
            <a:avLst/>
          </a:prstGeom>
        </p:spPr>
        <p:txBody>
          <a:bodyPr vert="horz" lIns="92935" tIns="46467" rIns="92935" bIns="4646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6"/>
            <a:ext cx="3026833" cy="464185"/>
          </a:xfrm>
          <a:prstGeom prst="rect">
            <a:avLst/>
          </a:prstGeom>
        </p:spPr>
        <p:txBody>
          <a:bodyPr vert="horz" lIns="92935" tIns="46467" rIns="92935" bIns="46467" rtlCol="0" anchor="b"/>
          <a:lstStyle>
            <a:lvl1pPr algn="r">
              <a:defRPr sz="1200"/>
            </a:lvl1pPr>
          </a:lstStyle>
          <a:p>
            <a:fld id="{130970FC-1409-4546-86F6-A9A37DEDE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072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 would suggest that you point out that Indian DAE labratories are already working on SSR1, 650 and ILC cavities.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976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indent="-287338"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defRPr sz="1800"/>
            </a:lvl2pPr>
            <a:lvl3pPr>
              <a:defRPr sz="1800">
                <a:solidFill>
                  <a:srgbClr val="00660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2BA5821-21EB-4C1A-AC70-E98BDB034B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ark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8600" y="533400"/>
            <a:ext cx="685800" cy="685800"/>
          </a:xfrm>
          <a:prstGeom prst="rect">
            <a:avLst/>
          </a:prstGeom>
        </p:spPr>
      </p:pic>
      <p:pic>
        <p:nvPicPr>
          <p:cNvPr id="8" name="Picture 7" descr="projectxLogo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1600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5240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722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Project X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Accelerator R&amp;D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en-US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Sergei </a:t>
            </a:r>
            <a:r>
              <a:rPr lang="en-US" sz="20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Nagaitsev</a:t>
            </a:r>
            <a:endParaRPr lang="en-US" sz="20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Snowmass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Preparatory mini-Workshop on Frontier Capabilities: Accelerator Technology Test Beds and Test Beams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February 25-26,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 Risk Matrix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4621826"/>
              </p:ext>
            </p:extLst>
          </p:nvPr>
        </p:nvGraphicFramePr>
        <p:xfrm>
          <a:off x="762000" y="1676400"/>
          <a:ext cx="7543800" cy="34594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76800"/>
                <a:gridCol w="2667000"/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</a:t>
                      </a:r>
                      <a:r>
                        <a:rPr lang="en-US" sz="1600" baseline="0" dirty="0" smtClean="0"/>
                        <a:t> Level </a:t>
                      </a:r>
                      <a:r>
                        <a:rPr lang="en-US" sz="1600" baseline="0" dirty="0" smtClean="0"/>
                        <a:t>Risks</a:t>
                      </a:r>
                      <a:endParaRPr lang="en-US" sz="16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Mitigation Program</a:t>
                      </a:r>
                      <a:endParaRPr lang="en-US" sz="16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Low-beta CW cavities and </a:t>
                      </a:r>
                      <a:r>
                        <a:rPr lang="en-US" sz="1600" dirty="0" err="1" smtClean="0"/>
                        <a:t>cryomodules</a:t>
                      </a:r>
                      <a:r>
                        <a:rPr lang="en-US" sz="1600" dirty="0" smtClean="0"/>
                        <a:t> (performance)</a:t>
                      </a:r>
                      <a:endParaRPr lang="en-US" sz="16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SRF</a:t>
                      </a:r>
                      <a:r>
                        <a:rPr lang="en-US" sz="1600" baseline="0" dirty="0" smtClean="0"/>
                        <a:t> Program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Collaboration with ANL, India</a:t>
                      </a:r>
                      <a:endParaRPr lang="en-US" sz="1600" dirty="0" smtClean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650-MHz</a:t>
                      </a:r>
                      <a:r>
                        <a:rPr lang="en-US" sz="1600" baseline="0" dirty="0" smtClean="0"/>
                        <a:t> CW cavities and CMs (cost)</a:t>
                      </a:r>
                      <a:endParaRPr lang="en-US" sz="16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SRF</a:t>
                      </a:r>
                      <a:r>
                        <a:rPr lang="en-US" sz="1600" baseline="0" dirty="0" smtClean="0"/>
                        <a:t> Program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Collaboration with </a:t>
                      </a:r>
                      <a:r>
                        <a:rPr lang="en-US" sz="1600" baseline="0" dirty="0" err="1" smtClean="0"/>
                        <a:t>JLab</a:t>
                      </a:r>
                      <a:r>
                        <a:rPr lang="en-US" sz="1600" baseline="0" dirty="0" smtClean="0"/>
                        <a:t>, India</a:t>
                      </a:r>
                      <a:endParaRPr lang="en-US" sz="16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1.3-GHz pulsed cavities and CMs (cost, performance)</a:t>
                      </a:r>
                      <a:endParaRPr lang="en-US" sz="16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ILC/SRF Program</a:t>
                      </a:r>
                    </a:p>
                    <a:p>
                      <a:pPr algn="ctr"/>
                      <a:r>
                        <a:rPr lang="en-US" sz="1600" dirty="0" smtClean="0"/>
                        <a:t>Collaboration with KEK, DESY</a:t>
                      </a:r>
                      <a:endParaRPr lang="en-US" sz="1600" dirty="0"/>
                    </a:p>
                  </a:txBody>
                  <a:tcPr marT="45708" marB="45708"/>
                </a:tc>
              </a:tr>
              <a:tr h="44200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Long-pulse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CM operation (performance)</a:t>
                      </a:r>
                      <a:endParaRPr lang="en-US" sz="16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ASTA</a:t>
                      </a:r>
                      <a:endParaRPr lang="en-US" sz="1600" dirty="0"/>
                    </a:p>
                  </a:txBody>
                  <a:tcPr marT="45708" marB="4570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945132"/>
            <a:ext cx="2895600" cy="191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326" y="4876800"/>
            <a:ext cx="290667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3675" y="2819400"/>
            <a:ext cx="2173288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9675" y="2722563"/>
            <a:ext cx="26511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5388"/>
            <a:ext cx="23622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" y="6114534"/>
            <a:ext cx="1981200" cy="369332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Assembly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9875" y="284163"/>
            <a:ext cx="2376488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HPIM09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6875" y="2551113"/>
            <a:ext cx="2170113" cy="2247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059613" y="2332038"/>
            <a:ext cx="1673225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HTS</a:t>
            </a:r>
          </a:p>
        </p:txBody>
      </p:sp>
      <p:pic>
        <p:nvPicPr>
          <p:cNvPr id="15" name="Picture 12" descr="DSCN14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9875" y="304800"/>
            <a:ext cx="2438400" cy="234473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600200" y="2133600"/>
            <a:ext cx="16764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</a:t>
            </a:r>
          </a:p>
        </p:txBody>
      </p:sp>
      <p:pic>
        <p:nvPicPr>
          <p:cNvPr id="17" name="Picture 14" descr="AES1_200608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88" y="0"/>
            <a:ext cx="1250950" cy="4692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676400" y="4419600"/>
            <a:ext cx="1727200" cy="33813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String Assembly </a:t>
            </a:r>
            <a:endParaRPr lang="en-US" sz="12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4343400" y="4419600"/>
            <a:ext cx="2089150" cy="36988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MP9 Clean Room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28600" y="4114800"/>
            <a:ext cx="8382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513513" y="6071116"/>
            <a:ext cx="2589212" cy="41275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Vacuum Oven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555625"/>
            <a:ext cx="25146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267200" y="1981200"/>
            <a:ext cx="2286000" cy="646113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Cavity tuning machine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828800" y="-30163"/>
            <a:ext cx="4876800" cy="461963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381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FNAL </a:t>
            </a:r>
            <a:r>
              <a:rPr lang="en-US" sz="2400" b="1" kern="1200" dirty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SRF infrastructure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667000" y="4953000"/>
            <a:ext cx="914400" cy="68580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VTS2 Dewar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0"/>
            <a:ext cx="7467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SRF Test Facility Complex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charset="0"/>
              <a:ea typeface="+mj-ea"/>
              <a:cs typeface="+mj-cs"/>
            </a:endParaRPr>
          </a:p>
        </p:txBody>
      </p:sp>
      <p:pic>
        <p:nvPicPr>
          <p:cNvPr id="7" name="Picture 6" descr="NML_CMTF_PXIE_09MAY2012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143000"/>
            <a:ext cx="7930305" cy="518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2135" y="914400"/>
            <a:ext cx="6067065" cy="3429001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1" y="11430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Cryomodule Test Facility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       (CMTF)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52600" y="1676400"/>
            <a:ext cx="990600" cy="5334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0" y="2448580"/>
            <a:ext cx="210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Compressor Bldg. </a:t>
            </a:r>
            <a:r>
              <a:rPr lang="en-US" sz="1200" dirty="0">
                <a:solidFill>
                  <a:srgbClr val="FF0000"/>
                </a:solidFill>
              </a:rPr>
              <a:t>5,300 sq. ft. high </a:t>
            </a:r>
            <a:r>
              <a:rPr lang="en-US" sz="1200" dirty="0" smtClean="0">
                <a:solidFill>
                  <a:srgbClr val="FF0000"/>
                </a:solidFill>
              </a:rPr>
              <a:t>bay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1295400"/>
            <a:ext cx="177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Cryomodule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Test Stand 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3429000"/>
            <a:ext cx="1733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PXIE Accelerator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1371600"/>
            <a:ext cx="107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Cleanroom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1752600"/>
            <a:ext cx="102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Cryogenic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Cold Boxes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40959" y="1721511"/>
            <a:ext cx="221441" cy="716889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3990878" y="3066490"/>
            <a:ext cx="197856" cy="36251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19800" y="2209800"/>
            <a:ext cx="1086408" cy="762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4462538" y="1510100"/>
            <a:ext cx="1100062" cy="444131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019800" y="2209800"/>
            <a:ext cx="1066800" cy="5334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4495800"/>
            <a:ext cx="294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Existing NML Building</a:t>
            </a:r>
          </a:p>
        </p:txBody>
      </p:sp>
      <p:sp>
        <p:nvSpPr>
          <p:cNvPr id="22" name="Oval 21"/>
          <p:cNvSpPr/>
          <p:nvPr/>
        </p:nvSpPr>
        <p:spPr>
          <a:xfrm>
            <a:off x="4849275" y="4572001"/>
            <a:ext cx="4066125" cy="1600199"/>
          </a:xfrm>
          <a:prstGeom prst="ellipse">
            <a:avLst/>
          </a:prstGeom>
          <a:noFill/>
          <a:ln w="12700" cmpd="sng">
            <a:solidFill>
              <a:srgbClr val="008000"/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96200" y="5410200"/>
            <a:ext cx="914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   </a:t>
            </a:r>
            <a:r>
              <a:rPr lang="en-US" sz="1200" dirty="0" smtClean="0">
                <a:solidFill>
                  <a:srgbClr val="008000"/>
                </a:solidFill>
              </a:rPr>
              <a:t>Beam 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Absorbers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200" y="4572000"/>
            <a:ext cx="142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Test Beam Lines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5486400"/>
            <a:ext cx="959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IOTA Ring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248400" y="5486400"/>
            <a:ext cx="478906" cy="22472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81800" y="4800600"/>
            <a:ext cx="99391" cy="264258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81800" y="4800600"/>
            <a:ext cx="457200" cy="30480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848600" y="5181601"/>
            <a:ext cx="228600" cy="304799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14400" y="4876800"/>
            <a:ext cx="7162800" cy="3810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752599" y="4876800"/>
            <a:ext cx="5815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Proposed ASTA Accelerator (nominal 3 CM up to 6 CM)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001000" y="4267200"/>
            <a:ext cx="9143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   </a:t>
            </a:r>
            <a:r>
              <a:rPr lang="en-US" sz="1200" dirty="0" smtClean="0">
                <a:solidFill>
                  <a:srgbClr val="008000"/>
                </a:solidFill>
              </a:rPr>
              <a:t>Pass Thru Line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924800" y="4724400"/>
            <a:ext cx="457200" cy="304800"/>
          </a:xfrm>
          <a:prstGeom prst="straightConnector1">
            <a:avLst/>
          </a:prstGeom>
          <a:ln w="127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1" idx="1"/>
          </p:cNvCxnSpPr>
          <p:nvPr/>
        </p:nvCxnSpPr>
        <p:spPr>
          <a:xfrm flipH="1">
            <a:off x="6698720" y="2710190"/>
            <a:ext cx="159280" cy="791289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8546" y="968514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CMTF Main Bldg.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14,700 sq. ft. high bay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5,000 sq. ft. low bay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834138" y="1645724"/>
            <a:ext cx="893168" cy="564076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0" y="0"/>
            <a:ext cx="75438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RF Unit Test Facility (home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charset="0"/>
                <a:ea typeface="+mj-ea"/>
                <a:cs typeface="+mj-cs"/>
              </a:rPr>
              <a:t> of ASTA)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charset="0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825500"/>
            <a:ext cx="8521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191000"/>
            <a:ext cx="3733800" cy="209328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16700" y="5920669"/>
            <a:ext cx="2298700" cy="480131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1st Cryomodule </a:t>
            </a:r>
            <a:r>
              <a:rPr lang="en-US" sz="1400" i="1" dirty="0" smtClean="0">
                <a:solidFill>
                  <a:srgbClr val="FF0000"/>
                </a:solidFill>
                <a:latin typeface="Arial Unicode MS" pitchFamily="34" charset="-128"/>
                <a:ea typeface="+mn-ea"/>
              </a:rPr>
              <a:t>tests complete</a:t>
            </a:r>
            <a:endParaRPr lang="en-US" sz="2800" i="1" kern="1200" dirty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8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4762500" y="3924300"/>
            <a:ext cx="1371600" cy="533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February25,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7265"/>
          <a:stretch/>
        </p:blipFill>
        <p:spPr bwMode="auto">
          <a:xfrm>
            <a:off x="1" y="3378383"/>
            <a:ext cx="2743200" cy="347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522918">
            <a:off x="3476669" y="1521783"/>
            <a:ext cx="96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ASTA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22918">
            <a:off x="1768657" y="178472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PXIE</a:t>
            </a:r>
            <a:endParaRPr lang="en-US" sz="2400" dirty="0">
              <a:solidFill>
                <a:srgbClr val="000099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611113" y="2205278"/>
            <a:ext cx="3637287" cy="25953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38200" y="1447800"/>
            <a:ext cx="457200" cy="2362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Project X Injector Experiment</a:t>
            </a:r>
            <a:r>
              <a:rPr lang="en-US" smtClean="0"/>
              <a:t/>
            </a:r>
            <a:br>
              <a:rPr lang="en-US" smtClean="0"/>
            </a:br>
            <a:r>
              <a:rPr lang="en-US" sz="3100" smtClean="0"/>
              <a:t>(PXIE)</a:t>
            </a:r>
            <a:endParaRPr lang="en-US" sz="31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87" y="3045701"/>
            <a:ext cx="8427064" cy="3050299"/>
          </a:xfrm>
        </p:spPr>
        <p:txBody>
          <a:bodyPr>
            <a:normAutofit fontScale="850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b="1" i="1" dirty="0" smtClean="0">
                <a:solidFill>
                  <a:srgbClr val="006600"/>
                </a:solidFill>
              </a:rPr>
              <a:t>PXIE is a comprehensive systems integration test program for the Front End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PXIE will address the address/measure the following:</a:t>
            </a:r>
          </a:p>
          <a:p>
            <a:pPr lvl="1">
              <a:defRPr/>
            </a:pPr>
            <a:r>
              <a:rPr lang="en-US" dirty="0" smtClean="0"/>
              <a:t>LEBT pre-chopping </a:t>
            </a:r>
          </a:p>
          <a:p>
            <a:pPr lvl="1">
              <a:defRPr/>
            </a:pPr>
            <a:r>
              <a:rPr lang="en-US" dirty="0" smtClean="0"/>
              <a:t>Vacuum management in the LEBT/RFQ region</a:t>
            </a:r>
          </a:p>
          <a:p>
            <a:pPr lvl="1">
              <a:defRPr/>
            </a:pPr>
            <a:r>
              <a:rPr lang="en-US" dirty="0" smtClean="0"/>
              <a:t>Validation of chopper performance</a:t>
            </a:r>
          </a:p>
          <a:p>
            <a:pPr lvl="1">
              <a:defRPr/>
            </a:pPr>
            <a:r>
              <a:rPr lang="en-US" dirty="0" smtClean="0"/>
              <a:t>Bunch extinction</a:t>
            </a:r>
          </a:p>
          <a:p>
            <a:pPr lvl="1">
              <a:defRPr/>
            </a:pPr>
            <a:r>
              <a:rPr lang="en-US" dirty="0" smtClean="0"/>
              <a:t>MEBT beam absorber</a:t>
            </a:r>
          </a:p>
          <a:p>
            <a:pPr lvl="1">
              <a:defRPr/>
            </a:pPr>
            <a:r>
              <a:rPr lang="en-US" dirty="0" smtClean="0"/>
              <a:t>MEBT vacuum management</a:t>
            </a:r>
          </a:p>
          <a:p>
            <a:pPr lvl="1">
              <a:defRPr/>
            </a:pPr>
            <a:r>
              <a:rPr lang="en-US" dirty="0" smtClean="0"/>
              <a:t>Operation of HWR in close proximity to 10 kW </a:t>
            </a:r>
            <a:r>
              <a:rPr lang="en-US" dirty="0" smtClean="0"/>
              <a:t>beam absorber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Operation of SSR with beam</a:t>
            </a:r>
          </a:p>
          <a:p>
            <a:pPr lvl="1">
              <a:defRPr/>
            </a:pPr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t>February25, 2013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1508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DA48D6-19BB-4353-8481-4D97679042D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15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grpSp>
        <p:nvGrpSpPr>
          <p:cNvPr id="21510" name="Group 4"/>
          <p:cNvGrpSpPr>
            <a:grpSpLocks/>
          </p:cNvGrpSpPr>
          <p:nvPr/>
        </p:nvGrpSpPr>
        <p:grpSpPr bwMode="auto">
          <a:xfrm>
            <a:off x="93663" y="1493027"/>
            <a:ext cx="8897940" cy="1025418"/>
            <a:chOff x="85409" y="1749187"/>
            <a:chExt cx="9058591" cy="1025628"/>
          </a:xfrm>
        </p:grpSpPr>
        <p:pic>
          <p:nvPicPr>
            <p:cNvPr id="215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5" name="TextBox 6"/>
            <p:cNvSpPr txBox="1">
              <a:spLocks noChangeArrowheads="1"/>
            </p:cNvSpPr>
            <p:nvPr/>
          </p:nvSpPr>
          <p:spPr bwMode="auto">
            <a:xfrm>
              <a:off x="1174350" y="1760561"/>
              <a:ext cx="73957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C00000"/>
                  </a:solidFill>
                </a:rPr>
                <a:t>RFQ</a:t>
              </a:r>
            </a:p>
          </p:txBody>
        </p:sp>
        <p:sp>
          <p:nvSpPr>
            <p:cNvPr id="21516" name="TextBox 7"/>
            <p:cNvSpPr txBox="1">
              <a:spLocks noChangeArrowheads="1"/>
            </p:cNvSpPr>
            <p:nvPr/>
          </p:nvSpPr>
          <p:spPr bwMode="auto">
            <a:xfrm>
              <a:off x="2902811" y="1749187"/>
              <a:ext cx="914189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MEBT</a:t>
              </a:r>
            </a:p>
          </p:txBody>
        </p:sp>
        <p:sp>
          <p:nvSpPr>
            <p:cNvPr id="21517" name="TextBox 8"/>
            <p:cNvSpPr txBox="1">
              <a:spLocks noChangeArrowheads="1"/>
            </p:cNvSpPr>
            <p:nvPr/>
          </p:nvSpPr>
          <p:spPr bwMode="auto">
            <a:xfrm>
              <a:off x="5056919" y="1757151"/>
              <a:ext cx="813012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HWR</a:t>
              </a:r>
            </a:p>
          </p:txBody>
        </p:sp>
        <p:sp>
          <p:nvSpPr>
            <p:cNvPr id="21518" name="TextBox 9"/>
            <p:cNvSpPr txBox="1">
              <a:spLocks noChangeArrowheads="1"/>
            </p:cNvSpPr>
            <p:nvPr/>
          </p:nvSpPr>
          <p:spPr bwMode="auto">
            <a:xfrm>
              <a:off x="6714496" y="1757150"/>
              <a:ext cx="871760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21519" name="TextBox 10"/>
            <p:cNvSpPr txBox="1">
              <a:spLocks noChangeArrowheads="1"/>
            </p:cNvSpPr>
            <p:nvPr/>
          </p:nvSpPr>
          <p:spPr bwMode="auto">
            <a:xfrm>
              <a:off x="7920832" y="1757353"/>
              <a:ext cx="1164985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1520" name="TextBox 11"/>
            <p:cNvSpPr txBox="1">
              <a:spLocks noChangeArrowheads="1"/>
            </p:cNvSpPr>
            <p:nvPr/>
          </p:nvSpPr>
          <p:spPr bwMode="auto">
            <a:xfrm>
              <a:off x="85409" y="1885665"/>
              <a:ext cx="84238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LEBT</a:t>
              </a:r>
            </a:p>
          </p:txBody>
        </p:sp>
      </p:grpSp>
      <p:sp>
        <p:nvSpPr>
          <p:cNvPr id="21511" name="TextBox 13"/>
          <p:cNvSpPr txBox="1">
            <a:spLocks noChangeArrowheads="1"/>
          </p:cNvSpPr>
          <p:nvPr/>
        </p:nvSpPr>
        <p:spPr bwMode="auto">
          <a:xfrm>
            <a:off x="2819400" y="2495550"/>
            <a:ext cx="335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/>
              <a:t>40 </a:t>
            </a:r>
            <a:r>
              <a:rPr lang="en-US" sz="2000" dirty="0"/>
              <a:t>m, </a:t>
            </a:r>
            <a:r>
              <a:rPr lang="en-US" sz="2000" dirty="0" smtClean="0"/>
              <a:t>~25 </a:t>
            </a:r>
            <a:r>
              <a:rPr lang="en-US" sz="2000" dirty="0" err="1" smtClean="0"/>
              <a:t>MeV</a:t>
            </a:r>
            <a:r>
              <a:rPr lang="en-US" sz="2000" dirty="0" smtClean="0"/>
              <a:t>, 1 </a:t>
            </a:r>
            <a:r>
              <a:rPr lang="en-US" sz="2000" dirty="0" err="1" smtClean="0"/>
              <a:t>mA</a:t>
            </a:r>
            <a:r>
              <a:rPr lang="en-US" sz="2000" dirty="0" smtClean="0"/>
              <a:t> CW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21511" idx="3"/>
          </p:cNvCxnSpPr>
          <p:nvPr/>
        </p:nvCxnSpPr>
        <p:spPr>
          <a:xfrm flipV="1">
            <a:off x="6172200" y="2686051"/>
            <a:ext cx="2667000" cy="9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1511" idx="1"/>
          </p:cNvCxnSpPr>
          <p:nvPr/>
        </p:nvCxnSpPr>
        <p:spPr>
          <a:xfrm flipH="1" flipV="1">
            <a:off x="304800" y="2684464"/>
            <a:ext cx="2514600" cy="111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628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Pre-conceptual </a:t>
            </a:r>
            <a:r>
              <a:rPr lang="en-US" dirty="0"/>
              <a:t>target schemes </a:t>
            </a:r>
            <a:r>
              <a:rPr lang="en-US" dirty="0" smtClean="0"/>
              <a:t>studied at</a:t>
            </a:r>
          </a:p>
          <a:p>
            <a:pPr lvl="1"/>
            <a:r>
              <a:rPr lang="en-US" dirty="0" smtClean="0"/>
              <a:t>Spallation </a:t>
            </a:r>
            <a:r>
              <a:rPr lang="en-US" dirty="0" err="1" smtClean="0"/>
              <a:t>Targetry</a:t>
            </a:r>
            <a:r>
              <a:rPr lang="en-US" dirty="0" smtClean="0"/>
              <a:t> Forum (March 2012)</a:t>
            </a:r>
          </a:p>
          <a:p>
            <a:pPr lvl="1"/>
            <a:r>
              <a:rPr lang="en-US" dirty="0" smtClean="0"/>
              <a:t>Physics Study (June 2012)</a:t>
            </a:r>
          </a:p>
          <a:p>
            <a:pPr lvl="1"/>
            <a:r>
              <a:rPr lang="en-US" dirty="0" err="1" smtClean="0"/>
              <a:t>MuSR</a:t>
            </a:r>
            <a:r>
              <a:rPr lang="en-US" dirty="0" smtClean="0"/>
              <a:t> Forum (October 2012)</a:t>
            </a:r>
          </a:p>
          <a:p>
            <a:pPr lvl="1"/>
            <a:r>
              <a:rPr lang="en-US" dirty="0" smtClean="0"/>
              <a:t>Energy Station Workshop (January 2013)</a:t>
            </a:r>
          </a:p>
          <a:p>
            <a:r>
              <a:rPr lang="en-US" dirty="0" smtClean="0"/>
              <a:t>Ultra-cold </a:t>
            </a:r>
            <a:r>
              <a:rPr lang="en-US" dirty="0"/>
              <a:t>neutrons </a:t>
            </a:r>
            <a:r>
              <a:rPr lang="en-US" dirty="0" smtClean="0"/>
              <a:t>led </a:t>
            </a:r>
            <a:r>
              <a:rPr lang="en-US" dirty="0"/>
              <a:t>by NCSU, ORNL, </a:t>
            </a:r>
            <a:r>
              <a:rPr lang="en-US" dirty="0" err="1" smtClean="0"/>
              <a:t>UTenn</a:t>
            </a:r>
            <a:endParaRPr lang="en-US" dirty="0" smtClean="0"/>
          </a:p>
          <a:p>
            <a:pPr lvl="1"/>
            <a:r>
              <a:rPr lang="en-US" dirty="0" smtClean="0"/>
              <a:t>NCSU formally joined PX Collaboration in January 2013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Isotope </a:t>
            </a:r>
            <a:r>
              <a:rPr lang="en-US" dirty="0"/>
              <a:t>production </a:t>
            </a:r>
            <a:r>
              <a:rPr lang="en-US" dirty="0" smtClean="0"/>
              <a:t>led </a:t>
            </a:r>
            <a:r>
              <a:rPr lang="en-US" dirty="0"/>
              <a:t>by </a:t>
            </a:r>
            <a:r>
              <a:rPr lang="en-US" dirty="0" smtClean="0"/>
              <a:t>ANL</a:t>
            </a:r>
          </a:p>
          <a:p>
            <a:pPr lvl="1"/>
            <a:r>
              <a:rPr lang="en-US" dirty="0" smtClean="0"/>
              <a:t>Concept </a:t>
            </a:r>
            <a:r>
              <a:rPr lang="en-US" dirty="0"/>
              <a:t>development of the 500kW </a:t>
            </a:r>
            <a:r>
              <a:rPr lang="en-US" dirty="0" smtClean="0"/>
              <a:t>isotope </a:t>
            </a:r>
            <a:r>
              <a:rPr lang="en-US" dirty="0"/>
              <a:t>target </a:t>
            </a:r>
            <a:r>
              <a:rPr lang="en-US" dirty="0" smtClean="0"/>
              <a:t>based on </a:t>
            </a:r>
            <a:r>
              <a:rPr lang="en-US" dirty="0" err="1" smtClean="0"/>
              <a:t>rastered</a:t>
            </a:r>
            <a:r>
              <a:rPr lang="en-US" dirty="0" smtClean="0"/>
              <a:t> </a:t>
            </a:r>
            <a:r>
              <a:rPr lang="en-US" dirty="0"/>
              <a:t>beam </a:t>
            </a:r>
            <a:r>
              <a:rPr lang="en-US" dirty="0" smtClean="0"/>
              <a:t>on </a:t>
            </a:r>
            <a:r>
              <a:rPr lang="en-US" dirty="0"/>
              <a:t>a set of stacked thorium disks in a carbon fiber wool matrix</a:t>
            </a:r>
            <a:endParaRPr lang="en-US" dirty="0" smtClean="0"/>
          </a:p>
          <a:p>
            <a:r>
              <a:rPr lang="en-US" dirty="0" smtClean="0"/>
              <a:t>Energy Station led by PNNL</a:t>
            </a:r>
          </a:p>
          <a:p>
            <a:pPr lvl="1"/>
            <a:r>
              <a:rPr lang="en-US" dirty="0" smtClean="0"/>
              <a:t>Concept presented at PXES Workshop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MARS conceptual studies </a:t>
            </a:r>
            <a:r>
              <a:rPr lang="en-US" dirty="0"/>
              <a:t>in progress for optimal target configuration for </a:t>
            </a:r>
            <a:r>
              <a:rPr lang="en-US" dirty="0" err="1"/>
              <a:t>kaon</a:t>
            </a:r>
            <a:r>
              <a:rPr lang="en-US" dirty="0"/>
              <a:t>, </a:t>
            </a:r>
            <a:r>
              <a:rPr lang="en-US" dirty="0" err="1"/>
              <a:t>muon</a:t>
            </a:r>
            <a:r>
              <a:rPr lang="en-US" dirty="0"/>
              <a:t>, and neutron production</a:t>
            </a:r>
            <a:r>
              <a:rPr lang="en-US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Neutrino target </a:t>
            </a:r>
            <a:r>
              <a:rPr lang="en-US" dirty="0" err="1" smtClean="0"/>
              <a:t>devgelopment</a:t>
            </a:r>
            <a:r>
              <a:rPr lang="en-US" dirty="0" smtClean="0"/>
              <a:t> led by FNAL (building on </a:t>
            </a:r>
            <a:r>
              <a:rPr lang="en-US" dirty="0" err="1" smtClean="0"/>
              <a:t>NOvA</a:t>
            </a:r>
            <a:r>
              <a:rPr lang="en-US" dirty="0" smtClean="0"/>
              <a:t>/LBNE)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Materials development under development by </a:t>
            </a:r>
            <a:r>
              <a:rPr lang="en-US" dirty="0" err="1" smtClean="0"/>
              <a:t>RaDIATE</a:t>
            </a:r>
            <a:r>
              <a:rPr lang="en-US" dirty="0" smtClean="0"/>
              <a:t> Collaboration </a:t>
            </a:r>
          </a:p>
          <a:p>
            <a:pPr lvl="1"/>
            <a:r>
              <a:rPr lang="en-US" dirty="0" smtClean="0"/>
              <a:t>FNAL, PNNL, BNL, RAL, Oxford, CERN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91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86408" y="-69304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X Cavity and CM development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360" y="5391150"/>
            <a:ext cx="8568952" cy="690178"/>
          </a:xfrm>
        </p:spPr>
        <p:txBody>
          <a:bodyPr/>
          <a:lstStyle/>
          <a:p>
            <a:r>
              <a:rPr lang="en-US" sz="1800" dirty="0" smtClean="0"/>
              <a:t>Lots of cavity and cryomodule development remains to lower Project risks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715000"/>
            <a:ext cx="540724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 *   Concept mechanical design</a:t>
            </a:r>
          </a:p>
          <a:p>
            <a:r>
              <a:rPr lang="en-US" sz="1400" dirty="0" smtClean="0"/>
              <a:t>**  Blade tuner design; the end tuner design is under development</a:t>
            </a:r>
            <a:endParaRPr lang="en-US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23875"/>
            <a:ext cx="90487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525" y="1032857"/>
            <a:ext cx="1223628" cy="1588242"/>
            <a:chOff x="-168180" y="1156682"/>
            <a:chExt cx="1391808" cy="158824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-168180" y="1484784"/>
              <a:ext cx="1391808" cy="126014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buFont typeface="Wingdings" pitchFamily="2" charset="2"/>
                <a:buNone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07" y="1156682"/>
              <a:ext cx="868268" cy="4001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PXIE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-63388"/>
            <a:ext cx="8130480" cy="762000"/>
          </a:xfrm>
        </p:spPr>
        <p:txBody>
          <a:bodyPr/>
          <a:lstStyle/>
          <a:p>
            <a:pPr marL="233363" indent="-227013">
              <a:defRPr/>
            </a:pPr>
            <a:r>
              <a:rPr lang="en-US" sz="2400" dirty="0">
                <a:solidFill>
                  <a:srgbClr val="003399"/>
                </a:solidFill>
              </a:rPr>
              <a:t>650 MHz CW  </a:t>
            </a:r>
            <a:r>
              <a:rPr lang="en-US" sz="2400" dirty="0" smtClean="0">
                <a:solidFill>
                  <a:srgbClr val="003399"/>
                </a:solidFill>
              </a:rPr>
              <a:t>Cavities </a:t>
            </a:r>
            <a:r>
              <a:rPr lang="en-US" sz="2400" dirty="0">
                <a:solidFill>
                  <a:srgbClr val="003399"/>
                </a:solidFill>
              </a:rPr>
              <a:t>and </a:t>
            </a:r>
            <a:r>
              <a:rPr lang="en-US" sz="2400" dirty="0" smtClean="0">
                <a:solidFill>
                  <a:srgbClr val="003399"/>
                </a:solidFill>
              </a:rPr>
              <a:t>CMs </a:t>
            </a:r>
            <a:r>
              <a:rPr lang="en-US" sz="2400" dirty="0">
                <a:solidFill>
                  <a:srgbClr val="003399"/>
                </a:solidFill>
              </a:rPr>
              <a:t>are a design 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429000"/>
            <a:ext cx="3581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9063" indent="-119063" algn="l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99"/>
                </a:solidFill>
              </a:rPr>
              <a:t>Stiffening </a:t>
            </a:r>
            <a:r>
              <a:rPr lang="en-US" sz="1600" dirty="0">
                <a:solidFill>
                  <a:srgbClr val="003399"/>
                </a:solidFill>
              </a:rPr>
              <a:t>rings located to minimize </a:t>
            </a:r>
            <a:r>
              <a:rPr lang="en-US" sz="1600" dirty="0" err="1">
                <a:solidFill>
                  <a:srgbClr val="003399"/>
                </a:solidFill>
              </a:rPr>
              <a:t>dF</a:t>
            </a:r>
            <a:r>
              <a:rPr lang="en-US" sz="1600" dirty="0">
                <a:solidFill>
                  <a:srgbClr val="003399"/>
                </a:solidFill>
              </a:rPr>
              <a:t>/</a:t>
            </a:r>
            <a:r>
              <a:rPr lang="en-US" sz="1600" dirty="0" err="1">
                <a:solidFill>
                  <a:srgbClr val="003399"/>
                </a:solidFill>
              </a:rPr>
              <a:t>dP</a:t>
            </a:r>
            <a:r>
              <a:rPr lang="en-US" sz="1600" dirty="0">
                <a:solidFill>
                  <a:srgbClr val="003399"/>
                </a:solidFill>
              </a:rPr>
              <a:t> while maintaining tunability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95400" y="533400"/>
            <a:ext cx="71628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90563" lvl="1" indent="-227013" algn="l" eaLnBrk="0" hangingPunct="0">
              <a:buClr>
                <a:srgbClr val="CCFFFF"/>
              </a:buClr>
              <a:buFontTx/>
              <a:buChar char="•"/>
            </a:pPr>
            <a:r>
              <a:rPr lang="en-US" sz="1800" dirty="0" smtClean="0">
                <a:solidFill>
                  <a:srgbClr val="003399"/>
                </a:solidFill>
              </a:rPr>
              <a:t>Modification of cryomodule design developed for ILC</a:t>
            </a:r>
          </a:p>
          <a:p>
            <a:pPr marL="690563" lvl="1" indent="-227013" algn="l" eaLnBrk="0" hangingPunct="0">
              <a:buClr>
                <a:srgbClr val="CCFFFF"/>
              </a:buClr>
              <a:buFontTx/>
              <a:buChar char="•"/>
            </a:pPr>
            <a:r>
              <a:rPr lang="en-US" sz="1800" dirty="0" smtClean="0">
                <a:solidFill>
                  <a:srgbClr val="003399"/>
                </a:solidFill>
              </a:rPr>
              <a:t>…but must accommodate large (250 W) heat loads at 2 K</a:t>
            </a:r>
          </a:p>
          <a:p>
            <a:pPr marL="233363" indent="-227013" algn="l" eaLnBrk="0" hangingPunct="0">
              <a:buClr>
                <a:srgbClr val="CCFFFF"/>
              </a:buClr>
              <a:buFontTx/>
              <a:buChar char="•"/>
            </a:pPr>
            <a:r>
              <a:rPr lang="en-US" dirty="0" smtClean="0">
                <a:solidFill>
                  <a:srgbClr val="003399"/>
                </a:solidFill>
              </a:rPr>
              <a:t>Lots of detailed engineering remains</a:t>
            </a:r>
          </a:p>
          <a:p>
            <a:pPr lvl="1"/>
            <a:r>
              <a:rPr lang="en-US" sz="1400" dirty="0" smtClean="0">
                <a:solidFill>
                  <a:srgbClr val="003399"/>
                </a:solidFill>
              </a:rPr>
              <a:t> </a:t>
            </a:r>
          </a:p>
          <a:p>
            <a:pPr marL="233363" indent="-227013" algn="l" eaLnBrk="0" hangingPunct="0">
              <a:buClr>
                <a:srgbClr val="CCFFFF"/>
              </a:buClr>
              <a:buFontTx/>
              <a:buChar char="•"/>
            </a:pPr>
            <a:endParaRPr lang="en-US" sz="1600" kern="0" dirty="0" smtClean="0">
              <a:solidFill>
                <a:srgbClr val="003399"/>
              </a:solidFill>
              <a:latin typeface="Arial"/>
              <a:cs typeface="ＭＳ Ｐゴシック" pitchFamily="-105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10" b="-1558"/>
          <a:stretch/>
        </p:blipFill>
        <p:spPr bwMode="auto">
          <a:xfrm>
            <a:off x="4722159" y="4206332"/>
            <a:ext cx="4040841" cy="216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4400" y="5862935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Collab</a:t>
            </a:r>
            <a:r>
              <a:rPr lang="en-US" dirty="0" smtClean="0">
                <a:solidFill>
                  <a:srgbClr val="FF0000"/>
                </a:solidFill>
              </a:rPr>
              <a:t> with India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1" y="4005064"/>
            <a:ext cx="3864285" cy="236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05552" y="3537012"/>
            <a:ext cx="4040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indent="-119063" algn="l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99"/>
                </a:solidFill>
              </a:rPr>
              <a:t>Working on detailed CM engineering design  and 3D models of 650 MHz CM </a:t>
            </a:r>
            <a:endParaRPr lang="en-US" sz="1600" dirty="0">
              <a:solidFill>
                <a:srgbClr val="00339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74" y="2060849"/>
            <a:ext cx="2322834" cy="1279857"/>
          </a:xfrm>
          <a:prstGeom prst="rect">
            <a:avLst/>
          </a:prstGeom>
        </p:spPr>
      </p:pic>
      <p:pic>
        <p:nvPicPr>
          <p:cNvPr id="14" name="Picture 3" descr="650MHzHeliumVessel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060849"/>
            <a:ext cx="2591256" cy="122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53441" y="2219520"/>
            <a:ext cx="217463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</a:t>
            </a:r>
            <a:r>
              <a:rPr lang="en-US" dirty="0" smtClean="0"/>
              <a:t>Blade Tuner</a:t>
            </a:r>
            <a:endParaRPr lang="en-US" dirty="0"/>
          </a:p>
          <a:p>
            <a:r>
              <a:rPr lang="en-US" dirty="0" smtClean="0"/>
              <a:t>End Tuner </a:t>
            </a:r>
            <a:r>
              <a:rPr lang="en-US" dirty="0" smtClean="0">
                <a:sym typeface="Wingdings" pitchFamily="2" charset="2"/>
              </a:rPr>
              <a:t>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High-Q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SzTx/>
              <a:buFont typeface="Wingdings" pitchFamily="2" charset="2"/>
              <a:buChar char="§"/>
            </a:pPr>
            <a:r>
              <a:rPr lang="en-US" b="1" dirty="0" smtClean="0"/>
              <a:t>CW Operation: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 </a:t>
            </a:r>
            <a:r>
              <a:rPr lang="en-US" dirty="0" smtClean="0"/>
              <a:t>RF load: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ILC</a:t>
            </a:r>
            <a:r>
              <a:rPr lang="en-US" dirty="0" smtClean="0"/>
              <a:t>: &lt;5 W/CM (0.5 % duty cycle, 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= 35 </a:t>
            </a:r>
            <a:r>
              <a:rPr lang="en-US" dirty="0" err="1" smtClean="0"/>
              <a:t>MeV</a:t>
            </a:r>
            <a:r>
              <a:rPr lang="en-US" dirty="0" smtClean="0"/>
              <a:t>/m</a:t>
            </a:r>
            <a:r>
              <a:rPr lang="en-US" dirty="0" smtClean="0"/>
              <a:t>);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 smtClean="0"/>
              <a:t>X: ~200 W/CM (100% duty cycle,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= 17 </a:t>
            </a:r>
            <a:r>
              <a:rPr lang="en-US" dirty="0" err="1" smtClean="0"/>
              <a:t>MeV</a:t>
            </a:r>
            <a:r>
              <a:rPr lang="en-US" dirty="0" smtClean="0"/>
              <a:t>/m).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For </a:t>
            </a:r>
            <a:r>
              <a:rPr lang="en-US" dirty="0" smtClean="0"/>
              <a:t>CW operation RF load and thus, Q</a:t>
            </a:r>
            <a:r>
              <a:rPr lang="en-US" baseline="-25000" dirty="0" smtClean="0"/>
              <a:t>0</a:t>
            </a:r>
            <a:r>
              <a:rPr lang="en-US" dirty="0" smtClean="0"/>
              <a:t> is an issue.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High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allows for </a:t>
            </a:r>
            <a:r>
              <a:rPr lang="en-US" dirty="0" smtClean="0"/>
              <a:t>lower </a:t>
            </a:r>
            <a:r>
              <a:rPr lang="en-US" dirty="0" smtClean="0"/>
              <a:t>capital (</a:t>
            </a:r>
            <a:r>
              <a:rPr lang="en-US" dirty="0" err="1" smtClean="0"/>
              <a:t>cryosystem</a:t>
            </a:r>
            <a:r>
              <a:rPr lang="en-US" dirty="0" smtClean="0"/>
              <a:t>) and </a:t>
            </a:r>
            <a:r>
              <a:rPr lang="en-US" dirty="0" smtClean="0"/>
              <a:t>operational costs  (e.g. few </a:t>
            </a:r>
            <a:r>
              <a:rPr lang="en-US" dirty="0" smtClean="0"/>
              <a:t>MW reduction of power consumption).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High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allows </a:t>
            </a:r>
            <a:r>
              <a:rPr lang="en-US" dirty="0" smtClean="0"/>
              <a:t>for higher </a:t>
            </a:r>
            <a:r>
              <a:rPr lang="en-US" dirty="0" smtClean="0"/>
              <a:t>gradient at CW and, thus, </a:t>
            </a:r>
            <a:r>
              <a:rPr lang="en-US" dirty="0" smtClean="0"/>
              <a:t>allows for </a:t>
            </a:r>
            <a:r>
              <a:rPr lang="en-US" dirty="0" smtClean="0"/>
              <a:t>lower </a:t>
            </a:r>
            <a:r>
              <a:rPr lang="en-US" dirty="0" smtClean="0"/>
              <a:t>capital </a:t>
            </a:r>
            <a:r>
              <a:rPr lang="en-US" dirty="0" smtClean="0"/>
              <a:t>cost of the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>
              <a:spcBef>
                <a:spcPts val="0"/>
              </a:spcBef>
              <a:buClrTx/>
              <a:buSzTx/>
            </a:pPr>
            <a:r>
              <a:rPr lang="en-US" dirty="0" smtClean="0"/>
              <a:t>Increase </a:t>
            </a:r>
            <a:r>
              <a:rPr lang="en-US" dirty="0" smtClean="0"/>
              <a:t>of Q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by ~two </a:t>
            </a:r>
            <a:r>
              <a:rPr lang="en-US" dirty="0" smtClean="0"/>
              <a:t>times may save many tens of M$ for a </a:t>
            </a:r>
            <a:r>
              <a:rPr lang="en-US" dirty="0" smtClean="0"/>
              <a:t> billion-scale </a:t>
            </a:r>
            <a:r>
              <a:rPr lang="en-US" dirty="0" smtClean="0"/>
              <a:t>project.</a:t>
            </a:r>
          </a:p>
          <a:p>
            <a:pPr>
              <a:spcBef>
                <a:spcPts val="0"/>
              </a:spcBef>
              <a:buClrTx/>
              <a:buSzTx/>
            </a:pPr>
            <a:endParaRPr lang="en-US" sz="900" dirty="0" smtClean="0">
              <a:solidFill>
                <a:srgbClr val="EAEAEA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High Q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 is necessary!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9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en-US" dirty="0" smtClean="0"/>
              <a:t>Reference </a:t>
            </a:r>
            <a:r>
              <a:rPr lang="en-US" dirty="0" smtClean="0"/>
              <a:t>Design/Staging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R&amp;D Program Goals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Test beds and test beams</a:t>
            </a:r>
            <a:endParaRPr lang="en-US" dirty="0" smtClean="0"/>
          </a:p>
          <a:p>
            <a:pPr>
              <a:spcBef>
                <a:spcPts val="2400"/>
              </a:spcBef>
              <a:buFontTx/>
              <a:buNone/>
            </a:pPr>
            <a:r>
              <a:rPr lang="en-US" u="sng" dirty="0"/>
              <a:t>Our websites</a:t>
            </a:r>
            <a:r>
              <a:rPr lang="en-US" dirty="0" smtClean="0"/>
              <a:t>:</a:t>
            </a:r>
            <a:r>
              <a:rPr lang="en-US" dirty="0">
                <a:solidFill>
                  <a:srgbClr val="0066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http://projectx.fnal.gov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			http://</a:t>
            </a:r>
            <a:r>
              <a:rPr lang="en-US" dirty="0" smtClean="0">
                <a:solidFill>
                  <a:srgbClr val="FF0000"/>
                </a:solidFill>
              </a:rPr>
              <a:t>projectx-docdb.fnal.gov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 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48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57200"/>
            <a:ext cx="464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NbN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: superconductor with higher </a:t>
            </a: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T</a:t>
            </a:r>
            <a:r>
              <a:rPr lang="en-US" sz="2000" baseline="-25000" dirty="0" err="1" smtClean="0">
                <a:solidFill>
                  <a:srgbClr val="003399"/>
                </a:solidFill>
                <a:latin typeface="Arial"/>
                <a:ea typeface="+mn-ea"/>
              </a:rPr>
              <a:t>c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 (</a:t>
            </a:r>
            <a:r>
              <a:rPr lang="en-US" sz="2000" dirty="0">
                <a:solidFill>
                  <a:srgbClr val="003399"/>
                </a:solidFill>
                <a:latin typeface="Arial"/>
                <a:ea typeface="+mn-ea"/>
              </a:rPr>
              <a:t>~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16K, compared to 9.2K for </a:t>
            </a: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Nb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);</a:t>
            </a:r>
          </a:p>
          <a:p>
            <a:pPr marL="342900" indent="-342900" algn="l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Nitridization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: simple and inexpensive modification to standard </a:t>
            </a: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Nb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 treatments. </a:t>
            </a:r>
          </a:p>
          <a:p>
            <a:pPr marL="342900" indent="-342900" algn="l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First result at FNAL: world record Q ~ 7.5e10 at 2K and 10MV/m for </a:t>
            </a:r>
          </a:p>
          <a:p>
            <a:pPr marL="342900" indent="-342900" algn="l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     a 1.3GHz  single cell cavity; residual resistance &lt;0.5 </a:t>
            </a:r>
            <a:r>
              <a:rPr lang="en-US" sz="2000" dirty="0" err="1" smtClean="0">
                <a:solidFill>
                  <a:srgbClr val="003399"/>
                </a:solidFill>
                <a:latin typeface="Arial"/>
                <a:ea typeface="+mn-ea"/>
              </a:rPr>
              <a:t>nOhm</a:t>
            </a:r>
            <a:r>
              <a:rPr lang="en-US" sz="2000" dirty="0" smtClean="0">
                <a:solidFill>
                  <a:srgbClr val="003399"/>
                </a:solidFill>
                <a:latin typeface="Arial"/>
                <a:ea typeface="+mn-ea"/>
              </a:rPr>
              <a:t>! </a:t>
            </a:r>
          </a:p>
          <a:p>
            <a:pPr algn="l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003399"/>
              </a:solidFill>
              <a:latin typeface="Arial"/>
              <a:ea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33800"/>
            <a:ext cx="3352800" cy="271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800" y="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3399"/>
                </a:solidFill>
                <a:latin typeface="Arial"/>
              </a:rPr>
              <a:t>Different approaches to improve Q</a:t>
            </a:r>
            <a:r>
              <a:rPr lang="en-US" sz="2800" b="1" baseline="-25000" dirty="0" smtClean="0">
                <a:solidFill>
                  <a:srgbClr val="003399"/>
                </a:solidFill>
                <a:latin typeface="Arial"/>
              </a:rPr>
              <a:t>0</a:t>
            </a:r>
            <a:r>
              <a:rPr lang="en-US" sz="2800" b="1" dirty="0" smtClean="0">
                <a:solidFill>
                  <a:srgbClr val="003399"/>
                </a:solidFill>
                <a:latin typeface="Arial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4953000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dirty="0" smtClean="0">
                <a:solidFill>
                  <a:srgbClr val="000099"/>
                </a:solidFill>
                <a:latin typeface="Arial"/>
              </a:rPr>
              <a:t>A. </a:t>
            </a:r>
            <a:r>
              <a:rPr lang="en-US" sz="1800" dirty="0" err="1" smtClean="0">
                <a:solidFill>
                  <a:srgbClr val="000099"/>
                </a:solidFill>
                <a:latin typeface="Arial"/>
              </a:rPr>
              <a:t>Grassellino</a:t>
            </a:r>
            <a:r>
              <a:rPr lang="en-US" sz="1800" dirty="0" smtClean="0">
                <a:solidFill>
                  <a:srgbClr val="000099"/>
                </a:solidFill>
                <a:latin typeface="Arial"/>
              </a:rPr>
              <a:t>, LINAC 2012</a:t>
            </a:r>
            <a:endParaRPr lang="en-US" sz="1800" dirty="0">
              <a:solidFill>
                <a:srgbClr val="000099"/>
              </a:solidFill>
              <a:latin typeface="Arial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43" y="3276600"/>
            <a:ext cx="3868807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0" y="533400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HF rinse: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Single HF rinse (5 min) followed by water rinse is beneficial for the medium field Q value – gains of up to 35% measured at 70 </a:t>
            </a:r>
            <a:r>
              <a:rPr lang="en-US" sz="2000" dirty="0" err="1" smtClean="0">
                <a:solidFill>
                  <a:srgbClr val="006600"/>
                </a:solidFill>
                <a:latin typeface="Arial"/>
              </a:rPr>
              <a:t>mT</a:t>
            </a: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,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    f=1.3 GHz (</a:t>
            </a:r>
            <a:r>
              <a:rPr lang="en-US" sz="2000" dirty="0" err="1" smtClean="0">
                <a:solidFill>
                  <a:srgbClr val="006600"/>
                </a:solidFill>
                <a:latin typeface="Arial"/>
              </a:rPr>
              <a:t>B</a:t>
            </a:r>
            <a:r>
              <a:rPr lang="en-US" sz="2000" baseline="-25000" dirty="0" err="1" smtClean="0">
                <a:solidFill>
                  <a:srgbClr val="006600"/>
                </a:solidFill>
                <a:latin typeface="Arial"/>
              </a:rPr>
              <a:t>peak</a:t>
            </a: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/</a:t>
            </a:r>
            <a:r>
              <a:rPr lang="en-US" sz="2000" dirty="0" err="1" smtClean="0">
                <a:solidFill>
                  <a:srgbClr val="006600"/>
                </a:solidFill>
                <a:latin typeface="Arial"/>
              </a:rPr>
              <a:t>E</a:t>
            </a:r>
            <a:r>
              <a:rPr lang="en-US" sz="2000" baseline="-25000" dirty="0" err="1" smtClean="0">
                <a:solidFill>
                  <a:srgbClr val="006600"/>
                </a:solidFill>
                <a:latin typeface="Arial"/>
              </a:rPr>
              <a:t>acc</a:t>
            </a: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=4.26 </a:t>
            </a:r>
            <a:r>
              <a:rPr lang="en-US" sz="2000" dirty="0" err="1" smtClean="0">
                <a:solidFill>
                  <a:srgbClr val="006600"/>
                </a:solidFill>
                <a:latin typeface="Arial"/>
              </a:rPr>
              <a:t>mT</a:t>
            </a: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/</a:t>
            </a:r>
            <a:r>
              <a:rPr lang="en-US" sz="2000" dirty="0" err="1" smtClean="0">
                <a:solidFill>
                  <a:srgbClr val="006600"/>
                </a:solidFill>
                <a:latin typeface="Arial"/>
              </a:rPr>
              <a:t>MeV</a:t>
            </a:r>
            <a:r>
              <a:rPr lang="en-US" sz="2000" dirty="0" smtClean="0">
                <a:solidFill>
                  <a:srgbClr val="006600"/>
                </a:solidFill>
                <a:latin typeface="Arial"/>
              </a:rPr>
              <a:t>/m).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000" dirty="0" smtClean="0">
              <a:solidFill>
                <a:srgbClr val="006600"/>
              </a:solidFill>
              <a:latin typeface="Arial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000" dirty="0" smtClean="0">
              <a:solidFill>
                <a:srgbClr val="006600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5400" y="51816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lphaUcPeriod"/>
            </a:pPr>
            <a:r>
              <a:rPr lang="en-US" sz="1800" dirty="0" err="1" smtClean="0">
                <a:solidFill>
                  <a:srgbClr val="006600"/>
                </a:solidFill>
                <a:latin typeface="Arial"/>
              </a:rPr>
              <a:t>Romanenko</a:t>
            </a:r>
            <a:r>
              <a:rPr lang="en-US" sz="1800" dirty="0" smtClean="0">
                <a:solidFill>
                  <a:srgbClr val="006600"/>
                </a:solidFill>
                <a:latin typeface="Arial"/>
              </a:rPr>
              <a:t>, </a:t>
            </a:r>
          </a:p>
          <a:p>
            <a:pPr marL="342900" indent="-342900" algn="l">
              <a:buAutoNum type="alphaUcPeriod"/>
            </a:pPr>
            <a:r>
              <a:rPr lang="en-US" sz="1800" dirty="0" smtClean="0">
                <a:solidFill>
                  <a:srgbClr val="006600"/>
                </a:solidFill>
                <a:latin typeface="Arial"/>
              </a:rPr>
              <a:t>TTC Meeting 2011</a:t>
            </a:r>
            <a:r>
              <a:rPr lang="en-US" dirty="0" smtClean="0">
                <a:solidFill>
                  <a:srgbClr val="006600"/>
                </a:solidFill>
                <a:latin typeface="Arial"/>
              </a:rPr>
              <a:t> </a:t>
            </a:r>
            <a:endParaRPr lang="en-US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096000" cy="1143000"/>
          </a:xfrm>
        </p:spPr>
        <p:txBody>
          <a:bodyPr/>
          <a:lstStyle/>
          <a:p>
            <a:r>
              <a:rPr lang="en-US" dirty="0" smtClean="0"/>
              <a:t>1.3 GHz for ILC and Project 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Goals: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ILC SRF goals </a:t>
            </a:r>
          </a:p>
          <a:p>
            <a:pPr lvl="2"/>
            <a:r>
              <a:rPr lang="en-US" dirty="0" smtClean="0"/>
              <a:t>S0  &gt;35 MV/m bare cavities</a:t>
            </a:r>
          </a:p>
          <a:p>
            <a:pPr lvl="2"/>
            <a:r>
              <a:rPr lang="en-US" dirty="0" smtClean="0"/>
              <a:t>S1   31.5 MV/m dressed cavities in a ILC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2"/>
            <a:r>
              <a:rPr lang="en-US" dirty="0" smtClean="0"/>
              <a:t>S2   Beam test of full ILC RF unit (CM, klystron, modulator)</a:t>
            </a:r>
          </a:p>
          <a:p>
            <a:pPr lvl="2"/>
            <a:r>
              <a:rPr lang="en-US" dirty="0" smtClean="0"/>
              <a:t>Build  and test ~ 1 CM/yr</a:t>
            </a:r>
          </a:p>
          <a:p>
            <a:pPr lvl="1"/>
            <a:r>
              <a:rPr lang="en-US" dirty="0" smtClean="0"/>
              <a:t>All of this will benefit the 3-8 </a:t>
            </a:r>
            <a:r>
              <a:rPr lang="en-US" dirty="0" err="1" smtClean="0"/>
              <a:t>GeV</a:t>
            </a:r>
            <a:r>
              <a:rPr lang="en-US" dirty="0" smtClean="0"/>
              <a:t> pulsed </a:t>
            </a:r>
            <a:r>
              <a:rPr lang="en-US" dirty="0" err="1" smtClean="0"/>
              <a:t>linac</a:t>
            </a:r>
            <a:r>
              <a:rPr lang="en-US" dirty="0" smtClean="0"/>
              <a:t> for Project X</a:t>
            </a:r>
            <a:endParaRPr lang="en-US" sz="16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Accomplishments:</a:t>
            </a:r>
          </a:p>
          <a:p>
            <a:pPr lvl="1"/>
            <a:r>
              <a:rPr lang="en-US" dirty="0" smtClean="0"/>
              <a:t>Excellent progress on gradient improvement</a:t>
            </a:r>
          </a:p>
          <a:p>
            <a:pPr lvl="1"/>
            <a:r>
              <a:rPr lang="en-US" dirty="0" smtClean="0"/>
              <a:t>ANL/FNAL EP facility: world class throughput &amp; yield  </a:t>
            </a:r>
          </a:p>
          <a:p>
            <a:pPr lvl="1"/>
            <a:r>
              <a:rPr lang="en-US" dirty="0" smtClean="0"/>
              <a:t>18 Dressed cavities,  CM2 populated with 35 MV/m cavities, have &gt;8 good cavities tested in VTS for CM3</a:t>
            </a:r>
          </a:p>
          <a:p>
            <a:pPr lvl="1"/>
            <a:r>
              <a:rPr lang="en-US" dirty="0" smtClean="0"/>
              <a:t>Parts for 4 more 1.3 GHz </a:t>
            </a:r>
            <a:r>
              <a:rPr lang="en-US" dirty="0" err="1" smtClean="0"/>
              <a:t>cryomodules</a:t>
            </a:r>
            <a:r>
              <a:rPr lang="en-US" dirty="0" smtClean="0"/>
              <a:t> ( ARRA funds)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</a:t>
            </a:r>
            <a:r>
              <a:rPr lang="en-US" dirty="0" smtClean="0"/>
              <a:t>ost reduction (e.g. tumbling vs. EP, &amp; cavity repair)</a:t>
            </a:r>
          </a:p>
          <a:p>
            <a:r>
              <a:rPr lang="en-US" sz="2400" dirty="0" smtClean="0"/>
              <a:t>Excellent progress on all of these </a:t>
            </a:r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CM1 tests complete, CM2 </a:t>
            </a:r>
            <a:r>
              <a:rPr lang="en-US" dirty="0" smtClean="0">
                <a:solidFill>
                  <a:srgbClr val="C00000"/>
                </a:solidFill>
              </a:rPr>
              <a:t>installation now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February25, 2013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Basic Parameters </a:t>
            </a:r>
            <a:r>
              <a:rPr lang="en-US" sz="3600" dirty="0" smtClean="0"/>
              <a:t>of Project X </a:t>
            </a:r>
            <a:r>
              <a:rPr lang="en-US" sz="3600" dirty="0" smtClean="0"/>
              <a:t>Pulsed </a:t>
            </a:r>
            <a:r>
              <a:rPr lang="en-US" sz="3600" dirty="0" err="1" smtClean="0"/>
              <a:t>Linac</a:t>
            </a:r>
            <a:endParaRPr lang="en-US" sz="36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3400" dirty="0" smtClean="0">
                <a:solidFill>
                  <a:srgbClr val="C00000"/>
                </a:solidFill>
              </a:rPr>
              <a:t>Pulsed </a:t>
            </a:r>
            <a:r>
              <a:rPr lang="en-US" sz="3400" dirty="0" err="1" smtClean="0">
                <a:solidFill>
                  <a:srgbClr val="C00000"/>
                </a:solidFill>
              </a:rPr>
              <a:t>Linac</a:t>
            </a:r>
            <a:r>
              <a:rPr lang="en-US" sz="3400" dirty="0" smtClean="0">
                <a:solidFill>
                  <a:srgbClr val="C00000"/>
                </a:solidFill>
              </a:rPr>
              <a:t> is based on ILC/XFEL technology:</a:t>
            </a:r>
          </a:p>
          <a:p>
            <a:pPr>
              <a:buNone/>
            </a:pPr>
            <a:r>
              <a:rPr lang="en-US" sz="2900" u="sng" dirty="0" err="1" smtClean="0">
                <a:solidFill>
                  <a:srgbClr val="000099"/>
                </a:solidFill>
                <a:latin typeface="Calibri" pitchFamily="34" charset="0"/>
              </a:rPr>
              <a:t>Cryomodule</a:t>
            </a:r>
            <a:r>
              <a:rPr lang="en-US" sz="2900" dirty="0" smtClean="0">
                <a:solidFill>
                  <a:srgbClr val="000099"/>
                </a:solidFill>
                <a:latin typeface="Calibri" pitchFamily="34" charset="0"/>
              </a:rPr>
              <a:t>: ILC type with SC quad in center of CM  (8 </a:t>
            </a:r>
            <a:r>
              <a:rPr lang="en-US" sz="2900" dirty="0" err="1" smtClean="0">
                <a:solidFill>
                  <a:srgbClr val="000099"/>
                </a:solidFill>
                <a:latin typeface="Calibri" pitchFamily="34" charset="0"/>
              </a:rPr>
              <a:t>cav+Quad</a:t>
            </a:r>
            <a:r>
              <a:rPr lang="en-US" sz="2900" dirty="0" smtClean="0">
                <a:solidFill>
                  <a:srgbClr val="000099"/>
                </a:solidFill>
                <a:latin typeface="Calibri" pitchFamily="34" charset="0"/>
              </a:rPr>
              <a:t> /CM)</a:t>
            </a:r>
            <a:endParaRPr lang="en-US" sz="2900" u="sng" dirty="0" smtClean="0">
              <a:solidFill>
                <a:srgbClr val="000099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US" sz="2900" u="sng" dirty="0" smtClean="0">
                <a:solidFill>
                  <a:srgbClr val="000099"/>
                </a:solidFill>
                <a:latin typeface="Calibri" pitchFamily="34" charset="0"/>
              </a:rPr>
              <a:t>Focusing</a:t>
            </a:r>
            <a:r>
              <a:rPr lang="en-US" sz="2900" dirty="0" smtClean="0">
                <a:solidFill>
                  <a:srgbClr val="000099"/>
                </a:solidFill>
                <a:latin typeface="Calibri" pitchFamily="34" charset="0"/>
              </a:rPr>
              <a:t> :  FODO Lattice, each Quad has X/Y correctors and BPM </a:t>
            </a:r>
          </a:p>
          <a:p>
            <a:pPr>
              <a:buNone/>
            </a:pPr>
            <a:r>
              <a:rPr lang="en-US" sz="2600" u="sng" dirty="0" smtClean="0">
                <a:solidFill>
                  <a:srgbClr val="000099"/>
                </a:solidFill>
                <a:latin typeface="Calibri" pitchFamily="34" charset="0"/>
              </a:rPr>
              <a:t>Cavity: </a:t>
            </a:r>
          </a:p>
          <a:p>
            <a:pPr marL="569913" lvl="1" indent="-176213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Average Gradient 25 MV/m;  gradient spread ± 10%      (</a:t>
            </a:r>
            <a:r>
              <a:rPr lang="en-US" sz="2600" i="1" dirty="0">
                <a:latin typeface="Calibri" pitchFamily="34" charset="0"/>
              </a:rPr>
              <a:t>ACC7/FLASH</a:t>
            </a:r>
            <a:r>
              <a:rPr lang="en-US" sz="2600" i="1" dirty="0" smtClean="0">
                <a:latin typeface="Calibri" pitchFamily="34" charset="0"/>
              </a:rPr>
              <a:t>)</a:t>
            </a:r>
          </a:p>
          <a:p>
            <a:pPr marL="569913" lvl="1" indent="-176213">
              <a:lnSpc>
                <a:spcPct val="11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Q</a:t>
            </a:r>
            <a:r>
              <a:rPr lang="en-US" sz="2600" i="1" baseline="-25000" dirty="0" smtClean="0">
                <a:latin typeface="Calibri" pitchFamily="34" charset="0"/>
              </a:rPr>
              <a:t>0</a:t>
            </a:r>
            <a:r>
              <a:rPr lang="en-US" sz="2600" i="1" dirty="0" smtClean="0">
                <a:latin typeface="Calibri" pitchFamily="34" charset="0"/>
              </a:rPr>
              <a:t>=1∙10</a:t>
            </a:r>
            <a:r>
              <a:rPr lang="en-US" sz="2600" i="1" baseline="30000" dirty="0" smtClean="0">
                <a:latin typeface="Calibri" pitchFamily="34" charset="0"/>
              </a:rPr>
              <a:t>10</a:t>
            </a:r>
            <a:r>
              <a:rPr lang="en-US" sz="2600" i="1" dirty="0" smtClean="0">
                <a:latin typeface="Calibri" pitchFamily="34" charset="0"/>
              </a:rPr>
              <a:t>;  Q</a:t>
            </a:r>
            <a:r>
              <a:rPr lang="en-US" sz="2600" i="1" baseline="-25000" dirty="0" smtClean="0">
                <a:latin typeface="Calibri" pitchFamily="34" charset="0"/>
              </a:rPr>
              <a:t>L</a:t>
            </a:r>
            <a:r>
              <a:rPr lang="en-US" sz="2600" i="1" dirty="0" smtClean="0">
                <a:latin typeface="Calibri" pitchFamily="34" charset="0"/>
              </a:rPr>
              <a:t>=1 ∙ 10</a:t>
            </a:r>
            <a:r>
              <a:rPr lang="en-US" sz="2600" i="1" baseline="30000" dirty="0" smtClean="0">
                <a:latin typeface="Calibri" pitchFamily="34" charset="0"/>
              </a:rPr>
              <a:t>7</a:t>
            </a:r>
            <a:r>
              <a:rPr lang="en-US" sz="2600" i="1" dirty="0" smtClean="0">
                <a:latin typeface="Calibri" pitchFamily="34" charset="0"/>
              </a:rPr>
              <a:t>  (Matched </a:t>
            </a:r>
            <a:r>
              <a:rPr lang="en-US" sz="2600" i="1" dirty="0" smtClean="0">
                <a:solidFill>
                  <a:srgbClr val="C00000"/>
                </a:solidFill>
                <a:latin typeface="Calibri" pitchFamily="34" charset="0"/>
              </a:rPr>
              <a:t>Q</a:t>
            </a:r>
            <a:r>
              <a:rPr lang="en-US" sz="2600" i="1" baseline="-25000" dirty="0" smtClean="0">
                <a:solidFill>
                  <a:srgbClr val="C00000"/>
                </a:solidFill>
                <a:latin typeface="Calibri" pitchFamily="34" charset="0"/>
              </a:rPr>
              <a:t>L</a:t>
            </a:r>
            <a:r>
              <a:rPr lang="en-US" sz="2600" i="1" dirty="0" smtClean="0">
                <a:solidFill>
                  <a:srgbClr val="C00000"/>
                </a:solidFill>
                <a:latin typeface="Calibri" pitchFamily="34" charset="0"/>
              </a:rPr>
              <a:t>=2.5∙10</a:t>
            </a:r>
            <a:r>
              <a:rPr lang="en-US" sz="2600" i="1" baseline="30000" dirty="0" smtClean="0">
                <a:solidFill>
                  <a:srgbClr val="C00000"/>
                </a:solidFill>
                <a:latin typeface="Calibri" pitchFamily="34" charset="0"/>
              </a:rPr>
              <a:t>7</a:t>
            </a:r>
            <a:r>
              <a:rPr lang="en-US" sz="2600" i="1" dirty="0" smtClean="0">
                <a:solidFill>
                  <a:srgbClr val="C00000"/>
                </a:solidFill>
                <a:latin typeface="Calibri" pitchFamily="34" charset="0"/>
              </a:rPr>
              <a:t> =&gt; </a:t>
            </a:r>
            <a:r>
              <a:rPr lang="en-US" sz="2600" i="1" dirty="0" smtClean="0">
                <a:latin typeface="Calibri" pitchFamily="34" charset="0"/>
              </a:rPr>
              <a:t>BW</a:t>
            </a:r>
            <a:r>
              <a:rPr lang="en-US" sz="2600" i="1" baseline="-25000" dirty="0" smtClean="0">
                <a:latin typeface="Calibri" pitchFamily="34" charset="0"/>
              </a:rPr>
              <a:t>1/2</a:t>
            </a:r>
            <a:r>
              <a:rPr lang="en-US" sz="2600" i="1" dirty="0" smtClean="0">
                <a:latin typeface="Calibri" pitchFamily="34" charset="0"/>
              </a:rPr>
              <a:t> =26Hz </a:t>
            </a:r>
            <a:r>
              <a:rPr lang="en-US" sz="2600" i="1" dirty="0" smtClean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n-US" sz="2600" i="1" dirty="0" smtClean="0">
                <a:latin typeface="Calibri" pitchFamily="34" charset="0"/>
              </a:rPr>
              <a:t> too small )</a:t>
            </a:r>
          </a:p>
          <a:p>
            <a:pPr marL="569913" lvl="1" indent="-176213">
              <a:lnSpc>
                <a:spcPct val="110000"/>
              </a:lnSpc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Filling time = 3 (4) ms, flat-top = 4.4 </a:t>
            </a:r>
            <a:r>
              <a:rPr lang="en-US" sz="2600" i="1" dirty="0" err="1" smtClean="0">
                <a:latin typeface="Calibri" pitchFamily="34" charset="0"/>
              </a:rPr>
              <a:t>ms</a:t>
            </a:r>
            <a:endParaRPr lang="en-US" sz="26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600" u="sng" dirty="0" smtClean="0">
                <a:latin typeface="Calibri" pitchFamily="34" charset="0"/>
              </a:rPr>
              <a:t>RF source</a:t>
            </a:r>
            <a:r>
              <a:rPr lang="en-US" sz="2600" dirty="0" smtClean="0">
                <a:latin typeface="Calibri" pitchFamily="34" charset="0"/>
              </a:rPr>
              <a:t>: </a:t>
            </a:r>
          </a:p>
          <a:p>
            <a:pPr marL="569913" lvl="1" indent="-168275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50 kW per </a:t>
            </a:r>
            <a:r>
              <a:rPr lang="en-US" sz="2600" i="1" dirty="0">
                <a:latin typeface="Calibri" pitchFamily="34" charset="0"/>
              </a:rPr>
              <a:t>cavity ; ~50% </a:t>
            </a:r>
            <a:r>
              <a:rPr lang="en-US" sz="2600" i="1" dirty="0" smtClean="0">
                <a:latin typeface="Calibri" pitchFamily="34" charset="0"/>
              </a:rPr>
              <a:t>overhead  (LLRF, detuning, losses)</a:t>
            </a:r>
          </a:p>
          <a:p>
            <a:pPr marL="569913" lvl="1" indent="-168275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One RF source per one (two) </a:t>
            </a:r>
            <a:r>
              <a:rPr lang="en-US" sz="2600" i="1" dirty="0" err="1" smtClean="0">
                <a:latin typeface="Calibri" pitchFamily="34" charset="0"/>
              </a:rPr>
              <a:t>cryomodules</a:t>
            </a:r>
            <a:r>
              <a:rPr lang="en-US" sz="2600" i="1" dirty="0" smtClean="0">
                <a:latin typeface="Calibri" pitchFamily="34" charset="0"/>
              </a:rPr>
              <a:t>: Total: 28 (14) RF stations</a:t>
            </a:r>
          </a:p>
          <a:p>
            <a:pPr marL="569913" lvl="1" indent="-168275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Power 0.4 (0.8) MW klystron per  1(2) CM </a:t>
            </a:r>
          </a:p>
          <a:p>
            <a:pPr marL="569913" lvl="1" indent="-168275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Pulse length = 8.4 ms;  Rep. rate = 10 Hz</a:t>
            </a:r>
            <a:endParaRPr lang="en-US" sz="2600" u="sng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600" u="sng" dirty="0" smtClean="0">
                <a:latin typeface="Calibri" pitchFamily="34" charset="0"/>
              </a:rPr>
              <a:t>H</a:t>
            </a:r>
            <a:r>
              <a:rPr lang="en-US" sz="2600" u="sng" baseline="30000" dirty="0" smtClean="0">
                <a:latin typeface="Calibri" pitchFamily="34" charset="0"/>
              </a:rPr>
              <a:t>-</a:t>
            </a:r>
            <a:r>
              <a:rPr lang="en-US" sz="2600" u="sng" dirty="0" smtClean="0">
                <a:latin typeface="Calibri" pitchFamily="34" charset="0"/>
              </a:rPr>
              <a:t> input beam parameters:</a:t>
            </a:r>
          </a:p>
          <a:p>
            <a:pPr marL="569913" lvl="1" indent="-176213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Current = 1  mA;  ( max 5 mA peak @ 162.5 MHz)</a:t>
            </a:r>
          </a:p>
          <a:p>
            <a:pPr marL="569913" lvl="1" indent="-176213">
              <a:buClr>
                <a:srgbClr val="000099"/>
              </a:buClr>
              <a:buFont typeface="Arial" pitchFamily="34" charset="0"/>
              <a:buChar char="•"/>
            </a:pPr>
            <a:r>
              <a:rPr lang="en-US" sz="2600" i="1" dirty="0" smtClean="0">
                <a:latin typeface="Calibri" pitchFamily="34" charset="0"/>
              </a:rPr>
              <a:t>Input Energy 3GeV;   </a:t>
            </a:r>
            <a:r>
              <a:rPr lang="el-GR" sz="2600" i="1" dirty="0" smtClean="0">
                <a:latin typeface="Calibri" pitchFamily="34" charset="0"/>
              </a:rPr>
              <a:t>ε</a:t>
            </a:r>
            <a:r>
              <a:rPr lang="en-US" sz="2600" i="1" baseline="-25000" dirty="0" smtClean="0">
                <a:latin typeface="Calibri" pitchFamily="34" charset="0"/>
              </a:rPr>
              <a:t>T</a:t>
            </a:r>
            <a:r>
              <a:rPr lang="en-US" sz="2600" i="1" dirty="0" smtClean="0">
                <a:latin typeface="Calibri" pitchFamily="34" charset="0"/>
              </a:rPr>
              <a:t>= 0.3 </a:t>
            </a:r>
            <a:r>
              <a:rPr lang="en-US" sz="2600" i="1" dirty="0" err="1" smtClean="0">
                <a:latin typeface="Calibri" pitchFamily="34" charset="0"/>
              </a:rPr>
              <a:t>mm·mrad</a:t>
            </a:r>
            <a:r>
              <a:rPr lang="en-US" sz="2600" i="1" dirty="0" smtClean="0">
                <a:latin typeface="Calibri" pitchFamily="34" charset="0"/>
              </a:rPr>
              <a:t>; </a:t>
            </a:r>
            <a:r>
              <a:rPr lang="en-US" sz="2600" i="1" dirty="0" smtClean="0">
                <a:latin typeface="Calibri" pitchFamily="34" charset="0"/>
                <a:sym typeface="Symbol"/>
              </a:rPr>
              <a:t></a:t>
            </a:r>
            <a:r>
              <a:rPr lang="en-US" sz="2600" i="1" baseline="-25000" dirty="0" smtClean="0">
                <a:latin typeface="Calibri" pitchFamily="34" charset="0"/>
                <a:sym typeface="Symbol"/>
              </a:rPr>
              <a:t>E </a:t>
            </a:r>
            <a:r>
              <a:rPr lang="en-US" sz="2600" i="1" dirty="0" smtClean="0">
                <a:latin typeface="Calibri" pitchFamily="34" charset="0"/>
                <a:sym typeface="Symbol"/>
              </a:rPr>
              <a:t>= 0.5 MeV (init); </a:t>
            </a:r>
            <a:r>
              <a:rPr lang="el-GR" sz="2600" i="1" dirty="0" smtClean="0">
                <a:latin typeface="Calibri" pitchFamily="34" charset="0"/>
                <a:sym typeface="Symbol"/>
              </a:rPr>
              <a:t>Δ</a:t>
            </a:r>
            <a:r>
              <a:rPr lang="en-US" sz="2600" i="1" dirty="0" smtClean="0">
                <a:latin typeface="Calibri" pitchFamily="34" charset="0"/>
                <a:sym typeface="Symbol"/>
              </a:rPr>
              <a:t>t=2ps (</a:t>
            </a:r>
            <a:r>
              <a:rPr lang="en-US" sz="2600" i="1" dirty="0" err="1" smtClean="0">
                <a:latin typeface="Calibri" pitchFamily="34" charset="0"/>
                <a:sym typeface="Symbol"/>
              </a:rPr>
              <a:t>rms</a:t>
            </a:r>
            <a:r>
              <a:rPr lang="en-US" sz="2600" i="1" dirty="0" smtClean="0">
                <a:latin typeface="Calibri" pitchFamily="34" charset="0"/>
                <a:sym typeface="Symbol"/>
              </a:rPr>
              <a:t>)</a:t>
            </a:r>
          </a:p>
          <a:p>
            <a:pPr lvl="1">
              <a:buFontTx/>
              <a:buChar char="-"/>
            </a:pPr>
            <a:endParaRPr lang="en-US" i="1" dirty="0" smtClean="0">
              <a:solidFill>
                <a:srgbClr val="0000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0" r="7500"/>
          <a:stretch/>
        </p:blipFill>
        <p:spPr>
          <a:xfrm>
            <a:off x="990599" y="2264757"/>
            <a:ext cx="7101840" cy="3886201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7" name="Oval 6"/>
          <p:cNvSpPr/>
          <p:nvPr/>
        </p:nvSpPr>
        <p:spPr>
          <a:xfrm rot="-1980000">
            <a:off x="4452602" y="4025147"/>
            <a:ext cx="740151" cy="600624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15840" y="46204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Power requirements for ~70 Hz detuning </a:t>
            </a:r>
            <a:r>
              <a:rPr lang="en-US" dirty="0">
                <a:latin typeface="Calibri" pitchFamily="34" charset="0"/>
              </a:rPr>
              <a:t>are </a:t>
            </a:r>
            <a:r>
              <a:rPr lang="en-US" dirty="0" smtClean="0">
                <a:latin typeface="Calibri" pitchFamily="34" charset="0"/>
              </a:rPr>
              <a:t>similar for </a:t>
            </a:r>
            <a:r>
              <a:rPr lang="en-US" i="1" dirty="0" smtClean="0">
                <a:latin typeface="Calibri" pitchFamily="34" charset="0"/>
              </a:rPr>
              <a:t>Q</a:t>
            </a:r>
            <a:r>
              <a:rPr lang="en-US" i="1" baseline="-25000" dirty="0" smtClean="0">
                <a:latin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</a:rPr>
              <a:t>  in range: 6∙10</a:t>
            </a:r>
            <a:r>
              <a:rPr lang="en-US" baseline="30000" dirty="0" smtClean="0">
                <a:latin typeface="Calibri" pitchFamily="34" charset="0"/>
              </a:rPr>
              <a:t>6</a:t>
            </a:r>
            <a:r>
              <a:rPr lang="en-US" dirty="0" smtClean="0">
                <a:latin typeface="Calibri" pitchFamily="34" charset="0"/>
              </a:rPr>
              <a:t>  1∙10</a:t>
            </a:r>
            <a:r>
              <a:rPr lang="en-US" baseline="30000" dirty="0" smtClean="0">
                <a:latin typeface="Calibri" pitchFamily="34" charset="0"/>
              </a:rPr>
              <a:t>7</a:t>
            </a:r>
            <a:r>
              <a:rPr lang="en-US" dirty="0" smtClean="0">
                <a:latin typeface="Calibri" pitchFamily="34" charset="0"/>
              </a:rPr>
              <a:t> 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0512" y="1600200"/>
            <a:ext cx="5257800" cy="685800"/>
          </a:xfrm>
          <a:prstGeom prst="rect">
            <a:avLst/>
          </a:prstGeom>
          <a:ln>
            <a:solidFill>
              <a:srgbClr val="0000CC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1430767" y="4287750"/>
            <a:ext cx="6221506" cy="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57476" y="3604737"/>
            <a:ext cx="0" cy="221317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971800" y="3417204"/>
            <a:ext cx="0" cy="236220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2209800" y="304800"/>
            <a:ext cx="5442473" cy="1143000"/>
          </a:xfrm>
        </p:spPr>
        <p:txBody>
          <a:bodyPr>
            <a:normAutofit/>
          </a:bodyPr>
          <a:lstStyle/>
          <a:p>
            <a:r>
              <a:rPr lang="en-US" dirty="0"/>
              <a:t>Cavity RF power vs. </a:t>
            </a:r>
            <a:r>
              <a:rPr lang="en-US" dirty="0" smtClean="0"/>
              <a:t>detuning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845110">
            <a:off x="2730669" y="2766710"/>
            <a:ext cx="172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8000"/>
                </a:solidFill>
                <a:latin typeface="+mj-lt"/>
              </a:rPr>
              <a:t> requirements</a:t>
            </a:r>
            <a:endParaRPr lang="en-US" u="sng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577243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Cavity detuning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03766" y="273097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RF power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41942" y="3943568"/>
            <a:ext cx="296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0000CC"/>
                </a:solidFill>
                <a:latin typeface="Calibri" pitchFamily="34" charset="0"/>
              </a:rPr>
              <a:t>Specs for RF power/cavity</a:t>
            </a:r>
            <a:endParaRPr lang="en-US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/>
          </a:bodyPr>
          <a:lstStyle/>
          <a:p>
            <a:pPr lvl="0" algn="ctr"/>
            <a:r>
              <a:rPr lang="en-US" dirty="0" smtClean="0"/>
              <a:t>R&amp;D at NML, HTS and ASTA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0" y="1676401"/>
            <a:ext cx="7696200" cy="44195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Lorentz Force Detuning (LFD) compensation for long pulses: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Detuning at 25 MV/m is  &gt; 600Hz, if not compensated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Adaptive LFD compensation should provide </a:t>
            </a:r>
            <a:r>
              <a:rPr lang="en-US" sz="2600" dirty="0">
                <a:latin typeface="Calibri" pitchFamily="34" charset="0"/>
              </a:rPr>
              <a:t>&lt;30 Hz </a:t>
            </a:r>
            <a:r>
              <a:rPr lang="en-US" sz="2600" dirty="0" smtClean="0">
                <a:latin typeface="Calibri" pitchFamily="34" charset="0"/>
              </a:rPr>
              <a:t>freq. stability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Studies at NML and HTS</a:t>
            </a:r>
          </a:p>
          <a:p>
            <a:pPr marL="330200" lvl="1" indent="0">
              <a:buNone/>
            </a:pPr>
            <a:endParaRPr lang="en-US" sz="2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576263" indent="-576263">
              <a:buNone/>
            </a:pPr>
            <a:r>
              <a:rPr lang="en-US" sz="2400" dirty="0" smtClean="0"/>
              <a:t>LLRF: Only VS is regulated (flat), individual cavity gradients tilt (A &amp; </a:t>
            </a:r>
            <a:r>
              <a:rPr lang="el-GR" sz="2400" dirty="0" smtClean="0"/>
              <a:t>φ</a:t>
            </a:r>
            <a:r>
              <a:rPr lang="en-US" sz="2400" dirty="0" smtClean="0"/>
              <a:t>)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Non constant beam energy gain along bunch train.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Potential </a:t>
            </a:r>
            <a:r>
              <a:rPr lang="en-US" sz="2600" dirty="0" err="1" smtClean="0">
                <a:latin typeface="Calibri" pitchFamily="34" charset="0"/>
              </a:rPr>
              <a:t>emittance</a:t>
            </a:r>
            <a:r>
              <a:rPr lang="en-US" sz="2600" dirty="0" smtClean="0">
                <a:latin typeface="Calibri" pitchFamily="34" charset="0"/>
              </a:rPr>
              <a:t> growth, final energy spread  and beam loss due to tilts in </a:t>
            </a:r>
            <a:r>
              <a:rPr lang="en-US" sz="2600" dirty="0">
                <a:latin typeface="Calibri" pitchFamily="34" charset="0"/>
              </a:rPr>
              <a:t>A &amp; </a:t>
            </a:r>
            <a:r>
              <a:rPr lang="el-GR" sz="2600" dirty="0" smtClean="0">
                <a:latin typeface="Calibri" pitchFamily="34" charset="0"/>
              </a:rPr>
              <a:t>φ</a:t>
            </a:r>
            <a:endParaRPr lang="en-US" sz="2600" dirty="0" smtClean="0">
              <a:latin typeface="Calibri" pitchFamily="34" charset="0"/>
            </a:endParaRPr>
          </a:p>
          <a:p>
            <a:pPr marL="576263" indent="-576263">
              <a:buNone/>
            </a:pPr>
            <a:r>
              <a:rPr lang="en-US" sz="2400" dirty="0" smtClean="0"/>
              <a:t>Acceptable Gradient spread (± 10%)? 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Reduce gradient spread or minimize impact.</a:t>
            </a:r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Use optimum Q</a:t>
            </a:r>
            <a:r>
              <a:rPr lang="en-US" sz="2600" baseline="-25000" dirty="0" smtClean="0">
                <a:latin typeface="Calibri" pitchFamily="34" charset="0"/>
              </a:rPr>
              <a:t>L</a:t>
            </a:r>
            <a:r>
              <a:rPr lang="en-US" sz="2600" dirty="0" smtClean="0">
                <a:latin typeface="Calibri" pitchFamily="34" charset="0"/>
              </a:rPr>
              <a:t>  and power distribution for a given gradient spread.</a:t>
            </a:r>
          </a:p>
          <a:p>
            <a:pPr marL="576263" lvl="1" indent="-246063">
              <a:buNone/>
            </a:pPr>
            <a:endParaRPr lang="en-US" sz="1100" dirty="0"/>
          </a:p>
          <a:p>
            <a:pPr marL="576263" indent="-576263">
              <a:buNone/>
            </a:pPr>
            <a:r>
              <a:rPr lang="en-US" sz="2400" dirty="0" smtClean="0"/>
              <a:t>Bringing up the LINAC</a:t>
            </a:r>
            <a:endParaRPr lang="en-US" sz="2400" dirty="0"/>
          </a:p>
          <a:p>
            <a:pPr marL="576263" lvl="1" indent="-246063">
              <a:buFont typeface="Courier New" pitchFamily="49" charset="0"/>
              <a:buChar char="o"/>
            </a:pPr>
            <a:r>
              <a:rPr lang="en-US" sz="2600" dirty="0" smtClean="0">
                <a:latin typeface="Calibri" pitchFamily="34" charset="0"/>
              </a:rPr>
              <a:t>How much gradient overhead is needed to go from </a:t>
            </a:r>
            <a:r>
              <a:rPr lang="en-US" sz="2600" i="1" dirty="0" err="1" smtClean="0">
                <a:latin typeface="Calibri" pitchFamily="34" charset="0"/>
              </a:rPr>
              <a:t>I</a:t>
            </a:r>
            <a:r>
              <a:rPr lang="en-US" sz="2600" i="1" baseline="-25000" dirty="0" err="1" smtClean="0">
                <a:latin typeface="Calibri" pitchFamily="34" charset="0"/>
              </a:rPr>
              <a:t>beam</a:t>
            </a:r>
            <a:r>
              <a:rPr lang="en-US" sz="2600" i="1" dirty="0" smtClean="0">
                <a:latin typeface="Calibri" pitchFamily="34" charset="0"/>
              </a:rPr>
              <a:t>=0</a:t>
            </a:r>
            <a:r>
              <a:rPr lang="en-US" sz="2600" dirty="0" smtClean="0">
                <a:latin typeface="Calibri" pitchFamily="34" charset="0"/>
              </a:rPr>
              <a:t>  to 1 mA?</a:t>
            </a:r>
            <a:endParaRPr lang="en-US" sz="26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82277" y="4338711"/>
            <a:ext cx="286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Simulations &amp; experimental studies at FLASH and 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ASTA</a:t>
            </a:r>
            <a:endParaRPr lang="en-US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6711" y="1900053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 smtClean="0">
                <a:solidFill>
                  <a:srgbClr val="000099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Calibri" pitchFamily="34" charset="0"/>
              </a:rPr>
              <a:t>tudies at NML, HTS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72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Project X Reference Design represents a unique facility which will form the basis for a world leading Intensity Frontier program in the U.S. over many decades</a:t>
            </a:r>
          </a:p>
          <a:p>
            <a:pPr lvl="1">
              <a:defRPr/>
            </a:pPr>
            <a:r>
              <a:rPr lang="en-US" dirty="0"/>
              <a:t>Platform for future development of a Neutrino Factory or </a:t>
            </a:r>
            <a:r>
              <a:rPr lang="en-US" dirty="0" err="1"/>
              <a:t>Muon</a:t>
            </a:r>
            <a:r>
              <a:rPr lang="en-US" dirty="0"/>
              <a:t> Collider</a:t>
            </a:r>
          </a:p>
          <a:p>
            <a:pPr>
              <a:spcBef>
                <a:spcPts val="1200"/>
              </a:spcBef>
              <a:defRPr/>
            </a:pPr>
            <a:r>
              <a:rPr lang="en-US" dirty="0" smtClean="0"/>
              <a:t>R&amp;D </a:t>
            </a:r>
            <a:r>
              <a:rPr lang="en-US" dirty="0"/>
              <a:t>program underway with very significant investment </a:t>
            </a:r>
            <a:r>
              <a:rPr lang="en-US" dirty="0" smtClean="0"/>
              <a:t>in both RT and </a:t>
            </a:r>
            <a:r>
              <a:rPr lang="en-US" dirty="0" smtClean="0"/>
              <a:t>SRF technologies and test facilities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Front-end </a:t>
            </a:r>
            <a:r>
              <a:rPr lang="en-US" dirty="0" smtClean="0"/>
              <a:t>R&amp;D: </a:t>
            </a:r>
            <a:r>
              <a:rPr lang="en-US" dirty="0" smtClean="0"/>
              <a:t>PXIE</a:t>
            </a:r>
          </a:p>
          <a:p>
            <a:pPr lvl="1">
              <a:defRPr/>
            </a:pPr>
            <a:r>
              <a:rPr lang="en-US" dirty="0" smtClean="0"/>
              <a:t>Cavity and </a:t>
            </a:r>
            <a:r>
              <a:rPr lang="en-US" dirty="0" err="1" smtClean="0"/>
              <a:t>cryomodule</a:t>
            </a:r>
            <a:r>
              <a:rPr lang="en-US" dirty="0" smtClean="0"/>
              <a:t> development, high-Q: SRF test facilities</a:t>
            </a:r>
          </a:p>
          <a:p>
            <a:pPr lvl="1">
              <a:defRPr/>
            </a:pPr>
            <a:r>
              <a:rPr lang="en-US" dirty="0" smtClean="0"/>
              <a:t>Long-pulse feed-forward and feed-back studies: ASTA</a:t>
            </a:r>
            <a:endParaRPr lang="en-US" dirty="0"/>
          </a:p>
          <a:p>
            <a:pPr>
              <a:spcBef>
                <a:spcPts val="1200"/>
              </a:spcBef>
              <a:defRPr/>
            </a:pPr>
            <a:r>
              <a:rPr lang="en-US" dirty="0" smtClean="0"/>
              <a:t>We </a:t>
            </a:r>
            <a:r>
              <a:rPr lang="en-US" dirty="0"/>
              <a:t>could be ready to initiate construction ~FY2017</a:t>
            </a: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February25, 2013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A21AE5-63DA-4651-8C9D-C8ACE173C23A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25</a:t>
            </a:fld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98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Stage 1 Bunch Patterns</a:t>
            </a:r>
            <a:br>
              <a:rPr lang="en-US" dirty="0" smtClean="0"/>
            </a:br>
            <a:r>
              <a:rPr lang="en-US" sz="2800" dirty="0" smtClean="0"/>
              <a:t>3.6 mA peak current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97780" y="1740622"/>
            <a:ext cx="8336620" cy="3059978"/>
            <a:chOff x="197780" y="1740622"/>
            <a:chExt cx="8336620" cy="3059978"/>
          </a:xfrm>
        </p:grpSpPr>
        <p:grpSp>
          <p:nvGrpSpPr>
            <p:cNvPr id="9" name="Group 8"/>
            <p:cNvGrpSpPr/>
            <p:nvPr/>
          </p:nvGrpSpPr>
          <p:grpSpPr>
            <a:xfrm>
              <a:off x="197780" y="1740622"/>
              <a:ext cx="8336620" cy="3059978"/>
              <a:chOff x="197780" y="1740622"/>
              <a:chExt cx="8336620" cy="305997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97780" y="2514600"/>
                <a:ext cx="1554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</a:t>
                </a:r>
                <a:r>
                  <a:rPr lang="en-US" dirty="0" err="1" smtClean="0"/>
                  <a:t>GeV</a:t>
                </a:r>
                <a:endParaRPr lang="en-US" dirty="0"/>
              </a:p>
            </p:txBody>
          </p:sp>
          <p:sp>
            <p:nvSpPr>
              <p:cNvPr id="4" name="Curved Right Arrow 3"/>
              <p:cNvSpPr/>
              <p:nvPr/>
            </p:nvSpPr>
            <p:spPr>
              <a:xfrm>
                <a:off x="396240" y="1937266"/>
                <a:ext cx="365760" cy="1948934"/>
              </a:xfrm>
              <a:prstGeom prst="curved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Left Brace 5"/>
              <p:cNvSpPr/>
              <p:nvPr/>
            </p:nvSpPr>
            <p:spPr>
              <a:xfrm>
                <a:off x="914400" y="3162300"/>
                <a:ext cx="123264" cy="1181100"/>
              </a:xfrm>
              <a:prstGeom prst="leftBrace">
                <a:avLst>
                  <a:gd name="adj1" fmla="val 5218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05200" y="443126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1 </a:t>
                </a:r>
                <a:r>
                  <a:rPr lang="en-US" dirty="0" err="1" smtClean="0">
                    <a:latin typeface="Symbol" pitchFamily="18" charset="2"/>
                  </a:rPr>
                  <a:t>m</a:t>
                </a:r>
                <a:r>
                  <a:rPr lang="en-US" dirty="0" err="1" smtClean="0"/>
                  <a:t>sec</a:t>
                </a:r>
                <a:endParaRPr lang="en-US" dirty="0"/>
              </a:p>
            </p:txBody>
          </p:sp>
          <p:cxnSp>
            <p:nvCxnSpPr>
              <p:cNvPr id="12" name="Straight Arrow Connector 11"/>
              <p:cNvCxnSpPr>
                <a:stCxn id="11" idx="3"/>
              </p:cNvCxnSpPr>
              <p:nvPr/>
            </p:nvCxnSpPr>
            <p:spPr>
              <a:xfrm>
                <a:off x="4495800" y="4615934"/>
                <a:ext cx="2362200" cy="26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11" idx="1"/>
              </p:cNvCxnSpPr>
              <p:nvPr/>
            </p:nvCxnSpPr>
            <p:spPr>
              <a:xfrm flipH="1">
                <a:off x="1005168" y="4615934"/>
                <a:ext cx="2500032" cy="26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TextBox 2"/>
              <p:cNvSpPr txBox="1"/>
              <p:nvPr/>
            </p:nvSpPr>
            <p:spPr>
              <a:xfrm>
                <a:off x="7620000" y="175260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mA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77938" y="3237909"/>
                <a:ext cx="956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0.91 mA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577938" y="3974068"/>
                <a:ext cx="956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0.09 mA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844" y="1740622"/>
                <a:ext cx="6333221" cy="2602777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1576472" y="2104265"/>
                <a:ext cx="611190" cy="1157498"/>
                <a:chOff x="7396716" y="2086244"/>
                <a:chExt cx="645041" cy="123770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6716" y="2086244"/>
                  <a:ext cx="645041" cy="1237709"/>
                </a:xfrm>
                <a:prstGeom prst="rect">
                  <a:avLst/>
                </a:prstGeom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7517844" y="2306584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1005168" y="2514599"/>
                <a:ext cx="571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/2</a:t>
                </a:r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1938791" y="2972076"/>
              <a:ext cx="72201" cy="712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13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</a:t>
            </a:r>
            <a:r>
              <a:rPr lang="en-US" dirty="0" smtClean="0"/>
              <a:t>2 </a:t>
            </a:r>
            <a:r>
              <a:rPr lang="en-US" dirty="0"/>
              <a:t>Bunch Patterns</a:t>
            </a:r>
            <a:br>
              <a:rPr lang="en-US" dirty="0"/>
            </a:br>
            <a:r>
              <a:rPr lang="en-US" sz="2800" dirty="0"/>
              <a:t>5</a:t>
            </a:r>
            <a:r>
              <a:rPr lang="en-US" sz="2800" dirty="0" smtClean="0"/>
              <a:t> </a:t>
            </a:r>
            <a:r>
              <a:rPr lang="en-US" sz="2800" dirty="0"/>
              <a:t>mA peak current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1607024"/>
            <a:ext cx="8610601" cy="4515500"/>
            <a:chOff x="151219" y="1607024"/>
            <a:chExt cx="8834738" cy="48848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656" y="1974556"/>
              <a:ext cx="1367298" cy="97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51219" y="1607024"/>
              <a:ext cx="8834738" cy="4884832"/>
              <a:chOff x="151219" y="1600200"/>
              <a:chExt cx="8834738" cy="4884832"/>
            </a:xfrm>
          </p:grpSpPr>
          <p:sp>
            <p:nvSpPr>
              <p:cNvPr id="4" name="Curved Right Arrow 3"/>
              <p:cNvSpPr/>
              <p:nvPr/>
            </p:nvSpPr>
            <p:spPr>
              <a:xfrm>
                <a:off x="396240" y="2009775"/>
                <a:ext cx="365760" cy="1323976"/>
              </a:xfrm>
              <a:prstGeom prst="curved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Left Brace 5"/>
              <p:cNvSpPr/>
              <p:nvPr/>
            </p:nvSpPr>
            <p:spPr>
              <a:xfrm>
                <a:off x="943536" y="2819400"/>
                <a:ext cx="123264" cy="952500"/>
              </a:xfrm>
              <a:prstGeom prst="leftBrace">
                <a:avLst>
                  <a:gd name="adj1" fmla="val 5218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51219" y="2514600"/>
                <a:ext cx="869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</a:t>
                </a:r>
                <a:r>
                  <a:rPr lang="en-US" dirty="0" err="1" smtClean="0"/>
                  <a:t>GeV</a:t>
                </a:r>
                <a:endParaRPr lang="en-US" dirty="0"/>
              </a:p>
            </p:txBody>
          </p:sp>
          <p:sp>
            <p:nvSpPr>
              <p:cNvPr id="8" name="Left Brace 7"/>
              <p:cNvSpPr/>
              <p:nvPr/>
            </p:nvSpPr>
            <p:spPr>
              <a:xfrm>
                <a:off x="943536" y="4544662"/>
                <a:ext cx="123264" cy="1473458"/>
              </a:xfrm>
              <a:prstGeom prst="leftBrace">
                <a:avLst>
                  <a:gd name="adj1" fmla="val 52187"/>
                  <a:gd name="adj2" fmla="val 50000"/>
                </a:avLst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51219" y="4114800"/>
                <a:ext cx="945220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GeV</a:t>
                </a:r>
                <a:endParaRPr lang="en-US" dirty="0"/>
              </a:p>
            </p:txBody>
          </p:sp>
          <p:sp>
            <p:nvSpPr>
              <p:cNvPr id="10" name="Curved Right Arrow 9"/>
              <p:cNvSpPr/>
              <p:nvPr/>
            </p:nvSpPr>
            <p:spPr>
              <a:xfrm>
                <a:off x="396240" y="3562350"/>
                <a:ext cx="350520" cy="1663183"/>
              </a:xfrm>
              <a:prstGeom prst="curved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990850" y="6115700"/>
                <a:ext cx="1129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0.5</a:t>
                </a:r>
                <a:r>
                  <a:rPr lang="en-US" dirty="0" smtClean="0">
                    <a:latin typeface="Symbol" pitchFamily="18" charset="2"/>
                  </a:rPr>
                  <a:t>m</a:t>
                </a:r>
                <a:r>
                  <a:rPr lang="en-US" dirty="0" smtClean="0"/>
                  <a:t>sec</a:t>
                </a:r>
                <a:endParaRPr lang="en-US" dirty="0"/>
              </a:p>
            </p:txBody>
          </p:sp>
          <p:cxnSp>
            <p:nvCxnSpPr>
              <p:cNvPr id="12" name="Straight Arrow Connector 11"/>
              <p:cNvCxnSpPr>
                <a:stCxn id="11" idx="3"/>
              </p:cNvCxnSpPr>
              <p:nvPr/>
            </p:nvCxnSpPr>
            <p:spPr>
              <a:xfrm>
                <a:off x="4120456" y="6300366"/>
                <a:ext cx="161359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11" idx="1"/>
              </p:cNvCxnSpPr>
              <p:nvPr/>
            </p:nvCxnSpPr>
            <p:spPr>
              <a:xfrm flipH="1">
                <a:off x="1076326" y="6300366"/>
                <a:ext cx="19145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7813204" y="1600200"/>
                <a:ext cx="1096552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dirty="0" smtClean="0"/>
                  <a:t> mA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813204" y="2806090"/>
                <a:ext cx="1096552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mA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13204" y="3391780"/>
                <a:ext cx="1096552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 mA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813204" y="4519146"/>
                <a:ext cx="1172753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0.25 mA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813204" y="5078240"/>
                <a:ext cx="1172752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0.5 mA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813204" y="5666112"/>
                <a:ext cx="1172752" cy="39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0.25 mA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326" y="1676399"/>
                <a:ext cx="6381750" cy="4383643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972963" y="2239600"/>
                <a:ext cx="571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/2</a:t>
                </a:r>
                <a:endParaRPr lang="en-US" dirty="0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1551168" y="3657599"/>
                <a:ext cx="880875" cy="1028013"/>
                <a:chOff x="5744896" y="3697269"/>
                <a:chExt cx="2859087" cy="3646556"/>
              </a:xfrm>
            </p:grpSpPr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44896" y="3697269"/>
                  <a:ext cx="2859087" cy="3646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" name="Oval 49"/>
                <p:cNvSpPr/>
                <p:nvPr/>
              </p:nvSpPr>
              <p:spPr>
                <a:xfrm>
                  <a:off x="8113922" y="5410381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6958565" y="5419007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5810670" y="5433391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390979" y="4356531"/>
                  <a:ext cx="152400" cy="152400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7559857" y="6518687"/>
                  <a:ext cx="152400" cy="1524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1005168" y="3930134"/>
                <a:ext cx="571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/8</a:t>
                </a:r>
                <a:endParaRPr lang="en-US" dirty="0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577128" y="2171279"/>
                <a:ext cx="821923" cy="575149"/>
                <a:chOff x="1574140" y="4556638"/>
                <a:chExt cx="2516688" cy="2077231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262240" y="6481469"/>
                  <a:ext cx="152399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576289" y="6429693"/>
                  <a:ext cx="152399" cy="152400"/>
                </a:xfrm>
                <a:prstGeom prst="ellipse">
                  <a:avLst/>
                </a:prstGeom>
                <a:solidFill>
                  <a:srgbClr val="003399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3938429" y="6452157"/>
                  <a:ext cx="152399" cy="1524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244713" y="4556638"/>
                  <a:ext cx="152399" cy="1524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1574140" y="4556642"/>
                  <a:ext cx="152399" cy="1524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1" name="Oval 40"/>
            <p:cNvSpPr/>
            <p:nvPr/>
          </p:nvSpPr>
          <p:spPr>
            <a:xfrm>
              <a:off x="1684207" y="2696720"/>
              <a:ext cx="49772" cy="421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017702" y="2171280"/>
              <a:ext cx="49772" cy="42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237619" y="2171278"/>
              <a:ext cx="49772" cy="421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88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000"/>
              </a:spcBef>
              <a:defRPr/>
            </a:pPr>
            <a:r>
              <a:rPr lang="en-US" dirty="0"/>
              <a:t>Scope</a:t>
            </a:r>
          </a:p>
          <a:p>
            <a:pPr lvl="1">
              <a:defRPr/>
            </a:pPr>
            <a:r>
              <a:rPr lang="en-US" dirty="0"/>
              <a:t>1 </a:t>
            </a:r>
            <a:r>
              <a:rPr lang="en-US" dirty="0" err="1"/>
              <a:t>GeV</a:t>
            </a:r>
            <a:r>
              <a:rPr lang="en-US" dirty="0"/>
              <a:t> CW </a:t>
            </a:r>
            <a:r>
              <a:rPr lang="en-US" dirty="0" err="1"/>
              <a:t>linac</a:t>
            </a:r>
            <a:r>
              <a:rPr lang="en-US" dirty="0"/>
              <a:t> injecting into upgraded Booster</a:t>
            </a:r>
          </a:p>
          <a:p>
            <a:pPr lvl="1">
              <a:defRPr/>
            </a:pPr>
            <a:r>
              <a:rPr lang="en-US" dirty="0"/>
              <a:t>Connection to </a:t>
            </a:r>
            <a:r>
              <a:rPr lang="en-US" dirty="0" err="1"/>
              <a:t>Muon</a:t>
            </a:r>
            <a:r>
              <a:rPr lang="en-US" dirty="0"/>
              <a:t> Campus</a:t>
            </a:r>
          </a:p>
          <a:p>
            <a:pPr lvl="1">
              <a:defRPr/>
            </a:pPr>
            <a:r>
              <a:rPr lang="en-US" dirty="0"/>
              <a:t>Possible new EDM/Neutron campus (1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pPr>
              <a:spcBef>
                <a:spcPts val="1000"/>
              </a:spcBef>
              <a:defRPr/>
            </a:pPr>
            <a:r>
              <a:rPr lang="en-US" dirty="0"/>
              <a:t>Performance</a:t>
            </a:r>
          </a:p>
          <a:p>
            <a:pPr lvl="1">
              <a:defRPr/>
            </a:pPr>
            <a:r>
              <a:rPr lang="en-US" dirty="0"/>
              <a:t>Main Injector: up to 1.2 MW at 120 </a:t>
            </a:r>
            <a:r>
              <a:rPr lang="en-US" dirty="0" err="1"/>
              <a:t>GeV</a:t>
            </a:r>
            <a:r>
              <a:rPr lang="en-US" dirty="0"/>
              <a:t>, 0.9 MW at 60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 err="1"/>
              <a:t>Muon</a:t>
            </a:r>
            <a:r>
              <a:rPr lang="en-US" dirty="0"/>
              <a:t> Campus: &gt;80 kW to Mu2e @ 1GeV</a:t>
            </a:r>
          </a:p>
          <a:p>
            <a:pPr lvl="1">
              <a:defRPr/>
            </a:pPr>
            <a:r>
              <a:rPr lang="en-US" dirty="0"/>
              <a:t>EDM/Neutron Campus: up to 900 kW @ 1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Program: up to 42 kW</a:t>
            </a:r>
          </a:p>
          <a:p>
            <a:pPr>
              <a:spcBef>
                <a:spcPts val="1000"/>
              </a:spcBef>
              <a:defRPr/>
            </a:pPr>
            <a:r>
              <a:rPr lang="en-US" dirty="0"/>
              <a:t>Utilization of the existing complex</a:t>
            </a:r>
          </a:p>
          <a:p>
            <a:pPr lvl="1">
              <a:defRPr/>
            </a:pPr>
            <a:r>
              <a:rPr lang="en-US" dirty="0"/>
              <a:t>Booster, Main Injector and Recycler (with PIP)</a:t>
            </a:r>
          </a:p>
          <a:p>
            <a:pPr lvl="1">
              <a:defRPr/>
            </a:pPr>
            <a:r>
              <a:rPr lang="en-US" dirty="0"/>
              <a:t>LBNE target system</a:t>
            </a:r>
          </a:p>
          <a:p>
            <a:pPr lvl="1">
              <a:defRPr/>
            </a:pPr>
            <a:r>
              <a:rPr lang="en-US" dirty="0" err="1"/>
              <a:t>Muon</a:t>
            </a:r>
            <a:r>
              <a:rPr lang="en-US" dirty="0"/>
              <a:t> Campus</a:t>
            </a:r>
          </a:p>
          <a:p>
            <a:pPr lvl="1">
              <a:defRPr/>
            </a:pPr>
            <a:r>
              <a:rPr lang="en-US" dirty="0"/>
              <a:t>400 MeV </a:t>
            </a:r>
            <a:r>
              <a:rPr lang="en-US" dirty="0" err="1"/>
              <a:t>Linac</a:t>
            </a:r>
            <a:r>
              <a:rPr lang="en-US" dirty="0"/>
              <a:t> retired – eliminates major reliability risk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631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Design</a:t>
            </a:r>
            <a:br>
              <a:rPr lang="en-US" dirty="0" smtClean="0"/>
            </a:br>
            <a:r>
              <a:rPr lang="en-US" dirty="0" smtClean="0"/>
              <a:t>Siting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MW @ 1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/>
              <a:t>3 MW @ 3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dirty="0" smtClean="0"/>
              <a:t>0.2 MW @ 8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1600" u="sng" dirty="0" smtClean="0"/>
              <a:t>&gt;2 MW @ 60-120 </a:t>
            </a:r>
            <a:r>
              <a:rPr lang="en-US" sz="1600" u="sng" dirty="0" err="1" smtClean="0"/>
              <a:t>GeV</a:t>
            </a:r>
            <a:endParaRPr lang="en-US" sz="1600" u="sng" dirty="0" smtClean="0"/>
          </a:p>
          <a:p>
            <a:r>
              <a:rPr lang="en-US" sz="1600" b="1" dirty="0" smtClean="0"/>
              <a:t>6 MW TOTAL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78" y="1676400"/>
            <a:ext cx="644772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9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Scope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Upgrade 1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linac</a:t>
            </a:r>
            <a:r>
              <a:rPr lang="en-US" dirty="0"/>
              <a:t> to 2 mA, still injecting into Booster</a:t>
            </a:r>
          </a:p>
          <a:p>
            <a:pPr lvl="1">
              <a:defRPr/>
            </a:pPr>
            <a:r>
              <a:rPr lang="en-US" dirty="0"/>
              <a:t>1-3 </a:t>
            </a:r>
            <a:r>
              <a:rPr lang="en-US" dirty="0" err="1"/>
              <a:t>GeV</a:t>
            </a:r>
            <a:r>
              <a:rPr lang="en-US" dirty="0"/>
              <a:t> CW </a:t>
            </a:r>
            <a:r>
              <a:rPr lang="en-US" dirty="0" err="1"/>
              <a:t>linac</a:t>
            </a:r>
            <a:endParaRPr lang="en-US" dirty="0"/>
          </a:p>
          <a:p>
            <a:pPr lvl="1">
              <a:defRPr/>
            </a:pPr>
            <a:r>
              <a:rPr lang="en-US" dirty="0"/>
              <a:t>20 Hz Booster upgrade</a:t>
            </a:r>
          </a:p>
          <a:p>
            <a:pPr lvl="1">
              <a:defRPr/>
            </a:pPr>
            <a:r>
              <a:rPr lang="en-US" dirty="0"/>
              <a:t>3 </a:t>
            </a:r>
            <a:r>
              <a:rPr lang="en-US" dirty="0" err="1"/>
              <a:t>GeV</a:t>
            </a:r>
            <a:r>
              <a:rPr lang="en-US" dirty="0"/>
              <a:t> Campus</a:t>
            </a:r>
          </a:p>
          <a:p>
            <a:pPr>
              <a:defRPr/>
            </a:pPr>
            <a:r>
              <a:rPr lang="en-US" dirty="0"/>
              <a:t>Performance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Main Injector: up to 1.2 MW at 60-120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3 </a:t>
            </a:r>
            <a:r>
              <a:rPr lang="en-US" dirty="0" err="1"/>
              <a:t>GeV</a:t>
            </a:r>
            <a:r>
              <a:rPr lang="en-US" dirty="0"/>
              <a:t> Campus: 3 MW</a:t>
            </a:r>
          </a:p>
          <a:p>
            <a:pPr lvl="1">
              <a:defRPr/>
            </a:pPr>
            <a:r>
              <a:rPr lang="en-US" dirty="0"/>
              <a:t>EDM/Neutron Campus: 1 MW @ 1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program: up to 84 kW</a:t>
            </a:r>
          </a:p>
          <a:p>
            <a:pPr>
              <a:defRPr/>
            </a:pPr>
            <a:r>
              <a:rPr lang="en-US" dirty="0"/>
              <a:t>Utilization of the existing complex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Booster, Main Injector and Recycler (with PIP)</a:t>
            </a:r>
          </a:p>
          <a:p>
            <a:pPr lvl="1">
              <a:defRPr/>
            </a:pPr>
            <a:r>
              <a:rPr lang="en-US" dirty="0"/>
              <a:t>LBNE target system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6125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Scope</a:t>
            </a:r>
          </a:p>
          <a:p>
            <a:pPr lvl="1">
              <a:defRPr/>
            </a:pPr>
            <a:r>
              <a:rPr lang="en-US" dirty="0"/>
              <a:t>3-8 </a:t>
            </a:r>
            <a:r>
              <a:rPr lang="en-US" dirty="0" err="1"/>
              <a:t>GeV</a:t>
            </a:r>
            <a:r>
              <a:rPr lang="en-US" dirty="0"/>
              <a:t> pulsed </a:t>
            </a:r>
            <a:r>
              <a:rPr lang="en-US" dirty="0" err="1"/>
              <a:t>linac</a:t>
            </a:r>
            <a:endParaRPr lang="en-US" dirty="0"/>
          </a:p>
          <a:p>
            <a:pPr lvl="1">
              <a:defRPr/>
            </a:pPr>
            <a:r>
              <a:rPr lang="en-US" dirty="0"/>
              <a:t>Main Injector Recycler upgrades</a:t>
            </a:r>
          </a:p>
          <a:p>
            <a:pPr lvl="1">
              <a:defRPr/>
            </a:pPr>
            <a:r>
              <a:rPr lang="en-US" dirty="0"/>
              <a:t>Short baseline neutrino facility/experiment</a:t>
            </a:r>
          </a:p>
          <a:p>
            <a:pPr>
              <a:defRPr/>
            </a:pPr>
            <a:r>
              <a:rPr lang="en-US" dirty="0"/>
              <a:t>Performance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Main Injector: 2.4 MW at 60-120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3 </a:t>
            </a:r>
            <a:r>
              <a:rPr lang="en-US" dirty="0" err="1"/>
              <a:t>GeV</a:t>
            </a:r>
            <a:r>
              <a:rPr lang="en-US" dirty="0"/>
              <a:t> Campus: 2.9 MW</a:t>
            </a:r>
          </a:p>
          <a:p>
            <a:pPr lvl="1">
              <a:defRPr/>
            </a:pPr>
            <a:r>
              <a:rPr lang="en-US" dirty="0"/>
              <a:t>EDM/Neutron Campus: 1 MW @ 1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program: up to 170 kW</a:t>
            </a:r>
          </a:p>
          <a:p>
            <a:pPr>
              <a:defRPr/>
            </a:pPr>
            <a:r>
              <a:rPr lang="en-US" dirty="0"/>
              <a:t>Utilization of the existing complex</a:t>
            </a:r>
          </a:p>
          <a:p>
            <a:pPr lvl="1">
              <a:defRPr/>
            </a:pPr>
            <a:r>
              <a:rPr lang="en-US" dirty="0"/>
              <a:t>Main Injector and Recycler </a:t>
            </a:r>
          </a:p>
          <a:p>
            <a:pPr lvl="1">
              <a:defRPr/>
            </a:pPr>
            <a:r>
              <a:rPr lang="en-US" dirty="0"/>
              <a:t>LBNE </a:t>
            </a:r>
            <a:r>
              <a:rPr lang="en-US" dirty="0" err="1"/>
              <a:t>beamline</a:t>
            </a:r>
            <a:r>
              <a:rPr lang="en-US" dirty="0"/>
              <a:t>/target</a:t>
            </a:r>
          </a:p>
          <a:p>
            <a:pPr lvl="1">
              <a:defRPr/>
            </a:pP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Booster retired – eliminates major reliability risk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9123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Scope – beyond the Reference Design</a:t>
            </a:r>
          </a:p>
          <a:p>
            <a:pPr lvl="1">
              <a:defRPr/>
            </a:pPr>
            <a:r>
              <a:rPr lang="en-US" dirty="0"/>
              <a:t>Current upgrade of CW and pulsed </a:t>
            </a:r>
            <a:r>
              <a:rPr lang="en-US" dirty="0" err="1"/>
              <a:t>linac</a:t>
            </a:r>
            <a:r>
              <a:rPr lang="en-US" dirty="0"/>
              <a:t>: 5 mA x 10% DF</a:t>
            </a:r>
          </a:p>
          <a:p>
            <a:pPr lvl="1">
              <a:defRPr/>
            </a:pPr>
            <a:r>
              <a:rPr lang="en-US" dirty="0"/>
              <a:t>Main Injector/Recycler upgrades</a:t>
            </a:r>
          </a:p>
          <a:p>
            <a:pPr lvl="1">
              <a:defRPr/>
            </a:pPr>
            <a:r>
              <a:rPr lang="en-US" dirty="0"/>
              <a:t>LBNE target upgrade</a:t>
            </a:r>
          </a:p>
          <a:p>
            <a:pPr lvl="1">
              <a:defRPr/>
            </a:pPr>
            <a:r>
              <a:rPr lang="en-US" dirty="0"/>
              <a:t>Step toward a NF or MC</a:t>
            </a:r>
          </a:p>
          <a:p>
            <a:pPr>
              <a:defRPr/>
            </a:pPr>
            <a:r>
              <a:rPr lang="en-US" dirty="0"/>
              <a:t>Performance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Main Injector: 4 MW at 60-120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3 </a:t>
            </a:r>
            <a:r>
              <a:rPr lang="en-US" dirty="0" err="1"/>
              <a:t>GeV</a:t>
            </a:r>
            <a:r>
              <a:rPr lang="en-US" dirty="0"/>
              <a:t> Campus: 2.7 MW</a:t>
            </a:r>
          </a:p>
          <a:p>
            <a:pPr lvl="1">
              <a:defRPr/>
            </a:pPr>
            <a:r>
              <a:rPr lang="en-US" dirty="0"/>
              <a:t>EDM/Neutron Campus: 1 MW @t 1 </a:t>
            </a:r>
            <a:r>
              <a:rPr lang="en-US" dirty="0" err="1"/>
              <a:t>GeV</a:t>
            </a:r>
            <a:endParaRPr lang="en-US" dirty="0"/>
          </a:p>
          <a:p>
            <a:pPr lvl="1">
              <a:defRPr/>
            </a:pP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program: 3-4 MW</a:t>
            </a:r>
          </a:p>
          <a:p>
            <a:pPr lvl="2">
              <a:defRPr/>
            </a:pPr>
            <a:r>
              <a:rPr lang="en-US" dirty="0"/>
              <a:t>(Requires an accumulator ring for low duty factor)</a:t>
            </a:r>
          </a:p>
          <a:p>
            <a:pPr>
              <a:defRPr/>
            </a:pPr>
            <a:r>
              <a:rPr lang="en-US" dirty="0"/>
              <a:t>Utilization of the existing complex</a:t>
            </a:r>
          </a:p>
          <a:p>
            <a:pPr lvl="1">
              <a:defRPr/>
            </a:pPr>
            <a:r>
              <a:rPr lang="en-US" dirty="0"/>
              <a:t>Main Injector and Recycler </a:t>
            </a:r>
          </a:p>
          <a:p>
            <a:pPr lvl="1">
              <a:defRPr/>
            </a:pPr>
            <a:r>
              <a:rPr lang="en-US" dirty="0"/>
              <a:t>LBNE </a:t>
            </a:r>
            <a:r>
              <a:rPr lang="en-US" dirty="0" err="1"/>
              <a:t>beamline</a:t>
            </a:r>
            <a:r>
              <a:rPr lang="en-US" dirty="0"/>
              <a:t>/target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608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Plan</a:t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8753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Stage 1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1 </a:t>
            </a:r>
            <a:r>
              <a:rPr lang="en-US" dirty="0" err="1" smtClean="0"/>
              <a:t>GeV</a:t>
            </a:r>
            <a:r>
              <a:rPr lang="en-US" dirty="0" smtClean="0"/>
              <a:t> × 1 mA CW </a:t>
            </a:r>
            <a:r>
              <a:rPr lang="en-US" dirty="0" err="1" smtClean="0"/>
              <a:t>linac</a:t>
            </a:r>
            <a:r>
              <a:rPr lang="en-US" dirty="0" smtClean="0"/>
              <a:t> injecting into existing (upgraded) Booster</a:t>
            </a:r>
          </a:p>
          <a:p>
            <a:pPr lvl="1">
              <a:defRPr/>
            </a:pPr>
            <a:r>
              <a:rPr lang="en-US" dirty="0" smtClean="0"/>
              <a:t>Connection </a:t>
            </a:r>
            <a:r>
              <a:rPr lang="en-US" dirty="0"/>
              <a:t>to </a:t>
            </a:r>
            <a:r>
              <a:rPr lang="en-US" dirty="0" err="1"/>
              <a:t>Muon</a:t>
            </a:r>
            <a:r>
              <a:rPr lang="en-US" dirty="0"/>
              <a:t> Campus</a:t>
            </a:r>
          </a:p>
          <a:p>
            <a:pPr lvl="1">
              <a:defRPr/>
            </a:pPr>
            <a:r>
              <a:rPr lang="en-US" dirty="0" smtClean="0"/>
              <a:t>New High Power Spallation Campus (</a:t>
            </a:r>
            <a:r>
              <a:rPr lang="en-US" dirty="0"/>
              <a:t>1 </a:t>
            </a:r>
            <a:r>
              <a:rPr lang="en-US" dirty="0" err="1"/>
              <a:t>GeV</a:t>
            </a:r>
            <a:r>
              <a:rPr lang="en-US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Stage 2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Add 1-3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/>
              <a:t>× 1 mA CW </a:t>
            </a:r>
            <a:r>
              <a:rPr lang="en-US" dirty="0" err="1" smtClean="0"/>
              <a:t>linac</a:t>
            </a:r>
            <a:r>
              <a:rPr lang="en-US" dirty="0" smtClean="0"/>
              <a:t>, still injection into Booster</a:t>
            </a:r>
            <a:endParaRPr lang="en-US" dirty="0"/>
          </a:p>
          <a:p>
            <a:pPr lvl="1">
              <a:defRPr/>
            </a:pPr>
            <a:r>
              <a:rPr lang="en-US" dirty="0"/>
              <a:t>20 Hz Booster upgrade</a:t>
            </a:r>
          </a:p>
          <a:p>
            <a:pPr lvl="1">
              <a:defRPr/>
            </a:pPr>
            <a:r>
              <a:rPr lang="en-US" dirty="0" smtClean="0"/>
              <a:t>New High Power </a:t>
            </a:r>
            <a:r>
              <a:rPr lang="en-US" dirty="0" err="1" smtClean="0"/>
              <a:t>Muon</a:t>
            </a:r>
            <a:r>
              <a:rPr lang="en-US" dirty="0" smtClean="0"/>
              <a:t> and </a:t>
            </a:r>
            <a:r>
              <a:rPr lang="en-US" dirty="0" err="1" smtClean="0"/>
              <a:t>Kaon</a:t>
            </a:r>
            <a:r>
              <a:rPr lang="en-US" dirty="0" smtClean="0"/>
              <a:t> Campus (3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Stage 3 (Reference Design)</a:t>
            </a:r>
          </a:p>
          <a:p>
            <a:pPr lvl="1"/>
            <a:r>
              <a:rPr lang="en-US" dirty="0" smtClean="0"/>
              <a:t>Add 3-8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/>
              <a:t>× 1 mA </a:t>
            </a:r>
            <a:r>
              <a:rPr lang="en-US" dirty="0" smtClean="0"/>
              <a:t>@4.3% duty factor pulsed </a:t>
            </a:r>
            <a:r>
              <a:rPr lang="en-US" dirty="0" err="1" smtClean="0"/>
              <a:t>linac</a:t>
            </a:r>
            <a:r>
              <a:rPr lang="en-US" dirty="0" smtClean="0"/>
              <a:t> injecting into (upgraded) Recycler/MI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Connection to Short Baseline Neutrino Campus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Stage 4 (Beyond the Reference Design)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Current </a:t>
            </a:r>
            <a:r>
              <a:rPr lang="en-US" dirty="0"/>
              <a:t>upgrade of CW and pulsed </a:t>
            </a:r>
            <a:r>
              <a:rPr lang="en-US" dirty="0" err="1"/>
              <a:t>linac</a:t>
            </a:r>
            <a:r>
              <a:rPr lang="en-US" dirty="0"/>
              <a:t>: 5 mA x 10% </a:t>
            </a:r>
            <a:r>
              <a:rPr lang="en-US" dirty="0" smtClean="0"/>
              <a:t>DF = 4 MW @ 8 </a:t>
            </a:r>
            <a:r>
              <a:rPr lang="en-US" dirty="0" err="1" smtClean="0"/>
              <a:t>GeV</a:t>
            </a:r>
            <a:endParaRPr lang="en-US" dirty="0"/>
          </a:p>
          <a:p>
            <a:pPr lvl="1">
              <a:spcBef>
                <a:spcPts val="200"/>
              </a:spcBef>
              <a:defRPr/>
            </a:pPr>
            <a:r>
              <a:rPr lang="en-US" dirty="0"/>
              <a:t>Main Injector/Recycler upgrades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/>
              <a:t>LBNE target upgrade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/>
              <a:t>Step toward a NF or MC</a:t>
            </a:r>
          </a:p>
          <a:p>
            <a:pPr lvl="1">
              <a:spcBef>
                <a:spcPts val="200"/>
              </a:spcBef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5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Design Performance Goals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1033219" name="Text Box 3"/>
          <p:cNvSpPr txBox="1">
            <a:spLocks noChangeArrowheads="1"/>
          </p:cNvSpPr>
          <p:nvPr/>
        </p:nvSpPr>
        <p:spPr bwMode="auto">
          <a:xfrm>
            <a:off x="914400" y="1496292"/>
            <a:ext cx="8153400" cy="50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tabLst>
                <a:tab pos="457200" algn="l"/>
                <a:tab pos="4800600" algn="r"/>
                <a:tab pos="5029200" algn="l"/>
              </a:tabLst>
            </a:pPr>
            <a:r>
              <a:rPr lang="en-US" sz="1400" u="sng" dirty="0">
                <a:latin typeface="Arial" pitchFamily="34" charset="0"/>
              </a:rPr>
              <a:t>Linac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H</a:t>
            </a:r>
            <a:r>
              <a:rPr lang="en-US" sz="1400" baseline="30000" dirty="0">
                <a:latin typeface="Arial" pitchFamily="34" charset="0"/>
              </a:rPr>
              <a:t>-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</a:t>
            </a:r>
            <a:r>
              <a:rPr lang="en-US" sz="1400" dirty="0" smtClean="0">
                <a:latin typeface="Arial" pitchFamily="34" charset="0"/>
              </a:rPr>
              <a:t>3.0</a:t>
            </a:r>
            <a:r>
              <a:rPr lang="en-US" sz="1400" dirty="0">
                <a:latin typeface="Arial" pitchFamily="34" charset="0"/>
              </a:rPr>
              <a:t>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Average Beam Current	1	</a:t>
            </a:r>
            <a:r>
              <a:rPr lang="en-US" sz="1400" dirty="0" err="1" smtClean="0">
                <a:latin typeface="Arial" pitchFamily="34" charset="0"/>
              </a:rPr>
              <a:t>mA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Linac pulse rate	</a:t>
            </a:r>
            <a:r>
              <a:rPr lang="en-US" sz="1400" dirty="0" smtClean="0">
                <a:latin typeface="Arial" pitchFamily="34" charset="0"/>
              </a:rPr>
              <a:t>CW</a:t>
            </a:r>
            <a:r>
              <a:rPr lang="en-US" sz="1400" dirty="0">
                <a:latin typeface="Arial" pitchFamily="34" charset="0"/>
              </a:rPr>
              <a:t>	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</a:t>
            </a:r>
            <a:r>
              <a:rPr lang="en-US" sz="1400" dirty="0" smtClean="0">
                <a:latin typeface="Arial" pitchFamily="34" charset="0"/>
              </a:rPr>
              <a:t>Power to 1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</a:t>
            </a:r>
            <a:r>
              <a:rPr lang="en-US" sz="1400" dirty="0">
                <a:latin typeface="Arial" pitchFamily="34" charset="0"/>
              </a:rPr>
              <a:t>	1</a:t>
            </a:r>
            <a:r>
              <a:rPr lang="en-US" sz="1400" dirty="0" smtClean="0">
                <a:latin typeface="Arial" pitchFamily="34" charset="0"/>
              </a:rPr>
              <a:t>000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Beam Power to 3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	2870	kW</a:t>
            </a:r>
            <a:endParaRPr lang="en-US" sz="1400" dirty="0">
              <a:latin typeface="Arial" pitchFamily="34" charset="0"/>
            </a:endParaRP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 smtClean="0">
                <a:latin typeface="Arial" pitchFamily="34" charset="0"/>
              </a:rPr>
              <a:t>Pulsed </a:t>
            </a:r>
            <a:r>
              <a:rPr lang="en-US" sz="1400" u="sng" dirty="0" err="1" smtClean="0">
                <a:latin typeface="Arial" pitchFamily="34" charset="0"/>
              </a:rPr>
              <a:t>Linac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</a:t>
            </a:r>
            <a:r>
              <a:rPr lang="en-US" sz="1400" dirty="0" smtClean="0">
                <a:latin typeface="Arial" pitchFamily="34" charset="0"/>
              </a:rPr>
              <a:t>H</a:t>
            </a:r>
            <a:r>
              <a:rPr lang="en-US" sz="1400" baseline="30000" dirty="0" smtClean="0">
                <a:latin typeface="Arial" pitchFamily="34" charset="0"/>
              </a:rPr>
              <a:t>-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8.0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Pulse rate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Hz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Pulse Width	4.3	</a:t>
            </a:r>
            <a:r>
              <a:rPr lang="en-US" sz="1400" dirty="0" err="1" smtClean="0">
                <a:latin typeface="Arial" pitchFamily="34" charset="0"/>
              </a:rPr>
              <a:t>msec</a:t>
            </a:r>
            <a:endParaRPr lang="en-US" sz="1400" dirty="0" smtClean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Cycles to Recycler/MI	6</a:t>
            </a:r>
            <a:endParaRPr lang="en-US" sz="14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Particles per cycle to </a:t>
            </a:r>
            <a:r>
              <a:rPr lang="en-US" sz="1400" dirty="0" smtClean="0">
                <a:latin typeface="Arial" pitchFamily="34" charset="0"/>
              </a:rPr>
              <a:t>Recycler/MI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2.7</a:t>
            </a:r>
            <a:r>
              <a:rPr lang="en-US" sz="1400" dirty="0" smtClean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baseline="30000" dirty="0" smtClean="0">
                <a:latin typeface="Arial" pitchFamily="34" charset="0"/>
              </a:rPr>
              <a:t>13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Power	340	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</a:t>
            </a:r>
            <a:r>
              <a:rPr lang="en-US" sz="1400" dirty="0">
                <a:latin typeface="Arial" pitchFamily="34" charset="0"/>
              </a:rPr>
              <a:t>Power to 8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170</a:t>
            </a:r>
            <a:r>
              <a:rPr lang="en-US" sz="1400" dirty="0">
                <a:latin typeface="Arial" pitchFamily="34" charset="0"/>
              </a:rPr>
              <a:t>	kW	</a:t>
            </a: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>
                <a:latin typeface="Arial" pitchFamily="34" charset="0"/>
              </a:rPr>
              <a:t>Main </a:t>
            </a:r>
            <a:r>
              <a:rPr lang="en-US" sz="1400" u="sng" dirty="0" smtClean="0">
                <a:latin typeface="Arial" pitchFamily="34" charset="0"/>
              </a:rPr>
              <a:t>Injector/Recycler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 (maximum)	120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Cycle time	</a:t>
            </a:r>
            <a:r>
              <a:rPr lang="en-US" sz="1400" dirty="0" smtClean="0">
                <a:latin typeface="Arial" pitchFamily="34" charset="0"/>
              </a:rPr>
              <a:t>1.2</a:t>
            </a:r>
            <a:r>
              <a:rPr lang="en-US" sz="1400" dirty="0">
                <a:latin typeface="Arial" pitchFamily="34" charset="0"/>
              </a:rPr>
              <a:t>	sec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Particles per cycle	</a:t>
            </a:r>
            <a:r>
              <a:rPr lang="en-US" sz="1400" dirty="0" smtClean="0">
                <a:latin typeface="Arial" pitchFamily="34" charset="0"/>
              </a:rPr>
              <a:t>1.5</a:t>
            </a:r>
            <a:r>
              <a:rPr lang="en-US" sz="1400" dirty="0" smtClean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>
                <a:latin typeface="Arial" pitchFamily="34" charset="0"/>
              </a:rPr>
              <a:t>10</a:t>
            </a:r>
            <a:r>
              <a:rPr lang="en-US" sz="1400" baseline="30000" dirty="0">
                <a:latin typeface="Arial" pitchFamily="34" charset="0"/>
              </a:rPr>
              <a:t>14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Power at 120 GeV	</a:t>
            </a:r>
            <a:r>
              <a:rPr lang="en-US" sz="1400" dirty="0" smtClean="0">
                <a:latin typeface="Arial" pitchFamily="34" charset="0"/>
              </a:rPr>
              <a:t>2400</a:t>
            </a:r>
            <a:r>
              <a:rPr lang="en-US" sz="1400" dirty="0">
                <a:latin typeface="Arial" pitchFamily="34" charset="0"/>
              </a:rPr>
              <a:t>	kW</a:t>
            </a:r>
          </a:p>
          <a:p>
            <a:pPr>
              <a:tabLst>
                <a:tab pos="457200" algn="l"/>
                <a:tab pos="4800600" algn="r"/>
                <a:tab pos="5029200" algn="l"/>
              </a:tabLst>
            </a:pPr>
            <a:r>
              <a:rPr lang="en-US" sz="1600" dirty="0">
                <a:latin typeface="Arial" pitchFamily="34" charset="0"/>
              </a:rPr>
              <a:t>	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85756" y="2804404"/>
            <a:ext cx="1431758" cy="29312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75420" y="5955633"/>
            <a:ext cx="1431758" cy="36896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59579" y="4235110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simultaneous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15" name="Shape 14"/>
          <p:cNvCxnSpPr>
            <a:stCxn id="10" idx="0"/>
            <a:endCxn id="6" idx="6"/>
          </p:cNvCxnSpPr>
          <p:nvPr/>
        </p:nvCxnSpPr>
        <p:spPr>
          <a:xfrm rot="16200000" flipV="1">
            <a:off x="7167581" y="3100901"/>
            <a:ext cx="1284143" cy="984276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hape 18"/>
          <p:cNvCxnSpPr>
            <a:stCxn id="10" idx="2"/>
            <a:endCxn id="9" idx="6"/>
          </p:cNvCxnSpPr>
          <p:nvPr/>
        </p:nvCxnSpPr>
        <p:spPr>
          <a:xfrm rot="5400000">
            <a:off x="7036647" y="4874973"/>
            <a:ext cx="1535675" cy="994612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52432" y="4783249"/>
            <a:ext cx="1431758" cy="286074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hape 12"/>
          <p:cNvCxnSpPr>
            <a:stCxn id="10" idx="2"/>
            <a:endCxn id="11" idx="6"/>
          </p:cNvCxnSpPr>
          <p:nvPr/>
        </p:nvCxnSpPr>
        <p:spPr>
          <a:xfrm rot="5400000">
            <a:off x="7682068" y="4306564"/>
            <a:ext cx="321844" cy="917600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78136" y="2568184"/>
            <a:ext cx="1431758" cy="34921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hape 14"/>
          <p:cNvCxnSpPr/>
          <p:nvPr/>
        </p:nvCxnSpPr>
        <p:spPr>
          <a:xfrm rot="16200000" flipV="1">
            <a:off x="7180104" y="2874101"/>
            <a:ext cx="1284143" cy="984276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827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Staged Physics Program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743" y="6169479"/>
            <a:ext cx="7630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/>
                </a:solidFill>
              </a:rPr>
              <a:t>*  Operating point in range depends on MI energy for neutrinos.</a:t>
            </a:r>
          </a:p>
          <a:p>
            <a:r>
              <a:rPr lang="en-US" sz="1000" b="1" dirty="0" smtClean="0">
                <a:solidFill>
                  <a:schemeClr val="accent6"/>
                </a:solidFill>
              </a:rPr>
              <a:t>** Operating point in range is depends on MI injector slow-spill duty factor (</a:t>
            </a:r>
            <a:r>
              <a:rPr lang="en-US" sz="1000" b="1" dirty="0" err="1" smtClean="0">
                <a:solidFill>
                  <a:schemeClr val="accent6"/>
                </a:solidFill>
              </a:rPr>
              <a:t>df</a:t>
            </a:r>
            <a:r>
              <a:rPr lang="en-US" sz="1000" b="1" dirty="0" smtClean="0">
                <a:solidFill>
                  <a:schemeClr val="accent6"/>
                </a:solidFill>
              </a:rPr>
              <a:t>) for kaon program. 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2599585"/>
              </p:ext>
            </p:extLst>
          </p:nvPr>
        </p:nvGraphicFramePr>
        <p:xfrm>
          <a:off x="408563" y="1328738"/>
          <a:ext cx="8336604" cy="4840744"/>
        </p:xfrm>
        <a:graphic>
          <a:graphicData uri="http://schemas.openxmlformats.org/drawingml/2006/table">
            <a:tbl>
              <a:tblPr firstRow="1" firstCol="1" bandRow="1"/>
              <a:tblGrid>
                <a:gridCol w="1691561"/>
                <a:gridCol w="1382485"/>
                <a:gridCol w="1599180"/>
                <a:gridCol w="1140297"/>
                <a:gridCol w="1047447"/>
                <a:gridCol w="1475634"/>
              </a:tblGrid>
              <a:tr h="8833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Program: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Symbol" pitchFamily="18" charset="2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2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Proton Improvement Plan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Stage-1: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GeV CW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driving Booster &amp; Muon, n/edm programs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Stage-2: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Upgrade to 3 GeV CW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Stage-3:</a:t>
                      </a:r>
                      <a:r>
                        <a:rPr lang="en-US" sz="12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r>
                        <a:rPr lang="en-US" sz="10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RDR</a:t>
                      </a:r>
                      <a:endParaRPr lang="en-US" sz="10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Stage-4: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Beyond RDR: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power upgrade to 4MW</a:t>
                      </a:r>
                      <a:endParaRPr lang="en-US" sz="10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MI 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470-700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515-1200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2450</a:t>
                      </a:r>
                      <a:r>
                        <a:rPr lang="en-US" sz="1100" b="1" baseline="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kW</a:t>
                      </a:r>
                      <a:endParaRPr lang="en-US" sz="11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2450-4000 kW</a:t>
                      </a:r>
                      <a:endParaRPr lang="en-US" sz="1100" b="1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15 kW  + 0-50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kW**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0-42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kW*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+ 0-90 kW**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0-84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0-172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3000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Muon program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e.g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, (g-2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),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 Mu2e-1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20 kW 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smtClean="0">
                          <a:solidFill>
                            <a:srgbClr val="003399"/>
                          </a:solidFill>
                          <a:effectLst/>
                        </a:rPr>
                        <a:t>0-172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1000  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 kW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1-3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GeV Muon program, e.g. Mu2e-2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-----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80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Kaon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0-30 kW**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(&lt;30%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MI)</a:t>
                      </a:r>
                      <a:endParaRPr lang="en-US" sz="900" b="1" dirty="0" smtClean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0-75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(&lt;45% </a:t>
                      </a:r>
                      <a:r>
                        <a:rPr lang="en-US" sz="900" b="1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df</a:t>
                      </a: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from MI)</a:t>
                      </a: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1100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1870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1870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kW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Nuclear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rgbClr val="003399"/>
                          </a:solidFill>
                          <a:effectLst/>
                        </a:rPr>
                        <a:t>e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dm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ISOL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0-1000 kW</a:t>
                      </a: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Ultra-cold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neutron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none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0-1000 kW</a:t>
                      </a: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0-1000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Nuclear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technology 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applications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0-1000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424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# Programs: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    4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424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max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power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735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2222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4284 kW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6492</a:t>
                      </a: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11870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16186" y="1034140"/>
            <a:ext cx="2258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Project X Campaign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74971" y="1203417"/>
            <a:ext cx="72934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67101" y="1203417"/>
            <a:ext cx="84908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25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 is to be prepared for a construction start in 2017</a:t>
            </a:r>
          </a:p>
          <a:p>
            <a:pPr lvl="1"/>
            <a:r>
              <a:rPr lang="en-US" dirty="0" smtClean="0"/>
              <a:t>Most likely, Stage 1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Goal of the R&amp;D Program is to mitigate risk: technical/cost/schedule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Technical Risks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Front End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Unique capabilities of PX are enabled by the front end</a:t>
            </a:r>
          </a:p>
          <a:p>
            <a:pPr lvl="2">
              <a:spcBef>
                <a:spcPts val="0"/>
              </a:spcBef>
            </a:pPr>
            <a:r>
              <a:rPr lang="en-US" dirty="0"/>
              <a:t>CW ion source through </a:t>
            </a:r>
            <a:r>
              <a:rPr lang="en-US" dirty="0" smtClean="0"/>
              <a:t>SSR1</a:t>
            </a:r>
          </a:p>
          <a:p>
            <a:pPr lvl="1"/>
            <a:r>
              <a:rPr lang="en-US" dirty="0" smtClean="0"/>
              <a:t>H- </a:t>
            </a:r>
            <a:r>
              <a:rPr lang="en-US" dirty="0"/>
              <a:t>injection </a:t>
            </a:r>
            <a:r>
              <a:rPr lang="en-US" dirty="0" smtClean="0"/>
              <a:t>system</a:t>
            </a:r>
          </a:p>
          <a:p>
            <a:pPr lvl="2"/>
            <a:r>
              <a:rPr lang="en-US" dirty="0" smtClean="0"/>
              <a:t>Booster in Stage 1, 2; Recycler in Stage 3 </a:t>
            </a:r>
          </a:p>
          <a:p>
            <a:pPr lvl="1"/>
            <a:r>
              <a:rPr lang="en-US" dirty="0" smtClean="0"/>
              <a:t>High Intensity Recycler/Main Injector operations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Power </a:t>
            </a:r>
            <a:r>
              <a:rPr lang="en-US" dirty="0" smtClean="0"/>
              <a:t>targets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Cost Risks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Superconducting </a:t>
            </a:r>
            <a:r>
              <a:rPr lang="en-US" dirty="0" err="1"/>
              <a:t>rf</a:t>
            </a:r>
            <a:r>
              <a:rPr lang="en-US" dirty="0"/>
              <a:t> 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Cavities, </a:t>
            </a:r>
            <a:r>
              <a:rPr lang="en-US" dirty="0" err="1" smtClean="0"/>
              <a:t>cryomodules</a:t>
            </a:r>
            <a:r>
              <a:rPr lang="en-US" dirty="0" smtClean="0"/>
              <a:t>, </a:t>
            </a:r>
            <a:r>
              <a:rPr lang="en-US" dirty="0" err="1" smtClean="0"/>
              <a:t>rf</a:t>
            </a:r>
            <a:r>
              <a:rPr lang="en-US" dirty="0" smtClean="0"/>
              <a:t> sources – CW to </a:t>
            </a:r>
            <a:r>
              <a:rPr lang="en-US" dirty="0" smtClean="0"/>
              <a:t>long-pulse (~10% DF)</a:t>
            </a:r>
            <a:endParaRPr lang="en-US" dirty="0"/>
          </a:p>
          <a:p>
            <a:pPr marL="509588">
              <a:spcBef>
                <a:spcPts val="18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b="1" i="1" dirty="0" smtClean="0">
                <a:solidFill>
                  <a:srgbClr val="C00000"/>
                </a:solidFill>
              </a:rPr>
              <a:t>All of these elements are required at Stage 1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06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sz="2800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February25, 2013</a:t>
            </a:r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69299965"/>
              </p:ext>
            </p:extLst>
          </p:nvPr>
        </p:nvGraphicFramePr>
        <p:xfrm>
          <a:off x="454961" y="3471864"/>
          <a:ext cx="8383988" cy="32585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/>
                <a:gridCol w="811723"/>
                <a:gridCol w="1520551"/>
                <a:gridCol w="1577714"/>
                <a:gridCol w="2503763"/>
              </a:tblGrid>
              <a:tr h="341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Type/Focusing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2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401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11-38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6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38-177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6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177-467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30/20/5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6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467-1000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42/16/7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6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1000-3000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120/30/15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6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ILC  1.3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=1.0)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1300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3000-8000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 /28 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9-cell elliptical, quad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7150" y="1485904"/>
            <a:ext cx="9356057" cy="1894118"/>
            <a:chOff x="57150" y="1485904"/>
            <a:chExt cx="9356057" cy="1894118"/>
          </a:xfrm>
        </p:grpSpPr>
        <p:grpSp>
          <p:nvGrpSpPr>
            <p:cNvPr id="10" name="Group 9"/>
            <p:cNvGrpSpPr/>
            <p:nvPr/>
          </p:nvGrpSpPr>
          <p:grpSpPr>
            <a:xfrm>
              <a:off x="57150" y="1485904"/>
              <a:ext cx="9356057" cy="1894118"/>
              <a:chOff x="228621" y="1485904"/>
              <a:chExt cx="9498912" cy="189411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62013" y="1485905"/>
                <a:ext cx="8865520" cy="1894117"/>
                <a:chOff x="-1417571" y="1485905"/>
                <a:chExt cx="10773629" cy="1894117"/>
              </a:xfrm>
            </p:grpSpPr>
            <p:sp>
              <p:nvSpPr>
                <p:cNvPr id="17" name="Rectangle 16"/>
                <p:cNvSpPr/>
                <p:nvPr/>
              </p:nvSpPr>
              <p:spPr bwMode="auto">
                <a:xfrm>
                  <a:off x="454960" y="1485905"/>
                  <a:ext cx="1340263" cy="59372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=0.11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1795223" y="1485905"/>
                  <a:ext cx="1338646" cy="593725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=0.22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3133869" y="1485905"/>
                  <a:ext cx="1340263" cy="593725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 smtClean="0">
                      <a:solidFill>
                        <a:schemeClr val="tx1"/>
                      </a:solidFill>
                    </a:rPr>
                    <a:t>=0.51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4474132" y="1485905"/>
                  <a:ext cx="1338644" cy="59372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=0.61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5812777" y="1485905"/>
                  <a:ext cx="1340263" cy="59372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=0.9</a:t>
                  </a:r>
                </a:p>
              </p:txBody>
            </p:sp>
            <p:sp>
              <p:nvSpPr>
                <p:cNvPr id="25" name="Left-Right Arrow 24"/>
                <p:cNvSpPr/>
                <p:nvPr/>
              </p:nvSpPr>
              <p:spPr bwMode="auto">
                <a:xfrm>
                  <a:off x="1795222" y="2436818"/>
                  <a:ext cx="2678909" cy="355600"/>
                </a:xfrm>
                <a:prstGeom prst="leftRightArrow">
                  <a:avLst/>
                </a:prstGeom>
                <a:solidFill>
                  <a:srgbClr val="0070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627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1856779" y="2731289"/>
                  <a:ext cx="2537926" cy="646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en-US" dirty="0"/>
                    <a:t>325 </a:t>
                  </a:r>
                  <a:r>
                    <a:rPr lang="en-US" dirty="0" smtClean="0"/>
                    <a:t>MHz</a:t>
                  </a:r>
                  <a:endParaRPr lang="en-US" dirty="0"/>
                </a:p>
                <a:p>
                  <a:pPr algn="ctr" eaLnBrk="0" hangingPunct="0"/>
                  <a:r>
                    <a:rPr lang="en-US" dirty="0" smtClean="0"/>
                    <a:t>10-177 </a:t>
                  </a:r>
                  <a:r>
                    <a:rPr lang="en-US" dirty="0"/>
                    <a:t>MeV</a:t>
                  </a:r>
                </a:p>
              </p:txBody>
            </p:sp>
            <p:sp>
              <p:nvSpPr>
                <p:cNvPr id="28" name="Left-Right Arrow 27"/>
                <p:cNvSpPr/>
                <p:nvPr/>
              </p:nvSpPr>
              <p:spPr bwMode="auto">
                <a:xfrm>
                  <a:off x="4474132" y="2436818"/>
                  <a:ext cx="2678908" cy="355600"/>
                </a:xfrm>
                <a:prstGeom prst="leftRightArrow">
                  <a:avLst/>
                </a:prstGeom>
                <a:solidFill>
                  <a:srgbClr val="0070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7153040" y="1485905"/>
                  <a:ext cx="1738297" cy="593725"/>
                </a:xfrm>
                <a:prstGeom prst="rect">
                  <a:avLst/>
                </a:prstGeom>
                <a:solidFill>
                  <a:srgbClr val="FF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Symbol" pitchFamily="18" charset="2"/>
                    </a:rPr>
                    <a:t>b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=1.0</a:t>
                  </a:r>
                </a:p>
              </p:txBody>
            </p:sp>
            <p:sp>
              <p:nvSpPr>
                <p:cNvPr id="30" name="Left-Right Arrow 29"/>
                <p:cNvSpPr/>
                <p:nvPr/>
              </p:nvSpPr>
              <p:spPr bwMode="auto">
                <a:xfrm>
                  <a:off x="7153040" y="2436818"/>
                  <a:ext cx="1702202" cy="355600"/>
                </a:xfrm>
                <a:prstGeom prst="leftRightArrow">
                  <a:avLst/>
                </a:prstGeom>
                <a:solidFill>
                  <a:srgbClr val="0070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631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7027694" y="2731289"/>
                  <a:ext cx="2328364" cy="646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dirty="0"/>
                    <a:t>1.3 </a:t>
                  </a:r>
                  <a:r>
                    <a:rPr lang="en-US" dirty="0" smtClean="0"/>
                    <a:t>GHz</a:t>
                  </a:r>
                </a:p>
                <a:p>
                  <a:pPr algn="ctr" eaLnBrk="0" hangingPunct="0"/>
                  <a:r>
                    <a:rPr lang="en-US" dirty="0" smtClean="0"/>
                    <a:t>3-8 </a:t>
                  </a:r>
                  <a:r>
                    <a:rPr lang="en-US" dirty="0" err="1"/>
                    <a:t>GeV</a:t>
                  </a:r>
                  <a:endParaRPr lang="en-US" dirty="0"/>
                </a:p>
              </p:txBody>
            </p:sp>
            <p:sp>
              <p:nvSpPr>
                <p:cNvPr id="24620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4663261" y="2733691"/>
                  <a:ext cx="2422878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dirty="0"/>
                    <a:t>650 </a:t>
                  </a:r>
                  <a:r>
                    <a:rPr lang="en-US" dirty="0" smtClean="0"/>
                    <a:t>MHz</a:t>
                  </a:r>
                </a:p>
                <a:p>
                  <a:pPr algn="ctr" eaLnBrk="0" hangingPunct="0"/>
                  <a:r>
                    <a:rPr lang="en-US" dirty="0" smtClean="0"/>
                    <a:t>0.18-3 </a:t>
                  </a:r>
                  <a:r>
                    <a:rPr lang="en-US" dirty="0" err="1"/>
                    <a:t>GeV</a:t>
                  </a:r>
                  <a:endParaRPr lang="en-US" dirty="0"/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454959" y="2272570"/>
                  <a:ext cx="6691799" cy="1343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7170821" y="2272570"/>
                  <a:ext cx="1720516" cy="12033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3284054" y="2109121"/>
                  <a:ext cx="93839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i="1" dirty="0" smtClean="0">
                      <a:solidFill>
                        <a:srgbClr val="C00000"/>
                      </a:solidFill>
                    </a:rPr>
                    <a:t>CW</a:t>
                  </a:r>
                  <a:endParaRPr lang="en-US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16017" y="2093484"/>
                  <a:ext cx="121933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i="1" dirty="0" smtClean="0">
                      <a:solidFill>
                        <a:srgbClr val="C00000"/>
                      </a:solidFill>
                    </a:rPr>
                    <a:t>Pulsed</a:t>
                  </a:r>
                  <a:endParaRPr lang="en-US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4" name="Left-Right Arrow 23"/>
                <p:cNvSpPr/>
                <p:nvPr/>
              </p:nvSpPr>
              <p:spPr bwMode="auto">
                <a:xfrm>
                  <a:off x="-1417571" y="2436817"/>
                  <a:ext cx="3226209" cy="355600"/>
                </a:xfrm>
                <a:prstGeom prst="leftRightArrow">
                  <a:avLst/>
                </a:prstGeom>
                <a:solidFill>
                  <a:srgbClr val="0070C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7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-1417571" y="2733692"/>
                  <a:ext cx="3585270" cy="646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:r>
                    <a:rPr lang="en-US" dirty="0" smtClean="0"/>
                    <a:t>162.5 MHz</a:t>
                  </a:r>
                  <a:endParaRPr lang="en-US" dirty="0"/>
                </a:p>
                <a:p>
                  <a:pPr algn="ctr" eaLnBrk="0" hangingPunct="0"/>
                  <a:r>
                    <a:rPr lang="en-US" dirty="0" smtClean="0"/>
                    <a:t>0.03-11 </a:t>
                  </a:r>
                  <a:r>
                    <a:rPr lang="en-US" dirty="0"/>
                    <a:t>MeV</a:t>
                  </a:r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228621" y="1485905"/>
                <a:ext cx="705943" cy="59372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LEBT</a:t>
                </a:r>
                <a:endParaRPr lang="en-US" sz="16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39376" y="1485904"/>
                <a:ext cx="688401" cy="59372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RFQ</a:t>
                </a:r>
                <a:endParaRPr lang="en-US" sz="16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618106" y="1485905"/>
                <a:ext cx="786743" cy="59372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M</a:t>
                </a:r>
                <a:r>
                  <a:rPr lang="en-US" sz="1600" dirty="0" smtClean="0"/>
                  <a:t>EBT</a:t>
                </a:r>
                <a:endParaRPr lang="en-US" sz="1600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>
              <a:off x="57150" y="2274737"/>
              <a:ext cx="214158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933450" y="2101271"/>
              <a:ext cx="5749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C00000"/>
                  </a:solidFill>
                </a:rPr>
                <a:t>RT</a:t>
              </a:r>
              <a:endParaRPr lang="en-US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748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Risk </a:t>
            </a:r>
            <a:r>
              <a:rPr lang="en-US" dirty="0" smtClean="0"/>
              <a:t>Matrix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February25,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4621826"/>
              </p:ext>
            </p:extLst>
          </p:nvPr>
        </p:nvGraphicFramePr>
        <p:xfrm>
          <a:off x="762000" y="1447800"/>
          <a:ext cx="7543800" cy="47790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43400"/>
                <a:gridCol w="3200400"/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Level </a:t>
                      </a:r>
                      <a:r>
                        <a:rPr lang="en-US" sz="1400" baseline="0" dirty="0" smtClean="0"/>
                        <a:t>Risks</a:t>
                      </a:r>
                      <a:endParaRPr lang="en-US" sz="14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Mitigation Program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MEBT</a:t>
                      </a:r>
                      <a:r>
                        <a:rPr lang="en-US" sz="1400" baseline="0" dirty="0" smtClean="0"/>
                        <a:t> Chopper Performance</a:t>
                      </a:r>
                    </a:p>
                    <a:p>
                      <a:pPr lvl="1" algn="l"/>
                      <a:r>
                        <a:rPr lang="en-US" sz="1400" dirty="0" smtClean="0"/>
                        <a:t>-Absorber</a:t>
                      </a:r>
                    </a:p>
                    <a:p>
                      <a:pPr lvl="1" algn="l"/>
                      <a:r>
                        <a:rPr lang="en-US" sz="1400" dirty="0" smtClean="0"/>
                        <a:t>-Extinction Level</a:t>
                      </a:r>
                      <a:endParaRPr lang="en-US" sz="14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PXIE</a:t>
                      </a:r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CW</a:t>
                      </a:r>
                      <a:r>
                        <a:rPr lang="en-US" sz="1400" baseline="0" dirty="0" smtClean="0"/>
                        <a:t> RFQ Performance</a:t>
                      </a:r>
                      <a:endParaRPr lang="en-US" sz="14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PXIE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High Power Beam thru HWR/SSR1 Performance</a:t>
                      </a:r>
                      <a:endParaRPr lang="en-US" sz="14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PXIE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Beam Performance</a:t>
                      </a:r>
                    </a:p>
                    <a:p>
                      <a:pPr lvl="1"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Beam loss</a:t>
                      </a:r>
                    </a:p>
                    <a:p>
                      <a:pPr lvl="1"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Halo formation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PXIE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Machine Protection System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PXIE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power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targetry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(R&amp;D)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-Lifetime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-Remote handling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Project X </a:t>
                      </a:r>
                      <a:r>
                        <a:rPr lang="en-US" sz="1400" dirty="0" smtClean="0"/>
                        <a:t>R&amp;D</a:t>
                      </a:r>
                    </a:p>
                    <a:p>
                      <a:pPr algn="ctr"/>
                      <a:r>
                        <a:rPr lang="en-US" sz="1400" dirty="0" smtClean="0"/>
                        <a:t>Collaboration with PNNL,</a:t>
                      </a:r>
                      <a:r>
                        <a:rPr lang="en-US" sz="1400" baseline="0" dirty="0" smtClean="0"/>
                        <a:t> BNL, RAL, Oxford, CERN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Main Injector Performance</a:t>
                      </a:r>
                    </a:p>
                    <a:p>
                      <a:pPr lvl="1"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-H- injection</a:t>
                      </a:r>
                    </a:p>
                    <a:p>
                      <a:pPr lvl="1"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-Beam stability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Project X </a:t>
                      </a:r>
                      <a:r>
                        <a:rPr lang="en-US" sz="1400" dirty="0" smtClean="0"/>
                        <a:t>R&amp;D</a:t>
                      </a:r>
                    </a:p>
                    <a:p>
                      <a:pPr algn="ctr"/>
                      <a:r>
                        <a:rPr lang="en-US" sz="1400" dirty="0" smtClean="0"/>
                        <a:t>Collaboration with BNL, SNS</a:t>
                      </a:r>
                      <a:endParaRPr lang="en-US" sz="1400" dirty="0"/>
                    </a:p>
                  </a:txBody>
                  <a:tcPr marT="45708" marB="45708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Booster Performance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Project X R&amp;D</a:t>
                      </a:r>
                      <a:endParaRPr lang="en-US" sz="1400" dirty="0"/>
                    </a:p>
                  </a:txBody>
                  <a:tcPr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635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20370</TotalTime>
  <Words>2614</Words>
  <Application>Microsoft Office PowerPoint</Application>
  <PresentationFormat>On-screen Show (4:3)</PresentationFormat>
  <Paragraphs>589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Project X Accelerator R&amp;D </vt:lpstr>
      <vt:lpstr>Outline</vt:lpstr>
      <vt:lpstr>Reference Design Siting</vt:lpstr>
      <vt:lpstr>Staging Plan </vt:lpstr>
      <vt:lpstr>Reference Design Performance Goals</vt:lpstr>
      <vt:lpstr>Staged Physics Program</vt:lpstr>
      <vt:lpstr>R&amp;D Program</vt:lpstr>
      <vt:lpstr>Linac Technology Map</vt:lpstr>
      <vt:lpstr>Project X Risk Matrix</vt:lpstr>
      <vt:lpstr>Project X Risk Matrix</vt:lpstr>
      <vt:lpstr>Slide 11</vt:lpstr>
      <vt:lpstr>Slide 12</vt:lpstr>
      <vt:lpstr>Slide 13</vt:lpstr>
      <vt:lpstr>Slide 14</vt:lpstr>
      <vt:lpstr>Project X Injector Experiment (PXIE)</vt:lpstr>
      <vt:lpstr>High Power Targets</vt:lpstr>
      <vt:lpstr>Project X Cavity and CM development</vt:lpstr>
      <vt:lpstr>650 MHz CW  Cavities and CMs are a design challenge</vt:lpstr>
      <vt:lpstr>High-Q Program</vt:lpstr>
      <vt:lpstr>Slide 20</vt:lpstr>
      <vt:lpstr>1.3 GHz for ILC and Project X</vt:lpstr>
      <vt:lpstr>Basic Parameters of Project X Pulsed Linac</vt:lpstr>
      <vt:lpstr>Cavity RF power vs. detuning</vt:lpstr>
      <vt:lpstr>R&amp;D at NML, HTS and ASTA</vt:lpstr>
      <vt:lpstr>Summary</vt:lpstr>
      <vt:lpstr>Backup Slides</vt:lpstr>
      <vt:lpstr>Stage 1 Bunch Patterns 3.6 mA peak current</vt:lpstr>
      <vt:lpstr>Stage 2 Bunch Patterns 5 mA peak current</vt:lpstr>
      <vt:lpstr>Stage 1</vt:lpstr>
      <vt:lpstr>Stage 2</vt:lpstr>
      <vt:lpstr>Stage 3</vt:lpstr>
      <vt:lpstr>Stage 4</vt:lpstr>
    </vt:vector>
  </TitlesOfParts>
  <Company>Fermi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Holmes</dc:creator>
  <cp:lastModifiedBy>nsergei</cp:lastModifiedBy>
  <cp:revision>571</cp:revision>
  <cp:lastPrinted>2011-10-20T18:35:32Z</cp:lastPrinted>
  <dcterms:created xsi:type="dcterms:W3CDTF">2009-05-07T16:53:10Z</dcterms:created>
  <dcterms:modified xsi:type="dcterms:W3CDTF">2013-02-25T02:21:20Z</dcterms:modified>
</cp:coreProperties>
</file>