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76" r:id="rId2"/>
    <p:sldMasterId id="2147483702" r:id="rId3"/>
    <p:sldMasterId id="2147485621" r:id="rId4"/>
  </p:sldMasterIdLst>
  <p:notesMasterIdLst>
    <p:notesMasterId r:id="rId30"/>
  </p:notesMasterIdLst>
  <p:handoutMasterIdLst>
    <p:handoutMasterId r:id="rId31"/>
  </p:handoutMasterIdLst>
  <p:sldIdLst>
    <p:sldId id="610" r:id="rId5"/>
    <p:sldId id="622" r:id="rId6"/>
    <p:sldId id="578" r:id="rId7"/>
    <p:sldId id="577" r:id="rId8"/>
    <p:sldId id="593" r:id="rId9"/>
    <p:sldId id="594" r:id="rId10"/>
    <p:sldId id="567" r:id="rId11"/>
    <p:sldId id="621" r:id="rId12"/>
    <p:sldId id="576" r:id="rId13"/>
    <p:sldId id="620" r:id="rId14"/>
    <p:sldId id="568" r:id="rId15"/>
    <p:sldId id="573" r:id="rId16"/>
    <p:sldId id="569" r:id="rId17"/>
    <p:sldId id="570" r:id="rId18"/>
    <p:sldId id="623" r:id="rId19"/>
    <p:sldId id="571" r:id="rId20"/>
    <p:sldId id="580" r:id="rId21"/>
    <p:sldId id="587" r:id="rId22"/>
    <p:sldId id="581" r:id="rId23"/>
    <p:sldId id="588" r:id="rId24"/>
    <p:sldId id="589" r:id="rId25"/>
    <p:sldId id="590" r:id="rId26"/>
    <p:sldId id="595" r:id="rId27"/>
    <p:sldId id="624" r:id="rId28"/>
    <p:sldId id="625" r:id="rId29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-107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-107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-107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-107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7EBB"/>
    <a:srgbClr val="DCE6F2"/>
    <a:srgbClr val="EDF8FD"/>
    <a:srgbClr val="008080"/>
    <a:srgbClr val="00CC99"/>
    <a:srgbClr val="990099"/>
    <a:srgbClr val="000000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25" autoAdjust="0"/>
    <p:restoredTop sz="94660"/>
  </p:normalViewPr>
  <p:slideViewPr>
    <p:cSldViewPr snapToGrid="0">
      <p:cViewPr>
        <p:scale>
          <a:sx n="80" d="100"/>
          <a:sy n="80" d="100"/>
        </p:scale>
        <p:origin x="-54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2484" y="-126"/>
      </p:cViewPr>
      <p:guideLst>
        <p:guide orient="horz" pos="2933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649" cy="464839"/>
          </a:xfrm>
          <a:prstGeom prst="rect">
            <a:avLst/>
          </a:prstGeom>
        </p:spPr>
        <p:txBody>
          <a:bodyPr vert="horz" wrap="square" lIns="92611" tIns="46305" rIns="92611" bIns="4630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928" y="1"/>
            <a:ext cx="3043649" cy="464839"/>
          </a:xfrm>
          <a:prstGeom prst="rect">
            <a:avLst/>
          </a:prstGeom>
        </p:spPr>
        <p:txBody>
          <a:bodyPr vert="horz" wrap="square" lIns="92611" tIns="46305" rIns="92611" bIns="4630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5CDA9D1-4556-4F4F-83E4-EE03C46CD501}" type="datetime1">
              <a:rPr lang="en-US"/>
              <a:pPr>
                <a:defRPr/>
              </a:pPr>
              <a:t>2/22/2013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723"/>
            <a:ext cx="3043649" cy="464839"/>
          </a:xfrm>
          <a:prstGeom prst="rect">
            <a:avLst/>
          </a:prstGeom>
        </p:spPr>
        <p:txBody>
          <a:bodyPr vert="horz" wrap="square" lIns="92611" tIns="46305" rIns="92611" bIns="4630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928" y="8842723"/>
            <a:ext cx="3043649" cy="464839"/>
          </a:xfrm>
          <a:prstGeom prst="rect">
            <a:avLst/>
          </a:prstGeom>
        </p:spPr>
        <p:txBody>
          <a:bodyPr vert="horz" wrap="square" lIns="92611" tIns="46305" rIns="92611" bIns="4630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BDC7FDA-E6C9-4D62-8AC3-18A3AA6C7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794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0" tIns="46745" rIns="93490" bIns="46745" numCol="1" anchor="t" anchorCtr="0" compatLnSpc="1">
            <a:prstTxWarp prst="textNoShape">
              <a:avLst/>
            </a:prstTxWarp>
          </a:bodyPr>
          <a:lstStyle>
            <a:lvl1pPr defTabSz="934145" eaLnBrk="0" hangingPunct="0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7928" y="1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0" tIns="46745" rIns="93490" bIns="46745" numCol="1" anchor="t" anchorCtr="0" compatLnSpc="1">
            <a:prstTxWarp prst="textNoShape">
              <a:avLst/>
            </a:prstTxWarp>
          </a:bodyPr>
          <a:lstStyle>
            <a:lvl1pPr algn="r" defTabSz="934145" eaLnBrk="0" hangingPunct="0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616" y="4422131"/>
            <a:ext cx="5617870" cy="418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0" tIns="46745" rIns="93490" bIns="46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723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0" tIns="46745" rIns="93490" bIns="46745" numCol="1" anchor="b" anchorCtr="0" compatLnSpc="1">
            <a:prstTxWarp prst="textNoShape">
              <a:avLst/>
            </a:prstTxWarp>
          </a:bodyPr>
          <a:lstStyle>
            <a:lvl1pPr defTabSz="934145" eaLnBrk="0" hangingPunct="0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7928" y="8842723"/>
            <a:ext cx="3043649" cy="46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0" tIns="46745" rIns="93490" bIns="46745" numCol="1" anchor="b" anchorCtr="0" compatLnSpc="1">
            <a:prstTxWarp prst="textNoShape">
              <a:avLst/>
            </a:prstTxWarp>
          </a:bodyPr>
          <a:lstStyle>
            <a:lvl1pPr algn="r" defTabSz="934145" eaLnBrk="0" hangingPunct="0">
              <a:defRPr sz="1300">
                <a:latin typeface="Time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71E2E5D-618B-44AE-8BCD-925245C3E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880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-107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337">
              <a:defRPr/>
            </a:pPr>
            <a:fld id="{E360217C-5597-46C5-A28F-CCEF2F516BDC}" type="slidenum">
              <a:rPr lang="en-US" smtClean="0">
                <a:latin typeface="Times" pitchFamily="-107" charset="0"/>
                <a:ea typeface="ＭＳ Ｐゴシック" pitchFamily="34" charset="-128"/>
              </a:rPr>
              <a:pPr defTabSz="933337">
                <a:defRPr/>
              </a:pPr>
              <a:t>1</a:t>
            </a:fld>
            <a:endParaRPr lang="en-US" smtClean="0">
              <a:latin typeface="Times" pitchFamily="-107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D7B68-6035-4B0A-934A-E7E66DABE4A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D7B68-6035-4B0A-934A-E7E66DABE4A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A1C4D-D66C-48EF-A7D1-3A8784023CFE}" type="slidenum">
              <a:rPr lang="ar-SA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06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6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4255" tIns="47127" rIns="94255" bIns="47127"/>
          <a:lstStyle/>
          <a:p>
            <a:pPr eaLnBrk="1" hangingPunct="1"/>
            <a:endParaRPr lang="en-US" dirty="0" smtClean="0"/>
          </a:p>
        </p:txBody>
      </p:sp>
      <p:sp>
        <p:nvSpPr>
          <p:cNvPr id="70661" name="Slide Number Placeholder 3"/>
          <p:cNvSpPr txBox="1">
            <a:spLocks noGrp="1"/>
          </p:cNvSpPr>
          <p:nvPr/>
        </p:nvSpPr>
        <p:spPr bwMode="auto">
          <a:xfrm>
            <a:off x="3978131" y="8842032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55" tIns="47127" rIns="94255" bIns="47127" anchor="b"/>
          <a:lstStyle/>
          <a:p>
            <a:pPr defTabSz="932822"/>
            <a:fld id="{57853D1C-2236-4D04-B0BC-0905459177C6}" type="slidenum">
              <a:rPr lang="ar-SA" sz="1300">
                <a:solidFill>
                  <a:prstClr val="black"/>
                </a:solidFill>
                <a:latin typeface="Times"/>
                <a:ea typeface="+mn-ea"/>
              </a:rPr>
              <a:pPr defTabSz="932822"/>
              <a:t>23</a:t>
            </a:fld>
            <a:endParaRPr lang="en-US" sz="1300" dirty="0">
              <a:solidFill>
                <a:prstClr val="black"/>
              </a:solidFill>
              <a:latin typeface="Times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-107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337">
              <a:defRPr/>
            </a:pPr>
            <a:fld id="{6887F363-2D5F-4FAE-8B66-F08CF02A0A3C}" type="slidenum">
              <a:rPr lang="en-US" smtClean="0">
                <a:latin typeface="Times" pitchFamily="-107" charset="0"/>
                <a:ea typeface="ＭＳ Ｐゴシック" pitchFamily="34" charset="-128"/>
              </a:rPr>
              <a:pPr defTabSz="933337">
                <a:defRPr/>
              </a:pPr>
              <a:t>2</a:t>
            </a:fld>
            <a:endParaRPr lang="en-US" smtClean="0">
              <a:latin typeface="Times" pitchFamily="-107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7D6145F-AE7E-4350-99F9-ED1273ADA0E7}" type="slidenum">
              <a:rPr lang="en-US">
                <a:solidFill>
                  <a:prstClr val="black"/>
                </a:solidFill>
                <a:latin typeface="Times New Roman" charset="0"/>
                <a:ea typeface="ＭＳ Ｐゴシック" charset="-128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dirty="0">
              <a:solidFill>
                <a:prstClr val="black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207911" y="698542"/>
            <a:ext cx="4608909" cy="34911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240" tIns="44121" rIns="88240" bIns="44121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702310" y="4422503"/>
            <a:ext cx="5618480" cy="4283749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3978133" y="8843409"/>
            <a:ext cx="3043343" cy="4640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451" tIns="46900" rIns="93451" bIns="46900" anchor="b"/>
          <a:lstStyle/>
          <a:p>
            <a:pPr algn="r">
              <a:tabLst>
                <a:tab pos="0" algn="l"/>
                <a:tab pos="880818" algn="l"/>
                <a:tab pos="1763248" algn="l"/>
                <a:tab pos="2645674" algn="l"/>
                <a:tab pos="3528101" algn="l"/>
                <a:tab pos="4410526" algn="l"/>
                <a:tab pos="5292954" algn="l"/>
                <a:tab pos="6175380" algn="l"/>
                <a:tab pos="7057810" algn="l"/>
                <a:tab pos="7940235" algn="l"/>
                <a:tab pos="8822662" algn="l"/>
                <a:tab pos="9705088" algn="l"/>
              </a:tabLst>
            </a:pPr>
            <a:fld id="{243EDCEE-99C5-4FAE-8D80-6625174D46AE}" type="slidenum">
              <a:rPr lang="en-US" sz="1200">
                <a:solidFill>
                  <a:srgbClr val="000000"/>
                </a:solidFill>
                <a:ea typeface="ＭＳ Ｐゴシック" charset="-128"/>
              </a:rPr>
              <a:pPr algn="r">
                <a:tabLst>
                  <a:tab pos="0" algn="l"/>
                  <a:tab pos="880818" algn="l"/>
                  <a:tab pos="1763248" algn="l"/>
                  <a:tab pos="2645674" algn="l"/>
                  <a:tab pos="3528101" algn="l"/>
                  <a:tab pos="4410526" algn="l"/>
                  <a:tab pos="5292954" algn="l"/>
                  <a:tab pos="6175380" algn="l"/>
                  <a:tab pos="7057810" algn="l"/>
                  <a:tab pos="7940235" algn="l"/>
                  <a:tab pos="8822662" algn="l"/>
                  <a:tab pos="9705088" algn="l"/>
                </a:tabLst>
              </a:pPr>
              <a:t>7</a:t>
            </a:fld>
            <a:endParaRPr lang="en-US" sz="1200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7D6145F-AE7E-4350-99F9-ED1273ADA0E7}" type="slidenum">
              <a:rPr lang="en-US">
                <a:solidFill>
                  <a:prstClr val="black"/>
                </a:solidFill>
                <a:latin typeface="Times New Roman" charset="0"/>
                <a:ea typeface="ＭＳ Ｐゴシック" charset="-128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dirty="0">
              <a:solidFill>
                <a:prstClr val="black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207911" y="698542"/>
            <a:ext cx="4608909" cy="34911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240" tIns="44121" rIns="88240" bIns="44121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702310" y="4422503"/>
            <a:ext cx="5618480" cy="4283749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3978133" y="8843409"/>
            <a:ext cx="3043343" cy="4640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451" tIns="46900" rIns="93451" bIns="46900" anchor="b"/>
          <a:lstStyle/>
          <a:p>
            <a:pPr algn="r">
              <a:tabLst>
                <a:tab pos="0" algn="l"/>
                <a:tab pos="880818" algn="l"/>
                <a:tab pos="1763248" algn="l"/>
                <a:tab pos="2645674" algn="l"/>
                <a:tab pos="3528101" algn="l"/>
                <a:tab pos="4410526" algn="l"/>
                <a:tab pos="5292954" algn="l"/>
                <a:tab pos="6175380" algn="l"/>
                <a:tab pos="7057810" algn="l"/>
                <a:tab pos="7940235" algn="l"/>
                <a:tab pos="8822662" algn="l"/>
                <a:tab pos="9705088" algn="l"/>
              </a:tabLst>
            </a:pPr>
            <a:fld id="{243EDCEE-99C5-4FAE-8D80-6625174D46AE}" type="slidenum">
              <a:rPr lang="en-US" sz="1200">
                <a:solidFill>
                  <a:srgbClr val="000000"/>
                </a:solidFill>
                <a:ea typeface="ＭＳ Ｐゴシック" charset="-128"/>
              </a:rPr>
              <a:pPr algn="r">
                <a:tabLst>
                  <a:tab pos="0" algn="l"/>
                  <a:tab pos="880818" algn="l"/>
                  <a:tab pos="1763248" algn="l"/>
                  <a:tab pos="2645674" algn="l"/>
                  <a:tab pos="3528101" algn="l"/>
                  <a:tab pos="4410526" algn="l"/>
                  <a:tab pos="5292954" algn="l"/>
                  <a:tab pos="6175380" algn="l"/>
                  <a:tab pos="7057810" algn="l"/>
                  <a:tab pos="7940235" algn="l"/>
                  <a:tab pos="8822662" algn="l"/>
                  <a:tab pos="9705088" algn="l"/>
                </a:tabLst>
              </a:pPr>
              <a:t>8</a:t>
            </a:fld>
            <a:endParaRPr lang="en-US" sz="1200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7D6145F-AE7E-4350-99F9-ED1273ADA0E7}" type="slidenum">
              <a:rPr lang="en-US">
                <a:solidFill>
                  <a:prstClr val="black"/>
                </a:solidFill>
                <a:latin typeface="Times New Roman" charset="0"/>
                <a:ea typeface="ＭＳ Ｐゴシック" charset="-128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dirty="0">
              <a:solidFill>
                <a:prstClr val="black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207911" y="698542"/>
            <a:ext cx="4608909" cy="34911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240" tIns="44121" rIns="88240" bIns="44121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702310" y="4422503"/>
            <a:ext cx="5618480" cy="4283749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3978133" y="8843409"/>
            <a:ext cx="3043343" cy="4640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451" tIns="46900" rIns="93451" bIns="46900" anchor="b"/>
          <a:lstStyle/>
          <a:p>
            <a:pPr algn="r">
              <a:tabLst>
                <a:tab pos="0" algn="l"/>
                <a:tab pos="880818" algn="l"/>
                <a:tab pos="1763248" algn="l"/>
                <a:tab pos="2645674" algn="l"/>
                <a:tab pos="3528101" algn="l"/>
                <a:tab pos="4410526" algn="l"/>
                <a:tab pos="5292954" algn="l"/>
                <a:tab pos="6175380" algn="l"/>
                <a:tab pos="7057810" algn="l"/>
                <a:tab pos="7940235" algn="l"/>
                <a:tab pos="8822662" algn="l"/>
                <a:tab pos="9705088" algn="l"/>
              </a:tabLst>
            </a:pPr>
            <a:fld id="{243EDCEE-99C5-4FAE-8D80-6625174D46AE}" type="slidenum">
              <a:rPr lang="en-US" sz="1200">
                <a:solidFill>
                  <a:srgbClr val="000000"/>
                </a:solidFill>
                <a:ea typeface="ＭＳ Ｐゴシック" charset="-128"/>
              </a:rPr>
              <a:pPr algn="r">
                <a:tabLst>
                  <a:tab pos="0" algn="l"/>
                  <a:tab pos="880818" algn="l"/>
                  <a:tab pos="1763248" algn="l"/>
                  <a:tab pos="2645674" algn="l"/>
                  <a:tab pos="3528101" algn="l"/>
                  <a:tab pos="4410526" algn="l"/>
                  <a:tab pos="5292954" algn="l"/>
                  <a:tab pos="6175380" algn="l"/>
                  <a:tab pos="7057810" algn="l"/>
                  <a:tab pos="7940235" algn="l"/>
                  <a:tab pos="8822662" algn="l"/>
                  <a:tab pos="9705088" algn="l"/>
                </a:tabLst>
              </a:pPr>
              <a:t>10</a:t>
            </a:fld>
            <a:endParaRPr lang="en-US" sz="1200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7D6145F-AE7E-4350-99F9-ED1273ADA0E7}" type="slidenum">
              <a:rPr lang="en-US">
                <a:solidFill>
                  <a:prstClr val="black"/>
                </a:solidFill>
                <a:latin typeface="Times New Roman" charset="0"/>
                <a:ea typeface="ＭＳ Ｐゴシック" charset="-128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dirty="0">
              <a:solidFill>
                <a:prstClr val="black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207911" y="698542"/>
            <a:ext cx="4608909" cy="34911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240" tIns="44121" rIns="88240" bIns="44121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702310" y="4422503"/>
            <a:ext cx="5618480" cy="4283749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3978133" y="8843409"/>
            <a:ext cx="3043343" cy="4640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451" tIns="46900" rIns="93451" bIns="46900" anchor="b"/>
          <a:lstStyle/>
          <a:p>
            <a:pPr algn="r">
              <a:tabLst>
                <a:tab pos="0" algn="l"/>
                <a:tab pos="880818" algn="l"/>
                <a:tab pos="1763248" algn="l"/>
                <a:tab pos="2645674" algn="l"/>
                <a:tab pos="3528101" algn="l"/>
                <a:tab pos="4410526" algn="l"/>
                <a:tab pos="5292954" algn="l"/>
                <a:tab pos="6175380" algn="l"/>
                <a:tab pos="7057810" algn="l"/>
                <a:tab pos="7940235" algn="l"/>
                <a:tab pos="8822662" algn="l"/>
                <a:tab pos="9705088" algn="l"/>
              </a:tabLst>
            </a:pPr>
            <a:fld id="{243EDCEE-99C5-4FAE-8D80-6625174D46AE}" type="slidenum">
              <a:rPr lang="en-US" sz="1200">
                <a:solidFill>
                  <a:srgbClr val="000000"/>
                </a:solidFill>
                <a:ea typeface="ＭＳ Ｐゴシック" charset="-128"/>
              </a:rPr>
              <a:pPr algn="r">
                <a:tabLst>
                  <a:tab pos="0" algn="l"/>
                  <a:tab pos="880818" algn="l"/>
                  <a:tab pos="1763248" algn="l"/>
                  <a:tab pos="2645674" algn="l"/>
                  <a:tab pos="3528101" algn="l"/>
                  <a:tab pos="4410526" algn="l"/>
                  <a:tab pos="5292954" algn="l"/>
                  <a:tab pos="6175380" algn="l"/>
                  <a:tab pos="7057810" algn="l"/>
                  <a:tab pos="7940235" algn="l"/>
                  <a:tab pos="8822662" algn="l"/>
                  <a:tab pos="9705088" algn="l"/>
                </a:tabLst>
              </a:pPr>
              <a:t>11</a:t>
            </a:fld>
            <a:endParaRPr lang="en-US" sz="1200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7D6145F-AE7E-4350-99F9-ED1273ADA0E7}" type="slidenum">
              <a:rPr lang="en-US">
                <a:solidFill>
                  <a:prstClr val="black"/>
                </a:solidFill>
                <a:latin typeface="Times New Roman" charset="0"/>
                <a:ea typeface="ＭＳ Ｐゴシック" charset="-128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dirty="0">
              <a:solidFill>
                <a:prstClr val="black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207911" y="698542"/>
            <a:ext cx="4608909" cy="34911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240" tIns="44121" rIns="88240" bIns="44121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702310" y="4422503"/>
            <a:ext cx="5618480" cy="4283749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  <p:sp>
        <p:nvSpPr>
          <p:cNvPr id="55301" name="Text Box 3"/>
          <p:cNvSpPr txBox="1">
            <a:spLocks noChangeArrowheads="1"/>
          </p:cNvSpPr>
          <p:nvPr/>
        </p:nvSpPr>
        <p:spPr bwMode="auto">
          <a:xfrm>
            <a:off x="3978133" y="8843409"/>
            <a:ext cx="3043343" cy="4640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3451" tIns="46900" rIns="93451" bIns="46900" anchor="b"/>
          <a:lstStyle/>
          <a:p>
            <a:pPr algn="r">
              <a:tabLst>
                <a:tab pos="0" algn="l"/>
                <a:tab pos="880818" algn="l"/>
                <a:tab pos="1763248" algn="l"/>
                <a:tab pos="2645674" algn="l"/>
                <a:tab pos="3528101" algn="l"/>
                <a:tab pos="4410526" algn="l"/>
                <a:tab pos="5292954" algn="l"/>
                <a:tab pos="6175380" algn="l"/>
                <a:tab pos="7057810" algn="l"/>
                <a:tab pos="7940235" algn="l"/>
                <a:tab pos="8822662" algn="l"/>
                <a:tab pos="9705088" algn="l"/>
              </a:tabLst>
            </a:pPr>
            <a:fld id="{243EDCEE-99C5-4FAE-8D80-6625174D46AE}" type="slidenum">
              <a:rPr lang="en-US" sz="1200">
                <a:solidFill>
                  <a:srgbClr val="000000"/>
                </a:solidFill>
                <a:ea typeface="ＭＳ Ｐゴシック" charset="-128"/>
              </a:rPr>
              <a:pPr algn="r">
                <a:tabLst>
                  <a:tab pos="0" algn="l"/>
                  <a:tab pos="880818" algn="l"/>
                  <a:tab pos="1763248" algn="l"/>
                  <a:tab pos="2645674" algn="l"/>
                  <a:tab pos="3528101" algn="l"/>
                  <a:tab pos="4410526" algn="l"/>
                  <a:tab pos="5292954" algn="l"/>
                  <a:tab pos="6175380" algn="l"/>
                  <a:tab pos="7057810" algn="l"/>
                  <a:tab pos="7940235" algn="l"/>
                  <a:tab pos="8822662" algn="l"/>
                  <a:tab pos="9705088" algn="l"/>
                </a:tabLst>
              </a:pPr>
              <a:t>12</a:t>
            </a:fld>
            <a:endParaRPr lang="en-US" sz="1200" dirty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D7B68-6035-4B0A-934A-E7E66DABE4A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D7B68-6035-4B0A-934A-E7E66DABE4A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76200"/>
            <a:ext cx="7772400" cy="617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8100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33800"/>
            <a:ext cx="38100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985000" y="6519863"/>
            <a:ext cx="9112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Times" pitchFamily="18" charset="0"/>
                <a:cs typeface="Arial" charset="0"/>
              </a:rPr>
              <a:t>Slide </a:t>
            </a:r>
            <a:fld id="{342A0ED2-2402-4830-A079-05AF3204A2D7}" type="slidenum">
              <a:rPr lang="en-US" sz="1600" b="1">
                <a:latin typeface="Times" pitchFamily="18" charset="0"/>
                <a:cs typeface="Arial" charset="0"/>
              </a:rPr>
              <a:pPr>
                <a:defRPr/>
              </a:pPr>
              <a:t>‹#›</a:t>
            </a:fld>
            <a:endParaRPr lang="en-US" sz="1600" b="1" dirty="0">
              <a:latin typeface="Times" pitchFamily="18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0"/>
            <a:ext cx="2247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591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ED05-B8D8-4815-A6CD-461446C83D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86C1-E29C-499B-B53A-CD9A6D68FA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51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ED05-B8D8-4815-A6CD-461446C83D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86C1-E29C-499B-B53A-CD9A6D68FA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54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ED05-B8D8-4815-A6CD-461446C83D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86C1-E29C-499B-B53A-CD9A6D68FA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70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ED05-B8D8-4815-A6CD-461446C83D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86C1-E29C-499B-B53A-CD9A6D68FA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617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ED05-B8D8-4815-A6CD-461446C83D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86C1-E29C-499B-B53A-CD9A6D68FA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61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ED05-B8D8-4815-A6CD-461446C83D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86C1-E29C-499B-B53A-CD9A6D68FA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298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ED05-B8D8-4815-A6CD-461446C83D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86C1-E29C-499B-B53A-CD9A6D68FA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141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ED05-B8D8-4815-A6CD-461446C83D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86C1-E29C-499B-B53A-CD9A6D68FA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326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ED05-B8D8-4815-A6CD-461446C83D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86C1-E29C-499B-B53A-CD9A6D68FA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04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ED05-B8D8-4815-A6CD-461446C83D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86C1-E29C-499B-B53A-CD9A6D68FA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50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ED05-B8D8-4815-A6CD-461446C83D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F86C1-E29C-499B-B53A-CD9A6D68FA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44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00863" y="6396038"/>
            <a:ext cx="9112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latin typeface="Times" pitchFamily="18" charset="0"/>
                <a:cs typeface="Arial" charset="0"/>
              </a:rPr>
              <a:t>Slide </a:t>
            </a:r>
            <a:fld id="{988068ED-FA43-4394-997B-57A9FB67E4AD}" type="slidenum">
              <a:rPr lang="en-US" sz="1600" b="1">
                <a:latin typeface="Times" pitchFamily="18" charset="0"/>
                <a:cs typeface="Arial" charset="0"/>
              </a:rPr>
              <a:pPr>
                <a:defRPr/>
              </a:pPr>
              <a:t>‹#›</a:t>
            </a:fld>
            <a:endParaRPr lang="en-US" sz="1600" b="1" dirty="0">
              <a:latin typeface="Times" pitchFamily="18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6" r:id="rId1"/>
    <p:sldLayoutId id="2147485577" r:id="rId2"/>
    <p:sldLayoutId id="2147485578" r:id="rId3"/>
    <p:sldLayoutId id="2147485579" r:id="rId4"/>
    <p:sldLayoutId id="2147485580" r:id="rId5"/>
    <p:sldLayoutId id="2147485581" r:id="rId6"/>
    <p:sldLayoutId id="2147485582" r:id="rId7"/>
    <p:sldLayoutId id="2147485583" r:id="rId8"/>
    <p:sldLayoutId id="2147485584" r:id="rId9"/>
    <p:sldLayoutId id="2147485585" r:id="rId10"/>
    <p:sldLayoutId id="2147485586" r:id="rId11"/>
    <p:sldLayoutId id="2147485587" r:id="rId12"/>
    <p:sldLayoutId id="2147485588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" pitchFamily="18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" pitchFamily="18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" pitchFamily="18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Times" pitchFamily="18" charset="0"/>
          <a:ea typeface="ＭＳ Ｐゴシック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2060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2060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2060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2060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2060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48" name="Text Box 8"/>
          <p:cNvSpPr txBox="1">
            <a:spLocks noChangeArrowheads="1"/>
          </p:cNvSpPr>
          <p:nvPr/>
        </p:nvSpPr>
        <p:spPr bwMode="auto">
          <a:xfrm>
            <a:off x="3048000" y="6477000"/>
            <a:ext cx="29829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b="1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t>Thomas Jefferson National Accelerator Facility</a:t>
            </a:r>
          </a:p>
        </p:txBody>
      </p:sp>
      <p:sp>
        <p:nvSpPr>
          <p:cNvPr id="317449" name="Line 9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31745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 charset="0"/>
              <a:ea typeface="+mn-ea"/>
              <a:cs typeface="Arial" pitchFamily="34" charset="0"/>
            </a:endParaRPr>
          </a:p>
        </p:txBody>
      </p:sp>
      <p:pic>
        <p:nvPicPr>
          <p:cNvPr id="2054" name="Picture 11" descr="JSA 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82000" y="6516688"/>
            <a:ext cx="5064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2" descr="New JLab Logo wo words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6475413"/>
            <a:ext cx="15240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4" descr="final_do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24800" y="6465888"/>
            <a:ext cx="392113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89" r:id="rId1"/>
    <p:sldLayoutId id="2147485620" r:id="rId2"/>
    <p:sldLayoutId id="2147485590" r:id="rId3"/>
    <p:sldLayoutId id="2147485591" r:id="rId4"/>
    <p:sldLayoutId id="2147485592" r:id="rId5"/>
    <p:sldLayoutId id="2147485593" r:id="rId6"/>
    <p:sldLayoutId id="2147485594" r:id="rId7"/>
    <p:sldLayoutId id="2147485595" r:id="rId8"/>
    <p:sldLayoutId id="2147485596" r:id="rId9"/>
    <p:sldLayoutId id="2147485597" r:id="rId10"/>
    <p:sldLayoutId id="214748559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48" name="Text Box 8"/>
          <p:cNvSpPr txBox="1">
            <a:spLocks noChangeArrowheads="1"/>
          </p:cNvSpPr>
          <p:nvPr/>
        </p:nvSpPr>
        <p:spPr bwMode="auto">
          <a:xfrm>
            <a:off x="3048000" y="6477000"/>
            <a:ext cx="29829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b="1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t>Thomas Jefferson National Accelerator Facility</a:t>
            </a:r>
          </a:p>
        </p:txBody>
      </p:sp>
      <p:sp>
        <p:nvSpPr>
          <p:cNvPr id="317449" name="Line 9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317450" name="Line 10"/>
          <p:cNvSpPr>
            <a:spLocks noChangeShapeType="1"/>
          </p:cNvSpPr>
          <p:nvPr/>
        </p:nvSpPr>
        <p:spPr bwMode="auto">
          <a:xfrm>
            <a:off x="0" y="6400800"/>
            <a:ext cx="9144000" cy="0"/>
          </a:xfrm>
          <a:prstGeom prst="line">
            <a:avLst/>
          </a:prstGeom>
          <a:noFill/>
          <a:ln w="6350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 charset="0"/>
              <a:ea typeface="+mn-ea"/>
              <a:cs typeface="Arial" pitchFamily="34" charset="0"/>
            </a:endParaRPr>
          </a:p>
        </p:txBody>
      </p:sp>
      <p:pic>
        <p:nvPicPr>
          <p:cNvPr id="3078" name="Picture 11" descr="JSA 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82000" y="6516688"/>
            <a:ext cx="50641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2" descr="New JLab Logo wo words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" y="6475413"/>
            <a:ext cx="1524000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4" descr="final_do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24800" y="6465888"/>
            <a:ext cx="392113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99" r:id="rId1"/>
    <p:sldLayoutId id="2147485600" r:id="rId2"/>
    <p:sldLayoutId id="2147485601" r:id="rId3"/>
    <p:sldLayoutId id="2147485602" r:id="rId4"/>
    <p:sldLayoutId id="2147485603" r:id="rId5"/>
    <p:sldLayoutId id="2147485604" r:id="rId6"/>
    <p:sldLayoutId id="2147485605" r:id="rId7"/>
    <p:sldLayoutId id="2147485606" r:id="rId8"/>
    <p:sldLayoutId id="2147485607" r:id="rId9"/>
    <p:sldLayoutId id="2147485608" r:id="rId10"/>
    <p:sldLayoutId id="214748560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242ED05-B8D8-4815-A6CD-461446C83DB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2/22/2013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1F86C1-E29C-499B-B53A-CD9A6D68FA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3683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2" r:id="rId1"/>
    <p:sldLayoutId id="2147485623" r:id="rId2"/>
    <p:sldLayoutId id="2147485624" r:id="rId3"/>
    <p:sldLayoutId id="2147485625" r:id="rId4"/>
    <p:sldLayoutId id="2147485626" r:id="rId5"/>
    <p:sldLayoutId id="2147485627" r:id="rId6"/>
    <p:sldLayoutId id="2147485628" r:id="rId7"/>
    <p:sldLayoutId id="2147485629" r:id="rId8"/>
    <p:sldLayoutId id="2147485630" r:id="rId9"/>
    <p:sldLayoutId id="2147485631" r:id="rId10"/>
    <p:sldLayoutId id="21474856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121" y="1077654"/>
            <a:ext cx="8708065" cy="1143000"/>
          </a:xfrm>
        </p:spPr>
        <p:txBody>
          <a:bodyPr/>
          <a:lstStyle/>
          <a:p>
            <a:r>
              <a:rPr lang="en-US" dirty="0" err="1" smtClean="0"/>
              <a:t>JLab</a:t>
            </a:r>
            <a:r>
              <a:rPr lang="en-US" dirty="0" smtClean="0"/>
              <a:t> ERL Test Bed </a:t>
            </a:r>
            <a:r>
              <a:rPr lang="en-US" dirty="0"/>
              <a:t>Opportunities </a:t>
            </a:r>
            <a:r>
              <a:rPr lang="en-US" dirty="0" smtClean="0"/>
              <a:t> </a:t>
            </a:r>
            <a:r>
              <a:rPr lang="en-US" dirty="0"/>
              <a:t>for </a:t>
            </a:r>
            <a:r>
              <a:rPr lang="en-US" dirty="0" smtClean="0"/>
              <a:t>HEP Technology Development and Physics Experiments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303588"/>
            <a:ext cx="7954963" cy="2278062"/>
          </a:xfrm>
        </p:spPr>
        <p:txBody>
          <a:bodyPr/>
          <a:lstStyle/>
          <a:p>
            <a:pPr marL="342900" indent="-342900">
              <a:lnSpc>
                <a:spcPct val="11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George R. Neil</a:t>
            </a:r>
          </a:p>
          <a:p>
            <a:pPr marL="342900" indent="-342900">
              <a:lnSpc>
                <a:spcPct val="11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Associate Director, Jefferson Laboratory</a:t>
            </a:r>
          </a:p>
          <a:p>
            <a:pPr marL="342900" indent="-342900">
              <a:lnSpc>
                <a:spcPct val="110000"/>
              </a:lnSpc>
            </a:pPr>
            <a:endParaRPr lang="en-US" sz="1800" dirty="0" smtClean="0"/>
          </a:p>
          <a:p>
            <a:pPr marL="342900" indent="-342900">
              <a:lnSpc>
                <a:spcPct val="11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February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2013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1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Snowmass Workshop</a:t>
            </a:r>
          </a:p>
          <a:p>
            <a:pPr marL="342900" indent="-342900">
              <a:lnSpc>
                <a:spcPct val="110000"/>
              </a:lnSpc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Chicago IL</a:t>
            </a:r>
          </a:p>
        </p:txBody>
      </p:sp>
    </p:spTree>
    <p:extLst>
      <p:ext uri="{BB962C8B-B14F-4D97-AF65-F5344CB8AC3E}">
        <p14:creationId xmlns:p14="http://schemas.microsoft.com/office/powerpoint/2010/main" val="146915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457200" y="104775"/>
            <a:ext cx="81534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kern="1200" dirty="0" err="1" smtClean="0">
                <a:solidFill>
                  <a:srgbClr val="0000B8"/>
                </a:solidFill>
                <a:latin typeface="Arial" charset="0"/>
                <a:ea typeface="ＭＳ Ｐゴシック" charset="-128"/>
                <a:cs typeface="+mn-cs"/>
              </a:rPr>
              <a:t>DarkLight</a:t>
            </a:r>
            <a:r>
              <a:rPr lang="en-US" b="1" kern="1200" dirty="0" smtClean="0">
                <a:solidFill>
                  <a:srgbClr val="0000B8"/>
                </a:solidFill>
                <a:latin typeface="Arial" charset="0"/>
                <a:ea typeface="ＭＳ Ｐゴシック" charset="-128"/>
                <a:cs typeface="+mn-cs"/>
              </a:rPr>
              <a:t> Feasibility Test</a:t>
            </a:r>
            <a:r>
              <a:rPr lang="en-US" sz="2800" b="1" kern="1200" dirty="0">
                <a:solidFill>
                  <a:srgbClr val="385D8A"/>
                </a:solidFill>
                <a:latin typeface="Arial" charset="0"/>
                <a:ea typeface="ＭＳ Ｐゴシック" charset="-128"/>
                <a:cs typeface="+mn-cs"/>
              </a:rPr>
              <a:t>	</a:t>
            </a:r>
          </a:p>
        </p:txBody>
      </p:sp>
      <p:grpSp>
        <p:nvGrpSpPr>
          <p:cNvPr id="3" name="Group 5"/>
          <p:cNvGrpSpPr/>
          <p:nvPr/>
        </p:nvGrpSpPr>
        <p:grpSpPr>
          <a:xfrm>
            <a:off x="368503" y="803273"/>
            <a:ext cx="8253605" cy="5645553"/>
            <a:chOff x="368503" y="803273"/>
            <a:chExt cx="8253605" cy="564555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03" y="803273"/>
              <a:ext cx="7558087" cy="5645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039" y="1860693"/>
              <a:ext cx="3100069" cy="2970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590" y="2147043"/>
              <a:ext cx="2896240" cy="2538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4533900" y="2147043"/>
              <a:ext cx="988139" cy="2424957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770190" y="5797661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Courtesy R. Milner (MIT)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6946454" y="6068294"/>
            <a:ext cx="2222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DarkLight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Collaboration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505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457200" y="104775"/>
            <a:ext cx="81534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kern="1200" dirty="0" err="1" smtClean="0">
                <a:solidFill>
                  <a:srgbClr val="0000B8"/>
                </a:solidFill>
                <a:latin typeface="Arial" charset="0"/>
                <a:ea typeface="ＭＳ Ｐゴシック" charset="-128"/>
                <a:cs typeface="+mn-cs"/>
              </a:rPr>
              <a:t>DarkLight</a:t>
            </a:r>
            <a:r>
              <a:rPr lang="en-US" b="1" kern="1200" dirty="0" smtClean="0">
                <a:solidFill>
                  <a:srgbClr val="0000B8"/>
                </a:solidFill>
                <a:latin typeface="Arial" charset="0"/>
                <a:ea typeface="ＭＳ Ｐゴシック" charset="-128"/>
                <a:cs typeface="+mn-cs"/>
              </a:rPr>
              <a:t> Feasibility Test</a:t>
            </a:r>
            <a:r>
              <a:rPr lang="en-US" sz="2800" b="1" kern="1200" dirty="0">
                <a:solidFill>
                  <a:srgbClr val="385D8A"/>
                </a:solidFill>
                <a:latin typeface="Arial" charset="0"/>
                <a:ea typeface="ＭＳ Ｐゴシック" charset="-128"/>
                <a:cs typeface="+mn-cs"/>
              </a:rPr>
              <a:t>	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3229" y="1058301"/>
            <a:ext cx="54151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Goal</a:t>
            </a:r>
          </a:p>
          <a:p>
            <a:r>
              <a:rPr lang="en-US" sz="1800" b="1" dirty="0" smtClean="0"/>
              <a:t>Simulate high-power </a:t>
            </a:r>
            <a:r>
              <a:rPr lang="en-US" sz="1800" b="1" dirty="0"/>
              <a:t>ERL operation with an internal gas-jet </a:t>
            </a:r>
            <a:r>
              <a:rPr lang="en-US" sz="1800" b="1" dirty="0" smtClean="0"/>
              <a:t>target controlling </a:t>
            </a:r>
            <a:r>
              <a:rPr lang="en-US" sz="1800" b="1" dirty="0"/>
              <a:t>power deposition from beam loss and impedance/wake effects from both beam core and halo </a:t>
            </a:r>
            <a:r>
              <a:rPr lang="en-US" sz="1800" b="1" dirty="0" smtClean="0"/>
              <a:t>components </a:t>
            </a:r>
            <a:r>
              <a:rPr lang="en-US" sz="1800" b="1" dirty="0"/>
              <a:t>through a </a:t>
            </a:r>
            <a:r>
              <a:rPr lang="en-US" sz="1800" b="1" dirty="0" smtClean="0"/>
              <a:t>10 </a:t>
            </a:r>
            <a:r>
              <a:rPr lang="en-US" sz="1800" b="1" dirty="0"/>
              <a:t>cm </a:t>
            </a:r>
            <a:r>
              <a:rPr lang="en-US" sz="1800" b="1" dirty="0" smtClean="0"/>
              <a:t>long </a:t>
            </a:r>
            <a:r>
              <a:rPr lang="en-US" sz="1800" b="1" dirty="0"/>
              <a:t>small aperture (6, 4, or 2 mm diameter</a:t>
            </a:r>
            <a:r>
              <a:rPr lang="en-US" sz="1800" b="1" dirty="0" smtClean="0"/>
              <a:t>)</a:t>
            </a:r>
          </a:p>
          <a:p>
            <a:endParaRPr lang="en-US" sz="1800" b="1" dirty="0"/>
          </a:p>
          <a:p>
            <a:r>
              <a:rPr lang="en-US" sz="1800" b="1" dirty="0" smtClean="0"/>
              <a:t>i.e., put &gt; 400 kW through a coffee stirrer! </a:t>
            </a:r>
          </a:p>
          <a:p>
            <a:pPr algn="ctr"/>
            <a:endParaRPr lang="en-US" sz="1600" b="1" dirty="0"/>
          </a:p>
        </p:txBody>
      </p:sp>
      <p:pic>
        <p:nvPicPr>
          <p:cNvPr id="12" name="Picture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04549"/>
            <a:ext cx="6499836" cy="265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/>
          <p:nvPr/>
        </p:nvGrpSpPr>
        <p:grpSpPr>
          <a:xfrm>
            <a:off x="5841250" y="915154"/>
            <a:ext cx="3352800" cy="3562493"/>
            <a:chOff x="2438400" y="1362075"/>
            <a:chExt cx="4267200" cy="41338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7600" y="1362075"/>
              <a:ext cx="2094983" cy="4133850"/>
            </a:xfrm>
            <a:prstGeom prst="rect">
              <a:avLst/>
            </a:prstGeom>
          </p:spPr>
        </p:pic>
        <p:sp>
          <p:nvSpPr>
            <p:cNvPr id="4" name="TextBox 24"/>
            <p:cNvSpPr txBox="1"/>
            <p:nvPr/>
          </p:nvSpPr>
          <p:spPr>
            <a:xfrm>
              <a:off x="2438400" y="1514475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latin typeface="Calibri"/>
                  <a:cs typeface="Calibri"/>
                </a:rPr>
                <a:t>Target</a:t>
              </a:r>
            </a:p>
            <a:p>
              <a:r>
                <a:rPr lang="en-US" sz="2000" dirty="0" smtClean="0">
                  <a:latin typeface="Calibri"/>
                  <a:cs typeface="Calibri"/>
                </a:rPr>
                <a:t>Chamber</a:t>
              </a:r>
            </a:p>
          </p:txBody>
        </p:sp>
        <p:sp>
          <p:nvSpPr>
            <p:cNvPr id="5" name="TextBox 28"/>
            <p:cNvSpPr txBox="1"/>
            <p:nvPr/>
          </p:nvSpPr>
          <p:spPr>
            <a:xfrm>
              <a:off x="2438400" y="4323864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latin typeface="Calibri"/>
                  <a:cs typeface="Calibri"/>
                </a:rPr>
                <a:t>Tube block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10800000" flipV="1">
              <a:off x="4876800" y="2200275"/>
              <a:ext cx="838200" cy="533400"/>
            </a:xfrm>
            <a:prstGeom prst="straightConnector1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276600" y="4714875"/>
              <a:ext cx="1219200" cy="1588"/>
            </a:xfrm>
            <a:prstGeom prst="straightConnector1">
              <a:avLst/>
            </a:prstGeom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6200000" flipH="1">
              <a:off x="3897841" y="2569634"/>
              <a:ext cx="901699" cy="10581"/>
            </a:xfrm>
            <a:prstGeom prst="straightConnector1">
              <a:avLst/>
            </a:prstGeom>
            <a:ln>
              <a:solidFill>
                <a:srgbClr val="3366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29"/>
            <p:cNvSpPr txBox="1"/>
            <p:nvPr/>
          </p:nvSpPr>
          <p:spPr>
            <a:xfrm>
              <a:off x="4876800" y="1601546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latin typeface="Calibri"/>
                  <a:cs typeface="Calibri"/>
                </a:rPr>
                <a:t>Stepper motor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772612" y="4646474"/>
            <a:ext cx="22686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Designed and constructed  by MIT-Bates R&amp;E </a:t>
            </a:r>
            <a:r>
              <a:rPr lang="en-US" sz="1800" dirty="0"/>
              <a:t>Center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in </a:t>
            </a:r>
            <a:r>
              <a:rPr lang="en-US" sz="1800" dirty="0"/>
              <a:t>collaboration with </a:t>
            </a:r>
            <a:r>
              <a:rPr lang="en-US" sz="1800" dirty="0" err="1"/>
              <a:t>JLab</a:t>
            </a:r>
            <a:r>
              <a:rPr lang="en-US" sz="1800" dirty="0"/>
              <a:t> FEL staff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39579" y="6068294"/>
            <a:ext cx="2222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DarkLight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Collaboration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976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457200" y="104775"/>
            <a:ext cx="81534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kern="1200" dirty="0" err="1" smtClean="0">
                <a:solidFill>
                  <a:srgbClr val="0000B8"/>
                </a:solidFill>
                <a:latin typeface="Arial" charset="0"/>
                <a:ea typeface="ＭＳ Ｐゴシック" charset="-128"/>
                <a:cs typeface="+mn-cs"/>
              </a:rPr>
              <a:t>Darklight</a:t>
            </a:r>
            <a:r>
              <a:rPr lang="en-US" b="1" kern="1200" dirty="0" smtClean="0">
                <a:solidFill>
                  <a:srgbClr val="0000B8"/>
                </a:solidFill>
                <a:latin typeface="Arial" charset="0"/>
                <a:ea typeface="ＭＳ Ｐゴシック" charset="-128"/>
                <a:cs typeface="+mn-cs"/>
              </a:rPr>
              <a:t> Experiment</a:t>
            </a:r>
            <a:r>
              <a:rPr lang="en-US" sz="2800" b="1" kern="1200" dirty="0">
                <a:solidFill>
                  <a:srgbClr val="385D8A"/>
                </a:solidFill>
                <a:latin typeface="Arial" charset="0"/>
                <a:ea typeface="ＭＳ Ｐゴシック" charset="-128"/>
                <a:cs typeface="+mn-cs"/>
              </a:rPr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983579"/>
            <a:ext cx="7086600" cy="4967042"/>
          </a:xfrm>
          <a:prstGeom prst="rect">
            <a:avLst/>
          </a:prstGeom>
        </p:spPr>
      </p:pic>
      <p:sp>
        <p:nvSpPr>
          <p:cNvPr id="4" name="TextBox 6"/>
          <p:cNvSpPr txBox="1"/>
          <p:nvPr/>
        </p:nvSpPr>
        <p:spPr>
          <a:xfrm>
            <a:off x="762000" y="2050379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Calibri"/>
                <a:cs typeface="Calibri"/>
              </a:rPr>
              <a:t>E-beam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rot="10800000">
            <a:off x="1295400" y="2507579"/>
            <a:ext cx="7010400" cy="1371600"/>
          </a:xfrm>
          <a:prstGeom prst="straightConnector1">
            <a:avLst/>
          </a:prstGeom>
          <a:ln w="25400" cap="flat" cmpd="sng" algn="ctr">
            <a:solidFill>
              <a:srgbClr val="FFFF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14"/>
          <p:cNvSpPr txBox="1"/>
          <p:nvPr/>
        </p:nvSpPr>
        <p:spPr>
          <a:xfrm>
            <a:off x="4648200" y="907379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Calibri"/>
                <a:cs typeface="Calibri"/>
              </a:rPr>
              <a:t>Chamber</a:t>
            </a:r>
          </a:p>
        </p:txBody>
      </p:sp>
      <p:sp>
        <p:nvSpPr>
          <p:cNvPr id="7" name="TextBox 15"/>
          <p:cNvSpPr txBox="1"/>
          <p:nvPr/>
        </p:nvSpPr>
        <p:spPr>
          <a:xfrm>
            <a:off x="3048000" y="983579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Calibri"/>
                <a:cs typeface="Calibri"/>
              </a:rPr>
              <a:t>Viewer1 inserted</a:t>
            </a:r>
          </a:p>
        </p:txBody>
      </p:sp>
      <p:sp>
        <p:nvSpPr>
          <p:cNvPr id="8" name="TextBox 16"/>
          <p:cNvSpPr txBox="1"/>
          <p:nvPr/>
        </p:nvSpPr>
        <p:spPr>
          <a:xfrm>
            <a:off x="7010400" y="1135979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Calibri"/>
                <a:cs typeface="Calibri"/>
              </a:rPr>
              <a:t>Viewer2 </a:t>
            </a:r>
          </a:p>
          <a:p>
            <a:r>
              <a:rPr lang="en-US" sz="2000" dirty="0" smtClean="0">
                <a:latin typeface="Calibri"/>
                <a:cs typeface="Calibri"/>
              </a:rPr>
              <a:t>replaced</a:t>
            </a:r>
          </a:p>
        </p:txBody>
      </p:sp>
      <p:sp>
        <p:nvSpPr>
          <p:cNvPr id="9" name="TextBox 18"/>
          <p:cNvSpPr txBox="1"/>
          <p:nvPr/>
        </p:nvSpPr>
        <p:spPr>
          <a:xfrm>
            <a:off x="2971800" y="1897979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Calibri"/>
                <a:cs typeface="Calibri"/>
              </a:rPr>
              <a:t>3F7 Quad</a:t>
            </a:r>
          </a:p>
        </p:txBody>
      </p:sp>
      <p:sp>
        <p:nvSpPr>
          <p:cNvPr id="10" name="TextBox 19"/>
          <p:cNvSpPr txBox="1"/>
          <p:nvPr/>
        </p:nvSpPr>
        <p:spPr>
          <a:xfrm>
            <a:off x="6248400" y="2507579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Calibri"/>
                <a:cs typeface="Calibri"/>
              </a:rPr>
              <a:t>3F6 Quad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5715000" y="1516979"/>
            <a:ext cx="1371600" cy="685800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876800" y="1440779"/>
            <a:ext cx="457200" cy="152400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3962400" y="1364579"/>
            <a:ext cx="381000" cy="228600"/>
          </a:xfrm>
          <a:prstGeom prst="straightConnector1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57200" y="5800301"/>
            <a:ext cx="7082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radiation detectors for background determination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46454" y="6068294"/>
            <a:ext cx="2222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DarkLight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Collaboration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174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Cube and Diagnostics</a:t>
            </a:r>
            <a:endParaRPr lang="en-US" sz="30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3429000" cy="1676400"/>
          </a:xfrm>
        </p:spPr>
        <p:txBody>
          <a:bodyPr/>
          <a:lstStyle/>
          <a:p>
            <a:pPr lvl="2">
              <a:buNone/>
            </a:pPr>
            <a:endParaRPr lang="en-US" sz="1600" dirty="0" smtClean="0">
              <a:latin typeface="Times New Roman" pitchFamily="18" charset="0"/>
            </a:endParaRPr>
          </a:p>
          <a:p>
            <a:pPr algn="just">
              <a:buNone/>
            </a:pPr>
            <a:endParaRPr lang="en-US" sz="1600" dirty="0" smtClean="0"/>
          </a:p>
          <a:p>
            <a:endParaRPr lang="en-US" sz="1400" dirty="0" smtClean="0">
              <a:latin typeface="Times New Roman" pitchFamily="18" charset="0"/>
            </a:endParaRPr>
          </a:p>
          <a:p>
            <a:pPr>
              <a:buNone/>
            </a:pPr>
            <a:endParaRPr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7239000" cy="4974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6454" y="6068294"/>
            <a:ext cx="2222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DarkLight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Collaboration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39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914400"/>
          </a:xfrm>
        </p:spPr>
        <p:txBody>
          <a:bodyPr/>
          <a:lstStyle/>
          <a:p>
            <a:r>
              <a:rPr lang="en-US" sz="3000" dirty="0" smtClean="0"/>
              <a:t>Achievements</a:t>
            </a:r>
            <a:endParaRPr lang="en-US" sz="30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28600" y="836220"/>
            <a:ext cx="8686800" cy="5105400"/>
          </a:xfrm>
        </p:spPr>
        <p:txBody>
          <a:bodyPr/>
          <a:lstStyle/>
          <a:p>
            <a:pPr marL="342900" lvl="1" indent="-342900">
              <a:buFont typeface="Wingdings" pitchFamily="2" charset="2"/>
              <a:buChar char="§"/>
            </a:pPr>
            <a:r>
              <a:rPr lang="en-US" b="1" dirty="0" smtClean="0"/>
              <a:t>Established low beam loss in transmission of CW high power sub-100 micron beam at 100 MeV by independently controlling </a:t>
            </a:r>
            <a:r>
              <a:rPr lang="en-US" b="1" dirty="0" err="1" smtClean="0"/>
              <a:t>betatron</a:t>
            </a:r>
            <a:r>
              <a:rPr lang="en-US" b="1" dirty="0" smtClean="0"/>
              <a:t> match of primary beam and halo.  </a:t>
            </a:r>
          </a:p>
          <a:p>
            <a:pPr marL="342900" lvl="1" indent="-342900">
              <a:buFont typeface="Wingdings" pitchFamily="2" charset="2"/>
              <a:buChar char="§"/>
            </a:pPr>
            <a:r>
              <a:rPr lang="en-US" b="1" dirty="0" smtClean="0"/>
              <a:t>Measured beam interception as low as 3.2 PPM in 2 mm aperture while running 450 kW of beam power (100 MeV, 60 </a:t>
            </a:r>
            <a:r>
              <a:rPr lang="en-US" b="1" dirty="0" err="1" smtClean="0"/>
              <a:t>pC</a:t>
            </a:r>
            <a:r>
              <a:rPr lang="en-US" b="1" dirty="0" smtClean="0"/>
              <a:t>, 75 MHz) significantly exceeding </a:t>
            </a:r>
            <a:r>
              <a:rPr lang="en-US" b="1" dirty="0" err="1" smtClean="0"/>
              <a:t>DarkLight</a:t>
            </a:r>
            <a:r>
              <a:rPr lang="en-US" b="1" dirty="0" smtClean="0"/>
              <a:t> requirements</a:t>
            </a:r>
          </a:p>
          <a:p>
            <a:pPr marL="342900" lvl="1" indent="-342900">
              <a:buFont typeface="Wingdings" pitchFamily="2" charset="2"/>
              <a:buChar char="§"/>
            </a:pPr>
            <a:r>
              <a:rPr lang="en-US" b="1" dirty="0" smtClean="0"/>
              <a:t>Measured background radiation to establish anticipated ratio of signal to background levels and detector shielding requirements</a:t>
            </a:r>
          </a:p>
          <a:p>
            <a:pPr marL="342900" lvl="1" indent="-342900">
              <a:buFont typeface="Wingdings" pitchFamily="2" charset="2"/>
              <a:buChar char="§"/>
            </a:pPr>
            <a:r>
              <a:rPr lang="en-US" b="1" dirty="0" smtClean="0"/>
              <a:t>Performed 8 hour stability run delivering 120 C though 2 mm aperture</a:t>
            </a:r>
          </a:p>
          <a:p>
            <a:pPr marL="342900" lvl="1" indent="-342900">
              <a:buFont typeface="Wingdings" pitchFamily="2" charset="2"/>
              <a:buChar char="§"/>
            </a:pPr>
            <a:r>
              <a:rPr lang="en-US" b="1" dirty="0" smtClean="0"/>
              <a:t>Performed halo imaging and profile measurements using new camera with 10</a:t>
            </a:r>
            <a:r>
              <a:rPr lang="en-US" b="1" baseline="30000" dirty="0" smtClean="0"/>
              <a:t>5</a:t>
            </a:r>
            <a:r>
              <a:rPr lang="en-US" b="1" dirty="0" smtClean="0"/>
              <a:t> dynamic range.</a:t>
            </a:r>
          </a:p>
          <a:p>
            <a:pPr marL="342900" lvl="1" indent="-342900">
              <a:buFont typeface="Wingdings" pitchFamily="2" charset="2"/>
              <a:buChar char="§"/>
            </a:pPr>
            <a:endParaRPr lang="en-US" b="1" dirty="0" smtClean="0"/>
          </a:p>
          <a:p>
            <a:pPr lvl="3">
              <a:buNone/>
            </a:pPr>
            <a:endParaRPr lang="en-US" sz="1600" dirty="0" smtClean="0">
              <a:latin typeface="Times New Roman" pitchFamily="18" charset="0"/>
            </a:endParaRPr>
          </a:p>
          <a:p>
            <a:pPr algn="just">
              <a:buNone/>
            </a:pPr>
            <a:endParaRPr lang="en-US" sz="1600" dirty="0" smtClean="0"/>
          </a:p>
          <a:p>
            <a:endParaRPr lang="en-US" sz="1400" dirty="0" smtClean="0">
              <a:latin typeface="Times New Roman" pitchFamily="18" charset="0"/>
            </a:endParaRPr>
          </a:p>
          <a:p>
            <a:pPr>
              <a:buNone/>
            </a:pP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6946454" y="6056419"/>
            <a:ext cx="2222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DarkLight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Collaboration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7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46454" y="6056419"/>
            <a:ext cx="2222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DarkLight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Collaboration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15272" b="22665"/>
          <a:stretch/>
        </p:blipFill>
        <p:spPr>
          <a:xfrm>
            <a:off x="1151905" y="1199408"/>
            <a:ext cx="7327075" cy="3574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6924" y="279806"/>
            <a:ext cx="629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Experiment under detailed planning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394" y="5225422"/>
            <a:ext cx="7992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Modest experiment cost ($5M) and operating cost compared to typical HEP studies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614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926" y="2995848"/>
            <a:ext cx="2532474" cy="33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4666"/>
            <a:ext cx="7772400" cy="528525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DarkLight</a:t>
            </a:r>
            <a:r>
              <a:rPr lang="en-US" sz="2800" dirty="0" smtClean="0"/>
              <a:t> transverse beam diagnostics </a:t>
            </a:r>
            <a:endParaRPr lang="en-US" sz="2800" dirty="0"/>
          </a:p>
        </p:txBody>
      </p:sp>
      <p:pic>
        <p:nvPicPr>
          <p:cNvPr id="4" name="Picture 3" descr="! Beamanizer 8mm Dave's small beam 07-20-12@15-45-0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821" y="1190138"/>
            <a:ext cx="3008357" cy="2390747"/>
          </a:xfrm>
          <a:prstGeom prst="rect">
            <a:avLst/>
          </a:prstGeom>
        </p:spPr>
      </p:pic>
      <p:pic>
        <p:nvPicPr>
          <p:cNvPr id="5" name="Picture 4" descr="! Beamanizer 8mm small 1e-3 cam1 07-20-12@15-51-3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0" y="1188264"/>
            <a:ext cx="3011362" cy="2393136"/>
          </a:xfrm>
          <a:prstGeom prst="rect">
            <a:avLst/>
          </a:prstGeom>
        </p:spPr>
      </p:pic>
      <p:pic>
        <p:nvPicPr>
          <p:cNvPr id="6" name="Picture 5" descr="! Beamanizer 8mm small 1e-3 cam3 moved 07-20-12@15-58-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614" y="1219200"/>
            <a:ext cx="3026386" cy="2405075"/>
          </a:xfrm>
          <a:prstGeom prst="rect">
            <a:avLst/>
          </a:prstGeom>
        </p:spPr>
      </p:pic>
      <p:pic>
        <p:nvPicPr>
          <p:cNvPr id="7" name="Picture 6" descr="Screen shot 2012-07-25 at 3.34.5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86" y="3665285"/>
            <a:ext cx="1143028" cy="1211515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endCxn id="7" idx="0"/>
          </p:cNvCxnSpPr>
          <p:nvPr/>
        </p:nvCxnSpPr>
        <p:spPr>
          <a:xfrm rot="5400000">
            <a:off x="4103249" y="2751855"/>
            <a:ext cx="1382181" cy="4446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76408" y="3778552"/>
            <a:ext cx="3967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Area: 1 mm </a:t>
            </a:r>
            <a:r>
              <a:rPr lang="en-US" dirty="0" err="1" smtClean="0"/>
              <a:t>x</a:t>
            </a:r>
            <a:r>
              <a:rPr lang="en-US" dirty="0" smtClean="0"/>
              <a:t> 1 mm;</a:t>
            </a:r>
          </a:p>
          <a:p>
            <a:r>
              <a:rPr lang="en-US" dirty="0" smtClean="0"/>
              <a:t>Best Gaussian: fit </a:t>
            </a:r>
            <a:r>
              <a:rPr lang="en-US" sz="2400" dirty="0" err="1" smtClean="0"/>
              <a:t>σ</a:t>
            </a:r>
            <a:r>
              <a:rPr lang="en-US" baseline="-25000" dirty="0" err="1" smtClean="0"/>
              <a:t>x</a:t>
            </a:r>
            <a:r>
              <a:rPr lang="en-US" dirty="0" smtClean="0"/>
              <a:t>=50 </a:t>
            </a:r>
            <a:r>
              <a:rPr lang="en-US" dirty="0" err="1" smtClean="0"/>
              <a:t>μm</a:t>
            </a:r>
            <a:r>
              <a:rPr lang="en-US" dirty="0" smtClean="0"/>
              <a:t>; </a:t>
            </a:r>
            <a:r>
              <a:rPr lang="en-US" sz="2400" dirty="0" err="1" smtClean="0"/>
              <a:t>σ</a:t>
            </a:r>
            <a:r>
              <a:rPr lang="en-US" baseline="-25000" dirty="0" err="1" smtClean="0"/>
              <a:t>y</a:t>
            </a:r>
            <a:r>
              <a:rPr lang="en-US" dirty="0" smtClean="0"/>
              <a:t>=52μm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8033" y="773668"/>
            <a:ext cx="170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cm upstream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04164" y="773668"/>
            <a:ext cx="1987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cm downstream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36812" y="773668"/>
            <a:ext cx="78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77902" y="5127630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</a:t>
            </a:r>
            <a:r>
              <a:rPr lang="en-US" dirty="0" err="1" smtClean="0"/>
              <a:t>μm</a:t>
            </a:r>
            <a:r>
              <a:rPr lang="en-US" dirty="0" smtClean="0"/>
              <a:t> diffraction limit on resolution </a:t>
            </a:r>
          </a:p>
          <a:p>
            <a:r>
              <a:rPr lang="en-US" dirty="0"/>
              <a:t>S</a:t>
            </a:r>
            <a:r>
              <a:rPr lang="en-US" dirty="0" smtClean="0"/>
              <a:t>eparate measurement showed ability to image halo at 5 x 10</a:t>
            </a:r>
            <a:r>
              <a:rPr lang="en-US" baseline="30000" dirty="0" smtClean="0"/>
              <a:t>-4</a:t>
            </a:r>
            <a:r>
              <a:rPr lang="en-US" dirty="0" smtClean="0"/>
              <a:t> level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46454" y="6080169"/>
            <a:ext cx="2222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DarkLight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Collaboration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96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29064" y="889535"/>
            <a:ext cx="777240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0000FF"/>
              </a:buClr>
            </a:pPr>
            <a:r>
              <a:rPr lang="en-US" b="1" dirty="0" smtClean="0">
                <a:solidFill>
                  <a:srgbClr val="000000"/>
                </a:solidFill>
                <a:cs typeface="Arial" charset="0"/>
                <a:sym typeface="Symbol" charset="0"/>
              </a:rPr>
              <a:t>Four sorts of the unwanted beam (beam </a:t>
            </a:r>
            <a:r>
              <a:rPr lang="en-US" i="1" dirty="0" smtClean="0">
                <a:solidFill>
                  <a:srgbClr val="000000"/>
                </a:solidFill>
                <a:cs typeface="Arial" charset="0"/>
                <a:sym typeface="Symbol" charset="0"/>
              </a:rPr>
              <a:t>halo</a:t>
            </a:r>
            <a:r>
              <a:rPr lang="en-US" b="1" dirty="0" smtClean="0">
                <a:solidFill>
                  <a:srgbClr val="000000"/>
                </a:solidFill>
                <a:cs typeface="Arial" charset="0"/>
                <a:sym typeface="Symbol" charset="0"/>
              </a:rPr>
              <a:t>)</a:t>
            </a:r>
          </a:p>
          <a:p>
            <a:pPr eaLnBrk="1" hangingPunct="1">
              <a:lnSpc>
                <a:spcPct val="150000"/>
              </a:lnSpc>
              <a:buClr>
                <a:srgbClr val="0000FF"/>
              </a:buClr>
            </a:pPr>
            <a:endParaRPr lang="en-US" b="1" dirty="0" smtClean="0">
              <a:solidFill>
                <a:srgbClr val="000000"/>
              </a:solidFill>
              <a:cs typeface="Arial" charset="0"/>
              <a:sym typeface="Symbol" charset="0"/>
            </a:endParaRPr>
          </a:p>
          <a:p>
            <a:pPr marL="342900" indent="-342900" eaLnBrk="1" hangingPunct="1">
              <a:buClr>
                <a:srgbClr val="FF3300"/>
              </a:buClr>
              <a:buFontTx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Symbol" charset="0"/>
              </a:rPr>
              <a:t>Fraction of the phase space distribution that is far away</a:t>
            </a:r>
            <a:br>
              <a:rPr lang="en-US" sz="2000" dirty="0" smtClean="0">
                <a:solidFill>
                  <a:srgbClr val="000000"/>
                </a:solidFill>
                <a:cs typeface="Arial" charset="0"/>
                <a:sym typeface="Symbol" charset="0"/>
              </a:rPr>
            </a:b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Symbol" charset="0"/>
              </a:rPr>
              <a:t>from the core (due to the beam dynamics)</a:t>
            </a:r>
          </a:p>
          <a:p>
            <a:pPr eaLnBrk="1" hangingPunct="1">
              <a:buClr>
                <a:srgbClr val="FF3300"/>
              </a:buClr>
            </a:pPr>
            <a:endParaRPr lang="en-US" sz="2000" dirty="0" smtClean="0">
              <a:solidFill>
                <a:srgbClr val="000000"/>
              </a:solidFill>
              <a:cs typeface="Arial" charset="0"/>
              <a:sym typeface="Symbol" charset="0"/>
            </a:endParaRPr>
          </a:p>
          <a:p>
            <a:pPr marL="342900" indent="-342900" eaLnBrk="1" hangingPunct="1">
              <a:buClr>
                <a:srgbClr val="0000FF"/>
              </a:buClr>
              <a:buFontTx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Symbol" charset="0"/>
              </a:rPr>
              <a:t>Low charge due to not well attenuated Cathode Laser (ERLs) – but real bunches that have proper timing for acceleration</a:t>
            </a:r>
          </a:p>
          <a:p>
            <a:pPr eaLnBrk="1" hangingPunct="1">
              <a:buClr>
                <a:srgbClr val="0000FF"/>
              </a:buClr>
            </a:pPr>
            <a:endParaRPr lang="en-US" sz="2000" dirty="0" smtClean="0">
              <a:solidFill>
                <a:srgbClr val="000000"/>
              </a:solidFill>
              <a:cs typeface="Arial" charset="0"/>
              <a:sym typeface="Symbol" charset="0"/>
            </a:endParaRPr>
          </a:p>
          <a:p>
            <a:pPr marL="342900" indent="-342900" eaLnBrk="1" hangingPunct="1">
              <a:buClr>
                <a:srgbClr val="0000FF"/>
              </a:buClr>
              <a:buFontTx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Symbol" charset="0"/>
              </a:rPr>
              <a:t>Due to the Cathode Laser  but not properly timed (scattered and reflected light)</a:t>
            </a:r>
          </a:p>
          <a:p>
            <a:pPr eaLnBrk="1" hangingPunct="1">
              <a:buClr>
                <a:srgbClr val="0000FF"/>
              </a:buClr>
            </a:pPr>
            <a:endParaRPr lang="en-US" sz="2000" dirty="0" smtClean="0">
              <a:solidFill>
                <a:srgbClr val="000000"/>
              </a:solidFill>
              <a:cs typeface="Arial" charset="0"/>
              <a:sym typeface="Symbol" charset="0"/>
            </a:endParaRPr>
          </a:p>
          <a:p>
            <a:pPr marL="342900" indent="-342900" eaLnBrk="1" hangingPunct="1">
              <a:buClr>
                <a:srgbClr val="0000FF"/>
              </a:buClr>
              <a:buFontTx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Symbol" charset="0"/>
              </a:rPr>
              <a:t>Field emission: Gun (can be DC or RF), Accelerator itself (can be accelerated in both directions)</a:t>
            </a:r>
            <a:endParaRPr lang="en-US" sz="2000" dirty="0">
              <a:solidFill>
                <a:srgbClr val="000000"/>
              </a:solidFill>
              <a:cs typeface="Arial" charset="0"/>
              <a:sym typeface="Symbol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5631" y="0"/>
            <a:ext cx="877586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rgbClr val="000090"/>
                </a:solidFill>
                <a:latin typeface="Arial" pitchFamily="34" charset="0"/>
                <a:ea typeface="+mn-ea"/>
                <a:cs typeface="Arial" pitchFamily="34" charset="0"/>
              </a:rPr>
              <a:t>High Dynamic Range Diagnostic Development is Essential</a:t>
            </a:r>
            <a:endParaRPr lang="en-US" b="1" i="1" kern="0" dirty="0" smtClean="0">
              <a:solidFill>
                <a:srgbClr val="00009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4477" y="5866532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Evtushenko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5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Combining algorithm; LDR image</a:t>
            </a:r>
          </a:p>
        </p:txBody>
      </p:sp>
      <p:sp>
        <p:nvSpPr>
          <p:cNvPr id="6" name="Content Placeholder 10"/>
          <p:cNvSpPr>
            <a:spLocks noGrp="1"/>
          </p:cNvSpPr>
          <p:nvPr>
            <p:ph idx="1"/>
          </p:nvPr>
        </p:nvSpPr>
        <p:spPr>
          <a:xfrm>
            <a:off x="242375" y="4007114"/>
            <a:ext cx="8686800" cy="2333908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000090"/>
              </a:buClr>
              <a:buFont typeface="Wingdings" charset="2"/>
              <a:buChar char="v"/>
            </a:pPr>
            <a:r>
              <a:rPr lang="en-US" sz="1600" dirty="0"/>
              <a:t>Combining </a:t>
            </a:r>
            <a:r>
              <a:rPr lang="en-US" sz="1600" dirty="0" smtClean="0"/>
              <a:t>algorithm operates on lines of the images</a:t>
            </a:r>
          </a:p>
          <a:p>
            <a:pPr>
              <a:spcAft>
                <a:spcPts val="600"/>
              </a:spcAft>
              <a:buClr>
                <a:srgbClr val="000090"/>
              </a:buClr>
              <a:buFont typeface="Wingdings" charset="2"/>
              <a:buChar char="v"/>
            </a:pPr>
            <a:r>
              <a:rPr lang="en-US" sz="1600" dirty="0"/>
              <a:t>T</a:t>
            </a:r>
            <a:r>
              <a:rPr lang="en-US" sz="1600" dirty="0" smtClean="0"/>
              <a:t>he integration time is sufficient for normalization of two images</a:t>
            </a:r>
          </a:p>
          <a:p>
            <a:pPr>
              <a:spcAft>
                <a:spcPts val="600"/>
              </a:spcAft>
              <a:buClr>
                <a:srgbClr val="000090"/>
              </a:buClr>
              <a:buFont typeface="Wingdings" charset="2"/>
              <a:buChar char="v"/>
            </a:pPr>
            <a:r>
              <a:rPr lang="en-US" sz="1600" dirty="0" smtClean="0"/>
              <a:t>Averaging works as usual to improve SNR and DR (need stable beam)</a:t>
            </a:r>
          </a:p>
          <a:p>
            <a:pPr>
              <a:spcAft>
                <a:spcPts val="600"/>
              </a:spcAft>
              <a:buClr>
                <a:srgbClr val="000090"/>
              </a:buClr>
              <a:buFont typeface="Wingdings" charset="2"/>
              <a:buChar char="v"/>
            </a:pPr>
            <a:r>
              <a:rPr lang="en-US" sz="1600" dirty="0" smtClean="0"/>
              <a:t>Becomes non trivial to display LDR images</a:t>
            </a:r>
          </a:p>
        </p:txBody>
      </p:sp>
      <p:pic>
        <p:nvPicPr>
          <p:cNvPr id="3" name="Picture 2" descr="Beamanizer HDR 2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52" y="868680"/>
            <a:ext cx="4438650" cy="3067050"/>
          </a:xfrm>
          <a:prstGeom prst="rect">
            <a:avLst/>
          </a:prstGeom>
        </p:spPr>
      </p:pic>
      <p:pic>
        <p:nvPicPr>
          <p:cNvPr id="4" name="Picture 3" descr="THPD65F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8" y="864137"/>
            <a:ext cx="4122464" cy="30703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4135" y="5501889"/>
            <a:ext cx="65380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P. Evtushenko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funding by DOE BES under Young Investigator Program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8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4572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000095"/>
                </a:solidFill>
                <a:latin typeface="Arial" charset="0"/>
                <a:ea typeface="ＭＳ Ｐゴシック" charset="-128"/>
              </a:rPr>
              <a:t>Measurements vs. Modeling at the level ~10</a:t>
            </a:r>
            <a:r>
              <a:rPr lang="en-US" sz="2800" baseline="30000" dirty="0" smtClean="0">
                <a:solidFill>
                  <a:srgbClr val="000095"/>
                </a:solidFill>
                <a:latin typeface="Arial" charset="0"/>
                <a:ea typeface="ＭＳ Ｐゴシック" charset="-128"/>
              </a:rPr>
              <a:t>3</a:t>
            </a:r>
            <a:endParaRPr lang="en-US" sz="2800" i="1" baseline="30000" dirty="0" smtClean="0">
              <a:solidFill>
                <a:srgbClr val="000095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21507" name="Picture 2" descr="0F04 hal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40" y="869532"/>
            <a:ext cx="4094495" cy="294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207727" y="3854273"/>
            <a:ext cx="30924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charset="0"/>
                <a:ea typeface="+mn-ea"/>
              </a:rPr>
              <a:t>Measured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</a:rPr>
              <a:t> in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ea typeface="+mn-ea"/>
              </a:rPr>
              <a:t>JLab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</a:rPr>
              <a:t> FEL injector,</a:t>
            </a:r>
          </a:p>
          <a:p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</a:rPr>
              <a:t>local intensity difference of the</a:t>
            </a:r>
          </a:p>
          <a:p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</a:rPr>
              <a:t>core and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+mn-ea"/>
              </a:rPr>
              <a:t> “halo”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</a:rPr>
              <a:t>is about 300.</a:t>
            </a:r>
          </a:p>
          <a:p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</a:rPr>
              <a:t>(500 would measure as well)</a:t>
            </a:r>
          </a:p>
          <a:p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</a:rPr>
              <a:t>10-bit frame grabber &amp; a CCD</a:t>
            </a:r>
          </a:p>
          <a:p>
            <a:r>
              <a:rPr lang="en-US" sz="1600" dirty="0">
                <a:solidFill>
                  <a:srgbClr val="000000"/>
                </a:solidFill>
                <a:latin typeface="Arial" charset="0"/>
                <a:ea typeface="+mn-ea"/>
              </a:rPr>
              <a:t>with 57 dB dynamic range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406320" y="835020"/>
            <a:ext cx="5632171" cy="5480203"/>
            <a:chOff x="3088830" y="914400"/>
            <a:chExt cx="5631853" cy="5480838"/>
          </a:xfrm>
        </p:grpSpPr>
        <p:pic>
          <p:nvPicPr>
            <p:cNvPr id="21510" name="Picture 4" descr="300k particles @ multislit trans.Ph-S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4900" y="914400"/>
              <a:ext cx="4875803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1" name="TextBox 5"/>
            <p:cNvSpPr txBox="1">
              <a:spLocks noChangeArrowheads="1"/>
            </p:cNvSpPr>
            <p:nvPr/>
          </p:nvSpPr>
          <p:spPr bwMode="auto">
            <a:xfrm>
              <a:off x="3088830" y="5071646"/>
              <a:ext cx="5631853" cy="1323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 charset="0"/>
                  <a:ea typeface="+mn-ea"/>
                </a:rPr>
                <a:t>PARMELA </a:t>
              </a:r>
              <a:r>
                <a:rPr lang="en-US" sz="1600" dirty="0">
                  <a:solidFill>
                    <a:srgbClr val="FF0000"/>
                  </a:solidFill>
                  <a:latin typeface="Arial" charset="0"/>
                  <a:ea typeface="+mn-ea"/>
                </a:rPr>
                <a:t>simulations</a:t>
              </a:r>
              <a:r>
                <a:rPr lang="en-US" sz="1600" dirty="0">
                  <a:solidFill>
                    <a:srgbClr val="000000"/>
                  </a:solidFill>
                  <a:latin typeface="Arial" charset="0"/>
                  <a:ea typeface="+mn-ea"/>
                </a:rPr>
                <a:t> of the same setup with </a:t>
              </a:r>
              <a:r>
                <a:rPr lang="en-US" sz="1600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3E5 </a:t>
              </a:r>
              <a:r>
                <a:rPr lang="en-US" sz="1600" dirty="0">
                  <a:solidFill>
                    <a:srgbClr val="000000"/>
                  </a:solidFill>
                  <a:latin typeface="Arial" charset="0"/>
                  <a:ea typeface="+mn-ea"/>
                </a:rPr>
                <a:t>particles: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Arial" charset="0"/>
                  <a:ea typeface="+mn-ea"/>
                </a:rPr>
                <a:t>X and Y phase spaces, beam profile and its projection show</a:t>
              </a:r>
            </a:p>
            <a:p>
              <a:r>
                <a:rPr lang="en-US" sz="1600" dirty="0">
                  <a:solidFill>
                    <a:srgbClr val="000000"/>
                  </a:solidFill>
                  <a:latin typeface="Arial" charset="0"/>
                  <a:ea typeface="+mn-ea"/>
                </a:rPr>
                <a:t>the halo around the core of about </a:t>
              </a:r>
              <a:r>
                <a:rPr lang="en-US" sz="1600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3E-</a:t>
              </a:r>
              <a:r>
                <a:rPr lang="en-US" sz="1600" dirty="0">
                  <a:solidFill>
                    <a:srgbClr val="000000"/>
                  </a:solidFill>
                  <a:latin typeface="Arial" charset="0"/>
                  <a:ea typeface="+mn-ea"/>
                </a:rPr>
                <a:t>3.</a:t>
              </a:r>
            </a:p>
            <a:p>
              <a:r>
                <a:rPr lang="en-US" sz="1600" dirty="0">
                  <a:solidFill>
                    <a:srgbClr val="0000FF"/>
                  </a:solidFill>
                  <a:latin typeface="Arial" charset="0"/>
                  <a:ea typeface="+mn-ea"/>
                </a:rPr>
                <a:t>Even in idealized system (simulation</a:t>
              </a:r>
              <a:r>
                <a:rPr lang="en-US" sz="1600" dirty="0" smtClean="0">
                  <a:solidFill>
                    <a:srgbClr val="0000FF"/>
                  </a:solidFill>
                  <a:latin typeface="Arial" charset="0"/>
                  <a:ea typeface="+mn-ea"/>
                </a:rPr>
                <a:t>) non-linear beam</a:t>
              </a:r>
            </a:p>
            <a:p>
              <a:r>
                <a:rPr lang="en-US" sz="1600" dirty="0" smtClean="0">
                  <a:solidFill>
                    <a:srgbClr val="0000FF"/>
                  </a:solidFill>
                  <a:latin typeface="Arial" charset="0"/>
                  <a:ea typeface="+mn-ea"/>
                </a:rPr>
                <a:t>dynamics can lead </a:t>
              </a:r>
              <a:r>
                <a:rPr lang="en-US" sz="1600" dirty="0">
                  <a:solidFill>
                    <a:srgbClr val="0000FF"/>
                  </a:solidFill>
                  <a:latin typeface="Arial" charset="0"/>
                  <a:ea typeface="+mn-ea"/>
                </a:rPr>
                <a:t>to formation of halo.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391523" y="6000233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Evtushenko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8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5657850"/>
            <a:ext cx="9144000" cy="1257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31250" cy="671513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Existing </a:t>
            </a:r>
            <a:r>
              <a:rPr lang="en-US" sz="2800" dirty="0" err="1" smtClean="0">
                <a:solidFill>
                  <a:schemeClr val="tx1"/>
                </a:solidFill>
                <a:latin typeface="Arial" pitchFamily="34" charset="0"/>
              </a:rPr>
              <a:t>JLab</a:t>
            </a: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 High Intensity ERL</a:t>
            </a:r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6408738" y="3989388"/>
            <a:ext cx="1843087" cy="5826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3211513" y="6465888"/>
            <a:ext cx="5054600" cy="392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6630" name="Rectangle 10"/>
          <p:cNvSpPr>
            <a:spLocks noChangeArrowheads="1"/>
          </p:cNvSpPr>
          <p:nvPr/>
        </p:nvSpPr>
        <p:spPr bwMode="auto">
          <a:xfrm>
            <a:off x="0" y="4267200"/>
            <a:ext cx="457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26631" name="Picture 11"/>
          <p:cNvPicPr>
            <a:picLocks noChangeAspect="1" noChangeArrowheads="1"/>
          </p:cNvPicPr>
          <p:nvPr/>
        </p:nvPicPr>
        <p:blipFill>
          <a:blip r:embed="rId3"/>
          <a:srcRect l="16313" t="14209" r="9125" b="9723"/>
          <a:stretch>
            <a:fillRect/>
          </a:stretch>
        </p:blipFill>
        <p:spPr bwMode="auto">
          <a:xfrm>
            <a:off x="715963" y="868363"/>
            <a:ext cx="7827962" cy="598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165100" y="917575"/>
            <a:ext cx="4268788" cy="1223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eaLnBrk="0" hangingPunct="0"/>
            <a:r>
              <a:rPr lang="en-US" sz="2000" b="1" dirty="0" smtClean="0">
                <a:latin typeface="Arial" pitchFamily="34" charset="0"/>
              </a:rPr>
              <a:t>Typical operation:</a:t>
            </a:r>
          </a:p>
          <a:p>
            <a:pPr eaLnBrk="0" hangingPunct="0"/>
            <a:endParaRPr lang="en-US" sz="1100" b="1" dirty="0" smtClean="0">
              <a:latin typeface="Arial" pitchFamily="34" charset="0"/>
            </a:endParaRPr>
          </a:p>
          <a:p>
            <a:pPr eaLnBrk="0" hangingPunct="0"/>
            <a:r>
              <a:rPr lang="en-US" sz="2000" b="1" dirty="0" smtClean="0">
                <a:latin typeface="Arial" pitchFamily="34" charset="0"/>
              </a:rPr>
              <a:t>E </a:t>
            </a:r>
            <a:r>
              <a:rPr lang="en-US" sz="2000" b="1" dirty="0">
                <a:latin typeface="Arial" pitchFamily="34" charset="0"/>
              </a:rPr>
              <a:t>= </a:t>
            </a:r>
            <a:r>
              <a:rPr lang="en-US" sz="2000" b="1" dirty="0" smtClean="0">
                <a:latin typeface="Arial" pitchFamily="34" charset="0"/>
              </a:rPr>
              <a:t>130 </a:t>
            </a:r>
            <a:r>
              <a:rPr lang="en-US" sz="2000" b="1" dirty="0">
                <a:latin typeface="Arial" pitchFamily="34" charset="0"/>
              </a:rPr>
              <a:t>MeV</a:t>
            </a:r>
          </a:p>
          <a:p>
            <a:pPr eaLnBrk="0" hangingPunct="0"/>
            <a:r>
              <a:rPr lang="en-US" sz="2000" b="1" dirty="0">
                <a:latin typeface="Arial" pitchFamily="34" charset="0"/>
              </a:rPr>
              <a:t>135 </a:t>
            </a:r>
            <a:r>
              <a:rPr lang="en-US" sz="2000" b="1" dirty="0" err="1">
                <a:latin typeface="Arial" pitchFamily="34" charset="0"/>
              </a:rPr>
              <a:t>pC</a:t>
            </a:r>
            <a:r>
              <a:rPr lang="en-US" sz="2000" b="1" dirty="0">
                <a:latin typeface="Arial" pitchFamily="34" charset="0"/>
              </a:rPr>
              <a:t> pulses @ 75 </a:t>
            </a:r>
            <a:r>
              <a:rPr lang="en-US" sz="2000" b="1" dirty="0" smtClean="0">
                <a:latin typeface="Arial" pitchFamily="34" charset="0"/>
              </a:rPr>
              <a:t>MHz</a:t>
            </a:r>
            <a:endParaRPr lang="en-US" sz="2000" b="1" dirty="0">
              <a:latin typeface="Arial" pitchFamily="34" charset="0"/>
            </a:endParaRPr>
          </a:p>
          <a:p>
            <a:pPr eaLnBrk="0" hangingPunct="0"/>
            <a:endParaRPr lang="en-US" sz="1400" dirty="0">
              <a:latin typeface="Arial" pitchFamily="34" charset="0"/>
            </a:endParaRPr>
          </a:p>
          <a:p>
            <a:pPr eaLnBrk="0" hangingPunct="0"/>
            <a:r>
              <a:rPr lang="en-US" sz="2000" b="1" i="1" dirty="0">
                <a:solidFill>
                  <a:srgbClr val="6B6BCF"/>
                </a:solidFill>
                <a:latin typeface="Arial" pitchFamily="34" charset="0"/>
              </a:rPr>
              <a:t>The first high current </a:t>
            </a:r>
            <a:r>
              <a:rPr lang="en-US" sz="2000" b="1" i="1" dirty="0" smtClean="0">
                <a:solidFill>
                  <a:srgbClr val="6B6BCF"/>
                </a:solidFill>
                <a:latin typeface="Arial" pitchFamily="34" charset="0"/>
              </a:rPr>
              <a:t>ERL</a:t>
            </a:r>
          </a:p>
          <a:p>
            <a:pPr eaLnBrk="0" hangingPunct="0"/>
            <a:r>
              <a:rPr lang="en-US" sz="2000" b="1" i="1" dirty="0">
                <a:solidFill>
                  <a:srgbClr val="6B6BCF"/>
                </a:solidFill>
                <a:latin typeface="Arial" pitchFamily="34" charset="0"/>
              </a:rPr>
              <a:t>p</a:t>
            </a:r>
            <a:r>
              <a:rPr lang="en-US" sz="2000" b="1" i="1" dirty="0" smtClean="0">
                <a:solidFill>
                  <a:srgbClr val="6B6BCF"/>
                </a:solidFill>
                <a:latin typeface="Arial" pitchFamily="34" charset="0"/>
              </a:rPr>
              <a:t>rovides a high intensity,</a:t>
            </a:r>
          </a:p>
          <a:p>
            <a:pPr eaLnBrk="0" hangingPunct="0"/>
            <a:r>
              <a:rPr lang="en-US" sz="2000" b="1" i="1" dirty="0" smtClean="0">
                <a:solidFill>
                  <a:srgbClr val="6B6BCF"/>
                </a:solidFill>
                <a:latin typeface="Arial" pitchFamily="34" charset="0"/>
              </a:rPr>
              <a:t>cost-effective platform</a:t>
            </a:r>
          </a:p>
          <a:p>
            <a:pPr eaLnBrk="0" hangingPunct="0"/>
            <a:r>
              <a:rPr lang="en-US" sz="2000" b="1" i="1" dirty="0" smtClean="0">
                <a:solidFill>
                  <a:srgbClr val="6B6BCF"/>
                </a:solidFill>
                <a:latin typeface="Arial" pitchFamily="34" charset="0"/>
              </a:rPr>
              <a:t>for HEP-related studies</a:t>
            </a:r>
            <a:endParaRPr lang="en-US" sz="2000" b="1" i="1" dirty="0">
              <a:solidFill>
                <a:srgbClr val="6B6BCF"/>
              </a:solidFill>
              <a:latin typeface="Arial" pitchFamily="34" charset="0"/>
            </a:endParaRPr>
          </a:p>
          <a:p>
            <a:pPr eaLnBrk="0" hangingPunct="0"/>
            <a:r>
              <a:rPr lang="en-US" sz="2000" dirty="0" smtClean="0">
                <a:latin typeface="Arial Unicode MS" pitchFamily="34" charset="-128"/>
              </a:rPr>
              <a:t> </a:t>
            </a:r>
            <a:endParaRPr lang="en-US" sz="2000" dirty="0">
              <a:latin typeface="Arial Unicode MS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38813" y="4859922"/>
            <a:ext cx="293221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Highlighted activities:</a:t>
            </a:r>
          </a:p>
          <a:p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Search for Dark Matter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Cooling Ring Studies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Fixed Target Options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90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Linear vs. Log scale</a:t>
            </a:r>
          </a:p>
        </p:txBody>
      </p:sp>
      <p:sp>
        <p:nvSpPr>
          <p:cNvPr id="6" name="Content Placeholder 10"/>
          <p:cNvSpPr>
            <a:spLocks noGrp="1"/>
          </p:cNvSpPr>
          <p:nvPr>
            <p:ph idx="1"/>
          </p:nvPr>
        </p:nvSpPr>
        <p:spPr>
          <a:xfrm>
            <a:off x="242375" y="3697393"/>
            <a:ext cx="8686800" cy="2445639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000090"/>
              </a:buClr>
              <a:buFont typeface="Wingdings" charset="2"/>
              <a:buChar char="v"/>
            </a:pPr>
            <a:r>
              <a:rPr lang="en-US" sz="1600" dirty="0" smtClean="0"/>
              <a:t>The two pictures here show exactly the same data (beam profile - (</a:t>
            </a:r>
            <a:r>
              <a:rPr lang="en-US" sz="1600" dirty="0" err="1" smtClean="0"/>
              <a:t>x,y</a:t>
            </a:r>
            <a:r>
              <a:rPr lang="en-US" sz="1600" dirty="0" smtClean="0"/>
              <a:t>))</a:t>
            </a:r>
            <a:br>
              <a:rPr lang="en-US" sz="1600" dirty="0" smtClean="0"/>
            </a:br>
            <a:r>
              <a:rPr lang="en-US" sz="1600" dirty="0" smtClean="0"/>
              <a:t>but in linear and log scale </a:t>
            </a:r>
          </a:p>
          <a:p>
            <a:pPr>
              <a:spcAft>
                <a:spcPts val="600"/>
              </a:spcAft>
              <a:buClr>
                <a:srgbClr val="000090"/>
              </a:buClr>
              <a:buFont typeface="Wingdings" charset="2"/>
              <a:buChar char="v"/>
            </a:pPr>
            <a:r>
              <a:rPr lang="en-US" sz="1600" dirty="0" smtClean="0"/>
              <a:t>Next step is to use such measurements for beam characterization, </a:t>
            </a:r>
            <a:r>
              <a:rPr lang="en-US" sz="1600" dirty="0" err="1" smtClean="0"/>
              <a:t>emittance</a:t>
            </a:r>
            <a:r>
              <a:rPr lang="en-US" sz="1600" dirty="0" smtClean="0"/>
              <a:t> and </a:t>
            </a:r>
            <a:r>
              <a:rPr lang="en-US" sz="1600" dirty="0" err="1" smtClean="0"/>
              <a:t>Twiss</a:t>
            </a:r>
            <a:r>
              <a:rPr lang="en-US" sz="1600" dirty="0" smtClean="0"/>
              <a:t> parameters measurements (add x’ and y’) </a:t>
            </a:r>
          </a:p>
          <a:p>
            <a:pPr>
              <a:spcAft>
                <a:spcPts val="600"/>
              </a:spcAft>
              <a:buClr>
                <a:srgbClr val="000090"/>
              </a:buClr>
              <a:buFont typeface="Wingdings" charset="2"/>
              <a:buChar char="v"/>
            </a:pPr>
            <a:r>
              <a:rPr lang="en-US" sz="1600" dirty="0" smtClean="0"/>
              <a:t>Ultimately we want to do tomographic measurements; for now just quad scan</a:t>
            </a:r>
          </a:p>
          <a:p>
            <a:pPr>
              <a:spcAft>
                <a:spcPts val="600"/>
              </a:spcAft>
              <a:buClr>
                <a:srgbClr val="000090"/>
              </a:buClr>
              <a:buFont typeface="Wingdings" charset="2"/>
              <a:buChar char="v"/>
            </a:pPr>
            <a:r>
              <a:rPr lang="en-US" sz="1600" dirty="0" smtClean="0"/>
              <a:t>For non-Gaussian beam RMS beam width is a tricky thing!</a:t>
            </a:r>
            <a:br>
              <a:rPr lang="en-US" sz="1600" dirty="0" smtClean="0"/>
            </a:br>
            <a:r>
              <a:rPr lang="en-US" sz="1600" dirty="0" smtClean="0"/>
              <a:t>It depends on how much of </a:t>
            </a:r>
            <a:r>
              <a:rPr lang="en-US" sz="1600" i="1" dirty="0" smtClean="0"/>
              <a:t>tails</a:t>
            </a:r>
            <a:r>
              <a:rPr lang="en-US" sz="1600" dirty="0" smtClean="0"/>
              <a:t> of the distribution function </a:t>
            </a:r>
            <a:r>
              <a:rPr lang="en-US" sz="1600" b="1" dirty="0" smtClean="0"/>
              <a:t>f(x)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is taken in to account. </a:t>
            </a:r>
          </a:p>
        </p:txBody>
      </p:sp>
      <p:pic>
        <p:nvPicPr>
          <p:cNvPr id="4" name="Picture 3" descr="Log zoo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049" y="822052"/>
            <a:ext cx="4345986" cy="2887098"/>
          </a:xfrm>
          <a:prstGeom prst="rect">
            <a:avLst/>
          </a:prstGeom>
        </p:spPr>
      </p:pic>
      <p:pic>
        <p:nvPicPr>
          <p:cNvPr id="5" name="Picture 4" descr="Lin zoo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3" y="829166"/>
            <a:ext cx="4335312" cy="2879984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426769"/>
              </p:ext>
            </p:extLst>
          </p:nvPr>
        </p:nvGraphicFramePr>
        <p:xfrm>
          <a:off x="6812164" y="5538616"/>
          <a:ext cx="1982787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Equation" r:id="rId6" imgW="1193800" imgH="279400" progId="Equation.3">
                  <p:embed/>
                </p:oleObj>
              </mc:Choice>
              <mc:Fallback>
                <p:oleObj name="Equation" r:id="rId6" imgW="11938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2164" y="5538616"/>
                        <a:ext cx="1982787" cy="4635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22779" y="6038190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Evtushenko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38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Quadrupole</a:t>
            </a:r>
            <a:r>
              <a:rPr lang="en-US" dirty="0" smtClean="0">
                <a:solidFill>
                  <a:srgbClr val="000090"/>
                </a:solidFill>
              </a:rPr>
              <a:t> scan raw data</a:t>
            </a:r>
          </a:p>
        </p:txBody>
      </p:sp>
      <p:pic>
        <p:nvPicPr>
          <p:cNvPr id="3" name="Picture 2" descr="THPD65F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886674"/>
            <a:ext cx="6324600" cy="54807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80735" y="1854199"/>
            <a:ext cx="2367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charset="0"/>
                <a:ea typeface="+mn-ea"/>
              </a:rPr>
              <a:t>Level of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+mn-ea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+mn-ea"/>
              </a:rPr>
              <a:t>nterest</a:t>
            </a:r>
            <a:br>
              <a:rPr lang="en-US" dirty="0" smtClean="0">
                <a:solidFill>
                  <a:srgbClr val="000000"/>
                </a:solidFill>
                <a:latin typeface="Arial" charset="0"/>
                <a:ea typeface="+mn-ea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  <a:ea typeface="+mn-ea"/>
              </a:rPr>
              <a:t>(LOI)</a:t>
            </a:r>
            <a:endParaRPr lang="en-US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6174655" y="2269698"/>
            <a:ext cx="497886" cy="1"/>
          </a:xfrm>
          <a:prstGeom prst="straightConnector1">
            <a:avLst/>
          </a:prstGeom>
          <a:ln>
            <a:solidFill>
              <a:srgbClr val="FF66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62700" y="4144663"/>
            <a:ext cx="275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  <a:ea typeface="+mn-ea"/>
              </a:rPr>
              <a:t>m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+mn-ea"/>
              </a:rPr>
              <a:t>ore </a:t>
            </a:r>
            <a:r>
              <a:rPr lang="en-US" i="1" dirty="0" smtClean="0">
                <a:solidFill>
                  <a:srgbClr val="000000"/>
                </a:solidFill>
                <a:latin typeface="Arial" charset="0"/>
                <a:ea typeface="+mn-ea"/>
              </a:rPr>
              <a:t>tails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+mn-ea"/>
              </a:rPr>
              <a:t> included </a:t>
            </a:r>
            <a:endParaRPr lang="en-US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5400" y="4970163"/>
            <a:ext cx="2596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  <a:ea typeface="+mn-ea"/>
              </a:rPr>
              <a:t>l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+mn-ea"/>
              </a:rPr>
              <a:t>ess </a:t>
            </a:r>
            <a:r>
              <a:rPr lang="en-US" i="1" dirty="0" smtClean="0">
                <a:solidFill>
                  <a:srgbClr val="000000"/>
                </a:solidFill>
                <a:latin typeface="Arial" charset="0"/>
                <a:ea typeface="+mn-ea"/>
              </a:rPr>
              <a:t>tails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+mn-ea"/>
              </a:rPr>
              <a:t> included </a:t>
            </a:r>
            <a:endParaRPr lang="en-US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3441700" y="4356100"/>
            <a:ext cx="2921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1"/>
          </p:cNvCxnSpPr>
          <p:nvPr/>
        </p:nvCxnSpPr>
        <p:spPr bwMode="auto">
          <a:xfrm flipH="1">
            <a:off x="3314700" y="5200996"/>
            <a:ext cx="3060700" cy="0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95117" y="5965019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Evtushenko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6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Emittance</a:t>
            </a:r>
            <a:r>
              <a:rPr lang="en-US" dirty="0" smtClean="0">
                <a:solidFill>
                  <a:srgbClr val="000090"/>
                </a:solidFill>
              </a:rPr>
              <a:t> and </a:t>
            </a:r>
            <a:r>
              <a:rPr lang="en-US" dirty="0" err="1" smtClean="0">
                <a:solidFill>
                  <a:srgbClr val="000090"/>
                </a:solidFill>
              </a:rPr>
              <a:t>Twiss</a:t>
            </a:r>
            <a:r>
              <a:rPr lang="en-US" dirty="0" smtClean="0">
                <a:solidFill>
                  <a:srgbClr val="000090"/>
                </a:solidFill>
              </a:rPr>
              <a:t> parameters</a:t>
            </a:r>
          </a:p>
        </p:txBody>
      </p:sp>
      <p:pic>
        <p:nvPicPr>
          <p:cNvPr id="8" name="Picture 7" descr="THPD65F4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1" y="847189"/>
            <a:ext cx="3380256" cy="2772345"/>
          </a:xfrm>
          <a:prstGeom prst="rect">
            <a:avLst/>
          </a:prstGeom>
        </p:spPr>
      </p:pic>
      <p:pic>
        <p:nvPicPr>
          <p:cNvPr id="9" name="Picture 8" descr="THPD65F4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44" y="3609439"/>
            <a:ext cx="3308044" cy="2762250"/>
          </a:xfrm>
          <a:prstGeom prst="rect">
            <a:avLst/>
          </a:prstGeom>
        </p:spPr>
      </p:pic>
      <p:pic>
        <p:nvPicPr>
          <p:cNvPr id="10" name="Picture 9" descr="THPD65F4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1" y="3609438"/>
            <a:ext cx="3380255" cy="2750600"/>
          </a:xfrm>
          <a:prstGeom prst="rect">
            <a:avLst/>
          </a:prstGeom>
        </p:spPr>
      </p:pic>
      <p:pic>
        <p:nvPicPr>
          <p:cNvPr id="11" name="Picture 10" descr="ellips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11" y="943846"/>
            <a:ext cx="2823210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1582" y="3776030"/>
            <a:ext cx="1775696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beta function(s) 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88080" y="3785620"/>
            <a:ext cx="1891225" cy="369332"/>
          </a:xfrm>
          <a:prstGeom prst="rect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lpha function(s) 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6796" y="1022661"/>
            <a:ext cx="1762509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RMS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  <a:cs typeface="Arial"/>
              </a:rPr>
              <a:t>emittance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5136" y="3051839"/>
            <a:ext cx="146769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charset="0"/>
                <a:ea typeface="+mn-ea"/>
              </a:rPr>
              <a:t>m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+mn-ea"/>
              </a:rPr>
              <a:t>ore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  <a:ea typeface="+mn-ea"/>
              </a:rPr>
              <a:t>tails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+mn-ea"/>
              </a:rPr>
              <a:t> included </a:t>
            </a:r>
            <a:endParaRPr lang="en-US" sz="1200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76255" y="987137"/>
            <a:ext cx="139075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 charset="0"/>
                <a:ea typeface="+mn-ea"/>
              </a:rPr>
              <a:t>l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+mn-ea"/>
              </a:rPr>
              <a:t>ess 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  <a:ea typeface="+mn-ea"/>
              </a:rPr>
              <a:t>tails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+mn-ea"/>
              </a:rPr>
              <a:t> included </a:t>
            </a:r>
            <a:endParaRPr lang="en-US" sz="1200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cxnSp>
        <p:nvCxnSpPr>
          <p:cNvPr id="17" name="Straight Arrow Connector 16"/>
          <p:cNvCxnSpPr>
            <a:stCxn id="15" idx="0"/>
          </p:cNvCxnSpPr>
          <p:nvPr/>
        </p:nvCxnSpPr>
        <p:spPr bwMode="auto">
          <a:xfrm flipV="1">
            <a:off x="6018983" y="2736605"/>
            <a:ext cx="391521" cy="31523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6" idx="2"/>
          </p:cNvCxnSpPr>
          <p:nvPr/>
        </p:nvCxnSpPr>
        <p:spPr bwMode="auto">
          <a:xfrm>
            <a:off x="5971630" y="1264136"/>
            <a:ext cx="438874" cy="655459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79351" y="6028083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Evtushenko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28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0" y="11113"/>
            <a:ext cx="9144000" cy="822325"/>
          </a:xfrm>
        </p:spPr>
        <p:txBody>
          <a:bodyPr/>
          <a:lstStyle/>
          <a:p>
            <a:pPr algn="ctr" eaLnBrk="1" hangingPunct="1"/>
            <a:r>
              <a:rPr lang="en-US" sz="2800" b="1" dirty="0" smtClean="0"/>
              <a:t>ERL Circulator Electron Cooler</a:t>
            </a:r>
            <a:br>
              <a:rPr lang="en-US" sz="2800" b="1" dirty="0" smtClean="0"/>
            </a:br>
            <a:r>
              <a:rPr lang="en-US" sz="2800" b="1" dirty="0" smtClean="0"/>
              <a:t>applications to high energy proton rings</a:t>
            </a:r>
          </a:p>
        </p:txBody>
      </p:sp>
      <p:grpSp>
        <p:nvGrpSpPr>
          <p:cNvPr id="2" name="Group 135"/>
          <p:cNvGrpSpPr/>
          <p:nvPr/>
        </p:nvGrpSpPr>
        <p:grpSpPr>
          <a:xfrm>
            <a:off x="197240" y="832798"/>
            <a:ext cx="3760673" cy="2053872"/>
            <a:chOff x="1096084" y="691275"/>
            <a:chExt cx="7484779" cy="4519528"/>
          </a:xfrm>
        </p:grpSpPr>
        <p:sp>
          <p:nvSpPr>
            <p:cNvPr id="26628" name="Rectangle 3"/>
            <p:cNvSpPr>
              <a:spLocks noChangeArrowheads="1"/>
            </p:cNvSpPr>
            <p:nvPr/>
          </p:nvSpPr>
          <p:spPr bwMode="auto">
            <a:xfrm>
              <a:off x="2706793" y="1495533"/>
              <a:ext cx="3505200" cy="373201"/>
            </a:xfrm>
            <a:prstGeom prst="rect">
              <a:avLst/>
            </a:prstGeom>
            <a:solidFill>
              <a:srgbClr val="FFFF66"/>
            </a:solidFill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eaLnBrk="0" hangingPunct="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29" name="Line 4"/>
            <p:cNvSpPr>
              <a:spLocks noChangeShapeType="1"/>
            </p:cNvSpPr>
            <p:nvPr/>
          </p:nvSpPr>
          <p:spPr bwMode="auto">
            <a:xfrm>
              <a:off x="4594860" y="3661831"/>
              <a:ext cx="22098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30" name="Arc 5"/>
            <p:cNvSpPr>
              <a:spLocks/>
            </p:cNvSpPr>
            <p:nvPr/>
          </p:nvSpPr>
          <p:spPr bwMode="auto">
            <a:xfrm flipH="1">
              <a:off x="1148927" y="1682133"/>
              <a:ext cx="1071033" cy="1026303"/>
            </a:xfrm>
            <a:custGeom>
              <a:avLst/>
              <a:gdLst>
                <a:gd name="T0" fmla="*/ 67905674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31" name="Arc 6"/>
            <p:cNvSpPr>
              <a:spLocks/>
            </p:cNvSpPr>
            <p:nvPr/>
          </p:nvSpPr>
          <p:spPr bwMode="auto">
            <a:xfrm flipH="1" flipV="1">
              <a:off x="1148926" y="2615136"/>
              <a:ext cx="1083733" cy="1046695"/>
            </a:xfrm>
            <a:custGeom>
              <a:avLst/>
              <a:gdLst>
                <a:gd name="T0" fmla="*/ 70348821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32" name="Arc 7"/>
            <p:cNvSpPr>
              <a:spLocks/>
            </p:cNvSpPr>
            <p:nvPr/>
          </p:nvSpPr>
          <p:spPr bwMode="auto">
            <a:xfrm>
              <a:off x="6698827" y="1682133"/>
              <a:ext cx="1071033" cy="1026303"/>
            </a:xfrm>
            <a:custGeom>
              <a:avLst/>
              <a:gdLst>
                <a:gd name="T0" fmla="*/ 67905674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33" name="Arc 8"/>
            <p:cNvSpPr>
              <a:spLocks/>
            </p:cNvSpPr>
            <p:nvPr/>
          </p:nvSpPr>
          <p:spPr bwMode="auto">
            <a:xfrm flipV="1">
              <a:off x="6728460" y="2615136"/>
              <a:ext cx="1041400" cy="1046695"/>
            </a:xfrm>
            <a:custGeom>
              <a:avLst/>
              <a:gdLst>
                <a:gd name="T0" fmla="*/ 62424169 w 21600"/>
                <a:gd name="T1" fmla="*/ 0 h 21593"/>
                <a:gd name="T2" fmla="*/ 2147483647 w 21600"/>
                <a:gd name="T3" fmla="*/ 2147483647 h 21593"/>
                <a:gd name="T4" fmla="*/ 0 w 21600"/>
                <a:gd name="T5" fmla="*/ 2147483647 h 21593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3"/>
                <a:gd name="T11" fmla="*/ 21600 w 21600"/>
                <a:gd name="T12" fmla="*/ 21593 h 215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3" fill="none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</a:path>
                <a:path w="21600" h="21593" stroke="0" extrusionOk="0">
                  <a:moveTo>
                    <a:pt x="556" y="0"/>
                  </a:moveTo>
                  <a:cubicBezTo>
                    <a:pt x="12265" y="302"/>
                    <a:pt x="21600" y="9880"/>
                    <a:pt x="21600" y="21593"/>
                  </a:cubicBezTo>
                  <a:lnTo>
                    <a:pt x="0" y="21593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34" name="Line 10"/>
            <p:cNvSpPr>
              <a:spLocks noChangeShapeType="1"/>
            </p:cNvSpPr>
            <p:nvPr/>
          </p:nvSpPr>
          <p:spPr bwMode="auto">
            <a:xfrm flipH="1">
              <a:off x="7283027" y="1682133"/>
              <a:ext cx="68156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35" name="Line 11"/>
            <p:cNvSpPr>
              <a:spLocks noChangeShapeType="1"/>
            </p:cNvSpPr>
            <p:nvPr/>
          </p:nvSpPr>
          <p:spPr bwMode="auto">
            <a:xfrm flipH="1">
              <a:off x="1294553" y="1682133"/>
              <a:ext cx="68156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36" name="Line 12"/>
            <p:cNvSpPr>
              <a:spLocks noChangeShapeType="1"/>
            </p:cNvSpPr>
            <p:nvPr/>
          </p:nvSpPr>
          <p:spPr bwMode="auto">
            <a:xfrm flipH="1">
              <a:off x="4069927" y="1588833"/>
              <a:ext cx="6815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37" name="Line 13"/>
            <p:cNvSpPr>
              <a:spLocks noChangeShapeType="1"/>
            </p:cNvSpPr>
            <p:nvPr/>
          </p:nvSpPr>
          <p:spPr bwMode="auto">
            <a:xfrm flipH="1">
              <a:off x="4069927" y="1775434"/>
              <a:ext cx="6815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38" name="Line 14"/>
            <p:cNvSpPr>
              <a:spLocks noChangeShapeType="1"/>
            </p:cNvSpPr>
            <p:nvPr/>
          </p:nvSpPr>
          <p:spPr bwMode="auto">
            <a:xfrm>
              <a:off x="2846493" y="3661831"/>
              <a:ext cx="681567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39" name="Oval 16"/>
            <p:cNvSpPr>
              <a:spLocks noChangeArrowheads="1"/>
            </p:cNvSpPr>
            <p:nvPr/>
          </p:nvSpPr>
          <p:spPr bwMode="auto">
            <a:xfrm rot="19275161">
              <a:off x="7473427" y="1792689"/>
              <a:ext cx="224565" cy="633275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 eaLnBrk="0" hangingPunct="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40" name="Text Box 17"/>
            <p:cNvSpPr txBox="1">
              <a:spLocks noChangeArrowheads="1"/>
            </p:cNvSpPr>
            <p:nvPr/>
          </p:nvSpPr>
          <p:spPr bwMode="auto">
            <a:xfrm>
              <a:off x="6728463" y="1042845"/>
              <a:ext cx="1852400" cy="609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ion bunch</a:t>
              </a:r>
            </a:p>
          </p:txBody>
        </p:sp>
        <p:sp>
          <p:nvSpPr>
            <p:cNvPr id="26641" name="Text Box 18"/>
            <p:cNvSpPr txBox="1">
              <a:spLocks noChangeArrowheads="1"/>
            </p:cNvSpPr>
            <p:nvPr/>
          </p:nvSpPr>
          <p:spPr bwMode="auto">
            <a:xfrm>
              <a:off x="6124644" y="1831001"/>
              <a:ext cx="1656853" cy="876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electron bunch</a:t>
              </a:r>
            </a:p>
          </p:txBody>
        </p:sp>
        <p:sp>
          <p:nvSpPr>
            <p:cNvPr id="26642" name="Text Box 19"/>
            <p:cNvSpPr txBox="1">
              <a:spLocks noChangeArrowheads="1"/>
            </p:cNvSpPr>
            <p:nvPr/>
          </p:nvSpPr>
          <p:spPr bwMode="auto">
            <a:xfrm>
              <a:off x="3065546" y="3056670"/>
              <a:ext cx="2962980" cy="525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circulator ring</a:t>
              </a: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2706793" y="1215632"/>
              <a:ext cx="3505200" cy="186601"/>
              <a:chOff x="1872" y="1200"/>
              <a:chExt cx="1728" cy="96"/>
            </a:xfrm>
          </p:grpSpPr>
          <p:grpSp>
            <p:nvGrpSpPr>
              <p:cNvPr id="4" name="Group 21"/>
              <p:cNvGrpSpPr>
                <a:grpSpLocks/>
              </p:cNvGrpSpPr>
              <p:nvPr/>
            </p:nvGrpSpPr>
            <p:grpSpPr bwMode="auto">
              <a:xfrm>
                <a:off x="1872" y="1200"/>
                <a:ext cx="144" cy="96"/>
                <a:chOff x="1680" y="3648"/>
                <a:chExt cx="192" cy="48"/>
              </a:xfrm>
            </p:grpSpPr>
            <p:sp>
              <p:nvSpPr>
                <p:cNvPr id="26753" name="Arc 2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54" name="Arc 2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5" name="Group 24"/>
              <p:cNvGrpSpPr>
                <a:grpSpLocks/>
              </p:cNvGrpSpPr>
              <p:nvPr/>
            </p:nvGrpSpPr>
            <p:grpSpPr bwMode="auto">
              <a:xfrm>
                <a:off x="2016" y="1200"/>
                <a:ext cx="144" cy="96"/>
                <a:chOff x="1680" y="3648"/>
                <a:chExt cx="192" cy="48"/>
              </a:xfrm>
            </p:grpSpPr>
            <p:sp>
              <p:nvSpPr>
                <p:cNvPr id="26751" name="Arc 2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52" name="Arc 2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6" name="Group 27"/>
              <p:cNvGrpSpPr>
                <a:grpSpLocks/>
              </p:cNvGrpSpPr>
              <p:nvPr/>
            </p:nvGrpSpPr>
            <p:grpSpPr bwMode="auto">
              <a:xfrm>
                <a:off x="2160" y="1200"/>
                <a:ext cx="144" cy="96"/>
                <a:chOff x="1680" y="3648"/>
                <a:chExt cx="192" cy="48"/>
              </a:xfrm>
            </p:grpSpPr>
            <p:sp>
              <p:nvSpPr>
                <p:cNvPr id="26749" name="Arc 2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50" name="Arc 2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7" name="Group 30"/>
              <p:cNvGrpSpPr>
                <a:grpSpLocks/>
              </p:cNvGrpSpPr>
              <p:nvPr/>
            </p:nvGrpSpPr>
            <p:grpSpPr bwMode="auto">
              <a:xfrm>
                <a:off x="2304" y="1200"/>
                <a:ext cx="144" cy="96"/>
                <a:chOff x="1680" y="3648"/>
                <a:chExt cx="192" cy="48"/>
              </a:xfrm>
            </p:grpSpPr>
            <p:sp>
              <p:nvSpPr>
                <p:cNvPr id="26747" name="Arc 3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48" name="Arc 3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8" name="Group 33"/>
              <p:cNvGrpSpPr>
                <a:grpSpLocks/>
              </p:cNvGrpSpPr>
              <p:nvPr/>
            </p:nvGrpSpPr>
            <p:grpSpPr bwMode="auto">
              <a:xfrm>
                <a:off x="2448" y="1200"/>
                <a:ext cx="144" cy="96"/>
                <a:chOff x="1680" y="3648"/>
                <a:chExt cx="192" cy="48"/>
              </a:xfrm>
            </p:grpSpPr>
            <p:sp>
              <p:nvSpPr>
                <p:cNvPr id="26745" name="Arc 3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46" name="Arc 3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9" name="Group 36"/>
              <p:cNvGrpSpPr>
                <a:grpSpLocks/>
              </p:cNvGrpSpPr>
              <p:nvPr/>
            </p:nvGrpSpPr>
            <p:grpSpPr bwMode="auto">
              <a:xfrm>
                <a:off x="2592" y="1200"/>
                <a:ext cx="144" cy="96"/>
                <a:chOff x="1680" y="3648"/>
                <a:chExt cx="192" cy="48"/>
              </a:xfrm>
            </p:grpSpPr>
            <p:sp>
              <p:nvSpPr>
                <p:cNvPr id="26743" name="Arc 3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44" name="Arc 3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10" name="Group 39"/>
              <p:cNvGrpSpPr>
                <a:grpSpLocks/>
              </p:cNvGrpSpPr>
              <p:nvPr/>
            </p:nvGrpSpPr>
            <p:grpSpPr bwMode="auto">
              <a:xfrm>
                <a:off x="2736" y="1200"/>
                <a:ext cx="144" cy="96"/>
                <a:chOff x="1680" y="3648"/>
                <a:chExt cx="192" cy="48"/>
              </a:xfrm>
            </p:grpSpPr>
            <p:sp>
              <p:nvSpPr>
                <p:cNvPr id="26741" name="Arc 4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42" name="Arc 4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11" name="Group 42"/>
              <p:cNvGrpSpPr>
                <a:grpSpLocks/>
              </p:cNvGrpSpPr>
              <p:nvPr/>
            </p:nvGrpSpPr>
            <p:grpSpPr bwMode="auto">
              <a:xfrm>
                <a:off x="2880" y="1200"/>
                <a:ext cx="144" cy="96"/>
                <a:chOff x="1680" y="3648"/>
                <a:chExt cx="192" cy="48"/>
              </a:xfrm>
            </p:grpSpPr>
            <p:sp>
              <p:nvSpPr>
                <p:cNvPr id="26739" name="Arc 4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40" name="Arc 4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12" name="Group 45"/>
              <p:cNvGrpSpPr>
                <a:grpSpLocks/>
              </p:cNvGrpSpPr>
              <p:nvPr/>
            </p:nvGrpSpPr>
            <p:grpSpPr bwMode="auto">
              <a:xfrm>
                <a:off x="3024" y="1200"/>
                <a:ext cx="144" cy="96"/>
                <a:chOff x="1680" y="3648"/>
                <a:chExt cx="192" cy="48"/>
              </a:xfrm>
            </p:grpSpPr>
            <p:sp>
              <p:nvSpPr>
                <p:cNvPr id="26737" name="Arc 4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38" name="Arc 4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13" name="Group 48"/>
              <p:cNvGrpSpPr>
                <a:grpSpLocks/>
              </p:cNvGrpSpPr>
              <p:nvPr/>
            </p:nvGrpSpPr>
            <p:grpSpPr bwMode="auto">
              <a:xfrm>
                <a:off x="3168" y="1200"/>
                <a:ext cx="144" cy="96"/>
                <a:chOff x="1680" y="3648"/>
                <a:chExt cx="192" cy="48"/>
              </a:xfrm>
            </p:grpSpPr>
            <p:sp>
              <p:nvSpPr>
                <p:cNvPr id="26735" name="Arc 4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36" name="Arc 5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14" name="Group 51"/>
              <p:cNvGrpSpPr>
                <a:grpSpLocks/>
              </p:cNvGrpSpPr>
              <p:nvPr/>
            </p:nvGrpSpPr>
            <p:grpSpPr bwMode="auto">
              <a:xfrm>
                <a:off x="3312" y="1200"/>
                <a:ext cx="144" cy="96"/>
                <a:chOff x="1680" y="3648"/>
                <a:chExt cx="192" cy="48"/>
              </a:xfrm>
            </p:grpSpPr>
            <p:sp>
              <p:nvSpPr>
                <p:cNvPr id="26733" name="Arc 5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34" name="Arc 5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15" name="Group 54"/>
              <p:cNvGrpSpPr>
                <a:grpSpLocks/>
              </p:cNvGrpSpPr>
              <p:nvPr/>
            </p:nvGrpSpPr>
            <p:grpSpPr bwMode="auto">
              <a:xfrm>
                <a:off x="3456" y="1200"/>
                <a:ext cx="144" cy="96"/>
                <a:chOff x="1680" y="3648"/>
                <a:chExt cx="192" cy="48"/>
              </a:xfrm>
            </p:grpSpPr>
            <p:sp>
              <p:nvSpPr>
                <p:cNvPr id="26731" name="Arc 5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32" name="Arc 5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6" name="Group 57"/>
            <p:cNvGrpSpPr>
              <a:grpSpLocks/>
            </p:cNvGrpSpPr>
            <p:nvPr/>
          </p:nvGrpSpPr>
          <p:grpSpPr bwMode="auto">
            <a:xfrm>
              <a:off x="2706793" y="1962034"/>
              <a:ext cx="3505200" cy="186601"/>
              <a:chOff x="1872" y="1680"/>
              <a:chExt cx="1728" cy="96"/>
            </a:xfrm>
          </p:grpSpPr>
          <p:grpSp>
            <p:nvGrpSpPr>
              <p:cNvPr id="17" name="Group 58"/>
              <p:cNvGrpSpPr>
                <a:grpSpLocks/>
              </p:cNvGrpSpPr>
              <p:nvPr/>
            </p:nvGrpSpPr>
            <p:grpSpPr bwMode="auto">
              <a:xfrm flipV="1">
                <a:off x="1872" y="1680"/>
                <a:ext cx="144" cy="96"/>
                <a:chOff x="1680" y="3648"/>
                <a:chExt cx="192" cy="48"/>
              </a:xfrm>
            </p:grpSpPr>
            <p:sp>
              <p:nvSpPr>
                <p:cNvPr id="26717" name="Arc 5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18" name="Arc 6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18" name="Group 61"/>
              <p:cNvGrpSpPr>
                <a:grpSpLocks/>
              </p:cNvGrpSpPr>
              <p:nvPr/>
            </p:nvGrpSpPr>
            <p:grpSpPr bwMode="auto">
              <a:xfrm flipV="1">
                <a:off x="2016" y="1680"/>
                <a:ext cx="144" cy="96"/>
                <a:chOff x="1680" y="3648"/>
                <a:chExt cx="192" cy="48"/>
              </a:xfrm>
            </p:grpSpPr>
            <p:sp>
              <p:nvSpPr>
                <p:cNvPr id="26715" name="Arc 6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16" name="Arc 6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19" name="Group 64"/>
              <p:cNvGrpSpPr>
                <a:grpSpLocks/>
              </p:cNvGrpSpPr>
              <p:nvPr/>
            </p:nvGrpSpPr>
            <p:grpSpPr bwMode="auto">
              <a:xfrm flipV="1">
                <a:off x="2160" y="1680"/>
                <a:ext cx="144" cy="96"/>
                <a:chOff x="1680" y="3648"/>
                <a:chExt cx="192" cy="48"/>
              </a:xfrm>
            </p:grpSpPr>
            <p:sp>
              <p:nvSpPr>
                <p:cNvPr id="26713" name="Arc 65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14" name="Arc 66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20" name="Group 67"/>
              <p:cNvGrpSpPr>
                <a:grpSpLocks/>
              </p:cNvGrpSpPr>
              <p:nvPr/>
            </p:nvGrpSpPr>
            <p:grpSpPr bwMode="auto">
              <a:xfrm flipV="1">
                <a:off x="2304" y="1680"/>
                <a:ext cx="144" cy="96"/>
                <a:chOff x="1680" y="3648"/>
                <a:chExt cx="192" cy="48"/>
              </a:xfrm>
            </p:grpSpPr>
            <p:sp>
              <p:nvSpPr>
                <p:cNvPr id="26711" name="Arc 68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12" name="Arc 69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21" name="Group 70"/>
              <p:cNvGrpSpPr>
                <a:grpSpLocks/>
              </p:cNvGrpSpPr>
              <p:nvPr/>
            </p:nvGrpSpPr>
            <p:grpSpPr bwMode="auto">
              <a:xfrm flipV="1">
                <a:off x="2448" y="1680"/>
                <a:ext cx="144" cy="96"/>
                <a:chOff x="1680" y="3648"/>
                <a:chExt cx="192" cy="48"/>
              </a:xfrm>
            </p:grpSpPr>
            <p:sp>
              <p:nvSpPr>
                <p:cNvPr id="26709" name="Arc 71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10" name="Arc 72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22" name="Group 73"/>
              <p:cNvGrpSpPr>
                <a:grpSpLocks/>
              </p:cNvGrpSpPr>
              <p:nvPr/>
            </p:nvGrpSpPr>
            <p:grpSpPr bwMode="auto">
              <a:xfrm flipV="1">
                <a:off x="2592" y="1680"/>
                <a:ext cx="144" cy="96"/>
                <a:chOff x="1680" y="3648"/>
                <a:chExt cx="192" cy="48"/>
              </a:xfrm>
            </p:grpSpPr>
            <p:sp>
              <p:nvSpPr>
                <p:cNvPr id="26707" name="Arc 74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08" name="Arc 75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23" name="Group 76"/>
              <p:cNvGrpSpPr>
                <a:grpSpLocks/>
              </p:cNvGrpSpPr>
              <p:nvPr/>
            </p:nvGrpSpPr>
            <p:grpSpPr bwMode="auto">
              <a:xfrm flipV="1">
                <a:off x="2736" y="1680"/>
                <a:ext cx="144" cy="96"/>
                <a:chOff x="1680" y="3648"/>
                <a:chExt cx="192" cy="48"/>
              </a:xfrm>
            </p:grpSpPr>
            <p:sp>
              <p:nvSpPr>
                <p:cNvPr id="26705" name="Arc 77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06" name="Arc 78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24" name="Group 79"/>
              <p:cNvGrpSpPr>
                <a:grpSpLocks/>
              </p:cNvGrpSpPr>
              <p:nvPr/>
            </p:nvGrpSpPr>
            <p:grpSpPr bwMode="auto">
              <a:xfrm flipV="1">
                <a:off x="2880" y="1680"/>
                <a:ext cx="144" cy="96"/>
                <a:chOff x="1680" y="3648"/>
                <a:chExt cx="192" cy="48"/>
              </a:xfrm>
            </p:grpSpPr>
            <p:sp>
              <p:nvSpPr>
                <p:cNvPr id="26703" name="Arc 80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04" name="Arc 81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25" name="Group 82"/>
              <p:cNvGrpSpPr>
                <a:grpSpLocks/>
              </p:cNvGrpSpPr>
              <p:nvPr/>
            </p:nvGrpSpPr>
            <p:grpSpPr bwMode="auto">
              <a:xfrm flipV="1">
                <a:off x="3024" y="1680"/>
                <a:ext cx="144" cy="96"/>
                <a:chOff x="1680" y="3648"/>
                <a:chExt cx="192" cy="48"/>
              </a:xfrm>
            </p:grpSpPr>
            <p:sp>
              <p:nvSpPr>
                <p:cNvPr id="26701" name="Arc 83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02" name="Arc 84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26" name="Group 85"/>
              <p:cNvGrpSpPr>
                <a:grpSpLocks/>
              </p:cNvGrpSpPr>
              <p:nvPr/>
            </p:nvGrpSpPr>
            <p:grpSpPr bwMode="auto">
              <a:xfrm flipV="1">
                <a:off x="3168" y="1680"/>
                <a:ext cx="144" cy="96"/>
                <a:chOff x="1680" y="3648"/>
                <a:chExt cx="192" cy="48"/>
              </a:xfrm>
            </p:grpSpPr>
            <p:sp>
              <p:nvSpPr>
                <p:cNvPr id="26699" name="Arc 86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700" name="Arc 87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27" name="Group 88"/>
              <p:cNvGrpSpPr>
                <a:grpSpLocks/>
              </p:cNvGrpSpPr>
              <p:nvPr/>
            </p:nvGrpSpPr>
            <p:grpSpPr bwMode="auto">
              <a:xfrm flipV="1">
                <a:off x="3312" y="1680"/>
                <a:ext cx="144" cy="96"/>
                <a:chOff x="1680" y="3648"/>
                <a:chExt cx="192" cy="48"/>
              </a:xfrm>
            </p:grpSpPr>
            <p:sp>
              <p:nvSpPr>
                <p:cNvPr id="26697" name="Arc 89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698" name="Arc 90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28" name="Group 91"/>
              <p:cNvGrpSpPr>
                <a:grpSpLocks/>
              </p:cNvGrpSpPr>
              <p:nvPr/>
            </p:nvGrpSpPr>
            <p:grpSpPr bwMode="auto">
              <a:xfrm flipV="1">
                <a:off x="3456" y="1680"/>
                <a:ext cx="144" cy="96"/>
                <a:chOff x="1680" y="3648"/>
                <a:chExt cx="192" cy="48"/>
              </a:xfrm>
            </p:grpSpPr>
            <p:sp>
              <p:nvSpPr>
                <p:cNvPr id="26695" name="Arc 92"/>
                <p:cNvSpPr>
                  <a:spLocks/>
                </p:cNvSpPr>
                <p:nvPr/>
              </p:nvSpPr>
              <p:spPr bwMode="auto">
                <a:xfrm flipH="1">
                  <a:off x="1680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6696" name="Arc 93"/>
                <p:cNvSpPr>
                  <a:spLocks/>
                </p:cNvSpPr>
                <p:nvPr/>
              </p:nvSpPr>
              <p:spPr bwMode="auto">
                <a:xfrm>
                  <a:off x="1776" y="3648"/>
                  <a:ext cx="96" cy="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457200"/>
                  <a:endParaRPr lang="en-US" sz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26645" name="Text Box 94"/>
            <p:cNvSpPr txBox="1">
              <a:spLocks noChangeArrowheads="1"/>
            </p:cNvSpPr>
            <p:nvPr/>
          </p:nvSpPr>
          <p:spPr bwMode="auto">
            <a:xfrm>
              <a:off x="3223707" y="2314490"/>
              <a:ext cx="2434168" cy="525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Cooling section</a:t>
              </a:r>
            </a:p>
          </p:txBody>
        </p:sp>
        <p:sp>
          <p:nvSpPr>
            <p:cNvPr id="26646" name="Text Box 95"/>
            <p:cNvSpPr txBox="1">
              <a:spLocks noChangeArrowheads="1"/>
            </p:cNvSpPr>
            <p:nvPr/>
          </p:nvSpPr>
          <p:spPr bwMode="auto">
            <a:xfrm>
              <a:off x="3208970" y="691275"/>
              <a:ext cx="2413709" cy="525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solenoid</a:t>
              </a:r>
            </a:p>
          </p:txBody>
        </p:sp>
        <p:sp>
          <p:nvSpPr>
            <p:cNvPr id="26647" name="AutoShape 96"/>
            <p:cNvSpPr>
              <a:spLocks/>
            </p:cNvSpPr>
            <p:nvPr/>
          </p:nvSpPr>
          <p:spPr bwMode="auto">
            <a:xfrm rot="16200000" flipV="1">
              <a:off x="4336712" y="584280"/>
              <a:ext cx="228432" cy="3488268"/>
            </a:xfrm>
            <a:prstGeom prst="leftBrace">
              <a:avLst>
                <a:gd name="adj1" fmla="val 75009"/>
                <a:gd name="adj2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defTabSz="457200" eaLnBrk="0" hangingPunct="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48" name="Rectangle 98"/>
            <p:cNvSpPr>
              <a:spLocks noChangeArrowheads="1"/>
            </p:cNvSpPr>
            <p:nvPr/>
          </p:nvSpPr>
          <p:spPr bwMode="auto">
            <a:xfrm rot="10800000">
              <a:off x="3397873" y="4246676"/>
              <a:ext cx="2119007" cy="373239"/>
            </a:xfrm>
            <a:prstGeom prst="rect">
              <a:avLst/>
            </a:prstGeom>
            <a:solidFill>
              <a:srgbClr val="FF7C8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eaLnBrk="0" hangingPunct="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50" name="Rectangle 101"/>
            <p:cNvSpPr>
              <a:spLocks noChangeArrowheads="1"/>
            </p:cNvSpPr>
            <p:nvPr/>
          </p:nvSpPr>
          <p:spPr bwMode="auto">
            <a:xfrm rot="10800000" flipH="1">
              <a:off x="2034541" y="4301905"/>
              <a:ext cx="449580" cy="2243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eaLnBrk="0" hangingPunct="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55" name="Line 110"/>
            <p:cNvSpPr>
              <a:spLocks noChangeShapeType="1"/>
            </p:cNvSpPr>
            <p:nvPr/>
          </p:nvSpPr>
          <p:spPr bwMode="auto">
            <a:xfrm rot="16200000">
              <a:off x="5745485" y="3459479"/>
              <a:ext cx="769620" cy="11963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57" name="Text Box 112"/>
            <p:cNvSpPr txBox="1">
              <a:spLocks noChangeArrowheads="1"/>
            </p:cNvSpPr>
            <p:nvPr/>
          </p:nvSpPr>
          <p:spPr bwMode="auto">
            <a:xfrm>
              <a:off x="5310189" y="2856799"/>
              <a:ext cx="2202872" cy="609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Fast kicker</a:t>
              </a:r>
            </a:p>
          </p:txBody>
        </p:sp>
        <p:sp>
          <p:nvSpPr>
            <p:cNvPr id="26658" name="Text Box 113"/>
            <p:cNvSpPr txBox="1">
              <a:spLocks noChangeArrowheads="1"/>
            </p:cNvSpPr>
            <p:nvPr/>
          </p:nvSpPr>
          <p:spPr bwMode="auto">
            <a:xfrm>
              <a:off x="1449311" y="2921539"/>
              <a:ext cx="1862849" cy="609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Fast kicker</a:t>
              </a:r>
            </a:p>
          </p:txBody>
        </p:sp>
        <p:sp>
          <p:nvSpPr>
            <p:cNvPr id="26659" name="Text Box 114"/>
            <p:cNvSpPr txBox="1">
              <a:spLocks noChangeArrowheads="1"/>
            </p:cNvSpPr>
            <p:nvPr/>
          </p:nvSpPr>
          <p:spPr bwMode="auto">
            <a:xfrm>
              <a:off x="3529299" y="4601269"/>
              <a:ext cx="1972343" cy="609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SRF Linac</a:t>
              </a:r>
            </a:p>
          </p:txBody>
        </p:sp>
        <p:sp>
          <p:nvSpPr>
            <p:cNvPr id="26660" name="Text Box 115"/>
            <p:cNvSpPr txBox="1">
              <a:spLocks noChangeArrowheads="1"/>
            </p:cNvSpPr>
            <p:nvPr/>
          </p:nvSpPr>
          <p:spPr bwMode="auto">
            <a:xfrm>
              <a:off x="5527571" y="4503758"/>
              <a:ext cx="1152441" cy="525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dump</a:t>
              </a:r>
            </a:p>
          </p:txBody>
        </p:sp>
        <p:sp>
          <p:nvSpPr>
            <p:cNvPr id="26661" name="Text Box 116"/>
            <p:cNvSpPr txBox="1">
              <a:spLocks noChangeArrowheads="1"/>
            </p:cNvSpPr>
            <p:nvPr/>
          </p:nvSpPr>
          <p:spPr bwMode="auto">
            <a:xfrm>
              <a:off x="1542870" y="4516733"/>
              <a:ext cx="1484537" cy="525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injector</a:t>
              </a:r>
            </a:p>
          </p:txBody>
        </p:sp>
        <p:sp>
          <p:nvSpPr>
            <p:cNvPr id="26663" name="Line 118"/>
            <p:cNvSpPr>
              <a:spLocks noChangeShapeType="1"/>
            </p:cNvSpPr>
            <p:nvPr/>
          </p:nvSpPr>
          <p:spPr bwMode="auto">
            <a:xfrm>
              <a:off x="2475032" y="4411752"/>
              <a:ext cx="923488" cy="78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66" name="Line 121"/>
            <p:cNvSpPr>
              <a:spLocks noChangeShapeType="1"/>
            </p:cNvSpPr>
            <p:nvPr/>
          </p:nvSpPr>
          <p:spPr bwMode="auto">
            <a:xfrm>
              <a:off x="4975860" y="3661831"/>
              <a:ext cx="4572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67" name="Rectangle 122"/>
            <p:cNvSpPr>
              <a:spLocks noChangeArrowheads="1"/>
            </p:cNvSpPr>
            <p:nvPr/>
          </p:nvSpPr>
          <p:spPr bwMode="auto">
            <a:xfrm>
              <a:off x="6609927" y="3447219"/>
              <a:ext cx="194733" cy="373201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eaLnBrk="0" hangingPunct="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cxnSp>
          <p:nvCxnSpPr>
            <p:cNvPr id="26669" name="Straight Connector 134"/>
            <p:cNvCxnSpPr>
              <a:cxnSpLocks noChangeShapeType="1"/>
            </p:cNvCxnSpPr>
            <p:nvPr/>
          </p:nvCxnSpPr>
          <p:spPr bwMode="auto">
            <a:xfrm rot="16200000" flipH="1">
              <a:off x="4442460" y="3539911"/>
              <a:ext cx="152400" cy="152400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26670" name="Straight Connector 138"/>
            <p:cNvCxnSpPr>
              <a:cxnSpLocks noChangeShapeType="1"/>
            </p:cNvCxnSpPr>
            <p:nvPr/>
          </p:nvCxnSpPr>
          <p:spPr bwMode="auto">
            <a:xfrm flipV="1">
              <a:off x="4297680" y="3514257"/>
              <a:ext cx="152400" cy="147574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sp>
          <p:nvSpPr>
            <p:cNvPr id="26673" name="Line 4"/>
            <p:cNvSpPr>
              <a:spLocks noChangeShapeType="1"/>
            </p:cNvSpPr>
            <p:nvPr/>
          </p:nvSpPr>
          <p:spPr bwMode="auto">
            <a:xfrm>
              <a:off x="2156460" y="3661831"/>
              <a:ext cx="2133600" cy="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76" name="Line 2"/>
            <p:cNvSpPr>
              <a:spLocks noChangeShapeType="1"/>
            </p:cNvSpPr>
            <p:nvPr/>
          </p:nvSpPr>
          <p:spPr bwMode="auto">
            <a:xfrm flipV="1">
              <a:off x="1096084" y="1691640"/>
              <a:ext cx="7080176" cy="31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77" name="Oval 15"/>
            <p:cNvSpPr>
              <a:spLocks noChangeArrowheads="1"/>
            </p:cNvSpPr>
            <p:nvPr/>
          </p:nvSpPr>
          <p:spPr bwMode="auto">
            <a:xfrm>
              <a:off x="7490461" y="1615951"/>
              <a:ext cx="388620" cy="14427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 eaLnBrk="0" hangingPunct="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78" name="Rectangle 109"/>
            <p:cNvSpPr>
              <a:spLocks noChangeArrowheads="1"/>
            </p:cNvSpPr>
            <p:nvPr/>
          </p:nvSpPr>
          <p:spPr bwMode="auto">
            <a:xfrm>
              <a:off x="6061569" y="4330010"/>
              <a:ext cx="141111" cy="246221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eaLnBrk="0" hangingPunct="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1" name="Line 110"/>
            <p:cNvSpPr>
              <a:spLocks noChangeShapeType="1"/>
            </p:cNvSpPr>
            <p:nvPr/>
          </p:nvSpPr>
          <p:spPr bwMode="auto">
            <a:xfrm rot="16200000" flipH="1">
              <a:off x="2465071" y="3501391"/>
              <a:ext cx="754380" cy="11125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2" name="Line 110"/>
            <p:cNvSpPr>
              <a:spLocks noChangeShapeType="1"/>
            </p:cNvSpPr>
            <p:nvPr/>
          </p:nvSpPr>
          <p:spPr bwMode="auto">
            <a:xfrm rot="16200000" flipH="1">
              <a:off x="2442210" y="3669033"/>
              <a:ext cx="342903" cy="4876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" name="Line 118"/>
            <p:cNvSpPr>
              <a:spLocks noChangeShapeType="1"/>
            </p:cNvSpPr>
            <p:nvPr/>
          </p:nvSpPr>
          <p:spPr bwMode="auto">
            <a:xfrm>
              <a:off x="2628900" y="4411980"/>
              <a:ext cx="350520" cy="15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4" name="Line 110"/>
            <p:cNvSpPr>
              <a:spLocks noChangeShapeType="1"/>
            </p:cNvSpPr>
            <p:nvPr/>
          </p:nvSpPr>
          <p:spPr bwMode="auto">
            <a:xfrm rot="16200000">
              <a:off x="5650230" y="4034790"/>
              <a:ext cx="304800" cy="4800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675" name="Rectangle 9"/>
            <p:cNvSpPr>
              <a:spLocks noChangeArrowheads="1"/>
            </p:cNvSpPr>
            <p:nvPr/>
          </p:nvSpPr>
          <p:spPr bwMode="auto">
            <a:xfrm>
              <a:off x="2186940" y="3492939"/>
              <a:ext cx="194733" cy="373201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 eaLnBrk="0" hangingPunct="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5" name="Line 110"/>
            <p:cNvSpPr>
              <a:spLocks noChangeShapeType="1"/>
            </p:cNvSpPr>
            <p:nvPr/>
          </p:nvSpPr>
          <p:spPr bwMode="auto">
            <a:xfrm rot="16200000" flipH="1">
              <a:off x="5779771" y="4171951"/>
              <a:ext cx="7620" cy="5638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457200"/>
              <a:endPara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37" name="Rectangular Callout 136"/>
          <p:cNvSpPr/>
          <p:nvPr/>
        </p:nvSpPr>
        <p:spPr bwMode="auto">
          <a:xfrm>
            <a:off x="2033874" y="2886670"/>
            <a:ext cx="2251208" cy="615523"/>
          </a:xfrm>
          <a:prstGeom prst="wedgeRectCallout">
            <a:avLst>
              <a:gd name="adj1" fmla="val 1927"/>
              <a:gd name="adj2" fmla="val -175902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e-bunches circulates </a:t>
            </a:r>
            <a:r>
              <a:rPr lang="en-US" sz="1200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10 -100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times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  <a:sym typeface="Wingdings" pitchFamily="2" charset="2"/>
              </a:rPr>
              <a:t>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reduction of current from an ERL by a same factor</a:t>
            </a:r>
            <a:endParaRPr lang="en-US" sz="1200" dirty="0">
              <a:solidFill>
                <a:srgbClr val="FF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465122" y="972671"/>
            <a:ext cx="451455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Design Choices</a:t>
            </a:r>
          </a:p>
          <a:p>
            <a:pPr marL="457200" indent="-228600" defTabSz="457200">
              <a:spcBef>
                <a:spcPts val="30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Energy Recovery Linac (ERL)     </a:t>
            </a:r>
          </a:p>
          <a:p>
            <a:pPr marL="457200" indent="-228600" defTabSz="457200">
              <a:spcBef>
                <a:spcPts val="30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Compact circulator ring</a:t>
            </a:r>
            <a:endParaRPr lang="en-US" sz="1600" dirty="0">
              <a:solidFill>
                <a:srgbClr val="0000FF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457200" indent="-457200" defTabSz="457200">
              <a:spcBef>
                <a:spcPts val="300"/>
              </a:spcBef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to meet design challenges</a:t>
            </a:r>
          </a:p>
          <a:p>
            <a:pPr marL="457200" indent="-228600" defTabSz="457200">
              <a:spcBef>
                <a:spcPts val="30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Large RF power  (up to 81 MW)     </a:t>
            </a:r>
          </a:p>
          <a:p>
            <a:pPr marL="457200" indent="-228600" defTabSz="457200">
              <a:spcBef>
                <a:spcPts val="300"/>
              </a:spcBef>
              <a:buFont typeface="Arial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Long gun lifetime (average current 1.5 A)</a:t>
            </a:r>
          </a:p>
          <a:p>
            <a:pPr marL="457200" indent="-457200" defTabSz="457200"/>
            <a:endParaRPr lang="en-US" sz="8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457200" indent="-457200" defTabSz="457200"/>
            <a:r>
              <a:rPr lang="en-US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Required technologies</a:t>
            </a:r>
          </a:p>
          <a:p>
            <a:pPr marL="457200" indent="-227013" defTabSz="4572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High bunch charge magnetized gun</a:t>
            </a:r>
          </a:p>
          <a:p>
            <a:pPr marL="457200" indent="-227013" defTabSz="4572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High current ERL (55 MeV, 15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to 150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mA)</a:t>
            </a:r>
          </a:p>
          <a:p>
            <a:pPr marL="457200" indent="-227013" defTabSz="457200">
              <a:spcBef>
                <a:spcPts val="3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Ultra fast kicker</a:t>
            </a:r>
          </a:p>
        </p:txBody>
      </p:sp>
      <p:sp>
        <p:nvSpPr>
          <p:cNvPr id="123" name="Text Box 116"/>
          <p:cNvSpPr txBox="1">
            <a:spLocks noChangeArrowheads="1"/>
          </p:cNvSpPr>
          <p:nvPr/>
        </p:nvSpPr>
        <p:spPr bwMode="auto">
          <a:xfrm>
            <a:off x="1076720" y="2128119"/>
            <a:ext cx="17424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sz="1200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energy recovery</a:t>
            </a:r>
          </a:p>
        </p:txBody>
      </p:sp>
      <p:grpSp>
        <p:nvGrpSpPr>
          <p:cNvPr id="29" name="Group 123"/>
          <p:cNvGrpSpPr/>
          <p:nvPr/>
        </p:nvGrpSpPr>
        <p:grpSpPr>
          <a:xfrm>
            <a:off x="578077" y="4911776"/>
            <a:ext cx="3441048" cy="1356104"/>
            <a:chOff x="715699" y="848430"/>
            <a:chExt cx="8269028" cy="3434011"/>
          </a:xfrm>
        </p:grpSpPr>
        <p:cxnSp>
          <p:nvCxnSpPr>
            <p:cNvPr id="125" name="Straight Connector 124"/>
            <p:cNvCxnSpPr/>
            <p:nvPr/>
          </p:nvCxnSpPr>
          <p:spPr>
            <a:xfrm flipH="1">
              <a:off x="715699" y="871725"/>
              <a:ext cx="5817665" cy="3410716"/>
            </a:xfrm>
            <a:prstGeom prst="line">
              <a:avLst/>
            </a:prstGeom>
            <a:ln w="381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 flipV="1">
              <a:off x="715699" y="871725"/>
              <a:ext cx="5817665" cy="3410716"/>
            </a:xfrm>
            <a:prstGeom prst="line">
              <a:avLst/>
            </a:prstGeom>
            <a:ln w="381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tangle 126"/>
            <p:cNvSpPr/>
            <p:nvPr/>
          </p:nvSpPr>
          <p:spPr>
            <a:xfrm rot="1813969">
              <a:off x="1567956" y="1828406"/>
              <a:ext cx="2016790" cy="232549"/>
            </a:xfrm>
            <a:prstGeom prst="rect">
              <a:avLst/>
            </a:prstGeom>
            <a:solidFill>
              <a:srgbClr val="00B05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 rot="1813969">
              <a:off x="3664316" y="3068666"/>
              <a:ext cx="2016790" cy="232549"/>
            </a:xfrm>
            <a:prstGeom prst="rect">
              <a:avLst/>
            </a:prstGeom>
            <a:solidFill>
              <a:srgbClr val="00B05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 rot="19789720">
              <a:off x="1490824" y="3145311"/>
              <a:ext cx="2016790" cy="232549"/>
            </a:xfrm>
            <a:prstGeom prst="rect">
              <a:avLst/>
            </a:prstGeom>
            <a:solidFill>
              <a:srgbClr val="00B05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 rot="19789720">
              <a:off x="3740319" y="1827533"/>
              <a:ext cx="2016790" cy="232549"/>
            </a:xfrm>
            <a:prstGeom prst="rect">
              <a:avLst/>
            </a:prstGeom>
            <a:solidFill>
              <a:srgbClr val="00B05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Arc 137"/>
            <p:cNvSpPr/>
            <p:nvPr/>
          </p:nvSpPr>
          <p:spPr>
            <a:xfrm>
              <a:off x="4749280" y="1414339"/>
              <a:ext cx="1861653" cy="775163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Arc 138"/>
            <p:cNvSpPr/>
            <p:nvPr/>
          </p:nvSpPr>
          <p:spPr>
            <a:xfrm flipV="1">
              <a:off x="4594142" y="2964664"/>
              <a:ext cx="2016790" cy="697646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0" name="Straight Arrow Connector 139"/>
            <p:cNvCxnSpPr>
              <a:stCxn id="148" idx="2"/>
            </p:cNvCxnSpPr>
            <p:nvPr/>
          </p:nvCxnSpPr>
          <p:spPr>
            <a:xfrm rot="5400000">
              <a:off x="5311306" y="2635220"/>
              <a:ext cx="1357342" cy="80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Arc 140"/>
            <p:cNvSpPr/>
            <p:nvPr/>
          </p:nvSpPr>
          <p:spPr>
            <a:xfrm flipH="1">
              <a:off x="1258681" y="1414339"/>
              <a:ext cx="930826" cy="930195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Arc 141"/>
            <p:cNvSpPr/>
            <p:nvPr/>
          </p:nvSpPr>
          <p:spPr>
            <a:xfrm flipH="1" flipV="1">
              <a:off x="1258681" y="2964664"/>
              <a:ext cx="698120" cy="775162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43" name="Straight Arrow Connector 142"/>
            <p:cNvCxnSpPr>
              <a:stCxn id="141" idx="2"/>
            </p:cNvCxnSpPr>
            <p:nvPr/>
          </p:nvCxnSpPr>
          <p:spPr>
            <a:xfrm rot="5400000">
              <a:off x="483518" y="2654599"/>
              <a:ext cx="1550325" cy="161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948407" y="1026758"/>
              <a:ext cx="542981" cy="310065"/>
            </a:xfrm>
            <a:prstGeom prst="line">
              <a:avLst/>
            </a:prstGeom>
            <a:ln w="38100">
              <a:solidFill>
                <a:srgbClr val="0033CC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0800000" flipV="1">
              <a:off x="715699" y="3972376"/>
              <a:ext cx="542981" cy="310065"/>
            </a:xfrm>
            <a:prstGeom prst="line">
              <a:avLst/>
            </a:prstGeom>
            <a:ln w="38100">
              <a:solidFill>
                <a:srgbClr val="0033CC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5757676" y="3831754"/>
              <a:ext cx="542981" cy="310065"/>
            </a:xfrm>
            <a:prstGeom prst="line">
              <a:avLst/>
            </a:prstGeom>
            <a:ln w="38100">
              <a:solidFill>
                <a:srgbClr val="0033CC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rot="10800000" flipV="1">
              <a:off x="5757675" y="1026758"/>
              <a:ext cx="542982" cy="310065"/>
            </a:xfrm>
            <a:prstGeom prst="line">
              <a:avLst/>
            </a:prstGeom>
            <a:ln w="38100">
              <a:solidFill>
                <a:srgbClr val="0033CC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Arc 147"/>
            <p:cNvSpPr/>
            <p:nvPr/>
          </p:nvSpPr>
          <p:spPr>
            <a:xfrm>
              <a:off x="5292262" y="1414339"/>
              <a:ext cx="698120" cy="1085228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Arc 148"/>
            <p:cNvSpPr/>
            <p:nvPr/>
          </p:nvSpPr>
          <p:spPr>
            <a:xfrm flipV="1">
              <a:off x="5137124" y="2654599"/>
              <a:ext cx="853257" cy="1007712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0" name="Straight Arrow Connector 149"/>
            <p:cNvCxnSpPr>
              <a:stCxn id="138" idx="2"/>
            </p:cNvCxnSpPr>
            <p:nvPr/>
          </p:nvCxnSpPr>
          <p:spPr>
            <a:xfrm rot="5400000">
              <a:off x="5816391" y="2596462"/>
              <a:ext cx="1589084" cy="1617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Rectangle 150"/>
            <p:cNvSpPr/>
            <p:nvPr/>
          </p:nvSpPr>
          <p:spPr>
            <a:xfrm>
              <a:off x="6533364" y="1956953"/>
              <a:ext cx="155138" cy="930195"/>
            </a:xfrm>
            <a:prstGeom prst="rect">
              <a:avLst/>
            </a:prstGeom>
            <a:solidFill>
              <a:srgbClr val="FF00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2" name="Straight Arrow Connector 151"/>
            <p:cNvCxnSpPr>
              <a:stCxn id="128" idx="3"/>
            </p:cNvCxnSpPr>
            <p:nvPr/>
          </p:nvCxnSpPr>
          <p:spPr>
            <a:xfrm flipH="1" flipV="1">
              <a:off x="1646525" y="1414339"/>
              <a:ext cx="3897426" cy="227800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rot="10800000" flipV="1">
              <a:off x="1568958" y="1322059"/>
              <a:ext cx="4072366" cy="2365054"/>
            </a:xfrm>
            <a:prstGeom prst="straightConnector1">
              <a:avLst/>
            </a:prstGeom>
            <a:ln w="38100">
              <a:solidFill>
                <a:srgbClr val="FFC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Left Brace 153"/>
            <p:cNvSpPr/>
            <p:nvPr/>
          </p:nvSpPr>
          <p:spPr>
            <a:xfrm rot="7247026">
              <a:off x="2351872" y="131231"/>
              <a:ext cx="373390" cy="2756988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2141958" y="848430"/>
              <a:ext cx="1254561" cy="62349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30 m</a:t>
              </a:r>
            </a:p>
          </p:txBody>
        </p:sp>
        <p:sp>
          <p:nvSpPr>
            <p:cNvPr id="156" name="Left Brace 155"/>
            <p:cNvSpPr/>
            <p:nvPr/>
          </p:nvSpPr>
          <p:spPr>
            <a:xfrm rot="3610161">
              <a:off x="4381043" y="689379"/>
              <a:ext cx="320619" cy="1915175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 rot="19850309">
              <a:off x="3164191" y="890547"/>
              <a:ext cx="3020417" cy="62349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Solenoid  (20 m)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6477829" y="2284603"/>
              <a:ext cx="1229745" cy="56719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SRF</a:t>
              </a:r>
            </a:p>
          </p:txBody>
        </p:sp>
        <p:sp>
          <p:nvSpPr>
            <p:cNvPr id="159" name="Arc 158"/>
            <p:cNvSpPr/>
            <p:nvPr/>
          </p:nvSpPr>
          <p:spPr>
            <a:xfrm flipH="1">
              <a:off x="6610933" y="1491855"/>
              <a:ext cx="775689" cy="852679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7231483" y="1879437"/>
              <a:ext cx="155138" cy="310065"/>
            </a:xfrm>
            <a:prstGeom prst="rect">
              <a:avLst/>
            </a:prstGeom>
            <a:solidFill>
              <a:srgbClr val="FF00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237792" y="1781614"/>
              <a:ext cx="1635874" cy="56719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injector</a:t>
              </a:r>
            </a:p>
          </p:txBody>
        </p:sp>
        <p:sp>
          <p:nvSpPr>
            <p:cNvPr id="162" name="Arc 161"/>
            <p:cNvSpPr/>
            <p:nvPr/>
          </p:nvSpPr>
          <p:spPr>
            <a:xfrm>
              <a:off x="6533364" y="1491855"/>
              <a:ext cx="775689" cy="852679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Arc 162"/>
            <p:cNvSpPr/>
            <p:nvPr/>
          </p:nvSpPr>
          <p:spPr>
            <a:xfrm flipH="1" flipV="1">
              <a:off x="6610933" y="2809632"/>
              <a:ext cx="775689" cy="852679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6998777" y="3507278"/>
              <a:ext cx="232707" cy="232549"/>
            </a:xfrm>
            <a:prstGeom prst="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7098335" y="3368925"/>
              <a:ext cx="1886392" cy="56719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dumper</a:t>
              </a:r>
            </a:p>
          </p:txBody>
        </p:sp>
        <p:sp>
          <p:nvSpPr>
            <p:cNvPr id="166" name="Oval 165"/>
            <p:cNvSpPr/>
            <p:nvPr/>
          </p:nvSpPr>
          <p:spPr bwMode="auto">
            <a:xfrm>
              <a:off x="5843882" y="1912491"/>
              <a:ext cx="355281" cy="677364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0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7" name="Oval 166"/>
            <p:cNvSpPr/>
            <p:nvPr/>
          </p:nvSpPr>
          <p:spPr bwMode="auto">
            <a:xfrm rot="18112050">
              <a:off x="6123589" y="3791079"/>
              <a:ext cx="228600" cy="591207"/>
            </a:xfrm>
            <a:prstGeom prst="ellipse">
              <a:avLst/>
            </a:prstGeom>
            <a:solidFill>
              <a:srgbClr val="0000FF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0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90" name="TextBox 189"/>
          <p:cNvSpPr txBox="1"/>
          <p:nvPr/>
        </p:nvSpPr>
        <p:spPr>
          <a:xfrm>
            <a:off x="60866" y="3703898"/>
            <a:ext cx="3426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Optimization</a:t>
            </a:r>
          </a:p>
          <a:p>
            <a:pPr defTabSz="457200">
              <a:buFont typeface="Arial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eliminating a long return path  </a:t>
            </a:r>
          </a:p>
          <a:p>
            <a:pPr defTabSz="4572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 could double the cooling rate</a:t>
            </a:r>
          </a:p>
        </p:txBody>
      </p:sp>
      <p:grpSp>
        <p:nvGrpSpPr>
          <p:cNvPr id="191" name="Group 190"/>
          <p:cNvGrpSpPr>
            <a:grpSpLocks noChangeAspect="1"/>
          </p:cNvGrpSpPr>
          <p:nvPr/>
        </p:nvGrpSpPr>
        <p:grpSpPr>
          <a:xfrm>
            <a:off x="4172217" y="5077656"/>
            <a:ext cx="4928428" cy="1158597"/>
            <a:chOff x="393895" y="1529690"/>
            <a:chExt cx="8585735" cy="2018373"/>
          </a:xfrm>
        </p:grpSpPr>
        <p:pic>
          <p:nvPicPr>
            <p:cNvPr id="192" name="Picture 191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2" r="964" b="14814"/>
            <a:stretch/>
          </p:blipFill>
          <p:spPr bwMode="auto">
            <a:xfrm>
              <a:off x="393895" y="1529690"/>
              <a:ext cx="8585735" cy="2018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93" name="Group 3"/>
            <p:cNvGrpSpPr>
              <a:grpSpLocks/>
            </p:cNvGrpSpPr>
            <p:nvPr/>
          </p:nvGrpSpPr>
          <p:grpSpPr bwMode="auto">
            <a:xfrm rot="5400000">
              <a:off x="4628118" y="1103544"/>
              <a:ext cx="142898" cy="1192666"/>
              <a:chOff x="10136" y="10884"/>
              <a:chExt cx="184" cy="896"/>
            </a:xfrm>
          </p:grpSpPr>
          <p:grpSp>
            <p:nvGrpSpPr>
              <p:cNvPr id="246" name="Group 4"/>
              <p:cNvGrpSpPr>
                <a:grpSpLocks/>
              </p:cNvGrpSpPr>
              <p:nvPr/>
            </p:nvGrpSpPr>
            <p:grpSpPr bwMode="auto">
              <a:xfrm>
                <a:off x="10160" y="10956"/>
                <a:ext cx="123" cy="127"/>
                <a:chOff x="11512" y="10648"/>
                <a:chExt cx="123" cy="99"/>
              </a:xfrm>
            </p:grpSpPr>
            <p:sp>
              <p:nvSpPr>
                <p:cNvPr id="266" name="Oval 5"/>
                <p:cNvSpPr>
                  <a:spLocks noChangeArrowheads="1"/>
                </p:cNvSpPr>
                <p:nvPr/>
              </p:nvSpPr>
              <p:spPr bwMode="auto">
                <a:xfrm>
                  <a:off x="11512" y="1064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67" name="Oval 6"/>
                <p:cNvSpPr>
                  <a:spLocks noChangeArrowheads="1"/>
                </p:cNvSpPr>
                <p:nvPr/>
              </p:nvSpPr>
              <p:spPr bwMode="auto">
                <a:xfrm>
                  <a:off x="11512" y="1066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68" name="Oval 7"/>
                <p:cNvSpPr>
                  <a:spLocks noChangeArrowheads="1"/>
                </p:cNvSpPr>
                <p:nvPr/>
              </p:nvSpPr>
              <p:spPr bwMode="auto">
                <a:xfrm>
                  <a:off x="11512" y="10688"/>
                  <a:ext cx="123" cy="19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69" name="Oval 8"/>
                <p:cNvSpPr>
                  <a:spLocks noChangeArrowheads="1"/>
                </p:cNvSpPr>
                <p:nvPr/>
              </p:nvSpPr>
              <p:spPr bwMode="auto">
                <a:xfrm>
                  <a:off x="11512" y="1070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70" name="Oval 9"/>
                <p:cNvSpPr>
                  <a:spLocks noChangeArrowheads="1"/>
                </p:cNvSpPr>
                <p:nvPr/>
              </p:nvSpPr>
              <p:spPr bwMode="auto">
                <a:xfrm>
                  <a:off x="11512" y="1072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247" name="Group 10"/>
              <p:cNvGrpSpPr>
                <a:grpSpLocks/>
              </p:cNvGrpSpPr>
              <p:nvPr/>
            </p:nvGrpSpPr>
            <p:grpSpPr bwMode="auto">
              <a:xfrm>
                <a:off x="10160" y="11161"/>
                <a:ext cx="123" cy="127"/>
                <a:chOff x="11512" y="10648"/>
                <a:chExt cx="123" cy="99"/>
              </a:xfrm>
            </p:grpSpPr>
            <p:sp>
              <p:nvSpPr>
                <p:cNvPr id="261" name="Oval 11"/>
                <p:cNvSpPr>
                  <a:spLocks noChangeArrowheads="1"/>
                </p:cNvSpPr>
                <p:nvPr/>
              </p:nvSpPr>
              <p:spPr bwMode="auto">
                <a:xfrm>
                  <a:off x="11512" y="1064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62" name="Oval 12"/>
                <p:cNvSpPr>
                  <a:spLocks noChangeArrowheads="1"/>
                </p:cNvSpPr>
                <p:nvPr/>
              </p:nvSpPr>
              <p:spPr bwMode="auto">
                <a:xfrm>
                  <a:off x="11512" y="1066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63" name="Oval 13"/>
                <p:cNvSpPr>
                  <a:spLocks noChangeArrowheads="1"/>
                </p:cNvSpPr>
                <p:nvPr/>
              </p:nvSpPr>
              <p:spPr bwMode="auto">
                <a:xfrm>
                  <a:off x="11512" y="10688"/>
                  <a:ext cx="123" cy="19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64" name="Oval 14"/>
                <p:cNvSpPr>
                  <a:spLocks noChangeArrowheads="1"/>
                </p:cNvSpPr>
                <p:nvPr/>
              </p:nvSpPr>
              <p:spPr bwMode="auto">
                <a:xfrm>
                  <a:off x="11512" y="1070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65" name="Oval 15"/>
                <p:cNvSpPr>
                  <a:spLocks noChangeArrowheads="1"/>
                </p:cNvSpPr>
                <p:nvPr/>
              </p:nvSpPr>
              <p:spPr bwMode="auto">
                <a:xfrm>
                  <a:off x="11512" y="1072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248" name="Group 16"/>
              <p:cNvGrpSpPr>
                <a:grpSpLocks/>
              </p:cNvGrpSpPr>
              <p:nvPr/>
            </p:nvGrpSpPr>
            <p:grpSpPr bwMode="auto">
              <a:xfrm>
                <a:off x="10160" y="11366"/>
                <a:ext cx="123" cy="127"/>
                <a:chOff x="11512" y="10648"/>
                <a:chExt cx="123" cy="99"/>
              </a:xfrm>
            </p:grpSpPr>
            <p:sp>
              <p:nvSpPr>
                <p:cNvPr id="256" name="Oval 17"/>
                <p:cNvSpPr>
                  <a:spLocks noChangeArrowheads="1"/>
                </p:cNvSpPr>
                <p:nvPr/>
              </p:nvSpPr>
              <p:spPr bwMode="auto">
                <a:xfrm>
                  <a:off x="11512" y="1064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7" name="Oval 18"/>
                <p:cNvSpPr>
                  <a:spLocks noChangeArrowheads="1"/>
                </p:cNvSpPr>
                <p:nvPr/>
              </p:nvSpPr>
              <p:spPr bwMode="auto">
                <a:xfrm>
                  <a:off x="11512" y="1066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8" name="Oval 19"/>
                <p:cNvSpPr>
                  <a:spLocks noChangeArrowheads="1"/>
                </p:cNvSpPr>
                <p:nvPr/>
              </p:nvSpPr>
              <p:spPr bwMode="auto">
                <a:xfrm>
                  <a:off x="11512" y="10688"/>
                  <a:ext cx="123" cy="19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9" name="Oval 20"/>
                <p:cNvSpPr>
                  <a:spLocks noChangeArrowheads="1"/>
                </p:cNvSpPr>
                <p:nvPr/>
              </p:nvSpPr>
              <p:spPr bwMode="auto">
                <a:xfrm>
                  <a:off x="11512" y="1070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60" name="Oval 21"/>
                <p:cNvSpPr>
                  <a:spLocks noChangeArrowheads="1"/>
                </p:cNvSpPr>
                <p:nvPr/>
              </p:nvSpPr>
              <p:spPr bwMode="auto">
                <a:xfrm>
                  <a:off x="11512" y="1072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249" name="Group 22"/>
              <p:cNvGrpSpPr>
                <a:grpSpLocks/>
              </p:cNvGrpSpPr>
              <p:nvPr/>
            </p:nvGrpSpPr>
            <p:grpSpPr bwMode="auto">
              <a:xfrm>
                <a:off x="10160" y="11572"/>
                <a:ext cx="123" cy="127"/>
                <a:chOff x="11512" y="10648"/>
                <a:chExt cx="123" cy="99"/>
              </a:xfrm>
            </p:grpSpPr>
            <p:sp>
              <p:nvSpPr>
                <p:cNvPr id="251" name="Oval 23"/>
                <p:cNvSpPr>
                  <a:spLocks noChangeArrowheads="1"/>
                </p:cNvSpPr>
                <p:nvPr/>
              </p:nvSpPr>
              <p:spPr bwMode="auto">
                <a:xfrm>
                  <a:off x="11512" y="1064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2" name="Oval 24"/>
                <p:cNvSpPr>
                  <a:spLocks noChangeArrowheads="1"/>
                </p:cNvSpPr>
                <p:nvPr/>
              </p:nvSpPr>
              <p:spPr bwMode="auto">
                <a:xfrm>
                  <a:off x="11512" y="1066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3" name="Oval 25"/>
                <p:cNvSpPr>
                  <a:spLocks noChangeArrowheads="1"/>
                </p:cNvSpPr>
                <p:nvPr/>
              </p:nvSpPr>
              <p:spPr bwMode="auto">
                <a:xfrm>
                  <a:off x="11512" y="10688"/>
                  <a:ext cx="123" cy="19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4" name="Oval 26"/>
                <p:cNvSpPr>
                  <a:spLocks noChangeArrowheads="1"/>
                </p:cNvSpPr>
                <p:nvPr/>
              </p:nvSpPr>
              <p:spPr bwMode="auto">
                <a:xfrm>
                  <a:off x="11512" y="1070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5" name="Oval 27"/>
                <p:cNvSpPr>
                  <a:spLocks noChangeArrowheads="1"/>
                </p:cNvSpPr>
                <p:nvPr/>
              </p:nvSpPr>
              <p:spPr bwMode="auto">
                <a:xfrm>
                  <a:off x="11512" y="1072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250" name="AutoShape 28"/>
              <p:cNvSpPr>
                <a:spLocks noChangeArrowheads="1"/>
              </p:cNvSpPr>
              <p:nvPr/>
            </p:nvSpPr>
            <p:spPr bwMode="auto">
              <a:xfrm>
                <a:off x="10136" y="10884"/>
                <a:ext cx="184" cy="89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8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194" name="Group 3"/>
            <p:cNvGrpSpPr>
              <a:grpSpLocks/>
            </p:cNvGrpSpPr>
            <p:nvPr/>
          </p:nvGrpSpPr>
          <p:grpSpPr bwMode="auto">
            <a:xfrm rot="5400000">
              <a:off x="6123543" y="1098496"/>
              <a:ext cx="142898" cy="1192666"/>
              <a:chOff x="10136" y="10884"/>
              <a:chExt cx="184" cy="896"/>
            </a:xfrm>
          </p:grpSpPr>
          <p:grpSp>
            <p:nvGrpSpPr>
              <p:cNvPr id="221" name="Group 4"/>
              <p:cNvGrpSpPr>
                <a:grpSpLocks/>
              </p:cNvGrpSpPr>
              <p:nvPr/>
            </p:nvGrpSpPr>
            <p:grpSpPr bwMode="auto">
              <a:xfrm>
                <a:off x="10160" y="10956"/>
                <a:ext cx="123" cy="127"/>
                <a:chOff x="11512" y="10648"/>
                <a:chExt cx="123" cy="99"/>
              </a:xfrm>
            </p:grpSpPr>
            <p:sp>
              <p:nvSpPr>
                <p:cNvPr id="241" name="Oval 5"/>
                <p:cNvSpPr>
                  <a:spLocks noChangeArrowheads="1"/>
                </p:cNvSpPr>
                <p:nvPr/>
              </p:nvSpPr>
              <p:spPr bwMode="auto">
                <a:xfrm>
                  <a:off x="11512" y="1064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42" name="Oval 6"/>
                <p:cNvSpPr>
                  <a:spLocks noChangeArrowheads="1"/>
                </p:cNvSpPr>
                <p:nvPr/>
              </p:nvSpPr>
              <p:spPr bwMode="auto">
                <a:xfrm>
                  <a:off x="11512" y="1066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43" name="Oval 7"/>
                <p:cNvSpPr>
                  <a:spLocks noChangeArrowheads="1"/>
                </p:cNvSpPr>
                <p:nvPr/>
              </p:nvSpPr>
              <p:spPr bwMode="auto">
                <a:xfrm>
                  <a:off x="11512" y="10688"/>
                  <a:ext cx="123" cy="19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44" name="Oval 8"/>
                <p:cNvSpPr>
                  <a:spLocks noChangeArrowheads="1"/>
                </p:cNvSpPr>
                <p:nvPr/>
              </p:nvSpPr>
              <p:spPr bwMode="auto">
                <a:xfrm>
                  <a:off x="11512" y="1070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45" name="Oval 9"/>
                <p:cNvSpPr>
                  <a:spLocks noChangeArrowheads="1"/>
                </p:cNvSpPr>
                <p:nvPr/>
              </p:nvSpPr>
              <p:spPr bwMode="auto">
                <a:xfrm>
                  <a:off x="11512" y="1072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222" name="Group 10"/>
              <p:cNvGrpSpPr>
                <a:grpSpLocks/>
              </p:cNvGrpSpPr>
              <p:nvPr/>
            </p:nvGrpSpPr>
            <p:grpSpPr bwMode="auto">
              <a:xfrm>
                <a:off x="10160" y="11161"/>
                <a:ext cx="123" cy="127"/>
                <a:chOff x="11512" y="10648"/>
                <a:chExt cx="123" cy="99"/>
              </a:xfrm>
            </p:grpSpPr>
            <p:sp>
              <p:nvSpPr>
                <p:cNvPr id="236" name="Oval 11"/>
                <p:cNvSpPr>
                  <a:spLocks noChangeArrowheads="1"/>
                </p:cNvSpPr>
                <p:nvPr/>
              </p:nvSpPr>
              <p:spPr bwMode="auto">
                <a:xfrm>
                  <a:off x="11512" y="1064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37" name="Oval 12"/>
                <p:cNvSpPr>
                  <a:spLocks noChangeArrowheads="1"/>
                </p:cNvSpPr>
                <p:nvPr/>
              </p:nvSpPr>
              <p:spPr bwMode="auto">
                <a:xfrm>
                  <a:off x="11512" y="1066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38" name="Oval 13"/>
                <p:cNvSpPr>
                  <a:spLocks noChangeArrowheads="1"/>
                </p:cNvSpPr>
                <p:nvPr/>
              </p:nvSpPr>
              <p:spPr bwMode="auto">
                <a:xfrm>
                  <a:off x="11512" y="10688"/>
                  <a:ext cx="123" cy="19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39" name="Oval 14"/>
                <p:cNvSpPr>
                  <a:spLocks noChangeArrowheads="1"/>
                </p:cNvSpPr>
                <p:nvPr/>
              </p:nvSpPr>
              <p:spPr bwMode="auto">
                <a:xfrm>
                  <a:off x="11512" y="1070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40" name="Oval 15"/>
                <p:cNvSpPr>
                  <a:spLocks noChangeArrowheads="1"/>
                </p:cNvSpPr>
                <p:nvPr/>
              </p:nvSpPr>
              <p:spPr bwMode="auto">
                <a:xfrm>
                  <a:off x="11512" y="1072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223" name="Group 16"/>
              <p:cNvGrpSpPr>
                <a:grpSpLocks/>
              </p:cNvGrpSpPr>
              <p:nvPr/>
            </p:nvGrpSpPr>
            <p:grpSpPr bwMode="auto">
              <a:xfrm>
                <a:off x="10160" y="11366"/>
                <a:ext cx="123" cy="127"/>
                <a:chOff x="11512" y="10648"/>
                <a:chExt cx="123" cy="99"/>
              </a:xfrm>
            </p:grpSpPr>
            <p:sp>
              <p:nvSpPr>
                <p:cNvPr id="231" name="Oval 17"/>
                <p:cNvSpPr>
                  <a:spLocks noChangeArrowheads="1"/>
                </p:cNvSpPr>
                <p:nvPr/>
              </p:nvSpPr>
              <p:spPr bwMode="auto">
                <a:xfrm>
                  <a:off x="11512" y="1064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32" name="Oval 18"/>
                <p:cNvSpPr>
                  <a:spLocks noChangeArrowheads="1"/>
                </p:cNvSpPr>
                <p:nvPr/>
              </p:nvSpPr>
              <p:spPr bwMode="auto">
                <a:xfrm>
                  <a:off x="11512" y="1066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33" name="Oval 19"/>
                <p:cNvSpPr>
                  <a:spLocks noChangeArrowheads="1"/>
                </p:cNvSpPr>
                <p:nvPr/>
              </p:nvSpPr>
              <p:spPr bwMode="auto">
                <a:xfrm>
                  <a:off x="11512" y="10688"/>
                  <a:ext cx="123" cy="19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34" name="Oval 20"/>
                <p:cNvSpPr>
                  <a:spLocks noChangeArrowheads="1"/>
                </p:cNvSpPr>
                <p:nvPr/>
              </p:nvSpPr>
              <p:spPr bwMode="auto">
                <a:xfrm>
                  <a:off x="11512" y="1070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35" name="Oval 21"/>
                <p:cNvSpPr>
                  <a:spLocks noChangeArrowheads="1"/>
                </p:cNvSpPr>
                <p:nvPr/>
              </p:nvSpPr>
              <p:spPr bwMode="auto">
                <a:xfrm>
                  <a:off x="11512" y="1072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224" name="Group 22"/>
              <p:cNvGrpSpPr>
                <a:grpSpLocks/>
              </p:cNvGrpSpPr>
              <p:nvPr/>
            </p:nvGrpSpPr>
            <p:grpSpPr bwMode="auto">
              <a:xfrm>
                <a:off x="10160" y="11572"/>
                <a:ext cx="123" cy="127"/>
                <a:chOff x="11512" y="10648"/>
                <a:chExt cx="123" cy="99"/>
              </a:xfrm>
            </p:grpSpPr>
            <p:sp>
              <p:nvSpPr>
                <p:cNvPr id="226" name="Oval 23"/>
                <p:cNvSpPr>
                  <a:spLocks noChangeArrowheads="1"/>
                </p:cNvSpPr>
                <p:nvPr/>
              </p:nvSpPr>
              <p:spPr bwMode="auto">
                <a:xfrm>
                  <a:off x="11512" y="1064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27" name="Oval 24"/>
                <p:cNvSpPr>
                  <a:spLocks noChangeArrowheads="1"/>
                </p:cNvSpPr>
                <p:nvPr/>
              </p:nvSpPr>
              <p:spPr bwMode="auto">
                <a:xfrm>
                  <a:off x="11512" y="1066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28" name="Oval 25"/>
                <p:cNvSpPr>
                  <a:spLocks noChangeArrowheads="1"/>
                </p:cNvSpPr>
                <p:nvPr/>
              </p:nvSpPr>
              <p:spPr bwMode="auto">
                <a:xfrm>
                  <a:off x="11512" y="10688"/>
                  <a:ext cx="123" cy="19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29" name="Oval 26"/>
                <p:cNvSpPr>
                  <a:spLocks noChangeArrowheads="1"/>
                </p:cNvSpPr>
                <p:nvPr/>
              </p:nvSpPr>
              <p:spPr bwMode="auto">
                <a:xfrm>
                  <a:off x="11512" y="1070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30" name="Oval 27"/>
                <p:cNvSpPr>
                  <a:spLocks noChangeArrowheads="1"/>
                </p:cNvSpPr>
                <p:nvPr/>
              </p:nvSpPr>
              <p:spPr bwMode="auto">
                <a:xfrm>
                  <a:off x="11512" y="1072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225" name="AutoShape 28"/>
              <p:cNvSpPr>
                <a:spLocks noChangeArrowheads="1"/>
              </p:cNvSpPr>
              <p:nvPr/>
            </p:nvSpPr>
            <p:spPr bwMode="auto">
              <a:xfrm>
                <a:off x="10136" y="10884"/>
                <a:ext cx="184" cy="89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8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195" name="Group 3"/>
            <p:cNvGrpSpPr>
              <a:grpSpLocks/>
            </p:cNvGrpSpPr>
            <p:nvPr/>
          </p:nvGrpSpPr>
          <p:grpSpPr bwMode="auto">
            <a:xfrm rot="5400000">
              <a:off x="3123168" y="1093448"/>
              <a:ext cx="142898" cy="1192666"/>
              <a:chOff x="10136" y="10884"/>
              <a:chExt cx="184" cy="896"/>
            </a:xfrm>
          </p:grpSpPr>
          <p:grpSp>
            <p:nvGrpSpPr>
              <p:cNvPr id="196" name="Group 4"/>
              <p:cNvGrpSpPr>
                <a:grpSpLocks/>
              </p:cNvGrpSpPr>
              <p:nvPr/>
            </p:nvGrpSpPr>
            <p:grpSpPr bwMode="auto">
              <a:xfrm>
                <a:off x="10160" y="10956"/>
                <a:ext cx="123" cy="127"/>
                <a:chOff x="11512" y="10648"/>
                <a:chExt cx="123" cy="99"/>
              </a:xfrm>
            </p:grpSpPr>
            <p:sp>
              <p:nvSpPr>
                <p:cNvPr id="216" name="Oval 5"/>
                <p:cNvSpPr>
                  <a:spLocks noChangeArrowheads="1"/>
                </p:cNvSpPr>
                <p:nvPr/>
              </p:nvSpPr>
              <p:spPr bwMode="auto">
                <a:xfrm>
                  <a:off x="11512" y="1064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17" name="Oval 6"/>
                <p:cNvSpPr>
                  <a:spLocks noChangeArrowheads="1"/>
                </p:cNvSpPr>
                <p:nvPr/>
              </p:nvSpPr>
              <p:spPr bwMode="auto">
                <a:xfrm>
                  <a:off x="11512" y="1066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18" name="Oval 7"/>
                <p:cNvSpPr>
                  <a:spLocks noChangeArrowheads="1"/>
                </p:cNvSpPr>
                <p:nvPr/>
              </p:nvSpPr>
              <p:spPr bwMode="auto">
                <a:xfrm>
                  <a:off x="11512" y="10688"/>
                  <a:ext cx="123" cy="19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19" name="Oval 8"/>
                <p:cNvSpPr>
                  <a:spLocks noChangeArrowheads="1"/>
                </p:cNvSpPr>
                <p:nvPr/>
              </p:nvSpPr>
              <p:spPr bwMode="auto">
                <a:xfrm>
                  <a:off x="11512" y="1070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20" name="Oval 9"/>
                <p:cNvSpPr>
                  <a:spLocks noChangeArrowheads="1"/>
                </p:cNvSpPr>
                <p:nvPr/>
              </p:nvSpPr>
              <p:spPr bwMode="auto">
                <a:xfrm>
                  <a:off x="11512" y="1072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197" name="Group 10"/>
              <p:cNvGrpSpPr>
                <a:grpSpLocks/>
              </p:cNvGrpSpPr>
              <p:nvPr/>
            </p:nvGrpSpPr>
            <p:grpSpPr bwMode="auto">
              <a:xfrm>
                <a:off x="10160" y="11161"/>
                <a:ext cx="123" cy="127"/>
                <a:chOff x="11512" y="10648"/>
                <a:chExt cx="123" cy="99"/>
              </a:xfrm>
            </p:grpSpPr>
            <p:sp>
              <p:nvSpPr>
                <p:cNvPr id="211" name="Oval 11"/>
                <p:cNvSpPr>
                  <a:spLocks noChangeArrowheads="1"/>
                </p:cNvSpPr>
                <p:nvPr/>
              </p:nvSpPr>
              <p:spPr bwMode="auto">
                <a:xfrm>
                  <a:off x="11512" y="1064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12" name="Oval 12"/>
                <p:cNvSpPr>
                  <a:spLocks noChangeArrowheads="1"/>
                </p:cNvSpPr>
                <p:nvPr/>
              </p:nvSpPr>
              <p:spPr bwMode="auto">
                <a:xfrm>
                  <a:off x="11512" y="1066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13" name="Oval 13"/>
                <p:cNvSpPr>
                  <a:spLocks noChangeArrowheads="1"/>
                </p:cNvSpPr>
                <p:nvPr/>
              </p:nvSpPr>
              <p:spPr bwMode="auto">
                <a:xfrm>
                  <a:off x="11512" y="10688"/>
                  <a:ext cx="123" cy="19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14" name="Oval 14"/>
                <p:cNvSpPr>
                  <a:spLocks noChangeArrowheads="1"/>
                </p:cNvSpPr>
                <p:nvPr/>
              </p:nvSpPr>
              <p:spPr bwMode="auto">
                <a:xfrm>
                  <a:off x="11512" y="1070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15" name="Oval 15"/>
                <p:cNvSpPr>
                  <a:spLocks noChangeArrowheads="1"/>
                </p:cNvSpPr>
                <p:nvPr/>
              </p:nvSpPr>
              <p:spPr bwMode="auto">
                <a:xfrm>
                  <a:off x="11512" y="1072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198" name="Group 16"/>
              <p:cNvGrpSpPr>
                <a:grpSpLocks/>
              </p:cNvGrpSpPr>
              <p:nvPr/>
            </p:nvGrpSpPr>
            <p:grpSpPr bwMode="auto">
              <a:xfrm>
                <a:off x="10160" y="11366"/>
                <a:ext cx="123" cy="127"/>
                <a:chOff x="11512" y="10648"/>
                <a:chExt cx="123" cy="99"/>
              </a:xfrm>
            </p:grpSpPr>
            <p:sp>
              <p:nvSpPr>
                <p:cNvPr id="206" name="Oval 17"/>
                <p:cNvSpPr>
                  <a:spLocks noChangeArrowheads="1"/>
                </p:cNvSpPr>
                <p:nvPr/>
              </p:nvSpPr>
              <p:spPr bwMode="auto">
                <a:xfrm>
                  <a:off x="11512" y="1064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07" name="Oval 18"/>
                <p:cNvSpPr>
                  <a:spLocks noChangeArrowheads="1"/>
                </p:cNvSpPr>
                <p:nvPr/>
              </p:nvSpPr>
              <p:spPr bwMode="auto">
                <a:xfrm>
                  <a:off x="11512" y="1066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08" name="Oval 19"/>
                <p:cNvSpPr>
                  <a:spLocks noChangeArrowheads="1"/>
                </p:cNvSpPr>
                <p:nvPr/>
              </p:nvSpPr>
              <p:spPr bwMode="auto">
                <a:xfrm>
                  <a:off x="11512" y="10688"/>
                  <a:ext cx="123" cy="19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09" name="Oval 20"/>
                <p:cNvSpPr>
                  <a:spLocks noChangeArrowheads="1"/>
                </p:cNvSpPr>
                <p:nvPr/>
              </p:nvSpPr>
              <p:spPr bwMode="auto">
                <a:xfrm>
                  <a:off x="11512" y="1070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10" name="Oval 21"/>
                <p:cNvSpPr>
                  <a:spLocks noChangeArrowheads="1"/>
                </p:cNvSpPr>
                <p:nvPr/>
              </p:nvSpPr>
              <p:spPr bwMode="auto">
                <a:xfrm>
                  <a:off x="11512" y="1072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grpSp>
            <p:nvGrpSpPr>
              <p:cNvPr id="199" name="Group 22"/>
              <p:cNvGrpSpPr>
                <a:grpSpLocks/>
              </p:cNvGrpSpPr>
              <p:nvPr/>
            </p:nvGrpSpPr>
            <p:grpSpPr bwMode="auto">
              <a:xfrm>
                <a:off x="10160" y="11572"/>
                <a:ext cx="123" cy="127"/>
                <a:chOff x="11512" y="10648"/>
                <a:chExt cx="123" cy="99"/>
              </a:xfrm>
            </p:grpSpPr>
            <p:sp>
              <p:nvSpPr>
                <p:cNvPr id="201" name="Oval 23"/>
                <p:cNvSpPr>
                  <a:spLocks noChangeArrowheads="1"/>
                </p:cNvSpPr>
                <p:nvPr/>
              </p:nvSpPr>
              <p:spPr bwMode="auto">
                <a:xfrm>
                  <a:off x="11512" y="1064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02" name="Oval 24"/>
                <p:cNvSpPr>
                  <a:spLocks noChangeArrowheads="1"/>
                </p:cNvSpPr>
                <p:nvPr/>
              </p:nvSpPr>
              <p:spPr bwMode="auto">
                <a:xfrm>
                  <a:off x="11512" y="10668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03" name="Oval 25"/>
                <p:cNvSpPr>
                  <a:spLocks noChangeArrowheads="1"/>
                </p:cNvSpPr>
                <p:nvPr/>
              </p:nvSpPr>
              <p:spPr bwMode="auto">
                <a:xfrm>
                  <a:off x="11512" y="10688"/>
                  <a:ext cx="123" cy="19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04" name="Oval 26"/>
                <p:cNvSpPr>
                  <a:spLocks noChangeArrowheads="1"/>
                </p:cNvSpPr>
                <p:nvPr/>
              </p:nvSpPr>
              <p:spPr bwMode="auto">
                <a:xfrm>
                  <a:off x="11512" y="1070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05" name="Oval 27"/>
                <p:cNvSpPr>
                  <a:spLocks noChangeArrowheads="1"/>
                </p:cNvSpPr>
                <p:nvPr/>
              </p:nvSpPr>
              <p:spPr bwMode="auto">
                <a:xfrm>
                  <a:off x="11512" y="10729"/>
                  <a:ext cx="123" cy="18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sz="1800" dirty="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200" name="AutoShape 28"/>
              <p:cNvSpPr>
                <a:spLocks noChangeArrowheads="1"/>
              </p:cNvSpPr>
              <p:nvPr/>
            </p:nvSpPr>
            <p:spPr bwMode="auto">
              <a:xfrm>
                <a:off x="10136" y="10884"/>
                <a:ext cx="184" cy="89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en-US" sz="1800" dirty="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271" name="TextBox 270"/>
          <p:cNvSpPr txBox="1"/>
          <p:nvPr/>
        </p:nvSpPr>
        <p:spPr>
          <a:xfrm>
            <a:off x="3972909" y="4355879"/>
            <a:ext cx="5136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200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Proposal: A technology demonstration</a:t>
            </a:r>
          </a:p>
          <a:p>
            <a:pPr algn="ctr" defTabSz="457200"/>
            <a:r>
              <a:rPr lang="en-US" sz="2200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        using JLab FEL facility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7080682" y="6025261"/>
            <a:ext cx="2076044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Edward </a:t>
            </a:r>
            <a:r>
              <a:rPr lang="en-US" sz="1600" dirty="0" err="1" smtClean="0">
                <a:solidFill>
                  <a:srgbClr val="0000FF"/>
                </a:solidFill>
                <a:latin typeface="Arial" pitchFamily="34" charset="0"/>
                <a:ea typeface="+mn-ea"/>
                <a:cs typeface="Arial" pitchFamily="34" charset="0"/>
              </a:rPr>
              <a:t>Nissen’s</a:t>
            </a:r>
            <a:endParaRPr lang="en-US" sz="1600" dirty="0">
              <a:solidFill>
                <a:srgbClr val="0000FF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84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3607" y="442124"/>
            <a:ext cx="126158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220000">
            <a:off x="7026123" y="968660"/>
            <a:ext cx="1140143" cy="101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-5879847" y="-1453522"/>
            <a:ext cx="14153135" cy="4853736"/>
            <a:chOff x="-5894832" y="698802"/>
            <a:chExt cx="9435423" cy="3235824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300978" y="3452026"/>
              <a:ext cx="0" cy="482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4020000">
              <a:off x="2607595" y="2315180"/>
              <a:ext cx="0" cy="1033272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6000000">
              <a:off x="578915" y="1199633"/>
              <a:ext cx="0" cy="312724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7800000">
              <a:off x="-3101340" y="-2094690"/>
              <a:ext cx="0" cy="558698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2586321" y="2630525"/>
              <a:ext cx="954270" cy="3858"/>
            </a:xfrm>
            <a:prstGeom prst="line">
              <a:avLst/>
            </a:prstGeom>
            <a:ln w="15875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9"/>
            <p:cNvGrpSpPr/>
            <p:nvPr/>
          </p:nvGrpSpPr>
          <p:grpSpPr>
            <a:xfrm>
              <a:off x="3104009" y="2629019"/>
              <a:ext cx="228161" cy="1204625"/>
              <a:chOff x="3075159" y="2611709"/>
              <a:chExt cx="228161" cy="1204625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rot="-1380000">
                <a:off x="3075159" y="2655046"/>
                <a:ext cx="0" cy="1161288"/>
              </a:xfrm>
              <a:prstGeom prst="line">
                <a:avLst/>
              </a:prstGeom>
              <a:ln w="158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-720000">
                <a:off x="3182770" y="2621071"/>
                <a:ext cx="0" cy="1161288"/>
              </a:xfrm>
              <a:prstGeom prst="line">
                <a:avLst/>
              </a:prstGeom>
              <a:ln w="158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303320" y="2611709"/>
                <a:ext cx="0" cy="1161288"/>
              </a:xfrm>
              <a:prstGeom prst="line">
                <a:avLst/>
              </a:prstGeom>
              <a:ln w="158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28"/>
            <p:cNvGrpSpPr/>
            <p:nvPr/>
          </p:nvGrpSpPr>
          <p:grpSpPr>
            <a:xfrm>
              <a:off x="3129038" y="2628630"/>
              <a:ext cx="201518" cy="661051"/>
              <a:chOff x="3117498" y="2622860"/>
              <a:chExt cx="201518" cy="661051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rot="-2580000">
                <a:off x="3117498" y="2698695"/>
                <a:ext cx="0" cy="585216"/>
              </a:xfrm>
              <a:prstGeom prst="line">
                <a:avLst/>
              </a:prstGeom>
              <a:ln w="28575">
                <a:solidFill>
                  <a:srgbClr val="007A3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3319016" y="2622860"/>
                <a:ext cx="0" cy="585216"/>
              </a:xfrm>
              <a:prstGeom prst="line">
                <a:avLst/>
              </a:prstGeom>
              <a:ln w="28575">
                <a:solidFill>
                  <a:srgbClr val="007A3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-1320000">
                <a:off x="3209951" y="2642353"/>
                <a:ext cx="0" cy="585216"/>
              </a:xfrm>
              <a:prstGeom prst="line">
                <a:avLst/>
              </a:prstGeom>
              <a:ln w="28575">
                <a:solidFill>
                  <a:srgbClr val="007A3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01881" y="4856912"/>
            <a:ext cx="8775863" cy="1686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</a:t>
            </a:r>
            <a:r>
              <a:rPr lang="en-US" sz="2400" dirty="0" smtClean="0"/>
              <a:t>xtraction transport configured to exit at west end of building</a:t>
            </a:r>
          </a:p>
          <a:p>
            <a:pPr lvl="2"/>
            <a:r>
              <a:rPr lang="en-US" sz="2000" b="1" dirty="0" smtClean="0"/>
              <a:t>Delivers beam to open area</a:t>
            </a:r>
          </a:p>
          <a:p>
            <a:pPr lvl="2"/>
            <a:r>
              <a:rPr lang="en-US" sz="2000" b="1" dirty="0" smtClean="0"/>
              <a:t>Provides appropriate beam/lattice properties for tuning/control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127" y="52553"/>
            <a:ext cx="3547381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Fixed Target Dedicated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Facility Configuration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2-pass, 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up to 600 MeV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no energy recovery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7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8688"/>
            <a:ext cx="9144000" cy="493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7497" y="2743398"/>
            <a:ext cx="5686044" cy="179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 flipH="1">
            <a:off x="2604742" y="3441259"/>
            <a:ext cx="5769" cy="230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56187" y="3574405"/>
            <a:ext cx="432" cy="777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0"/>
          <p:cNvGrpSpPr>
            <a:grpSpLocks noChangeAspect="1"/>
          </p:cNvGrpSpPr>
          <p:nvPr/>
        </p:nvGrpSpPr>
        <p:grpSpPr>
          <a:xfrm>
            <a:off x="1196106" y="3073419"/>
            <a:ext cx="2540150" cy="726626"/>
            <a:chOff x="-5894832" y="698802"/>
            <a:chExt cx="14672120" cy="4197047"/>
          </a:xfrm>
        </p:grpSpPr>
        <p:grpSp>
          <p:nvGrpSpPr>
            <p:cNvPr id="5" name="Group 14"/>
            <p:cNvGrpSpPr>
              <a:grpSpLocks noChangeAspect="1"/>
            </p:cNvGrpSpPr>
            <p:nvPr/>
          </p:nvGrpSpPr>
          <p:grpSpPr>
            <a:xfrm>
              <a:off x="-5894832" y="698802"/>
              <a:ext cx="14672120" cy="4197047"/>
              <a:chOff x="-5894832" y="698802"/>
              <a:chExt cx="14672120" cy="4197047"/>
            </a:xfrm>
          </p:grpSpPr>
          <p:pic>
            <p:nvPicPr>
              <p:cNvPr id="5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66713" y="1962150"/>
                <a:ext cx="8410575" cy="29336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53" name="Straight Connector 52"/>
              <p:cNvCxnSpPr/>
              <p:nvPr/>
            </p:nvCxnSpPr>
            <p:spPr>
              <a:xfrm>
                <a:off x="1300978" y="3452026"/>
                <a:ext cx="0" cy="4826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4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8280000">
                <a:off x="2710113" y="2307908"/>
                <a:ext cx="760095" cy="674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55" name="Straight Connector 54"/>
              <p:cNvCxnSpPr/>
              <p:nvPr/>
            </p:nvCxnSpPr>
            <p:spPr>
              <a:xfrm rot="4020000">
                <a:off x="2607595" y="2315180"/>
                <a:ext cx="0" cy="1033272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6000000">
                <a:off x="578915" y="1199633"/>
                <a:ext cx="0" cy="3127248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7800000">
                <a:off x="-3101340" y="-2094690"/>
                <a:ext cx="0" cy="5586984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Connector 42"/>
            <p:cNvCxnSpPr>
              <a:cxnSpLocks noChangeAspect="1"/>
            </p:cNvCxnSpPr>
            <p:nvPr/>
          </p:nvCxnSpPr>
          <p:spPr>
            <a:xfrm flipV="1">
              <a:off x="2586321" y="2630525"/>
              <a:ext cx="954270" cy="3858"/>
            </a:xfrm>
            <a:prstGeom prst="line">
              <a:avLst/>
            </a:prstGeom>
            <a:ln w="15875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>
              <a:off x="3104009" y="2629019"/>
              <a:ext cx="228161" cy="1204625"/>
              <a:chOff x="3075159" y="2611709"/>
              <a:chExt cx="228161" cy="1204625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3303320" y="2611709"/>
                <a:ext cx="0" cy="1161288"/>
              </a:xfrm>
              <a:prstGeom prst="line">
                <a:avLst/>
              </a:prstGeom>
              <a:ln w="158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-1380000">
                <a:off x="3075159" y="2655046"/>
                <a:ext cx="0" cy="1161288"/>
              </a:xfrm>
              <a:prstGeom prst="line">
                <a:avLst/>
              </a:prstGeom>
              <a:ln w="158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-720000">
                <a:off x="3182770" y="2621071"/>
                <a:ext cx="0" cy="1161288"/>
              </a:xfrm>
              <a:prstGeom prst="line">
                <a:avLst/>
              </a:prstGeom>
              <a:ln w="158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27"/>
            <p:cNvGrpSpPr>
              <a:grpSpLocks noChangeAspect="1"/>
            </p:cNvGrpSpPr>
            <p:nvPr/>
          </p:nvGrpSpPr>
          <p:grpSpPr>
            <a:xfrm>
              <a:off x="3129038" y="2628630"/>
              <a:ext cx="201518" cy="661051"/>
              <a:chOff x="3117498" y="2622860"/>
              <a:chExt cx="201518" cy="661051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rot="-2580000">
                <a:off x="3117498" y="2698695"/>
                <a:ext cx="0" cy="585216"/>
              </a:xfrm>
              <a:prstGeom prst="line">
                <a:avLst/>
              </a:prstGeom>
              <a:ln w="1587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9016" y="2622860"/>
                <a:ext cx="0" cy="585216"/>
              </a:xfrm>
              <a:prstGeom prst="line">
                <a:avLst/>
              </a:prstGeom>
              <a:ln w="1587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-1320000">
                <a:off x="3209951" y="2642353"/>
                <a:ext cx="0" cy="585216"/>
              </a:xfrm>
              <a:prstGeom prst="line">
                <a:avLst/>
              </a:prstGeom>
              <a:ln w="15875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1203" y="747147"/>
            <a:ext cx="52959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Group 37"/>
          <p:cNvGrpSpPr/>
          <p:nvPr/>
        </p:nvGrpSpPr>
        <p:grpSpPr>
          <a:xfrm>
            <a:off x="3834800" y="2243651"/>
            <a:ext cx="1320522" cy="1035576"/>
            <a:chOff x="4223028" y="2641913"/>
            <a:chExt cx="1015104" cy="874926"/>
          </a:xfrm>
        </p:grpSpPr>
        <p:sp>
          <p:nvSpPr>
            <p:cNvPr id="30" name="Flowchart: Decision 29"/>
            <p:cNvSpPr/>
            <p:nvPr/>
          </p:nvSpPr>
          <p:spPr>
            <a:xfrm rot="3217297">
              <a:off x="4312399" y="2552542"/>
              <a:ext cx="836361" cy="1015104"/>
            </a:xfrm>
            <a:prstGeom prst="flowChartDecisi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4329115" y="3349129"/>
              <a:ext cx="657248" cy="151310"/>
            </a:xfrm>
            <a:custGeom>
              <a:avLst/>
              <a:gdLst>
                <a:gd name="connsiteX0" fmla="*/ 0 w 694063"/>
                <a:gd name="connsiteY0" fmla="*/ 0 h 308472"/>
                <a:gd name="connsiteX1" fmla="*/ 694063 w 694063"/>
                <a:gd name="connsiteY1" fmla="*/ 44067 h 308472"/>
                <a:gd name="connsiteX2" fmla="*/ 694063 w 694063"/>
                <a:gd name="connsiteY2" fmla="*/ 308472 h 308472"/>
                <a:gd name="connsiteX3" fmla="*/ 0 w 694063"/>
                <a:gd name="connsiteY3" fmla="*/ 253388 h 308472"/>
                <a:gd name="connsiteX4" fmla="*/ 0 w 694063"/>
                <a:gd name="connsiteY4" fmla="*/ 0 h 308472"/>
                <a:gd name="connsiteX0" fmla="*/ 0 w 694063"/>
                <a:gd name="connsiteY0" fmla="*/ 0 h 270372"/>
                <a:gd name="connsiteX1" fmla="*/ 694063 w 694063"/>
                <a:gd name="connsiteY1" fmla="*/ 44067 h 270372"/>
                <a:gd name="connsiteX2" fmla="*/ 694063 w 694063"/>
                <a:gd name="connsiteY2" fmla="*/ 270372 h 270372"/>
                <a:gd name="connsiteX3" fmla="*/ 0 w 694063"/>
                <a:gd name="connsiteY3" fmla="*/ 253388 h 270372"/>
                <a:gd name="connsiteX4" fmla="*/ 0 w 694063"/>
                <a:gd name="connsiteY4" fmla="*/ 0 h 270372"/>
                <a:gd name="connsiteX0" fmla="*/ 0 w 694063"/>
                <a:gd name="connsiteY0" fmla="*/ 0 h 270372"/>
                <a:gd name="connsiteX1" fmla="*/ 694063 w 694063"/>
                <a:gd name="connsiteY1" fmla="*/ 44067 h 270372"/>
                <a:gd name="connsiteX2" fmla="*/ 694063 w 694063"/>
                <a:gd name="connsiteY2" fmla="*/ 270372 h 270372"/>
                <a:gd name="connsiteX3" fmla="*/ 0 w 694063"/>
                <a:gd name="connsiteY3" fmla="*/ 215288 h 270372"/>
                <a:gd name="connsiteX4" fmla="*/ 0 w 694063"/>
                <a:gd name="connsiteY4" fmla="*/ 0 h 270372"/>
                <a:gd name="connsiteX0" fmla="*/ 0 w 694063"/>
                <a:gd name="connsiteY0" fmla="*/ 0 h 227509"/>
                <a:gd name="connsiteX1" fmla="*/ 694063 w 694063"/>
                <a:gd name="connsiteY1" fmla="*/ 44067 h 227509"/>
                <a:gd name="connsiteX2" fmla="*/ 683781 w 694063"/>
                <a:gd name="connsiteY2" fmla="*/ 227509 h 227509"/>
                <a:gd name="connsiteX3" fmla="*/ 0 w 694063"/>
                <a:gd name="connsiteY3" fmla="*/ 215288 h 227509"/>
                <a:gd name="connsiteX4" fmla="*/ 0 w 694063"/>
                <a:gd name="connsiteY4" fmla="*/ 0 h 227509"/>
                <a:gd name="connsiteX0" fmla="*/ 0 w 694063"/>
                <a:gd name="connsiteY0" fmla="*/ 0 h 227509"/>
                <a:gd name="connsiteX1" fmla="*/ 694063 w 694063"/>
                <a:gd name="connsiteY1" fmla="*/ 44067 h 227509"/>
                <a:gd name="connsiteX2" fmla="*/ 683781 w 694063"/>
                <a:gd name="connsiteY2" fmla="*/ 227509 h 227509"/>
                <a:gd name="connsiteX3" fmla="*/ 5141 w 694063"/>
                <a:gd name="connsiteY3" fmla="*/ 177188 h 227509"/>
                <a:gd name="connsiteX4" fmla="*/ 0 w 694063"/>
                <a:gd name="connsiteY4" fmla="*/ 0 h 227509"/>
                <a:gd name="connsiteX0" fmla="*/ 0 w 704347"/>
                <a:gd name="connsiteY0" fmla="*/ 0 h 237034"/>
                <a:gd name="connsiteX1" fmla="*/ 694063 w 704347"/>
                <a:gd name="connsiteY1" fmla="*/ 44067 h 237034"/>
                <a:gd name="connsiteX2" fmla="*/ 704347 w 704347"/>
                <a:gd name="connsiteY2" fmla="*/ 237034 h 237034"/>
                <a:gd name="connsiteX3" fmla="*/ 5141 w 704347"/>
                <a:gd name="connsiteY3" fmla="*/ 177188 h 237034"/>
                <a:gd name="connsiteX4" fmla="*/ 0 w 704347"/>
                <a:gd name="connsiteY4" fmla="*/ 0 h 237034"/>
                <a:gd name="connsiteX0" fmla="*/ 0 w 714705"/>
                <a:gd name="connsiteY0" fmla="*/ 0 h 195605"/>
                <a:gd name="connsiteX1" fmla="*/ 694063 w 714705"/>
                <a:gd name="connsiteY1" fmla="*/ 44067 h 195605"/>
                <a:gd name="connsiteX2" fmla="*/ 714705 w 714705"/>
                <a:gd name="connsiteY2" fmla="*/ 195605 h 195605"/>
                <a:gd name="connsiteX3" fmla="*/ 5141 w 714705"/>
                <a:gd name="connsiteY3" fmla="*/ 177188 h 195605"/>
                <a:gd name="connsiteX4" fmla="*/ 0 w 714705"/>
                <a:gd name="connsiteY4" fmla="*/ 0 h 195605"/>
                <a:gd name="connsiteX0" fmla="*/ 0 w 714705"/>
                <a:gd name="connsiteY0" fmla="*/ 0 h 195605"/>
                <a:gd name="connsiteX1" fmla="*/ 694063 w 714705"/>
                <a:gd name="connsiteY1" fmla="*/ 44067 h 195605"/>
                <a:gd name="connsiteX2" fmla="*/ 714705 w 714705"/>
                <a:gd name="connsiteY2" fmla="*/ 195605 h 195605"/>
                <a:gd name="connsiteX3" fmla="*/ 10321 w 714705"/>
                <a:gd name="connsiteY3" fmla="*/ 120223 h 195605"/>
                <a:gd name="connsiteX4" fmla="*/ 0 w 714705"/>
                <a:gd name="connsiteY4" fmla="*/ 0 h 195605"/>
                <a:gd name="connsiteX0" fmla="*/ 0 w 694063"/>
                <a:gd name="connsiteY0" fmla="*/ 0 h 159354"/>
                <a:gd name="connsiteX1" fmla="*/ 694063 w 694063"/>
                <a:gd name="connsiteY1" fmla="*/ 44067 h 159354"/>
                <a:gd name="connsiteX2" fmla="*/ 693989 w 694063"/>
                <a:gd name="connsiteY2" fmla="*/ 159354 h 159354"/>
                <a:gd name="connsiteX3" fmla="*/ 10321 w 694063"/>
                <a:gd name="connsiteY3" fmla="*/ 120223 h 159354"/>
                <a:gd name="connsiteX4" fmla="*/ 0 w 694063"/>
                <a:gd name="connsiteY4" fmla="*/ 0 h 159354"/>
                <a:gd name="connsiteX0" fmla="*/ 0 w 714730"/>
                <a:gd name="connsiteY0" fmla="*/ 0 h 164533"/>
                <a:gd name="connsiteX1" fmla="*/ 694063 w 714730"/>
                <a:gd name="connsiteY1" fmla="*/ 44067 h 164533"/>
                <a:gd name="connsiteX2" fmla="*/ 714705 w 714730"/>
                <a:gd name="connsiteY2" fmla="*/ 164533 h 164533"/>
                <a:gd name="connsiteX3" fmla="*/ 10321 w 714730"/>
                <a:gd name="connsiteY3" fmla="*/ 120223 h 164533"/>
                <a:gd name="connsiteX4" fmla="*/ 0 w 714730"/>
                <a:gd name="connsiteY4" fmla="*/ 0 h 16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4730" h="164533">
                  <a:moveTo>
                    <a:pt x="0" y="0"/>
                  </a:moveTo>
                  <a:lnTo>
                    <a:pt x="694063" y="44067"/>
                  </a:lnTo>
                  <a:cubicBezTo>
                    <a:pt x="694038" y="82496"/>
                    <a:pt x="714730" y="126104"/>
                    <a:pt x="714705" y="164533"/>
                  </a:cubicBezTo>
                  <a:lnTo>
                    <a:pt x="10321" y="120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976815" y="2761004"/>
              <a:ext cx="166687" cy="755835"/>
            </a:xfrm>
            <a:custGeom>
              <a:avLst/>
              <a:gdLst>
                <a:gd name="connsiteX0" fmla="*/ 0 w 694063"/>
                <a:gd name="connsiteY0" fmla="*/ 0 h 308472"/>
                <a:gd name="connsiteX1" fmla="*/ 694063 w 694063"/>
                <a:gd name="connsiteY1" fmla="*/ 44067 h 308472"/>
                <a:gd name="connsiteX2" fmla="*/ 694063 w 694063"/>
                <a:gd name="connsiteY2" fmla="*/ 308472 h 308472"/>
                <a:gd name="connsiteX3" fmla="*/ 0 w 694063"/>
                <a:gd name="connsiteY3" fmla="*/ 253388 h 308472"/>
                <a:gd name="connsiteX4" fmla="*/ 0 w 694063"/>
                <a:gd name="connsiteY4" fmla="*/ 0 h 308472"/>
                <a:gd name="connsiteX0" fmla="*/ 0 w 694063"/>
                <a:gd name="connsiteY0" fmla="*/ 0 h 270372"/>
                <a:gd name="connsiteX1" fmla="*/ 694063 w 694063"/>
                <a:gd name="connsiteY1" fmla="*/ 44067 h 270372"/>
                <a:gd name="connsiteX2" fmla="*/ 694063 w 694063"/>
                <a:gd name="connsiteY2" fmla="*/ 270372 h 270372"/>
                <a:gd name="connsiteX3" fmla="*/ 0 w 694063"/>
                <a:gd name="connsiteY3" fmla="*/ 253388 h 270372"/>
                <a:gd name="connsiteX4" fmla="*/ 0 w 694063"/>
                <a:gd name="connsiteY4" fmla="*/ 0 h 270372"/>
                <a:gd name="connsiteX0" fmla="*/ 0 w 694063"/>
                <a:gd name="connsiteY0" fmla="*/ 0 h 270372"/>
                <a:gd name="connsiteX1" fmla="*/ 694063 w 694063"/>
                <a:gd name="connsiteY1" fmla="*/ 44067 h 270372"/>
                <a:gd name="connsiteX2" fmla="*/ 694063 w 694063"/>
                <a:gd name="connsiteY2" fmla="*/ 270372 h 270372"/>
                <a:gd name="connsiteX3" fmla="*/ 0 w 694063"/>
                <a:gd name="connsiteY3" fmla="*/ 215288 h 270372"/>
                <a:gd name="connsiteX4" fmla="*/ 0 w 694063"/>
                <a:gd name="connsiteY4" fmla="*/ 0 h 270372"/>
                <a:gd name="connsiteX0" fmla="*/ 0 w 694063"/>
                <a:gd name="connsiteY0" fmla="*/ 0 h 227509"/>
                <a:gd name="connsiteX1" fmla="*/ 694063 w 694063"/>
                <a:gd name="connsiteY1" fmla="*/ 44067 h 227509"/>
                <a:gd name="connsiteX2" fmla="*/ 683781 w 694063"/>
                <a:gd name="connsiteY2" fmla="*/ 227509 h 227509"/>
                <a:gd name="connsiteX3" fmla="*/ 0 w 694063"/>
                <a:gd name="connsiteY3" fmla="*/ 215288 h 227509"/>
                <a:gd name="connsiteX4" fmla="*/ 0 w 694063"/>
                <a:gd name="connsiteY4" fmla="*/ 0 h 227509"/>
                <a:gd name="connsiteX0" fmla="*/ 0 w 694063"/>
                <a:gd name="connsiteY0" fmla="*/ 0 h 227509"/>
                <a:gd name="connsiteX1" fmla="*/ 694063 w 694063"/>
                <a:gd name="connsiteY1" fmla="*/ 44067 h 227509"/>
                <a:gd name="connsiteX2" fmla="*/ 683781 w 694063"/>
                <a:gd name="connsiteY2" fmla="*/ 227509 h 227509"/>
                <a:gd name="connsiteX3" fmla="*/ 5141 w 694063"/>
                <a:gd name="connsiteY3" fmla="*/ 177188 h 227509"/>
                <a:gd name="connsiteX4" fmla="*/ 0 w 694063"/>
                <a:gd name="connsiteY4" fmla="*/ 0 h 227509"/>
                <a:gd name="connsiteX0" fmla="*/ 0 w 704347"/>
                <a:gd name="connsiteY0" fmla="*/ 0 h 237034"/>
                <a:gd name="connsiteX1" fmla="*/ 694063 w 704347"/>
                <a:gd name="connsiteY1" fmla="*/ 44067 h 237034"/>
                <a:gd name="connsiteX2" fmla="*/ 704347 w 704347"/>
                <a:gd name="connsiteY2" fmla="*/ 237034 h 237034"/>
                <a:gd name="connsiteX3" fmla="*/ 5141 w 704347"/>
                <a:gd name="connsiteY3" fmla="*/ 177188 h 237034"/>
                <a:gd name="connsiteX4" fmla="*/ 0 w 704347"/>
                <a:gd name="connsiteY4" fmla="*/ 0 h 237034"/>
                <a:gd name="connsiteX0" fmla="*/ 0 w 704347"/>
                <a:gd name="connsiteY0" fmla="*/ 680948 h 917982"/>
                <a:gd name="connsiteX1" fmla="*/ 155445 w 704347"/>
                <a:gd name="connsiteY1" fmla="*/ 0 h 917982"/>
                <a:gd name="connsiteX2" fmla="*/ 704347 w 704347"/>
                <a:gd name="connsiteY2" fmla="*/ 917982 h 917982"/>
                <a:gd name="connsiteX3" fmla="*/ 5141 w 704347"/>
                <a:gd name="connsiteY3" fmla="*/ 858136 h 917982"/>
                <a:gd name="connsiteX4" fmla="*/ 0 w 704347"/>
                <a:gd name="connsiteY4" fmla="*/ 680948 h 917982"/>
                <a:gd name="connsiteX0" fmla="*/ 0 w 165729"/>
                <a:gd name="connsiteY0" fmla="*/ 680948 h 858135"/>
                <a:gd name="connsiteX1" fmla="*/ 155445 w 165729"/>
                <a:gd name="connsiteY1" fmla="*/ 0 h 858135"/>
                <a:gd name="connsiteX2" fmla="*/ 165729 w 165729"/>
                <a:gd name="connsiteY2" fmla="*/ 156716 h 858135"/>
                <a:gd name="connsiteX3" fmla="*/ 5141 w 165729"/>
                <a:gd name="connsiteY3" fmla="*/ 858136 h 858135"/>
                <a:gd name="connsiteX4" fmla="*/ 0 w 165729"/>
                <a:gd name="connsiteY4" fmla="*/ 680948 h 858135"/>
                <a:gd name="connsiteX0" fmla="*/ 0 w 165729"/>
                <a:gd name="connsiteY0" fmla="*/ 680948 h 811527"/>
                <a:gd name="connsiteX1" fmla="*/ 155445 w 165729"/>
                <a:gd name="connsiteY1" fmla="*/ 0 h 811527"/>
                <a:gd name="connsiteX2" fmla="*/ 165729 w 165729"/>
                <a:gd name="connsiteY2" fmla="*/ 156716 h 811527"/>
                <a:gd name="connsiteX3" fmla="*/ 5142 w 165729"/>
                <a:gd name="connsiteY3" fmla="*/ 811527 h 811527"/>
                <a:gd name="connsiteX4" fmla="*/ 0 w 165729"/>
                <a:gd name="connsiteY4" fmla="*/ 680948 h 811527"/>
                <a:gd name="connsiteX0" fmla="*/ 0 w 176161"/>
                <a:gd name="connsiteY0" fmla="*/ 670591 h 801170"/>
                <a:gd name="connsiteX1" fmla="*/ 176161 w 176161"/>
                <a:gd name="connsiteY1" fmla="*/ 0 h 801170"/>
                <a:gd name="connsiteX2" fmla="*/ 165729 w 176161"/>
                <a:gd name="connsiteY2" fmla="*/ 146359 h 801170"/>
                <a:gd name="connsiteX3" fmla="*/ 5142 w 176161"/>
                <a:gd name="connsiteY3" fmla="*/ 801170 h 801170"/>
                <a:gd name="connsiteX4" fmla="*/ 0 w 176161"/>
                <a:gd name="connsiteY4" fmla="*/ 670591 h 801170"/>
                <a:gd name="connsiteX0" fmla="*/ 0 w 165729"/>
                <a:gd name="connsiteY0" fmla="*/ 691306 h 821885"/>
                <a:gd name="connsiteX1" fmla="*/ 160623 w 165729"/>
                <a:gd name="connsiteY1" fmla="*/ 0 h 821885"/>
                <a:gd name="connsiteX2" fmla="*/ 165729 w 165729"/>
                <a:gd name="connsiteY2" fmla="*/ 167074 h 821885"/>
                <a:gd name="connsiteX3" fmla="*/ 5142 w 165729"/>
                <a:gd name="connsiteY3" fmla="*/ 821885 h 821885"/>
                <a:gd name="connsiteX4" fmla="*/ 0 w 165729"/>
                <a:gd name="connsiteY4" fmla="*/ 691306 h 821885"/>
                <a:gd name="connsiteX0" fmla="*/ 0 w 176087"/>
                <a:gd name="connsiteY0" fmla="*/ 691306 h 821885"/>
                <a:gd name="connsiteX1" fmla="*/ 160623 w 176087"/>
                <a:gd name="connsiteY1" fmla="*/ 0 h 821885"/>
                <a:gd name="connsiteX2" fmla="*/ 176087 w 176087"/>
                <a:gd name="connsiteY2" fmla="*/ 141181 h 821885"/>
                <a:gd name="connsiteX3" fmla="*/ 5142 w 176087"/>
                <a:gd name="connsiteY3" fmla="*/ 821885 h 821885"/>
                <a:gd name="connsiteX4" fmla="*/ 0 w 176087"/>
                <a:gd name="connsiteY4" fmla="*/ 691306 h 821885"/>
                <a:gd name="connsiteX0" fmla="*/ 0 w 181265"/>
                <a:gd name="connsiteY0" fmla="*/ 701664 h 821885"/>
                <a:gd name="connsiteX1" fmla="*/ 165801 w 181265"/>
                <a:gd name="connsiteY1" fmla="*/ 0 h 821885"/>
                <a:gd name="connsiteX2" fmla="*/ 181265 w 181265"/>
                <a:gd name="connsiteY2" fmla="*/ 141181 h 821885"/>
                <a:gd name="connsiteX3" fmla="*/ 10320 w 181265"/>
                <a:gd name="connsiteY3" fmla="*/ 821885 h 821885"/>
                <a:gd name="connsiteX4" fmla="*/ 0 w 181265"/>
                <a:gd name="connsiteY4" fmla="*/ 701664 h 821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265" h="821885">
                  <a:moveTo>
                    <a:pt x="0" y="701664"/>
                  </a:moveTo>
                  <a:lnTo>
                    <a:pt x="165801" y="0"/>
                  </a:lnTo>
                  <a:lnTo>
                    <a:pt x="181265" y="141181"/>
                  </a:lnTo>
                  <a:lnTo>
                    <a:pt x="10320" y="821885"/>
                  </a:lnTo>
                  <a:lnTo>
                    <a:pt x="0" y="7016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 flipV="1">
            <a:off x="3800495" y="2922205"/>
            <a:ext cx="768713" cy="267788"/>
          </a:xfrm>
          <a:prstGeom prst="straightConnector1">
            <a:avLst/>
          </a:prstGeom>
          <a:ln w="635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926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JLab</a:t>
            </a:r>
            <a:r>
              <a:rPr lang="en-US" sz="3200" dirty="0" smtClean="0"/>
              <a:t> FEL Accelerator Capabilities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3910293"/>
              </p:ext>
            </p:extLst>
          </p:nvPr>
        </p:nvGraphicFramePr>
        <p:xfrm>
          <a:off x="1282263" y="888649"/>
          <a:ext cx="6476999" cy="526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3862"/>
                <a:gridCol w="1610755"/>
                <a:gridCol w="1651191"/>
                <a:gridCol w="1651191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Near Term Capability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 Capability</a:t>
                      </a:r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Internal Target</a:t>
                      </a:r>
                    </a:p>
                    <a:p>
                      <a:pPr algn="ctr"/>
                      <a:r>
                        <a:rPr lang="en-US" dirty="0" smtClean="0"/>
                        <a:t>(Near Term)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external target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external</a:t>
                      </a:r>
                      <a:r>
                        <a:rPr lang="en-US" baseline="0" dirty="0" smtClean="0"/>
                        <a:t> target</a:t>
                      </a:r>
                      <a:endParaRPr lang="en-US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internal</a:t>
                      </a:r>
                      <a:r>
                        <a:rPr lang="en-US" baseline="0" dirty="0" smtClean="0"/>
                        <a:t> target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 (</a:t>
                      </a:r>
                      <a:r>
                        <a:rPr lang="en-US" dirty="0" err="1" smtClean="0"/>
                        <a:t>MeV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80-320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80-610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80-165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</a:t>
                      </a:r>
                      <a:r>
                        <a:rPr lang="en-US" baseline="-25000" dirty="0" err="1" smtClean="0"/>
                        <a:t>max</a:t>
                      </a:r>
                      <a:r>
                        <a:rPr lang="en-US" dirty="0" smtClean="0"/>
                        <a:t> (kW)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300</a:t>
                      </a:r>
                      <a:endParaRPr lang="en-US" sz="1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1650</a:t>
                      </a:r>
                      <a:endParaRPr lang="en-US" sz="1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 (</a:t>
                      </a:r>
                      <a:r>
                        <a:rPr lang="en-US" dirty="0" err="1" smtClean="0"/>
                        <a:t>mA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0.31-</a:t>
                      </a:r>
                      <a:r>
                        <a:rPr lang="en-US" sz="1400" b="1" dirty="0" smtClean="0"/>
                        <a:t>1.25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0.5/</a:t>
                      </a:r>
                      <a:r>
                        <a:rPr lang="en-US" sz="1400" b="1" dirty="0" smtClean="0"/>
                        <a:t>3.75</a:t>
                      </a:r>
                      <a:endParaRPr lang="en-US" sz="1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/>
                        <a:t>10</a:t>
                      </a:r>
                      <a:endParaRPr lang="en-US" sz="14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 err="1" smtClean="0"/>
                        <a:t>f</a:t>
                      </a:r>
                      <a:r>
                        <a:rPr lang="en-US" baseline="-25000" dirty="0" err="1" smtClean="0"/>
                        <a:t>bunch</a:t>
                      </a:r>
                      <a:r>
                        <a:rPr lang="en-US" baseline="-25000" dirty="0" smtClean="0"/>
                        <a:t> </a:t>
                      </a:r>
                      <a:r>
                        <a:rPr lang="en-US" dirty="0" smtClean="0"/>
                        <a:t>(MHz)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750/75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750/75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750/75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Q</a:t>
                      </a:r>
                      <a:r>
                        <a:rPr lang="en-US" baseline="-25000" dirty="0" err="1" smtClean="0"/>
                        <a:t>bunch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pC</a:t>
                      </a:r>
                      <a:r>
                        <a:rPr lang="en-US" dirty="0" smtClean="0"/>
                        <a:t>)</a:t>
                      </a:r>
                      <a:endParaRPr lang="en-US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1.67-0.4/16.7-4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5-0.67/50-6.7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13.5/135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err="1" smtClean="0">
                          <a:latin typeface="Symbol" pitchFamily="18" charset="2"/>
                        </a:rPr>
                        <a:t>e</a:t>
                      </a:r>
                      <a:r>
                        <a:rPr lang="en-US" baseline="-25000" dirty="0" err="1" smtClean="0"/>
                        <a:t>transverse</a:t>
                      </a:r>
                      <a:endParaRPr lang="en-US" baseline="-25000" dirty="0" smtClean="0"/>
                    </a:p>
                    <a:p>
                      <a:r>
                        <a:rPr lang="en-US" sz="1600" dirty="0" smtClean="0"/>
                        <a:t>(mm-</a:t>
                      </a:r>
                      <a:r>
                        <a:rPr lang="en-US" sz="1600" dirty="0" err="1" smtClean="0"/>
                        <a:t>mrad</a:t>
                      </a:r>
                      <a:r>
                        <a:rPr lang="en-US" sz="1600" dirty="0" smtClean="0"/>
                        <a:t>)</a:t>
                      </a:r>
                      <a:endParaRPr lang="en-US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~1/~3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~2/~5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~3/~10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23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>
                          <a:latin typeface="Symbol" pitchFamily="18" charset="2"/>
                        </a:rPr>
                        <a:t>e</a:t>
                      </a:r>
                      <a:r>
                        <a:rPr lang="en-US" baseline="-25000" dirty="0" err="1" smtClean="0">
                          <a:latin typeface="+mn-lt"/>
                        </a:rPr>
                        <a:t>longitudinal</a:t>
                      </a:r>
                      <a:endParaRPr lang="en-US" baseline="-25000" dirty="0" smtClean="0"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(</a:t>
                      </a:r>
                      <a:r>
                        <a:rPr lang="en-US" sz="1600" baseline="0" dirty="0" err="1" smtClean="0"/>
                        <a:t>keV-psec</a:t>
                      </a:r>
                      <a:r>
                        <a:rPr lang="en-US" sz="1600" baseline="0" dirty="0" smtClean="0"/>
                        <a:t>)</a:t>
                      </a:r>
                      <a:endParaRPr lang="en-US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~5/~15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~10/~25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~15/~50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Polarization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Up to</a:t>
                      </a:r>
                      <a:r>
                        <a:rPr lang="en-US" sz="1400" b="1" baseline="0" dirty="0" smtClean="0"/>
                        <a:t> 600 </a:t>
                      </a:r>
                      <a:r>
                        <a:rPr lang="en-US" sz="1400" b="1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1400" b="1" baseline="0" dirty="0" smtClean="0"/>
                        <a:t>A</a:t>
                      </a:r>
                      <a:endParaRPr lang="en-US" sz="1400" b="1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No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75</a:t>
                      </a:r>
                      <a:r>
                        <a:rPr lang="en-US" sz="1400" baseline="0" dirty="0" smtClean="0"/>
                        <a:t>0 MHz </a:t>
                      </a:r>
                      <a:r>
                        <a:rPr lang="en-US" sz="1400" dirty="0" smtClean="0"/>
                        <a:t>drive</a:t>
                      </a:r>
                      <a:r>
                        <a:rPr lang="en-US" sz="1400" baseline="0" dirty="0" smtClean="0"/>
                        <a:t> laser; single F100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baseline="0" dirty="0" smtClean="0"/>
                        <a:t> RF drive; three F100s</a:t>
                      </a:r>
                      <a:endParaRPr lang="en-US" sz="14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 </a:t>
                      </a:r>
                      <a:r>
                        <a:rPr lang="en-US" sz="1400" dirty="0" err="1" smtClean="0"/>
                        <a:t>GeV</a:t>
                      </a:r>
                      <a:r>
                        <a:rPr lang="en-US" sz="1400" baseline="0" dirty="0" smtClean="0"/>
                        <a:t> RF drive; three F100s</a:t>
                      </a:r>
                      <a:endParaRPr lang="en-US" sz="14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9303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991"/>
            <a:ext cx="9144000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Workshop </a:t>
            </a:r>
            <a:r>
              <a:rPr lang="en-US" b="1" dirty="0" smtClean="0"/>
              <a:t>to Explore Physics Opportunities with Intense</a:t>
            </a:r>
            <a:r>
              <a:rPr lang="en-US" b="1" dirty="0"/>
              <a:t>, </a:t>
            </a:r>
            <a:r>
              <a:rPr lang="en-US" b="1" dirty="0" smtClean="0"/>
              <a:t>Polarized Electron Beams up to 300 MeV   </a:t>
            </a:r>
            <a:r>
              <a:rPr lang="en-US" b="1" dirty="0"/>
              <a:t> </a:t>
            </a:r>
            <a:endParaRPr lang="en-US" dirty="0"/>
          </a:p>
          <a:p>
            <a:pPr algn="ctr"/>
            <a:endParaRPr lang="en-US" sz="1100" b="1" dirty="0" smtClean="0"/>
          </a:p>
          <a:p>
            <a:pPr algn="ctr"/>
            <a:r>
              <a:rPr lang="en-US" sz="1800" b="1" dirty="0" smtClean="0"/>
              <a:t>March   </a:t>
            </a:r>
            <a:r>
              <a:rPr lang="en-US" sz="1800" b="1" dirty="0"/>
              <a:t> </a:t>
            </a:r>
            <a:r>
              <a:rPr lang="en-US" sz="1800" b="1" dirty="0" smtClean="0"/>
              <a:t>14</a:t>
            </a:r>
            <a:r>
              <a:rPr lang="en-US" sz="1800" b="1" baseline="30000" dirty="0" smtClean="0"/>
              <a:t>th</a:t>
            </a:r>
            <a:r>
              <a:rPr lang="en-US" sz="1800" b="1" dirty="0"/>
              <a:t> </a:t>
            </a:r>
            <a:r>
              <a:rPr lang="en-US" sz="1800" b="1" dirty="0" smtClean="0"/>
              <a:t>-16</a:t>
            </a:r>
            <a:r>
              <a:rPr lang="en-US" sz="1800" b="1" baseline="30000" dirty="0" smtClean="0"/>
              <a:t>th</a:t>
            </a:r>
            <a:r>
              <a:rPr lang="en-US" sz="1800" b="1" dirty="0" smtClean="0"/>
              <a:t> </a:t>
            </a:r>
            <a:r>
              <a:rPr lang="en-US" sz="1800" b="1" dirty="0"/>
              <a:t> </a:t>
            </a:r>
            <a:r>
              <a:rPr lang="en-US" sz="1800" b="1" dirty="0" smtClean="0"/>
              <a:t>at   MIT</a:t>
            </a:r>
          </a:p>
          <a:p>
            <a:pPr algn="ctr"/>
            <a:endParaRPr lang="en-US" sz="1400" b="1" dirty="0" smtClean="0"/>
          </a:p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http://web.mit.edu/lns/PEB_Workshop/   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3780" y="1986455"/>
            <a:ext cx="841878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/>
              <a:t>Plenary Session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Overview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talk:  dark    photon    physics    	     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Maxim  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Pospelov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Overview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talk:  parity    violation   physics  	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   	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Yury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Kolomensky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Overview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talk:  precision    nucleon    structure        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Carl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Carlson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Overview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talk:  nuclear    astrophysics                     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Achim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Schwenk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1800" dirty="0" smtClean="0">
                <a:latin typeface="Arial" pitchFamily="34" charset="0"/>
                <a:cs typeface="Arial" pitchFamily="34" charset="0"/>
              </a:rPr>
            </a:b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JLab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FEL    Accelerator    Complex    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                     	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David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Douglas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Mainz/MESA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       	    	    	    	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Kurt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Aulenbacher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BNL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ERL    development       	    	    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Ilan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Ben-­‐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Zvi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n-US" sz="1800" dirty="0">
                <a:latin typeface="Arial" pitchFamily="34" charset="0"/>
                <a:cs typeface="Arial" pitchFamily="34" charset="0"/>
              </a:rPr>
              <a:t>Polarized    e-­‐source    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development                           	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Matt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Poelker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Precision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electron    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polarimetry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            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               	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Eugene  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Chudakov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Report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on   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JLab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‐MIT  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 test    in    July    2012        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Chris  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Tschalär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endParaRPr lang="en-US" sz="1800" b="1" dirty="0"/>
          </a:p>
          <a:p>
            <a:pPr algn="ctr"/>
            <a:r>
              <a:rPr lang="en-US" sz="2000" b="1" dirty="0" smtClean="0"/>
              <a:t>Parallel Sessions on dark photons, parity violation, precision nucleon structure, experiments with nuclei, and technology </a:t>
            </a:r>
            <a:r>
              <a:rPr lang="en-US" sz="1800" b="1" dirty="0"/>
              <a:t>     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3823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991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Workshop  to    Explore    Physics    Opportunities    </a:t>
            </a:r>
            <a:r>
              <a:rPr lang="en-US" b="1" dirty="0" smtClean="0"/>
              <a:t>with   </a:t>
            </a:r>
            <a:r>
              <a:rPr lang="en-US" b="1" dirty="0"/>
              <a:t> Intense,    Polarized    Electron    Beams    up    to    300    MeV    </a:t>
            </a:r>
            <a:endParaRPr lang="en-US" dirty="0"/>
          </a:p>
          <a:p>
            <a:pPr algn="ctr"/>
            <a:r>
              <a:rPr lang="en-US" sz="1800" b="1" dirty="0"/>
              <a:t>March    </a:t>
            </a:r>
            <a:r>
              <a:rPr lang="en-US" sz="1800" b="1" dirty="0" smtClean="0"/>
              <a:t>14</a:t>
            </a:r>
            <a:r>
              <a:rPr lang="en-US" sz="1800" b="1" baseline="30000" dirty="0" smtClean="0"/>
              <a:t>th</a:t>
            </a:r>
            <a:r>
              <a:rPr lang="en-US" sz="1800" b="1" dirty="0"/>
              <a:t> </a:t>
            </a:r>
            <a:r>
              <a:rPr lang="en-US" sz="1800" b="1" dirty="0" smtClean="0"/>
              <a:t>-16</a:t>
            </a:r>
            <a:r>
              <a:rPr lang="en-US" sz="1800" b="1" baseline="30000" dirty="0" smtClean="0"/>
              <a:t>th,</a:t>
            </a:r>
            <a:r>
              <a:rPr lang="en-US" sz="1800" b="1" dirty="0" smtClean="0"/>
              <a:t> </a:t>
            </a:r>
            <a:r>
              <a:rPr lang="en-US" sz="1800" b="1" dirty="0"/>
              <a:t> </a:t>
            </a:r>
            <a:r>
              <a:rPr lang="en-US" sz="1800" b="1" dirty="0" smtClean="0"/>
              <a:t>MIT</a:t>
            </a:r>
            <a:r>
              <a:rPr lang="en-US" sz="1800" b="1" dirty="0"/>
              <a:t>,  Cambridge,    </a:t>
            </a:r>
            <a:r>
              <a:rPr lang="en-US" sz="1800" b="1" dirty="0" smtClean="0"/>
              <a:t>MA</a:t>
            </a:r>
          </a:p>
          <a:p>
            <a:pPr algn="ctr"/>
            <a:r>
              <a:rPr lang="en-US" b="1" dirty="0"/>
              <a:t>http://web.mit.edu/lns/PEB_Workshop/    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3780" y="1986455"/>
            <a:ext cx="841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57213" y="1487243"/>
            <a:ext cx="8242403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Qweak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   report    and    Technology    Application    at   Lower    Energies      	</a:t>
            </a:r>
            <a:r>
              <a:rPr kumimoji="0" lang="en-US" sz="1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Mark    Pitt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Calculation    of    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γZ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   box    graph                	    	            	      </a:t>
            </a:r>
            <a:r>
              <a:rPr lang="en-US" sz="1400" b="1" dirty="0">
                <a:latin typeface="Calibri" pitchFamily="34" charset="0"/>
                <a:ea typeface="Cambria" pitchFamily="18" charset="0"/>
                <a:cs typeface="Cambria" pitchFamily="18" charset="0"/>
              </a:rPr>
              <a:t>	</a:t>
            </a:r>
            <a:r>
              <a:rPr kumimoji="0" lang="en-US" sz="1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Wally    </a:t>
            </a:r>
            <a:r>
              <a:rPr kumimoji="0" lang="en-US" sz="14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Melnitchouk</a:t>
            </a:r>
            <a:r>
              <a:rPr kumimoji="0" lang="en-US" sz="1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    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Comparison    of    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γZ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   Structure    Function    Models                                       </a:t>
            </a:r>
            <a:r>
              <a:rPr lang="en-US" sz="1400" b="1" dirty="0">
                <a:latin typeface="Calibri" pitchFamily="34" charset="0"/>
                <a:ea typeface="Cambria" pitchFamily="18" charset="0"/>
                <a:cs typeface="Cambria" pitchFamily="18" charset="0"/>
              </a:rPr>
              <a:t>	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Benjamin    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Rislow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      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Future    weak    charge    measurements    including    Moeller    design      </a:t>
            </a:r>
            <a:r>
              <a:rPr lang="en-US" sz="1400" b="1" dirty="0">
                <a:latin typeface="Calibri" pitchFamily="34" charset="0"/>
                <a:ea typeface="Cambria" pitchFamily="18" charset="0"/>
                <a:cs typeface="Cambria" pitchFamily="18" charset="0"/>
              </a:rPr>
              <a:t>	</a:t>
            </a:r>
            <a:r>
              <a:rPr kumimoji="0" lang="en-US" sz="1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Kent    </a:t>
            </a:r>
            <a:r>
              <a:rPr kumimoji="0" lang="en-US" sz="14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Paschke</a:t>
            </a:r>
            <a:r>
              <a:rPr kumimoji="0" lang="en-US" sz="1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Charge    Symmetry    breaking    effects              	    	                  	Gerald    Miller 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The    P2@MESA    experiment    at    Mainz         	                                      	</a:t>
            </a:r>
            <a:r>
              <a:rPr kumimoji="0" lang="en-US" sz="14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Dominik</a:t>
            </a:r>
            <a:r>
              <a:rPr kumimoji="0" lang="en-US" sz="1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   Becker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    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Back    angle    measurements    using    P2                                                          	Sebastian    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Baunack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  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Particle    physics    motivation                	     	     	                     	Bill    Marciano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Nuclear    physics    aspects                                                                                    	Bill    Donnelly       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Mainz/MAMI              	    	    	                                                 	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Harald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   Merkel  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HPS    at    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JLab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      	    	    	    	    	    	  	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Stepan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   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Stepanyan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APEX    at    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JLab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                	    	    	    	    	    	 	Philip    Schuster 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DarkLight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   Experiment       	    	    	    	    	    </a:t>
            </a:r>
            <a:r>
              <a:rPr lang="en-US" sz="1400" b="1" dirty="0">
                <a:latin typeface="Calibri" pitchFamily="34" charset="0"/>
                <a:ea typeface="Cambria" pitchFamily="18" charset="0"/>
                <a:cs typeface="Cambria" pitchFamily="18" charset="0"/>
              </a:rPr>
              <a:t>	</a:t>
            </a:r>
            <a:r>
              <a:rPr kumimoji="0" lang="en-US" sz="1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Ray    Cowan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DarkLight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   beam    background    measurements        	                     	Jim    Boyce   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Dark    photon    search    at    MESA                                                                    	Matthias    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Molitor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The   TREK/E36    Experiment    at    J-­‐PARC                                                      	Michael    Kohl 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Relat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.    Dark       Matter                         	    	    	                                 	</a:t>
            </a:r>
            <a:r>
              <a:rPr kumimoji="0" lang="en-US" sz="1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Sarah    Andreas  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Invisible    Decays   	     	     	     	                                     	Yonatan    Kahn    </a:t>
            </a:r>
            <a:endParaRPr lang="en-US" sz="1400" b="1" dirty="0"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Measurement    of    the    charge   radius    of    the    proton                      	Mehdi    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Meziane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mbria" pitchFamily="18" charset="0"/>
                <a:cs typeface="Cambria" pitchFamily="18" charset="0"/>
              </a:rPr>
              <a:t>   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lang="en-US" sz="1400" b="1" dirty="0" smtClean="0">
                <a:latin typeface="Calibri" pitchFamily="34" charset="0"/>
                <a:ea typeface="Cambria"/>
                <a:cs typeface="Cambria"/>
              </a:rPr>
              <a:t>MUSE@PSI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:    </a:t>
            </a:r>
            <a:r>
              <a:rPr lang="en-US" sz="1400" b="1" dirty="0" err="1">
                <a:latin typeface="Calibri" pitchFamily="34" charset="0"/>
                <a:ea typeface="Cambria"/>
                <a:cs typeface="Cambria"/>
              </a:rPr>
              <a:t>muon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    vs.    electron      </a:t>
            </a:r>
            <a:r>
              <a:rPr lang="en-US" sz="1400" b="1" spc="10" dirty="0">
                <a:latin typeface="Calibri" pitchFamily="34" charset="0"/>
                <a:ea typeface="Cambria"/>
                <a:cs typeface="Cambria"/>
              </a:rPr>
              <a:t> 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 </a:t>
            </a:r>
            <a:r>
              <a:rPr lang="en-US" sz="1400" b="1" spc="-60" dirty="0">
                <a:latin typeface="Calibri" pitchFamily="34" charset="0"/>
                <a:ea typeface="Cambria"/>
                <a:cs typeface="Cambria"/>
              </a:rPr>
              <a:t> 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	    </a:t>
            </a:r>
            <a:r>
              <a:rPr lang="en-US" sz="1400" b="1" dirty="0" smtClean="0">
                <a:latin typeface="Calibri" pitchFamily="34" charset="0"/>
                <a:ea typeface="Cambria"/>
                <a:cs typeface="Cambria"/>
              </a:rPr>
              <a:t>		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	</a:t>
            </a:r>
            <a:r>
              <a:rPr lang="en-US" sz="1400" b="1" dirty="0" smtClean="0">
                <a:latin typeface="Calibri" pitchFamily="34" charset="0"/>
                <a:ea typeface="Cambria"/>
                <a:cs typeface="Cambria"/>
              </a:rPr>
              <a:t>Ron   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 </a:t>
            </a:r>
            <a:r>
              <a:rPr lang="en-US" sz="1400" b="1" dirty="0" smtClean="0">
                <a:latin typeface="Calibri" pitchFamily="34" charset="0"/>
                <a:ea typeface="Cambria"/>
                <a:cs typeface="Cambria"/>
              </a:rPr>
              <a:t>Gilma</a:t>
            </a:r>
            <a:r>
              <a:rPr lang="en-US" sz="1400" b="1" spc="-5" dirty="0" smtClean="0">
                <a:latin typeface="Calibri" pitchFamily="34" charset="0"/>
                <a:ea typeface="Cambria"/>
                <a:cs typeface="Cambria"/>
              </a:rPr>
              <a:t>n</a:t>
            </a:r>
            <a:r>
              <a:rPr lang="en-US" sz="1400" b="1" dirty="0" smtClean="0">
                <a:latin typeface="Calibri" pitchFamily="34" charset="0"/>
                <a:ea typeface="Cambria"/>
                <a:cs typeface="Cambria"/>
              </a:rPr>
              <a:t>   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 </a:t>
            </a:r>
            <a:endParaRPr lang="en-US" sz="1400" b="1" dirty="0" smtClean="0">
              <a:latin typeface="Calibri" pitchFamily="34" charset="0"/>
              <a:ea typeface="Cambria"/>
              <a:cs typeface="Times New 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17700" algn="l"/>
                <a:tab pos="2374900" algn="l"/>
                <a:tab pos="2832100" algn="l"/>
                <a:tab pos="3289300" algn="l"/>
              </a:tabLst>
            </a:pPr>
            <a:r>
              <a:rPr lang="en-US" sz="1400" b="1" dirty="0" smtClean="0">
                <a:latin typeface="Calibri" pitchFamily="34" charset="0"/>
                <a:ea typeface="Cambria"/>
                <a:cs typeface="Cambria"/>
              </a:rPr>
              <a:t>MAMI   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 initial    state    radiation    </a:t>
            </a:r>
            <a:r>
              <a:rPr lang="en-US" sz="1400" b="1" dirty="0" err="1">
                <a:latin typeface="Calibri" pitchFamily="34" charset="0"/>
                <a:ea typeface="Cambria"/>
                <a:cs typeface="Cambria"/>
              </a:rPr>
              <a:t>expt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      </a:t>
            </a:r>
            <a:r>
              <a:rPr lang="en-US" sz="1400" b="1" spc="10" dirty="0">
                <a:latin typeface="Calibri" pitchFamily="34" charset="0"/>
                <a:ea typeface="Cambria"/>
                <a:cs typeface="Cambria"/>
              </a:rPr>
              <a:t> 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 </a:t>
            </a:r>
            <a:r>
              <a:rPr lang="en-US" sz="1400" b="1" dirty="0" smtClean="0">
                <a:latin typeface="Calibri" pitchFamily="34" charset="0"/>
                <a:ea typeface="Cambria"/>
                <a:cs typeface="Cambria"/>
              </a:rPr>
              <a:t> 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 </a:t>
            </a:r>
            <a:r>
              <a:rPr lang="en-US" sz="1400" b="1" dirty="0" smtClean="0">
                <a:latin typeface="Calibri" pitchFamily="34" charset="0"/>
                <a:ea typeface="Cambria"/>
                <a:cs typeface="Cambria"/>
              </a:rPr>
              <a:t>				</a:t>
            </a:r>
            <a:r>
              <a:rPr lang="en-US" sz="1400" b="1" dirty="0" err="1" smtClean="0">
                <a:uFill>
                  <a:solidFill>
                    <a:srgbClr val="000000"/>
                  </a:solidFill>
                </a:uFill>
                <a:latin typeface="Calibri" pitchFamily="34" charset="0"/>
                <a:ea typeface="Cambria"/>
                <a:cs typeface="Cambria"/>
              </a:rPr>
              <a:t>Miha</a:t>
            </a:r>
            <a:r>
              <a:rPr lang="en-US" sz="1400" b="1" dirty="0" smtClean="0">
                <a:uFill>
                  <a:solidFill>
                    <a:srgbClr val="000000"/>
                  </a:solidFill>
                </a:uFill>
                <a:latin typeface="Calibri" pitchFamily="34" charset="0"/>
                <a:ea typeface="Cambria"/>
                <a:cs typeface="Cambria"/>
              </a:rPr>
              <a:t>   </a:t>
            </a:r>
            <a:r>
              <a:rPr lang="en-US" sz="1400" b="1" dirty="0">
                <a:uFill>
                  <a:solidFill>
                    <a:srgbClr val="000000"/>
                  </a:solidFill>
                </a:uFill>
                <a:latin typeface="Calibri" pitchFamily="34" charset="0"/>
                <a:ea typeface="Cambria"/>
                <a:cs typeface="Cambria"/>
              </a:rPr>
              <a:t> </a:t>
            </a:r>
            <a:r>
              <a:rPr lang="en-US" sz="1400" b="1" dirty="0" err="1" smtClean="0">
                <a:uFill>
                  <a:solidFill>
                    <a:srgbClr val="000000"/>
                  </a:solidFill>
                </a:uFill>
                <a:latin typeface="Calibri" pitchFamily="34" charset="0"/>
                <a:ea typeface="Cambria"/>
                <a:cs typeface="Cambria"/>
              </a:rPr>
              <a:t>Mihovilovic</a:t>
            </a:r>
            <a:r>
              <a:rPr lang="en-US" sz="1400" b="1" spc="25" dirty="0" smtClean="0">
                <a:latin typeface="Calibri" pitchFamily="34" charset="0"/>
                <a:ea typeface="Cambria"/>
                <a:cs typeface="Cambria"/>
              </a:rPr>
              <a:t> 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 </a:t>
            </a:r>
            <a:endParaRPr lang="en-US" sz="1400" b="1" dirty="0">
              <a:latin typeface="Calibri" pitchFamily="34" charset="0"/>
              <a:ea typeface="Calibri"/>
              <a:cs typeface="Times New Roman"/>
            </a:endParaRPr>
          </a:p>
          <a:p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 </a:t>
            </a:r>
            <a:r>
              <a:rPr lang="en-US" sz="1400" b="1" dirty="0" err="1" smtClean="0">
                <a:latin typeface="Calibri" pitchFamily="34" charset="0"/>
                <a:ea typeface="Cambria"/>
                <a:cs typeface="Cambria"/>
              </a:rPr>
              <a:t>Polarizabilities</a:t>
            </a:r>
            <a:r>
              <a:rPr lang="en-US" sz="1400" b="1" dirty="0" smtClean="0">
                <a:latin typeface="Calibri" pitchFamily="34" charset="0"/>
                <a:ea typeface="Cambria"/>
                <a:cs typeface="Cambria"/>
              </a:rPr>
              <a:t>   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 </a:t>
            </a:r>
            <a:r>
              <a:rPr lang="en-US" sz="1400" b="1" dirty="0" err="1">
                <a:latin typeface="Calibri" pitchFamily="34" charset="0"/>
                <a:ea typeface="Cambria"/>
                <a:cs typeface="Cambria"/>
              </a:rPr>
              <a:t>expt</a:t>
            </a:r>
            <a:r>
              <a:rPr lang="en-US" sz="1400" b="1" spc="-20" dirty="0">
                <a:latin typeface="Calibri" pitchFamily="34" charset="0"/>
                <a:ea typeface="Cambria"/>
                <a:cs typeface="Cambria"/>
              </a:rPr>
              <a:t> 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   </a:t>
            </a:r>
            <a:r>
              <a:rPr lang="en-US" sz="1400" b="1" spc="5" dirty="0">
                <a:latin typeface="Calibri" pitchFamily="34" charset="0"/>
                <a:ea typeface="Cambria"/>
                <a:cs typeface="Cambria"/>
              </a:rPr>
              <a:t> 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      </a:t>
            </a:r>
            <a:r>
              <a:rPr lang="en-US" sz="1400" b="1" spc="5" dirty="0">
                <a:latin typeface="Calibri" pitchFamily="34" charset="0"/>
                <a:ea typeface="Cambria"/>
                <a:cs typeface="Cambria"/>
              </a:rPr>
              <a:t> 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 </a:t>
            </a:r>
            <a:r>
              <a:rPr lang="en-US" sz="1400" b="1" spc="-60" dirty="0">
                <a:latin typeface="Calibri" pitchFamily="34" charset="0"/>
                <a:ea typeface="Cambria"/>
                <a:cs typeface="Cambria"/>
              </a:rPr>
              <a:t> 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	    </a:t>
            </a:r>
            <a:r>
              <a:rPr lang="en-US" sz="1400" b="1" spc="-60" dirty="0">
                <a:latin typeface="Calibri" pitchFamily="34" charset="0"/>
                <a:ea typeface="Cambria"/>
                <a:cs typeface="Cambria"/>
              </a:rPr>
              <a:t> 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	</a:t>
            </a:r>
            <a:r>
              <a:rPr lang="en-US" sz="1400" b="1" dirty="0" smtClean="0">
                <a:latin typeface="Calibri" pitchFamily="34" charset="0"/>
                <a:ea typeface="Cambria"/>
                <a:cs typeface="Cambria"/>
              </a:rPr>
              <a:t> </a:t>
            </a:r>
            <a:r>
              <a:rPr lang="en-US" sz="1400" b="1" spc="-5" dirty="0">
                <a:latin typeface="Calibri" pitchFamily="34" charset="0"/>
                <a:ea typeface="Cambria"/>
                <a:cs typeface="Cambria"/>
              </a:rPr>
              <a:t> </a:t>
            </a:r>
            <a:r>
              <a:rPr lang="en-US" sz="1400" b="1" spc="-5" dirty="0" smtClean="0">
                <a:latin typeface="Calibri" pitchFamily="34" charset="0"/>
                <a:ea typeface="Cambria"/>
                <a:cs typeface="Cambria"/>
              </a:rPr>
              <a:t>	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	</a:t>
            </a:r>
            <a:r>
              <a:rPr lang="en-US" sz="1400" b="1" dirty="0" smtClean="0">
                <a:latin typeface="Calibri" pitchFamily="34" charset="0"/>
                <a:ea typeface="Cambria"/>
                <a:cs typeface="Cambria"/>
              </a:rPr>
              <a:t>Rory   </a:t>
            </a:r>
            <a:r>
              <a:rPr lang="en-US" sz="1400" b="1" dirty="0">
                <a:latin typeface="Calibri" pitchFamily="34" charset="0"/>
                <a:ea typeface="Cambria"/>
                <a:cs typeface="Cambria"/>
              </a:rPr>
              <a:t> </a:t>
            </a:r>
            <a:r>
              <a:rPr lang="en-US" sz="1400" b="1" dirty="0" err="1" smtClean="0">
                <a:latin typeface="Calibri" pitchFamily="34" charset="0"/>
                <a:ea typeface="Cambria"/>
                <a:cs typeface="Cambria"/>
              </a:rPr>
              <a:t>Miskimen</a:t>
            </a:r>
            <a:r>
              <a:rPr lang="en-US" sz="1400" b="1" dirty="0" smtClean="0">
                <a:latin typeface="Calibri" pitchFamily="34" charset="0"/>
                <a:ea typeface="Cambria"/>
                <a:cs typeface="Cambria"/>
              </a:rPr>
              <a:t>   </a:t>
            </a:r>
            <a:r>
              <a:rPr lang="en-US" sz="1400" b="1" dirty="0">
                <a:latin typeface="Cambria"/>
                <a:ea typeface="Cambria"/>
                <a:cs typeface="Cambria"/>
              </a:rPr>
              <a:t> 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1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99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Workshop  to    Explore    Physics    Opportunities    </a:t>
            </a:r>
            <a:r>
              <a:rPr lang="en-US" b="1" dirty="0" smtClean="0"/>
              <a:t>with   </a:t>
            </a:r>
            <a:r>
              <a:rPr lang="en-US" b="1" dirty="0"/>
              <a:t> Intense,    Polarized    Electron    Beams    up    to    300    MeV    </a:t>
            </a:r>
            <a:endParaRPr lang="en-US" dirty="0"/>
          </a:p>
          <a:p>
            <a:pPr algn="ctr"/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3780" y="1986455"/>
            <a:ext cx="841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83127" y="869812"/>
            <a:ext cx="9052093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 err="1">
                <a:latin typeface="Calibri" pitchFamily="34" charset="0"/>
              </a:rPr>
              <a:t>Polarizabilities</a:t>
            </a:r>
            <a:r>
              <a:rPr lang="en-US" sz="1400" b="1" dirty="0">
                <a:latin typeface="Calibri" pitchFamily="34" charset="0"/>
              </a:rPr>
              <a:t>    theory     nucleon      	    	    	                   	</a:t>
            </a:r>
            <a:r>
              <a:rPr lang="en-US" sz="1400" b="1" dirty="0" smtClean="0">
                <a:latin typeface="Calibri" pitchFamily="34" charset="0"/>
              </a:rPr>
              <a:t>Vladimir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>
                <a:latin typeface="Calibri" pitchFamily="34" charset="0"/>
              </a:rPr>
              <a:t>Pascalutsa</a:t>
            </a:r>
            <a:r>
              <a:rPr lang="en-US" sz="1400" b="1" dirty="0">
                <a:latin typeface="Calibri" pitchFamily="34" charset="0"/>
              </a:rPr>
              <a:t>)    </a:t>
            </a:r>
          </a:p>
          <a:p>
            <a:r>
              <a:rPr lang="en-US" sz="1400" b="1" dirty="0">
                <a:latin typeface="Calibri" pitchFamily="34" charset="0"/>
              </a:rPr>
              <a:t> </a:t>
            </a:r>
            <a:r>
              <a:rPr lang="en-US" sz="1400" b="1" dirty="0" err="1" smtClean="0">
                <a:latin typeface="Calibri" pitchFamily="34" charset="0"/>
              </a:rPr>
              <a:t>Polarizabilities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theory   few   body      	    	    	             </a:t>
            </a:r>
            <a:r>
              <a:rPr lang="en-US" sz="1400" b="1" dirty="0" smtClean="0">
                <a:latin typeface="Calibri" pitchFamily="34" charset="0"/>
              </a:rPr>
              <a:t>	</a:t>
            </a:r>
            <a:r>
              <a:rPr lang="en-US" sz="1400" b="1" dirty="0" err="1" smtClean="0">
                <a:latin typeface="Calibri" pitchFamily="34" charset="0"/>
              </a:rPr>
              <a:t>Harald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 smtClean="0">
                <a:latin typeface="Calibri" pitchFamily="34" charset="0"/>
              </a:rPr>
              <a:t>Griesshammer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</a:t>
            </a:r>
          </a:p>
          <a:p>
            <a:r>
              <a:rPr lang="en-US" sz="1400" b="1" dirty="0">
                <a:latin typeface="Calibri" pitchFamily="34" charset="0"/>
              </a:rPr>
              <a:t>Overview    talk  on  lattice    QCD       	    	    	    		</a:t>
            </a:r>
            <a:r>
              <a:rPr lang="en-US" sz="1400" b="1" dirty="0" smtClean="0">
                <a:latin typeface="Calibri" pitchFamily="34" charset="0"/>
              </a:rPr>
              <a:t>Will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smtClean="0">
                <a:latin typeface="Calibri" pitchFamily="34" charset="0"/>
              </a:rPr>
              <a:t>Detmold   </a:t>
            </a:r>
            <a:r>
              <a:rPr lang="en-US" sz="1400" b="1" dirty="0">
                <a:latin typeface="Calibri" pitchFamily="34" charset="0"/>
              </a:rPr>
              <a:t>     </a:t>
            </a:r>
          </a:p>
          <a:p>
            <a:r>
              <a:rPr lang="en-US" sz="1400" b="1" dirty="0" smtClean="0">
                <a:latin typeface="Calibri" pitchFamily="34" charset="0"/>
              </a:rPr>
              <a:t>Nuclear   </a:t>
            </a:r>
            <a:r>
              <a:rPr lang="en-US" sz="1400" b="1" dirty="0">
                <a:latin typeface="Calibri" pitchFamily="34" charset="0"/>
              </a:rPr>
              <a:t> structure    corrections    to    Lamb    shift    in    </a:t>
            </a:r>
            <a:r>
              <a:rPr lang="en-US" sz="1400" b="1" dirty="0" err="1">
                <a:latin typeface="Calibri" pitchFamily="34" charset="0"/>
              </a:rPr>
              <a:t>muonic</a:t>
            </a:r>
            <a:r>
              <a:rPr lang="en-US" sz="1400" b="1" dirty="0">
                <a:latin typeface="Calibri" pitchFamily="34" charset="0"/>
              </a:rPr>
              <a:t>    deuterium      </a:t>
            </a:r>
            <a:r>
              <a:rPr lang="en-US" sz="1400" b="1" dirty="0" smtClean="0">
                <a:latin typeface="Calibri" pitchFamily="34" charset="0"/>
              </a:rPr>
              <a:t>	Mikhail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 smtClean="0">
                <a:latin typeface="Calibri" pitchFamily="34" charset="0"/>
              </a:rPr>
              <a:t>Gorshteyn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</a:t>
            </a:r>
          </a:p>
          <a:p>
            <a:r>
              <a:rPr lang="en-US" sz="1400" b="1" dirty="0">
                <a:latin typeface="Calibri" pitchFamily="34" charset="0"/>
              </a:rPr>
              <a:t>Tests    of    chiral    symmetry:    theory       	    	        	                      </a:t>
            </a:r>
            <a:r>
              <a:rPr lang="en-US" sz="1400" b="1" dirty="0" smtClean="0">
                <a:latin typeface="Calibri" pitchFamily="34" charset="0"/>
              </a:rPr>
              <a:t>	Barry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smtClean="0">
                <a:latin typeface="Calibri" pitchFamily="34" charset="0"/>
              </a:rPr>
              <a:t>Holstein </a:t>
            </a:r>
            <a:r>
              <a:rPr lang="en-US" sz="1400" b="1" dirty="0">
                <a:latin typeface="Calibri" pitchFamily="34" charset="0"/>
              </a:rPr>
              <a:t> </a:t>
            </a:r>
          </a:p>
          <a:p>
            <a:r>
              <a:rPr lang="en-US" sz="1400" b="1" dirty="0">
                <a:latin typeface="Calibri" pitchFamily="34" charset="0"/>
              </a:rPr>
              <a:t>Tests    of    chiral    symmetry:    experiment          	    	    	</a:t>
            </a:r>
            <a:r>
              <a:rPr lang="en-US" sz="1400" b="1" dirty="0" smtClean="0">
                <a:latin typeface="Calibri" pitchFamily="34" charset="0"/>
              </a:rPr>
              <a:t>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smtClean="0">
                <a:latin typeface="Calibri" pitchFamily="34" charset="0"/>
              </a:rPr>
              <a:t>	</a:t>
            </a:r>
            <a:r>
              <a:rPr lang="en-US" sz="1400" b="1" dirty="0" err="1" smtClean="0">
                <a:latin typeface="Calibri" pitchFamily="34" charset="0"/>
              </a:rPr>
              <a:t>Aron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smtClean="0">
                <a:latin typeface="Calibri" pitchFamily="34" charset="0"/>
              </a:rPr>
              <a:t>Bernstein   </a:t>
            </a:r>
            <a:r>
              <a:rPr lang="en-US" sz="1200" dirty="0"/>
              <a:t> </a:t>
            </a:r>
          </a:p>
          <a:p>
            <a:r>
              <a:rPr lang="en-US" sz="1200" dirty="0"/>
              <a:t>160(γ,α)12C    and    160(</a:t>
            </a:r>
            <a:r>
              <a:rPr lang="en-US" sz="1200" dirty="0" err="1"/>
              <a:t>e,e</a:t>
            </a:r>
            <a:r>
              <a:rPr lang="en-US" sz="1200" dirty="0"/>
              <a:t>’α)12C    to    access    12C(α,γ)16O                                           </a:t>
            </a:r>
            <a:r>
              <a:rPr lang="en-US" sz="1200" dirty="0" smtClean="0"/>
              <a:t>	</a:t>
            </a:r>
            <a:r>
              <a:rPr lang="en-US" sz="1400" b="1" dirty="0" err="1" smtClean="0">
                <a:latin typeface="Calibri" pitchFamily="34" charset="0"/>
              </a:rPr>
              <a:t>Genya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 smtClean="0">
                <a:latin typeface="Calibri" pitchFamily="34" charset="0"/>
              </a:rPr>
              <a:t>Tsentalovich</a:t>
            </a:r>
            <a:r>
              <a:rPr lang="en-US" sz="1400" dirty="0" smtClean="0">
                <a:latin typeface="Calibri" pitchFamily="34" charset="0"/>
              </a:rPr>
              <a:t>   </a:t>
            </a:r>
            <a:r>
              <a:rPr lang="en-US" sz="1200" dirty="0"/>
              <a:t> </a:t>
            </a:r>
          </a:p>
          <a:p>
            <a:r>
              <a:rPr lang="en-US" sz="1200" dirty="0"/>
              <a:t>12C(α,γ)16O    accessed   using    electrons    and  internal    targets            </a:t>
            </a:r>
            <a:r>
              <a:rPr lang="en-US" sz="1200" dirty="0" smtClean="0"/>
              <a:t>			</a:t>
            </a:r>
            <a:r>
              <a:rPr lang="en-US" sz="1400" b="1" dirty="0" err="1" smtClean="0">
                <a:latin typeface="Calibri" pitchFamily="34" charset="0"/>
              </a:rPr>
              <a:t>Narbe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 smtClean="0">
                <a:latin typeface="Calibri" pitchFamily="34" charset="0"/>
              </a:rPr>
              <a:t>Kalantarians</a:t>
            </a:r>
            <a:r>
              <a:rPr lang="en-US" sz="1400" b="1" dirty="0" smtClean="0">
                <a:latin typeface="Calibri" pitchFamily="34" charset="0"/>
              </a:rPr>
              <a:t> </a:t>
            </a:r>
            <a:endParaRPr lang="en-US" sz="1200" b="1" dirty="0">
              <a:latin typeface="Calibri" pitchFamily="34" charset="0"/>
            </a:endParaRPr>
          </a:p>
          <a:p>
            <a:r>
              <a:rPr lang="en-US" sz="1200" dirty="0"/>
              <a:t>160(γ,α)12C    to    access    12C(α,γ)16O    	  		</a:t>
            </a:r>
            <a:r>
              <a:rPr lang="en-US" sz="1200" b="1" dirty="0"/>
              <a:t>                    </a:t>
            </a:r>
            <a:r>
              <a:rPr lang="en-US" sz="1200" b="1" dirty="0" smtClean="0"/>
              <a:t>	</a:t>
            </a:r>
            <a:r>
              <a:rPr lang="en-US" sz="1200" b="1" dirty="0"/>
              <a:t> </a:t>
            </a:r>
            <a:r>
              <a:rPr lang="en-US" sz="1200" b="1" dirty="0" smtClean="0"/>
              <a:t>	</a:t>
            </a:r>
            <a:r>
              <a:rPr lang="en-US" sz="1400" b="1" dirty="0" smtClean="0">
                <a:latin typeface="Calibri" pitchFamily="34" charset="0"/>
              </a:rPr>
              <a:t>Claudio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 smtClean="0">
                <a:latin typeface="Calibri" pitchFamily="34" charset="0"/>
              </a:rPr>
              <a:t>Ugalde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200" dirty="0"/>
              <a:t> </a:t>
            </a:r>
          </a:p>
          <a:p>
            <a:r>
              <a:rPr lang="en-US" sz="1400" b="1" dirty="0">
                <a:latin typeface="Calibri" pitchFamily="34" charset="0"/>
              </a:rPr>
              <a:t>Ideas    for    polarized    electron    scattering    at    the    S-­‐DALINAC                        	</a:t>
            </a:r>
            <a:r>
              <a:rPr lang="en-US" sz="1400" b="1" dirty="0" smtClean="0">
                <a:latin typeface="Calibri" pitchFamily="34" charset="0"/>
              </a:rPr>
              <a:t>Joachim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smtClean="0">
                <a:latin typeface="Calibri" pitchFamily="34" charset="0"/>
              </a:rPr>
              <a:t>Enders </a:t>
            </a:r>
            <a:r>
              <a:rPr lang="en-US" sz="1400" b="1" dirty="0">
                <a:latin typeface="Calibri" pitchFamily="34" charset="0"/>
              </a:rPr>
              <a:t> </a:t>
            </a:r>
          </a:p>
          <a:p>
            <a:r>
              <a:rPr lang="en-US" sz="1400" b="1" dirty="0">
                <a:latin typeface="Calibri" pitchFamily="34" charset="0"/>
              </a:rPr>
              <a:t>AT    motivation    and    theory    	    	    	    	</a:t>
            </a:r>
            <a:r>
              <a:rPr lang="en-US" sz="1400" b="1" dirty="0" smtClean="0">
                <a:latin typeface="Calibri" pitchFamily="34" charset="0"/>
              </a:rPr>
              <a:t>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smtClean="0">
                <a:latin typeface="Calibri" pitchFamily="34" charset="0"/>
              </a:rPr>
              <a:t>	Andrei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 smtClean="0">
                <a:latin typeface="Calibri" pitchFamily="34" charset="0"/>
              </a:rPr>
              <a:t>Afanasev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  </a:t>
            </a:r>
          </a:p>
          <a:p>
            <a:r>
              <a:rPr lang="en-US" sz="1400" b="1" dirty="0">
                <a:latin typeface="Calibri" pitchFamily="34" charset="0"/>
              </a:rPr>
              <a:t>Potential    AT    measurements    at    Mainz    	    	                        </a:t>
            </a:r>
            <a:r>
              <a:rPr lang="en-US" sz="1400" b="1" dirty="0" smtClean="0">
                <a:latin typeface="Calibri" pitchFamily="34" charset="0"/>
              </a:rPr>
              <a:t> 	David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>
                <a:latin typeface="Calibri" pitchFamily="34" charset="0"/>
              </a:rPr>
              <a:t>Balaguer</a:t>
            </a:r>
            <a:r>
              <a:rPr lang="en-US" sz="1400" b="1" dirty="0">
                <a:latin typeface="Calibri" pitchFamily="34" charset="0"/>
              </a:rPr>
              <a:t>  </a:t>
            </a:r>
            <a:r>
              <a:rPr lang="en-US" sz="1400" b="1" dirty="0" smtClean="0">
                <a:latin typeface="Calibri" pitchFamily="34" charset="0"/>
              </a:rPr>
              <a:t>Rios   </a:t>
            </a:r>
            <a:r>
              <a:rPr lang="en-US" sz="1400" b="1" dirty="0">
                <a:latin typeface="Calibri" pitchFamily="34" charset="0"/>
              </a:rPr>
              <a:t> </a:t>
            </a:r>
          </a:p>
          <a:p>
            <a:r>
              <a:rPr lang="en-US" sz="1400" b="1" dirty="0">
                <a:latin typeface="Calibri" pitchFamily="34" charset="0"/>
              </a:rPr>
              <a:t>AT  and    PREX,   PREX-­‐II,    CREX    report            	    	                     </a:t>
            </a:r>
            <a:r>
              <a:rPr lang="en-US" sz="1400" b="1" dirty="0" smtClean="0">
                <a:latin typeface="Calibri" pitchFamily="34" charset="0"/>
              </a:rPr>
              <a:t>		Mark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smtClean="0">
                <a:latin typeface="Calibri" pitchFamily="34" charset="0"/>
              </a:rPr>
              <a:t>Dalton   </a:t>
            </a:r>
            <a:r>
              <a:rPr lang="en-US" sz="1400" b="1" dirty="0">
                <a:latin typeface="Calibri" pitchFamily="34" charset="0"/>
              </a:rPr>
              <a:t>   </a:t>
            </a:r>
          </a:p>
          <a:p>
            <a:r>
              <a:rPr lang="en-US" sz="1400" b="1" dirty="0">
                <a:latin typeface="Calibri" pitchFamily="34" charset="0"/>
              </a:rPr>
              <a:t>Neutron    skins   and    neutron    stars    	    	    	            	</a:t>
            </a:r>
            <a:r>
              <a:rPr lang="en-US" sz="1400" b="1" dirty="0" smtClean="0">
                <a:latin typeface="Calibri" pitchFamily="34" charset="0"/>
              </a:rPr>
              <a:t>Jorge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 smtClean="0">
                <a:latin typeface="Calibri" pitchFamily="34" charset="0"/>
              </a:rPr>
              <a:t>Piekarewicz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  </a:t>
            </a:r>
          </a:p>
          <a:p>
            <a:r>
              <a:rPr lang="en-US" sz="1400" b="1" dirty="0">
                <a:latin typeface="Calibri" pitchFamily="34" charset="0"/>
              </a:rPr>
              <a:t>Potential    </a:t>
            </a:r>
            <a:r>
              <a:rPr lang="en-US" sz="1400" b="1" dirty="0" err="1">
                <a:latin typeface="Calibri" pitchFamily="34" charset="0"/>
              </a:rPr>
              <a:t>Rn</a:t>
            </a:r>
            <a:r>
              <a:rPr lang="en-US" sz="1400" b="1" dirty="0">
                <a:latin typeface="Calibri" pitchFamily="34" charset="0"/>
              </a:rPr>
              <a:t>    and    AT    measurements    at    Mainz    	    		</a:t>
            </a:r>
            <a:r>
              <a:rPr lang="en-US" sz="1400" b="1" dirty="0" err="1" smtClean="0">
                <a:latin typeface="Calibri" pitchFamily="34" charset="0"/>
              </a:rPr>
              <a:t>Concettina</a:t>
            </a:r>
            <a:r>
              <a:rPr lang="en-US" sz="1400" b="1" dirty="0" smtClean="0">
                <a:latin typeface="Calibri" pitchFamily="34" charset="0"/>
              </a:rPr>
              <a:t>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 smtClean="0">
                <a:latin typeface="Calibri" pitchFamily="34" charset="0"/>
              </a:rPr>
              <a:t>Sfienti</a:t>
            </a:r>
            <a:r>
              <a:rPr lang="en-US" sz="1400" b="1" dirty="0" smtClean="0">
                <a:latin typeface="Calibri" pitchFamily="34" charset="0"/>
              </a:rPr>
              <a:t> </a:t>
            </a:r>
            <a:r>
              <a:rPr lang="en-US" sz="1400" b="1" dirty="0">
                <a:latin typeface="Calibri" pitchFamily="34" charset="0"/>
              </a:rPr>
              <a:t>  </a:t>
            </a:r>
            <a:r>
              <a:rPr lang="en-US" sz="1400" b="1" dirty="0" smtClean="0">
                <a:latin typeface="Calibri" pitchFamily="34" charset="0"/>
              </a:rPr>
              <a:t>       </a:t>
            </a:r>
            <a:r>
              <a:rPr lang="en-US" sz="1400" b="1" dirty="0">
                <a:latin typeface="Calibri" pitchFamily="34" charset="0"/>
              </a:rPr>
              <a:t> </a:t>
            </a:r>
            <a:endParaRPr lang="en-US" sz="1400" b="1" dirty="0" smtClean="0">
              <a:latin typeface="Calibri" pitchFamily="34" charset="0"/>
            </a:endParaRPr>
          </a:p>
          <a:p>
            <a:r>
              <a:rPr lang="en-US" sz="1400" b="1" dirty="0" smtClean="0">
                <a:latin typeface="Calibri" pitchFamily="34" charset="0"/>
              </a:rPr>
              <a:t>Test   </a:t>
            </a:r>
            <a:r>
              <a:rPr lang="en-US" sz="1400" b="1" dirty="0">
                <a:latin typeface="Calibri" pitchFamily="34" charset="0"/>
              </a:rPr>
              <a:t> of    </a:t>
            </a:r>
            <a:r>
              <a:rPr lang="en-US" sz="1400" b="1" dirty="0" err="1">
                <a:latin typeface="Calibri" pitchFamily="34" charset="0"/>
              </a:rPr>
              <a:t>nonlocality</a:t>
            </a:r>
            <a:r>
              <a:rPr lang="en-US" sz="1400" b="1" dirty="0">
                <a:latin typeface="Calibri" pitchFamily="34" charset="0"/>
              </a:rPr>
              <a:t>    in    quantum    mechanics             	    		</a:t>
            </a:r>
            <a:r>
              <a:rPr lang="en-US" sz="1400" b="1" dirty="0" err="1" smtClean="0">
                <a:latin typeface="Calibri" pitchFamily="34" charset="0"/>
              </a:rPr>
              <a:t>Jacek</a:t>
            </a:r>
            <a:r>
              <a:rPr lang="en-US" sz="1400" b="1" dirty="0" smtClean="0">
                <a:latin typeface="Calibri" pitchFamily="34" charset="0"/>
              </a:rPr>
              <a:t>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 smtClean="0">
                <a:latin typeface="Calibri" pitchFamily="34" charset="0"/>
              </a:rPr>
              <a:t>Ciborowski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     </a:t>
            </a:r>
          </a:p>
          <a:p>
            <a:r>
              <a:rPr lang="en-US" sz="1400" b="1" dirty="0">
                <a:latin typeface="Calibri" pitchFamily="34" charset="0"/>
              </a:rPr>
              <a:t>Clean    measurements    of    the    nucleon    axial-­‐vector      </a:t>
            </a:r>
          </a:p>
          <a:p>
            <a:r>
              <a:rPr lang="en-US" sz="1400" b="1" dirty="0">
                <a:latin typeface="Calibri" pitchFamily="34" charset="0"/>
              </a:rPr>
              <a:t>and  magnetic    free    neutron    form    factors    	    	   		</a:t>
            </a:r>
            <a:r>
              <a:rPr lang="en-US" sz="1400" b="1" dirty="0" err="1" smtClean="0">
                <a:latin typeface="Calibri" pitchFamily="34" charset="0"/>
              </a:rPr>
              <a:t>Alexandre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 smtClean="0">
                <a:latin typeface="Calibri" pitchFamily="34" charset="0"/>
              </a:rPr>
              <a:t>Deur</a:t>
            </a:r>
            <a:r>
              <a:rPr lang="en-US" sz="1400" b="1" dirty="0" smtClean="0">
                <a:latin typeface="Calibri" pitchFamily="34" charset="0"/>
              </a:rPr>
              <a:t> </a:t>
            </a:r>
            <a:r>
              <a:rPr lang="en-US" sz="1400" b="1" dirty="0">
                <a:latin typeface="Calibri" pitchFamily="34" charset="0"/>
              </a:rPr>
              <a:t> </a:t>
            </a:r>
            <a:endParaRPr lang="en-US" sz="1400" b="1" dirty="0" smtClean="0">
              <a:latin typeface="Calibri" pitchFamily="34" charset="0"/>
            </a:endParaRPr>
          </a:p>
          <a:p>
            <a:r>
              <a:rPr lang="en-US" sz="1400" b="1" dirty="0">
                <a:latin typeface="Calibri" pitchFamily="34" charset="0"/>
              </a:rPr>
              <a:t>High    brightness    Beam    Diagnostics                                 </a:t>
            </a:r>
            <a:r>
              <a:rPr lang="en-US" sz="1400" b="1" dirty="0" smtClean="0">
                <a:latin typeface="Calibri" pitchFamily="34" charset="0"/>
              </a:rPr>
              <a:t>			Ralph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>
                <a:latin typeface="Calibri" pitchFamily="34" charset="0"/>
              </a:rPr>
              <a:t>Fiorito</a:t>
            </a:r>
            <a:r>
              <a:rPr lang="en-US" sz="1400" b="1" dirty="0">
                <a:latin typeface="Calibri" pitchFamily="34" charset="0"/>
              </a:rPr>
              <a:t>)    </a:t>
            </a:r>
            <a:r>
              <a:rPr lang="en-US" sz="1400" b="1" dirty="0" smtClean="0">
                <a:latin typeface="Calibri" pitchFamily="34" charset="0"/>
              </a:rPr>
              <a:t>  </a:t>
            </a:r>
            <a:r>
              <a:rPr lang="en-US" sz="1400" b="1" dirty="0">
                <a:latin typeface="Calibri" pitchFamily="34" charset="0"/>
              </a:rPr>
              <a:t> </a:t>
            </a:r>
            <a:endParaRPr lang="en-US" sz="1400" b="1" dirty="0" smtClean="0">
              <a:latin typeface="Calibri" pitchFamily="34" charset="0"/>
            </a:endParaRPr>
          </a:p>
          <a:p>
            <a:r>
              <a:rPr lang="en-US" sz="1400" b="1" dirty="0" err="1" smtClean="0">
                <a:latin typeface="Calibri" pitchFamily="34" charset="0"/>
              </a:rPr>
              <a:t>Polarimeters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at    MAMI    and    MESA:    Past    and    future            	                      </a:t>
            </a:r>
            <a:r>
              <a:rPr lang="en-US" sz="1400" b="1" dirty="0" smtClean="0">
                <a:latin typeface="Calibri" pitchFamily="34" charset="0"/>
              </a:rPr>
              <a:t>	Valery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 smtClean="0">
                <a:latin typeface="Calibri" pitchFamily="34" charset="0"/>
              </a:rPr>
              <a:t>Tyukin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</a:t>
            </a:r>
          </a:p>
          <a:p>
            <a:r>
              <a:rPr lang="en-US" sz="1400" b="1" dirty="0">
                <a:latin typeface="Calibri" pitchFamily="34" charset="0"/>
              </a:rPr>
              <a:t>The  </a:t>
            </a:r>
            <a:r>
              <a:rPr lang="en-US" sz="1400" b="1" dirty="0" err="1">
                <a:latin typeface="Calibri" pitchFamily="34" charset="0"/>
              </a:rPr>
              <a:t>polarimeter</a:t>
            </a:r>
            <a:r>
              <a:rPr lang="en-US" sz="1400" b="1" dirty="0">
                <a:latin typeface="Calibri" pitchFamily="34" charset="0"/>
              </a:rPr>
              <a:t>       chain    at    MESA      	    	    	    	</a:t>
            </a:r>
            <a:r>
              <a:rPr lang="en-US" sz="1400" b="1" dirty="0" smtClean="0">
                <a:latin typeface="Calibri" pitchFamily="34" charset="0"/>
              </a:rPr>
              <a:t>Kurt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 smtClean="0">
                <a:latin typeface="Calibri" pitchFamily="34" charset="0"/>
              </a:rPr>
              <a:t>Aulenbacher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       </a:t>
            </a:r>
          </a:p>
          <a:p>
            <a:r>
              <a:rPr lang="en-US" sz="1400" b="1" dirty="0">
                <a:latin typeface="Calibri" pitchFamily="34" charset="0"/>
              </a:rPr>
              <a:t>   </a:t>
            </a:r>
            <a:r>
              <a:rPr lang="en-US" sz="1400" b="1" dirty="0" err="1">
                <a:latin typeface="Calibri" pitchFamily="34" charset="0"/>
              </a:rPr>
              <a:t>Polarimetry</a:t>
            </a:r>
            <a:r>
              <a:rPr lang="en-US" sz="1400" b="1" dirty="0">
                <a:latin typeface="Calibri" pitchFamily="34" charset="0"/>
              </a:rPr>
              <a:t>    -­‐    Scaling    with  energy                    	    	    	</a:t>
            </a:r>
            <a:r>
              <a:rPr lang="en-US" sz="1400" b="1" dirty="0" smtClean="0">
                <a:latin typeface="Calibri" pitchFamily="34" charset="0"/>
              </a:rPr>
              <a:t>David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smtClean="0">
                <a:latin typeface="Calibri" pitchFamily="34" charset="0"/>
              </a:rPr>
              <a:t>Gaskell   </a:t>
            </a:r>
            <a:r>
              <a:rPr lang="en-US" sz="1400" b="1" dirty="0">
                <a:latin typeface="Calibri" pitchFamily="34" charset="0"/>
              </a:rPr>
              <a:t> </a:t>
            </a:r>
          </a:p>
          <a:p>
            <a:r>
              <a:rPr lang="en-US" sz="1400" b="1" dirty="0">
                <a:latin typeface="Calibri" pitchFamily="34" charset="0"/>
              </a:rPr>
              <a:t>Hydro    Moeller    development    at    Mainz                                                    </a:t>
            </a:r>
            <a:r>
              <a:rPr lang="en-US" sz="1400" b="1" dirty="0" smtClean="0">
                <a:latin typeface="Calibri" pitchFamily="34" charset="0"/>
              </a:rPr>
              <a:t>		Patricia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>
                <a:latin typeface="Calibri" pitchFamily="34" charset="0"/>
              </a:rPr>
              <a:t>Aguar</a:t>
            </a:r>
            <a:r>
              <a:rPr lang="en-US" sz="1400" b="1" dirty="0">
                <a:latin typeface="Calibri" pitchFamily="34" charset="0"/>
              </a:rPr>
              <a:t>-­‐</a:t>
            </a:r>
            <a:r>
              <a:rPr lang="en-US" sz="1400" b="1" dirty="0" err="1" smtClean="0">
                <a:latin typeface="Calibri" pitchFamily="34" charset="0"/>
              </a:rPr>
              <a:t>Bartholomae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</a:t>
            </a:r>
          </a:p>
          <a:p>
            <a:r>
              <a:rPr lang="en-US" sz="1400" b="1" dirty="0">
                <a:latin typeface="Calibri" pitchFamily="34" charset="0"/>
              </a:rPr>
              <a:t>High    Power    </a:t>
            </a:r>
            <a:r>
              <a:rPr lang="en-US" sz="1400" b="1" dirty="0" err="1">
                <a:latin typeface="Calibri" pitchFamily="34" charset="0"/>
              </a:rPr>
              <a:t>Cryotargets</a:t>
            </a:r>
            <a:r>
              <a:rPr lang="en-US" sz="1400" b="1" dirty="0">
                <a:latin typeface="Calibri" pitchFamily="34" charset="0"/>
              </a:rPr>
              <a:t>    and    Modeling       	    	    	</a:t>
            </a:r>
            <a:r>
              <a:rPr lang="en-US" sz="1400" b="1" dirty="0" smtClean="0">
                <a:latin typeface="Calibri" pitchFamily="34" charset="0"/>
              </a:rPr>
              <a:t> 	</a:t>
            </a:r>
            <a:r>
              <a:rPr lang="en-US" sz="1400" b="1" dirty="0" err="1" smtClean="0">
                <a:latin typeface="Calibri" pitchFamily="34" charset="0"/>
              </a:rPr>
              <a:t>Silviu</a:t>
            </a:r>
            <a:r>
              <a:rPr lang="en-US" sz="1400" b="1" dirty="0" smtClean="0">
                <a:latin typeface="Calibri" pitchFamily="34" charset="0"/>
              </a:rPr>
              <a:t>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err="1" smtClean="0">
                <a:latin typeface="Calibri" pitchFamily="34" charset="0"/>
              </a:rPr>
              <a:t>Covrig</a:t>
            </a:r>
            <a:r>
              <a:rPr lang="en-US" sz="1400" b="1" dirty="0" smtClean="0">
                <a:latin typeface="Calibri" pitchFamily="34" charset="0"/>
              </a:rPr>
              <a:t> </a:t>
            </a:r>
            <a:r>
              <a:rPr lang="en-US" sz="1400" b="1" dirty="0">
                <a:latin typeface="Calibri" pitchFamily="34" charset="0"/>
              </a:rPr>
              <a:t>     </a:t>
            </a:r>
          </a:p>
          <a:p>
            <a:r>
              <a:rPr lang="en-US" sz="1400" b="1" dirty="0">
                <a:latin typeface="Calibri" pitchFamily="34" charset="0"/>
              </a:rPr>
              <a:t>Status    of    the    MESA    Injector               	    	    	</a:t>
            </a:r>
            <a:r>
              <a:rPr lang="en-US" sz="1400" b="1" dirty="0" smtClean="0">
                <a:latin typeface="Calibri" pitchFamily="34" charset="0"/>
              </a:rPr>
              <a:t> 	Robert   </a:t>
            </a:r>
            <a:r>
              <a:rPr lang="en-US" sz="1400" b="1" dirty="0">
                <a:latin typeface="Calibri" pitchFamily="34" charset="0"/>
              </a:rPr>
              <a:t> </a:t>
            </a:r>
            <a:r>
              <a:rPr lang="en-US" sz="1400" b="1" dirty="0" smtClean="0">
                <a:latin typeface="Calibri" pitchFamily="34" charset="0"/>
              </a:rPr>
              <a:t>Heine   </a:t>
            </a:r>
            <a:r>
              <a:rPr lang="en-US" sz="1400" b="1" dirty="0">
                <a:latin typeface="Calibri" pitchFamily="34" charset="0"/>
              </a:rPr>
              <a:t> </a:t>
            </a:r>
          </a:p>
          <a:p>
            <a:r>
              <a:rPr lang="en-US" sz="1400" b="1" dirty="0">
                <a:latin typeface="Calibri" pitchFamily="34" charset="0"/>
              </a:rPr>
              <a:t> Report    on   </a:t>
            </a:r>
            <a:r>
              <a:rPr lang="en-US" sz="1400" b="1" i="1" dirty="0">
                <a:latin typeface="Calibri" pitchFamily="34" charset="0"/>
              </a:rPr>
              <a:t>Workshop on TPCs at high rate experiments</a:t>
            </a:r>
            <a:r>
              <a:rPr lang="en-US" sz="1400" b="1" dirty="0">
                <a:latin typeface="Calibri" pitchFamily="34" charset="0"/>
              </a:rPr>
              <a:t>          </a:t>
            </a:r>
          </a:p>
        </p:txBody>
      </p:sp>
    </p:spTree>
    <p:extLst>
      <p:ext uri="{BB962C8B-B14F-4D97-AF65-F5344CB8AC3E}">
        <p14:creationId xmlns:p14="http://schemas.microsoft.com/office/powerpoint/2010/main" val="6204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457200" y="104775"/>
            <a:ext cx="81534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kern="1200" dirty="0" smtClean="0">
                <a:solidFill>
                  <a:srgbClr val="0000B8"/>
                </a:solidFill>
                <a:latin typeface="Arial" charset="0"/>
                <a:ea typeface="ＭＳ Ｐゴシック" charset="-128"/>
                <a:cs typeface="+mn-cs"/>
              </a:rPr>
              <a:t>LIPPS Search for Dark Matter</a:t>
            </a:r>
            <a:r>
              <a:rPr lang="en-US" sz="2800" b="1" kern="1200" dirty="0">
                <a:solidFill>
                  <a:srgbClr val="385D8A"/>
                </a:solidFill>
                <a:latin typeface="Arial" charset="0"/>
                <a:ea typeface="ＭＳ Ｐゴシック" charset="-128"/>
                <a:cs typeface="+mn-cs"/>
              </a:rPr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989683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Courtesy J. Boyce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8" t="30853" r="12968" b="35913"/>
          <a:stretch/>
        </p:blipFill>
        <p:spPr>
          <a:xfrm>
            <a:off x="0" y="3818416"/>
            <a:ext cx="4135272" cy="2279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t="40796" r="16005" b="29602"/>
          <a:stretch/>
        </p:blipFill>
        <p:spPr>
          <a:xfrm>
            <a:off x="4271451" y="3739482"/>
            <a:ext cx="4737173" cy="261953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80766" y="839337"/>
            <a:ext cx="7824472" cy="2640841"/>
            <a:chOff x="780766" y="839337"/>
            <a:chExt cx="7824472" cy="26408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8" t="13731" r="14718" b="67961"/>
            <a:stretch/>
          </p:blipFill>
          <p:spPr>
            <a:xfrm>
              <a:off x="780766" y="852985"/>
              <a:ext cx="7824472" cy="262719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935512" y="839337"/>
              <a:ext cx="1930518" cy="2388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32928" y="3277817"/>
            <a:ext cx="7801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from the JLAB FEL was used to search for Dark Matter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9384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457200" y="104775"/>
            <a:ext cx="815340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kern="1200" dirty="0" smtClean="0">
                <a:solidFill>
                  <a:srgbClr val="0000B8"/>
                </a:solidFill>
                <a:latin typeface="Arial" charset="0"/>
                <a:ea typeface="ＭＳ Ｐゴシック" charset="-128"/>
                <a:cs typeface="+mn-cs"/>
              </a:rPr>
              <a:t>LIPPS Search for Dark Matter - Results</a:t>
            </a:r>
            <a:r>
              <a:rPr lang="en-US" sz="2800" b="1" kern="1200" dirty="0">
                <a:solidFill>
                  <a:srgbClr val="385D8A"/>
                </a:solidFill>
                <a:latin typeface="Arial" charset="0"/>
                <a:ea typeface="ＭＳ Ｐゴシック" charset="-128"/>
                <a:cs typeface="+mn-cs"/>
              </a:rPr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5590" y="5989683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Courtesy J. Boyce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9" t="25274" r="15769" b="20895"/>
          <a:stretch/>
        </p:blipFill>
        <p:spPr>
          <a:xfrm>
            <a:off x="207561" y="1245356"/>
            <a:ext cx="4009596" cy="42957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 t="21691" r="13430" b="31940"/>
          <a:stretch/>
        </p:blipFill>
        <p:spPr>
          <a:xfrm>
            <a:off x="4217157" y="1088408"/>
            <a:ext cx="4796427" cy="44526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7317" y="5457386"/>
            <a:ext cx="8339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JLAB search successfully excluded significant mixing regions in a modest 40 hour experimental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575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07666" y="287238"/>
            <a:ext cx="8781955" cy="5610470"/>
            <a:chOff x="207666" y="287238"/>
            <a:chExt cx="8781955" cy="5610470"/>
          </a:xfrm>
        </p:grpSpPr>
        <p:sp>
          <p:nvSpPr>
            <p:cNvPr id="6" name="TextBox 5"/>
            <p:cNvSpPr txBox="1"/>
            <p:nvPr/>
          </p:nvSpPr>
          <p:spPr>
            <a:xfrm>
              <a:off x="762000" y="3004609"/>
              <a:ext cx="2895600" cy="28930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342900" indent="-342900"/>
              <a:r>
                <a:rPr lang="en-US" sz="1400" b="1" dirty="0" smtClean="0"/>
                <a:t>Run Procedure:</a:t>
              </a:r>
            </a:p>
            <a:p>
              <a:pPr marL="342900" indent="-342900">
                <a:buAutoNum type="arabicPeriod"/>
              </a:pPr>
              <a:r>
                <a:rPr lang="en-US" sz="1200" dirty="0" smtClean="0"/>
                <a:t>Pump out system.</a:t>
              </a:r>
            </a:p>
            <a:p>
              <a:pPr marL="342900" indent="-342900">
                <a:buAutoNum type="arabicPeriod"/>
              </a:pPr>
              <a:r>
                <a:rPr lang="en-US" sz="1200" dirty="0" smtClean="0"/>
                <a:t>Close Shutter S2</a:t>
              </a:r>
            </a:p>
            <a:p>
              <a:pPr marL="342900" indent="-342900">
                <a:buAutoNum type="arabicPeriod"/>
              </a:pPr>
              <a:r>
                <a:rPr lang="en-US" sz="1200" dirty="0" smtClean="0"/>
                <a:t>Open Shutter S1</a:t>
              </a:r>
            </a:p>
            <a:p>
              <a:pPr marL="342900" indent="-342900">
                <a:buFontTx/>
                <a:buAutoNum type="arabicPeriod"/>
              </a:pPr>
              <a:r>
                <a:rPr lang="en-US" sz="1200" dirty="0" smtClean="0"/>
                <a:t>Send Laser (Green, or Red, or FEL) into chamber for time </a:t>
              </a:r>
              <a:r>
                <a:rPr lang="en-US" sz="1200" b="1" dirty="0" smtClean="0"/>
                <a:t>T</a:t>
              </a:r>
              <a:r>
                <a:rPr lang="en-US" sz="1200" baseline="-25000" dirty="0" smtClean="0"/>
                <a:t>L</a:t>
              </a:r>
              <a:endParaRPr lang="en-US" sz="1200" dirty="0" smtClean="0"/>
            </a:p>
            <a:p>
              <a:pPr marL="342900" indent="-342900">
                <a:buAutoNum type="arabicPeriod"/>
              </a:pPr>
              <a:r>
                <a:rPr lang="en-US" sz="1200" dirty="0" smtClean="0"/>
                <a:t>Close Shutter 1.</a:t>
              </a:r>
            </a:p>
            <a:p>
              <a:pPr marL="342900" indent="-342900">
                <a:buFontTx/>
                <a:buAutoNum type="arabicPeriod"/>
              </a:pPr>
              <a:r>
                <a:rPr lang="en-US" sz="1200" dirty="0" smtClean="0"/>
                <a:t>Open Shutter 2 after T</a:t>
              </a:r>
              <a:r>
                <a:rPr lang="en-US" sz="1200" baseline="-25000" dirty="0" smtClean="0"/>
                <a:t>D</a:t>
              </a:r>
            </a:p>
            <a:p>
              <a:pPr marL="342900" indent="-342900">
                <a:buFontTx/>
                <a:buAutoNum type="arabicPeriod"/>
              </a:pPr>
              <a:r>
                <a:rPr lang="en-US" sz="1200" dirty="0" smtClean="0"/>
                <a:t>Open camera shutter.</a:t>
              </a:r>
            </a:p>
            <a:p>
              <a:pPr marL="342900" indent="-342900">
                <a:buAutoNum type="arabicPeriod"/>
              </a:pPr>
              <a:r>
                <a:rPr lang="en-US" sz="1200" dirty="0" smtClean="0"/>
                <a:t>Close camera shutter after </a:t>
              </a:r>
              <a:r>
                <a:rPr lang="en-US" sz="1200" dirty="0" err="1" smtClean="0">
                  <a:latin typeface="Symbol" charset="2"/>
                  <a:cs typeface="Symbol" charset="2"/>
                </a:rPr>
                <a:t>D</a:t>
              </a:r>
              <a:r>
                <a:rPr lang="en-US" sz="1200" dirty="0" err="1" smtClean="0"/>
                <a:t>t</a:t>
              </a:r>
              <a:r>
                <a:rPr lang="en-US" sz="1200" dirty="0" smtClean="0"/>
                <a:t> time.</a:t>
              </a:r>
            </a:p>
            <a:p>
              <a:pPr marL="342900" indent="-342900">
                <a:buAutoNum type="arabicPeriod"/>
              </a:pPr>
              <a:r>
                <a:rPr lang="en-US" sz="1200" dirty="0" smtClean="0"/>
                <a:t>Store camera image.</a:t>
              </a:r>
            </a:p>
            <a:p>
              <a:pPr marL="342900" indent="-342900">
                <a:buAutoNum type="arabicPeriod"/>
              </a:pPr>
              <a:r>
                <a:rPr lang="en-US" sz="1200" dirty="0" smtClean="0"/>
                <a:t>Repeat steps 2 – 9 for series of delay times T</a:t>
              </a:r>
              <a:r>
                <a:rPr lang="en-US" sz="1200" baseline="-25000" dirty="0" smtClean="0"/>
                <a:t>D</a:t>
              </a:r>
              <a:r>
                <a:rPr lang="en-US" sz="1200" dirty="0" smtClean="0"/>
                <a:t>.</a:t>
              </a:r>
            </a:p>
            <a:p>
              <a:pPr marL="342900" indent="-342900">
                <a:buAutoNum type="arabicPeriod"/>
              </a:pPr>
              <a:r>
                <a:rPr lang="en-US" sz="1200" dirty="0" smtClean="0"/>
                <a:t>Repeat steps for series of decreasing ND values and T</a:t>
              </a:r>
              <a:r>
                <a:rPr lang="en-US" sz="1200" baseline="-25000" dirty="0" smtClean="0"/>
                <a:t>D</a:t>
              </a:r>
              <a:r>
                <a:rPr lang="en-US" sz="1200" dirty="0" smtClean="0"/>
                <a:t> values.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18361" y="838200"/>
              <a:ext cx="7215447" cy="1953399"/>
              <a:chOff x="941128" y="1571625"/>
              <a:chExt cx="7215447" cy="1953399"/>
            </a:xfrm>
          </p:grpSpPr>
          <p:pic>
            <p:nvPicPr>
              <p:cNvPr id="42" name="Picture 41" descr="spoolpiece.tiff"/>
              <p:cNvPicPr>
                <a:picLocks noChangeAspect="1"/>
              </p:cNvPicPr>
              <p:nvPr/>
            </p:nvPicPr>
            <p:blipFill>
              <a:blip r:embed="rId2"/>
              <a:srcRect l="90638" t="1416" r="2695" b="3139"/>
              <a:stretch>
                <a:fillRect/>
              </a:stretch>
            </p:blipFill>
            <p:spPr>
              <a:xfrm rot="10800000">
                <a:off x="6842191" y="2459637"/>
                <a:ext cx="57150" cy="330064"/>
              </a:xfrm>
              <a:prstGeom prst="rect">
                <a:avLst/>
              </a:prstGeom>
            </p:spPr>
          </p:pic>
          <p:pic>
            <p:nvPicPr>
              <p:cNvPr id="43" name="Picture 5" descr="spoolpiece.tiff"/>
              <p:cNvPicPr>
                <a:picLocks noChangeAspect="1"/>
              </p:cNvPicPr>
              <p:nvPr/>
            </p:nvPicPr>
            <p:blipFill>
              <a:blip r:embed="rId2"/>
              <a:srcRect r="2650"/>
              <a:stretch>
                <a:fillRect/>
              </a:stretch>
            </p:blipFill>
            <p:spPr>
              <a:xfrm>
                <a:off x="3323168" y="2463658"/>
                <a:ext cx="2029300" cy="348124"/>
              </a:xfrm>
              <a:prstGeom prst="rect">
                <a:avLst/>
              </a:prstGeom>
            </p:spPr>
          </p:pic>
          <p:cxnSp>
            <p:nvCxnSpPr>
              <p:cNvPr id="44" name="Straight Arrow Connector 43"/>
              <p:cNvCxnSpPr/>
              <p:nvPr/>
            </p:nvCxnSpPr>
            <p:spPr>
              <a:xfrm>
                <a:off x="2211128" y="2628900"/>
                <a:ext cx="478096" cy="158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ectangle 44"/>
              <p:cNvSpPr/>
              <p:nvPr/>
            </p:nvSpPr>
            <p:spPr>
              <a:xfrm>
                <a:off x="2664884" y="3350684"/>
                <a:ext cx="155574" cy="1142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300133" y="2804584"/>
                <a:ext cx="304799" cy="380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29767" y="2455333"/>
                <a:ext cx="641350" cy="478368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6790267" y="1571625"/>
                <a:ext cx="1366308" cy="141393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9" name="Picture 48" descr="spoolpiece.tiff"/>
              <p:cNvPicPr>
                <a:picLocks noChangeAspect="1"/>
              </p:cNvPicPr>
              <p:nvPr/>
            </p:nvPicPr>
            <p:blipFill>
              <a:blip r:embed="rId2"/>
              <a:srcRect l="90638" t="1416" r="2695" b="3139"/>
              <a:stretch>
                <a:fillRect/>
              </a:stretch>
            </p:blipFill>
            <p:spPr>
              <a:xfrm>
                <a:off x="3238410" y="2466976"/>
                <a:ext cx="124636" cy="338412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6777566" y="1731433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LTB</a:t>
                </a:r>
                <a:endParaRPr lang="en-US" dirty="0"/>
              </a:p>
            </p:txBody>
          </p:sp>
          <p:pic>
            <p:nvPicPr>
              <p:cNvPr id="51" name="Picture 50" descr="spoolpiece.tiff"/>
              <p:cNvPicPr>
                <a:picLocks/>
              </p:cNvPicPr>
              <p:nvPr/>
            </p:nvPicPr>
            <p:blipFill>
              <a:blip r:embed="rId2"/>
              <a:srcRect t="1416" r="2695" b="3139"/>
              <a:stretch>
                <a:fillRect/>
              </a:stretch>
            </p:blipFill>
            <p:spPr>
              <a:xfrm rot="10800000">
                <a:off x="5937249" y="2462813"/>
                <a:ext cx="916583" cy="330064"/>
              </a:xfrm>
              <a:prstGeom prst="rect">
                <a:avLst/>
              </a:prstGeom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5365750" y="2925233"/>
                <a:ext cx="573970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PUMP</a:t>
                </a:r>
                <a:endParaRPr lang="en-US" sz="1200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7267575" y="1647825"/>
                <a:ext cx="739775" cy="136525"/>
              </a:xfrm>
              <a:prstGeom prst="rect">
                <a:avLst/>
              </a:prstGeom>
              <a:no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775575" y="1654175"/>
                <a:ext cx="190500" cy="177800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Trapezoid 54"/>
              <p:cNvSpPr/>
              <p:nvPr/>
            </p:nvSpPr>
            <p:spPr>
              <a:xfrm>
                <a:off x="7799070" y="1826895"/>
                <a:ext cx="135255" cy="49530"/>
              </a:xfrm>
              <a:prstGeom prst="trapezoid">
                <a:avLst/>
              </a:prstGeom>
              <a:noFill/>
              <a:ln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6" name="Oval 55"/>
              <p:cNvSpPr/>
              <p:nvPr/>
            </p:nvSpPr>
            <p:spPr>
              <a:xfrm>
                <a:off x="7791450" y="1981201"/>
                <a:ext cx="180975" cy="50800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rot="5400000" flipH="1" flipV="1">
                <a:off x="7777164" y="2506664"/>
                <a:ext cx="241298" cy="238125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V="1">
                <a:off x="6518275" y="2530475"/>
                <a:ext cx="1441450" cy="15876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6480175" y="2695575"/>
                <a:ext cx="1327150" cy="9526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>
                <a:stCxn id="56" idx="7"/>
              </p:cNvCxnSpPr>
              <p:nvPr/>
            </p:nvCxnSpPr>
            <p:spPr>
              <a:xfrm rot="16200000" flipH="1">
                <a:off x="7680318" y="2254244"/>
                <a:ext cx="548186" cy="16979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>
                <a:stCxn id="56" idx="1"/>
              </p:cNvCxnSpPr>
              <p:nvPr/>
            </p:nvCxnSpPr>
            <p:spPr>
              <a:xfrm rot="16200000" flipH="1" flipV="1">
                <a:off x="7467108" y="2338383"/>
                <a:ext cx="700588" cy="1102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55" idx="0"/>
                <a:endCxn id="56" idx="1"/>
              </p:cNvCxnSpPr>
              <p:nvPr/>
            </p:nvCxnSpPr>
            <p:spPr>
              <a:xfrm rot="16200000" flipH="1" flipV="1">
                <a:off x="7761453" y="1883394"/>
                <a:ext cx="161745" cy="48745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>
                <a:stCxn id="55" idx="0"/>
                <a:endCxn id="56" idx="7"/>
              </p:cNvCxnSpPr>
              <p:nvPr/>
            </p:nvCxnSpPr>
            <p:spPr>
              <a:xfrm rot="16200000" flipH="1">
                <a:off x="7825437" y="1868155"/>
                <a:ext cx="161745" cy="79224"/>
              </a:xfrm>
              <a:prstGeom prst="line">
                <a:avLst/>
              </a:prstGeom>
              <a:ln w="635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/>
              <p:cNvSpPr txBox="1"/>
              <p:nvPr/>
            </p:nvSpPr>
            <p:spPr>
              <a:xfrm>
                <a:off x="7435850" y="1603375"/>
                <a:ext cx="36420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CCD</a:t>
                </a:r>
                <a:endParaRPr lang="en-US" sz="800" dirty="0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034367" y="2125133"/>
                <a:ext cx="880533" cy="1041400"/>
              </a:xfrm>
              <a:prstGeom prst="rect">
                <a:avLst/>
              </a:prstGeom>
              <a:noFill/>
              <a:ln>
                <a:solidFill>
                  <a:srgbClr val="66006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pPr algn="ctr"/>
                <a:endParaRPr lang="en-US" sz="1200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Dipole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 rot="5400000" flipH="1" flipV="1">
                <a:off x="3016250" y="3051175"/>
                <a:ext cx="374650" cy="1588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Rectangle 66"/>
              <p:cNvSpPr/>
              <p:nvPr/>
            </p:nvSpPr>
            <p:spPr>
              <a:xfrm>
                <a:off x="3149600" y="2476500"/>
                <a:ext cx="95250" cy="3175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 rot="5400000">
                <a:off x="2976565" y="2782887"/>
                <a:ext cx="85727" cy="5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3016250" y="2813050"/>
                <a:ext cx="307975" cy="1588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0800000">
                <a:off x="3028951" y="2452690"/>
                <a:ext cx="301625" cy="4760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5400000" flipH="1" flipV="1">
                <a:off x="2981323" y="2479675"/>
                <a:ext cx="76202" cy="2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/>
              <p:cNvSpPr txBox="1"/>
              <p:nvPr/>
            </p:nvSpPr>
            <p:spPr>
              <a:xfrm>
                <a:off x="2789767" y="3248025"/>
                <a:ext cx="8509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Shutter  S</a:t>
                </a:r>
                <a:r>
                  <a:rPr lang="en-US" sz="1200" baseline="-25000" dirty="0" smtClean="0"/>
                  <a:t>1</a:t>
                </a:r>
                <a:endParaRPr lang="en-US" sz="1200" baseline="-25000" dirty="0"/>
              </a:p>
            </p:txBody>
          </p:sp>
          <p:grpSp>
            <p:nvGrpSpPr>
              <p:cNvPr id="73" name="Group 72"/>
              <p:cNvGrpSpPr/>
              <p:nvPr/>
            </p:nvGrpSpPr>
            <p:grpSpPr>
              <a:xfrm rot="10800000">
                <a:off x="6823072" y="2439988"/>
                <a:ext cx="307975" cy="366711"/>
                <a:chOff x="3800475" y="2325690"/>
                <a:chExt cx="307975" cy="373063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3848100" y="2349500"/>
                  <a:ext cx="95250" cy="3175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2" name="Straight Connector 81"/>
                <p:cNvCxnSpPr/>
                <p:nvPr/>
              </p:nvCxnSpPr>
              <p:spPr>
                <a:xfrm rot="5400000">
                  <a:off x="3763965" y="2655887"/>
                  <a:ext cx="85727" cy="5"/>
                </a:xfrm>
                <a:prstGeom prst="line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3800475" y="2686050"/>
                  <a:ext cx="307975" cy="1588"/>
                </a:xfrm>
                <a:prstGeom prst="line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rot="10800000">
                  <a:off x="3800476" y="2325690"/>
                  <a:ext cx="301625" cy="4760"/>
                </a:xfrm>
                <a:prstGeom prst="line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rot="5400000" flipH="1" flipV="1">
                  <a:off x="3768723" y="2365375"/>
                  <a:ext cx="76202" cy="2"/>
                </a:xfrm>
                <a:prstGeom prst="line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4" name="TextBox 73"/>
              <p:cNvSpPr txBox="1"/>
              <p:nvPr/>
            </p:nvSpPr>
            <p:spPr>
              <a:xfrm>
                <a:off x="6604000" y="3149600"/>
                <a:ext cx="8509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Shutter  S</a:t>
                </a:r>
                <a:r>
                  <a:rPr lang="en-US" sz="1200" baseline="-25000" dirty="0" smtClean="0"/>
                  <a:t>2</a:t>
                </a:r>
                <a:endParaRPr lang="en-US" sz="1200" baseline="-25000" dirty="0"/>
              </a:p>
            </p:txBody>
          </p:sp>
          <p:cxnSp>
            <p:nvCxnSpPr>
              <p:cNvPr id="75" name="Straight Arrow Connector 74"/>
              <p:cNvCxnSpPr/>
              <p:nvPr/>
            </p:nvCxnSpPr>
            <p:spPr>
              <a:xfrm rot="5400000" flipH="1" flipV="1">
                <a:off x="6854825" y="3006725"/>
                <a:ext cx="374650" cy="1588"/>
              </a:xfrm>
              <a:prstGeom prst="straightConnector1">
                <a:avLst/>
              </a:prstGeom>
              <a:ln>
                <a:solidFill>
                  <a:schemeClr val="accent4">
                    <a:lumMod val="75000"/>
                  </a:schemeClr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>
                <a:off x="1576128" y="2628900"/>
                <a:ext cx="478096" cy="1588"/>
              </a:xfrm>
              <a:prstGeom prst="straightConnector1">
                <a:avLst/>
              </a:prstGeom>
              <a:ln w="38100">
                <a:solidFill>
                  <a:srgbClr val="008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>
                <a:off x="941128" y="2628900"/>
                <a:ext cx="478096" cy="1588"/>
              </a:xfrm>
              <a:prstGeom prst="straightConnector1">
                <a:avLst/>
              </a:prstGeom>
              <a:ln w="38100">
                <a:solidFill>
                  <a:schemeClr val="accent2">
                    <a:lumMod val="60000"/>
                    <a:lumOff val="40000"/>
                  </a:schemeClr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3035300" y="2476500"/>
                <a:ext cx="95250" cy="3175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2828924" y="1927225"/>
                <a:ext cx="53657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ND 10 </a:t>
                </a:r>
                <a:endParaRPr lang="en-US" sz="1000" dirty="0"/>
              </a:p>
            </p:txBody>
          </p:sp>
          <p:cxnSp>
            <p:nvCxnSpPr>
              <p:cNvPr id="80" name="Straight Arrow Connector 79"/>
              <p:cNvCxnSpPr/>
              <p:nvPr/>
            </p:nvCxnSpPr>
            <p:spPr>
              <a:xfrm rot="16200000" flipH="1">
                <a:off x="2916239" y="2281236"/>
                <a:ext cx="286542" cy="397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5400000">
              <a:off x="3031465" y="3687380"/>
              <a:ext cx="1305361" cy="279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 flipV="1">
              <a:off x="3661833" y="4333014"/>
              <a:ext cx="3330486" cy="11253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Bracket 9"/>
            <p:cNvSpPr/>
            <p:nvPr/>
          </p:nvSpPr>
          <p:spPr>
            <a:xfrm rot="16200000">
              <a:off x="4055960" y="4164295"/>
              <a:ext cx="213809" cy="115537"/>
            </a:xfrm>
            <a:prstGeom prst="rightBracket">
              <a:avLst>
                <a:gd name="adj" fmla="val 170"/>
              </a:avLst>
            </a:prstGeom>
            <a:ln w="1270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717618" y="4340225"/>
              <a:ext cx="382365" cy="293"/>
            </a:xfrm>
            <a:prstGeom prst="line">
              <a:avLst/>
            </a:prstGeom>
            <a:ln w="1270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4096970" y="4340225"/>
              <a:ext cx="2898613" cy="4043"/>
            </a:xfrm>
            <a:prstGeom prst="line">
              <a:avLst/>
            </a:prstGeom>
            <a:ln w="1270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ight Bracket 12"/>
            <p:cNvSpPr/>
            <p:nvPr/>
          </p:nvSpPr>
          <p:spPr>
            <a:xfrm rot="16200000">
              <a:off x="4681833" y="3491479"/>
              <a:ext cx="213809" cy="133892"/>
            </a:xfrm>
            <a:prstGeom prst="rightBracket">
              <a:avLst>
                <a:gd name="adj" fmla="val 170"/>
              </a:avLst>
            </a:prstGeom>
            <a:ln w="127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672989" y="3665330"/>
              <a:ext cx="426994" cy="1795"/>
            </a:xfrm>
            <a:prstGeom prst="line">
              <a:avLst/>
            </a:prstGeom>
            <a:ln w="127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</p:cNvCxnSpPr>
            <p:nvPr/>
          </p:nvCxnSpPr>
          <p:spPr>
            <a:xfrm rot="10800000" flipH="1">
              <a:off x="4855684" y="3661590"/>
              <a:ext cx="390502" cy="3742"/>
            </a:xfrm>
            <a:prstGeom prst="line">
              <a:avLst/>
            </a:prstGeom>
            <a:ln w="127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ight Bracket 15"/>
            <p:cNvSpPr/>
            <p:nvPr/>
          </p:nvSpPr>
          <p:spPr>
            <a:xfrm rot="16200000">
              <a:off x="5518642" y="3491479"/>
              <a:ext cx="213809" cy="133892"/>
            </a:xfrm>
            <a:prstGeom prst="rightBracket">
              <a:avLst>
                <a:gd name="adj" fmla="val 170"/>
              </a:avLst>
            </a:prstGeom>
            <a:ln w="127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>
              <a:endCxn id="16" idx="0"/>
            </p:cNvCxnSpPr>
            <p:nvPr/>
          </p:nvCxnSpPr>
          <p:spPr>
            <a:xfrm>
              <a:off x="5235027" y="3661579"/>
              <a:ext cx="323574" cy="3751"/>
            </a:xfrm>
            <a:prstGeom prst="line">
              <a:avLst/>
            </a:prstGeom>
            <a:ln w="127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6" idx="1"/>
            </p:cNvCxnSpPr>
            <p:nvPr/>
          </p:nvCxnSpPr>
          <p:spPr>
            <a:xfrm rot="10800000" flipH="1">
              <a:off x="5692493" y="3661583"/>
              <a:ext cx="1277507" cy="3749"/>
            </a:xfrm>
            <a:prstGeom prst="line">
              <a:avLst/>
            </a:prstGeom>
            <a:ln w="127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6124176" y="3820084"/>
              <a:ext cx="1027785" cy="557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5041910" y="3823836"/>
              <a:ext cx="1027785" cy="557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3585870" y="3842593"/>
              <a:ext cx="1027785" cy="557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H="1">
              <a:off x="4211458" y="3835092"/>
              <a:ext cx="1027785" cy="557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865033" y="4356100"/>
              <a:ext cx="3976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</a:t>
              </a:r>
              <a:r>
                <a:rPr lang="en-US" sz="1200" baseline="-25000" dirty="0" smtClean="0"/>
                <a:t>1</a:t>
              </a:r>
            </a:p>
            <a:p>
              <a:r>
                <a:rPr lang="en-US" sz="1200" baseline="-25000" dirty="0" smtClean="0"/>
                <a:t>open</a:t>
              </a:r>
              <a:endParaRPr lang="en-US" sz="1200" baseline="-25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20858" y="4337050"/>
              <a:ext cx="31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T</a:t>
              </a:r>
              <a:r>
                <a:rPr lang="en-US" sz="1200" baseline="-25000" dirty="0" smtClean="0"/>
                <a:t>R</a:t>
              </a:r>
              <a:endParaRPr lang="en-US" sz="1200" baseline="-25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08033" y="3736975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Symbol" charset="2"/>
                  <a:cs typeface="Symbol" charset="2"/>
                </a:rPr>
                <a:t>D</a:t>
              </a:r>
              <a:r>
                <a:rPr lang="en-US" sz="1200" b="1" dirty="0" smtClean="0"/>
                <a:t>T</a:t>
              </a:r>
              <a:endParaRPr lang="en-US" sz="1200" baseline="-25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47633" y="4337050"/>
              <a:ext cx="4539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</a:t>
              </a:r>
              <a:r>
                <a:rPr lang="en-US" sz="1200" baseline="-25000" dirty="0" smtClean="0"/>
                <a:t>1</a:t>
              </a:r>
            </a:p>
            <a:p>
              <a:r>
                <a:rPr lang="en-US" sz="1200" baseline="-25000" dirty="0" smtClean="0"/>
                <a:t>closed</a:t>
              </a:r>
              <a:endParaRPr lang="en-US" sz="1200" baseline="-25000" dirty="0"/>
            </a:p>
          </p:txBody>
        </p:sp>
        <p:sp>
          <p:nvSpPr>
            <p:cNvPr id="27" name="Right Bracket 26"/>
            <p:cNvSpPr/>
            <p:nvPr/>
          </p:nvSpPr>
          <p:spPr>
            <a:xfrm rot="16200000">
              <a:off x="4417910" y="4176995"/>
              <a:ext cx="213809" cy="102837"/>
            </a:xfrm>
            <a:prstGeom prst="rightBracket">
              <a:avLst>
                <a:gd name="adj" fmla="val 170"/>
              </a:avLst>
            </a:prstGeom>
            <a:ln w="12700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31883" y="2901950"/>
              <a:ext cx="4539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</a:t>
              </a:r>
              <a:r>
                <a:rPr lang="en-US" sz="1200" baseline="-25000" dirty="0" smtClean="0"/>
                <a:t>2</a:t>
              </a:r>
            </a:p>
            <a:p>
              <a:r>
                <a:rPr lang="en-US" sz="1200" baseline="-25000" dirty="0" smtClean="0"/>
                <a:t>closed</a:t>
              </a:r>
              <a:endParaRPr lang="en-US" sz="1200" baseline="-25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01633" y="2908300"/>
              <a:ext cx="3976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</a:t>
              </a:r>
              <a:r>
                <a:rPr lang="en-US" sz="1200" baseline="-25000" dirty="0" smtClean="0"/>
                <a:t>2</a:t>
              </a:r>
            </a:p>
            <a:p>
              <a:r>
                <a:rPr lang="en-US" sz="1200" baseline="-25000" dirty="0" smtClean="0"/>
                <a:t>open</a:t>
              </a:r>
              <a:endParaRPr lang="en-US" sz="1200" baseline="-250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65033" y="2921000"/>
              <a:ext cx="4539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</a:t>
              </a:r>
              <a:r>
                <a:rPr lang="en-US" sz="1200" baseline="-25000" dirty="0" smtClean="0"/>
                <a:t>2</a:t>
              </a:r>
            </a:p>
            <a:p>
              <a:r>
                <a:rPr lang="en-US" sz="1200" baseline="-25000" dirty="0" smtClean="0"/>
                <a:t>closed</a:t>
              </a:r>
              <a:endParaRPr lang="en-US" sz="1200" baseline="-25000" dirty="0"/>
            </a:p>
          </p:txBody>
        </p:sp>
        <p:sp>
          <p:nvSpPr>
            <p:cNvPr id="31" name="Right Bracket 30"/>
            <p:cNvSpPr/>
            <p:nvPr/>
          </p:nvSpPr>
          <p:spPr>
            <a:xfrm rot="16200000">
              <a:off x="4065885" y="3485129"/>
              <a:ext cx="213809" cy="133892"/>
            </a:xfrm>
            <a:prstGeom prst="rightBracket">
              <a:avLst>
                <a:gd name="adj" fmla="val 170"/>
              </a:avLst>
            </a:prstGeom>
            <a:ln w="127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>
              <a:endCxn id="13" idx="0"/>
            </p:cNvCxnSpPr>
            <p:nvPr/>
          </p:nvCxnSpPr>
          <p:spPr>
            <a:xfrm>
              <a:off x="4231789" y="3665330"/>
              <a:ext cx="490003" cy="1588"/>
            </a:xfrm>
            <a:prstGeom prst="line">
              <a:avLst/>
            </a:prstGeom>
            <a:ln w="12700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573183" y="4206875"/>
              <a:ext cx="1073150" cy="635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278158" y="3695700"/>
              <a:ext cx="13884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T</a:t>
              </a:r>
              <a:r>
                <a:rPr lang="en-US" sz="1200" baseline="-25000" dirty="0" smtClean="0"/>
                <a:t>R </a:t>
              </a:r>
              <a:r>
                <a:rPr lang="en-US" sz="1200" dirty="0" smtClean="0"/>
                <a:t>= image readout</a:t>
              </a:r>
            </a:p>
            <a:p>
              <a:r>
                <a:rPr lang="en-US" sz="1200" dirty="0" smtClean="0"/>
                <a:t>         (~6 seconds)</a:t>
              </a:r>
              <a:endParaRPr lang="en-US" sz="12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224183" y="3432175"/>
              <a:ext cx="15092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Symbol" charset="2"/>
                  <a:cs typeface="Symbol" charset="2"/>
                </a:rPr>
                <a:t>D</a:t>
              </a:r>
              <a:r>
                <a:rPr lang="en-US" sz="1200" b="1" dirty="0" smtClean="0"/>
                <a:t>T </a:t>
              </a:r>
              <a:r>
                <a:rPr lang="en-US" sz="1200" dirty="0" smtClean="0"/>
                <a:t>= image exposure</a:t>
              </a:r>
              <a:endParaRPr lang="en-US" sz="1200" baseline="-25000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4741333" y="3756025"/>
              <a:ext cx="838200" cy="1588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769783" y="4835525"/>
              <a:ext cx="495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The chamber is exposed to laser light when S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 is open: </a:t>
              </a:r>
              <a:r>
                <a:rPr lang="en-US" sz="1200" b="1" dirty="0" smtClean="0"/>
                <a:t>T</a:t>
              </a:r>
              <a:r>
                <a:rPr lang="en-US" sz="1200" baseline="-25000" dirty="0" smtClean="0"/>
                <a:t>L</a:t>
              </a:r>
              <a:endParaRPr lang="en-US" sz="1200" dirty="0" smtClean="0"/>
            </a:p>
            <a:p>
              <a:r>
                <a:rPr lang="en-US" sz="1200" dirty="0" smtClean="0"/>
                <a:t>The afterglow is recorded when S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 is opened at a time T</a:t>
              </a:r>
              <a:r>
                <a:rPr lang="en-US" sz="1200" baseline="-25000" dirty="0" smtClean="0"/>
                <a:t>D</a:t>
              </a:r>
              <a:r>
                <a:rPr lang="en-US" sz="1200" dirty="0" smtClean="0"/>
                <a:t> after S</a:t>
              </a:r>
              <a:r>
                <a:rPr lang="en-US" sz="1200" baseline="-25000" dirty="0" smtClean="0"/>
                <a:t>1</a:t>
              </a:r>
              <a:r>
                <a:rPr lang="en-US" sz="1200" dirty="0" smtClean="0"/>
                <a:t> is closed.</a:t>
              </a:r>
              <a:endParaRPr lang="en-US" sz="1200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 rot="16200000" flipH="1">
              <a:off x="3957437" y="3828720"/>
              <a:ext cx="1027548" cy="585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128558" y="3841750"/>
              <a:ext cx="3129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T</a:t>
              </a:r>
              <a:r>
                <a:rPr lang="en-US" sz="1200" baseline="-25000" dirty="0" smtClean="0"/>
                <a:t>L</a:t>
              </a:r>
              <a:endParaRPr lang="en-US" sz="1200" baseline="-25000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4106333" y="3844925"/>
              <a:ext cx="381000" cy="635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455583" y="3394075"/>
              <a:ext cx="3000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T</a:t>
              </a:r>
              <a:r>
                <a:rPr lang="en-US" sz="1000" baseline="-25000" dirty="0" smtClean="0"/>
                <a:t>D</a:t>
              </a:r>
              <a:endParaRPr lang="en-US" sz="10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07666" y="287238"/>
              <a:ext cx="8781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Proposed</a:t>
              </a:r>
              <a:r>
                <a:rPr lang="en-US" dirty="0" smtClean="0"/>
                <a:t> FEL Chameleon Search – set-up as follow-on to LIPPS</a:t>
              </a:r>
              <a:endParaRPr lang="en-US" dirty="0"/>
            </a:p>
          </p:txBody>
        </p:sp>
        <p:cxnSp>
          <p:nvCxnSpPr>
            <p:cNvPr id="91" name="Straight Arrow Connector 90"/>
            <p:cNvCxnSpPr/>
            <p:nvPr/>
          </p:nvCxnSpPr>
          <p:spPr bwMode="auto">
            <a:xfrm flipV="1">
              <a:off x="4343400" y="16002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88" name="TextBox 87"/>
          <p:cNvSpPr txBox="1"/>
          <p:nvPr/>
        </p:nvSpPr>
        <p:spPr>
          <a:xfrm>
            <a:off x="3200400" y="1295400"/>
            <a:ext cx="85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Window</a:t>
            </a:r>
            <a:endParaRPr lang="en-US" sz="1200" baseline="-25000" dirty="0"/>
          </a:p>
        </p:txBody>
      </p:sp>
      <p:sp>
        <p:nvSpPr>
          <p:cNvPr id="89" name="TextBox 88"/>
          <p:cNvSpPr txBox="1"/>
          <p:nvPr/>
        </p:nvSpPr>
        <p:spPr>
          <a:xfrm>
            <a:off x="5715000" y="1295400"/>
            <a:ext cx="850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Window</a:t>
            </a:r>
            <a:endParaRPr lang="en-US" sz="1200" baseline="-25000" dirty="0"/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6324600" y="1524000"/>
            <a:ext cx="304800" cy="22860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88" idx="2"/>
          </p:cNvCxnSpPr>
          <p:nvPr/>
        </p:nvCxnSpPr>
        <p:spPr>
          <a:xfrm flipH="1">
            <a:off x="3276600" y="1572399"/>
            <a:ext cx="349250" cy="180201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065590" y="5989683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Courtesy J. Boyce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30081285"/>
      </p:ext>
    </p:extLst>
  </p:cSld>
  <p:clrMapOvr>
    <a:masterClrMapping/>
  </p:clrMapOvr>
</p:sld>
</file>

<file path=ppt/theme/theme1.xml><?xml version="1.0" encoding="utf-8"?>
<a:theme xmlns:a="http://schemas.openxmlformats.org/drawingml/2006/main" name="JLab_PowerPoint3">
  <a:themeElements>
    <a:clrScheme name="JLab_PowerPoint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Lab_PowerPoint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JLab_PowerPoint3</Template>
  <TotalTime>17844</TotalTime>
  <Words>1118</Words>
  <Application>Microsoft Office PowerPoint</Application>
  <PresentationFormat>On-screen Show (4:3)</PresentationFormat>
  <Paragraphs>353</Paragraphs>
  <Slides>25</Slides>
  <Notes>12</Notes>
  <HiddenSlides>2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JLab_PowerPoint3</vt:lpstr>
      <vt:lpstr>Custom Design</vt:lpstr>
      <vt:lpstr>1_Custom Design</vt:lpstr>
      <vt:lpstr>Office Theme</vt:lpstr>
      <vt:lpstr>Equation</vt:lpstr>
      <vt:lpstr>JLab ERL Test Bed Opportunities  for HEP Technology Development and Physics Experiments</vt:lpstr>
      <vt:lpstr>Existing JLab High Intensity ERL</vt:lpstr>
      <vt:lpstr>JLab FEL Accelerator Capabilities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Cube and Diagnostics</vt:lpstr>
      <vt:lpstr>Achievements</vt:lpstr>
      <vt:lpstr>PowerPoint Presentation</vt:lpstr>
      <vt:lpstr>DarkLight transverse beam diagnostics </vt:lpstr>
      <vt:lpstr>PowerPoint Presentation</vt:lpstr>
      <vt:lpstr>Combining algorithm; LDR image</vt:lpstr>
      <vt:lpstr>Measurements vs. Modeling at the level ~103</vt:lpstr>
      <vt:lpstr>Linear vs. Log scale</vt:lpstr>
      <vt:lpstr>Quadrupole scan raw data</vt:lpstr>
      <vt:lpstr>Emittance and Twiss parameters</vt:lpstr>
      <vt:lpstr>ERL Circulator Electron Cooler applications to high energy proton rings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Gwyn P. Williams</dc:creator>
  <cp:lastModifiedBy>George Neil</cp:lastModifiedBy>
  <cp:revision>967</cp:revision>
  <cp:lastPrinted>2013-02-22T14:02:21Z</cp:lastPrinted>
  <dcterms:created xsi:type="dcterms:W3CDTF">2007-01-19T19:05:20Z</dcterms:created>
  <dcterms:modified xsi:type="dcterms:W3CDTF">2013-02-22T19:30:28Z</dcterms:modified>
</cp:coreProperties>
</file>