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5" r:id="rId3"/>
    <p:sldId id="284" r:id="rId4"/>
    <p:sldId id="276" r:id="rId5"/>
    <p:sldId id="286" r:id="rId6"/>
    <p:sldId id="287" r:id="rId7"/>
    <p:sldId id="292" r:id="rId8"/>
    <p:sldId id="293" r:id="rId9"/>
    <p:sldId id="294" r:id="rId10"/>
    <p:sldId id="295" r:id="rId11"/>
    <p:sldId id="296" r:id="rId12"/>
    <p:sldId id="297" r:id="rId13"/>
    <p:sldId id="261" r:id="rId14"/>
    <p:sldId id="298" r:id="rId15"/>
    <p:sldId id="299" r:id="rId16"/>
    <p:sldId id="300" r:id="rId17"/>
    <p:sldId id="288" r:id="rId18"/>
    <p:sldId id="289" r:id="rId19"/>
    <p:sldId id="290" r:id="rId20"/>
    <p:sldId id="29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4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5" d="100"/>
          <a:sy n="105" d="100"/>
        </p:scale>
        <p:origin x="-62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3A401-BB3C-FA40-9132-E77386CB20AF}" type="datetimeFigureOut">
              <a:rPr lang="en-US" smtClean="0"/>
              <a:t>2/24/13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6195A-339D-2849-AE4F-AC2CFB15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C3EC-2C14-F640-BA61-8E71A528B989}" type="datetimeFigureOut">
              <a:rPr lang="en-US" smtClean="0"/>
              <a:t>2/24/13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82813-C33F-174C-9647-F803AC334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55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E4C8D4-B7D2-4F8A-BA98-AC920B8CDE9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5204AB-8C35-4909-9212-2CAD068C5CB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563A-AE0C-D64E-9182-D7F9EC44DB33}" type="datetime1">
              <a:rPr lang="en-US" smtClean="0"/>
              <a:t>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59B1-0C23-AD46-98E9-98368F966179}" type="datetime1">
              <a:rPr lang="en-US" smtClean="0"/>
              <a:t>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78F6-E973-C74D-BA6A-D95D74354C4C}" type="datetime1">
              <a:rPr lang="en-US" smtClean="0"/>
              <a:t>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69EC-BAEA-8E4D-A207-3401E94C0C09}" type="datetime1">
              <a:rPr lang="en-US" smtClean="0"/>
              <a:t>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D752-E0AA-724B-BA09-EEBB058C11A4}" type="datetime1">
              <a:rPr lang="en-US" smtClean="0"/>
              <a:t>2/24/13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6762"/>
            <a:ext cx="4038600" cy="5024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6762"/>
            <a:ext cx="4038600" cy="5024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7A32-FDEA-7D46-A3FE-7ABD599D45A0}" type="datetime1">
              <a:rPr lang="en-US" smtClean="0"/>
              <a:t>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4025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16667"/>
            <a:ext cx="3931920" cy="427302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381284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116667"/>
            <a:ext cx="3931920" cy="427302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1EE1-85E3-8047-BFF7-E7DD9A57AE12}" type="datetime1">
              <a:rPr lang="en-US" smtClean="0"/>
              <a:t>2/24/13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51E9-D712-3844-B480-ECDCC0681B63}" type="datetime1">
              <a:rPr lang="en-US" smtClean="0"/>
              <a:t>2/24/13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EB00-51B7-3740-A670-AA4EBD98271D}" type="datetime1">
              <a:rPr lang="en-US" smtClean="0"/>
              <a:t>2/24/13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E79E-7988-894F-8906-A2D029418A3D}" type="datetime1">
              <a:rPr lang="en-US" smtClean="0"/>
              <a:t>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1F41-8DE3-BE43-BD08-1C1AED874EFB}" type="datetime1">
              <a:rPr lang="en-US" smtClean="0"/>
              <a:t>2/24/13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1754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39000">
                <a:srgbClr val="408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8229600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6762"/>
            <a:ext cx="8229600" cy="511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18413A0-4D53-C946-BDB9-73163CE0F3E3}" type="datetime1">
              <a:rPr lang="en-US" smtClean="0"/>
              <a:t>2/24/13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ECE_green and gold_linea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425" y="6403198"/>
            <a:ext cx="1523998" cy="433658"/>
          </a:xfrm>
          <a:prstGeom prst="rect">
            <a:avLst/>
          </a:prstGeom>
        </p:spPr>
      </p:pic>
      <p:pic>
        <p:nvPicPr>
          <p:cNvPr id="9" name="Picture 8" descr="CSUlo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2" y="6537475"/>
            <a:ext cx="2370667" cy="2505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577F917C-4EA7-D04D-ACAB-13CD007F05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18.wmf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CSU </a:t>
            </a:r>
            <a:r>
              <a:rPr lang="en-US" dirty="0" smtClean="0"/>
              <a:t>Advanced Beam laboratory (ABL)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Sandra Biedron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7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347450" y="407970"/>
            <a:ext cx="7949835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/>
            <a:r>
              <a:rPr lang="en-US" sz="2400" b="1" i="0" dirty="0" smtClean="0">
                <a:solidFill>
                  <a:srgbClr val="7030A0"/>
                </a:solidFill>
              </a:rPr>
              <a:t>Compact high power diode-pumped CPA laser generates 1 J , 5 </a:t>
            </a:r>
            <a:r>
              <a:rPr lang="en-US" sz="2400" b="1" i="0" dirty="0" err="1" smtClean="0">
                <a:solidFill>
                  <a:srgbClr val="7030A0"/>
                </a:solidFill>
              </a:rPr>
              <a:t>ps</a:t>
            </a:r>
            <a:r>
              <a:rPr lang="en-US" sz="2400" b="1" i="0" dirty="0" smtClean="0">
                <a:solidFill>
                  <a:srgbClr val="7030A0"/>
                </a:solidFill>
              </a:rPr>
              <a:t>, pulses at 100 Hz repetition rate 	</a:t>
            </a:r>
          </a:p>
        </p:txBody>
      </p:sp>
      <p:sp>
        <p:nvSpPr>
          <p:cNvPr id="43012" name="Rectangle 200"/>
          <p:cNvSpPr>
            <a:spLocks noChangeArrowheads="1"/>
          </p:cNvSpPr>
          <p:nvPr/>
        </p:nvSpPr>
        <p:spPr bwMode="auto">
          <a:xfrm>
            <a:off x="962025" y="1009650"/>
            <a:ext cx="384175" cy="26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1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659430"/>
            <a:ext cx="906621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425" y="6184923"/>
            <a:ext cx="614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0070C0"/>
                </a:solidFill>
              </a:rPr>
              <a:t>B. Reagan et al., Optics Letters, </a:t>
            </a:r>
            <a:r>
              <a:rPr lang="en-US" sz="1800" b="1" dirty="0">
                <a:solidFill>
                  <a:srgbClr val="0070C0"/>
                </a:solidFill>
              </a:rPr>
              <a:t>37, 3624, </a:t>
            </a:r>
            <a:r>
              <a:rPr lang="en-US" sz="1800" b="1" i="1" dirty="0">
                <a:solidFill>
                  <a:srgbClr val="0070C0"/>
                </a:solidFill>
              </a:rPr>
              <a:t>( 2012) </a:t>
            </a:r>
          </a:p>
          <a:p>
            <a:endParaRPr lang="en-US" sz="1800" b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2025" y="1143794"/>
            <a:ext cx="6828087" cy="1997060"/>
            <a:chOff x="962025" y="1143794"/>
            <a:chExt cx="6828087" cy="1997060"/>
          </a:xfrm>
        </p:grpSpPr>
        <p:pic>
          <p:nvPicPr>
            <p:cNvPr id="43010" name="Picture 199" descr="fig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" t="4659" r="42145" b="37261"/>
            <a:stretch/>
          </p:blipFill>
          <p:spPr bwMode="auto">
            <a:xfrm>
              <a:off x="1154111" y="1143794"/>
              <a:ext cx="6636001" cy="199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62025" y="2142324"/>
              <a:ext cx="2573040" cy="998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" name="Right Arrow 5"/>
          <p:cNvSpPr/>
          <p:nvPr/>
        </p:nvSpPr>
        <p:spPr>
          <a:xfrm rot="10800000">
            <a:off x="2805369" y="2438378"/>
            <a:ext cx="729696" cy="49926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427" y="2309857"/>
            <a:ext cx="159385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1 J, 5 </a:t>
            </a:r>
            <a:r>
              <a:rPr lang="en-US" sz="1800" b="1" dirty="0" err="1" smtClean="0">
                <a:solidFill>
                  <a:srgbClr val="000000"/>
                </a:solidFill>
              </a:rPr>
              <a:t>ps</a:t>
            </a:r>
            <a:r>
              <a:rPr lang="en-US" sz="1800" b="1" dirty="0" smtClean="0">
                <a:solidFill>
                  <a:srgbClr val="000000"/>
                </a:solidFill>
              </a:rPr>
              <a:t>,  100 Hz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652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r="7510"/>
          <a:stretch>
            <a:fillRect/>
          </a:stretch>
        </p:blipFill>
        <p:spPr bwMode="auto">
          <a:xfrm>
            <a:off x="7077075" y="4360863"/>
            <a:ext cx="2001838" cy="1801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150938" y="0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800" b="1">
              <a:solidFill>
                <a:srgbClr val="7116BC"/>
              </a:solidFill>
              <a:latin typeface="Arial Unicode MS" pitchFamily="34" charset="-128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176213" y="889000"/>
            <a:ext cx="3059112" cy="1725613"/>
            <a:chOff x="384" y="2592"/>
            <a:chExt cx="1920" cy="1226"/>
          </a:xfrm>
        </p:grpSpPr>
        <p:pic>
          <p:nvPicPr>
            <p:cNvPr id="6179" name="Picture 4" descr="04043_d1x_000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592"/>
              <a:ext cx="1920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0" name="Text Box 5"/>
            <p:cNvSpPr txBox="1">
              <a:spLocks noChangeArrowheads="1"/>
            </p:cNvSpPr>
            <p:nvPr/>
          </p:nvSpPr>
          <p:spPr bwMode="auto">
            <a:xfrm>
              <a:off x="384" y="2640"/>
              <a:ext cx="187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 b="1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</p:grpSp>
      <p:pic>
        <p:nvPicPr>
          <p:cNvPr id="6149" name="Picture 6" descr="04043_d1x_00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32075"/>
            <a:ext cx="4784725" cy="1677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311150" y="3995738"/>
            <a:ext cx="441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Laser Pumped SXRL </a:t>
            </a:r>
            <a:r>
              <a:rPr lang="el-GR" b="1">
                <a:solidFill>
                  <a:schemeClr val="bg1"/>
                </a:solidFill>
              </a:rPr>
              <a:t>λ</a:t>
            </a:r>
            <a:r>
              <a:rPr lang="en-US" b="1">
                <a:solidFill>
                  <a:schemeClr val="bg1"/>
                </a:solidFill>
              </a:rPr>
              <a:t>= 8.8– 32.6 nm 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257175" y="906463"/>
            <a:ext cx="327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Discharge Pumped SXRL </a:t>
            </a:r>
            <a:r>
              <a:rPr lang="el-GR" b="1">
                <a:solidFill>
                  <a:schemeClr val="bg1"/>
                </a:solidFill>
              </a:rPr>
              <a:t>λ</a:t>
            </a:r>
            <a:r>
              <a:rPr lang="en-US" b="1">
                <a:solidFill>
                  <a:schemeClr val="bg1"/>
                </a:solidFill>
              </a:rPr>
              <a:t>=46.9 nm</a:t>
            </a:r>
            <a:endParaRPr lang="el-GR" b="1">
              <a:solidFill>
                <a:schemeClr val="bg1"/>
              </a:solidFill>
            </a:endParaRP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1219200" y="1524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1057275" y="-88900"/>
            <a:ext cx="69310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 i="1" u="sng">
              <a:solidFill>
                <a:srgbClr val="6E15B7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800" b="1" i="1" u="sng">
              <a:solidFill>
                <a:srgbClr val="6E15B7"/>
              </a:solidFill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7959725" y="2676525"/>
            <a:ext cx="4587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graphicFrame>
        <p:nvGraphicFramePr>
          <p:cNvPr id="6155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15" descr="032306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/>
          <a:stretch>
            <a:fillRect/>
          </a:stretch>
        </p:blipFill>
        <p:spPr bwMode="auto">
          <a:xfrm>
            <a:off x="7058025" y="2711450"/>
            <a:ext cx="1997075" cy="165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23" descr="Slide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0" t="16800" r="6700" b="48534"/>
          <a:stretch>
            <a:fillRect/>
          </a:stretch>
        </p:blipFill>
        <p:spPr bwMode="auto">
          <a:xfrm>
            <a:off x="811213" y="5195888"/>
            <a:ext cx="1806575" cy="16557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8" name="Rectangle 25"/>
          <p:cNvSpPr>
            <a:spLocks noChangeArrowheads="1"/>
          </p:cNvSpPr>
          <p:nvPr/>
        </p:nvSpPr>
        <p:spPr bwMode="auto">
          <a:xfrm>
            <a:off x="7726363" y="3852863"/>
            <a:ext cx="1098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100 nm lines</a:t>
            </a:r>
          </a:p>
        </p:txBody>
      </p:sp>
      <p:sp>
        <p:nvSpPr>
          <p:cNvPr id="6159" name="Text Box 27"/>
          <p:cNvSpPr txBox="1">
            <a:spLocks noChangeArrowheads="1"/>
          </p:cNvSpPr>
          <p:nvPr/>
        </p:nvSpPr>
        <p:spPr bwMode="auto">
          <a:xfrm>
            <a:off x="7413625" y="5459413"/>
            <a:ext cx="2212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82 nm holes</a:t>
            </a:r>
          </a:p>
        </p:txBody>
      </p:sp>
      <p:pic>
        <p:nvPicPr>
          <p:cNvPr id="6160" name="Picture 28" descr="Rocc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5183188"/>
            <a:ext cx="2070100" cy="16589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29"/>
          <p:cNvSpPr>
            <a:spLocks noChangeArrowheads="1"/>
          </p:cNvSpPr>
          <p:nvPr/>
        </p:nvSpPr>
        <p:spPr bwMode="auto">
          <a:xfrm>
            <a:off x="2622550" y="5183188"/>
            <a:ext cx="2019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Chemical spectroscopies</a:t>
            </a:r>
          </a:p>
        </p:txBody>
      </p:sp>
      <p:sp>
        <p:nvSpPr>
          <p:cNvPr id="6162" name="Text Box 32"/>
          <p:cNvSpPr txBox="1">
            <a:spLocks noChangeArrowheads="1"/>
          </p:cNvSpPr>
          <p:nvPr/>
        </p:nvSpPr>
        <p:spPr bwMode="auto">
          <a:xfrm>
            <a:off x="7550150" y="2641600"/>
            <a:ext cx="17795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Microscopy</a:t>
            </a:r>
          </a:p>
        </p:txBody>
      </p:sp>
      <p:sp>
        <p:nvSpPr>
          <p:cNvPr id="6163" name="Rectangle 34"/>
          <p:cNvSpPr>
            <a:spLocks noChangeArrowheads="1"/>
          </p:cNvSpPr>
          <p:nvPr/>
        </p:nvSpPr>
        <p:spPr bwMode="auto">
          <a:xfrm>
            <a:off x="587375" y="4911725"/>
            <a:ext cx="1030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Microscopy</a:t>
            </a:r>
          </a:p>
        </p:txBody>
      </p:sp>
      <p:sp>
        <p:nvSpPr>
          <p:cNvPr id="6164" name="AutoShape 35"/>
          <p:cNvSpPr>
            <a:spLocks noChangeArrowheads="1"/>
          </p:cNvSpPr>
          <p:nvPr/>
        </p:nvSpPr>
        <p:spPr bwMode="auto">
          <a:xfrm rot="870158">
            <a:off x="3775075" y="1612900"/>
            <a:ext cx="1100138" cy="296863"/>
          </a:xfrm>
          <a:prstGeom prst="rightArrow">
            <a:avLst>
              <a:gd name="adj1" fmla="val 50000"/>
              <a:gd name="adj2" fmla="val 92647"/>
            </a:avLst>
          </a:prstGeom>
          <a:gradFill rotWithShape="0">
            <a:gsLst>
              <a:gs pos="0">
                <a:schemeClr val="tx1"/>
              </a:gs>
              <a:gs pos="100000">
                <a:srgbClr val="4A4699">
                  <a:alpha val="6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AutoShape 36"/>
          <p:cNvSpPr>
            <a:spLocks noChangeArrowheads="1"/>
          </p:cNvSpPr>
          <p:nvPr/>
        </p:nvSpPr>
        <p:spPr bwMode="auto">
          <a:xfrm rot="950490">
            <a:off x="5186363" y="3057525"/>
            <a:ext cx="1062037" cy="296863"/>
          </a:xfrm>
          <a:prstGeom prst="rightArrow">
            <a:avLst>
              <a:gd name="adj1" fmla="val 50000"/>
              <a:gd name="adj2" fmla="val 89438"/>
            </a:avLst>
          </a:prstGeom>
          <a:gradFill rotWithShape="0">
            <a:gsLst>
              <a:gs pos="0">
                <a:schemeClr val="tx1"/>
              </a:gs>
              <a:gs pos="100000">
                <a:srgbClr val="4A4699">
                  <a:alpha val="6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66" name="Picture 39" descr="3Dtren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19175"/>
            <a:ext cx="1825625" cy="16557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2" name="Text Box 40"/>
          <p:cNvSpPr txBox="1">
            <a:spLocks noChangeArrowheads="1"/>
          </p:cNvSpPr>
          <p:nvPr/>
        </p:nvSpPr>
        <p:spPr bwMode="auto">
          <a:xfrm>
            <a:off x="5192713" y="1019175"/>
            <a:ext cx="1524000" cy="276225"/>
          </a:xfrm>
          <a:prstGeom prst="rect">
            <a:avLst/>
          </a:prstGeom>
          <a:gradFill flip="none" rotWithShape="1">
            <a:gsLst>
              <a:gs pos="36000">
                <a:schemeClr val="bg1">
                  <a:lumMod val="65000"/>
                </a:schemeClr>
              </a:gs>
              <a:gs pos="57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 err="1" smtClean="0"/>
              <a:t>Nanomachining</a:t>
            </a:r>
            <a:endParaRPr lang="en-US" sz="1200" b="1" dirty="0" smtClean="0"/>
          </a:p>
        </p:txBody>
      </p:sp>
      <p:sp>
        <p:nvSpPr>
          <p:cNvPr id="6168" name="AutoShape 42"/>
          <p:cNvSpPr>
            <a:spLocks noChangeArrowheads="1"/>
          </p:cNvSpPr>
          <p:nvPr/>
        </p:nvSpPr>
        <p:spPr bwMode="auto">
          <a:xfrm rot="2117225">
            <a:off x="1327150" y="4646613"/>
            <a:ext cx="1062038" cy="296862"/>
          </a:xfrm>
          <a:prstGeom prst="rightArrow">
            <a:avLst>
              <a:gd name="adj1" fmla="val 50000"/>
              <a:gd name="adj2" fmla="val 89439"/>
            </a:avLst>
          </a:prstGeom>
          <a:gradFill rotWithShape="0">
            <a:gsLst>
              <a:gs pos="0">
                <a:schemeClr val="tx1"/>
              </a:gs>
              <a:gs pos="100000">
                <a:srgbClr val="4A4699">
                  <a:alpha val="6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Rectangle 44"/>
          <p:cNvSpPr>
            <a:spLocks noChangeArrowheads="1"/>
          </p:cNvSpPr>
          <p:nvPr/>
        </p:nvSpPr>
        <p:spPr bwMode="auto">
          <a:xfrm>
            <a:off x="1203325" y="5167313"/>
            <a:ext cx="1214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Interferometry</a:t>
            </a:r>
          </a:p>
        </p:txBody>
      </p:sp>
      <p:sp>
        <p:nvSpPr>
          <p:cNvPr id="6170" name="Text Box 45"/>
          <p:cNvSpPr txBox="1">
            <a:spLocks noChangeArrowheads="1"/>
          </p:cNvSpPr>
          <p:nvPr/>
        </p:nvSpPr>
        <p:spPr bwMode="auto">
          <a:xfrm>
            <a:off x="631604" y="-68203"/>
            <a:ext cx="74249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9900CC"/>
                </a:solidFill>
              </a:rPr>
              <a:t>Compact plasma-based soft x-ray </a:t>
            </a:r>
            <a:r>
              <a:rPr lang="en-US" sz="2400" b="1" dirty="0" smtClean="0">
                <a:solidFill>
                  <a:srgbClr val="9900CC"/>
                </a:solidFill>
              </a:rPr>
              <a:t>lasers for application   </a:t>
            </a:r>
            <a:r>
              <a:rPr lang="en-US" sz="1800" b="1" dirty="0" smtClean="0">
                <a:solidFill>
                  <a:srgbClr val="9900CC"/>
                </a:solidFill>
              </a:rPr>
              <a:t>(J.J. </a:t>
            </a:r>
            <a:r>
              <a:rPr lang="en-US" sz="1800" b="1" dirty="0" err="1" smtClean="0">
                <a:solidFill>
                  <a:srgbClr val="9900CC"/>
                </a:solidFill>
              </a:rPr>
              <a:t>Rocca</a:t>
            </a:r>
            <a:r>
              <a:rPr lang="en-US" sz="1800" b="1" dirty="0" smtClean="0">
                <a:solidFill>
                  <a:srgbClr val="9900CC"/>
                </a:solidFill>
              </a:rPr>
              <a:t>, C.S </a:t>
            </a:r>
            <a:r>
              <a:rPr lang="en-US" sz="1800" b="1" dirty="0" err="1" smtClean="0">
                <a:solidFill>
                  <a:srgbClr val="9900CC"/>
                </a:solidFill>
              </a:rPr>
              <a:t>Menoni</a:t>
            </a:r>
            <a:r>
              <a:rPr lang="en-US" sz="1800" b="1" dirty="0" smtClean="0">
                <a:solidFill>
                  <a:srgbClr val="9900CC"/>
                </a:solidFill>
              </a:rPr>
              <a:t>. M. Marconi)</a:t>
            </a:r>
            <a:endParaRPr lang="en-US" sz="1800" b="1" dirty="0">
              <a:solidFill>
                <a:srgbClr val="9900CC"/>
              </a:solidFill>
            </a:endParaRPr>
          </a:p>
        </p:txBody>
      </p:sp>
      <p:pic>
        <p:nvPicPr>
          <p:cNvPr id="6171" name="Picture 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/>
          <a:stretch>
            <a:fillRect/>
          </a:stretch>
        </p:blipFill>
        <p:spPr bwMode="auto">
          <a:xfrm>
            <a:off x="7058025" y="1019175"/>
            <a:ext cx="1981200" cy="16525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2" name="Text Box 38"/>
          <p:cNvSpPr txBox="1">
            <a:spLocks noChangeArrowheads="1"/>
          </p:cNvSpPr>
          <p:nvPr/>
        </p:nvSpPr>
        <p:spPr bwMode="auto">
          <a:xfrm>
            <a:off x="7239000" y="1009650"/>
            <a:ext cx="1684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Plasma  diagnostics</a:t>
            </a:r>
          </a:p>
        </p:txBody>
      </p:sp>
      <p:pic>
        <p:nvPicPr>
          <p:cNvPr id="6173" name="Picture 4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4070" b="6300"/>
          <a:stretch>
            <a:fillRect/>
          </a:stretch>
        </p:blipFill>
        <p:spPr bwMode="auto">
          <a:xfrm>
            <a:off x="4759325" y="5191125"/>
            <a:ext cx="2289175" cy="1654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4" name="Text Box 26"/>
          <p:cNvSpPr txBox="1">
            <a:spLocks noChangeArrowheads="1"/>
          </p:cNvSpPr>
          <p:nvPr/>
        </p:nvSpPr>
        <p:spPr bwMode="auto">
          <a:xfrm>
            <a:off x="4799013" y="6402388"/>
            <a:ext cx="203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58 nm pillars</a:t>
            </a:r>
          </a:p>
        </p:txBody>
      </p:sp>
      <p:sp>
        <p:nvSpPr>
          <p:cNvPr id="6175" name="Text Box 33"/>
          <p:cNvSpPr txBox="1">
            <a:spLocks noChangeArrowheads="1"/>
          </p:cNvSpPr>
          <p:nvPr/>
        </p:nvSpPr>
        <p:spPr bwMode="auto">
          <a:xfrm>
            <a:off x="5156200" y="5165725"/>
            <a:ext cx="19065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Nanopatterning</a:t>
            </a:r>
          </a:p>
        </p:txBody>
      </p:sp>
      <p:sp>
        <p:nvSpPr>
          <p:cNvPr id="6176" name="Rectangle 37"/>
          <p:cNvSpPr>
            <a:spLocks noChangeArrowheads="1"/>
          </p:cNvSpPr>
          <p:nvPr/>
        </p:nvSpPr>
        <p:spPr bwMode="auto">
          <a:xfrm>
            <a:off x="2838450" y="4314825"/>
            <a:ext cx="45720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b="1">
                <a:solidFill>
                  <a:srgbClr val="7116BC"/>
                </a:solidFill>
              </a:rPr>
              <a:t> High pulse energy (µJ-mJ)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7116BC"/>
                </a:solidFill>
              </a:rPr>
              <a:t> High monochromaticity (</a:t>
            </a:r>
            <a:r>
              <a:rPr lang="el-GR" b="1">
                <a:solidFill>
                  <a:srgbClr val="7116BC"/>
                </a:solidFill>
              </a:rPr>
              <a:t>λ</a:t>
            </a:r>
            <a:r>
              <a:rPr lang="en-US" b="1">
                <a:solidFill>
                  <a:srgbClr val="7116BC"/>
                </a:solidFill>
              </a:rPr>
              <a:t>/</a:t>
            </a:r>
            <a:r>
              <a:rPr lang="el-GR" b="1">
                <a:solidFill>
                  <a:srgbClr val="7116BC"/>
                </a:solidFill>
              </a:rPr>
              <a:t>Δλ</a:t>
            </a:r>
            <a:r>
              <a:rPr lang="en-US" b="1">
                <a:solidFill>
                  <a:srgbClr val="7116BC"/>
                </a:solidFill>
              </a:rPr>
              <a:t> &lt; 10</a:t>
            </a:r>
            <a:r>
              <a:rPr lang="en-US" b="1" baseline="30000">
                <a:solidFill>
                  <a:srgbClr val="7116BC"/>
                </a:solidFill>
              </a:rPr>
              <a:t>-4</a:t>
            </a:r>
            <a:r>
              <a:rPr lang="en-US" b="1">
                <a:solidFill>
                  <a:srgbClr val="7116BC"/>
                </a:solidFill>
              </a:rPr>
              <a:t>)</a:t>
            </a:r>
            <a:endParaRPr lang="el-GR" b="1">
              <a:solidFill>
                <a:srgbClr val="7116BC"/>
              </a:solidFill>
            </a:endParaRPr>
          </a:p>
          <a:p>
            <a:pPr>
              <a:buFontTx/>
              <a:buChar char="•"/>
            </a:pPr>
            <a:r>
              <a:rPr lang="en-US" b="1">
                <a:solidFill>
                  <a:srgbClr val="7116BC"/>
                </a:solidFill>
              </a:rPr>
              <a:t> High peak spectral brightness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>
              <a:solidFill>
                <a:srgbClr val="7116BC"/>
              </a:solidFill>
            </a:endParaRPr>
          </a:p>
        </p:txBody>
      </p:sp>
      <p:sp>
        <p:nvSpPr>
          <p:cNvPr id="6177" name="AutoShape 36"/>
          <p:cNvSpPr>
            <a:spLocks noChangeArrowheads="1"/>
          </p:cNvSpPr>
          <p:nvPr/>
        </p:nvSpPr>
        <p:spPr bwMode="auto">
          <a:xfrm rot="950490">
            <a:off x="5634038" y="3876675"/>
            <a:ext cx="1062037" cy="296863"/>
          </a:xfrm>
          <a:prstGeom prst="rightArrow">
            <a:avLst>
              <a:gd name="adj1" fmla="val 50000"/>
              <a:gd name="adj2" fmla="val 89438"/>
            </a:avLst>
          </a:prstGeom>
          <a:gradFill rotWithShape="0">
            <a:gsLst>
              <a:gs pos="0">
                <a:schemeClr val="tx1"/>
              </a:gs>
              <a:gs pos="100000">
                <a:srgbClr val="4A4699">
                  <a:alpha val="6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65725" y="1108075"/>
            <a:ext cx="46038" cy="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5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1838325" y="-38100"/>
            <a:ext cx="62071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tabLst>
                <a:tab pos="796925" algn="l"/>
              </a:tabLst>
              <a:defRPr/>
            </a:pPr>
            <a:r>
              <a:rPr lang="en-US" sz="2400" b="1" dirty="0" smtClean="0">
                <a:solidFill>
                  <a:srgbClr val="7030A0"/>
                </a:solidFill>
                <a:ea typeface="ＭＳ Ｐゴシック" pitchFamily="34" charset="-128"/>
              </a:rPr>
              <a:t>Gain-saturated table-top SXRLs cover  8.8 nm - 47 nm wavelength region </a:t>
            </a: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8070850" y="5262563"/>
            <a:ext cx="1416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a typeface="ＭＳ Ｐゴシック" charset="0"/>
              </a:rPr>
              <a:t>Pr</a:t>
            </a:r>
            <a:endParaRPr lang="en-US" sz="140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4580" name="Picture 1" descr="SXR_las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93763"/>
            <a:ext cx="91440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La Ce Pr Nd Sm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846138"/>
            <a:ext cx="2878137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2" name="Group 4"/>
          <p:cNvGrpSpPr>
            <a:grpSpLocks/>
          </p:cNvGrpSpPr>
          <p:nvPr/>
        </p:nvGrpSpPr>
        <p:grpSpPr bwMode="auto">
          <a:xfrm>
            <a:off x="1576388" y="5041900"/>
            <a:ext cx="2149475" cy="776288"/>
            <a:chOff x="1576410" y="5042010"/>
            <a:chExt cx="2149918" cy="776800"/>
          </a:xfrm>
        </p:grpSpPr>
        <p:sp>
          <p:nvSpPr>
            <p:cNvPr id="24588" name="TextBox 1"/>
            <p:cNvSpPr txBox="1">
              <a:spLocks noChangeArrowheads="1"/>
            </p:cNvSpPr>
            <p:nvPr/>
          </p:nvSpPr>
          <p:spPr bwMode="auto">
            <a:xfrm>
              <a:off x="1838325" y="5042010"/>
              <a:ext cx="1888003" cy="648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Aft>
                  <a:spcPts val="500"/>
                </a:spcAft>
              </a:pPr>
              <a:r>
                <a:rPr lang="en-US"/>
                <a:t>Saturated</a:t>
              </a:r>
            </a:p>
            <a:p>
              <a:pPr eaLnBrk="1" hangingPunct="1">
                <a:spcAft>
                  <a:spcPts val="500"/>
                </a:spcAft>
              </a:pPr>
              <a:r>
                <a:rPr lang="en-US"/>
                <a:t>Seeded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676443" y="5092844"/>
              <a:ext cx="220708" cy="2208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90" name="TextBox 3"/>
            <p:cNvSpPr txBox="1">
              <a:spLocks noChangeArrowheads="1"/>
            </p:cNvSpPr>
            <p:nvPr/>
          </p:nvSpPr>
          <p:spPr bwMode="auto">
            <a:xfrm>
              <a:off x="1576410" y="5234035"/>
              <a:ext cx="5760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>
                  <a:sym typeface="Symbol" pitchFamily="18" charset="2"/>
                </a:rPr>
                <a:t></a:t>
              </a:r>
              <a:endParaRPr lang="en-US" sz="3200"/>
            </a:p>
          </p:txBody>
        </p:sp>
      </p:grpSp>
      <p:sp>
        <p:nvSpPr>
          <p:cNvPr id="24583" name="TextBox 5"/>
          <p:cNvSpPr txBox="1">
            <a:spLocks noChangeArrowheads="1"/>
          </p:cNvSpPr>
          <p:nvPr/>
        </p:nvSpPr>
        <p:spPr bwMode="auto">
          <a:xfrm>
            <a:off x="138113" y="6516688"/>
            <a:ext cx="5164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7030A0"/>
                </a:solidFill>
              </a:rPr>
              <a:t>D. Alessi et al. Phys. Rev X,  1, 021023,  (2011)</a:t>
            </a:r>
          </a:p>
        </p:txBody>
      </p:sp>
      <p:grpSp>
        <p:nvGrpSpPr>
          <p:cNvPr id="24584" name="Group 7"/>
          <p:cNvGrpSpPr>
            <a:grpSpLocks/>
          </p:cNvGrpSpPr>
          <p:nvPr/>
        </p:nvGrpSpPr>
        <p:grpSpPr bwMode="auto">
          <a:xfrm>
            <a:off x="4168775" y="893763"/>
            <a:ext cx="2211388" cy="2733675"/>
            <a:chOff x="1869710" y="1739180"/>
            <a:chExt cx="2464550" cy="2818352"/>
          </a:xfrm>
        </p:grpSpPr>
        <p:pic>
          <p:nvPicPr>
            <p:cNvPr id="24585" name="Picture 2" descr="Ru-Te progression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8" b="16634"/>
            <a:stretch>
              <a:fillRect/>
            </a:stretch>
          </p:blipFill>
          <p:spPr bwMode="auto">
            <a:xfrm>
              <a:off x="1901097" y="1739180"/>
              <a:ext cx="2401778" cy="281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869710" y="1739180"/>
              <a:ext cx="111463" cy="2765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69710" y="4464241"/>
              <a:ext cx="2464550" cy="93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09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584825" y="996950"/>
            <a:ext cx="3441700" cy="5653088"/>
          </a:xfrm>
          <a:prstGeom prst="round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6525" y="3728133"/>
            <a:ext cx="5257800" cy="2798762"/>
          </a:xfrm>
          <a:prstGeom prst="roundRect">
            <a:avLst/>
          </a:prstGeom>
          <a:solidFill>
            <a:srgbClr val="00009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736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CSU Accelerator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441AE-9285-BE4B-A9A1-331EFAAC50A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3072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969963"/>
            <a:ext cx="344011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100" y="1243013"/>
            <a:ext cx="31369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3850370"/>
            <a:ext cx="3606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1870075" y="2962275"/>
            <a:ext cx="35893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Donated by the Univ. of Twente</a:t>
            </a:r>
          </a:p>
        </p:txBody>
      </p: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2036763" y="6010958"/>
            <a:ext cx="3254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Donated by the Boeing Corp.</a:t>
            </a:r>
          </a:p>
        </p:txBody>
      </p:sp>
    </p:spTree>
    <p:extLst>
      <p:ext uri="{BB962C8B-B14F-4D97-AF65-F5344CB8AC3E}">
        <p14:creationId xmlns:p14="http://schemas.microsoft.com/office/powerpoint/2010/main" val="177796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5144" y="1276053"/>
            <a:ext cx="4378476" cy="4626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Linac Performance Parameters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0" y="2818187"/>
            <a:ext cx="3878511" cy="280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16" y="1536091"/>
            <a:ext cx="3871256" cy="150162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01578"/>
              </p:ext>
            </p:extLst>
          </p:nvPr>
        </p:nvGraphicFramePr>
        <p:xfrm>
          <a:off x="4792131" y="1409098"/>
          <a:ext cx="4027714" cy="34823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62628"/>
                <a:gridCol w="1865086"/>
              </a:tblGrid>
              <a:tr h="311654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Linac Characteristics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MeV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½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 Frequency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GHz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Shunt Impedance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 M</a:t>
                      </a:r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400" dirty="0" smtClean="0">
                          <a:latin typeface="+mn-lt"/>
                          <a:cs typeface="Symbol" charset="2"/>
                        </a:rPr>
                        <a:t>/m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Q-Value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18,000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Axial Electric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Cell no.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 MV/m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Cell No.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14.4 MV/m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Cell No. 3 – 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10.6 MV/m</a:t>
                      </a:r>
                      <a:endParaRPr lang="en-US" sz="1400" dirty="0"/>
                    </a:p>
                  </a:txBody>
                  <a:tcPr/>
                </a:tc>
              </a:tr>
              <a:tr h="3116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</a:t>
                      </a:r>
                      <a:r>
                        <a:rPr lang="en-US" sz="1400" baseline="0" dirty="0" smtClean="0"/>
                        <a:t> Field Strength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1,200</a:t>
                      </a:r>
                      <a:r>
                        <a:rPr lang="en-US" sz="1400" baseline="0" dirty="0" smtClean="0"/>
                        <a:t> G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75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211864"/>
            <a:ext cx="2897202" cy="225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Performance Parameters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twenteUndulator_sheba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531882"/>
            <a:ext cx="2530324" cy="199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84" y="5327952"/>
            <a:ext cx="2897202" cy="104623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43120"/>
              </p:ext>
            </p:extLst>
          </p:nvPr>
        </p:nvGraphicFramePr>
        <p:xfrm>
          <a:off x="3483429" y="1397000"/>
          <a:ext cx="5454952" cy="48767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27476"/>
                <a:gridCol w="2727476"/>
              </a:tblGrid>
              <a:tr h="278656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Major System Parameters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Linac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Frequency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1.3 GHz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</a:t>
                      </a:r>
                      <a:r>
                        <a:rPr lang="en-US" sz="1400" baseline="0" dirty="0" smtClean="0"/>
                        <a:t> Repetition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Hz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</a:t>
                      </a:r>
                      <a:r>
                        <a:rPr lang="en-US" sz="1400" dirty="0" err="1" smtClean="0"/>
                        <a:t>Mircopulse</a:t>
                      </a:r>
                      <a:r>
                        <a:rPr lang="en-US" sz="1400" dirty="0" smtClean="0"/>
                        <a:t> Rep.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81.25 MHz (max.)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Klystron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TH 2022C (Thales)</a:t>
                      </a:r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 MW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Modulator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PFN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Pulse Duration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 </a:t>
                      </a:r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dirty="0" err="1" smtClean="0">
                          <a:latin typeface="+mn-lt"/>
                          <a:cs typeface="Symbol" charset="2"/>
                        </a:rPr>
                        <a:t>sec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Undulator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Hybrid: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NdFeB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(at 8 mm gap)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 mm</a:t>
                      </a:r>
                      <a:endParaRPr lang="en-US" sz="1400" dirty="0"/>
                    </a:p>
                  </a:txBody>
                  <a:tcPr/>
                </a:tc>
              </a:tr>
              <a:tr h="278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Periods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0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Preparation Chamber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66762"/>
            <a:ext cx="3179014" cy="406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 Variety of Cathodes Can be Used</a:t>
            </a:r>
          </a:p>
          <a:p>
            <a:pPr lvl="1"/>
            <a:r>
              <a:rPr lang="en-US" dirty="0" smtClean="0"/>
              <a:t>Cathode preparation chamber</a:t>
            </a:r>
          </a:p>
          <a:p>
            <a:pPr lvl="1"/>
            <a:r>
              <a:rPr lang="en-US" dirty="0" smtClean="0"/>
              <a:t>Used in the past</a:t>
            </a:r>
          </a:p>
          <a:p>
            <a:pPr lvl="2"/>
            <a:r>
              <a:rPr lang="en-US" dirty="0" smtClean="0"/>
              <a:t>CeK</a:t>
            </a:r>
            <a:r>
              <a:rPr lang="en-US" baseline="-25000" dirty="0" smtClean="0"/>
              <a:t>2</a:t>
            </a:r>
            <a:r>
              <a:rPr lang="en-US" dirty="0" smtClean="0"/>
              <a:t>Sb, K</a:t>
            </a:r>
            <a:r>
              <a:rPr lang="en-US" baseline="-25000" dirty="0" smtClean="0"/>
              <a:t>3</a:t>
            </a:r>
            <a:r>
              <a:rPr lang="en-US" dirty="0" smtClean="0"/>
              <a:t>Sb, and Copper</a:t>
            </a:r>
          </a:p>
          <a:p>
            <a:pPr lvl="2"/>
            <a:r>
              <a:rPr lang="en-US" dirty="0" smtClean="0"/>
              <a:t>The choice is dependent on what the experiment demanded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974" y="1294192"/>
            <a:ext cx="5323251" cy="417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414" y="2491619"/>
            <a:ext cx="6978170" cy="39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1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 </a:t>
            </a:r>
            <a:r>
              <a:rPr lang="en-US" dirty="0" smtClean="0"/>
              <a:t>Initial Capabilities/Explorations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Laser Laboratories: Initial and Historical Functions</a:t>
            </a:r>
          </a:p>
          <a:p>
            <a:pPr lvl="1"/>
            <a:r>
              <a:rPr lang="en-US" b="1" dirty="0" smtClean="0"/>
              <a:t>Soft </a:t>
            </a:r>
            <a:r>
              <a:rPr lang="en-US" b="1" dirty="0"/>
              <a:t>x-ray lasers</a:t>
            </a:r>
            <a:r>
              <a:rPr lang="en-US" dirty="0"/>
              <a:t> (driven by the </a:t>
            </a:r>
            <a:r>
              <a:rPr lang="en-US" dirty="0" smtClean="0"/>
              <a:t>optical lasers in previous slide)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Wavelength range: 8.8 nm to 47 nm.</a:t>
            </a:r>
            <a:br>
              <a:rPr lang="en-US" dirty="0"/>
            </a:br>
            <a:r>
              <a:rPr lang="en-US" dirty="0"/>
              <a:t>Picosecond pulse duration.</a:t>
            </a:r>
            <a:br>
              <a:rPr lang="en-US" dirty="0"/>
            </a:br>
            <a:r>
              <a:rPr lang="en-US" dirty="0"/>
              <a:t>Pulse energy = 2-10 </a:t>
            </a:r>
            <a:r>
              <a:rPr lang="en-US" dirty="0" err="1"/>
              <a:t>microjoule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Average power: up to 0.15 </a:t>
            </a:r>
            <a:r>
              <a:rPr lang="en-US" dirty="0" err="1"/>
              <a:t>mW</a:t>
            </a:r>
            <a:r>
              <a:rPr lang="en-US" dirty="0"/>
              <a:t> (world highest average power table top soft x-ray lasers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Side Note:</a:t>
            </a:r>
          </a:p>
          <a:p>
            <a:pPr lvl="2"/>
            <a:r>
              <a:rPr lang="en-US" dirty="0" smtClean="0"/>
              <a:t>These soft x-ray lasers are made possible by the generation of very uniform, high density plasmas.</a:t>
            </a:r>
          </a:p>
          <a:p>
            <a:pPr lvl="1"/>
            <a:r>
              <a:rPr lang="en-US" dirty="0" smtClean="0"/>
              <a:t>Ancillary Capabilities of Group</a:t>
            </a:r>
          </a:p>
          <a:p>
            <a:pPr lvl="2"/>
            <a:r>
              <a:rPr lang="en-US" dirty="0" smtClean="0"/>
              <a:t>Laser design and fabrication</a:t>
            </a:r>
          </a:p>
          <a:p>
            <a:pPr lvl="2"/>
            <a:r>
              <a:rPr lang="en-US" dirty="0" smtClean="0"/>
              <a:t>High power optics development and production</a:t>
            </a:r>
          </a:p>
          <a:p>
            <a:pPr lvl="2"/>
            <a:r>
              <a:rPr lang="en-US" dirty="0" smtClean="0"/>
              <a:t>Nano patterning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35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 Initial </a:t>
            </a:r>
            <a:r>
              <a:rPr lang="en-US" dirty="0" smtClean="0"/>
              <a:t>Capabilities/Explorations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Accelerator Laboratories</a:t>
            </a:r>
            <a:r>
              <a:rPr lang="en-US" dirty="0"/>
              <a:t>: Initial and Historical Functions</a:t>
            </a:r>
          </a:p>
          <a:p>
            <a:pPr lvl="1"/>
            <a:r>
              <a:rPr lang="en-US" dirty="0" smtClean="0"/>
              <a:t>Compact, High-power THz FEL</a:t>
            </a:r>
          </a:p>
          <a:p>
            <a:pPr lvl="2"/>
            <a:r>
              <a:rPr lang="en-US" dirty="0">
                <a:cs typeface="Trebuchet MS" charset="0"/>
              </a:rPr>
              <a:t>Tunable between 200-800 microns</a:t>
            </a:r>
          </a:p>
          <a:p>
            <a:pPr lvl="2"/>
            <a:r>
              <a:rPr lang="en-US" dirty="0" smtClean="0">
                <a:cs typeface="Trebuchet MS" charset="0"/>
              </a:rPr>
              <a:t>About </a:t>
            </a:r>
            <a:r>
              <a:rPr lang="en-US" dirty="0">
                <a:cs typeface="Trebuchet MS" charset="0"/>
              </a:rPr>
              <a:t>1 MW peak power from 900 MW available peak beam power (6 MeV, 150 A peak current)</a:t>
            </a:r>
          </a:p>
          <a:p>
            <a:pPr lvl="2"/>
            <a:r>
              <a:rPr lang="en-US" dirty="0">
                <a:cs typeface="Trebuchet MS" charset="0"/>
              </a:rPr>
              <a:t>Average: a few </a:t>
            </a:r>
            <a:r>
              <a:rPr lang="en-US" dirty="0" err="1">
                <a:cs typeface="Trebuchet MS" charset="0"/>
              </a:rPr>
              <a:t>mW</a:t>
            </a:r>
            <a:r>
              <a:rPr lang="en-US" dirty="0">
                <a:cs typeface="Trebuchet MS" charset="0"/>
              </a:rPr>
              <a:t> (81.25 MHz rep rate, 15 microsecond macropulse,25-ps </a:t>
            </a:r>
            <a:r>
              <a:rPr lang="en-US" dirty="0" err="1">
                <a:cs typeface="Trebuchet MS" charset="0"/>
              </a:rPr>
              <a:t>micropulse</a:t>
            </a:r>
            <a:r>
              <a:rPr lang="en-US" dirty="0" smtClean="0">
                <a:cs typeface="Trebuchet MS" charset="0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Specialized beam diagnostics</a:t>
            </a:r>
          </a:p>
          <a:p>
            <a:pPr lvl="2"/>
            <a:r>
              <a:rPr lang="en-US" dirty="0"/>
              <a:t>Electro Optical Sampling System</a:t>
            </a:r>
          </a:p>
          <a:p>
            <a:pPr lvl="2"/>
            <a:r>
              <a:rPr lang="en-US" dirty="0"/>
              <a:t>System intended for tests at </a:t>
            </a:r>
            <a:r>
              <a:rPr lang="en-US" dirty="0" err="1"/>
              <a:t>JLab</a:t>
            </a:r>
            <a:r>
              <a:rPr lang="en-US" dirty="0"/>
              <a:t> FEL</a:t>
            </a:r>
          </a:p>
          <a:p>
            <a:pPr lvl="2"/>
            <a:r>
              <a:rPr lang="en-US" dirty="0"/>
              <a:t>If </a:t>
            </a:r>
            <a:r>
              <a:rPr lang="en-US" dirty="0" err="1"/>
              <a:t>JLab</a:t>
            </a:r>
            <a:r>
              <a:rPr lang="en-US" dirty="0"/>
              <a:t> not ready then we will test it at CSU</a:t>
            </a:r>
          </a:p>
          <a:p>
            <a:pPr lvl="1"/>
            <a:r>
              <a:rPr lang="en-US" dirty="0" smtClean="0"/>
              <a:t>Laser/Plasma/e- Beam Interaction Studies</a:t>
            </a:r>
          </a:p>
          <a:p>
            <a:pPr lvl="2"/>
            <a:r>
              <a:rPr lang="en-US" dirty="0" smtClean="0"/>
              <a:t>Continuation of an experiment started at University of </a:t>
            </a:r>
            <a:r>
              <a:rPr lang="en-US" dirty="0" err="1" smtClean="0"/>
              <a:t>Twente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1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Smattering of </a:t>
            </a:r>
            <a:r>
              <a:rPr lang="en-US" b="1" dirty="0" smtClean="0">
                <a:solidFill>
                  <a:srgbClr val="008000"/>
                </a:solidFill>
              </a:rPr>
              <a:t>Current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Soft X-ray compact laser development</a:t>
            </a:r>
          </a:p>
          <a:p>
            <a:r>
              <a:rPr lang="en-US" dirty="0" smtClean="0"/>
              <a:t>High-Power THz FEL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Neural Network Control of Accelerators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X-band Technologies</a:t>
            </a:r>
          </a:p>
          <a:p>
            <a:r>
              <a:rPr lang="en-US" dirty="0" smtClean="0"/>
              <a:t>High Power Optics Development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Nanopatterning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High Density Plasma Theory, Simulation, and Production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Electro-Optical Sampling Diagnostic for High-Power Beams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Photocathode studies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Laser/Plasma/e- Beam interactions</a:t>
            </a:r>
          </a:p>
          <a:p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ompact source design and development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Study of LSC/CSR and the Microbunching Instability</a:t>
            </a:r>
          </a:p>
          <a:p>
            <a:r>
              <a:rPr lang="en-US" dirty="0" smtClean="0"/>
              <a:t>Medical Applications of Accelerator System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Two-Beam Systems</a:t>
            </a:r>
          </a:p>
          <a:p>
            <a:r>
              <a:rPr lang="en-US" dirty="0" smtClean="0"/>
              <a:t>FEL Harmonic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476" y="1620762"/>
            <a:ext cx="2394857" cy="923330"/>
          </a:xfrm>
          <a:prstGeom prst="rect">
            <a:avLst/>
          </a:prstGeom>
          <a:solidFill>
            <a:srgbClr val="E7E5BA"/>
          </a:solidFill>
          <a:ln>
            <a:solidFill>
              <a:srgbClr val="29293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indicates areas potentially relevant to HEP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2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ABL: Two Primary Focus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Accelerator Science and Technology</a:t>
            </a:r>
          </a:p>
          <a:p>
            <a:pPr lvl="1"/>
            <a:r>
              <a:rPr lang="en-US" dirty="0" smtClean="0"/>
              <a:t>Leads: Sandra Biedron and Stephen Milton</a:t>
            </a:r>
          </a:p>
          <a:p>
            <a:r>
              <a:rPr lang="en-US" dirty="0" smtClean="0"/>
              <a:t>Lasers</a:t>
            </a:r>
          </a:p>
          <a:p>
            <a:pPr lvl="1"/>
            <a:r>
              <a:rPr lang="en-US" dirty="0" smtClean="0"/>
              <a:t>Jorge </a:t>
            </a:r>
            <a:r>
              <a:rPr lang="en-US" dirty="0" err="1" smtClean="0"/>
              <a:t>Rocca</a:t>
            </a:r>
            <a:r>
              <a:rPr lang="en-US" dirty="0" smtClean="0"/>
              <a:t>, </a:t>
            </a:r>
            <a:r>
              <a:rPr lang="en-US" dirty="0" err="1" smtClean="0"/>
              <a:t>Menoni</a:t>
            </a:r>
            <a:r>
              <a:rPr lang="en-US" dirty="0" smtClean="0"/>
              <a:t>, Mario Marconi</a:t>
            </a:r>
          </a:p>
          <a:p>
            <a:endParaRPr lang="en-US" dirty="0"/>
          </a:p>
          <a:p>
            <a:r>
              <a:rPr lang="en-US" dirty="0" smtClean="0"/>
              <a:t>Main Concept</a:t>
            </a:r>
          </a:p>
          <a:p>
            <a:pPr lvl="1"/>
            <a:r>
              <a:rPr lang="en-US" dirty="0" smtClean="0"/>
              <a:t>Merge Accelerator Technologies with Laser Technologies to create new technologies with performance capabilities not possible with only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0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10136" y="2353957"/>
            <a:ext cx="4376664" cy="4286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41" y="1113370"/>
            <a:ext cx="5031619" cy="1240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510" y="1862667"/>
            <a:ext cx="3791252" cy="36043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Other Intriguing Areas We Are Beginning to Pursue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Capillary Discharge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0" y="1953986"/>
            <a:ext cx="3697951" cy="2726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2413603"/>
            <a:ext cx="2926403" cy="4174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515" y="4801810"/>
            <a:ext cx="287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Density Profile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30095" y="3060095"/>
            <a:ext cx="141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 Field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19812" y="5282382"/>
            <a:ext cx="141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Field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5510" y="5651714"/>
            <a:ext cx="374287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29293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potential to use this technology for high-gradients is tremendous and CSU IS the world leader in this.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506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6761"/>
            <a:ext cx="8229600" cy="495904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dirty="0" smtClean="0"/>
              <a:t>The CSU </a:t>
            </a:r>
            <a:r>
              <a:rPr lang="en-US" dirty="0" smtClean="0"/>
              <a:t>Advanced Beam Laboratory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The Coupling of</a:t>
            </a:r>
          </a:p>
          <a:p>
            <a:pPr lvl="2"/>
            <a:r>
              <a:rPr lang="en-US" dirty="0" smtClean="0"/>
              <a:t>Accelerator Expertise and Existing Accelerator System</a:t>
            </a:r>
          </a:p>
          <a:p>
            <a:pPr lvl="3"/>
            <a:r>
              <a:rPr lang="en-US" dirty="0" smtClean="0"/>
              <a:t>6 </a:t>
            </a:r>
            <a:r>
              <a:rPr lang="en-US" dirty="0" smtClean="0"/>
              <a:t>MeV photocathode linac system with state-of-the-art drive </a:t>
            </a:r>
            <a:r>
              <a:rPr lang="en-US" dirty="0" smtClean="0"/>
              <a:t>laser</a:t>
            </a:r>
          </a:p>
          <a:p>
            <a:pPr lvl="2"/>
            <a:r>
              <a:rPr lang="en-US" dirty="0" smtClean="0"/>
              <a:t>Laser/Plasma Expertise and Existing Laser, Plasma and Ancillary Systems/Areas</a:t>
            </a:r>
          </a:p>
          <a:p>
            <a:pPr lvl="3"/>
            <a:r>
              <a:rPr lang="en-US" dirty="0" smtClean="0"/>
              <a:t>Unique state-of-the-art laser systems</a:t>
            </a:r>
          </a:p>
          <a:p>
            <a:pPr lvl="3"/>
            <a:r>
              <a:rPr lang="en-US" dirty="0" smtClean="0"/>
              <a:t>Plasma Sources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EUV/Soft x-ray Microscopy/Spectroscopy expertise</a:t>
            </a:r>
          </a:p>
          <a:p>
            <a:pPr lvl="3"/>
            <a:r>
              <a:rPr lang="en-US" dirty="0" smtClean="0"/>
              <a:t>Multilayer Optics expertise </a:t>
            </a:r>
            <a:endParaRPr lang="en-US" dirty="0" smtClean="0"/>
          </a:p>
          <a:p>
            <a:r>
              <a:rPr lang="en-US" dirty="0" smtClean="0"/>
              <a:t>Will </a:t>
            </a:r>
            <a:r>
              <a:rPr lang="en-US" dirty="0" smtClean="0"/>
              <a:t>be used for</a:t>
            </a:r>
          </a:p>
          <a:p>
            <a:pPr lvl="1"/>
            <a:r>
              <a:rPr lang="en-US" dirty="0" smtClean="0"/>
              <a:t>Basic </a:t>
            </a:r>
            <a:r>
              <a:rPr lang="en-US" dirty="0" smtClean="0"/>
              <a:t>beam (Laser, particle and combined beam) </a:t>
            </a:r>
            <a:r>
              <a:rPr lang="en-US" dirty="0" smtClean="0"/>
              <a:t>research </a:t>
            </a:r>
            <a:r>
              <a:rPr lang="en-US" dirty="0" smtClean="0"/>
              <a:t>and development</a:t>
            </a:r>
            <a:endParaRPr lang="en-US" dirty="0" smtClean="0"/>
          </a:p>
          <a:p>
            <a:r>
              <a:rPr lang="en-US" dirty="0" smtClean="0"/>
              <a:t>Purpose</a:t>
            </a:r>
            <a:r>
              <a:rPr lang="en-US" dirty="0" smtClean="0"/>
              <a:t>-Built Building</a:t>
            </a:r>
          </a:p>
          <a:p>
            <a:pPr lvl="1"/>
            <a:r>
              <a:rPr lang="en-US" dirty="0" smtClean="0"/>
              <a:t>Ready for move in 31 July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6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Advanced Beam Laboratory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110210"/>
            <a:ext cx="8229600" cy="13667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CSU Board of Governors approved construction and expenditure of the money needed to build of the new building.</a:t>
            </a:r>
          </a:p>
          <a:p>
            <a:r>
              <a:rPr lang="en-US" dirty="0" smtClean="0"/>
              <a:t>CSU President has chosen to move forward with the construction and has developed a funding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615"/>
            <a:ext cx="9144000" cy="36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0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 Timeline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Accelerated Delivery</a:t>
            </a:r>
          </a:p>
          <a:p>
            <a:pPr lvl="1"/>
            <a:r>
              <a:rPr lang="en-US" dirty="0" smtClean="0"/>
              <a:t>Made possible by an existing construction contract to build what is called Engineering II.</a:t>
            </a:r>
          </a:p>
          <a:p>
            <a:pPr lvl="1"/>
            <a:r>
              <a:rPr lang="en-US" dirty="0" smtClean="0"/>
              <a:t>We are using the same Architect and General Contractor</a:t>
            </a:r>
          </a:p>
          <a:p>
            <a:r>
              <a:rPr lang="en-US" dirty="0" smtClean="0"/>
              <a:t>Timeline (Abbreviated)</a:t>
            </a:r>
          </a:p>
          <a:p>
            <a:pPr lvl="1"/>
            <a:r>
              <a:rPr lang="en-US" dirty="0" smtClean="0"/>
              <a:t>12 November 2012 – Fence off construction yard</a:t>
            </a:r>
          </a:p>
          <a:p>
            <a:pPr lvl="1"/>
            <a:r>
              <a:rPr lang="en-US" dirty="0" smtClean="0"/>
              <a:t>19 November 2012 – Begin site preparation work</a:t>
            </a:r>
          </a:p>
          <a:p>
            <a:pPr lvl="1"/>
            <a:r>
              <a:rPr lang="en-US" dirty="0" smtClean="0"/>
              <a:t>February </a:t>
            </a:r>
            <a:r>
              <a:rPr lang="en-US" dirty="0" smtClean="0"/>
              <a:t>2013 – Walls go up</a:t>
            </a:r>
          </a:p>
          <a:p>
            <a:pPr lvl="1"/>
            <a:r>
              <a:rPr lang="en-US" dirty="0" smtClean="0"/>
              <a:t>31 July 2013 – Building ready for move 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ABL: 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6762"/>
            <a:ext cx="4284133" cy="991809"/>
          </a:xfrm>
        </p:spPr>
        <p:txBody>
          <a:bodyPr>
            <a:normAutofit/>
          </a:bodyPr>
          <a:lstStyle/>
          <a:p>
            <a:r>
              <a:rPr lang="en-US" dirty="0" smtClean="0"/>
              <a:t>Footings and Slab Complete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20130219_151605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0" y="2021676"/>
            <a:ext cx="8418284" cy="434206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944533" y="1366762"/>
            <a:ext cx="4199465" cy="6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Iron work going 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 Basic Layout and Initial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1F7BF-2AF1-9F4A-8AC9-42CA83DBA9CF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905" y="1270000"/>
            <a:ext cx="4354285" cy="241904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53429" y="1270000"/>
            <a:ext cx="3773714" cy="241904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17524" y="3841447"/>
            <a:ext cx="5454952" cy="241904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06733" y="3841447"/>
            <a:ext cx="1220410" cy="11538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06733" y="5106607"/>
            <a:ext cx="1220410" cy="11538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23134" y="1366765"/>
            <a:ext cx="1451429" cy="369332"/>
          </a:xfrm>
          <a:prstGeom prst="rect">
            <a:avLst/>
          </a:prstGeom>
          <a:solidFill>
            <a:srgbClr val="F6D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Laser Lab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4809" y="1366768"/>
            <a:ext cx="145142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Laser Lab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8157" y="3933374"/>
            <a:ext cx="1836065" cy="369332"/>
          </a:xfrm>
          <a:prstGeom prst="rect">
            <a:avLst/>
          </a:prstGeom>
          <a:solidFill>
            <a:srgbClr val="F6D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Accelerator Lab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9057" y="4086593"/>
            <a:ext cx="1117607" cy="523220"/>
          </a:xfrm>
          <a:prstGeom prst="rect">
            <a:avLst/>
          </a:prstGeom>
          <a:solidFill>
            <a:srgbClr val="F6D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Drive Laser Laboratory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73248" y="5339659"/>
            <a:ext cx="1105511" cy="738664"/>
          </a:xfrm>
          <a:prstGeom prst="rect">
            <a:avLst/>
          </a:prstGeom>
          <a:solidFill>
            <a:srgbClr val="F6D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Accelerator Control Room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905431"/>
            <a:ext cx="4005943" cy="10464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100-150 Terawatt </a:t>
            </a:r>
            <a:r>
              <a:rPr lang="en-US" sz="1400" b="1" dirty="0" err="1" smtClean="0"/>
              <a:t>Ti:Sapphire</a:t>
            </a:r>
            <a:r>
              <a:rPr lang="en-US" sz="1400" b="1" dirty="0" smtClean="0"/>
              <a:t> </a:t>
            </a:r>
            <a:r>
              <a:rPr lang="en-US" sz="1400" b="1" dirty="0"/>
              <a:t>laser system. </a:t>
            </a:r>
            <a:r>
              <a:rPr lang="en-US" sz="1200" b="1" dirty="0"/>
              <a:t>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Wavelength: 0.8 micrometers, Energy before compression: 13 Joules.</a:t>
            </a:r>
            <a:br>
              <a:rPr lang="en-US" sz="1200" dirty="0"/>
            </a:br>
            <a:r>
              <a:rPr lang="en-US" sz="1200" dirty="0"/>
              <a:t>Repetition rate: up to 5 Hz.</a:t>
            </a:r>
            <a:br>
              <a:rPr lang="en-US" sz="1200" dirty="0"/>
            </a:br>
            <a:r>
              <a:rPr lang="en-US" sz="1200" dirty="0"/>
              <a:t>Plans to scale to 0.5 </a:t>
            </a:r>
            <a:r>
              <a:rPr lang="en-US" sz="1200" dirty="0" err="1"/>
              <a:t>Petawatt</a:t>
            </a:r>
            <a:r>
              <a:rPr lang="en-US" sz="1200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7916" y="1905431"/>
            <a:ext cx="3415703" cy="16619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1 J, 5 picosecond, 100 Hz repetition rate diode-pumped laser (100 W average power)</a:t>
            </a:r>
          </a:p>
          <a:p>
            <a:r>
              <a:rPr lang="en-US" sz="1200" dirty="0"/>
              <a:t>Wavelength: 1.03 micrometers. Highest repetition rate diode-pumped chirped-pulse-amplification laser in the world.   Can be scaled in repetition rate and pulse energy, future parameters depend on funding.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21856" y="4390574"/>
            <a:ext cx="4148668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6 MeV Photocathode Driven Electron Linac</a:t>
            </a:r>
            <a:endParaRPr lang="en-US" sz="1400" dirty="0" smtClean="0"/>
          </a:p>
          <a:p>
            <a:r>
              <a:rPr lang="en-US" sz="1400" dirty="0" smtClean="0"/>
              <a:t>L- Band (1.3 GHz)</a:t>
            </a:r>
          </a:p>
          <a:p>
            <a:r>
              <a:rPr lang="en-US" sz="1400" dirty="0" smtClean="0"/>
              <a:t>Two Klystrons Available (One needed for PC Gun)</a:t>
            </a:r>
          </a:p>
          <a:p>
            <a:r>
              <a:rPr lang="en-US" sz="1400" dirty="0" smtClean="0"/>
              <a:t>15 us pulse durations at 10 Hz</a:t>
            </a:r>
          </a:p>
          <a:p>
            <a:r>
              <a:rPr lang="en-US" sz="1400" dirty="0" smtClean="0"/>
              <a:t>Up to 81.25 MHz pulse rates available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100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4043_d1x_0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001000" cy="2484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0" y="3506788"/>
            <a:ext cx="80010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69170" y="286650"/>
            <a:ext cx="6967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9900CC"/>
                </a:solidFill>
                <a:latin typeface="Arial" pitchFamily="34" charset="0"/>
                <a:cs typeface="+mn-cs"/>
              </a:rPr>
              <a:t>High energy femtosecond </a:t>
            </a:r>
            <a:r>
              <a:rPr lang="en-US" sz="2000" b="1" dirty="0" err="1" smtClean="0">
                <a:solidFill>
                  <a:srgbClr val="9900CC"/>
                </a:solidFill>
                <a:latin typeface="Arial" pitchFamily="34" charset="0"/>
                <a:cs typeface="+mn-cs"/>
              </a:rPr>
              <a:t>Ti:Sapphire</a:t>
            </a:r>
            <a:r>
              <a:rPr lang="en-US" sz="2000" b="1" dirty="0" smtClean="0">
                <a:solidFill>
                  <a:srgbClr val="9900CC"/>
                </a:solidFill>
                <a:latin typeface="Arial" pitchFamily="34" charset="0"/>
                <a:cs typeface="+mn-cs"/>
              </a:rPr>
              <a:t> laser                       (&gt; 100 TW, up to 5 Hz repetition rate)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6194160"/>
            <a:ext cx="538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Profs. Jorge </a:t>
            </a:r>
            <a:r>
              <a:rPr lang="en-US" sz="2000" dirty="0" err="1" smtClean="0">
                <a:solidFill>
                  <a:srgbClr val="0000FF"/>
                </a:solidFill>
              </a:rPr>
              <a:t>Rocca</a:t>
            </a:r>
            <a:r>
              <a:rPr lang="en-US" sz="2000" dirty="0" smtClean="0">
                <a:solidFill>
                  <a:srgbClr val="0000FF"/>
                </a:solidFill>
              </a:rPr>
              <a:t>, Carmen </a:t>
            </a:r>
            <a:r>
              <a:rPr lang="en-US" sz="2000" dirty="0" err="1" smtClean="0">
                <a:solidFill>
                  <a:srgbClr val="0000FF"/>
                </a:solidFill>
              </a:rPr>
              <a:t>Menoni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5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13J lase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639888"/>
            <a:ext cx="40338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684213" y="982663"/>
            <a:ext cx="44735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accent4"/>
                </a:solidFill>
                <a:latin typeface="Calibri" pitchFamily="34" charset="0"/>
              </a:rPr>
              <a:t>Energy Pre-compression= 13 J</a:t>
            </a:r>
          </a:p>
          <a:p>
            <a:pPr algn="ctr" eaLnBrk="1" hangingPunct="1">
              <a:defRPr/>
            </a:pPr>
            <a:r>
              <a:rPr lang="en-US" sz="2000" b="1" dirty="0" err="1" smtClean="0">
                <a:solidFill>
                  <a:schemeClr val="accent4"/>
                </a:solidFill>
                <a:latin typeface="Calibri" pitchFamily="34" charset="0"/>
              </a:rPr>
              <a:t>Std</a:t>
            </a:r>
            <a:r>
              <a:rPr lang="en-US" sz="2000" b="1" dirty="0" smtClean="0">
                <a:solidFill>
                  <a:schemeClr val="accent4"/>
                </a:solidFill>
                <a:latin typeface="Calibri" pitchFamily="34" charset="0"/>
              </a:rPr>
              <a:t> div.  = 1.5 %</a:t>
            </a:r>
          </a:p>
        </p:txBody>
      </p:sp>
      <p:pic>
        <p:nvPicPr>
          <p:cNvPr id="30724" name="Picture 6" descr="13J laser 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808413"/>
            <a:ext cx="356076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9" descr="Dsc06711_resizecrop_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4017963"/>
            <a:ext cx="3125788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961930" y="407790"/>
            <a:ext cx="7508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solidFill>
                  <a:srgbClr val="9900CC"/>
                </a:solidFill>
              </a:rPr>
              <a:t>      </a:t>
            </a:r>
            <a:r>
              <a:rPr lang="en-US" sz="2400" b="1" dirty="0" smtClean="0">
                <a:solidFill>
                  <a:srgbClr val="9900CC"/>
                </a:solidFill>
              </a:rPr>
              <a:t>High repetition rate Titanium-Sapphire laser</a:t>
            </a:r>
            <a:endParaRPr lang="en-US" sz="2400" b="1" dirty="0">
              <a:solidFill>
                <a:srgbClr val="9900CC"/>
              </a:solidFill>
            </a:endParaRPr>
          </a:p>
        </p:txBody>
      </p:sp>
      <p:pic>
        <p:nvPicPr>
          <p:cNvPr id="9" name="Picture 9" descr="Slab pic 1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24" y="1470345"/>
            <a:ext cx="1805035" cy="202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501775"/>
            <a:ext cx="18335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1489075"/>
            <a:ext cx="1976437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493838"/>
            <a:ext cx="1481138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AutoShape 362"/>
          <p:cNvSpPr>
            <a:spLocks noChangeArrowheads="1"/>
          </p:cNvSpPr>
          <p:nvPr/>
        </p:nvSpPr>
        <p:spPr bwMode="auto">
          <a:xfrm>
            <a:off x="2420938" y="2111375"/>
            <a:ext cx="1114425" cy="474663"/>
          </a:xfrm>
          <a:prstGeom prst="rightArrow">
            <a:avLst>
              <a:gd name="adj1" fmla="val 50000"/>
              <a:gd name="adj2" fmla="val 88141"/>
            </a:avLst>
          </a:prstGeom>
          <a:solidFill>
            <a:srgbClr val="0066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3" name="AutoShape 362"/>
          <p:cNvSpPr>
            <a:spLocks noChangeArrowheads="1"/>
          </p:cNvSpPr>
          <p:nvPr/>
        </p:nvSpPr>
        <p:spPr bwMode="auto">
          <a:xfrm>
            <a:off x="4949825" y="2122488"/>
            <a:ext cx="1114425" cy="473075"/>
          </a:xfrm>
          <a:prstGeom prst="rightArrow">
            <a:avLst>
              <a:gd name="adj1" fmla="val 50000"/>
              <a:gd name="adj2" fmla="val 88437"/>
            </a:avLst>
          </a:prstGeom>
          <a:solidFill>
            <a:srgbClr val="0066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44" name="TextBox 2"/>
          <p:cNvSpPr txBox="1">
            <a:spLocks noChangeArrowheads="1"/>
          </p:cNvSpPr>
          <p:nvPr/>
        </p:nvSpPr>
        <p:spPr bwMode="auto">
          <a:xfrm>
            <a:off x="-36600" y="274623"/>
            <a:ext cx="88185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7030A0"/>
                </a:solidFill>
              </a:rPr>
              <a:t>Unique high power diode-pumped solid </a:t>
            </a:r>
            <a:r>
              <a:rPr lang="en-US" sz="2400" b="1" dirty="0" smtClean="0">
                <a:solidFill>
                  <a:srgbClr val="7030A0"/>
                </a:solidFill>
              </a:rPr>
              <a:t>state </a:t>
            </a:r>
            <a:r>
              <a:rPr lang="en-US" sz="2400" b="1" dirty="0" smtClean="0">
                <a:solidFill>
                  <a:srgbClr val="7030A0"/>
                </a:solidFill>
              </a:rPr>
              <a:t>lasers                pump table-top soft x-ray lasers at 100 Hz repetition rate 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9945" name="TextBox 3"/>
          <p:cNvSpPr txBox="1">
            <a:spLocks noChangeArrowheads="1"/>
          </p:cNvSpPr>
          <p:nvPr/>
        </p:nvSpPr>
        <p:spPr bwMode="auto">
          <a:xfrm>
            <a:off x="1311275" y="1017588"/>
            <a:ext cx="180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Laser Diode Drivers</a:t>
            </a:r>
          </a:p>
        </p:txBody>
      </p:sp>
      <p:sp>
        <p:nvSpPr>
          <p:cNvPr id="39946" name="TextBox 4"/>
          <p:cNvSpPr txBox="1">
            <a:spLocks noChangeArrowheads="1"/>
          </p:cNvSpPr>
          <p:nvPr/>
        </p:nvSpPr>
        <p:spPr bwMode="auto">
          <a:xfrm>
            <a:off x="5507038" y="955675"/>
            <a:ext cx="272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Soft X-Ray Plasma Amplifier</a:t>
            </a:r>
          </a:p>
        </p:txBody>
      </p:sp>
      <p:sp>
        <p:nvSpPr>
          <p:cNvPr id="39947" name="TextBox 5"/>
          <p:cNvSpPr txBox="1">
            <a:spLocks noChangeArrowheads="1"/>
          </p:cNvSpPr>
          <p:nvPr/>
        </p:nvSpPr>
        <p:spPr bwMode="auto">
          <a:xfrm>
            <a:off x="2936875" y="938213"/>
            <a:ext cx="2570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Solid State Ultrashort Pulse High Power Laser</a:t>
            </a:r>
          </a:p>
        </p:txBody>
      </p:sp>
      <p:pic>
        <p:nvPicPr>
          <p:cNvPr id="3994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30" y="3301347"/>
            <a:ext cx="7667970" cy="327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9" name="Group 63"/>
          <p:cNvGrpSpPr>
            <a:grpSpLocks/>
          </p:cNvGrpSpPr>
          <p:nvPr/>
        </p:nvGrpSpPr>
        <p:grpSpPr bwMode="auto">
          <a:xfrm>
            <a:off x="7797800" y="1227138"/>
            <a:ext cx="2016125" cy="2087562"/>
            <a:chOff x="3901" y="2640"/>
            <a:chExt cx="1361" cy="1407"/>
          </a:xfrm>
        </p:grpSpPr>
        <p:sp>
          <p:nvSpPr>
            <p:cNvPr id="39950" name="Line 64"/>
            <p:cNvSpPr>
              <a:spLocks noChangeShapeType="1"/>
            </p:cNvSpPr>
            <p:nvPr/>
          </p:nvSpPr>
          <p:spPr bwMode="auto">
            <a:xfrm>
              <a:off x="3936" y="3840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1" name="Line 65"/>
            <p:cNvSpPr>
              <a:spLocks noChangeShapeType="1"/>
            </p:cNvSpPr>
            <p:nvPr/>
          </p:nvSpPr>
          <p:spPr bwMode="auto">
            <a:xfrm>
              <a:off x="3936" y="3120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2" name="Text Box 66"/>
            <p:cNvSpPr txBox="1">
              <a:spLocks noChangeArrowheads="1"/>
            </p:cNvSpPr>
            <p:nvPr/>
          </p:nvSpPr>
          <p:spPr bwMode="auto">
            <a:xfrm>
              <a:off x="3901" y="3612"/>
              <a:ext cx="553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</a:rPr>
                <a:t>Ag</a:t>
              </a:r>
              <a:r>
                <a:rPr lang="en-US" b="1" baseline="30000">
                  <a:solidFill>
                    <a:srgbClr val="000000"/>
                  </a:solidFill>
                </a:rPr>
                <a:t>+19</a:t>
              </a:r>
            </a:p>
          </p:txBody>
        </p:sp>
        <p:sp>
          <p:nvSpPr>
            <p:cNvPr id="39953" name="Freeform 67"/>
            <p:cNvSpPr>
              <a:spLocks/>
            </p:cNvSpPr>
            <p:nvPr/>
          </p:nvSpPr>
          <p:spPr bwMode="auto">
            <a:xfrm>
              <a:off x="4559" y="2754"/>
              <a:ext cx="1" cy="1086"/>
            </a:xfrm>
            <a:custGeom>
              <a:avLst/>
              <a:gdLst>
                <a:gd name="T0" fmla="*/ 1 w 1"/>
                <a:gd name="T1" fmla="*/ 1086 h 1086"/>
                <a:gd name="T2" fmla="*/ 0 w 1"/>
                <a:gd name="T3" fmla="*/ 0 h 108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086">
                  <a:moveTo>
                    <a:pt x="1" y="108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3366FF"/>
              </a:solidFill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4" name="Line 68"/>
            <p:cNvSpPr>
              <a:spLocks noChangeShapeType="1"/>
            </p:cNvSpPr>
            <p:nvPr/>
          </p:nvSpPr>
          <p:spPr bwMode="auto">
            <a:xfrm>
              <a:off x="4308" y="276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5" name="Text Box 69"/>
            <p:cNvSpPr txBox="1">
              <a:spLocks noChangeArrowheads="1"/>
            </p:cNvSpPr>
            <p:nvPr/>
          </p:nvSpPr>
          <p:spPr bwMode="auto">
            <a:xfrm>
              <a:off x="4561" y="2640"/>
              <a:ext cx="62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4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9956" name="Freeform 70"/>
            <p:cNvSpPr>
              <a:spLocks/>
            </p:cNvSpPr>
            <p:nvPr/>
          </p:nvSpPr>
          <p:spPr bwMode="auto">
            <a:xfrm>
              <a:off x="4176" y="2773"/>
              <a:ext cx="377" cy="347"/>
            </a:xfrm>
            <a:custGeom>
              <a:avLst/>
              <a:gdLst>
                <a:gd name="T0" fmla="*/ 377 w 377"/>
                <a:gd name="T1" fmla="*/ 0 h 347"/>
                <a:gd name="T2" fmla="*/ 0 w 377"/>
                <a:gd name="T3" fmla="*/ 347 h 34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7" h="347">
                  <a:moveTo>
                    <a:pt x="377" y="0"/>
                  </a:moveTo>
                  <a:lnTo>
                    <a:pt x="0" y="347"/>
                  </a:lnTo>
                </a:path>
              </a:pathLst>
            </a:custGeom>
            <a:noFill/>
            <a:ln w="12700">
              <a:solidFill>
                <a:srgbClr val="9933FF"/>
              </a:solidFill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7" name="Text Box 71"/>
            <p:cNvSpPr txBox="1">
              <a:spLocks noChangeArrowheads="1"/>
            </p:cNvSpPr>
            <p:nvPr/>
          </p:nvSpPr>
          <p:spPr bwMode="auto">
            <a:xfrm>
              <a:off x="3901" y="2809"/>
              <a:ext cx="529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9933FF"/>
                  </a:solidFill>
                </a:rPr>
                <a:t>13.9 nm laser</a:t>
              </a:r>
              <a:endParaRPr lang="en-US" sz="1200" b="1" baseline="30000">
                <a:solidFill>
                  <a:srgbClr val="9933FF"/>
                </a:solidFill>
              </a:endParaRPr>
            </a:p>
          </p:txBody>
        </p:sp>
        <p:sp>
          <p:nvSpPr>
            <p:cNvPr id="39958" name="Text Box 72"/>
            <p:cNvSpPr txBox="1">
              <a:spLocks noChangeArrowheads="1"/>
            </p:cNvSpPr>
            <p:nvPr/>
          </p:nvSpPr>
          <p:spPr bwMode="auto">
            <a:xfrm>
              <a:off x="4561" y="3264"/>
              <a:ext cx="43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000000"/>
                  </a:solidFill>
                </a:rPr>
                <a:t>e</a:t>
              </a:r>
              <a:endParaRPr lang="en-US" sz="1200" b="1" baseline="30000">
                <a:solidFill>
                  <a:srgbClr val="000000"/>
                </a:solidFill>
              </a:endParaRPr>
            </a:p>
          </p:txBody>
        </p:sp>
        <p:sp>
          <p:nvSpPr>
            <p:cNvPr id="39959" name="AutoShape 73"/>
            <p:cNvSpPr>
              <a:spLocks noChangeArrowheads="1"/>
            </p:cNvSpPr>
            <p:nvPr/>
          </p:nvSpPr>
          <p:spPr bwMode="auto">
            <a:xfrm>
              <a:off x="4482" y="384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60" name="Text Box 74"/>
            <p:cNvSpPr txBox="1">
              <a:spLocks noChangeArrowheads="1"/>
            </p:cNvSpPr>
            <p:nvPr/>
          </p:nvSpPr>
          <p:spPr bwMode="auto">
            <a:xfrm>
              <a:off x="4589" y="3840"/>
              <a:ext cx="673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2235" y="6191192"/>
            <a:ext cx="5453510" cy="584775"/>
          </a:xfrm>
          <a:prstGeom prst="rect">
            <a:avLst/>
          </a:prstGeom>
          <a:solidFill>
            <a:srgbClr val="E7E5BA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B. Reagan et al., Optics Letters, </a:t>
            </a:r>
            <a:r>
              <a:rPr lang="en-US" b="1" dirty="0">
                <a:solidFill>
                  <a:srgbClr val="0070C0"/>
                </a:solidFill>
              </a:rPr>
              <a:t>37, 3624, </a:t>
            </a:r>
            <a:r>
              <a:rPr lang="en-US" b="1" i="1" dirty="0">
                <a:solidFill>
                  <a:srgbClr val="0070C0"/>
                </a:solidFill>
              </a:rPr>
              <a:t>( 2012)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66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EsvmVer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ECEsvmVer.potx</Template>
  <TotalTime>2504</TotalTime>
  <Words>1131</Words>
  <Application>Microsoft Macintosh PowerPoint</Application>
  <PresentationFormat>On-screen Show (4:3)</PresentationFormat>
  <Paragraphs>210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ECEsvmVer</vt:lpstr>
      <vt:lpstr>Microsoft Equation</vt:lpstr>
      <vt:lpstr>The CSU Advanced Beam laboratory (ABL)</vt:lpstr>
      <vt:lpstr>ABL: Two Primary Focus Area</vt:lpstr>
      <vt:lpstr>The Advanced Beam Laboratory</vt:lpstr>
      <vt:lpstr>ABL Timeline</vt:lpstr>
      <vt:lpstr>ABL: Current Status</vt:lpstr>
      <vt:lpstr>ABL Basic Layout and Initial Capabilities</vt:lpstr>
      <vt:lpstr>PowerPoint Presentation</vt:lpstr>
      <vt:lpstr>PowerPoint Presentation</vt:lpstr>
      <vt:lpstr>PowerPoint Presentation</vt:lpstr>
      <vt:lpstr>Compact high power diode-pumped CPA laser generates 1 J , 5 ps, pulses at 100 Hz repetition rate  </vt:lpstr>
      <vt:lpstr>PowerPoint Presentation</vt:lpstr>
      <vt:lpstr>PowerPoint Presentation</vt:lpstr>
      <vt:lpstr>CSU Accelerator Laboratory</vt:lpstr>
      <vt:lpstr>Linac Performance Parameters</vt:lpstr>
      <vt:lpstr>System Performance Parameters</vt:lpstr>
      <vt:lpstr>Cathode Preparation Chamber</vt:lpstr>
      <vt:lpstr>ABL Initial Capabilities/Explorations</vt:lpstr>
      <vt:lpstr>ABL Initial Capabilities/Explorations</vt:lpstr>
      <vt:lpstr>A Smattering of Current Projects</vt:lpstr>
      <vt:lpstr>Other Intriguing Areas We Are Beginning to Pursue</vt:lpstr>
      <vt:lpstr>Summary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Shunt Impedance and Voltage</dc:title>
  <dc:creator>Stephen Milton</dc:creator>
  <cp:lastModifiedBy>Stephen Milton</cp:lastModifiedBy>
  <cp:revision>78</cp:revision>
  <dcterms:created xsi:type="dcterms:W3CDTF">2011-03-27T15:18:59Z</dcterms:created>
  <dcterms:modified xsi:type="dcterms:W3CDTF">2013-02-25T21:01:04Z</dcterms:modified>
</cp:coreProperties>
</file>