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Lst>
  <p:notesMasterIdLst>
    <p:notesMasterId r:id="rId36"/>
  </p:notesMasterIdLst>
  <p:handoutMasterIdLst>
    <p:handoutMasterId r:id="rId37"/>
  </p:handoutMasterIdLst>
  <p:sldIdLst>
    <p:sldId id="560" r:id="rId5"/>
    <p:sldId id="837" r:id="rId6"/>
    <p:sldId id="841" r:id="rId7"/>
    <p:sldId id="843" r:id="rId8"/>
    <p:sldId id="844" r:id="rId9"/>
    <p:sldId id="862" r:id="rId10"/>
    <p:sldId id="845" r:id="rId11"/>
    <p:sldId id="846" r:id="rId12"/>
    <p:sldId id="847" r:id="rId13"/>
    <p:sldId id="902" r:id="rId14"/>
    <p:sldId id="858" r:id="rId15"/>
    <p:sldId id="922" r:id="rId16"/>
    <p:sldId id="906" r:id="rId17"/>
    <p:sldId id="856" r:id="rId18"/>
    <p:sldId id="898" r:id="rId19"/>
    <p:sldId id="857" r:id="rId20"/>
    <p:sldId id="852" r:id="rId21"/>
    <p:sldId id="895" r:id="rId22"/>
    <p:sldId id="848" r:id="rId23"/>
    <p:sldId id="929" r:id="rId24"/>
    <p:sldId id="923" r:id="rId25"/>
    <p:sldId id="924" r:id="rId26"/>
    <p:sldId id="926" r:id="rId27"/>
    <p:sldId id="930" r:id="rId28"/>
    <p:sldId id="931" r:id="rId29"/>
    <p:sldId id="853" r:id="rId30"/>
    <p:sldId id="894" r:id="rId31"/>
    <p:sldId id="928" r:id="rId32"/>
    <p:sldId id="925" r:id="rId33"/>
    <p:sldId id="927" r:id="rId34"/>
    <p:sldId id="851" r:id="rId35"/>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ola"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E7BD"/>
    <a:srgbClr val="FF0066"/>
    <a:srgbClr val="FF3300"/>
    <a:srgbClr val="FFCC66"/>
    <a:srgbClr val="FFCC99"/>
    <a:srgbClr val="DDDDD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5" autoAdjust="0"/>
    <p:restoredTop sz="99024" autoAdjust="0"/>
  </p:normalViewPr>
  <p:slideViewPr>
    <p:cSldViewPr>
      <p:cViewPr varScale="1">
        <p:scale>
          <a:sx n="109" d="100"/>
          <a:sy n="109" d="100"/>
        </p:scale>
        <p:origin x="-912" y="-104"/>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defTabSz="912813">
              <a:defRPr sz="1200"/>
            </a:lvl1pPr>
          </a:lstStyle>
          <a:p>
            <a:endParaRPr lang="en-US"/>
          </a:p>
        </p:txBody>
      </p:sp>
      <p:sp>
        <p:nvSpPr>
          <p:cNvPr id="3" name="Date Placeholder 2"/>
          <p:cNvSpPr>
            <a:spLocks noGrp="1"/>
          </p:cNvSpPr>
          <p:nvPr>
            <p:ph type="dt" sz="quarter" idx="1"/>
          </p:nvPr>
        </p:nvSpPr>
        <p:spPr bwMode="auto">
          <a:xfrm>
            <a:off x="3955209"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algn="r" defTabSz="912813">
              <a:defRPr sz="1200"/>
            </a:lvl1pPr>
          </a:lstStyle>
          <a:p>
            <a:fld id="{758DDE26-7A15-4396-B294-60D5AA25B991}" type="datetimeFigureOut">
              <a:rPr lang="en-US"/>
              <a:pPr/>
              <a:t>2/25/13</a:t>
            </a:fld>
            <a:endParaRPr lang="en-US"/>
          </a:p>
        </p:txBody>
      </p:sp>
      <p:sp>
        <p:nvSpPr>
          <p:cNvPr id="4" name="Footer Placeholder 3"/>
          <p:cNvSpPr>
            <a:spLocks noGrp="1"/>
          </p:cNvSpPr>
          <p:nvPr>
            <p:ph type="ftr" sz="quarter" idx="2"/>
          </p:nvPr>
        </p:nvSpPr>
        <p:spPr bwMode="auto">
          <a:xfrm>
            <a:off x="1"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defTabSz="912813">
              <a:defRPr sz="1200"/>
            </a:lvl1pPr>
          </a:lstStyle>
          <a:p>
            <a:endParaRPr lang="en-US"/>
          </a:p>
        </p:txBody>
      </p:sp>
      <p:sp>
        <p:nvSpPr>
          <p:cNvPr id="5" name="Slide Number Placeholder 4"/>
          <p:cNvSpPr>
            <a:spLocks noGrp="1"/>
          </p:cNvSpPr>
          <p:nvPr>
            <p:ph type="sldNum" sz="quarter" idx="3"/>
          </p:nvPr>
        </p:nvSpPr>
        <p:spPr bwMode="auto">
          <a:xfrm>
            <a:off x="3955209"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algn="r" defTabSz="912813">
              <a:defRPr sz="1200"/>
            </a:lvl1pPr>
          </a:lstStyle>
          <a:p>
            <a:fld id="{84B8F0FA-C10A-45C1-BBAB-4A604987A95D}" type="slidenum">
              <a:rPr lang="en-US"/>
              <a:pPr/>
              <a:t>‹#›</a:t>
            </a:fld>
            <a:endParaRPr lang="en-US"/>
          </a:p>
        </p:txBody>
      </p:sp>
    </p:spTree>
    <p:extLst>
      <p:ext uri="{BB962C8B-B14F-4D97-AF65-F5344CB8AC3E}">
        <p14:creationId xmlns:p14="http://schemas.microsoft.com/office/powerpoint/2010/main" val="869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defTabSz="930275">
              <a:defRPr sz="1200"/>
            </a:lvl1pPr>
          </a:lstStyle>
          <a:p>
            <a:endParaRPr lang="en-US"/>
          </a:p>
        </p:txBody>
      </p:sp>
      <p:sp>
        <p:nvSpPr>
          <p:cNvPr id="4099" name="Rectangle 3"/>
          <p:cNvSpPr>
            <a:spLocks noGrp="1" noChangeArrowheads="1"/>
          </p:cNvSpPr>
          <p:nvPr>
            <p:ph type="dt" idx="1"/>
          </p:nvPr>
        </p:nvSpPr>
        <p:spPr bwMode="auto">
          <a:xfrm>
            <a:off x="3955209"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defTabSz="930275">
              <a:defRPr sz="1200"/>
            </a:lvl1pPr>
          </a:lstStyle>
          <a:p>
            <a:endParaRPr lang="en-US"/>
          </a:p>
        </p:txBody>
      </p:sp>
      <p:sp>
        <p:nvSpPr>
          <p:cNvPr id="13316"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8818" y="4409758"/>
            <a:ext cx="5587366" cy="417766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defTabSz="930275">
              <a:defRPr sz="1200"/>
            </a:lvl1pPr>
          </a:lstStyle>
          <a:p>
            <a:endParaRPr lang="en-US"/>
          </a:p>
        </p:txBody>
      </p:sp>
      <p:sp>
        <p:nvSpPr>
          <p:cNvPr id="4103" name="Rectangle 7"/>
          <p:cNvSpPr>
            <a:spLocks noGrp="1" noChangeArrowheads="1"/>
          </p:cNvSpPr>
          <p:nvPr>
            <p:ph type="sldNum" sz="quarter" idx="5"/>
          </p:nvPr>
        </p:nvSpPr>
        <p:spPr bwMode="auto">
          <a:xfrm>
            <a:off x="3955209"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defTabSz="930275">
              <a:defRPr sz="1200"/>
            </a:lvl1pPr>
          </a:lstStyle>
          <a:p>
            <a:fld id="{7F22B0DF-0EDB-41BA-AF56-199850EB7083}" type="slidenum">
              <a:rPr lang="en-US"/>
              <a:pPr/>
              <a:t>‹#›</a:t>
            </a:fld>
            <a:endParaRPr lang="en-US"/>
          </a:p>
        </p:txBody>
      </p:sp>
    </p:spTree>
    <p:extLst>
      <p:ext uri="{BB962C8B-B14F-4D97-AF65-F5344CB8AC3E}">
        <p14:creationId xmlns:p14="http://schemas.microsoft.com/office/powerpoint/2010/main" val="1237921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078E6-3466-454A-BAEC-17544BEDC347}"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F21F9-D969-4519-9EB1-D41A7486CDDB}" type="slidenum">
              <a:rPr lang="en-US" smtClean="0"/>
              <a:pPr/>
              <a:t>18</a:t>
            </a:fld>
            <a:endParaRPr lang="en-US"/>
          </a:p>
        </p:txBody>
      </p:sp>
    </p:spTree>
    <p:extLst>
      <p:ext uri="{BB962C8B-B14F-4D97-AF65-F5344CB8AC3E}">
        <p14:creationId xmlns:p14="http://schemas.microsoft.com/office/powerpoint/2010/main" val="153617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A7BC02-7454-4F94-93D2-A846006E52C6}" type="slidenum">
              <a:rPr lang="en-US" smtClean="0"/>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A7BC02-7454-4F94-93D2-A846006E52C6}"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F21F9-D969-4519-9EB1-D41A7486CDDB}" type="slidenum">
              <a:rPr lang="en-US" smtClean="0"/>
              <a:pPr/>
              <a:t>27</a:t>
            </a:fld>
            <a:endParaRPr lang="en-US"/>
          </a:p>
        </p:txBody>
      </p:sp>
    </p:spTree>
    <p:extLst>
      <p:ext uri="{BB962C8B-B14F-4D97-AF65-F5344CB8AC3E}">
        <p14:creationId xmlns:p14="http://schemas.microsoft.com/office/powerpoint/2010/main" val="218818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20383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59626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077200" cy="4876800"/>
          </a:xfrm>
        </p:spPr>
        <p:txBody>
          <a:bodyPr/>
          <a:lstStyle/>
          <a:p>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b="1" dirty="0" smtClean="0"/>
              <a:t>DOE OHEP Science &amp; Technology Review, June 18</a:t>
            </a:r>
            <a:r>
              <a:rPr lang="en-US" b="1" baseline="30000" dirty="0" smtClean="0"/>
              <a:t>th</a:t>
            </a:r>
            <a:r>
              <a:rPr lang="en-US" b="1" dirty="0" smtClean="0"/>
              <a:t>-20</a:t>
            </a:r>
            <a:r>
              <a:rPr lang="en-US" b="1" baseline="30000" dirty="0" smtClean="0"/>
              <a:t>th</a:t>
            </a:r>
            <a:r>
              <a:rPr lang="en-US" b="1" dirty="0" smtClean="0"/>
              <a:t>, 2012</a:t>
            </a:r>
            <a:endParaRPr lang="en-US" dirty="0"/>
          </a:p>
        </p:txBody>
      </p:sp>
      <p:sp>
        <p:nvSpPr>
          <p:cNvPr id="5" name="Picture Placeholder 4"/>
          <p:cNvSpPr>
            <a:spLocks noGrp="1"/>
          </p:cNvSpPr>
          <p:nvPr>
            <p:ph type="pic" sz="quarter" idx="15"/>
          </p:nvPr>
        </p:nvSpPr>
        <p:spPr>
          <a:xfrm>
            <a:off x="3646488" y="1723840"/>
            <a:ext cx="2442340" cy="2224216"/>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400">
                <a:latin typeface="Trebuchet MS" pitchFamily="34" charset="0"/>
              </a:defRPr>
            </a:lvl1pPr>
          </a:lstStyle>
          <a:p>
            <a:fld id="{46D7A3A9-117E-4EF5-82A3-3CC7D0AB76B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6D7A3A9-117E-4EF5-82A3-3CC7D0AB76B5}" type="slidenum">
              <a:rPr lang="en-US" smtClean="0"/>
              <a:pPr/>
              <a:t>‹#›</a:t>
            </a:fld>
            <a:endParaRPr lang="en-US"/>
          </a:p>
        </p:txBody>
      </p:sp>
      <p:sp>
        <p:nvSpPr>
          <p:cNvPr id="8" name="Footer Placeholder 7"/>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6D7A3A9-117E-4EF5-82A3-3CC7D0AB76B5}" type="slidenum">
              <a:rPr lang="en-US" smtClean="0"/>
              <a:pPr/>
              <a:t>‹#›</a:t>
            </a:fld>
            <a:endParaRPr lang="en-US"/>
          </a:p>
        </p:txBody>
      </p:sp>
      <p:sp>
        <p:nvSpPr>
          <p:cNvPr id="4" name="Footer Placeholder 3"/>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dirty="0" smtClean="0"/>
              <a:t>OHEP Science &amp; Technology Review of SLAC 2012</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153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19200"/>
            <a:ext cx="8077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SLAC_Logo_hires"/>
          <p:cNvPicPr>
            <a:picLocks noChangeAspect="1" noChangeArrowheads="1"/>
          </p:cNvPicPr>
          <p:nvPr/>
        </p:nvPicPr>
        <p:blipFill>
          <a:blip r:embed="rId15" cstate="print"/>
          <a:srcRect/>
          <a:stretch>
            <a:fillRect/>
          </a:stretch>
        </p:blipFill>
        <p:spPr bwMode="auto">
          <a:xfrm>
            <a:off x="152400" y="6157913"/>
            <a:ext cx="1527175" cy="547687"/>
          </a:xfrm>
          <a:prstGeom prst="rect">
            <a:avLst/>
          </a:prstGeom>
          <a:noFill/>
          <a:ln w="9525">
            <a:noFill/>
            <a:miter lim="800000"/>
            <a:headEnd/>
            <a:tailEnd/>
          </a:ln>
        </p:spPr>
      </p:pic>
      <p:pic>
        <p:nvPicPr>
          <p:cNvPr id="1029" name="Picture 5" descr="arg"/>
          <p:cNvPicPr>
            <a:picLocks noChangeAspect="1" noChangeArrowheads="1"/>
          </p:cNvPicPr>
          <p:nvPr/>
        </p:nvPicPr>
        <p:blipFill>
          <a:blip r:embed="rId16" cstate="print"/>
          <a:srcRect/>
          <a:stretch>
            <a:fillRect/>
          </a:stretch>
        </p:blipFill>
        <p:spPr bwMode="auto">
          <a:xfrm>
            <a:off x="8305800" y="6019800"/>
            <a:ext cx="712788" cy="712788"/>
          </a:xfrm>
          <a:prstGeom prst="rect">
            <a:avLst/>
          </a:prstGeom>
          <a:noFill/>
          <a:ln w="9525">
            <a:noFill/>
            <a:miter lim="800000"/>
            <a:headEnd/>
            <a:tailEnd/>
          </a:ln>
        </p:spPr>
      </p:pic>
      <p:sp>
        <p:nvSpPr>
          <p:cNvPr id="6150" name="Line 6"/>
          <p:cNvSpPr>
            <a:spLocks noChangeShapeType="1"/>
          </p:cNvSpPr>
          <p:nvPr/>
        </p:nvSpPr>
        <p:spPr bwMode="auto">
          <a:xfrm>
            <a:off x="0" y="1104900"/>
            <a:ext cx="8574088" cy="0"/>
          </a:xfrm>
          <a:prstGeom prst="line">
            <a:avLst/>
          </a:prstGeom>
          <a:noFill/>
          <a:ln w="38100">
            <a:solidFill>
              <a:srgbClr val="B40000"/>
            </a:solidFill>
            <a:round/>
            <a:headEnd/>
            <a:tailEnd type="oval" w="med" len="med"/>
          </a:ln>
          <a:effectLst/>
        </p:spPr>
        <p:txBody>
          <a:bodyPr/>
          <a:lstStyle/>
          <a:p>
            <a:pPr algn="ctr" eaLnBrk="0" hangingPunct="0">
              <a:spcBef>
                <a:spcPct val="20000"/>
              </a:spcBef>
              <a:buFontTx/>
              <a:buChar char="•"/>
              <a:defRPr/>
            </a:pPr>
            <a:endParaRPr lang="en-US" sz="2800" b="1">
              <a:latin typeface="Arial" charset="0"/>
              <a:ea typeface="+mn-ea"/>
            </a:endParaRPr>
          </a:p>
        </p:txBody>
      </p:sp>
      <p:sp>
        <p:nvSpPr>
          <p:cNvPr id="8" name="Footer Placeholder 7"/>
          <p:cNvSpPr>
            <a:spLocks noGrp="1"/>
          </p:cNvSpPr>
          <p:nvPr>
            <p:ph type="ftr" sz="quarter" idx="3"/>
          </p:nvPr>
        </p:nvSpPr>
        <p:spPr>
          <a:xfrm>
            <a:off x="2191544" y="6376194"/>
            <a:ext cx="4191000" cy="365125"/>
          </a:xfrm>
          <a:prstGeom prst="rect">
            <a:avLst/>
          </a:prstGeom>
        </p:spPr>
        <p:txBody>
          <a:bodyPr vert="horz" lIns="91440" tIns="45720" rIns="91440" bIns="45720" rtlCol="0" anchor="ctr"/>
          <a:lstStyle>
            <a:lvl1pPr algn="ctr">
              <a:defRPr sz="1400">
                <a:solidFill>
                  <a:schemeClr val="tx1">
                    <a:tint val="75000"/>
                  </a:schemeClr>
                </a:solidFill>
                <a:latin typeface="Trebuchet MS" pitchFamily="34" charset="0"/>
              </a:defRPr>
            </a:lvl1pPr>
          </a:lstStyle>
          <a:p>
            <a:r>
              <a:rPr lang="en-US" dirty="0" smtClean="0"/>
              <a:t>OHEP Science &amp; Technology Review of SLAC 2012</a:t>
            </a:r>
            <a:endParaRPr lang="en-US" dirty="0"/>
          </a:p>
        </p:txBody>
      </p:sp>
      <p:sp>
        <p:nvSpPr>
          <p:cNvPr id="9" name="Slide Number Placeholder 8"/>
          <p:cNvSpPr>
            <a:spLocks noGrp="1"/>
          </p:cNvSpPr>
          <p:nvPr>
            <p:ph type="sldNum" sz="quarter" idx="4"/>
          </p:nvPr>
        </p:nvSpPr>
        <p:spPr>
          <a:xfrm>
            <a:off x="6553200" y="6356350"/>
            <a:ext cx="1676400" cy="365125"/>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fld id="{46D7A3A9-117E-4EF5-82A3-3CC7D0AB76B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p:titleStyle>
    <p:bodyStyle>
      <a:lvl1pPr marL="342900" indent="-342900" algn="l" rtl="0" eaLnBrk="0" fontAlgn="base" hangingPunct="0">
        <a:spcBef>
          <a:spcPct val="20000"/>
        </a:spcBef>
        <a:spcAft>
          <a:spcPct val="0"/>
        </a:spcAft>
        <a:buClr>
          <a:srgbClr val="990000"/>
        </a:buClr>
        <a:buSzPct val="85000"/>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99"/>
        </a:buClr>
        <a:buSzPct val="90000"/>
        <a:buFont typeface="Georgia"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00"/>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06699"/>
        </a:buClr>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990000"/>
        </a:buClr>
        <a:buFont typeface="Arial" pitchFamily="34" charset="0"/>
        <a:buChar char="-"/>
        <a:defRPr sz="1600">
          <a:solidFill>
            <a:schemeClr val="tx1"/>
          </a:solidFill>
          <a:latin typeface="+mn-lt"/>
          <a:ea typeface="+mn-ea"/>
          <a:cs typeface="+mn-cs"/>
        </a:defRPr>
      </a:lvl5pPr>
      <a:lvl6pPr marL="25146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6pPr>
      <a:lvl7pPr marL="29718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7pPr>
      <a:lvl8pPr marL="34290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8pPr>
      <a:lvl9pPr marL="38862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0.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7" Type="http://schemas.openxmlformats.org/officeDocument/2006/relationships/oleObject" Target="../embeddings/oleObject1.bin"/><Relationship Id="rId8" Type="http://schemas.openxmlformats.org/officeDocument/2006/relationships/image" Target="../media/image34.wmf"/><Relationship Id="rId9" Type="http://schemas.openxmlformats.org/officeDocument/2006/relationships/image" Target="../media/image39.jpeg"/><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0.wmf"/><Relationship Id="rId5" Type="http://schemas.openxmlformats.org/officeDocument/2006/relationships/oleObject" Target="../embeddings/oleObject3.bin"/><Relationship Id="rId6" Type="http://schemas.openxmlformats.org/officeDocument/2006/relationships/image" Target="../media/image34.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oleObject" Target="../embeddings/oleObject4.bin"/><Relationship Id="rId6" Type="http://schemas.openxmlformats.org/officeDocument/2006/relationships/image" Target="../media/image41.wmf"/><Relationship Id="rId7" Type="http://schemas.openxmlformats.org/officeDocument/2006/relationships/image" Target="../media/image44.jpe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tiff"/><Relationship Id="rId6" Type="http://schemas.openxmlformats.org/officeDocument/2006/relationships/image" Target="../media/image50.jpeg"/><Relationship Id="rId7" Type="http://schemas.openxmlformats.org/officeDocument/2006/relationships/image" Target="../media/image51.jpe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 Id="rId3"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microsoft.com/office/2007/relationships/hdphoto" Target="../media/hdphoto2.wdp"/><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wmf"/><Relationship Id="rId9"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1066800"/>
            <a:ext cx="7772400" cy="1143000"/>
          </a:xfrm>
        </p:spPr>
        <p:txBody>
          <a:bodyPr/>
          <a:lstStyle/>
          <a:p>
            <a:r>
              <a:rPr lang="en-CA" dirty="0" smtClean="0"/>
              <a:t>High Gradient Research, High Power RF Research, and Applications</a:t>
            </a:r>
          </a:p>
        </p:txBody>
      </p:sp>
      <p:sp>
        <p:nvSpPr>
          <p:cNvPr id="4" name="Subtitle 5"/>
          <p:cNvSpPr txBox="1">
            <a:spLocks/>
          </p:cNvSpPr>
          <p:nvPr/>
        </p:nvSpPr>
        <p:spPr>
          <a:xfrm>
            <a:off x="914400" y="2689098"/>
            <a:ext cx="7989887" cy="2568702"/>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Sami G. Tantawi</a:t>
            </a: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344488"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June </a:t>
            </a:r>
            <a:endParaRPr kumimoji="0" lang="en-C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CA" sz="1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18, 2012</a:t>
            </a:r>
          </a:p>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endParaRPr kumimoji="0" lang="en-CA"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TextBox 4"/>
          <p:cNvSpPr txBox="1"/>
          <p:nvPr/>
        </p:nvSpPr>
        <p:spPr>
          <a:xfrm>
            <a:off x="495300" y="3018979"/>
            <a:ext cx="3560911" cy="3000821"/>
          </a:xfrm>
          <a:prstGeom prst="rect">
            <a:avLst/>
          </a:prstGeom>
          <a:noFill/>
        </p:spPr>
        <p:txBody>
          <a:bodyPr wrap="none" rtlCol="0">
            <a:spAutoFit/>
          </a:bodyPr>
          <a:lstStyle/>
          <a:p>
            <a:pPr indent="344488"/>
            <a:r>
              <a:rPr lang="en-CA" sz="1050" dirty="0" smtClean="0"/>
              <a:t>V. Dolgashev ( Scientific Staff member)</a:t>
            </a:r>
          </a:p>
          <a:p>
            <a:pPr indent="344488"/>
            <a:r>
              <a:rPr lang="en-CA" sz="1050" dirty="0" smtClean="0"/>
              <a:t>J. Wang ( Scientific Staff member)</a:t>
            </a:r>
          </a:p>
          <a:p>
            <a:pPr indent="344488"/>
            <a:r>
              <a:rPr lang="en-CA" sz="1050" dirty="0" smtClean="0"/>
              <a:t>Lisa Laurent ( Scientific Staff member) </a:t>
            </a:r>
          </a:p>
          <a:p>
            <a:pPr indent="344488"/>
            <a:r>
              <a:rPr lang="en-CA" sz="1050" dirty="0" smtClean="0"/>
              <a:t>Jeff Neilson (Scientific Staff member)</a:t>
            </a:r>
          </a:p>
          <a:p>
            <a:pPr indent="344488"/>
            <a:r>
              <a:rPr lang="en-CA" sz="1050" dirty="0" smtClean="0"/>
              <a:t>Zenghai Li (Scientific Staff member)</a:t>
            </a:r>
          </a:p>
          <a:p>
            <a:pPr indent="344488"/>
            <a:endParaRPr lang="en-CA" sz="1050" dirty="0" smtClean="0"/>
          </a:p>
          <a:p>
            <a:pPr indent="344488"/>
            <a:r>
              <a:rPr lang="en-CA" sz="1050" dirty="0" smtClean="0"/>
              <a:t>Gordon Bowden (Engineering support)</a:t>
            </a:r>
          </a:p>
          <a:p>
            <a:pPr indent="344488"/>
            <a:r>
              <a:rPr lang="en-CA" sz="1050" dirty="0" smtClean="0"/>
              <a:t> </a:t>
            </a:r>
            <a:r>
              <a:rPr lang="en-CA" sz="1050" dirty="0" err="1" smtClean="0"/>
              <a:t>Anahid</a:t>
            </a:r>
            <a:r>
              <a:rPr lang="en-CA" sz="1050" dirty="0" smtClean="0"/>
              <a:t> Dian Yeremian ( Engineering support) </a:t>
            </a:r>
          </a:p>
          <a:p>
            <a:pPr indent="344488"/>
            <a:r>
              <a:rPr lang="en-CA" sz="1050" dirty="0" smtClean="0"/>
              <a:t>Jim Lewandowski ( Engineering support ) </a:t>
            </a:r>
          </a:p>
          <a:p>
            <a:pPr indent="344488"/>
            <a:r>
              <a:rPr lang="en-CA" sz="1050" dirty="0" smtClean="0"/>
              <a:t>Andrew Haase (Engineering support )</a:t>
            </a:r>
          </a:p>
          <a:p>
            <a:pPr indent="344488"/>
            <a:r>
              <a:rPr lang="en-CA" sz="1050" dirty="0" smtClean="0"/>
              <a:t>David Martin (Engineering support )</a:t>
            </a:r>
          </a:p>
          <a:p>
            <a:pPr indent="344488"/>
            <a:r>
              <a:rPr lang="en-CA" sz="1050" dirty="0" smtClean="0"/>
              <a:t>Charles Yoneda (Engineering support )</a:t>
            </a:r>
          </a:p>
          <a:p>
            <a:pPr indent="344488"/>
            <a:endParaRPr lang="en-CA" sz="1050" dirty="0" smtClean="0"/>
          </a:p>
          <a:p>
            <a:pPr indent="344488"/>
            <a:r>
              <a:rPr lang="en-CA" sz="1050" dirty="0" smtClean="0"/>
              <a:t>Faya Wang ( Young Investigator Award)</a:t>
            </a:r>
          </a:p>
          <a:p>
            <a:pPr indent="344488"/>
            <a:r>
              <a:rPr lang="en-CA" sz="1050" dirty="0" smtClean="0"/>
              <a:t>Chao Chang (Post Doc)</a:t>
            </a:r>
          </a:p>
          <a:p>
            <a:pPr indent="344488"/>
            <a:r>
              <a:rPr lang="en-CA" sz="1050" dirty="0" smtClean="0"/>
              <a:t>Muhammad Shumail (Graduate student)</a:t>
            </a:r>
          </a:p>
          <a:p>
            <a:pPr indent="344488"/>
            <a:r>
              <a:rPr lang="en-CA" sz="1050" dirty="0" smtClean="0"/>
              <a:t>and national and International collaborators,          </a:t>
            </a:r>
          </a:p>
          <a:p>
            <a:endParaRPr lang="en-US" sz="105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o\AppData\Local\Microsoft\Windows\Temporary Internet Files\Content.IE5\E5KP1SRP\DSCF09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68587" y="0"/>
            <a:ext cx="9212587" cy="584775"/>
          </a:xfrm>
          <a:prstGeom prst="rect">
            <a:avLst/>
          </a:prstGeom>
          <a:noFill/>
          <a:ln w="9525">
            <a:noFill/>
            <a:miter lim="800000"/>
            <a:headEnd/>
            <a:tailEnd/>
          </a:ln>
        </p:spPr>
        <p:txBody>
          <a:bodyPr wrap="none" rtlCol="0">
            <a:spAutoFit/>
          </a:bodyPr>
          <a:lstStyle/>
          <a:p>
            <a:pPr algn="ctr"/>
            <a:r>
              <a:rPr lang="en-US" sz="3200" dirty="0" smtClean="0">
                <a:latin typeface="Calibri" pitchFamily="34" charset="0"/>
              </a:rPr>
              <a:t>Manufacturing of Parallel fed Standing Wave structure</a:t>
            </a:r>
          </a:p>
        </p:txBody>
      </p:sp>
      <p:sp>
        <p:nvSpPr>
          <p:cNvPr id="7" name="TextBox 6"/>
          <p:cNvSpPr txBox="1"/>
          <p:nvPr/>
        </p:nvSpPr>
        <p:spPr bwMode="auto">
          <a:xfrm>
            <a:off x="6146377" y="6410980"/>
            <a:ext cx="2878031" cy="523220"/>
          </a:xfrm>
          <a:prstGeom prst="rect">
            <a:avLst/>
          </a:prstGeom>
          <a:noFill/>
          <a:ln w="9525">
            <a:noFill/>
            <a:miter lim="800000"/>
            <a:headEnd/>
            <a:tailEnd/>
          </a:ln>
        </p:spPr>
        <p:txBody>
          <a:bodyPr wrap="none" rtlCol="0">
            <a:spAutoFit/>
          </a:bodyPr>
          <a:lstStyle/>
          <a:p>
            <a:pPr algn="ctr"/>
            <a:r>
              <a:rPr lang="en-US" sz="2800" dirty="0" err="1" smtClean="0">
                <a:latin typeface="Calibri" pitchFamily="34" charset="0"/>
              </a:rPr>
              <a:t>Yasuo</a:t>
            </a:r>
            <a:r>
              <a:rPr lang="en-US" sz="2800" dirty="0" smtClean="0">
                <a:latin typeface="Calibri" pitchFamily="34" charset="0"/>
              </a:rPr>
              <a:t> Higashi, KEK</a:t>
            </a:r>
          </a:p>
        </p:txBody>
      </p:sp>
    </p:spTree>
    <p:extLst>
      <p:ext uri="{BB962C8B-B14F-4D97-AF65-F5344CB8AC3E}">
        <p14:creationId xmlns:p14="http://schemas.microsoft.com/office/powerpoint/2010/main" val="14751272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ntitled.jpg"/>
          <p:cNvPicPr>
            <a:picLocks noChangeAspect="1"/>
          </p:cNvPicPr>
          <p:nvPr/>
        </p:nvPicPr>
        <p:blipFill>
          <a:blip r:embed="rId2" cstate="print"/>
          <a:stretch>
            <a:fillRect/>
          </a:stretch>
        </p:blipFill>
        <p:spPr>
          <a:xfrm>
            <a:off x="4876800" y="1219200"/>
            <a:ext cx="3328416" cy="2505456"/>
          </a:xfrm>
          <a:prstGeom prst="rect">
            <a:avLst/>
          </a:prstGeom>
        </p:spPr>
      </p:pic>
      <p:sp>
        <p:nvSpPr>
          <p:cNvPr id="3" name="Title 2"/>
          <p:cNvSpPr>
            <a:spLocks noGrp="1"/>
          </p:cNvSpPr>
          <p:nvPr>
            <p:ph type="title"/>
          </p:nvPr>
        </p:nvSpPr>
        <p:spPr/>
        <p:txBody>
          <a:bodyPr/>
          <a:lstStyle/>
          <a:p>
            <a:r>
              <a:rPr lang="en-US" b="0" dirty="0" smtClean="0"/>
              <a:t>Comparison of Soft and Hard Copper Structures</a:t>
            </a:r>
            <a:endParaRPr lang="en-US" b="0" dirty="0"/>
          </a:p>
        </p:txBody>
      </p:sp>
      <p:sp>
        <p:nvSpPr>
          <p:cNvPr id="23" name="TextBox 22"/>
          <p:cNvSpPr txBox="1"/>
          <p:nvPr/>
        </p:nvSpPr>
        <p:spPr>
          <a:xfrm>
            <a:off x="152400" y="1219200"/>
            <a:ext cx="4206161" cy="2585323"/>
          </a:xfrm>
          <a:prstGeom prst="rect">
            <a:avLst/>
          </a:prstGeom>
          <a:noFill/>
        </p:spPr>
        <p:txBody>
          <a:bodyPr wrap="square" rtlCol="0">
            <a:spAutoFit/>
          </a:bodyPr>
          <a:lstStyle/>
          <a:p>
            <a:pPr indent="227013">
              <a:buFont typeface="Arial" pitchFamily="34" charset="0"/>
              <a:buChar char="•"/>
            </a:pPr>
            <a:r>
              <a:rPr lang="en-US" dirty="0" smtClean="0"/>
              <a:t>We had to develop an apparatus for testing accelerator structure without brazing</a:t>
            </a:r>
          </a:p>
          <a:p>
            <a:pPr indent="227013">
              <a:buFont typeface="Arial" pitchFamily="34" charset="0"/>
              <a:buChar char="•"/>
            </a:pPr>
            <a:r>
              <a:rPr lang="en-US" dirty="0" smtClean="0"/>
              <a:t>The results shows a great improvement of possible gradients at very low breakdown rates, Lower than that required by a collider application</a:t>
            </a:r>
          </a:p>
          <a:p>
            <a:pPr indent="227013">
              <a:buFont typeface="Arial" pitchFamily="34" charset="0"/>
              <a:buChar char="•"/>
            </a:pPr>
            <a:r>
              <a:rPr lang="en-US" dirty="0" smtClean="0"/>
              <a:t>It is now possible to talk about reliable gradient higher than 150 MV/m</a:t>
            </a:r>
            <a:endParaRPr lang="en-US" dirty="0"/>
          </a:p>
        </p:txBody>
      </p:sp>
      <p:grpSp>
        <p:nvGrpSpPr>
          <p:cNvPr id="2" name="Group 23"/>
          <p:cNvGrpSpPr/>
          <p:nvPr/>
        </p:nvGrpSpPr>
        <p:grpSpPr>
          <a:xfrm>
            <a:off x="304801" y="3886200"/>
            <a:ext cx="3962400" cy="2498975"/>
            <a:chOff x="351289" y="1282699"/>
            <a:chExt cx="4144511" cy="2702889"/>
          </a:xfrm>
        </p:grpSpPr>
        <p:pic>
          <p:nvPicPr>
            <p:cNvPr id="2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413" b="22794"/>
            <a:stretch/>
          </p:blipFill>
          <p:spPr bwMode="auto">
            <a:xfrm>
              <a:off x="351289" y="1282699"/>
              <a:ext cx="4144511" cy="270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16"/>
            <p:cNvSpPr txBox="1">
              <a:spLocks noChangeArrowheads="1"/>
            </p:cNvSpPr>
            <p:nvPr/>
          </p:nvSpPr>
          <p:spPr bwMode="auto">
            <a:xfrm>
              <a:off x="3189287" y="2275972"/>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dirty="0" smtClean="0">
                  <a:solidFill>
                    <a:srgbClr val="FF0000"/>
                  </a:solidFill>
                  <a:latin typeface="Calibri" pitchFamily="34" charset="0"/>
                </a:rPr>
                <a:t>200 </a:t>
              </a:r>
              <a:r>
                <a:rPr lang="en-US" dirty="0">
                  <a:solidFill>
                    <a:srgbClr val="FF0000"/>
                  </a:solidFill>
                  <a:latin typeface="Calibri" pitchFamily="34" charset="0"/>
                </a:rPr>
                <a:t>ns</a:t>
              </a:r>
            </a:p>
          </p:txBody>
        </p:sp>
        <p:sp>
          <p:nvSpPr>
            <p:cNvPr id="27" name="TextBox 17"/>
            <p:cNvSpPr txBox="1">
              <a:spLocks noChangeArrowheads="1"/>
            </p:cNvSpPr>
            <p:nvPr/>
          </p:nvSpPr>
          <p:spPr bwMode="auto">
            <a:xfrm>
              <a:off x="1981200" y="1795992"/>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dirty="0">
                  <a:latin typeface="Calibri" pitchFamily="34" charset="0"/>
                </a:rPr>
                <a:t>600 ns</a:t>
              </a:r>
            </a:p>
          </p:txBody>
        </p:sp>
      </p:grpSp>
      <p:grpSp>
        <p:nvGrpSpPr>
          <p:cNvPr id="4" name="Group 28"/>
          <p:cNvGrpSpPr/>
          <p:nvPr/>
        </p:nvGrpSpPr>
        <p:grpSpPr>
          <a:xfrm>
            <a:off x="4405842" y="3733800"/>
            <a:ext cx="3999970" cy="2783157"/>
            <a:chOff x="4715934" y="1219200"/>
            <a:chExt cx="3999970" cy="2783157"/>
          </a:xfrm>
        </p:grpSpPr>
        <p:pic>
          <p:nvPicPr>
            <p:cNvPr id="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0" t="-2795" r="11186" b="22105"/>
            <a:stretch/>
          </p:blipFill>
          <p:spPr bwMode="auto">
            <a:xfrm>
              <a:off x="4715934" y="1219200"/>
              <a:ext cx="3999970" cy="2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16"/>
            <p:cNvSpPr txBox="1">
              <a:spLocks noChangeArrowheads="1"/>
            </p:cNvSpPr>
            <p:nvPr/>
          </p:nvSpPr>
          <p:spPr bwMode="auto">
            <a:xfrm>
              <a:off x="7162800" y="2450068"/>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dirty="0" smtClean="0">
                  <a:solidFill>
                    <a:srgbClr val="FF0000"/>
                  </a:solidFill>
                  <a:latin typeface="Calibri" pitchFamily="34" charset="0"/>
                </a:rPr>
                <a:t>200 </a:t>
              </a:r>
              <a:r>
                <a:rPr lang="en-US" dirty="0">
                  <a:solidFill>
                    <a:srgbClr val="FF0000"/>
                  </a:solidFill>
                  <a:latin typeface="Calibri" pitchFamily="34" charset="0"/>
                </a:rPr>
                <a:t>ns</a:t>
              </a:r>
            </a:p>
          </p:txBody>
        </p:sp>
        <p:sp>
          <p:nvSpPr>
            <p:cNvPr id="32" name="TextBox 17"/>
            <p:cNvSpPr txBox="1">
              <a:spLocks noChangeArrowheads="1"/>
            </p:cNvSpPr>
            <p:nvPr/>
          </p:nvSpPr>
          <p:spPr bwMode="auto">
            <a:xfrm>
              <a:off x="5954713" y="1970088"/>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dirty="0">
                  <a:latin typeface="Calibri" pitchFamily="34" charset="0"/>
                </a:rPr>
                <a:t>600 ns</a:t>
              </a:r>
            </a:p>
          </p:txBody>
        </p:sp>
      </p:grpSp>
      <p:sp>
        <p:nvSpPr>
          <p:cNvPr id="33" name="TextBox 32"/>
          <p:cNvSpPr txBox="1"/>
          <p:nvPr/>
        </p:nvSpPr>
        <p:spPr>
          <a:xfrm>
            <a:off x="990600" y="4926775"/>
            <a:ext cx="1505540" cy="369332"/>
          </a:xfrm>
          <a:prstGeom prst="rect">
            <a:avLst/>
          </a:prstGeom>
          <a:noFill/>
        </p:spPr>
        <p:txBody>
          <a:bodyPr wrap="none" rtlCol="0">
            <a:spAutoFit/>
          </a:bodyPr>
          <a:lstStyle/>
          <a:p>
            <a:r>
              <a:rPr lang="en-US" dirty="0" smtClean="0">
                <a:solidFill>
                  <a:srgbClr val="0070C0"/>
                </a:solidFill>
              </a:rPr>
              <a:t>Hard Copper</a:t>
            </a:r>
            <a:endParaRPr lang="en-US" dirty="0">
              <a:solidFill>
                <a:srgbClr val="0070C0"/>
              </a:solidFill>
            </a:endParaRPr>
          </a:p>
        </p:txBody>
      </p:sp>
      <p:sp>
        <p:nvSpPr>
          <p:cNvPr id="34" name="TextBox 33"/>
          <p:cNvSpPr txBox="1"/>
          <p:nvPr/>
        </p:nvSpPr>
        <p:spPr>
          <a:xfrm>
            <a:off x="5105400" y="4298340"/>
            <a:ext cx="1415772" cy="369332"/>
          </a:xfrm>
          <a:prstGeom prst="rect">
            <a:avLst/>
          </a:prstGeom>
          <a:noFill/>
        </p:spPr>
        <p:txBody>
          <a:bodyPr wrap="none" rtlCol="0">
            <a:spAutoFit/>
          </a:bodyPr>
          <a:lstStyle/>
          <a:p>
            <a:r>
              <a:rPr lang="en-US" dirty="0" smtClean="0">
                <a:solidFill>
                  <a:srgbClr val="0070C0"/>
                </a:solidFill>
              </a:rPr>
              <a:t>Soft Copper</a:t>
            </a:r>
            <a:endParaRPr lang="en-US" dirty="0">
              <a:solidFill>
                <a:srgbClr val="0070C0"/>
              </a:solidFill>
            </a:endParaRPr>
          </a:p>
        </p:txBody>
      </p:sp>
      <p:sp>
        <p:nvSpPr>
          <p:cNvPr id="18" name="Footer Placeholder 3"/>
          <p:cNvSpPr>
            <a:spLocks noGrp="1"/>
          </p:cNvSpPr>
          <p:nvPr>
            <p:ph type="ftr" sz="quarter" idx="4294967295"/>
          </p:nvPr>
        </p:nvSpPr>
        <p:spPr>
          <a:xfrm>
            <a:off x="2362200" y="6400800"/>
            <a:ext cx="4876800" cy="314326"/>
          </a:xfrm>
          <a:prstGeom prst="rect">
            <a:avLst/>
          </a:prstGeom>
        </p:spPr>
        <p:txBody>
          <a:bodyPr/>
          <a:lstStyle/>
          <a:p>
            <a:r>
              <a:rPr lang="en-US" sz="1200" dirty="0" smtClean="0"/>
              <a:t>DOE OHEP Science &amp; Technology Review, June 18</a:t>
            </a:r>
            <a:r>
              <a:rPr lang="en-US" sz="1200" baseline="30000" dirty="0" smtClean="0"/>
              <a:t>th</a:t>
            </a:r>
            <a:r>
              <a:rPr lang="en-US" sz="1200" dirty="0" smtClean="0"/>
              <a:t>-20</a:t>
            </a:r>
            <a:r>
              <a:rPr lang="en-US" sz="1200" baseline="30000" dirty="0" smtClean="0"/>
              <a:t>th</a:t>
            </a:r>
            <a:r>
              <a:rPr lang="en-US" sz="1200" dirty="0" smtClean="0"/>
              <a:t>, 2012</a:t>
            </a:r>
            <a:endParaRPr lang="en-US" sz="1200" dirty="0"/>
          </a:p>
        </p:txBody>
      </p:sp>
      <p:sp>
        <p:nvSpPr>
          <p:cNvPr id="19"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11</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830" y="10955"/>
            <a:ext cx="9101985" cy="923330"/>
          </a:xfrm>
          <a:prstGeom prst="rect">
            <a:avLst/>
          </a:prstGeom>
          <a:noFill/>
        </p:spPr>
        <p:txBody>
          <a:bodyPr wrap="square" rtlCol="0">
            <a:spAutoFit/>
          </a:bodyPr>
          <a:lstStyle/>
          <a:p>
            <a:pPr algn="ctr"/>
            <a:r>
              <a:rPr lang="en-US" dirty="0"/>
              <a:t>B</a:t>
            </a:r>
            <a:r>
              <a:rPr lang="en-US" dirty="0" smtClean="0"/>
              <a:t>reakdown data for three 1C-SW-A2.75-T2.0-structures </a:t>
            </a:r>
            <a:br>
              <a:rPr lang="en-US" dirty="0" smtClean="0"/>
            </a:br>
            <a:r>
              <a:rPr lang="en-US" dirty="0" smtClean="0"/>
              <a:t>made of soft </a:t>
            </a:r>
            <a:r>
              <a:rPr lang="en-US" dirty="0"/>
              <a:t>heat treated </a:t>
            </a:r>
            <a:r>
              <a:rPr lang="en-US" dirty="0" smtClean="0"/>
              <a:t>Cu, hard </a:t>
            </a:r>
            <a:r>
              <a:rPr lang="en-US" dirty="0"/>
              <a:t>C</a:t>
            </a:r>
            <a:r>
              <a:rPr lang="en-US" dirty="0" smtClean="0"/>
              <a:t>u and hard </a:t>
            </a:r>
            <a:r>
              <a:rPr lang="en-US" dirty="0" err="1" smtClean="0"/>
              <a:t>CuAg</a:t>
            </a:r>
            <a:r>
              <a:rPr lang="en-US" dirty="0" smtClean="0"/>
              <a:t> (initial and final performance),</a:t>
            </a:r>
            <a:br>
              <a:rPr lang="en-US" dirty="0" smtClean="0"/>
            </a:br>
            <a:r>
              <a:rPr lang="en-US" dirty="0" smtClean="0"/>
              <a:t> 150 </a:t>
            </a:r>
            <a:r>
              <a:rPr lang="en-US" dirty="0"/>
              <a:t>ns shaped pulse</a:t>
            </a:r>
            <a:endParaRPr lang="en-US" b="1" dirty="0"/>
          </a:p>
        </p:txBody>
      </p:sp>
      <p:cxnSp>
        <p:nvCxnSpPr>
          <p:cNvPr id="11" name="Straight Arrow Connector 10"/>
          <p:cNvCxnSpPr/>
          <p:nvPr/>
        </p:nvCxnSpPr>
        <p:spPr>
          <a:xfrm flipH="1" flipV="1">
            <a:off x="2921353" y="1754572"/>
            <a:ext cx="295096" cy="216319"/>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81192" y="1254365"/>
            <a:ext cx="615874" cy="584775"/>
          </a:xfrm>
          <a:prstGeom prst="rect">
            <a:avLst/>
          </a:prstGeom>
          <a:noFill/>
        </p:spPr>
        <p:txBody>
          <a:bodyPr wrap="none" rtlCol="0">
            <a:spAutoFit/>
          </a:bodyPr>
          <a:lstStyle/>
          <a:p>
            <a:pPr algn="ctr"/>
            <a:r>
              <a:rPr lang="en-US" sz="1600" dirty="0">
                <a:solidFill>
                  <a:srgbClr val="0000FF"/>
                </a:solidFill>
              </a:rPr>
              <a:t>h</a:t>
            </a:r>
            <a:r>
              <a:rPr lang="en-US" sz="1600" dirty="0" smtClean="0">
                <a:solidFill>
                  <a:srgbClr val="0000FF"/>
                </a:solidFill>
              </a:rPr>
              <a:t>ard </a:t>
            </a:r>
            <a:br>
              <a:rPr lang="en-US" sz="1600" dirty="0" smtClean="0">
                <a:solidFill>
                  <a:srgbClr val="0000FF"/>
                </a:solidFill>
              </a:rPr>
            </a:br>
            <a:r>
              <a:rPr lang="en-US" sz="1600" dirty="0" err="1" smtClean="0">
                <a:solidFill>
                  <a:srgbClr val="0000FF"/>
                </a:solidFill>
              </a:rPr>
              <a:t>CuAg</a:t>
            </a:r>
            <a:endParaRPr lang="en-US" sz="1600" dirty="0">
              <a:solidFill>
                <a:srgbClr val="0000FF"/>
              </a:solidFill>
            </a:endParaRPr>
          </a:p>
        </p:txBody>
      </p:sp>
      <p:cxnSp>
        <p:nvCxnSpPr>
          <p:cNvPr id="28" name="Straight Arrow Connector 27"/>
          <p:cNvCxnSpPr/>
          <p:nvPr/>
        </p:nvCxnSpPr>
        <p:spPr>
          <a:xfrm>
            <a:off x="2364010" y="1551105"/>
            <a:ext cx="287740" cy="158354"/>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884229" y="1923041"/>
            <a:ext cx="768159" cy="338554"/>
          </a:xfrm>
          <a:prstGeom prst="rect">
            <a:avLst/>
          </a:prstGeom>
          <a:noFill/>
        </p:spPr>
        <p:txBody>
          <a:bodyPr wrap="none" rtlCol="0">
            <a:spAutoFit/>
          </a:bodyPr>
          <a:lstStyle/>
          <a:p>
            <a:pPr algn="ctr"/>
            <a:r>
              <a:rPr lang="en-US" sz="1600" dirty="0" smtClean="0">
                <a:solidFill>
                  <a:srgbClr val="FF0000"/>
                </a:solidFill>
              </a:rPr>
              <a:t>soft Cu</a:t>
            </a:r>
            <a:endParaRPr lang="en-US" sz="1600" dirty="0">
              <a:solidFill>
                <a:srgbClr val="FF0000"/>
              </a:solidFill>
            </a:endParaRPr>
          </a:p>
        </p:txBody>
      </p:sp>
      <p:sp>
        <p:nvSpPr>
          <p:cNvPr id="3" name="Rectangle 2"/>
          <p:cNvSpPr/>
          <p:nvPr/>
        </p:nvSpPr>
        <p:spPr>
          <a:xfrm>
            <a:off x="4453217" y="3244334"/>
            <a:ext cx="237566" cy="369332"/>
          </a:xfrm>
          <a:prstGeom prst="rect">
            <a:avLst/>
          </a:prstGeom>
        </p:spPr>
        <p:txBody>
          <a:bodyPr wrap="none">
            <a:spAutoFit/>
          </a:bodyPr>
          <a:lstStyle/>
          <a:p>
            <a:r>
              <a:rPr lang="en-US" dirty="0"/>
              <a:t> </a:t>
            </a:r>
          </a:p>
        </p:txBody>
      </p:sp>
      <p:cxnSp>
        <p:nvCxnSpPr>
          <p:cNvPr id="34" name="Straight Arrow Connector 33"/>
          <p:cNvCxnSpPr/>
          <p:nvPr/>
        </p:nvCxnSpPr>
        <p:spPr>
          <a:xfrm flipH="1" flipV="1">
            <a:off x="7377101" y="1806612"/>
            <a:ext cx="228894" cy="162998"/>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06477" y="1139150"/>
            <a:ext cx="615874" cy="584775"/>
          </a:xfrm>
          <a:prstGeom prst="rect">
            <a:avLst/>
          </a:prstGeom>
          <a:noFill/>
        </p:spPr>
        <p:txBody>
          <a:bodyPr wrap="none" rtlCol="0">
            <a:spAutoFit/>
          </a:bodyPr>
          <a:lstStyle/>
          <a:p>
            <a:pPr algn="ctr"/>
            <a:r>
              <a:rPr lang="en-US" sz="1600" dirty="0">
                <a:solidFill>
                  <a:srgbClr val="0000FF"/>
                </a:solidFill>
              </a:rPr>
              <a:t>h</a:t>
            </a:r>
            <a:r>
              <a:rPr lang="en-US" sz="1600" dirty="0" smtClean="0">
                <a:solidFill>
                  <a:srgbClr val="0000FF"/>
                </a:solidFill>
              </a:rPr>
              <a:t>ard </a:t>
            </a:r>
            <a:br>
              <a:rPr lang="en-US" sz="1600" dirty="0" smtClean="0">
                <a:solidFill>
                  <a:srgbClr val="0000FF"/>
                </a:solidFill>
              </a:rPr>
            </a:br>
            <a:r>
              <a:rPr lang="en-US" sz="1600" dirty="0" err="1" smtClean="0">
                <a:solidFill>
                  <a:srgbClr val="0000FF"/>
                </a:solidFill>
              </a:rPr>
              <a:t>CuAg</a:t>
            </a:r>
            <a:endParaRPr lang="en-US" sz="1600" dirty="0">
              <a:solidFill>
                <a:srgbClr val="0000FF"/>
              </a:solidFill>
            </a:endParaRPr>
          </a:p>
        </p:txBody>
      </p:sp>
      <p:cxnSp>
        <p:nvCxnSpPr>
          <p:cNvPr id="37" name="Straight Arrow Connector 36"/>
          <p:cNvCxnSpPr/>
          <p:nvPr/>
        </p:nvCxnSpPr>
        <p:spPr>
          <a:xfrm>
            <a:off x="5969383" y="1628734"/>
            <a:ext cx="364552" cy="301547"/>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86410" y="1978988"/>
            <a:ext cx="768159" cy="338554"/>
          </a:xfrm>
          <a:prstGeom prst="rect">
            <a:avLst/>
          </a:prstGeom>
          <a:noFill/>
        </p:spPr>
        <p:txBody>
          <a:bodyPr wrap="none" rtlCol="0">
            <a:spAutoFit/>
          </a:bodyPr>
          <a:lstStyle/>
          <a:p>
            <a:pPr algn="ctr"/>
            <a:r>
              <a:rPr lang="en-US" sz="1600" dirty="0" smtClean="0">
                <a:solidFill>
                  <a:srgbClr val="FF0000"/>
                </a:solidFill>
              </a:rPr>
              <a:t>soft Cu</a:t>
            </a:r>
            <a:endParaRPr lang="en-US" sz="1600" dirty="0">
              <a:solidFill>
                <a:srgbClr val="FF0000"/>
              </a:solidFill>
            </a:endParaRPr>
          </a:p>
        </p:txBody>
      </p:sp>
      <p:cxnSp>
        <p:nvCxnSpPr>
          <p:cNvPr id="55" name="Straight Arrow Connector 54"/>
          <p:cNvCxnSpPr/>
          <p:nvPr/>
        </p:nvCxnSpPr>
        <p:spPr>
          <a:xfrm flipH="1" flipV="1">
            <a:off x="7483177" y="4540458"/>
            <a:ext cx="228894" cy="162998"/>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642212" y="3954560"/>
            <a:ext cx="615874" cy="584775"/>
          </a:xfrm>
          <a:prstGeom prst="rect">
            <a:avLst/>
          </a:prstGeom>
          <a:noFill/>
        </p:spPr>
        <p:txBody>
          <a:bodyPr wrap="none" rtlCol="0">
            <a:spAutoFit/>
          </a:bodyPr>
          <a:lstStyle/>
          <a:p>
            <a:pPr algn="ctr"/>
            <a:r>
              <a:rPr lang="en-US" sz="1600" dirty="0">
                <a:solidFill>
                  <a:srgbClr val="0000FF"/>
                </a:solidFill>
              </a:rPr>
              <a:t>h</a:t>
            </a:r>
            <a:r>
              <a:rPr lang="en-US" sz="1600" dirty="0" smtClean="0">
                <a:solidFill>
                  <a:srgbClr val="0000FF"/>
                </a:solidFill>
              </a:rPr>
              <a:t>ard </a:t>
            </a:r>
            <a:br>
              <a:rPr lang="en-US" sz="1600" dirty="0" smtClean="0">
                <a:solidFill>
                  <a:srgbClr val="0000FF"/>
                </a:solidFill>
              </a:rPr>
            </a:br>
            <a:r>
              <a:rPr lang="en-US" sz="1600" dirty="0" err="1" smtClean="0">
                <a:solidFill>
                  <a:srgbClr val="0000FF"/>
                </a:solidFill>
              </a:rPr>
              <a:t>CuAg</a:t>
            </a:r>
            <a:endParaRPr lang="en-US" sz="1600" dirty="0">
              <a:solidFill>
                <a:srgbClr val="0000FF"/>
              </a:solidFill>
            </a:endParaRPr>
          </a:p>
        </p:txBody>
      </p:sp>
      <p:cxnSp>
        <p:nvCxnSpPr>
          <p:cNvPr id="57" name="Straight Arrow Connector 56"/>
          <p:cNvCxnSpPr/>
          <p:nvPr/>
        </p:nvCxnSpPr>
        <p:spPr>
          <a:xfrm>
            <a:off x="6187231" y="4240508"/>
            <a:ext cx="458639" cy="150773"/>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493929" y="4703456"/>
            <a:ext cx="768159" cy="338554"/>
          </a:xfrm>
          <a:prstGeom prst="rect">
            <a:avLst/>
          </a:prstGeom>
          <a:noFill/>
        </p:spPr>
        <p:txBody>
          <a:bodyPr wrap="none" rtlCol="0">
            <a:spAutoFit/>
          </a:bodyPr>
          <a:lstStyle/>
          <a:p>
            <a:pPr algn="ctr"/>
            <a:r>
              <a:rPr lang="en-US" sz="1600" dirty="0" smtClean="0">
                <a:solidFill>
                  <a:srgbClr val="FF0000"/>
                </a:solidFill>
              </a:rPr>
              <a:t>soft Cu</a:t>
            </a:r>
            <a:endParaRPr lang="en-US" sz="1600" dirty="0">
              <a:solidFill>
                <a:srgbClr val="FF0000"/>
              </a:solidFill>
            </a:endParaRPr>
          </a:p>
        </p:txBody>
      </p:sp>
      <p:cxnSp>
        <p:nvCxnSpPr>
          <p:cNvPr id="39" name="Straight Arrow Connector 38"/>
          <p:cNvCxnSpPr/>
          <p:nvPr/>
        </p:nvCxnSpPr>
        <p:spPr>
          <a:xfrm flipH="1" flipV="1">
            <a:off x="2843775" y="4619555"/>
            <a:ext cx="295096" cy="216319"/>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27572" y="4057930"/>
            <a:ext cx="615874" cy="584775"/>
          </a:xfrm>
          <a:prstGeom prst="rect">
            <a:avLst/>
          </a:prstGeom>
          <a:noFill/>
        </p:spPr>
        <p:txBody>
          <a:bodyPr wrap="none" rtlCol="0">
            <a:spAutoFit/>
          </a:bodyPr>
          <a:lstStyle/>
          <a:p>
            <a:pPr algn="ctr"/>
            <a:r>
              <a:rPr lang="en-US" sz="1600" dirty="0">
                <a:solidFill>
                  <a:srgbClr val="0000FF"/>
                </a:solidFill>
              </a:rPr>
              <a:t>h</a:t>
            </a:r>
            <a:r>
              <a:rPr lang="en-US" sz="1600" dirty="0" smtClean="0">
                <a:solidFill>
                  <a:srgbClr val="0000FF"/>
                </a:solidFill>
              </a:rPr>
              <a:t>ard </a:t>
            </a:r>
            <a:br>
              <a:rPr lang="en-US" sz="1600" dirty="0" smtClean="0">
                <a:solidFill>
                  <a:srgbClr val="0000FF"/>
                </a:solidFill>
              </a:rPr>
            </a:br>
            <a:r>
              <a:rPr lang="en-US" sz="1600" dirty="0" err="1" smtClean="0">
                <a:solidFill>
                  <a:srgbClr val="0000FF"/>
                </a:solidFill>
              </a:rPr>
              <a:t>CuAg</a:t>
            </a:r>
            <a:endParaRPr lang="en-US" sz="1600" dirty="0">
              <a:solidFill>
                <a:srgbClr val="0000FF"/>
              </a:solidFill>
            </a:endParaRPr>
          </a:p>
        </p:txBody>
      </p:sp>
      <p:cxnSp>
        <p:nvCxnSpPr>
          <p:cNvPr id="41" name="Straight Arrow Connector 40"/>
          <p:cNvCxnSpPr/>
          <p:nvPr/>
        </p:nvCxnSpPr>
        <p:spPr>
          <a:xfrm>
            <a:off x="2210390" y="4354670"/>
            <a:ext cx="287740" cy="158354"/>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806651" y="4788024"/>
            <a:ext cx="768159" cy="338554"/>
          </a:xfrm>
          <a:prstGeom prst="rect">
            <a:avLst/>
          </a:prstGeom>
          <a:noFill/>
        </p:spPr>
        <p:txBody>
          <a:bodyPr wrap="none" rtlCol="0">
            <a:spAutoFit/>
          </a:bodyPr>
          <a:lstStyle/>
          <a:p>
            <a:pPr algn="ctr"/>
            <a:r>
              <a:rPr lang="en-US" sz="1600" dirty="0" smtClean="0">
                <a:solidFill>
                  <a:srgbClr val="FF0000"/>
                </a:solidFill>
              </a:rPr>
              <a:t>soft Cu</a:t>
            </a:r>
            <a:endParaRPr lang="en-US" sz="1600" dirty="0">
              <a:solidFill>
                <a:srgbClr val="FF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1665" b="19826"/>
          <a:stretch/>
        </p:blipFill>
        <p:spPr bwMode="auto">
          <a:xfrm>
            <a:off x="143501" y="840193"/>
            <a:ext cx="3786242" cy="258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918" t="31641" r="14531"/>
          <a:stretch/>
        </p:blipFill>
        <p:spPr bwMode="auto">
          <a:xfrm>
            <a:off x="235510" y="3851455"/>
            <a:ext cx="3864429" cy="259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0673" b="21924"/>
          <a:stretch/>
        </p:blipFill>
        <p:spPr bwMode="auto">
          <a:xfrm>
            <a:off x="4741926" y="932675"/>
            <a:ext cx="3939409" cy="257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10317" b="21633"/>
          <a:stretch/>
        </p:blipFill>
        <p:spPr bwMode="auto">
          <a:xfrm>
            <a:off x="4690783" y="3760076"/>
            <a:ext cx="3952147" cy="258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a:xfrm flipV="1">
            <a:off x="2648872" y="1393535"/>
            <a:ext cx="489999" cy="19676"/>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30030" y="1163105"/>
            <a:ext cx="1004955" cy="523220"/>
          </a:xfrm>
          <a:prstGeom prst="rect">
            <a:avLst/>
          </a:prstGeom>
          <a:noFill/>
        </p:spPr>
        <p:txBody>
          <a:bodyPr wrap="none" rtlCol="0">
            <a:spAutoFit/>
          </a:bodyPr>
          <a:lstStyle/>
          <a:p>
            <a:pPr algn="ctr"/>
            <a:r>
              <a:rPr lang="en-US" sz="1400" dirty="0" smtClean="0">
                <a:solidFill>
                  <a:srgbClr val="FF0000"/>
                </a:solidFill>
              </a:rPr>
              <a:t>hard </a:t>
            </a:r>
            <a:r>
              <a:rPr lang="en-US" sz="1400" dirty="0" err="1" smtClean="0">
                <a:solidFill>
                  <a:srgbClr val="FF0000"/>
                </a:solidFill>
              </a:rPr>
              <a:t>CuAg</a:t>
            </a:r>
            <a:r>
              <a:rPr lang="en-US" sz="1400" dirty="0" smtClean="0">
                <a:solidFill>
                  <a:srgbClr val="FF0000"/>
                </a:solidFill>
              </a:rPr>
              <a:t>,</a:t>
            </a:r>
          </a:p>
          <a:p>
            <a:pPr algn="ctr"/>
            <a:r>
              <a:rPr lang="en-US" sz="1400" dirty="0" smtClean="0">
                <a:solidFill>
                  <a:srgbClr val="FF0000"/>
                </a:solidFill>
              </a:rPr>
              <a:t>final</a:t>
            </a:r>
            <a:endParaRPr lang="en-US" sz="1400" dirty="0">
              <a:solidFill>
                <a:srgbClr val="FF0000"/>
              </a:solidFill>
            </a:endParaRPr>
          </a:p>
        </p:txBody>
      </p:sp>
      <p:sp>
        <p:nvSpPr>
          <p:cNvPr id="32" name="TextBox 31"/>
          <p:cNvSpPr txBox="1"/>
          <p:nvPr/>
        </p:nvSpPr>
        <p:spPr>
          <a:xfrm>
            <a:off x="2921353" y="2385794"/>
            <a:ext cx="987322" cy="523220"/>
          </a:xfrm>
          <a:prstGeom prst="rect">
            <a:avLst/>
          </a:prstGeom>
          <a:noFill/>
        </p:spPr>
        <p:txBody>
          <a:bodyPr wrap="none" rtlCol="0">
            <a:spAutoFit/>
          </a:bodyPr>
          <a:lstStyle/>
          <a:p>
            <a:r>
              <a:rPr lang="en-US" sz="1400" dirty="0" smtClean="0">
                <a:solidFill>
                  <a:srgbClr val="00B050"/>
                </a:solidFill>
              </a:rPr>
              <a:t>hard </a:t>
            </a:r>
            <a:r>
              <a:rPr lang="en-US" sz="1400" dirty="0" err="1" smtClean="0">
                <a:solidFill>
                  <a:srgbClr val="00B050"/>
                </a:solidFill>
              </a:rPr>
              <a:t>CuAg</a:t>
            </a:r>
            <a:r>
              <a:rPr lang="en-US" sz="1400" dirty="0" smtClean="0">
                <a:solidFill>
                  <a:srgbClr val="00B050"/>
                </a:solidFill>
              </a:rPr>
              <a:t>,</a:t>
            </a:r>
            <a:br>
              <a:rPr lang="en-US" sz="1400" dirty="0" smtClean="0">
                <a:solidFill>
                  <a:srgbClr val="00B050"/>
                </a:solidFill>
              </a:rPr>
            </a:br>
            <a:r>
              <a:rPr lang="en-US" sz="1400" dirty="0" smtClean="0">
                <a:solidFill>
                  <a:srgbClr val="00B050"/>
                </a:solidFill>
              </a:rPr>
              <a:t> initial</a:t>
            </a:r>
            <a:endParaRPr lang="en-US" sz="1400" dirty="0">
              <a:solidFill>
                <a:srgbClr val="00B050"/>
              </a:solidFill>
            </a:endParaRPr>
          </a:p>
        </p:txBody>
      </p:sp>
      <p:cxnSp>
        <p:nvCxnSpPr>
          <p:cNvPr id="44" name="Straight Arrow Connector 43"/>
          <p:cNvCxnSpPr/>
          <p:nvPr/>
        </p:nvCxnSpPr>
        <p:spPr>
          <a:xfrm flipH="1" flipV="1">
            <a:off x="3209162" y="2204875"/>
            <a:ext cx="158246" cy="225333"/>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000335" y="1969610"/>
            <a:ext cx="696024" cy="307777"/>
          </a:xfrm>
          <a:prstGeom prst="rect">
            <a:avLst/>
          </a:prstGeom>
          <a:noFill/>
        </p:spPr>
        <p:txBody>
          <a:bodyPr wrap="none" rtlCol="0">
            <a:spAutoFit/>
          </a:bodyPr>
          <a:lstStyle/>
          <a:p>
            <a:pPr algn="ctr"/>
            <a:r>
              <a:rPr lang="en-US" sz="1400" dirty="0" smtClean="0">
                <a:solidFill>
                  <a:srgbClr val="0000FF"/>
                </a:solidFill>
              </a:rPr>
              <a:t>soft Cu</a:t>
            </a:r>
            <a:endParaRPr lang="en-US" sz="1400" dirty="0">
              <a:solidFill>
                <a:srgbClr val="0000FF"/>
              </a:solidFill>
            </a:endParaRPr>
          </a:p>
        </p:txBody>
      </p:sp>
      <p:cxnSp>
        <p:nvCxnSpPr>
          <p:cNvPr id="46" name="Straight Arrow Connector 45"/>
          <p:cNvCxnSpPr/>
          <p:nvPr/>
        </p:nvCxnSpPr>
        <p:spPr>
          <a:xfrm>
            <a:off x="1594836" y="2201021"/>
            <a:ext cx="257257" cy="110308"/>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648872" y="2208150"/>
            <a:ext cx="1" cy="260725"/>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215554" y="2392065"/>
            <a:ext cx="781841" cy="523220"/>
          </a:xfrm>
          <a:prstGeom prst="rect">
            <a:avLst/>
          </a:prstGeom>
          <a:noFill/>
        </p:spPr>
        <p:txBody>
          <a:bodyPr wrap="square" rtlCol="0">
            <a:spAutoFit/>
          </a:bodyPr>
          <a:lstStyle/>
          <a:p>
            <a:pPr algn="ctr"/>
            <a:r>
              <a:rPr lang="en-US" sz="1400" dirty="0"/>
              <a:t>h</a:t>
            </a:r>
            <a:r>
              <a:rPr lang="en-US" sz="1400" dirty="0" smtClean="0"/>
              <a:t>ard </a:t>
            </a:r>
            <a:br>
              <a:rPr lang="en-US" sz="1400" dirty="0" smtClean="0"/>
            </a:br>
            <a:r>
              <a:rPr lang="en-US" sz="1400" dirty="0" smtClean="0"/>
              <a:t>Cu</a:t>
            </a:r>
            <a:endParaRPr lang="en-US" sz="1400" dirty="0"/>
          </a:p>
        </p:txBody>
      </p:sp>
      <p:cxnSp>
        <p:nvCxnSpPr>
          <p:cNvPr id="53" name="Straight Arrow Connector 52"/>
          <p:cNvCxnSpPr/>
          <p:nvPr/>
        </p:nvCxnSpPr>
        <p:spPr>
          <a:xfrm flipV="1">
            <a:off x="2536535" y="4441980"/>
            <a:ext cx="489999" cy="19676"/>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91625" y="4158695"/>
            <a:ext cx="1004955" cy="523220"/>
          </a:xfrm>
          <a:prstGeom prst="rect">
            <a:avLst/>
          </a:prstGeom>
          <a:noFill/>
        </p:spPr>
        <p:txBody>
          <a:bodyPr wrap="none" rtlCol="0">
            <a:spAutoFit/>
          </a:bodyPr>
          <a:lstStyle/>
          <a:p>
            <a:pPr algn="ctr"/>
            <a:r>
              <a:rPr lang="en-US" sz="1400" dirty="0" smtClean="0">
                <a:solidFill>
                  <a:srgbClr val="FF0000"/>
                </a:solidFill>
              </a:rPr>
              <a:t>hard </a:t>
            </a:r>
            <a:r>
              <a:rPr lang="en-US" sz="1400" dirty="0" err="1" smtClean="0">
                <a:solidFill>
                  <a:srgbClr val="FF0000"/>
                </a:solidFill>
              </a:rPr>
              <a:t>CuAg</a:t>
            </a:r>
            <a:r>
              <a:rPr lang="en-US" sz="1400" dirty="0" smtClean="0">
                <a:solidFill>
                  <a:srgbClr val="FF0000"/>
                </a:solidFill>
              </a:rPr>
              <a:t>,</a:t>
            </a:r>
          </a:p>
          <a:p>
            <a:pPr algn="ctr"/>
            <a:r>
              <a:rPr lang="en-US" sz="1400" dirty="0" smtClean="0">
                <a:solidFill>
                  <a:srgbClr val="FF0000"/>
                </a:solidFill>
              </a:rPr>
              <a:t>final</a:t>
            </a:r>
            <a:endParaRPr lang="en-US" sz="1400" dirty="0">
              <a:solidFill>
                <a:srgbClr val="FF0000"/>
              </a:solidFill>
            </a:endParaRPr>
          </a:p>
        </p:txBody>
      </p:sp>
      <p:sp>
        <p:nvSpPr>
          <p:cNvPr id="59" name="TextBox 58"/>
          <p:cNvSpPr txBox="1"/>
          <p:nvPr/>
        </p:nvSpPr>
        <p:spPr>
          <a:xfrm>
            <a:off x="2958990" y="5310845"/>
            <a:ext cx="987322" cy="523220"/>
          </a:xfrm>
          <a:prstGeom prst="rect">
            <a:avLst/>
          </a:prstGeom>
          <a:noFill/>
        </p:spPr>
        <p:txBody>
          <a:bodyPr wrap="none" rtlCol="0">
            <a:spAutoFit/>
          </a:bodyPr>
          <a:lstStyle/>
          <a:p>
            <a:r>
              <a:rPr lang="en-US" sz="1400" dirty="0" smtClean="0">
                <a:solidFill>
                  <a:srgbClr val="00B050"/>
                </a:solidFill>
              </a:rPr>
              <a:t>hard </a:t>
            </a:r>
            <a:r>
              <a:rPr lang="en-US" sz="1400" dirty="0" err="1" smtClean="0">
                <a:solidFill>
                  <a:srgbClr val="00B050"/>
                </a:solidFill>
              </a:rPr>
              <a:t>CuAg</a:t>
            </a:r>
            <a:r>
              <a:rPr lang="en-US" sz="1400" dirty="0" smtClean="0">
                <a:solidFill>
                  <a:srgbClr val="00B050"/>
                </a:solidFill>
              </a:rPr>
              <a:t>,</a:t>
            </a:r>
            <a:br>
              <a:rPr lang="en-US" sz="1400" dirty="0" smtClean="0">
                <a:solidFill>
                  <a:srgbClr val="00B050"/>
                </a:solidFill>
              </a:rPr>
            </a:br>
            <a:r>
              <a:rPr lang="en-US" sz="1400" dirty="0" smtClean="0">
                <a:solidFill>
                  <a:srgbClr val="00B050"/>
                </a:solidFill>
              </a:rPr>
              <a:t> initial</a:t>
            </a:r>
            <a:endParaRPr lang="en-US" sz="1400" dirty="0">
              <a:solidFill>
                <a:srgbClr val="00B050"/>
              </a:solidFill>
            </a:endParaRPr>
          </a:p>
        </p:txBody>
      </p:sp>
      <p:cxnSp>
        <p:nvCxnSpPr>
          <p:cNvPr id="60" name="Straight Arrow Connector 59"/>
          <p:cNvCxnSpPr/>
          <p:nvPr/>
        </p:nvCxnSpPr>
        <p:spPr>
          <a:xfrm flipH="1" flipV="1">
            <a:off x="3189420" y="5080415"/>
            <a:ext cx="158246" cy="225333"/>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147107" y="5018055"/>
            <a:ext cx="696024" cy="307777"/>
          </a:xfrm>
          <a:prstGeom prst="rect">
            <a:avLst/>
          </a:prstGeom>
          <a:noFill/>
        </p:spPr>
        <p:txBody>
          <a:bodyPr wrap="none" rtlCol="0">
            <a:spAutoFit/>
          </a:bodyPr>
          <a:lstStyle/>
          <a:p>
            <a:pPr algn="ctr"/>
            <a:r>
              <a:rPr lang="en-US" sz="1400" dirty="0" smtClean="0">
                <a:solidFill>
                  <a:srgbClr val="0000FF"/>
                </a:solidFill>
              </a:rPr>
              <a:t>soft Cu</a:t>
            </a:r>
            <a:endParaRPr lang="en-US" sz="1400" dirty="0">
              <a:solidFill>
                <a:srgbClr val="0000FF"/>
              </a:solidFill>
            </a:endParaRPr>
          </a:p>
        </p:txBody>
      </p:sp>
      <p:cxnSp>
        <p:nvCxnSpPr>
          <p:cNvPr id="62" name="Straight Arrow Connector 61"/>
          <p:cNvCxnSpPr/>
          <p:nvPr/>
        </p:nvCxnSpPr>
        <p:spPr>
          <a:xfrm>
            <a:off x="1741608" y="5249466"/>
            <a:ext cx="257257" cy="110308"/>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725682" y="5256595"/>
            <a:ext cx="1" cy="260725"/>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292364" y="5440510"/>
            <a:ext cx="781841" cy="523220"/>
          </a:xfrm>
          <a:prstGeom prst="rect">
            <a:avLst/>
          </a:prstGeom>
          <a:noFill/>
        </p:spPr>
        <p:txBody>
          <a:bodyPr wrap="square" rtlCol="0">
            <a:spAutoFit/>
          </a:bodyPr>
          <a:lstStyle/>
          <a:p>
            <a:pPr algn="ctr"/>
            <a:r>
              <a:rPr lang="en-US" sz="1400" dirty="0"/>
              <a:t>h</a:t>
            </a:r>
            <a:r>
              <a:rPr lang="en-US" sz="1400" dirty="0" smtClean="0"/>
              <a:t>ard </a:t>
            </a:r>
            <a:br>
              <a:rPr lang="en-US" sz="1400" dirty="0" smtClean="0"/>
            </a:br>
            <a:r>
              <a:rPr lang="en-US" sz="1400" dirty="0" smtClean="0"/>
              <a:t>Cu</a:t>
            </a:r>
            <a:endParaRPr lang="en-US" sz="1400" dirty="0"/>
          </a:p>
        </p:txBody>
      </p:sp>
      <p:cxnSp>
        <p:nvCxnSpPr>
          <p:cNvPr id="69" name="Straight Arrow Connector 68"/>
          <p:cNvCxnSpPr/>
          <p:nvPr/>
        </p:nvCxnSpPr>
        <p:spPr>
          <a:xfrm flipV="1">
            <a:off x="6496794" y="1336415"/>
            <a:ext cx="489999" cy="19676"/>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532125" y="1115823"/>
            <a:ext cx="1004955" cy="523220"/>
          </a:xfrm>
          <a:prstGeom prst="rect">
            <a:avLst/>
          </a:prstGeom>
          <a:noFill/>
        </p:spPr>
        <p:txBody>
          <a:bodyPr wrap="none" rtlCol="0">
            <a:spAutoFit/>
          </a:bodyPr>
          <a:lstStyle/>
          <a:p>
            <a:pPr algn="ctr"/>
            <a:r>
              <a:rPr lang="en-US" sz="1400" dirty="0" smtClean="0">
                <a:solidFill>
                  <a:srgbClr val="FF0000"/>
                </a:solidFill>
              </a:rPr>
              <a:t>hard </a:t>
            </a:r>
            <a:r>
              <a:rPr lang="en-US" sz="1400" dirty="0" err="1" smtClean="0">
                <a:solidFill>
                  <a:srgbClr val="FF0000"/>
                </a:solidFill>
              </a:rPr>
              <a:t>CuAg</a:t>
            </a:r>
            <a:r>
              <a:rPr lang="en-US" sz="1400" dirty="0" smtClean="0">
                <a:solidFill>
                  <a:srgbClr val="FF0000"/>
                </a:solidFill>
              </a:rPr>
              <a:t>,</a:t>
            </a:r>
          </a:p>
          <a:p>
            <a:pPr algn="ctr"/>
            <a:r>
              <a:rPr lang="en-US" sz="1400" dirty="0" smtClean="0">
                <a:solidFill>
                  <a:srgbClr val="FF0000"/>
                </a:solidFill>
              </a:rPr>
              <a:t>final</a:t>
            </a:r>
            <a:endParaRPr lang="en-US" sz="1400" dirty="0">
              <a:solidFill>
                <a:srgbClr val="FF0000"/>
              </a:solidFill>
            </a:endParaRPr>
          </a:p>
        </p:txBody>
      </p:sp>
      <p:sp>
        <p:nvSpPr>
          <p:cNvPr id="71" name="TextBox 70"/>
          <p:cNvSpPr txBox="1"/>
          <p:nvPr/>
        </p:nvSpPr>
        <p:spPr>
          <a:xfrm>
            <a:off x="7412013" y="2338512"/>
            <a:ext cx="987322" cy="523220"/>
          </a:xfrm>
          <a:prstGeom prst="rect">
            <a:avLst/>
          </a:prstGeom>
          <a:noFill/>
        </p:spPr>
        <p:txBody>
          <a:bodyPr wrap="none" rtlCol="0">
            <a:spAutoFit/>
          </a:bodyPr>
          <a:lstStyle/>
          <a:p>
            <a:r>
              <a:rPr lang="en-US" sz="1400" dirty="0" smtClean="0">
                <a:solidFill>
                  <a:srgbClr val="00B050"/>
                </a:solidFill>
              </a:rPr>
              <a:t>hard </a:t>
            </a:r>
            <a:r>
              <a:rPr lang="en-US" sz="1400" dirty="0" err="1" smtClean="0">
                <a:solidFill>
                  <a:srgbClr val="00B050"/>
                </a:solidFill>
              </a:rPr>
              <a:t>CuAg</a:t>
            </a:r>
            <a:r>
              <a:rPr lang="en-US" sz="1400" dirty="0" smtClean="0">
                <a:solidFill>
                  <a:srgbClr val="00B050"/>
                </a:solidFill>
              </a:rPr>
              <a:t>,</a:t>
            </a:r>
            <a:br>
              <a:rPr lang="en-US" sz="1400" dirty="0" smtClean="0">
                <a:solidFill>
                  <a:srgbClr val="00B050"/>
                </a:solidFill>
              </a:rPr>
            </a:br>
            <a:r>
              <a:rPr lang="en-US" sz="1400" dirty="0" smtClean="0">
                <a:solidFill>
                  <a:srgbClr val="00B050"/>
                </a:solidFill>
              </a:rPr>
              <a:t> initial</a:t>
            </a:r>
            <a:endParaRPr lang="en-US" sz="1400" dirty="0">
              <a:solidFill>
                <a:srgbClr val="00B050"/>
              </a:solidFill>
            </a:endParaRPr>
          </a:p>
        </p:txBody>
      </p:sp>
      <p:cxnSp>
        <p:nvCxnSpPr>
          <p:cNvPr id="72" name="Straight Arrow Connector 71"/>
          <p:cNvCxnSpPr/>
          <p:nvPr/>
        </p:nvCxnSpPr>
        <p:spPr>
          <a:xfrm flipH="1" flipV="1">
            <a:off x="6981286" y="2487456"/>
            <a:ext cx="395815" cy="112665"/>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532125" y="1777585"/>
            <a:ext cx="696024" cy="307777"/>
          </a:xfrm>
          <a:prstGeom prst="rect">
            <a:avLst/>
          </a:prstGeom>
          <a:noFill/>
        </p:spPr>
        <p:txBody>
          <a:bodyPr wrap="none" rtlCol="0">
            <a:spAutoFit/>
          </a:bodyPr>
          <a:lstStyle/>
          <a:p>
            <a:pPr algn="ctr"/>
            <a:r>
              <a:rPr lang="en-US" sz="1400" dirty="0" smtClean="0">
                <a:solidFill>
                  <a:srgbClr val="0000FF"/>
                </a:solidFill>
              </a:rPr>
              <a:t>soft Cu</a:t>
            </a:r>
            <a:endParaRPr lang="en-US" sz="1400" dirty="0">
              <a:solidFill>
                <a:srgbClr val="0000FF"/>
              </a:solidFill>
            </a:endParaRPr>
          </a:p>
        </p:txBody>
      </p:sp>
      <p:cxnSp>
        <p:nvCxnSpPr>
          <p:cNvPr id="74" name="Straight Arrow Connector 73"/>
          <p:cNvCxnSpPr/>
          <p:nvPr/>
        </p:nvCxnSpPr>
        <p:spPr>
          <a:xfrm>
            <a:off x="6151659" y="1969610"/>
            <a:ext cx="378996" cy="294437"/>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7605995" y="1876195"/>
            <a:ext cx="299679" cy="46133"/>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670489" y="1626501"/>
            <a:ext cx="781841" cy="523220"/>
          </a:xfrm>
          <a:prstGeom prst="rect">
            <a:avLst/>
          </a:prstGeom>
          <a:noFill/>
        </p:spPr>
        <p:txBody>
          <a:bodyPr wrap="square" rtlCol="0">
            <a:spAutoFit/>
          </a:bodyPr>
          <a:lstStyle/>
          <a:p>
            <a:pPr algn="ctr"/>
            <a:r>
              <a:rPr lang="en-US" sz="1400" dirty="0"/>
              <a:t>h</a:t>
            </a:r>
            <a:r>
              <a:rPr lang="en-US" sz="1400" dirty="0" smtClean="0"/>
              <a:t>ard </a:t>
            </a:r>
            <a:br>
              <a:rPr lang="en-US" sz="1400" dirty="0" smtClean="0"/>
            </a:br>
            <a:r>
              <a:rPr lang="en-US" sz="1400" dirty="0" smtClean="0"/>
              <a:t>Cu</a:t>
            </a:r>
            <a:endParaRPr lang="en-US" sz="1400" dirty="0"/>
          </a:p>
        </p:txBody>
      </p:sp>
      <p:cxnSp>
        <p:nvCxnSpPr>
          <p:cNvPr id="81" name="Straight Arrow Connector 80"/>
          <p:cNvCxnSpPr/>
          <p:nvPr/>
        </p:nvCxnSpPr>
        <p:spPr>
          <a:xfrm flipV="1">
            <a:off x="6261820" y="4239918"/>
            <a:ext cx="489999" cy="19676"/>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426049" y="3928265"/>
            <a:ext cx="1004955" cy="523220"/>
          </a:xfrm>
          <a:prstGeom prst="rect">
            <a:avLst/>
          </a:prstGeom>
          <a:noFill/>
        </p:spPr>
        <p:txBody>
          <a:bodyPr wrap="none" rtlCol="0">
            <a:spAutoFit/>
          </a:bodyPr>
          <a:lstStyle/>
          <a:p>
            <a:pPr algn="ctr"/>
            <a:r>
              <a:rPr lang="en-US" sz="1400" dirty="0" smtClean="0">
                <a:solidFill>
                  <a:srgbClr val="FF0000"/>
                </a:solidFill>
              </a:rPr>
              <a:t>hard </a:t>
            </a:r>
            <a:r>
              <a:rPr lang="en-US" sz="1400" dirty="0" err="1" smtClean="0">
                <a:solidFill>
                  <a:srgbClr val="FF0000"/>
                </a:solidFill>
              </a:rPr>
              <a:t>CuAg</a:t>
            </a:r>
            <a:r>
              <a:rPr lang="en-US" sz="1400" dirty="0" smtClean="0">
                <a:solidFill>
                  <a:srgbClr val="FF0000"/>
                </a:solidFill>
              </a:rPr>
              <a:t>,</a:t>
            </a:r>
          </a:p>
          <a:p>
            <a:pPr algn="ctr"/>
            <a:r>
              <a:rPr lang="en-US" sz="1400" dirty="0" smtClean="0">
                <a:solidFill>
                  <a:srgbClr val="FF0000"/>
                </a:solidFill>
              </a:rPr>
              <a:t>final</a:t>
            </a:r>
            <a:endParaRPr lang="en-US" sz="1400" dirty="0">
              <a:solidFill>
                <a:srgbClr val="FF0000"/>
              </a:solidFill>
            </a:endParaRPr>
          </a:p>
        </p:txBody>
      </p:sp>
      <p:sp>
        <p:nvSpPr>
          <p:cNvPr id="83" name="TextBox 82"/>
          <p:cNvSpPr txBox="1"/>
          <p:nvPr/>
        </p:nvSpPr>
        <p:spPr>
          <a:xfrm>
            <a:off x="7183540" y="5325295"/>
            <a:ext cx="987322" cy="523220"/>
          </a:xfrm>
          <a:prstGeom prst="rect">
            <a:avLst/>
          </a:prstGeom>
          <a:noFill/>
        </p:spPr>
        <p:txBody>
          <a:bodyPr wrap="none" rtlCol="0">
            <a:spAutoFit/>
          </a:bodyPr>
          <a:lstStyle/>
          <a:p>
            <a:r>
              <a:rPr lang="en-US" sz="1400" dirty="0" smtClean="0">
                <a:solidFill>
                  <a:srgbClr val="00B050"/>
                </a:solidFill>
              </a:rPr>
              <a:t>hard </a:t>
            </a:r>
            <a:r>
              <a:rPr lang="en-US" sz="1400" dirty="0" err="1" smtClean="0">
                <a:solidFill>
                  <a:srgbClr val="00B050"/>
                </a:solidFill>
              </a:rPr>
              <a:t>CuAg</a:t>
            </a:r>
            <a:r>
              <a:rPr lang="en-US" sz="1400" dirty="0" smtClean="0">
                <a:solidFill>
                  <a:srgbClr val="00B050"/>
                </a:solidFill>
              </a:rPr>
              <a:t>,</a:t>
            </a:r>
            <a:br>
              <a:rPr lang="en-US" sz="1400" dirty="0" smtClean="0">
                <a:solidFill>
                  <a:srgbClr val="00B050"/>
                </a:solidFill>
              </a:rPr>
            </a:br>
            <a:r>
              <a:rPr lang="en-US" sz="1400" dirty="0" smtClean="0">
                <a:solidFill>
                  <a:srgbClr val="00B050"/>
                </a:solidFill>
              </a:rPr>
              <a:t> initial</a:t>
            </a:r>
            <a:endParaRPr lang="en-US" sz="1400" dirty="0">
              <a:solidFill>
                <a:srgbClr val="00B050"/>
              </a:solidFill>
            </a:endParaRPr>
          </a:p>
        </p:txBody>
      </p:sp>
      <p:cxnSp>
        <p:nvCxnSpPr>
          <p:cNvPr id="84" name="Straight Arrow Connector 83"/>
          <p:cNvCxnSpPr/>
          <p:nvPr/>
        </p:nvCxnSpPr>
        <p:spPr>
          <a:xfrm flipH="1" flipV="1">
            <a:off x="6799490" y="5467015"/>
            <a:ext cx="395815" cy="112665"/>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426049" y="4681088"/>
            <a:ext cx="696024" cy="307777"/>
          </a:xfrm>
          <a:prstGeom prst="rect">
            <a:avLst/>
          </a:prstGeom>
          <a:noFill/>
        </p:spPr>
        <p:txBody>
          <a:bodyPr wrap="none" rtlCol="0">
            <a:spAutoFit/>
          </a:bodyPr>
          <a:lstStyle/>
          <a:p>
            <a:pPr algn="ctr"/>
            <a:r>
              <a:rPr lang="en-US" sz="1400" dirty="0" smtClean="0">
                <a:solidFill>
                  <a:srgbClr val="0000FF"/>
                </a:solidFill>
              </a:rPr>
              <a:t>soft Cu</a:t>
            </a:r>
            <a:endParaRPr lang="en-US" sz="1400" dirty="0">
              <a:solidFill>
                <a:srgbClr val="0000FF"/>
              </a:solidFill>
            </a:endParaRPr>
          </a:p>
        </p:txBody>
      </p:sp>
      <p:cxnSp>
        <p:nvCxnSpPr>
          <p:cNvPr id="86" name="Straight Arrow Connector 85"/>
          <p:cNvCxnSpPr/>
          <p:nvPr/>
        </p:nvCxnSpPr>
        <p:spPr>
          <a:xfrm>
            <a:off x="6045583" y="4873113"/>
            <a:ext cx="378996" cy="294437"/>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7413970" y="4709284"/>
            <a:ext cx="299679" cy="46133"/>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490780" y="4504340"/>
            <a:ext cx="781841" cy="523220"/>
          </a:xfrm>
          <a:prstGeom prst="rect">
            <a:avLst/>
          </a:prstGeom>
          <a:noFill/>
        </p:spPr>
        <p:txBody>
          <a:bodyPr wrap="square" rtlCol="0">
            <a:spAutoFit/>
          </a:bodyPr>
          <a:lstStyle/>
          <a:p>
            <a:pPr algn="ctr"/>
            <a:r>
              <a:rPr lang="en-US" sz="1400" dirty="0"/>
              <a:t>h</a:t>
            </a:r>
            <a:r>
              <a:rPr lang="en-US" sz="1400" dirty="0" smtClean="0"/>
              <a:t>ard </a:t>
            </a:r>
            <a:br>
              <a:rPr lang="en-US" sz="1400" dirty="0" smtClean="0"/>
            </a:br>
            <a:r>
              <a:rPr lang="en-US" sz="1400" dirty="0" smtClean="0"/>
              <a:t>Cu</a:t>
            </a:r>
            <a:endParaRPr lang="en-US" sz="1400" dirty="0"/>
          </a:p>
        </p:txBody>
      </p:sp>
      <p:sp>
        <p:nvSpPr>
          <p:cNvPr id="12" name="TextBox 11"/>
          <p:cNvSpPr txBox="1"/>
          <p:nvPr/>
        </p:nvSpPr>
        <p:spPr>
          <a:xfrm>
            <a:off x="616285" y="6270970"/>
            <a:ext cx="8383513" cy="646331"/>
          </a:xfrm>
          <a:prstGeom prst="rect">
            <a:avLst/>
          </a:prstGeom>
          <a:noFill/>
        </p:spPr>
        <p:txBody>
          <a:bodyPr wrap="none" rtlCol="0">
            <a:spAutoFit/>
          </a:bodyPr>
          <a:lstStyle/>
          <a:p>
            <a:pPr algn="ctr"/>
            <a:r>
              <a:rPr lang="en-US" dirty="0" smtClean="0"/>
              <a:t>Gradient performance of “initial </a:t>
            </a:r>
            <a:r>
              <a:rPr lang="en-US" dirty="0" err="1" smtClean="0"/>
              <a:t>CuAg</a:t>
            </a:r>
            <a:r>
              <a:rPr lang="en-US" dirty="0" smtClean="0"/>
              <a:t>” is better then any other structure, pulse heating</a:t>
            </a:r>
            <a:br>
              <a:rPr lang="en-US" dirty="0" smtClean="0"/>
            </a:br>
            <a:r>
              <a:rPr lang="en-US" dirty="0" smtClean="0"/>
              <a:t> dependence will need to be investigated</a:t>
            </a:r>
            <a:endParaRPr lang="en-US" dirty="0"/>
          </a:p>
        </p:txBody>
      </p:sp>
    </p:spTree>
    <p:extLst>
      <p:ext uri="{BB962C8B-B14F-4D97-AF65-F5344CB8AC3E}">
        <p14:creationId xmlns:p14="http://schemas.microsoft.com/office/powerpoint/2010/main" val="42760452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nvSpPr>
        <p:spPr>
          <a:xfrm>
            <a:off x="215008" y="152400"/>
            <a:ext cx="8928992" cy="1143000"/>
          </a:xfrm>
          <a:prstGeom prst="rect">
            <a:avLst/>
          </a:prstGeom>
        </p:spPr>
        <p:txBody>
          <a:bodyPr anchor="ctr">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1"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altLang="ja-JP" sz="3200" b="0" dirty="0" smtClean="0">
                <a:solidFill>
                  <a:schemeClr val="tx1"/>
                </a:solidFill>
                <a:effectLst/>
                <a:latin typeface="Calibri" pitchFamily="34" charset="0"/>
              </a:rPr>
              <a:t>1C-SW-A3.75-T2.6-Clad-Cu/SUS, Cu/Mo  </a:t>
            </a:r>
            <a:br>
              <a:rPr lang="en-US" altLang="ja-JP" sz="3200" b="0" dirty="0" smtClean="0">
                <a:solidFill>
                  <a:schemeClr val="tx1"/>
                </a:solidFill>
                <a:effectLst/>
                <a:latin typeface="Calibri" pitchFamily="34" charset="0"/>
              </a:rPr>
            </a:br>
            <a:r>
              <a:rPr lang="en-US" altLang="ja-JP" sz="3200" b="0" dirty="0" smtClean="0">
                <a:solidFill>
                  <a:schemeClr val="tx1"/>
                </a:solidFill>
                <a:effectLst/>
                <a:latin typeface="Calibri" pitchFamily="34" charset="0"/>
              </a:rPr>
              <a:t>surface polished cell</a:t>
            </a:r>
            <a:endParaRPr lang="ja-JP" altLang="en-US" sz="3200" b="0" dirty="0">
              <a:solidFill>
                <a:schemeClr val="tx1"/>
              </a:solidFill>
              <a:effectLst/>
              <a:latin typeface="Calibri" pitchFamily="34" charset="0"/>
            </a:endParaRPr>
          </a:p>
        </p:txBody>
      </p:sp>
      <p:pic>
        <p:nvPicPr>
          <p:cNvPr id="51203" name="Picture 2" descr="CIMG1579"/>
          <p:cNvPicPr>
            <a:picLocks noChangeAspect="1" noChangeArrowheads="1"/>
          </p:cNvPicPr>
          <p:nvPr/>
        </p:nvPicPr>
        <p:blipFill>
          <a:blip r:embed="rId2" cstate="print"/>
          <a:srcRect/>
          <a:stretch>
            <a:fillRect/>
          </a:stretch>
        </p:blipFill>
        <p:spPr bwMode="auto">
          <a:xfrm>
            <a:off x="323850" y="1385888"/>
            <a:ext cx="4248150" cy="3186112"/>
          </a:xfrm>
          <a:prstGeom prst="rect">
            <a:avLst/>
          </a:prstGeom>
          <a:noFill/>
          <a:ln w="9525">
            <a:noFill/>
            <a:miter lim="800000"/>
            <a:headEnd/>
            <a:tailEnd/>
          </a:ln>
        </p:spPr>
      </p:pic>
      <p:pic>
        <p:nvPicPr>
          <p:cNvPr id="51204" name="Picture 3" descr="CIMG1581"/>
          <p:cNvPicPr>
            <a:picLocks noChangeAspect="1" noChangeArrowheads="1"/>
          </p:cNvPicPr>
          <p:nvPr/>
        </p:nvPicPr>
        <p:blipFill>
          <a:blip r:embed="rId3" cstate="print"/>
          <a:srcRect/>
          <a:stretch>
            <a:fillRect/>
          </a:stretch>
        </p:blipFill>
        <p:spPr bwMode="auto">
          <a:xfrm>
            <a:off x="4716463" y="1385888"/>
            <a:ext cx="4248150" cy="3184525"/>
          </a:xfrm>
          <a:prstGeom prst="rect">
            <a:avLst/>
          </a:prstGeom>
          <a:noFill/>
          <a:ln w="9525">
            <a:noFill/>
            <a:miter lim="800000"/>
            <a:headEnd/>
            <a:tailEnd/>
          </a:ln>
        </p:spPr>
      </p:pic>
      <p:sp>
        <p:nvSpPr>
          <p:cNvPr id="51205" name="Text Box 5"/>
          <p:cNvSpPr txBox="1">
            <a:spLocks noChangeArrowheads="1"/>
          </p:cNvSpPr>
          <p:nvPr/>
        </p:nvSpPr>
        <p:spPr bwMode="auto">
          <a:xfrm>
            <a:off x="1835150" y="1457325"/>
            <a:ext cx="1368425" cy="457200"/>
          </a:xfrm>
          <a:prstGeom prst="rect">
            <a:avLst/>
          </a:prstGeom>
          <a:noFill/>
          <a:ln w="9525">
            <a:noFill/>
            <a:miter lim="800000"/>
            <a:headEnd/>
            <a:tailEnd/>
          </a:ln>
        </p:spPr>
        <p:txBody>
          <a:bodyPr>
            <a:spAutoFit/>
          </a:bodyPr>
          <a:lstStyle/>
          <a:p>
            <a:pPr>
              <a:spcBef>
                <a:spcPct val="50000"/>
              </a:spcBef>
            </a:pPr>
            <a:r>
              <a:rPr lang="en-US" altLang="ja-JP" sz="2400" b="1">
                <a:latin typeface="Calibri" pitchFamily="34" charset="0"/>
                <a:ea typeface="MS PGothic" pitchFamily="34" charset="-128"/>
              </a:rPr>
              <a:t>Cu/Mo</a:t>
            </a:r>
          </a:p>
        </p:txBody>
      </p:sp>
      <p:sp>
        <p:nvSpPr>
          <p:cNvPr id="51206" name="Text Box 6"/>
          <p:cNvSpPr txBox="1">
            <a:spLocks noChangeArrowheads="1"/>
          </p:cNvSpPr>
          <p:nvPr/>
        </p:nvSpPr>
        <p:spPr bwMode="auto">
          <a:xfrm>
            <a:off x="6084888" y="1457325"/>
            <a:ext cx="1368425" cy="457200"/>
          </a:xfrm>
          <a:prstGeom prst="rect">
            <a:avLst/>
          </a:prstGeom>
          <a:noFill/>
          <a:ln w="9525">
            <a:noFill/>
            <a:miter lim="800000"/>
            <a:headEnd/>
            <a:tailEnd/>
          </a:ln>
        </p:spPr>
        <p:txBody>
          <a:bodyPr>
            <a:spAutoFit/>
          </a:bodyPr>
          <a:lstStyle/>
          <a:p>
            <a:pPr>
              <a:spcBef>
                <a:spcPct val="50000"/>
              </a:spcBef>
            </a:pPr>
            <a:r>
              <a:rPr lang="en-US" altLang="ja-JP" sz="2400" b="1">
                <a:latin typeface="Calibri" pitchFamily="34" charset="0"/>
                <a:ea typeface="MS PGothic" pitchFamily="34" charset="-128"/>
              </a:rPr>
              <a:t>Cu/SUS</a:t>
            </a:r>
          </a:p>
        </p:txBody>
      </p:sp>
      <p:sp>
        <p:nvSpPr>
          <p:cNvPr id="51207" name="テキスト ボックス 8"/>
          <p:cNvSpPr txBox="1">
            <a:spLocks noChangeArrowheads="1"/>
          </p:cNvSpPr>
          <p:nvPr/>
        </p:nvSpPr>
        <p:spPr bwMode="auto">
          <a:xfrm>
            <a:off x="611188" y="4625975"/>
            <a:ext cx="7273925" cy="1754188"/>
          </a:xfrm>
          <a:prstGeom prst="rect">
            <a:avLst/>
          </a:prstGeom>
          <a:noFill/>
          <a:ln w="9525">
            <a:noFill/>
            <a:miter lim="800000"/>
            <a:headEnd/>
            <a:tailEnd/>
          </a:ln>
        </p:spPr>
        <p:txBody>
          <a:bodyPr>
            <a:spAutoFit/>
          </a:bodyPr>
          <a:lstStyle/>
          <a:p>
            <a:r>
              <a:rPr lang="en-US" altLang="ja-JP">
                <a:latin typeface="Calibri" pitchFamily="34" charset="0"/>
                <a:ea typeface="MS PGothic" pitchFamily="34" charset="-128"/>
              </a:rPr>
              <a:t>                      Bulk                        surface           skin </a:t>
            </a:r>
          </a:p>
          <a:p>
            <a:r>
              <a:rPr lang="en-US" altLang="ja-JP">
                <a:latin typeface="Calibri" pitchFamily="34" charset="0"/>
                <a:ea typeface="MS PGothic" pitchFamily="34" charset="-128"/>
              </a:rPr>
              <a:t>                  resistivity           resistivity           depth</a:t>
            </a:r>
          </a:p>
          <a:p>
            <a:r>
              <a:rPr lang="en-US" altLang="ja-JP">
                <a:latin typeface="Calibri" pitchFamily="34" charset="0"/>
                <a:ea typeface="MS PGothic" pitchFamily="34" charset="-128"/>
              </a:rPr>
              <a:t>                   (Ohm-m)              (Ohm)                 (mm)</a:t>
            </a:r>
          </a:p>
          <a:p>
            <a:r>
              <a:rPr lang="en-US" altLang="ja-JP">
                <a:latin typeface="Calibri" pitchFamily="34" charset="0"/>
                <a:ea typeface="MS PGothic" pitchFamily="34" charset="-128"/>
              </a:rPr>
              <a:t>Cu             1.724x10E-8           0.034                   0.505</a:t>
            </a:r>
          </a:p>
          <a:p>
            <a:r>
              <a:rPr lang="en-US" altLang="ja-JP">
                <a:latin typeface="Calibri" pitchFamily="34" charset="0"/>
                <a:ea typeface="MS PGothic" pitchFamily="34" charset="-128"/>
              </a:rPr>
              <a:t>SUS 304       6.4 x10E-7           0.208                   3.07</a:t>
            </a:r>
          </a:p>
          <a:p>
            <a:r>
              <a:rPr lang="en-US" altLang="ja-JP">
                <a:latin typeface="Calibri" pitchFamily="34" charset="0"/>
                <a:ea typeface="MS PGothic" pitchFamily="34" charset="-128"/>
              </a:rPr>
              <a:t>Mo                5.7x 10E-8           0.062                  0.918</a:t>
            </a:r>
            <a:endParaRPr lang="ja-JP" altLang="en-US">
              <a:latin typeface="Calibri" pitchFamily="34" charset="0"/>
              <a:ea typeface="MS PGothic" pitchFamily="34" charset="-128"/>
            </a:endParaRPr>
          </a:p>
        </p:txBody>
      </p:sp>
      <p:sp>
        <p:nvSpPr>
          <p:cNvPr id="51208" name="TextBox 8"/>
          <p:cNvSpPr txBox="1">
            <a:spLocks noChangeArrowheads="1"/>
          </p:cNvSpPr>
          <p:nvPr/>
        </p:nvSpPr>
        <p:spPr bwMode="auto">
          <a:xfrm>
            <a:off x="5486400" y="6488113"/>
            <a:ext cx="3636963" cy="369887"/>
          </a:xfrm>
          <a:prstGeom prst="rect">
            <a:avLst/>
          </a:prstGeom>
          <a:noFill/>
          <a:ln w="9525">
            <a:noFill/>
            <a:miter lim="800000"/>
            <a:headEnd/>
            <a:tailEnd/>
          </a:ln>
        </p:spPr>
        <p:txBody>
          <a:bodyPr wrap="none">
            <a:spAutoFit/>
          </a:bodyPr>
          <a:lstStyle/>
          <a:p>
            <a:r>
              <a:rPr lang="en-US" dirty="0">
                <a:latin typeface="Calibri" pitchFamily="34" charset="0"/>
              </a:rPr>
              <a:t> </a:t>
            </a:r>
            <a:r>
              <a:rPr lang="en-US" dirty="0" err="1">
                <a:latin typeface="Calibri" pitchFamily="34" charset="0"/>
              </a:rPr>
              <a:t>Yasuo</a:t>
            </a:r>
            <a:r>
              <a:rPr lang="en-US" dirty="0">
                <a:latin typeface="Calibri" pitchFamily="34" charset="0"/>
              </a:rPr>
              <a:t> Higashi, KEK, September 2011</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Dual mode Cavity for studying the relative effects of electric and magnetic fields</a:t>
            </a:r>
            <a:endParaRPr lang="en-US" b="0" dirty="0"/>
          </a:p>
        </p:txBody>
      </p:sp>
      <p:sp>
        <p:nvSpPr>
          <p:cNvPr id="2" name="Slide Number Placeholder 1"/>
          <p:cNvSpPr>
            <a:spLocks noGrp="1"/>
          </p:cNvSpPr>
          <p:nvPr>
            <p:ph type="sldNum" sz="quarter" idx="10"/>
          </p:nvPr>
        </p:nvSpPr>
        <p:spPr/>
        <p:txBody>
          <a:bodyPr/>
          <a:lstStyle/>
          <a:p>
            <a:fld id="{5BD36294-2849-48A8-8531-5354CF3095D2}" type="slidenum">
              <a:rPr lang="en-US" smtClean="0"/>
              <a:pPr/>
              <a:t>14</a:t>
            </a:fld>
            <a:endParaRPr lang="en-US" dirty="0"/>
          </a:p>
        </p:txBody>
      </p:sp>
      <p:grpSp>
        <p:nvGrpSpPr>
          <p:cNvPr id="5" name="Group 9"/>
          <p:cNvGrpSpPr/>
          <p:nvPr/>
        </p:nvGrpSpPr>
        <p:grpSpPr>
          <a:xfrm>
            <a:off x="6155489" y="1247493"/>
            <a:ext cx="2315006" cy="1700160"/>
            <a:chOff x="1142865" y="0"/>
            <a:chExt cx="7741849" cy="6858000"/>
          </a:xfrm>
        </p:grpSpPr>
        <p:pic>
          <p:nvPicPr>
            <p:cNvPr id="11" name="Picture 2"/>
            <p:cNvPicPr>
              <a:picLocks noChangeAspect="1" noChangeArrowheads="1"/>
            </p:cNvPicPr>
            <p:nvPr/>
          </p:nvPicPr>
          <p:blipFill>
            <a:blip r:embed="rId3" cstate="print"/>
            <a:srcRect/>
            <a:stretch>
              <a:fillRect/>
            </a:stretch>
          </p:blipFill>
          <p:spPr bwMode="auto">
            <a:xfrm>
              <a:off x="1142865" y="0"/>
              <a:ext cx="7543936" cy="6858000"/>
            </a:xfrm>
            <a:prstGeom prst="rect">
              <a:avLst/>
            </a:prstGeom>
            <a:noFill/>
            <a:ln w="9525">
              <a:noFill/>
              <a:miter lim="800000"/>
              <a:headEnd/>
              <a:tailEnd/>
            </a:ln>
            <a:effectLst/>
          </p:spPr>
        </p:pic>
        <p:cxnSp>
          <p:nvCxnSpPr>
            <p:cNvPr id="12" name="Straight Arrow Connector 11"/>
            <p:cNvCxnSpPr/>
            <p:nvPr/>
          </p:nvCxnSpPr>
          <p:spPr>
            <a:xfrm flipV="1">
              <a:off x="2438400" y="4191000"/>
              <a:ext cx="914400" cy="228600"/>
            </a:xfrm>
            <a:prstGeom prst="straightConnector1">
              <a:avLst/>
            </a:prstGeom>
            <a:ln w="3175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711842">
              <a:off x="1799847" y="3381261"/>
              <a:ext cx="2064968" cy="1117341"/>
            </a:xfrm>
            <a:prstGeom prst="rect">
              <a:avLst/>
            </a:prstGeom>
            <a:noFill/>
          </p:spPr>
          <p:txBody>
            <a:bodyPr wrap="none" rtlCol="0">
              <a:spAutoFit/>
            </a:bodyPr>
            <a:lstStyle/>
            <a:p>
              <a:r>
                <a:rPr lang="en-US" sz="1100" dirty="0" smtClean="0">
                  <a:latin typeface="Calibri" pitchFamily="34" charset="0"/>
                </a:rPr>
                <a:t>TE01</a:t>
              </a:r>
              <a:r>
                <a:rPr lang="en-US" sz="1200" dirty="0" smtClean="0">
                  <a:latin typeface="Calibri" pitchFamily="34" charset="0"/>
                </a:rPr>
                <a:t> in</a:t>
              </a:r>
              <a:endParaRPr lang="en-US" sz="1200" dirty="0">
                <a:latin typeface="Calibri" pitchFamily="34" charset="0"/>
              </a:endParaRPr>
            </a:p>
          </p:txBody>
        </p:sp>
        <p:sp>
          <p:nvSpPr>
            <p:cNvPr id="14" name="TextBox 13"/>
            <p:cNvSpPr txBox="1"/>
            <p:nvPr/>
          </p:nvSpPr>
          <p:spPr>
            <a:xfrm rot="20865952">
              <a:off x="6691088" y="2056666"/>
              <a:ext cx="2193626" cy="1055266"/>
            </a:xfrm>
            <a:prstGeom prst="rect">
              <a:avLst/>
            </a:prstGeom>
            <a:noFill/>
          </p:spPr>
          <p:txBody>
            <a:bodyPr wrap="none" rtlCol="0">
              <a:spAutoFit/>
            </a:bodyPr>
            <a:lstStyle/>
            <a:p>
              <a:r>
                <a:rPr lang="en-US" sz="1050" dirty="0" smtClean="0">
                  <a:latin typeface="Calibri" pitchFamily="34" charset="0"/>
                </a:rPr>
                <a:t>TM01 in</a:t>
              </a:r>
              <a:endParaRPr lang="en-US" sz="1050" dirty="0">
                <a:latin typeface="Calibri" pitchFamily="34" charset="0"/>
              </a:endParaRPr>
            </a:p>
          </p:txBody>
        </p:sp>
        <p:cxnSp>
          <p:nvCxnSpPr>
            <p:cNvPr id="15" name="Straight Arrow Connector 14"/>
            <p:cNvCxnSpPr/>
            <p:nvPr/>
          </p:nvCxnSpPr>
          <p:spPr>
            <a:xfrm rot="10800000" flipV="1">
              <a:off x="7315200" y="2743200"/>
              <a:ext cx="914400" cy="228600"/>
            </a:xfrm>
            <a:prstGeom prst="straightConnector1">
              <a:avLst/>
            </a:prstGeom>
            <a:ln w="3175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grpSp>
      <p:pic>
        <p:nvPicPr>
          <p:cNvPr id="16" name="Picture 24"/>
          <p:cNvPicPr>
            <a:picLocks noChangeAspect="1" noChangeArrowheads="1"/>
          </p:cNvPicPr>
          <p:nvPr/>
        </p:nvPicPr>
        <p:blipFill>
          <a:blip r:embed="rId4" cstate="print"/>
          <a:srcRect r="7072" b="20515"/>
          <a:stretch>
            <a:fillRect/>
          </a:stretch>
        </p:blipFill>
        <p:spPr bwMode="auto">
          <a:xfrm>
            <a:off x="2901261" y="1083927"/>
            <a:ext cx="3200400" cy="1811673"/>
          </a:xfrm>
          <a:prstGeom prst="rect">
            <a:avLst/>
          </a:prstGeom>
          <a:noFill/>
          <a:ln w="9525">
            <a:noFill/>
            <a:miter lim="800000"/>
            <a:headEnd/>
            <a:tailEnd/>
          </a:ln>
        </p:spPr>
      </p:pic>
      <p:pic>
        <p:nvPicPr>
          <p:cNvPr id="17" name="Picture 23"/>
          <p:cNvPicPr>
            <a:picLocks noChangeAspect="1" noChangeArrowheads="1"/>
          </p:cNvPicPr>
          <p:nvPr/>
        </p:nvPicPr>
        <p:blipFill>
          <a:blip r:embed="rId5" cstate="print"/>
          <a:srcRect r="8238" b="20515"/>
          <a:stretch>
            <a:fillRect/>
          </a:stretch>
        </p:blipFill>
        <p:spPr bwMode="auto">
          <a:xfrm>
            <a:off x="2901261" y="2846639"/>
            <a:ext cx="3166165" cy="1790700"/>
          </a:xfrm>
          <a:prstGeom prst="rect">
            <a:avLst/>
          </a:prstGeom>
          <a:noFill/>
          <a:ln w="9525">
            <a:noFill/>
            <a:miter lim="800000"/>
            <a:headEnd/>
            <a:tailEnd/>
          </a:ln>
        </p:spPr>
      </p:pic>
      <p:pic>
        <p:nvPicPr>
          <p:cNvPr id="19" name="Picture 4"/>
          <p:cNvPicPr>
            <a:picLocks noChangeAspect="1" noChangeArrowheads="1"/>
          </p:cNvPicPr>
          <p:nvPr/>
        </p:nvPicPr>
        <p:blipFill>
          <a:blip r:embed="rId6" cstate="print"/>
          <a:srcRect/>
          <a:stretch>
            <a:fillRect/>
          </a:stretch>
        </p:blipFill>
        <p:spPr bwMode="auto">
          <a:xfrm>
            <a:off x="2672661" y="4648200"/>
            <a:ext cx="3804339" cy="1990725"/>
          </a:xfrm>
          <a:prstGeom prst="rect">
            <a:avLst/>
          </a:prstGeom>
          <a:noFill/>
          <a:ln w="9525">
            <a:noFill/>
            <a:miter lim="800000"/>
            <a:headEnd/>
            <a:tailEnd/>
          </a:ln>
        </p:spPr>
      </p:pic>
      <p:sp>
        <p:nvSpPr>
          <p:cNvPr id="20" name="TextBox 19"/>
          <p:cNvSpPr txBox="1"/>
          <p:nvPr/>
        </p:nvSpPr>
        <p:spPr>
          <a:xfrm>
            <a:off x="3656099" y="1525305"/>
            <a:ext cx="1831801" cy="415498"/>
          </a:xfrm>
          <a:prstGeom prst="rect">
            <a:avLst/>
          </a:prstGeom>
          <a:noFill/>
        </p:spPr>
        <p:txBody>
          <a:bodyPr wrap="square" rtlCol="0">
            <a:spAutoFit/>
          </a:bodyPr>
          <a:lstStyle/>
          <a:p>
            <a:pPr algn="ctr"/>
            <a:r>
              <a:rPr lang="en-US" sz="1050" dirty="0" smtClean="0"/>
              <a:t>Electric Field due to the TM</a:t>
            </a:r>
            <a:r>
              <a:rPr lang="en-US" sz="1050" baseline="-25000" dirty="0" smtClean="0"/>
              <a:t>020</a:t>
            </a:r>
            <a:r>
              <a:rPr lang="en-US" sz="1050" dirty="0" smtClean="0"/>
              <a:t> Mode </a:t>
            </a:r>
            <a:endParaRPr lang="en-US" sz="1050" dirty="0"/>
          </a:p>
        </p:txBody>
      </p:sp>
      <p:sp>
        <p:nvSpPr>
          <p:cNvPr id="21" name="TextBox 20"/>
          <p:cNvSpPr txBox="1"/>
          <p:nvPr/>
        </p:nvSpPr>
        <p:spPr>
          <a:xfrm>
            <a:off x="3808499" y="3449851"/>
            <a:ext cx="1831801" cy="415498"/>
          </a:xfrm>
          <a:prstGeom prst="rect">
            <a:avLst/>
          </a:prstGeom>
          <a:noFill/>
        </p:spPr>
        <p:txBody>
          <a:bodyPr wrap="square" rtlCol="0">
            <a:spAutoFit/>
          </a:bodyPr>
          <a:lstStyle/>
          <a:p>
            <a:pPr algn="ctr"/>
            <a:r>
              <a:rPr lang="en-US" sz="1050" dirty="0" smtClean="0"/>
              <a:t>Magnetic Field due to the TE</a:t>
            </a:r>
            <a:r>
              <a:rPr lang="en-US" sz="1050" baseline="-25000" dirty="0" smtClean="0"/>
              <a:t>011</a:t>
            </a:r>
            <a:r>
              <a:rPr lang="en-US" sz="1050" dirty="0" smtClean="0"/>
              <a:t> Mode </a:t>
            </a:r>
            <a:endParaRPr lang="en-US" sz="1050" dirty="0"/>
          </a:p>
        </p:txBody>
      </p:sp>
      <p:cxnSp>
        <p:nvCxnSpPr>
          <p:cNvPr id="23" name="Straight Arrow Connector 22"/>
          <p:cNvCxnSpPr/>
          <p:nvPr/>
        </p:nvCxnSpPr>
        <p:spPr>
          <a:xfrm>
            <a:off x="3656099" y="4419600"/>
            <a:ext cx="3825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377466" y="2723352"/>
            <a:ext cx="4556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050" name="Object 3"/>
          <p:cNvGraphicFramePr>
            <a:graphicFrameLocks noChangeAspect="1"/>
          </p:cNvGraphicFramePr>
          <p:nvPr/>
        </p:nvGraphicFramePr>
        <p:xfrm>
          <a:off x="5833165" y="4943476"/>
          <a:ext cx="3051917" cy="1914525"/>
        </p:xfrm>
        <a:graphic>
          <a:graphicData uri="http://schemas.openxmlformats.org/presentationml/2006/ole">
            <mc:AlternateContent xmlns:mc="http://schemas.openxmlformats.org/markup-compatibility/2006">
              <mc:Choice xmlns:v="urn:schemas-microsoft-com:vml" Requires="v">
                <p:oleObj spid="_x0000_s40975" name="KGPlot" r:id="rId7" imgW="6848856" imgH="5922264" progId="">
                  <p:embed/>
                </p:oleObj>
              </mc:Choice>
              <mc:Fallback>
                <p:oleObj name="KGPlot" r:id="rId7" imgW="6848856" imgH="5922264"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3165" y="4943476"/>
                        <a:ext cx="305191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Box 27"/>
          <p:cNvSpPr txBox="1"/>
          <p:nvPr/>
        </p:nvSpPr>
        <p:spPr>
          <a:xfrm>
            <a:off x="0" y="1465892"/>
            <a:ext cx="3048000" cy="4524315"/>
          </a:xfrm>
          <a:prstGeom prst="rect">
            <a:avLst/>
          </a:prstGeom>
          <a:noFill/>
        </p:spPr>
        <p:txBody>
          <a:bodyPr wrap="square" rtlCol="0">
            <a:spAutoFit/>
          </a:bodyPr>
          <a:lstStyle/>
          <a:p>
            <a:pPr>
              <a:buFont typeface="Arial" pitchFamily="34" charset="0"/>
              <a:buChar char="•"/>
            </a:pPr>
            <a:r>
              <a:rPr lang="en-US" dirty="0" smtClean="0"/>
              <a:t>This experiment began two month ago and we are in the process of collecting statistics.</a:t>
            </a:r>
          </a:p>
          <a:p>
            <a:pPr>
              <a:buFont typeface="Arial" pitchFamily="34" charset="0"/>
              <a:buChar char="•"/>
            </a:pPr>
            <a:endParaRPr lang="en-US" dirty="0" smtClean="0"/>
          </a:p>
          <a:p>
            <a:pPr>
              <a:buFont typeface="Arial" pitchFamily="34" charset="0"/>
              <a:buChar char="•"/>
            </a:pPr>
            <a:r>
              <a:rPr lang="en-US" dirty="0" smtClean="0"/>
              <a:t>The experiment is very fixable because it allow us to change the electric and magnetic field timing, Ratio and phase</a:t>
            </a:r>
          </a:p>
          <a:p>
            <a:pPr>
              <a:buFont typeface="Arial" pitchFamily="34" charset="0"/>
              <a:buChar char="•"/>
            </a:pPr>
            <a:endParaRPr lang="en-US" dirty="0" smtClean="0"/>
          </a:p>
          <a:p>
            <a:pPr>
              <a:buFont typeface="Arial" pitchFamily="34" charset="0"/>
              <a:buChar char="•"/>
            </a:pPr>
            <a:r>
              <a:rPr lang="en-US" dirty="0" smtClean="0"/>
              <a:t>We are already seeing very interesting results that could have an impact on our understanding of the phenomena</a:t>
            </a:r>
            <a:endParaRPr lang="en-US" dirty="0"/>
          </a:p>
        </p:txBody>
      </p:sp>
      <p:pic>
        <p:nvPicPr>
          <p:cNvPr id="22" name="Picture 21" descr="Untitled.jpg"/>
          <p:cNvPicPr>
            <a:picLocks noChangeAspect="1"/>
          </p:cNvPicPr>
          <p:nvPr/>
        </p:nvPicPr>
        <p:blipFill>
          <a:blip r:embed="rId9" cstate="print"/>
          <a:stretch>
            <a:fillRect/>
          </a:stretch>
        </p:blipFill>
        <p:spPr>
          <a:xfrm>
            <a:off x="6193536" y="2895600"/>
            <a:ext cx="2645664" cy="1999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1676400"/>
          <a:ext cx="4503738" cy="3886200"/>
        </p:xfrm>
        <a:graphic>
          <a:graphicData uri="http://schemas.openxmlformats.org/presentationml/2006/ole">
            <mc:AlternateContent xmlns:mc="http://schemas.openxmlformats.org/markup-compatibility/2006">
              <mc:Choice xmlns:v="urn:schemas-microsoft-com:vml" Requires="v">
                <p:oleObj spid="_x0000_s74777" name="KGPlot" r:id="rId3" imgW="6858000" imgH="5918040" progId="">
                  <p:embed/>
                </p:oleObj>
              </mc:Choice>
              <mc:Fallback>
                <p:oleObj name="KGPlot" r:id="rId3" imgW="6858000" imgH="591804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45037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495800" y="1600200"/>
          <a:ext cx="4591050" cy="3962400"/>
        </p:xfrm>
        <a:graphic>
          <a:graphicData uri="http://schemas.openxmlformats.org/presentationml/2006/ole">
            <mc:AlternateContent xmlns:mc="http://schemas.openxmlformats.org/markup-compatibility/2006">
              <mc:Choice xmlns:v="urn:schemas-microsoft-com:vml" Requires="v">
                <p:oleObj spid="_x0000_s74778" name="KGPlot" r:id="rId5" imgW="6848856" imgH="5922264" progId="">
                  <p:embed/>
                </p:oleObj>
              </mc:Choice>
              <mc:Fallback>
                <p:oleObj name="KGPlot" r:id="rId5" imgW="6848856" imgH="5922264"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600200"/>
                        <a:ext cx="45910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3"/>
          <p:cNvSpPr>
            <a:spLocks noChangeArrowheads="1"/>
          </p:cNvSpPr>
          <p:nvPr/>
        </p:nvSpPr>
        <p:spPr bwMode="auto">
          <a:xfrm>
            <a:off x="5562600" y="6096000"/>
            <a:ext cx="3140075" cy="369888"/>
          </a:xfrm>
          <a:prstGeom prst="rect">
            <a:avLst/>
          </a:prstGeom>
          <a:noFill/>
          <a:ln w="9525">
            <a:noFill/>
            <a:miter lim="800000"/>
            <a:headEnd/>
            <a:tailEnd/>
          </a:ln>
        </p:spPr>
        <p:txBody>
          <a:bodyPr wrap="none">
            <a:spAutoFit/>
          </a:bodyPr>
          <a:lstStyle/>
          <a:p>
            <a:r>
              <a:rPr lang="en-US">
                <a:latin typeface="Calibri" pitchFamily="34" charset="0"/>
              </a:rPr>
              <a:t>J.  Lewandowski, 12 April 2012</a:t>
            </a:r>
          </a:p>
        </p:txBody>
      </p:sp>
      <p:sp>
        <p:nvSpPr>
          <p:cNvPr id="1029" name="TextBox 4"/>
          <p:cNvSpPr txBox="1">
            <a:spLocks noChangeArrowheads="1"/>
          </p:cNvSpPr>
          <p:nvPr/>
        </p:nvSpPr>
        <p:spPr bwMode="auto">
          <a:xfrm>
            <a:off x="1676400" y="533400"/>
            <a:ext cx="6056313" cy="461963"/>
          </a:xfrm>
          <a:prstGeom prst="rect">
            <a:avLst/>
          </a:prstGeom>
          <a:noFill/>
          <a:ln w="9525">
            <a:noFill/>
            <a:miter lim="800000"/>
            <a:headEnd/>
            <a:tailEnd/>
          </a:ln>
        </p:spPr>
        <p:txBody>
          <a:bodyPr wrap="none">
            <a:spAutoFit/>
          </a:bodyPr>
          <a:lstStyle/>
          <a:p>
            <a:r>
              <a:rPr lang="en-US" sz="2400">
                <a:latin typeface="Calibri" pitchFamily="34" charset="0"/>
              </a:rPr>
              <a:t>Changing relative position of TM and TE modes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Users\dolgash\Documents\My Dropbox\IPAC2012\cryo\pics\Cryostat Choke Cavities.jpg"/>
          <p:cNvPicPr>
            <a:picLocks noGrp="1" noChangeAspect="1" noChangeArrowheads="1"/>
          </p:cNvPicPr>
          <p:nvPr>
            <p:ph type="pic" sz="quarter" idx="4294967295"/>
          </p:nvPr>
        </p:nvPicPr>
        <p:blipFill>
          <a:blip r:embed="rId3" cstate="print">
            <a:extLst>
              <a:ext uri="{28A0092B-C50C-407E-A947-70E740481C1C}">
                <a14:useLocalDpi xmlns:a14="http://schemas.microsoft.com/office/drawing/2010/main" val="0"/>
              </a:ext>
            </a:extLst>
          </a:blip>
          <a:srcRect l="12056" r="12056"/>
          <a:stretch>
            <a:fillRect/>
          </a:stretch>
        </p:blipFill>
        <p:spPr bwMode="auto">
          <a:xfrm>
            <a:off x="4191000" y="3200400"/>
            <a:ext cx="2441575" cy="222408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0" dirty="0" smtClean="0"/>
              <a:t>Cryogenic Testing of accelerator structures</a:t>
            </a:r>
            <a:endParaRPr lang="en-US" b="0" dirty="0"/>
          </a:p>
        </p:txBody>
      </p:sp>
      <p:sp>
        <p:nvSpPr>
          <p:cNvPr id="8" name="Content Placeholder 7"/>
          <p:cNvSpPr>
            <a:spLocks noGrp="1"/>
          </p:cNvSpPr>
          <p:nvPr>
            <p:ph sz="quarter" idx="4294967295"/>
          </p:nvPr>
        </p:nvSpPr>
        <p:spPr>
          <a:xfrm>
            <a:off x="0" y="1670050"/>
            <a:ext cx="3013075" cy="4648200"/>
          </a:xfrm>
        </p:spPr>
        <p:txBody>
          <a:bodyPr>
            <a:normAutofit fontScale="77500" lnSpcReduction="20000"/>
          </a:bodyPr>
          <a:lstStyle/>
          <a:p>
            <a:pPr>
              <a:buFont typeface="Arial" pitchFamily="34" charset="0"/>
              <a:buChar char="•"/>
            </a:pPr>
            <a:r>
              <a:rPr lang="en-US" dirty="0" smtClean="0"/>
              <a:t>We made detailed measurements for copper conductivity at 11.424 GHz. Because of the anomalous skin effect this data was not available.</a:t>
            </a:r>
          </a:p>
          <a:p>
            <a:pPr>
              <a:buFont typeface="Arial" pitchFamily="34" charset="0"/>
              <a:buChar char="•"/>
            </a:pPr>
            <a:endParaRPr lang="en-US" dirty="0" smtClean="0"/>
          </a:p>
          <a:p>
            <a:pPr>
              <a:buFont typeface="Arial" pitchFamily="34" charset="0"/>
              <a:buChar char="•"/>
            </a:pPr>
            <a:r>
              <a:rPr lang="en-US" dirty="0" smtClean="0"/>
              <a:t>Conductivity increases (by a factor of 17.6 at 25K), enough to reduce cyclic stresses.</a:t>
            </a:r>
          </a:p>
          <a:p>
            <a:pPr>
              <a:buFont typeface="Arial" pitchFamily="34" charset="0"/>
              <a:buChar char="•"/>
            </a:pPr>
            <a:endParaRPr lang="en-US" dirty="0" smtClean="0"/>
          </a:p>
          <a:p>
            <a:pPr>
              <a:buFont typeface="Arial" pitchFamily="34" charset="0"/>
              <a:buChar char="•"/>
            </a:pPr>
            <a:r>
              <a:rPr lang="en-US" dirty="0" smtClean="0"/>
              <a:t>The yield strength of copper improves.</a:t>
            </a:r>
          </a:p>
          <a:p>
            <a:pPr>
              <a:buFont typeface="Arial" pitchFamily="34" charset="0"/>
              <a:buChar char="•"/>
            </a:pPr>
            <a:endParaRPr lang="en-US" dirty="0" smtClean="0"/>
          </a:p>
          <a:p>
            <a:pPr>
              <a:buFont typeface="Arial" pitchFamily="34" charset="0"/>
              <a:buChar char="•"/>
            </a:pPr>
            <a:r>
              <a:rPr lang="en-US" dirty="0" smtClean="0"/>
              <a:t>The experiment is ready and will be executed in a month or so as soon as there is a time slot in ASTA</a:t>
            </a:r>
            <a:endParaRPr lang="en-US" dirty="0"/>
          </a:p>
        </p:txBody>
      </p:sp>
      <p:pic>
        <p:nvPicPr>
          <p:cNvPr id="17" name="Picture 6" descr="C:\Users\dolgash\Documents\My Dropbox\IPAC2012\cryo\pics\Cryostat Assy -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153" r="33694"/>
          <a:stretch/>
        </p:blipFill>
        <p:spPr bwMode="auto">
          <a:xfrm>
            <a:off x="6850658" y="1243712"/>
            <a:ext cx="2034424" cy="42470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74" name="Object 2"/>
          <p:cNvGraphicFramePr>
            <a:graphicFrameLocks noChangeAspect="1"/>
          </p:cNvGraphicFramePr>
          <p:nvPr/>
        </p:nvGraphicFramePr>
        <p:xfrm>
          <a:off x="3733800" y="762000"/>
          <a:ext cx="3242082" cy="2895600"/>
        </p:xfrm>
        <a:graphic>
          <a:graphicData uri="http://schemas.openxmlformats.org/presentationml/2006/ole">
            <mc:AlternateContent xmlns:mc="http://schemas.openxmlformats.org/markup-compatibility/2006">
              <mc:Choice xmlns:v="urn:schemas-microsoft-com:vml" Requires="v">
                <p:oleObj spid="_x0000_s41999" name="KGPlot" r:id="rId5" imgW="6860282" imgH="6845068" progId="">
                  <p:embed/>
                </p:oleObj>
              </mc:Choice>
              <mc:Fallback>
                <p:oleObj name="KGPlot" r:id="rId5" imgW="6860282" imgH="684506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762000"/>
                        <a:ext cx="3242082"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8"/>
          <p:cNvGrpSpPr/>
          <p:nvPr/>
        </p:nvGrpSpPr>
        <p:grpSpPr>
          <a:xfrm>
            <a:off x="7979317" y="5421639"/>
            <a:ext cx="576075" cy="307777"/>
            <a:chOff x="8170293" y="5808280"/>
            <a:chExt cx="576075" cy="307777"/>
          </a:xfrm>
        </p:grpSpPr>
        <p:cxnSp>
          <p:nvCxnSpPr>
            <p:cNvPr id="20" name="Straight Arrow Connector 19"/>
            <p:cNvCxnSpPr/>
            <p:nvPr/>
          </p:nvCxnSpPr>
          <p:spPr>
            <a:xfrm flipV="1">
              <a:off x="8170293" y="5808817"/>
              <a:ext cx="0" cy="206028"/>
            </a:xfrm>
            <a:prstGeom prst="straightConnector1">
              <a:avLst/>
            </a:prstGeom>
            <a:ln>
              <a:solidFill>
                <a:srgbClr val="FF0000"/>
              </a:solidFill>
              <a:tailEnd type="arrow" w="sm"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205835" y="5808280"/>
              <a:ext cx="540533" cy="307777"/>
            </a:xfrm>
            <a:prstGeom prst="rect">
              <a:avLst/>
            </a:prstGeom>
            <a:noFill/>
          </p:spPr>
          <p:txBody>
            <a:bodyPr wrap="none" rtlCol="0">
              <a:spAutoFit/>
            </a:bodyPr>
            <a:lstStyle/>
            <a:p>
              <a:r>
                <a:rPr lang="en-US" sz="1400" dirty="0" smtClean="0">
                  <a:solidFill>
                    <a:srgbClr val="FF0000"/>
                  </a:solidFill>
                </a:rPr>
                <a:t>RF in</a:t>
              </a:r>
              <a:endParaRPr lang="en-US" sz="1400" dirty="0">
                <a:solidFill>
                  <a:srgbClr val="FF0000"/>
                </a:solidFill>
              </a:endParaRPr>
            </a:p>
          </p:txBody>
        </p:sp>
      </p:grpSp>
      <p:pic>
        <p:nvPicPr>
          <p:cNvPr id="14" name="Picture 13" descr="pic3d.jpg"/>
          <p:cNvPicPr>
            <a:picLocks noChangeAspect="1"/>
          </p:cNvPicPr>
          <p:nvPr/>
        </p:nvPicPr>
        <p:blipFill>
          <a:blip r:embed="rId7" cstate="print"/>
          <a:stretch>
            <a:fillRect/>
          </a:stretch>
        </p:blipFill>
        <p:spPr>
          <a:xfrm>
            <a:off x="3236976" y="5029200"/>
            <a:ext cx="3468624" cy="1402080"/>
          </a:xfrm>
          <a:prstGeom prst="rect">
            <a:avLst/>
          </a:prstGeom>
        </p:spPr>
      </p:pic>
      <p:sp>
        <p:nvSpPr>
          <p:cNvPr id="15"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16</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Future plans for the high gradient collaboration</a:t>
            </a:r>
            <a:endParaRPr lang="en-US" b="0" dirty="0"/>
          </a:p>
        </p:txBody>
      </p:sp>
      <p:sp>
        <p:nvSpPr>
          <p:cNvPr id="5" name="Content Placeholder 4"/>
          <p:cNvSpPr>
            <a:spLocks noGrp="1"/>
          </p:cNvSpPr>
          <p:nvPr>
            <p:ph sz="quarter" idx="4294967295"/>
          </p:nvPr>
        </p:nvSpPr>
        <p:spPr>
          <a:xfrm>
            <a:off x="446088" y="1295400"/>
            <a:ext cx="8108950" cy="4648200"/>
          </a:xfrm>
          <a:prstGeom prst="rect">
            <a:avLst/>
          </a:prstGeom>
        </p:spPr>
        <p:txBody>
          <a:bodyPr>
            <a:normAutofit/>
          </a:bodyPr>
          <a:lstStyle/>
          <a:p>
            <a:r>
              <a:rPr lang="en-US" sz="2000" dirty="0" smtClean="0"/>
              <a:t>The collaboration during the next 5 will address 4 fundamental research efforts:</a:t>
            </a:r>
          </a:p>
          <a:p>
            <a:pPr lvl="1"/>
            <a:r>
              <a:rPr lang="en-US" sz="1600" dirty="0" smtClean="0"/>
              <a:t>Continue basic physics research, materials research frequency scaling and theory efforts.</a:t>
            </a:r>
          </a:p>
          <a:p>
            <a:pPr lvl="1"/>
            <a:r>
              <a:rPr lang="en-US" sz="1800" dirty="0" smtClean="0"/>
              <a:t>Put the foundations for advanced research on efficient RF sources.</a:t>
            </a:r>
          </a:p>
          <a:p>
            <a:pPr lvl="1"/>
            <a:r>
              <a:rPr lang="en-US" sz="1800" dirty="0" smtClean="0"/>
              <a:t> Explore the spectrum from 90 GHz to THz</a:t>
            </a:r>
          </a:p>
          <a:p>
            <a:pPr lvl="2"/>
            <a:r>
              <a:rPr lang="en-US" sz="1600" dirty="0" smtClean="0"/>
              <a:t>Sources at MIT </a:t>
            </a:r>
          </a:p>
          <a:p>
            <a:pPr lvl="2"/>
            <a:r>
              <a:rPr lang="en-US" sz="1600" dirty="0" smtClean="0"/>
              <a:t>Developments of suitable sources at 90 GHz</a:t>
            </a:r>
          </a:p>
          <a:p>
            <a:pPr lvl="2"/>
            <a:r>
              <a:rPr lang="en-US" sz="1600" dirty="0" smtClean="0"/>
              <a:t>Developments of THz stand alone sources</a:t>
            </a:r>
          </a:p>
          <a:p>
            <a:pPr lvl="2"/>
            <a:r>
              <a:rPr lang="en-US" sz="1600" dirty="0" smtClean="0"/>
              <a:t>Utilize the FACET at SLAC and AWA at ANL</a:t>
            </a:r>
          </a:p>
          <a:p>
            <a:pPr lvl="2"/>
            <a:r>
              <a:rPr lang="en-US" sz="1800" dirty="0" smtClean="0"/>
              <a:t>Address the challenges of the </a:t>
            </a:r>
            <a:r>
              <a:rPr lang="en-US" sz="1800" dirty="0" err="1" smtClean="0"/>
              <a:t>Muon</a:t>
            </a:r>
            <a:r>
              <a:rPr lang="en-US" sz="1800" dirty="0" smtClean="0"/>
              <a:t> Accelerator Project (MAP)</a:t>
            </a:r>
          </a:p>
          <a:p>
            <a:endParaRPr lang="en-US" sz="1400" dirty="0"/>
          </a:p>
        </p:txBody>
      </p:sp>
      <p:sp>
        <p:nvSpPr>
          <p:cNvPr id="8" name="TextBox 7"/>
          <p:cNvSpPr txBox="1"/>
          <p:nvPr/>
        </p:nvSpPr>
        <p:spPr>
          <a:xfrm>
            <a:off x="366142" y="5267980"/>
            <a:ext cx="2834258" cy="523220"/>
          </a:xfrm>
          <a:prstGeom prst="rect">
            <a:avLst/>
          </a:prstGeom>
          <a:noFill/>
        </p:spPr>
        <p:txBody>
          <a:bodyPr wrap="square" rtlCol="0">
            <a:spAutoFit/>
          </a:bodyPr>
          <a:lstStyle/>
          <a:p>
            <a:r>
              <a:rPr lang="en-US" sz="1400" dirty="0" smtClean="0"/>
              <a:t>mm-Wave structure to be tested at FACET</a:t>
            </a:r>
            <a:endParaRPr lang="en-US" sz="1400" dirty="0"/>
          </a:p>
        </p:txBody>
      </p:sp>
      <p:pic>
        <p:nvPicPr>
          <p:cNvPr id="9" name="Picture 8" descr="pic1d.jpg"/>
          <p:cNvPicPr>
            <a:picLocks noChangeAspect="1"/>
          </p:cNvPicPr>
          <p:nvPr/>
        </p:nvPicPr>
        <p:blipFill>
          <a:blip r:embed="rId2" cstate="print"/>
          <a:stretch>
            <a:fillRect/>
          </a:stretch>
        </p:blipFill>
        <p:spPr>
          <a:xfrm>
            <a:off x="6068568" y="4800600"/>
            <a:ext cx="2694432" cy="1170432"/>
          </a:xfrm>
          <a:prstGeom prst="rect">
            <a:avLst/>
          </a:prstGeom>
        </p:spPr>
      </p:pic>
      <p:pic>
        <p:nvPicPr>
          <p:cNvPr id="10" name="Picture 9" descr="pic2d.jpg"/>
          <p:cNvPicPr>
            <a:picLocks noChangeAspect="1"/>
          </p:cNvPicPr>
          <p:nvPr/>
        </p:nvPicPr>
        <p:blipFill>
          <a:blip r:embed="rId3" cstate="print"/>
          <a:stretch>
            <a:fillRect/>
          </a:stretch>
        </p:blipFill>
        <p:spPr>
          <a:xfrm>
            <a:off x="3048000" y="4618736"/>
            <a:ext cx="2883408" cy="20360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NLC\Drop-Boxes\Laurent\Single Cell Accelerators\2010 - 2012 Structures SEMs\Metal Undulator SEM\m2xtc__top_low mag left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1148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NLC\Drop-Boxes\Laurent\Single Cell Accelerators\2010 - 2012 Structures SEMs\Metal Undulator SEM\m2xr_top_left1x_ir9_r.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724" y="4038600"/>
            <a:ext cx="2235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NLC\Drop-Boxes\Laurent\Single Cell Accelerators\2010 - 2012 Structures SEMs\Metal Undulator SEM\m2d_top_left1d_ir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611" y="4038600"/>
            <a:ext cx="2170723" cy="16280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2"/>
          <p:cNvGrpSpPr/>
          <p:nvPr/>
        </p:nvGrpSpPr>
        <p:grpSpPr>
          <a:xfrm>
            <a:off x="4495800" y="615749"/>
            <a:ext cx="4267432" cy="3295718"/>
            <a:chOff x="-590234" y="1230101"/>
            <a:chExt cx="8242718" cy="5842977"/>
          </a:xfrm>
        </p:grpSpPr>
        <p:pic>
          <p:nvPicPr>
            <p:cNvPr id="14" name="Picture 2" descr="V:\ARDA\Hgh_Power_RF_Group\kraken\Solid_Edge_model_kraken\kraken\images\Metal Structure ISO-Top.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87"/>
            <a:stretch/>
          </p:blipFill>
          <p:spPr bwMode="auto">
            <a:xfrm>
              <a:off x="228600" y="1230101"/>
              <a:ext cx="7423884" cy="5257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 y="2133601"/>
              <a:ext cx="982136" cy="463808"/>
            </a:xfrm>
            <a:prstGeom prst="rect">
              <a:avLst/>
            </a:prstGeom>
            <a:solidFill>
              <a:srgbClr val="FFFF00"/>
            </a:solidFill>
          </p:spPr>
          <p:txBody>
            <a:bodyPr wrap="none" rtlCol="0">
              <a:spAutoFit/>
            </a:bodyPr>
            <a:lstStyle/>
            <a:p>
              <a:r>
                <a:rPr lang="en-US" sz="1100" dirty="0" smtClean="0">
                  <a:latin typeface="Calibri" pitchFamily="34" charset="0"/>
                </a:rPr>
                <a:t>beam</a:t>
              </a:r>
              <a:endParaRPr lang="en-US" sz="1100" dirty="0">
                <a:latin typeface="Calibri" pitchFamily="34" charset="0"/>
              </a:endParaRPr>
            </a:p>
          </p:txBody>
        </p:sp>
        <p:sp>
          <p:nvSpPr>
            <p:cNvPr id="16" name="TextBox 15"/>
            <p:cNvSpPr txBox="1"/>
            <p:nvPr/>
          </p:nvSpPr>
          <p:spPr>
            <a:xfrm>
              <a:off x="1828800" y="1965867"/>
              <a:ext cx="1369169" cy="463808"/>
            </a:xfrm>
            <a:prstGeom prst="rect">
              <a:avLst/>
            </a:prstGeom>
            <a:solidFill>
              <a:srgbClr val="FFFF00"/>
            </a:solidFill>
          </p:spPr>
          <p:txBody>
            <a:bodyPr wrap="none" rtlCol="0">
              <a:spAutoFit/>
            </a:bodyPr>
            <a:lstStyle/>
            <a:p>
              <a:r>
                <a:rPr lang="en-US" sz="1100" dirty="0" smtClean="0">
                  <a:latin typeface="Calibri" pitchFamily="34" charset="0"/>
                </a:rPr>
                <a:t>structure</a:t>
              </a:r>
              <a:endParaRPr lang="en-US" sz="1100" dirty="0">
                <a:latin typeface="Calibri" pitchFamily="34" charset="0"/>
              </a:endParaRPr>
            </a:p>
          </p:txBody>
        </p:sp>
        <p:sp>
          <p:nvSpPr>
            <p:cNvPr id="17" name="Freeform 16"/>
            <p:cNvSpPr/>
            <p:nvPr/>
          </p:nvSpPr>
          <p:spPr>
            <a:xfrm>
              <a:off x="2253720" y="2277533"/>
              <a:ext cx="1251480" cy="1244600"/>
            </a:xfrm>
            <a:custGeom>
              <a:avLst/>
              <a:gdLst>
                <a:gd name="connsiteX0" fmla="*/ 49213 w 1251480"/>
                <a:gd name="connsiteY0" fmla="*/ 0 h 1244600"/>
                <a:gd name="connsiteX1" fmla="*/ 100013 w 1251480"/>
                <a:gd name="connsiteY1" fmla="*/ 516467 h 1244600"/>
                <a:gd name="connsiteX2" fmla="*/ 946680 w 1251480"/>
                <a:gd name="connsiteY2" fmla="*/ 787400 h 1244600"/>
                <a:gd name="connsiteX3" fmla="*/ 1251480 w 1251480"/>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1251480" h="1244600">
                  <a:moveTo>
                    <a:pt x="49213" y="0"/>
                  </a:moveTo>
                  <a:cubicBezTo>
                    <a:pt x="-176" y="192617"/>
                    <a:pt x="-49565" y="385234"/>
                    <a:pt x="100013" y="516467"/>
                  </a:cubicBezTo>
                  <a:cubicBezTo>
                    <a:pt x="249591" y="647700"/>
                    <a:pt x="754769" y="666045"/>
                    <a:pt x="946680" y="787400"/>
                  </a:cubicBezTo>
                  <a:cubicBezTo>
                    <a:pt x="1138591" y="908755"/>
                    <a:pt x="1195035" y="1076677"/>
                    <a:pt x="1251480" y="1244600"/>
                  </a:cubicBezTo>
                </a:path>
              </a:pathLst>
            </a:custGeom>
            <a:noFill/>
            <a:ln>
              <a:solidFill>
                <a:srgbClr val="FF0000"/>
              </a:solidFill>
              <a:tailEnd type="triangle" w="sm"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Calibri" pitchFamily="34" charset="0"/>
              </a:endParaRPr>
            </a:p>
          </p:txBody>
        </p:sp>
        <p:sp>
          <p:nvSpPr>
            <p:cNvPr id="18" name="Trapezoid 17"/>
            <p:cNvSpPr/>
            <p:nvPr/>
          </p:nvSpPr>
          <p:spPr>
            <a:xfrm rot="13047609">
              <a:off x="1903572" y="5677654"/>
              <a:ext cx="489480" cy="1066800"/>
            </a:xfrm>
            <a:prstGeom prst="trapezoid">
              <a:avLst/>
            </a:prstGeom>
            <a:gradFill flip="none" rotWithShape="1">
              <a:gsLst>
                <a:gs pos="0">
                  <a:srgbClr val="FFF200"/>
                </a:gs>
                <a:gs pos="45000">
                  <a:srgbClr val="FF7A00"/>
                </a:gs>
                <a:gs pos="70000">
                  <a:srgbClr val="FF0300"/>
                </a:gs>
                <a:gs pos="100000">
                  <a:srgbClr val="4D0808"/>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Calibri" pitchFamily="34" charset="0"/>
              </a:endParaRPr>
            </a:p>
          </p:txBody>
        </p:sp>
        <p:sp>
          <p:nvSpPr>
            <p:cNvPr id="19" name="TextBox 18"/>
            <p:cNvSpPr txBox="1"/>
            <p:nvPr/>
          </p:nvSpPr>
          <p:spPr>
            <a:xfrm>
              <a:off x="-590234" y="5708936"/>
              <a:ext cx="2272699" cy="1364142"/>
            </a:xfrm>
            <a:prstGeom prst="rect">
              <a:avLst/>
            </a:prstGeom>
            <a:solidFill>
              <a:srgbClr val="FFFF00"/>
            </a:solidFill>
          </p:spPr>
          <p:txBody>
            <a:bodyPr wrap="square" rtlCol="0">
              <a:spAutoFit/>
            </a:bodyPr>
            <a:lstStyle/>
            <a:p>
              <a:pPr algn="ctr"/>
              <a:r>
                <a:rPr lang="en-US" sz="1100" dirty="0" smtClean="0">
                  <a:latin typeface="Calibri" pitchFamily="34" charset="0"/>
                </a:rPr>
                <a:t>waveguide horn </a:t>
              </a:r>
            </a:p>
            <a:p>
              <a:pPr algn="ctr"/>
              <a:r>
                <a:rPr lang="en-US" sz="1100" dirty="0" smtClean="0">
                  <a:latin typeface="Calibri" pitchFamily="34" charset="0"/>
                </a:rPr>
                <a:t>connected to </a:t>
              </a:r>
              <a:br>
                <a:rPr lang="en-US" sz="1100" dirty="0" smtClean="0">
                  <a:latin typeface="Calibri" pitchFamily="34" charset="0"/>
                </a:rPr>
              </a:br>
              <a:r>
                <a:rPr lang="en-US" sz="1100" dirty="0" smtClean="0">
                  <a:latin typeface="Calibri" pitchFamily="34" charset="0"/>
                </a:rPr>
                <a:t>100 GHz </a:t>
              </a:r>
            </a:p>
            <a:p>
              <a:pPr algn="ctr"/>
              <a:r>
                <a:rPr lang="en-US" sz="1100" dirty="0" smtClean="0">
                  <a:latin typeface="Calibri" pitchFamily="34" charset="0"/>
                </a:rPr>
                <a:t>detector</a:t>
              </a:r>
              <a:endParaRPr lang="en-US" sz="1100" dirty="0">
                <a:latin typeface="Calibri" pitchFamily="34" charset="0"/>
              </a:endParaRPr>
            </a:p>
          </p:txBody>
        </p:sp>
      </p:grpSp>
      <p:sp>
        <p:nvSpPr>
          <p:cNvPr id="4" name="Oval 3"/>
          <p:cNvSpPr/>
          <p:nvPr/>
        </p:nvSpPr>
        <p:spPr>
          <a:xfrm>
            <a:off x="1143000" y="4800600"/>
            <a:ext cx="521565"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21" name="Oval 20"/>
          <p:cNvSpPr/>
          <p:nvPr/>
        </p:nvSpPr>
        <p:spPr>
          <a:xfrm>
            <a:off x="3295650" y="4829175"/>
            <a:ext cx="448119" cy="495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34" name="Picture 10" descr="C:\Projects\FACET_THz\pics\pics of FACET THz structure\DSC0002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30545" t="7666" r="17281" b="20528"/>
          <a:stretch/>
        </p:blipFill>
        <p:spPr bwMode="auto">
          <a:xfrm>
            <a:off x="766893" y="533400"/>
            <a:ext cx="3403184" cy="312284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38200" y="-4465"/>
            <a:ext cx="7772400" cy="461665"/>
          </a:xfrm>
          <a:prstGeom prst="rect">
            <a:avLst/>
          </a:prstGeom>
          <a:noFill/>
        </p:spPr>
        <p:txBody>
          <a:bodyPr wrap="square" rtlCol="0">
            <a:spAutoFit/>
          </a:bodyPr>
          <a:lstStyle/>
          <a:p>
            <a:r>
              <a:rPr lang="en-US" sz="2400" dirty="0" smtClean="0">
                <a:latin typeface="Calibri" pitchFamily="34" charset="0"/>
              </a:rPr>
              <a:t>RF </a:t>
            </a:r>
            <a:r>
              <a:rPr lang="en-US" sz="2400" dirty="0">
                <a:latin typeface="Calibri" pitchFamily="34" charset="0"/>
              </a:rPr>
              <a:t>B</a:t>
            </a:r>
            <a:r>
              <a:rPr lang="en-US" sz="2400" dirty="0" smtClean="0">
                <a:latin typeface="Calibri" pitchFamily="34" charset="0"/>
              </a:rPr>
              <a:t>reakdown </a:t>
            </a:r>
            <a:r>
              <a:rPr lang="en-US" sz="2400" dirty="0">
                <a:latin typeface="Calibri" pitchFamily="34" charset="0"/>
              </a:rPr>
              <a:t>T</a:t>
            </a:r>
            <a:r>
              <a:rPr lang="en-US" sz="2400" dirty="0" smtClean="0">
                <a:latin typeface="Calibri" pitchFamily="34" charset="0"/>
              </a:rPr>
              <a:t>est of Metal Accelerating Structure at FACET </a:t>
            </a:r>
            <a:endParaRPr lang="en-US" sz="2400" dirty="0">
              <a:latin typeface="Calibri" pitchFamily="34" charset="0"/>
            </a:endParaRPr>
          </a:p>
        </p:txBody>
      </p:sp>
      <p:sp>
        <p:nvSpPr>
          <p:cNvPr id="5" name="TextBox 4"/>
          <p:cNvSpPr txBox="1"/>
          <p:nvPr/>
        </p:nvSpPr>
        <p:spPr>
          <a:xfrm>
            <a:off x="178205" y="3665768"/>
            <a:ext cx="4446538" cy="369332"/>
          </a:xfrm>
          <a:prstGeom prst="rect">
            <a:avLst/>
          </a:prstGeom>
          <a:noFill/>
        </p:spPr>
        <p:txBody>
          <a:bodyPr wrap="none" rtlCol="0">
            <a:spAutoFit/>
          </a:bodyPr>
          <a:lstStyle/>
          <a:p>
            <a:r>
              <a:rPr lang="en-US" dirty="0" smtClean="0">
                <a:latin typeface="Calibri" pitchFamily="34" charset="0"/>
              </a:rPr>
              <a:t>Assembled structure, beam gap set to 0.9mm</a:t>
            </a:r>
            <a:endParaRPr lang="en-US" dirty="0">
              <a:latin typeface="Calibri" pitchFamily="34" charset="0"/>
            </a:endParaRPr>
          </a:p>
        </p:txBody>
      </p:sp>
      <p:sp>
        <p:nvSpPr>
          <p:cNvPr id="6" name="TextBox 5"/>
          <p:cNvSpPr txBox="1"/>
          <p:nvPr/>
        </p:nvSpPr>
        <p:spPr>
          <a:xfrm>
            <a:off x="5410200" y="3581400"/>
            <a:ext cx="3586046" cy="369332"/>
          </a:xfrm>
          <a:prstGeom prst="rect">
            <a:avLst/>
          </a:prstGeom>
          <a:noFill/>
        </p:spPr>
        <p:txBody>
          <a:bodyPr wrap="none" rtlCol="0">
            <a:spAutoFit/>
          </a:bodyPr>
          <a:lstStyle/>
          <a:p>
            <a:r>
              <a:rPr lang="en-US" dirty="0" smtClean="0">
                <a:latin typeface="Calibri" pitchFamily="34" charset="0"/>
              </a:rPr>
              <a:t>Structure in FACET vacuum chamber</a:t>
            </a:r>
            <a:endParaRPr lang="en-US" dirty="0">
              <a:latin typeface="Calibri" pitchFamily="34" charset="0"/>
            </a:endParaRPr>
          </a:p>
        </p:txBody>
      </p:sp>
      <p:sp>
        <p:nvSpPr>
          <p:cNvPr id="26" name="TextBox 25"/>
          <p:cNvSpPr txBox="1"/>
          <p:nvPr/>
        </p:nvSpPr>
        <p:spPr>
          <a:xfrm>
            <a:off x="5486400" y="6553200"/>
            <a:ext cx="3677289" cy="369332"/>
          </a:xfrm>
          <a:prstGeom prst="rect">
            <a:avLst/>
          </a:prstGeom>
          <a:noFill/>
        </p:spPr>
        <p:txBody>
          <a:bodyPr wrap="none" rtlCol="0">
            <a:spAutoFit/>
          </a:bodyPr>
          <a:lstStyle/>
          <a:p>
            <a:r>
              <a:rPr lang="en-US" i="1" dirty="0" smtClean="0">
                <a:latin typeface="Calibri" pitchFamily="34" charset="0"/>
              </a:rPr>
              <a:t>Valery Dolgashev, Sami Tantawi, SLAC</a:t>
            </a:r>
            <a:endParaRPr lang="en-US" i="1" dirty="0">
              <a:latin typeface="Calibri" pitchFamily="34" charset="0"/>
            </a:endParaRPr>
          </a:p>
        </p:txBody>
      </p:sp>
      <p:sp>
        <p:nvSpPr>
          <p:cNvPr id="7" name="TextBox 6"/>
          <p:cNvSpPr txBox="1"/>
          <p:nvPr/>
        </p:nvSpPr>
        <p:spPr>
          <a:xfrm>
            <a:off x="304800" y="6324600"/>
            <a:ext cx="3848811" cy="369332"/>
          </a:xfrm>
          <a:prstGeom prst="rect">
            <a:avLst/>
          </a:prstGeom>
          <a:noFill/>
        </p:spPr>
        <p:txBody>
          <a:bodyPr wrap="none" rtlCol="0">
            <a:spAutoFit/>
          </a:bodyPr>
          <a:lstStyle/>
          <a:p>
            <a:r>
              <a:rPr lang="en-US" dirty="0" smtClean="0">
                <a:latin typeface="Calibri" pitchFamily="34" charset="0"/>
              </a:rPr>
              <a:t>Autopsy of output part of the structure</a:t>
            </a:r>
            <a:endParaRPr lang="en-US" dirty="0">
              <a:latin typeface="Calibri" pitchFamily="34" charset="0"/>
            </a:endParaRPr>
          </a:p>
        </p:txBody>
      </p:sp>
      <p:sp>
        <p:nvSpPr>
          <p:cNvPr id="8" name="TextBox 7"/>
          <p:cNvSpPr txBox="1"/>
          <p:nvPr/>
        </p:nvSpPr>
        <p:spPr>
          <a:xfrm>
            <a:off x="3429000" y="5715000"/>
            <a:ext cx="3200400" cy="923330"/>
          </a:xfrm>
          <a:prstGeom prst="rect">
            <a:avLst/>
          </a:prstGeom>
          <a:noFill/>
        </p:spPr>
        <p:txBody>
          <a:bodyPr wrap="square" rtlCol="0">
            <a:spAutoFit/>
          </a:bodyPr>
          <a:lstStyle/>
          <a:p>
            <a:pPr algn="ctr"/>
            <a:r>
              <a:rPr lang="en-US" dirty="0" smtClean="0">
                <a:latin typeface="Calibri" pitchFamily="34" charset="0"/>
              </a:rPr>
              <a:t>1</a:t>
            </a:r>
            <a:r>
              <a:rPr lang="en-US" baseline="30000" dirty="0" smtClean="0">
                <a:latin typeface="Calibri" pitchFamily="34" charset="0"/>
              </a:rPr>
              <a:t>st</a:t>
            </a:r>
            <a:r>
              <a:rPr lang="en-US" dirty="0" smtClean="0">
                <a:latin typeface="Calibri" pitchFamily="34" charset="0"/>
              </a:rPr>
              <a:t> iris – breakdown damage, peak </a:t>
            </a:r>
            <a:r>
              <a:rPr lang="en-US" dirty="0">
                <a:latin typeface="Calibri" pitchFamily="34" charset="0"/>
              </a:rPr>
              <a:t> </a:t>
            </a:r>
            <a:r>
              <a:rPr lang="en-US" dirty="0" smtClean="0">
                <a:latin typeface="Calibri" pitchFamily="34" charset="0"/>
              </a:rPr>
              <a:t>surface fields</a:t>
            </a:r>
          </a:p>
          <a:p>
            <a:pPr algn="ctr"/>
            <a:r>
              <a:rPr lang="en-US" dirty="0" smtClean="0">
                <a:latin typeface="Calibri" pitchFamily="34" charset="0"/>
              </a:rPr>
              <a:t>&lt;1.3 GV/m </a:t>
            </a:r>
            <a:endParaRPr lang="en-US" dirty="0">
              <a:latin typeface="Calibri" pitchFamily="34" charset="0"/>
            </a:endParaRPr>
          </a:p>
        </p:txBody>
      </p:sp>
      <p:sp>
        <p:nvSpPr>
          <p:cNvPr id="29" name="TextBox 28"/>
          <p:cNvSpPr txBox="1"/>
          <p:nvPr/>
        </p:nvSpPr>
        <p:spPr>
          <a:xfrm>
            <a:off x="5715000" y="5734050"/>
            <a:ext cx="3733800" cy="923330"/>
          </a:xfrm>
          <a:prstGeom prst="rect">
            <a:avLst/>
          </a:prstGeom>
          <a:noFill/>
        </p:spPr>
        <p:txBody>
          <a:bodyPr wrap="square" rtlCol="0">
            <a:spAutoFit/>
          </a:bodyPr>
          <a:lstStyle/>
          <a:p>
            <a:pPr algn="ctr"/>
            <a:r>
              <a:rPr lang="en-US" dirty="0" smtClean="0">
                <a:latin typeface="Calibri" pitchFamily="34" charset="0"/>
              </a:rPr>
              <a:t>9</a:t>
            </a:r>
            <a:r>
              <a:rPr lang="en-US" baseline="30000" dirty="0" smtClean="0">
                <a:latin typeface="Calibri" pitchFamily="34" charset="0"/>
              </a:rPr>
              <a:t>th</a:t>
            </a:r>
            <a:r>
              <a:rPr lang="en-US" dirty="0" smtClean="0">
                <a:latin typeface="Calibri" pitchFamily="34" charset="0"/>
              </a:rPr>
              <a:t>  iris – no breakdown </a:t>
            </a:r>
            <a:br>
              <a:rPr lang="en-US" dirty="0" smtClean="0">
                <a:latin typeface="Calibri" pitchFamily="34" charset="0"/>
              </a:rPr>
            </a:br>
            <a:r>
              <a:rPr lang="en-US" dirty="0" smtClean="0">
                <a:latin typeface="Calibri" pitchFamily="34" charset="0"/>
              </a:rPr>
              <a:t>damage, peak surface fields </a:t>
            </a:r>
          </a:p>
          <a:p>
            <a:pPr algn="ctr"/>
            <a:r>
              <a:rPr lang="en-US" dirty="0">
                <a:latin typeface="Calibri" pitchFamily="34" charset="0"/>
              </a:rPr>
              <a:t>&gt;</a:t>
            </a:r>
            <a:r>
              <a:rPr lang="en-US" dirty="0" smtClean="0">
                <a:latin typeface="Calibri" pitchFamily="34" charset="0"/>
              </a:rPr>
              <a:t> 0.64 GV/m, pulse length ~3ns</a:t>
            </a:r>
            <a:endParaRPr lang="en-US" dirty="0">
              <a:latin typeface="Calibri" pitchFamily="34" charset="0"/>
            </a:endParaRPr>
          </a:p>
        </p:txBody>
      </p:sp>
      <p:sp>
        <p:nvSpPr>
          <p:cNvPr id="9" name="Freeform 8"/>
          <p:cNvSpPr/>
          <p:nvPr/>
        </p:nvSpPr>
        <p:spPr>
          <a:xfrm>
            <a:off x="1409700" y="5334000"/>
            <a:ext cx="3019425" cy="484053"/>
          </a:xfrm>
          <a:custGeom>
            <a:avLst/>
            <a:gdLst>
              <a:gd name="connsiteX0" fmla="*/ 0 w 3019425"/>
              <a:gd name="connsiteY0" fmla="*/ 0 h 577944"/>
              <a:gd name="connsiteX1" fmla="*/ 285750 w 3019425"/>
              <a:gd name="connsiteY1" fmla="*/ 495300 h 577944"/>
              <a:gd name="connsiteX2" fmla="*/ 1504950 w 3019425"/>
              <a:gd name="connsiteY2" fmla="*/ 571500 h 577944"/>
              <a:gd name="connsiteX3" fmla="*/ 2057400 w 3019425"/>
              <a:gd name="connsiteY3" fmla="*/ 428625 h 577944"/>
              <a:gd name="connsiteX4" fmla="*/ 2552700 w 3019425"/>
              <a:gd name="connsiteY4" fmla="*/ 514350 h 577944"/>
              <a:gd name="connsiteX5" fmla="*/ 3019425 w 3019425"/>
              <a:gd name="connsiteY5" fmla="*/ 200025 h 57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425" h="577944">
                <a:moveTo>
                  <a:pt x="0" y="0"/>
                </a:moveTo>
                <a:cubicBezTo>
                  <a:pt x="17462" y="200025"/>
                  <a:pt x="34925" y="400050"/>
                  <a:pt x="285750" y="495300"/>
                </a:cubicBezTo>
                <a:cubicBezTo>
                  <a:pt x="536575" y="590550"/>
                  <a:pt x="1209675" y="582612"/>
                  <a:pt x="1504950" y="571500"/>
                </a:cubicBezTo>
                <a:cubicBezTo>
                  <a:pt x="1800225" y="560388"/>
                  <a:pt x="1882775" y="438150"/>
                  <a:pt x="2057400" y="428625"/>
                </a:cubicBezTo>
                <a:cubicBezTo>
                  <a:pt x="2232025" y="419100"/>
                  <a:pt x="2392363" y="552450"/>
                  <a:pt x="2552700" y="514350"/>
                </a:cubicBezTo>
                <a:cubicBezTo>
                  <a:pt x="2713038" y="476250"/>
                  <a:pt x="2866231" y="338137"/>
                  <a:pt x="3019425" y="200025"/>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2" name="Freeform 11"/>
          <p:cNvSpPr/>
          <p:nvPr/>
        </p:nvSpPr>
        <p:spPr>
          <a:xfrm>
            <a:off x="3733800" y="5037971"/>
            <a:ext cx="3200400" cy="780082"/>
          </a:xfrm>
          <a:custGeom>
            <a:avLst/>
            <a:gdLst>
              <a:gd name="connsiteX0" fmla="*/ 0 w 3200400"/>
              <a:gd name="connsiteY0" fmla="*/ 29329 h 780082"/>
              <a:gd name="connsiteX1" fmla="*/ 266700 w 3200400"/>
              <a:gd name="connsiteY1" fmla="*/ 29329 h 780082"/>
              <a:gd name="connsiteX2" fmla="*/ 771525 w 3200400"/>
              <a:gd name="connsiteY2" fmla="*/ 334129 h 780082"/>
              <a:gd name="connsiteX3" fmla="*/ 1362075 w 3200400"/>
              <a:gd name="connsiteY3" fmla="*/ 696079 h 780082"/>
              <a:gd name="connsiteX4" fmla="*/ 2438400 w 3200400"/>
              <a:gd name="connsiteY4" fmla="*/ 753229 h 780082"/>
              <a:gd name="connsiteX5" fmla="*/ 3200400 w 3200400"/>
              <a:gd name="connsiteY5" fmla="*/ 343654 h 78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0" h="780082">
                <a:moveTo>
                  <a:pt x="0" y="29329"/>
                </a:moveTo>
                <a:cubicBezTo>
                  <a:pt x="69056" y="3929"/>
                  <a:pt x="138113" y="-21471"/>
                  <a:pt x="266700" y="29329"/>
                </a:cubicBezTo>
                <a:cubicBezTo>
                  <a:pt x="395287" y="80129"/>
                  <a:pt x="771525" y="334129"/>
                  <a:pt x="771525" y="334129"/>
                </a:cubicBezTo>
                <a:cubicBezTo>
                  <a:pt x="954087" y="445254"/>
                  <a:pt x="1084263" y="626229"/>
                  <a:pt x="1362075" y="696079"/>
                </a:cubicBezTo>
                <a:cubicBezTo>
                  <a:pt x="1639887" y="765929"/>
                  <a:pt x="2132013" y="811966"/>
                  <a:pt x="2438400" y="753229"/>
                </a:cubicBezTo>
                <a:cubicBezTo>
                  <a:pt x="2744787" y="694492"/>
                  <a:pt x="2972593" y="519073"/>
                  <a:pt x="3200400" y="343654"/>
                </a:cubicBezTo>
              </a:path>
            </a:pathLst>
          </a:custGeom>
          <a:noFill/>
          <a:ln>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Tree>
    <p:extLst>
      <p:ext uri="{BB962C8B-B14F-4D97-AF65-F5344CB8AC3E}">
        <p14:creationId xmlns:p14="http://schemas.microsoft.com/office/powerpoint/2010/main" val="25086431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Research on Advanced RF sources</a:t>
            </a:r>
            <a:endParaRPr lang="en-US" b="0" dirty="0"/>
          </a:p>
        </p:txBody>
      </p:sp>
      <p:sp>
        <p:nvSpPr>
          <p:cNvPr id="9" name="Content Placeholder 8"/>
          <p:cNvSpPr>
            <a:spLocks noGrp="1"/>
          </p:cNvSpPr>
          <p:nvPr>
            <p:ph sz="quarter" idx="4294967295"/>
          </p:nvPr>
        </p:nvSpPr>
        <p:spPr>
          <a:xfrm>
            <a:off x="445472" y="1371600"/>
            <a:ext cx="8108950" cy="4648200"/>
          </a:xfrm>
          <a:prstGeom prst="rect">
            <a:avLst/>
          </a:prstGeom>
        </p:spPr>
        <p:txBody>
          <a:bodyPr>
            <a:normAutofit fontScale="77500" lnSpcReduction="20000"/>
          </a:bodyPr>
          <a:lstStyle/>
          <a:p>
            <a:pPr marL="0" lvl="1" indent="0">
              <a:spcBef>
                <a:spcPts val="0"/>
              </a:spcBef>
              <a:spcAft>
                <a:spcPts val="1200"/>
              </a:spcAft>
              <a:buSzTx/>
              <a:buNone/>
            </a:pPr>
            <a:r>
              <a:rPr lang="en-US" sz="1800" dirty="0" smtClean="0"/>
              <a:t>We need to put forward the foundations for </a:t>
            </a:r>
            <a:r>
              <a:rPr lang="en-US" sz="1800" i="1" dirty="0" smtClean="0"/>
              <a:t>advanced</a:t>
            </a:r>
            <a:r>
              <a:rPr lang="en-US" sz="1800" dirty="0" smtClean="0"/>
              <a:t> research on efficient RF sources. This is needed to utilize the availability of ultra-high gradient structures:</a:t>
            </a:r>
          </a:p>
          <a:p>
            <a:pPr marL="0" lvl="1" indent="0">
              <a:spcBef>
                <a:spcPts val="0"/>
              </a:spcBef>
              <a:spcAft>
                <a:spcPts val="1200"/>
              </a:spcAft>
              <a:buSzTx/>
              <a:buNone/>
            </a:pPr>
            <a:endParaRPr lang="en-US" sz="1800" dirty="0" smtClean="0"/>
          </a:p>
          <a:p>
            <a:pPr marL="0" lvl="1" indent="0">
              <a:spcBef>
                <a:spcPts val="0"/>
              </a:spcBef>
              <a:spcAft>
                <a:spcPts val="1200"/>
              </a:spcAft>
              <a:buSzTx/>
              <a:buFont typeface="Wingdings" charset="2"/>
              <a:buChar char="§"/>
            </a:pPr>
            <a:r>
              <a:rPr lang="en-US" dirty="0" smtClean="0">
                <a:solidFill>
                  <a:srgbClr val="FF0000"/>
                </a:solidFill>
              </a:rPr>
              <a:t>New ideas from SLAC; provisional patent soon</a:t>
            </a:r>
            <a:endParaRPr lang="en-US" dirty="0" smtClean="0"/>
          </a:p>
          <a:p>
            <a:pPr marL="0" lvl="1" indent="0">
              <a:spcBef>
                <a:spcPts val="0"/>
              </a:spcBef>
              <a:spcAft>
                <a:spcPts val="1200"/>
              </a:spcAft>
              <a:buSzTx/>
              <a:buFont typeface="Wingdings" charset="2"/>
              <a:buChar char="§"/>
            </a:pPr>
            <a:r>
              <a:rPr lang="en-US" dirty="0" smtClean="0">
                <a:solidFill>
                  <a:srgbClr val="FF0000"/>
                </a:solidFill>
              </a:rPr>
              <a:t>Research on advanced special purpose codes.</a:t>
            </a:r>
          </a:p>
          <a:p>
            <a:pPr marL="0" lvl="1" indent="0">
              <a:spcBef>
                <a:spcPts val="0"/>
              </a:spcBef>
              <a:spcAft>
                <a:spcPts val="1200"/>
              </a:spcAft>
              <a:buSzTx/>
              <a:buFont typeface="Wingdings" charset="2"/>
              <a:buChar char="§"/>
            </a:pPr>
            <a:r>
              <a:rPr lang="en-US" dirty="0" smtClean="0"/>
              <a:t> Research on multi-beam </a:t>
            </a:r>
            <a:r>
              <a:rPr lang="en-US" dirty="0" err="1" smtClean="0"/>
              <a:t>overmoded</a:t>
            </a:r>
            <a:r>
              <a:rPr lang="en-US" dirty="0" smtClean="0"/>
              <a:t> devices.</a:t>
            </a:r>
          </a:p>
          <a:p>
            <a:pPr marL="0" lvl="1" indent="0">
              <a:spcBef>
                <a:spcPts val="0"/>
              </a:spcBef>
              <a:spcAft>
                <a:spcPts val="1200"/>
              </a:spcAft>
              <a:buSzTx/>
              <a:buFont typeface="Wingdings" charset="2"/>
              <a:buChar char="§"/>
            </a:pPr>
            <a:r>
              <a:rPr lang="en-US" dirty="0" smtClean="0"/>
              <a:t> Advanced cathodes and modulation techniques. </a:t>
            </a:r>
          </a:p>
          <a:p>
            <a:pPr marL="0" lvl="1" indent="0">
              <a:spcBef>
                <a:spcPts val="0"/>
              </a:spcBef>
              <a:spcAft>
                <a:spcPts val="1200"/>
              </a:spcAft>
              <a:buSzTx/>
              <a:buFont typeface="Wingdings" charset="2"/>
              <a:buChar char="§"/>
            </a:pPr>
            <a:r>
              <a:rPr lang="en-US" dirty="0" smtClean="0"/>
              <a:t> </a:t>
            </a:r>
            <a:r>
              <a:rPr lang="en-US" dirty="0" smtClean="0">
                <a:solidFill>
                  <a:srgbClr val="FF0000"/>
                </a:solidFill>
              </a:rPr>
              <a:t>Research on coupled systems: accelerator structures and sources</a:t>
            </a:r>
          </a:p>
          <a:p>
            <a:pPr marL="400050" lvl="2" indent="0">
              <a:spcBef>
                <a:spcPts val="0"/>
              </a:spcBef>
              <a:spcAft>
                <a:spcPts val="1200"/>
              </a:spcAft>
              <a:buFont typeface="Wingdings" charset="2"/>
              <a:buChar char="§"/>
            </a:pPr>
            <a:r>
              <a:rPr lang="en-US" dirty="0" smtClean="0"/>
              <a:t>This is a new idea that will allow us to retrieve some of the energy in the cavity back to the RF source.</a:t>
            </a:r>
          </a:p>
          <a:p>
            <a:pPr marL="400050" lvl="2" indent="0">
              <a:spcBef>
                <a:spcPts val="0"/>
              </a:spcBef>
              <a:spcAft>
                <a:spcPts val="1200"/>
              </a:spcAft>
              <a:buFont typeface="Wingdings" charset="2"/>
              <a:buChar char="§"/>
            </a:pPr>
            <a:r>
              <a:rPr lang="en-US" dirty="0" smtClean="0"/>
              <a:t>New optimization for the total system resulting in over all efficiency enhancement</a:t>
            </a:r>
          </a:p>
          <a:p>
            <a:pPr marL="400050" lvl="2" indent="0">
              <a:spcBef>
                <a:spcPts val="0"/>
              </a:spcBef>
              <a:spcAft>
                <a:spcPts val="1200"/>
              </a:spcAft>
              <a:buFont typeface="Wingdings" charset="2"/>
              <a:buChar char="§"/>
            </a:pPr>
            <a:r>
              <a:rPr lang="en-US" dirty="0" smtClean="0"/>
              <a:t>Run the system in a high rep rate mode to eliminate the need for </a:t>
            </a:r>
            <a:r>
              <a:rPr lang="en-US" dirty="0" err="1" smtClean="0"/>
              <a:t>multibunch</a:t>
            </a:r>
            <a:r>
              <a:rPr lang="en-US" dirty="0" smtClean="0"/>
              <a:t> operation</a:t>
            </a:r>
          </a:p>
          <a:p>
            <a:pPr marL="400050" lvl="2" indent="0">
              <a:spcBef>
                <a:spcPts val="0"/>
              </a:spcBef>
              <a:spcAft>
                <a:spcPts val="1200"/>
              </a:spcAft>
              <a:buFont typeface="Wingdings" charset="2"/>
              <a:buChar char="§"/>
            </a:pPr>
            <a:r>
              <a:rPr lang="en-US" dirty="0" smtClean="0"/>
              <a:t>New optimization for a lepton colliders  </a:t>
            </a:r>
          </a:p>
          <a:p>
            <a:pPr marL="0" lvl="1" indent="0">
              <a:spcBef>
                <a:spcPts val="0"/>
              </a:spcBef>
              <a:spcAft>
                <a:spcPts val="1200"/>
              </a:spcAft>
              <a:buSzTx/>
            </a:pPr>
            <a:endParaRPr lang="en-US" sz="1800" dirty="0" smtClean="0"/>
          </a:p>
          <a:p>
            <a:pPr>
              <a:spcAft>
                <a:spcPts val="1200"/>
              </a:spcAft>
            </a:pPr>
            <a:endParaRPr lang="en-US" sz="1400" dirty="0"/>
          </a:p>
        </p:txBody>
      </p:sp>
      <p:sp>
        <p:nvSpPr>
          <p:cNvPr id="7"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19</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b="0" dirty="0" smtClean="0"/>
              <a:t>Outline </a:t>
            </a:r>
            <a:endParaRPr lang="en-US" sz="4800" b="0" dirty="0"/>
          </a:p>
        </p:txBody>
      </p:sp>
      <p:sp>
        <p:nvSpPr>
          <p:cNvPr id="5" name="Content Placeholder 4"/>
          <p:cNvSpPr>
            <a:spLocks noGrp="1"/>
          </p:cNvSpPr>
          <p:nvPr>
            <p:ph sz="quarter" idx="4294967295"/>
          </p:nvPr>
        </p:nvSpPr>
        <p:spPr>
          <a:xfrm>
            <a:off x="446088" y="1371600"/>
            <a:ext cx="8108950" cy="4648200"/>
          </a:xfrm>
          <a:prstGeom prst="rect">
            <a:avLst/>
          </a:prstGeom>
        </p:spPr>
        <p:txBody>
          <a:bodyPr>
            <a:noAutofit/>
          </a:bodyPr>
          <a:lstStyle/>
          <a:p>
            <a:r>
              <a:rPr lang="en-US" sz="3600" dirty="0" smtClean="0"/>
              <a:t>Update on the  High Gradient Research</a:t>
            </a:r>
          </a:p>
          <a:p>
            <a:r>
              <a:rPr lang="en-US" sz="3600" dirty="0" smtClean="0"/>
              <a:t>RF sources research</a:t>
            </a:r>
          </a:p>
          <a:p>
            <a:r>
              <a:rPr lang="en-US" sz="3600" dirty="0" err="1" smtClean="0"/>
              <a:t>Apllications</a:t>
            </a:r>
            <a:r>
              <a:rPr lang="en-US" sz="3600" dirty="0" smtClean="0"/>
              <a:t>:</a:t>
            </a:r>
          </a:p>
          <a:p>
            <a:pPr lvl="1"/>
            <a:r>
              <a:rPr lang="en-US" sz="3200" dirty="0" smtClean="0"/>
              <a:t>RF </a:t>
            </a:r>
            <a:r>
              <a:rPr lang="en-US" sz="3200" dirty="0" err="1" smtClean="0"/>
              <a:t>undulator</a:t>
            </a:r>
            <a:endParaRPr lang="en-US" sz="3200" dirty="0" smtClean="0"/>
          </a:p>
          <a:p>
            <a:pPr lvl="1"/>
            <a:r>
              <a:rPr lang="en-US" sz="3200" dirty="0" smtClean="0"/>
              <a:t>Electron Therapy machine </a:t>
            </a:r>
            <a:r>
              <a:rPr lang="en-US" sz="3200" dirty="0" err="1" smtClean="0"/>
              <a:t>devlopments</a:t>
            </a:r>
            <a:endParaRPr lang="en-US" sz="3200" dirty="0" smtClean="0"/>
          </a:p>
          <a:p>
            <a:endParaRPr lang="en-US" sz="3600" dirty="0" smtClean="0"/>
          </a:p>
        </p:txBody>
      </p:sp>
      <p:sp>
        <p:nvSpPr>
          <p:cNvPr id="6"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2</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Multi-beam klystron </a:t>
            </a:r>
            <a:r>
              <a:rPr lang="en-US" dirty="0" err="1" smtClean="0"/>
              <a:t>devlopments</a:t>
            </a:r>
            <a:endParaRPr lang="en-US" dirty="0"/>
          </a:p>
        </p:txBody>
      </p:sp>
      <p:sp>
        <p:nvSpPr>
          <p:cNvPr id="3" name="Text Placeholder 2"/>
          <p:cNvSpPr>
            <a:spLocks noGrp="1"/>
          </p:cNvSpPr>
          <p:nvPr>
            <p:ph type="body" idx="1"/>
          </p:nvPr>
        </p:nvSpPr>
        <p:spPr/>
        <p:txBody>
          <a:bodyPr/>
          <a:lstStyle/>
          <a:p>
            <a:r>
              <a:rPr lang="en-US" dirty="0" smtClean="0"/>
              <a:t>MBK 16</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894653"/>
            <a:ext cx="4040188" cy="2511731"/>
          </a:xfrm>
        </p:spPr>
      </p:pic>
      <p:sp>
        <p:nvSpPr>
          <p:cNvPr id="5" name="Text Placeholder 4"/>
          <p:cNvSpPr>
            <a:spLocks noGrp="1"/>
          </p:cNvSpPr>
          <p:nvPr>
            <p:ph type="body" sz="quarter" idx="3"/>
          </p:nvPr>
        </p:nvSpPr>
        <p:spPr/>
        <p:txBody>
          <a:bodyPr/>
          <a:lstStyle/>
          <a:p>
            <a:r>
              <a:rPr lang="en-US" dirty="0" smtClean="0"/>
              <a:t>MBK64</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894160"/>
            <a:ext cx="4041775" cy="2512717"/>
          </a:xfrm>
        </p:spPr>
      </p:pic>
      <p:sp>
        <p:nvSpPr>
          <p:cNvPr id="7" name="Slide Number Placeholder 6"/>
          <p:cNvSpPr>
            <a:spLocks noGrp="1"/>
          </p:cNvSpPr>
          <p:nvPr>
            <p:ph type="sldNum" sz="quarter" idx="10"/>
          </p:nvPr>
        </p:nvSpPr>
        <p:spPr/>
        <p:txBody>
          <a:bodyPr/>
          <a:lstStyle/>
          <a:p>
            <a:fld id="{46D7A3A9-117E-4EF5-82A3-3CC7D0AB76B5}" type="slidenum">
              <a:rPr lang="en-US" smtClean="0"/>
              <a:pPr/>
              <a:t>20</a:t>
            </a:fld>
            <a:endParaRPr lang="en-US"/>
          </a:p>
        </p:txBody>
      </p:sp>
      <p:sp>
        <p:nvSpPr>
          <p:cNvPr id="11" name="TextBox 10"/>
          <p:cNvSpPr txBox="1"/>
          <p:nvPr/>
        </p:nvSpPr>
        <p:spPr>
          <a:xfrm>
            <a:off x="2667000" y="5943600"/>
            <a:ext cx="3916457" cy="369332"/>
          </a:xfrm>
          <a:prstGeom prst="rect">
            <a:avLst/>
          </a:prstGeom>
          <a:noFill/>
        </p:spPr>
        <p:txBody>
          <a:bodyPr wrap="none" rtlCol="0">
            <a:spAutoFit/>
          </a:bodyPr>
          <a:lstStyle/>
          <a:p>
            <a:r>
              <a:rPr lang="en-US" dirty="0" smtClean="0"/>
              <a:t>Most possible compact configuration</a:t>
            </a:r>
            <a:endParaRPr lang="en-US" dirty="0"/>
          </a:p>
        </p:txBody>
      </p:sp>
    </p:spTree>
    <p:extLst>
      <p:ext uri="{BB962C8B-B14F-4D97-AF65-F5344CB8AC3E}">
        <p14:creationId xmlns:p14="http://schemas.microsoft.com/office/powerpoint/2010/main" val="10651759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0" y="76200"/>
            <a:ext cx="9067800" cy="762000"/>
          </a:xfrm>
        </p:spPr>
        <p:txBody>
          <a:bodyPr/>
          <a:lstStyle/>
          <a:p>
            <a:r>
              <a:rPr lang="en-US" sz="2400" b="0" dirty="0" smtClean="0">
                <a:solidFill>
                  <a:srgbClr val="0070C0"/>
                </a:solidFill>
              </a:rPr>
              <a:t>Undulator Coupler Design (RF undulator will have a great impact on polarized positron production for future colliders)</a:t>
            </a:r>
            <a:endParaRPr lang="en-US" sz="2400" b="0" dirty="0">
              <a:solidFill>
                <a:srgbClr val="0070C0"/>
              </a:solidFill>
            </a:endParaRPr>
          </a:p>
        </p:txBody>
      </p:sp>
      <p:pic>
        <p:nvPicPr>
          <p:cNvPr id="244738" name="Picture 2"/>
          <p:cNvPicPr>
            <a:picLocks noGrp="1" noChangeAspect="1" noChangeArrowheads="1"/>
          </p:cNvPicPr>
          <p:nvPr>
            <p:ph idx="1"/>
          </p:nvPr>
        </p:nvPicPr>
        <p:blipFill>
          <a:blip r:embed="rId3" cstate="print"/>
          <a:srcRect/>
          <a:stretch>
            <a:fillRect/>
          </a:stretch>
        </p:blipFill>
        <p:spPr bwMode="auto">
          <a:xfrm>
            <a:off x="292100" y="2304306"/>
            <a:ext cx="8610600" cy="1898551"/>
          </a:xfrm>
          <a:prstGeom prst="rect">
            <a:avLst/>
          </a:prstGeom>
          <a:noFill/>
          <a:ln w="9525">
            <a:noFill/>
            <a:miter lim="800000"/>
            <a:headEnd/>
            <a:tailEnd/>
          </a:ln>
        </p:spPr>
      </p:pic>
      <p:sp>
        <p:nvSpPr>
          <p:cNvPr id="19" name="TextBox 18"/>
          <p:cNvSpPr txBox="1"/>
          <p:nvPr/>
        </p:nvSpPr>
        <p:spPr>
          <a:xfrm>
            <a:off x="618581" y="5334000"/>
            <a:ext cx="2743200" cy="1384995"/>
          </a:xfrm>
          <a:prstGeom prst="rect">
            <a:avLst/>
          </a:prstGeom>
          <a:noFill/>
        </p:spPr>
        <p:txBody>
          <a:bodyPr wrap="square" rtlCol="0">
            <a:spAutoFit/>
          </a:bodyPr>
          <a:lstStyle/>
          <a:p>
            <a:r>
              <a:rPr lang="en-US" sz="1400" dirty="0" smtClean="0"/>
              <a:t>Corrugation Period=0.4254 </a:t>
            </a:r>
            <a:r>
              <a:rPr lang="en-US" sz="1400" dirty="0" smtClean="0">
                <a:latin typeface="Symbol" pitchFamily="18" charset="2"/>
              </a:rPr>
              <a:t>l</a:t>
            </a:r>
          </a:p>
          <a:p>
            <a:r>
              <a:rPr lang="en-US" sz="1400" dirty="0" smtClean="0">
                <a:latin typeface="+mj-lt"/>
              </a:rPr>
              <a:t>Inner Radius=0.75 </a:t>
            </a:r>
            <a:r>
              <a:rPr lang="en-US" sz="1400" dirty="0" smtClean="0">
                <a:latin typeface="Symbol" pitchFamily="18" charset="2"/>
              </a:rPr>
              <a:t>l</a:t>
            </a:r>
          </a:p>
          <a:p>
            <a:r>
              <a:rPr lang="en-US" sz="1400" dirty="0" smtClean="0"/>
              <a:t>Outer radius</a:t>
            </a:r>
            <a:r>
              <a:rPr lang="en-US" sz="1400" dirty="0" smtClean="0">
                <a:latin typeface="Symbol" pitchFamily="18" charset="2"/>
              </a:rPr>
              <a:t>= 1.01293 l</a:t>
            </a:r>
          </a:p>
          <a:p>
            <a:r>
              <a:rPr lang="en-US" sz="1400" dirty="0" smtClean="0"/>
              <a:t>Corrugation Thickness</a:t>
            </a:r>
            <a:r>
              <a:rPr lang="en-US" sz="1400" dirty="0" smtClean="0">
                <a:latin typeface="Symbol" pitchFamily="18" charset="2"/>
              </a:rPr>
              <a:t>= l/16</a:t>
            </a:r>
          </a:p>
          <a:p>
            <a:r>
              <a:rPr lang="en-US" sz="1400" dirty="0" smtClean="0"/>
              <a:t>Number of periods </a:t>
            </a:r>
            <a:r>
              <a:rPr lang="en-US" sz="1400" dirty="0" smtClean="0">
                <a:latin typeface="Symbol" pitchFamily="18" charset="2"/>
              </a:rPr>
              <a:t>=98</a:t>
            </a:r>
          </a:p>
          <a:p>
            <a:endParaRPr lang="en-US" sz="1400" dirty="0">
              <a:latin typeface="+mj-lt"/>
            </a:endParaRPr>
          </a:p>
        </p:txBody>
      </p:sp>
      <p:sp>
        <p:nvSpPr>
          <p:cNvPr id="20" name="TextBox 19"/>
          <p:cNvSpPr txBox="1"/>
          <p:nvPr/>
        </p:nvSpPr>
        <p:spPr>
          <a:xfrm>
            <a:off x="3590381" y="5334000"/>
            <a:ext cx="4639219" cy="1107996"/>
          </a:xfrm>
          <a:prstGeom prst="rect">
            <a:avLst/>
          </a:prstGeom>
          <a:noFill/>
        </p:spPr>
        <p:txBody>
          <a:bodyPr wrap="none" rtlCol="0">
            <a:spAutoFit/>
          </a:bodyPr>
          <a:lstStyle/>
          <a:p>
            <a:r>
              <a:rPr lang="en-US" sz="1600" dirty="0" smtClean="0">
                <a:latin typeface="Symbol" pitchFamily="18" charset="2"/>
              </a:rPr>
              <a:t>l</a:t>
            </a:r>
            <a:r>
              <a:rPr lang="en-US" sz="1600" dirty="0" smtClean="0"/>
              <a:t>=2.6242296 cm</a:t>
            </a:r>
          </a:p>
          <a:p>
            <a:r>
              <a:rPr lang="en-US" sz="1600" dirty="0" err="1" smtClean="0"/>
              <a:t>Undulator</a:t>
            </a:r>
            <a:r>
              <a:rPr lang="en-US" sz="1600" dirty="0" smtClean="0"/>
              <a:t> Wavelength=1.39306 cm</a:t>
            </a:r>
          </a:p>
          <a:p>
            <a:r>
              <a:rPr lang="en-US" sz="1600" dirty="0" smtClean="0"/>
              <a:t>Power required (for linearly polarized, K=1)=48.8 MW</a:t>
            </a:r>
          </a:p>
          <a:p>
            <a:r>
              <a:rPr lang="en-US" sz="1600" dirty="0" smtClean="0"/>
              <a:t>Q0=94,000</a:t>
            </a:r>
          </a:p>
        </p:txBody>
      </p:sp>
      <p:pic>
        <p:nvPicPr>
          <p:cNvPr id="6" name="Picture 5" descr="P1010158.JPG"/>
          <p:cNvPicPr>
            <a:picLocks noChangeAspect="1"/>
          </p:cNvPicPr>
          <p:nvPr/>
        </p:nvPicPr>
        <p:blipFill>
          <a:blip r:embed="rId4" cstate="print"/>
          <a:srcRect l="29788" t="2837" r="12766" b="3546"/>
          <a:stretch>
            <a:fillRect/>
          </a:stretch>
        </p:blipFill>
        <p:spPr>
          <a:xfrm>
            <a:off x="1447800" y="1600200"/>
            <a:ext cx="1246909" cy="1524000"/>
          </a:xfrm>
          <a:prstGeom prst="rect">
            <a:avLst/>
          </a:prstGeom>
        </p:spPr>
      </p:pic>
      <p:pic>
        <p:nvPicPr>
          <p:cNvPr id="7" name="Picture 2"/>
          <p:cNvPicPr>
            <a:picLocks noChangeAspect="1" noChangeArrowheads="1"/>
          </p:cNvPicPr>
          <p:nvPr/>
        </p:nvPicPr>
        <p:blipFill>
          <a:blip r:embed="rId5" cstate="print"/>
          <a:srcRect l="20430" t="35172" r="29032" b="20954"/>
          <a:stretch>
            <a:fillRect/>
          </a:stretch>
        </p:blipFill>
        <p:spPr bwMode="auto">
          <a:xfrm>
            <a:off x="3962400" y="1676400"/>
            <a:ext cx="2222936" cy="1371599"/>
          </a:xfrm>
          <a:prstGeom prst="rect">
            <a:avLst/>
          </a:prstGeom>
          <a:noFill/>
          <a:ln w="9525">
            <a:noFill/>
            <a:miter lim="800000"/>
            <a:headEnd/>
            <a:tailEnd/>
          </a:ln>
        </p:spPr>
      </p:pic>
      <p:grpSp>
        <p:nvGrpSpPr>
          <p:cNvPr id="17" name="Group 16"/>
          <p:cNvGrpSpPr/>
          <p:nvPr/>
        </p:nvGrpSpPr>
        <p:grpSpPr>
          <a:xfrm>
            <a:off x="533400" y="3657600"/>
            <a:ext cx="8305800" cy="1600200"/>
            <a:chOff x="533400" y="3886200"/>
            <a:chExt cx="8305800" cy="1600200"/>
          </a:xfrm>
        </p:grpSpPr>
        <p:pic>
          <p:nvPicPr>
            <p:cNvPr id="244740" name="Picture 4"/>
            <p:cNvPicPr>
              <a:picLocks noChangeAspect="1" noChangeArrowheads="1"/>
            </p:cNvPicPr>
            <p:nvPr/>
          </p:nvPicPr>
          <p:blipFill>
            <a:blip r:embed="rId6" cstate="print"/>
            <a:srcRect/>
            <a:stretch>
              <a:fillRect/>
            </a:stretch>
          </p:blipFill>
          <p:spPr bwMode="auto">
            <a:xfrm>
              <a:off x="533400" y="4343400"/>
              <a:ext cx="8305800" cy="1030288"/>
            </a:xfrm>
            <a:prstGeom prst="rect">
              <a:avLst/>
            </a:prstGeom>
            <a:noFill/>
            <a:ln w="9525">
              <a:noFill/>
              <a:miter lim="800000"/>
              <a:headEnd/>
              <a:tailEnd/>
            </a:ln>
            <a:effectLst/>
          </p:spPr>
        </p:pic>
        <p:sp>
          <p:nvSpPr>
            <p:cNvPr id="13" name="TextBox 12"/>
            <p:cNvSpPr txBox="1"/>
            <p:nvPr/>
          </p:nvSpPr>
          <p:spPr>
            <a:xfrm>
              <a:off x="3429000" y="3886200"/>
              <a:ext cx="3159839" cy="369332"/>
            </a:xfrm>
            <a:prstGeom prst="rect">
              <a:avLst/>
            </a:prstGeom>
            <a:noFill/>
          </p:spPr>
          <p:txBody>
            <a:bodyPr wrap="none" rtlCol="0">
              <a:spAutoFit/>
            </a:bodyPr>
            <a:lstStyle/>
            <a:p>
              <a:r>
                <a:rPr lang="en-US" dirty="0" smtClean="0">
                  <a:latin typeface="Times New Roman" pitchFamily="18" charset="0"/>
                  <a:cs typeface="Times New Roman" pitchFamily="18" charset="0"/>
                </a:rPr>
                <a:t>Undulator Mechanical Structure</a:t>
              </a:r>
              <a:endParaRPr lang="en-US" dirty="0">
                <a:latin typeface="Times New Roman" pitchFamily="18" charset="0"/>
                <a:cs typeface="Times New Roman" pitchFamily="18" charset="0"/>
              </a:endParaRPr>
            </a:p>
          </p:txBody>
        </p:sp>
        <p:sp>
          <p:nvSpPr>
            <p:cNvPr id="14" name="TextBox 13"/>
            <p:cNvSpPr txBox="1"/>
            <p:nvPr/>
          </p:nvSpPr>
          <p:spPr>
            <a:xfrm>
              <a:off x="3505200" y="5117068"/>
              <a:ext cx="2666114" cy="369332"/>
            </a:xfrm>
            <a:prstGeom prst="rect">
              <a:avLst/>
            </a:prstGeom>
            <a:noFill/>
          </p:spPr>
          <p:txBody>
            <a:bodyPr wrap="none" rtlCol="0">
              <a:spAutoFit/>
            </a:bodyPr>
            <a:lstStyle/>
            <a:p>
              <a:r>
                <a:rPr lang="en-US" dirty="0" smtClean="0">
                  <a:latin typeface="Times New Roman" pitchFamily="18" charset="0"/>
                  <a:cs typeface="Times New Roman" pitchFamily="18" charset="0"/>
                </a:rPr>
                <a:t>Electric Field Distribution </a:t>
              </a:r>
              <a:endParaRPr lang="en-US" dirty="0">
                <a:latin typeface="Times New Roman" pitchFamily="18" charset="0"/>
                <a:cs typeface="Times New Roman" pitchFamily="18" charset="0"/>
              </a:endParaRPr>
            </a:p>
          </p:txBody>
        </p:sp>
      </p:grpSp>
      <p:sp>
        <p:nvSpPr>
          <p:cNvPr id="16" name="TextBox 15"/>
          <p:cNvSpPr txBox="1"/>
          <p:nvPr/>
        </p:nvSpPr>
        <p:spPr>
          <a:xfrm>
            <a:off x="533400" y="990600"/>
            <a:ext cx="37338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Two coupling ports 90</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 apart to excite two polarizations independently</a:t>
            </a:r>
            <a:endParaRPr lang="en-US" dirty="0">
              <a:latin typeface="Times New Roman" pitchFamily="18" charset="0"/>
              <a:cs typeface="Times New Roman" pitchFamily="18" charset="0"/>
            </a:endParaRPr>
          </a:p>
        </p:txBody>
      </p:sp>
      <p:sp>
        <p:nvSpPr>
          <p:cNvPr id="15" name="TextBox 14"/>
          <p:cNvSpPr txBox="1"/>
          <p:nvPr/>
        </p:nvSpPr>
        <p:spPr>
          <a:xfrm>
            <a:off x="5486400" y="1676400"/>
            <a:ext cx="23622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Coupler Field Configuration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79318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F Undulator Initial Results\Farfield_69_K0p6_Exposure0p01s.tif"/>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
        <p:nvSpPr>
          <p:cNvPr id="3" name="TextBox 2"/>
          <p:cNvSpPr txBox="1"/>
          <p:nvPr/>
        </p:nvSpPr>
        <p:spPr>
          <a:xfrm>
            <a:off x="1600200" y="533400"/>
            <a:ext cx="2020297" cy="369332"/>
          </a:xfrm>
          <a:prstGeom prst="rect">
            <a:avLst/>
          </a:prstGeom>
          <a:noFill/>
        </p:spPr>
        <p:txBody>
          <a:bodyPr wrap="none" rtlCol="0">
            <a:spAutoFit/>
          </a:bodyPr>
          <a:lstStyle/>
          <a:p>
            <a:r>
              <a:rPr lang="en-US" dirty="0" smtClean="0">
                <a:solidFill>
                  <a:srgbClr val="FF0000"/>
                </a:solidFill>
              </a:rPr>
              <a:t>Far Field @ 69 </a:t>
            </a:r>
            <a:r>
              <a:rPr lang="en-US" dirty="0" err="1" smtClean="0">
                <a:solidFill>
                  <a:srgbClr val="FF0000"/>
                </a:solidFill>
              </a:rPr>
              <a:t>MeV</a:t>
            </a:r>
            <a:endParaRPr lang="en-US" dirty="0">
              <a:solidFill>
                <a:srgbClr val="FF0000"/>
              </a:solidFill>
            </a:endParaRPr>
          </a:p>
        </p:txBody>
      </p:sp>
      <p:cxnSp>
        <p:nvCxnSpPr>
          <p:cNvPr id="5" name="Straight Arrow Connector 4"/>
          <p:cNvCxnSpPr/>
          <p:nvPr/>
        </p:nvCxnSpPr>
        <p:spPr>
          <a:xfrm flipH="1" flipV="1">
            <a:off x="3352800" y="2133600"/>
            <a:ext cx="2667000" cy="1905000"/>
          </a:xfrm>
          <a:prstGeom prst="straightConnector1">
            <a:avLst/>
          </a:prstGeom>
          <a:ln w="317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00600" y="4114800"/>
            <a:ext cx="2133600" cy="646331"/>
          </a:xfrm>
          <a:prstGeom prst="rect">
            <a:avLst/>
          </a:prstGeom>
          <a:noFill/>
        </p:spPr>
        <p:txBody>
          <a:bodyPr wrap="square" rtlCol="0">
            <a:spAutoFit/>
          </a:bodyPr>
          <a:lstStyle/>
          <a:p>
            <a:r>
              <a:rPr lang="en-US" dirty="0" smtClean="0">
                <a:solidFill>
                  <a:schemeClr val="tx1">
                    <a:lumMod val="50000"/>
                    <a:lumOff val="50000"/>
                  </a:schemeClr>
                </a:solidFill>
              </a:rPr>
              <a:t>Electric field polarization vector </a:t>
            </a:r>
            <a:endParaRPr lang="en-US" dirty="0">
              <a:solidFill>
                <a:schemeClr val="tx1">
                  <a:lumMod val="50000"/>
                  <a:lumOff val="50000"/>
                </a:schemeClr>
              </a:solidFill>
            </a:endParaRPr>
          </a:p>
        </p:txBody>
      </p:sp>
    </p:spTree>
    <p:extLst>
      <p:ext uri="{BB962C8B-B14F-4D97-AF65-F5344CB8AC3E}">
        <p14:creationId xmlns:p14="http://schemas.microsoft.com/office/powerpoint/2010/main" val="20426250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rgbClr val="0070C0"/>
                </a:solidFill>
              </a:rPr>
              <a:t>Spectrum shift as a function of K</a:t>
            </a:r>
            <a:endParaRPr lang="en-US" b="0" dirty="0">
              <a:solidFill>
                <a:srgbClr val="0070C0"/>
              </a:solidFill>
            </a:endParaRPr>
          </a:p>
        </p:txBody>
      </p:sp>
      <p:pic>
        <p:nvPicPr>
          <p:cNvPr id="4" name="Content Placeholder 3" descr="Spectrum for various K.jpg"/>
          <p:cNvPicPr>
            <a:picLocks noGrp="1" noChangeAspect="1"/>
          </p:cNvPicPr>
          <p:nvPr>
            <p:ph idx="1"/>
          </p:nvPr>
        </p:nvPicPr>
        <p:blipFill>
          <a:blip r:embed="rId2" cstate="print"/>
          <a:stretch>
            <a:fillRect/>
          </a:stretch>
        </p:blipFill>
        <p:spPr>
          <a:xfrm>
            <a:off x="981075" y="1643856"/>
            <a:ext cx="7181850" cy="4438650"/>
          </a:xfrm>
        </p:spPr>
      </p:pic>
    </p:spTree>
    <p:extLst>
      <p:ext uri="{BB962C8B-B14F-4D97-AF65-F5344CB8AC3E}">
        <p14:creationId xmlns:p14="http://schemas.microsoft.com/office/powerpoint/2010/main" val="41635829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recent developments of High Gradient Technology to futures colliders</a:t>
            </a:r>
            <a:endParaRPr lang="en-US" dirty="0"/>
          </a:p>
        </p:txBody>
      </p:sp>
      <p:sp>
        <p:nvSpPr>
          <p:cNvPr id="3" name="Content Placeholder 2"/>
          <p:cNvSpPr>
            <a:spLocks noGrp="1"/>
          </p:cNvSpPr>
          <p:nvPr>
            <p:ph idx="1"/>
          </p:nvPr>
        </p:nvSpPr>
        <p:spPr/>
        <p:txBody>
          <a:bodyPr/>
          <a:lstStyle/>
          <a:p>
            <a:r>
              <a:rPr lang="en-US" sz="2000" dirty="0" smtClean="0"/>
              <a:t>Optimized high gradient structures also have very high shunt impedance, which can be utilized to improve RF to beam efficiency. </a:t>
            </a:r>
          </a:p>
          <a:p>
            <a:r>
              <a:rPr lang="en-US" sz="2000" dirty="0" smtClean="0"/>
              <a:t>New advances in RF source designs improve efficiency and reduce operating voltages:</a:t>
            </a:r>
          </a:p>
          <a:p>
            <a:pPr lvl="1"/>
            <a:r>
              <a:rPr lang="en-US" sz="1800" dirty="0" smtClean="0"/>
              <a:t>One can then design efficient modulators with short rise and fall times</a:t>
            </a:r>
          </a:p>
          <a:p>
            <a:pPr lvl="1"/>
            <a:r>
              <a:rPr lang="en-US" sz="1800" dirty="0" smtClean="0"/>
              <a:t>One can invention an RF unit that does not utilize pulse compression, much higher efficiency for the overall system</a:t>
            </a:r>
          </a:p>
          <a:p>
            <a:pPr lvl="1"/>
            <a:r>
              <a:rPr lang="en-US" sz="1800" dirty="0"/>
              <a:t>C</a:t>
            </a:r>
            <a:r>
              <a:rPr lang="en-US" sz="1800" dirty="0" smtClean="0"/>
              <a:t>ost effective depressed collectors can be included in the design</a:t>
            </a:r>
          </a:p>
          <a:p>
            <a:pPr lvl="1"/>
            <a:r>
              <a:rPr lang="en-US" sz="1800" dirty="0" smtClean="0"/>
              <a:t>No electric magnets in the klystron system</a:t>
            </a:r>
          </a:p>
          <a:p>
            <a:pPr lvl="1"/>
            <a:r>
              <a:rPr lang="en-US" sz="1800" dirty="0" smtClean="0">
                <a:solidFill>
                  <a:srgbClr val="0066FF"/>
                </a:solidFill>
              </a:rPr>
              <a:t>An overall system that can compete very well ( in terms of wall plug power) with superconducting alternatives could be envisioned, except that the former can be extended to much higher gradient.</a:t>
            </a:r>
          </a:p>
          <a:p>
            <a:pPr lvl="1"/>
            <a:r>
              <a:rPr lang="en-US" sz="1800" dirty="0" smtClean="0">
                <a:solidFill>
                  <a:srgbClr val="FF0000"/>
                </a:solidFill>
              </a:rPr>
              <a:t>The cost of a warm machine </a:t>
            </a:r>
            <a:r>
              <a:rPr lang="en-US" sz="1800" dirty="0" err="1" smtClean="0">
                <a:solidFill>
                  <a:srgbClr val="FF0000"/>
                </a:solidFill>
              </a:rPr>
              <a:t>vs</a:t>
            </a:r>
            <a:r>
              <a:rPr lang="en-US" sz="1800" dirty="0" smtClean="0">
                <a:solidFill>
                  <a:srgbClr val="FF0000"/>
                </a:solidFill>
              </a:rPr>
              <a:t> cold one need to be studied based on the advances made for the warm technologies   </a:t>
            </a:r>
            <a:endParaRPr lang="en-US" sz="1800" dirty="0">
              <a:solidFill>
                <a:srgbClr val="FF0000"/>
              </a:solidFill>
            </a:endParaRPr>
          </a:p>
        </p:txBody>
      </p:sp>
      <p:sp>
        <p:nvSpPr>
          <p:cNvPr id="4" name="Slide Number Placeholder 3"/>
          <p:cNvSpPr>
            <a:spLocks noGrp="1"/>
          </p:cNvSpPr>
          <p:nvPr>
            <p:ph type="sldNum" sz="quarter" idx="10"/>
          </p:nvPr>
        </p:nvSpPr>
        <p:spPr/>
        <p:txBody>
          <a:bodyPr/>
          <a:lstStyle/>
          <a:p>
            <a:fld id="{46D7A3A9-117E-4EF5-82A3-3CC7D0AB76B5}" type="slidenum">
              <a:rPr lang="en-US" smtClean="0"/>
              <a:pPr/>
              <a:t>24</a:t>
            </a:fld>
            <a:endParaRPr lang="en-US" dirty="0"/>
          </a:p>
        </p:txBody>
      </p:sp>
    </p:spTree>
    <p:extLst>
      <p:ext uri="{BB962C8B-B14F-4D97-AF65-F5344CB8AC3E}">
        <p14:creationId xmlns:p14="http://schemas.microsoft.com/office/powerpoint/2010/main" val="18801419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Faculties and Resources</a:t>
            </a:r>
            <a:endParaRPr lang="en-US" dirty="0"/>
          </a:p>
        </p:txBody>
      </p:sp>
      <p:sp>
        <p:nvSpPr>
          <p:cNvPr id="3" name="Content Placeholder 2"/>
          <p:cNvSpPr>
            <a:spLocks noGrp="1"/>
          </p:cNvSpPr>
          <p:nvPr>
            <p:ph idx="1"/>
          </p:nvPr>
        </p:nvSpPr>
        <p:spPr/>
        <p:txBody>
          <a:bodyPr/>
          <a:lstStyle/>
          <a:p>
            <a:r>
              <a:rPr lang="en-US" dirty="0" smtClean="0"/>
              <a:t>We need to keep RF testing of RF structure and component facilities </a:t>
            </a:r>
            <a:r>
              <a:rPr lang="en-US" dirty="0" err="1" smtClean="0"/>
              <a:t>allife</a:t>
            </a:r>
            <a:r>
              <a:rPr lang="en-US" dirty="0"/>
              <a:t> </a:t>
            </a:r>
            <a:r>
              <a:rPr lang="en-US" dirty="0" smtClean="0"/>
              <a:t>(e.g. ASTA, NLCTA, the MIT 17 GHz facility, and the NRL 11.4 GHz facility) </a:t>
            </a:r>
          </a:p>
          <a:p>
            <a:r>
              <a:rPr lang="en-US" dirty="0" smtClean="0"/>
              <a:t>These facilities need to be upgraded to work at higher frequencies from </a:t>
            </a:r>
            <a:r>
              <a:rPr lang="en-US" dirty="0" err="1" smtClean="0"/>
              <a:t>Ka</a:t>
            </a:r>
            <a:r>
              <a:rPr lang="en-US" dirty="0"/>
              <a:t>-</a:t>
            </a:r>
            <a:r>
              <a:rPr lang="en-US" dirty="0" smtClean="0"/>
              <a:t>band to W-band</a:t>
            </a:r>
          </a:p>
          <a:p>
            <a:r>
              <a:rPr lang="en-US" dirty="0" smtClean="0"/>
              <a:t>Research on advanced and transformational technologies for RF sources is essential for the realization and application of high gradient technologies</a:t>
            </a:r>
          </a:p>
          <a:p>
            <a:r>
              <a:rPr lang="en-US" dirty="0" smtClean="0"/>
              <a:t>Progress on high gradient research required the collective resources of national and international laboratories and universities. The same apply for RF source technology and creating the appropriate collaborations under the umbrella of the DoE is a must for progress in this field.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25</a:t>
            </a:fld>
            <a:endParaRPr lang="en-US" dirty="0"/>
          </a:p>
        </p:txBody>
      </p:sp>
    </p:spTree>
    <p:extLst>
      <p:ext uri="{BB962C8B-B14F-4D97-AF65-F5344CB8AC3E}">
        <p14:creationId xmlns:p14="http://schemas.microsoft.com/office/powerpoint/2010/main" val="25700733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Summary</a:t>
            </a:r>
            <a:endParaRPr lang="en-US" b="0" dirty="0"/>
          </a:p>
        </p:txBody>
      </p:sp>
      <p:sp>
        <p:nvSpPr>
          <p:cNvPr id="5" name="Content Placeholder 4"/>
          <p:cNvSpPr>
            <a:spLocks noGrp="1"/>
          </p:cNvSpPr>
          <p:nvPr>
            <p:ph sz="quarter" idx="4294967295"/>
          </p:nvPr>
        </p:nvSpPr>
        <p:spPr>
          <a:xfrm>
            <a:off x="381000" y="1447800"/>
            <a:ext cx="8108950" cy="4648200"/>
          </a:xfrm>
          <a:prstGeom prst="rect">
            <a:avLst/>
          </a:prstGeom>
        </p:spPr>
        <p:txBody>
          <a:bodyPr>
            <a:noAutofit/>
          </a:bodyPr>
          <a:lstStyle/>
          <a:p>
            <a:pPr indent="227013">
              <a:buFont typeface="Arial" pitchFamily="34" charset="0"/>
              <a:buChar char="•"/>
            </a:pPr>
            <a:r>
              <a:rPr lang="en-US" sz="1800" dirty="0" smtClean="0"/>
              <a:t>The work being done is characterized by a strong national and international collaboration. This is the only way to gather the necessary resources to do this work. </a:t>
            </a:r>
          </a:p>
          <a:p>
            <a:pPr indent="227013">
              <a:buFont typeface="Arial" pitchFamily="34" charset="0"/>
              <a:buChar char="•"/>
            </a:pPr>
            <a:r>
              <a:rPr lang="en-US" sz="1800" dirty="0" smtClean="0"/>
              <a:t>With the understanding of geometrical effects and material </a:t>
            </a:r>
            <a:r>
              <a:rPr lang="en-US" sz="1800" dirty="0" err="1" smtClean="0"/>
              <a:t>requirments</a:t>
            </a:r>
            <a:r>
              <a:rPr lang="en-US" sz="1800" dirty="0" smtClean="0"/>
              <a:t>, we have demonstrated standing and traveling wave accelerator structures that work above 150 MV/m loaded gradient.</a:t>
            </a:r>
          </a:p>
          <a:p>
            <a:pPr indent="227013">
              <a:buFont typeface="Arial" pitchFamily="34" charset="0"/>
              <a:buChar char="•"/>
            </a:pPr>
            <a:r>
              <a:rPr lang="en-US" sz="1800" dirty="0" smtClean="0"/>
              <a:t>We started our collaborative research towards transformational RF source technology.</a:t>
            </a:r>
          </a:p>
          <a:p>
            <a:pPr indent="227013">
              <a:buFont typeface="Arial" pitchFamily="34" charset="0"/>
              <a:buChar char="•"/>
            </a:pPr>
            <a:r>
              <a:rPr lang="en-US" sz="1800" dirty="0" smtClean="0"/>
              <a:t>Our work is attracting attention from other disciplines such as BES light sources, medical linacs, novel medical treatment devices and medical proton therapy machines. </a:t>
            </a:r>
          </a:p>
          <a:p>
            <a:pPr indent="227013">
              <a:buFont typeface="Arial" pitchFamily="34" charset="0"/>
              <a:buChar char="•"/>
            </a:pPr>
            <a:r>
              <a:rPr lang="en-US" sz="1800" dirty="0" smtClean="0"/>
              <a:t>The effort reported here is just a representative sample of our effort</a:t>
            </a:r>
            <a:endParaRPr lang="en-US" sz="1400" dirty="0" smtClean="0"/>
          </a:p>
          <a:p>
            <a:pPr>
              <a:buFont typeface="Arial" pitchFamily="34" charset="0"/>
              <a:buChar char="•"/>
            </a:pPr>
            <a:endParaRPr lang="en-US" sz="1800" dirty="0" smtClean="0"/>
          </a:p>
          <a:p>
            <a:pPr>
              <a:buFont typeface="Arial" pitchFamily="34" charset="0"/>
              <a:buChar char="•"/>
            </a:pPr>
            <a:endParaRPr lang="en-US" sz="1800" dirty="0"/>
          </a:p>
        </p:txBody>
      </p:sp>
      <p:sp>
        <p:nvSpPr>
          <p:cNvPr id="7"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26</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42" t="11546" r="14263" b="1810"/>
          <a:stretch/>
        </p:blipFill>
        <p:spPr bwMode="auto">
          <a:xfrm>
            <a:off x="609600" y="381000"/>
            <a:ext cx="4156609" cy="28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rojects\FACET_THz\pics\pics of FACET THz structure\DSC00050.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5400" y="840898"/>
            <a:ext cx="3771521"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4465"/>
            <a:ext cx="7772400" cy="461665"/>
          </a:xfrm>
          <a:prstGeom prst="rect">
            <a:avLst/>
          </a:prstGeom>
          <a:noFill/>
        </p:spPr>
        <p:txBody>
          <a:bodyPr wrap="square" rtlCol="0">
            <a:spAutoFit/>
          </a:bodyPr>
          <a:lstStyle/>
          <a:p>
            <a:r>
              <a:rPr lang="en-US" sz="2400" dirty="0" smtClean="0">
                <a:latin typeface="Calibri" pitchFamily="34" charset="0"/>
              </a:rPr>
              <a:t>RF </a:t>
            </a:r>
            <a:r>
              <a:rPr lang="en-US" sz="2400" dirty="0">
                <a:latin typeface="Calibri" pitchFamily="34" charset="0"/>
              </a:rPr>
              <a:t>B</a:t>
            </a:r>
            <a:r>
              <a:rPr lang="en-US" sz="2400" dirty="0" smtClean="0">
                <a:latin typeface="Calibri" pitchFamily="34" charset="0"/>
              </a:rPr>
              <a:t>reakdown </a:t>
            </a:r>
            <a:r>
              <a:rPr lang="en-US" sz="2400" dirty="0">
                <a:latin typeface="Calibri" pitchFamily="34" charset="0"/>
              </a:rPr>
              <a:t>T</a:t>
            </a:r>
            <a:r>
              <a:rPr lang="en-US" sz="2400" dirty="0" smtClean="0">
                <a:latin typeface="Calibri" pitchFamily="34" charset="0"/>
              </a:rPr>
              <a:t>est of Metal Accelerating Structure at FACET </a:t>
            </a:r>
            <a:endParaRPr lang="en-US" sz="2400" dirty="0">
              <a:latin typeface="Calibri" pitchFamily="34" charset="0"/>
            </a:endParaRPr>
          </a:p>
        </p:txBody>
      </p:sp>
      <p:cxnSp>
        <p:nvCxnSpPr>
          <p:cNvPr id="10" name="Straight Arrow Connector 9"/>
          <p:cNvCxnSpPr/>
          <p:nvPr/>
        </p:nvCxnSpPr>
        <p:spPr>
          <a:xfrm flipH="1">
            <a:off x="4014324" y="1795758"/>
            <a:ext cx="685800" cy="41910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89397" y="1947167"/>
            <a:ext cx="1016112" cy="646331"/>
          </a:xfrm>
          <a:prstGeom prst="rect">
            <a:avLst/>
          </a:prstGeom>
          <a:noFill/>
        </p:spPr>
        <p:txBody>
          <a:bodyPr wrap="none" rtlCol="0">
            <a:spAutoFit/>
          </a:bodyPr>
          <a:lstStyle/>
          <a:p>
            <a:pPr algn="ctr"/>
            <a:r>
              <a:rPr lang="en-US" dirty="0">
                <a:solidFill>
                  <a:srgbClr val="FF0000"/>
                </a:solidFill>
                <a:latin typeface="Calibri" pitchFamily="34" charset="0"/>
              </a:rPr>
              <a:t>e</a:t>
            </a:r>
            <a:r>
              <a:rPr lang="en-US" dirty="0" smtClean="0">
                <a:solidFill>
                  <a:srgbClr val="FF0000"/>
                </a:solidFill>
                <a:latin typeface="Calibri" pitchFamily="34" charset="0"/>
              </a:rPr>
              <a:t>lectron </a:t>
            </a:r>
          </a:p>
          <a:p>
            <a:pPr algn="ctr"/>
            <a:r>
              <a:rPr lang="en-US" dirty="0" smtClean="0">
                <a:solidFill>
                  <a:srgbClr val="FF0000"/>
                </a:solidFill>
                <a:latin typeface="Calibri" pitchFamily="34" charset="0"/>
              </a:rPr>
              <a:t>beam</a:t>
            </a:r>
            <a:endParaRPr lang="en-US" dirty="0">
              <a:solidFill>
                <a:srgbClr val="FF0000"/>
              </a:solidFill>
              <a:latin typeface="Calibri" pitchFamily="34" charset="0"/>
            </a:endParaRPr>
          </a:p>
        </p:txBody>
      </p:sp>
      <p:cxnSp>
        <p:nvCxnSpPr>
          <p:cNvPr id="16" name="Straight Arrow Connector 15"/>
          <p:cNvCxnSpPr/>
          <p:nvPr/>
        </p:nvCxnSpPr>
        <p:spPr>
          <a:xfrm flipH="1" flipV="1">
            <a:off x="609600" y="1526698"/>
            <a:ext cx="381000" cy="22725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7481" y="1233566"/>
            <a:ext cx="788999" cy="369332"/>
          </a:xfrm>
          <a:prstGeom prst="rect">
            <a:avLst/>
          </a:prstGeom>
          <a:noFill/>
        </p:spPr>
        <p:txBody>
          <a:bodyPr wrap="none" rtlCol="0">
            <a:spAutoFit/>
          </a:bodyPr>
          <a:lstStyle/>
          <a:p>
            <a:pPr algn="ctr"/>
            <a:r>
              <a:rPr lang="en-US" dirty="0" smtClean="0">
                <a:solidFill>
                  <a:srgbClr val="FF0000"/>
                </a:solidFill>
                <a:latin typeface="Calibri" pitchFamily="34" charset="0"/>
              </a:rPr>
              <a:t>RF out</a:t>
            </a:r>
            <a:endParaRPr lang="en-US" dirty="0">
              <a:solidFill>
                <a:srgbClr val="FF0000"/>
              </a:solidFill>
              <a:latin typeface="Calibri" pitchFamily="34" charset="0"/>
            </a:endParaRPr>
          </a:p>
        </p:txBody>
      </p:sp>
      <p:cxnSp>
        <p:nvCxnSpPr>
          <p:cNvPr id="23" name="Straight Arrow Connector 22"/>
          <p:cNvCxnSpPr/>
          <p:nvPr/>
        </p:nvCxnSpPr>
        <p:spPr>
          <a:xfrm flipH="1" flipV="1">
            <a:off x="6553200" y="3015734"/>
            <a:ext cx="473942" cy="108466"/>
          </a:xfrm>
          <a:prstGeom prst="straightConnector1">
            <a:avLst/>
          </a:prstGeom>
          <a:ln w="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27142" y="2974498"/>
            <a:ext cx="1354858" cy="369332"/>
          </a:xfrm>
          <a:prstGeom prst="rect">
            <a:avLst/>
          </a:prstGeom>
          <a:noFill/>
        </p:spPr>
        <p:txBody>
          <a:bodyPr wrap="none" rtlCol="0">
            <a:spAutoFit/>
          </a:bodyPr>
          <a:lstStyle/>
          <a:p>
            <a:r>
              <a:rPr lang="en-US" dirty="0" smtClean="0">
                <a:solidFill>
                  <a:srgbClr val="FFFF00"/>
                </a:solidFill>
                <a:latin typeface="Calibri" pitchFamily="34" charset="0"/>
              </a:rPr>
              <a:t>output horn</a:t>
            </a:r>
            <a:endParaRPr lang="en-US" dirty="0">
              <a:solidFill>
                <a:srgbClr val="FFFF00"/>
              </a:solidFill>
              <a:latin typeface="Calibri" pitchFamily="34" charset="0"/>
            </a:endParaRPr>
          </a:p>
        </p:txBody>
      </p:sp>
      <p:sp>
        <p:nvSpPr>
          <p:cNvPr id="26" name="TextBox 25"/>
          <p:cNvSpPr txBox="1"/>
          <p:nvPr/>
        </p:nvSpPr>
        <p:spPr>
          <a:xfrm>
            <a:off x="76200" y="3431698"/>
            <a:ext cx="4954656" cy="923330"/>
          </a:xfrm>
          <a:prstGeom prst="rect">
            <a:avLst/>
          </a:prstGeom>
          <a:noFill/>
        </p:spPr>
        <p:txBody>
          <a:bodyPr wrap="square" rtlCol="0">
            <a:spAutoFit/>
          </a:bodyPr>
          <a:lstStyle/>
          <a:p>
            <a:pPr algn="ctr"/>
            <a:r>
              <a:rPr lang="en-US" dirty="0" smtClean="0">
                <a:latin typeface="Calibri" pitchFamily="34" charset="0"/>
              </a:rPr>
              <a:t>HFSS model of 1/4</a:t>
            </a:r>
            <a:r>
              <a:rPr lang="en-US" baseline="30000" dirty="0" smtClean="0">
                <a:latin typeface="Calibri" pitchFamily="34" charset="0"/>
              </a:rPr>
              <a:t>th</a:t>
            </a:r>
            <a:r>
              <a:rPr lang="en-US" dirty="0" smtClean="0">
                <a:latin typeface="Calibri" pitchFamily="34" charset="0"/>
              </a:rPr>
              <a:t> of output part of accelerating </a:t>
            </a:r>
            <a:br>
              <a:rPr lang="en-US" dirty="0" smtClean="0">
                <a:latin typeface="Calibri" pitchFamily="34" charset="0"/>
              </a:rPr>
            </a:br>
            <a:r>
              <a:rPr lang="en-US" dirty="0" smtClean="0">
                <a:latin typeface="Calibri" pitchFamily="34" charset="0"/>
              </a:rPr>
              <a:t>structure, beam gap 0.9 mm, frequency 116 GHz, excitation 1.6 </a:t>
            </a:r>
            <a:r>
              <a:rPr lang="en-US" dirty="0" err="1" smtClean="0">
                <a:latin typeface="Calibri" pitchFamily="34" charset="0"/>
              </a:rPr>
              <a:t>nC</a:t>
            </a:r>
            <a:r>
              <a:rPr lang="en-US" dirty="0" smtClean="0">
                <a:latin typeface="Calibri" pitchFamily="34" charset="0"/>
              </a:rPr>
              <a:t>, peak electric field ~1.3 GV/m </a:t>
            </a:r>
            <a:endParaRPr lang="en-US" dirty="0">
              <a:latin typeface="Calibri" pitchFamily="34" charset="0"/>
            </a:endParaRPr>
          </a:p>
        </p:txBody>
      </p:sp>
      <p:sp>
        <p:nvSpPr>
          <p:cNvPr id="27" name="TextBox 26"/>
          <p:cNvSpPr txBox="1"/>
          <p:nvPr/>
        </p:nvSpPr>
        <p:spPr>
          <a:xfrm>
            <a:off x="1352044" y="3118806"/>
            <a:ext cx="301686" cy="369332"/>
          </a:xfrm>
          <a:prstGeom prst="rect">
            <a:avLst/>
          </a:prstGeom>
          <a:noFill/>
        </p:spPr>
        <p:txBody>
          <a:bodyPr wrap="none" rtlCol="0">
            <a:spAutoFit/>
          </a:bodyPr>
          <a:lstStyle/>
          <a:p>
            <a:r>
              <a:rPr lang="en-US" dirty="0" smtClean="0">
                <a:latin typeface="Calibri" pitchFamily="34" charset="0"/>
              </a:rPr>
              <a:t>0</a:t>
            </a:r>
            <a:endParaRPr lang="en-US" dirty="0">
              <a:latin typeface="Calibri" pitchFamily="34" charset="0"/>
            </a:endParaRPr>
          </a:p>
        </p:txBody>
      </p:sp>
      <p:sp>
        <p:nvSpPr>
          <p:cNvPr id="31" name="TextBox 30"/>
          <p:cNvSpPr txBox="1"/>
          <p:nvPr/>
        </p:nvSpPr>
        <p:spPr>
          <a:xfrm>
            <a:off x="2593914" y="3126898"/>
            <a:ext cx="301686" cy="369332"/>
          </a:xfrm>
          <a:prstGeom prst="rect">
            <a:avLst/>
          </a:prstGeom>
          <a:noFill/>
        </p:spPr>
        <p:txBody>
          <a:bodyPr wrap="none" rtlCol="0">
            <a:spAutoFit/>
          </a:bodyPr>
          <a:lstStyle/>
          <a:p>
            <a:r>
              <a:rPr lang="en-US" dirty="0" smtClean="0">
                <a:latin typeface="Calibri" pitchFamily="34" charset="0"/>
              </a:rPr>
              <a:t>2</a:t>
            </a:r>
            <a:endParaRPr lang="en-US" dirty="0">
              <a:latin typeface="Calibri" pitchFamily="34" charset="0"/>
            </a:endParaRPr>
          </a:p>
        </p:txBody>
      </p:sp>
      <p:sp>
        <p:nvSpPr>
          <p:cNvPr id="32" name="TextBox 31"/>
          <p:cNvSpPr txBox="1"/>
          <p:nvPr/>
        </p:nvSpPr>
        <p:spPr>
          <a:xfrm>
            <a:off x="3848725" y="3138566"/>
            <a:ext cx="723275" cy="369332"/>
          </a:xfrm>
          <a:prstGeom prst="rect">
            <a:avLst/>
          </a:prstGeom>
          <a:noFill/>
        </p:spPr>
        <p:txBody>
          <a:bodyPr wrap="none" rtlCol="0">
            <a:spAutoFit/>
          </a:bodyPr>
          <a:lstStyle/>
          <a:p>
            <a:r>
              <a:rPr lang="en-US" dirty="0" smtClean="0">
                <a:latin typeface="Calibri" pitchFamily="34" charset="0"/>
              </a:rPr>
              <a:t>4 mm</a:t>
            </a:r>
            <a:endParaRPr lang="en-US" dirty="0">
              <a:latin typeface="Calibri" pitchFamily="34" charset="0"/>
            </a:endParaRPr>
          </a:p>
        </p:txBody>
      </p:sp>
      <p:cxnSp>
        <p:nvCxnSpPr>
          <p:cNvPr id="29" name="Straight Arrow Connector 28"/>
          <p:cNvCxnSpPr/>
          <p:nvPr/>
        </p:nvCxnSpPr>
        <p:spPr>
          <a:xfrm flipH="1">
            <a:off x="5781088" y="840176"/>
            <a:ext cx="2231830" cy="1529778"/>
          </a:xfrm>
          <a:prstGeom prst="straightConnector1">
            <a:avLst/>
          </a:prstGeom>
          <a:ln>
            <a:solidFill>
              <a:srgbClr val="FFFF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9528676">
            <a:off x="6195394" y="1404930"/>
            <a:ext cx="1029603" cy="369332"/>
          </a:xfrm>
          <a:prstGeom prst="rect">
            <a:avLst/>
          </a:prstGeom>
          <a:noFill/>
        </p:spPr>
        <p:txBody>
          <a:bodyPr wrap="square" rtlCol="0">
            <a:spAutoFit/>
          </a:bodyPr>
          <a:lstStyle/>
          <a:p>
            <a:r>
              <a:rPr lang="en-US" dirty="0" smtClean="0">
                <a:solidFill>
                  <a:srgbClr val="FFFF00"/>
                </a:solidFill>
                <a:latin typeface="Calibri" pitchFamily="34" charset="0"/>
              </a:rPr>
              <a:t>10 cm</a:t>
            </a:r>
            <a:endParaRPr lang="en-US" dirty="0">
              <a:solidFill>
                <a:srgbClr val="FFFF00"/>
              </a:solidFill>
              <a:latin typeface="Calibri" pitchFamily="34" charset="0"/>
            </a:endParaRPr>
          </a:p>
        </p:txBody>
      </p:sp>
      <p:sp>
        <p:nvSpPr>
          <p:cNvPr id="46" name="TextBox 45"/>
          <p:cNvSpPr txBox="1"/>
          <p:nvPr/>
        </p:nvSpPr>
        <p:spPr>
          <a:xfrm>
            <a:off x="5864611" y="3458130"/>
            <a:ext cx="2600777" cy="646331"/>
          </a:xfrm>
          <a:prstGeom prst="rect">
            <a:avLst/>
          </a:prstGeom>
          <a:noFill/>
        </p:spPr>
        <p:txBody>
          <a:bodyPr wrap="none" rtlCol="0">
            <a:spAutoFit/>
          </a:bodyPr>
          <a:lstStyle/>
          <a:p>
            <a:pPr algn="ctr"/>
            <a:r>
              <a:rPr lang="en-US" dirty="0">
                <a:latin typeface="Calibri" pitchFamily="34" charset="0"/>
              </a:rPr>
              <a:t>A</a:t>
            </a:r>
            <a:r>
              <a:rPr lang="en-US" dirty="0" smtClean="0">
                <a:latin typeface="Calibri" pitchFamily="34" charset="0"/>
              </a:rPr>
              <a:t>ccelerating structure </a:t>
            </a:r>
            <a:br>
              <a:rPr lang="en-US" dirty="0" smtClean="0">
                <a:latin typeface="Calibri" pitchFamily="34" charset="0"/>
              </a:rPr>
            </a:br>
            <a:r>
              <a:rPr lang="en-US" dirty="0" smtClean="0">
                <a:latin typeface="Calibri" pitchFamily="34" charset="0"/>
              </a:rPr>
              <a:t>manufactured by Makino</a:t>
            </a:r>
            <a:endParaRPr lang="en-US" dirty="0">
              <a:latin typeface="Calibri" pitchFamily="34" charset="0"/>
            </a:endParaRPr>
          </a:p>
        </p:txBody>
      </p:sp>
      <p:sp>
        <p:nvSpPr>
          <p:cNvPr id="47" name="TextBox 46"/>
          <p:cNvSpPr txBox="1"/>
          <p:nvPr/>
        </p:nvSpPr>
        <p:spPr>
          <a:xfrm>
            <a:off x="457200" y="6248400"/>
            <a:ext cx="8376076" cy="369332"/>
          </a:xfrm>
          <a:prstGeom prst="rect">
            <a:avLst/>
          </a:prstGeom>
          <a:noFill/>
        </p:spPr>
        <p:txBody>
          <a:bodyPr wrap="none" rtlCol="0">
            <a:spAutoFit/>
          </a:bodyPr>
          <a:lstStyle/>
          <a:p>
            <a:r>
              <a:rPr lang="en-US" dirty="0" smtClean="0">
                <a:latin typeface="Calibri" pitchFamily="34" charset="0"/>
              </a:rPr>
              <a:t>Parameters of accelerating structure with changing beam gap,  excited by 1.6 </a:t>
            </a:r>
            <a:r>
              <a:rPr lang="en-US" dirty="0" err="1" smtClean="0">
                <a:latin typeface="Calibri" pitchFamily="34" charset="0"/>
              </a:rPr>
              <a:t>nC</a:t>
            </a:r>
            <a:r>
              <a:rPr lang="en-US" dirty="0" smtClean="0">
                <a:latin typeface="Calibri" pitchFamily="34" charset="0"/>
              </a:rPr>
              <a:t> bunch</a:t>
            </a:r>
            <a:endParaRPr lang="en-US" dirty="0">
              <a:latin typeface="Calibri" pitchFamily="34"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4343400"/>
            <a:ext cx="230505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4409004"/>
            <a:ext cx="2093791" cy="1915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4343400"/>
            <a:ext cx="2149264" cy="191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8314" y="4383726"/>
            <a:ext cx="2011886" cy="192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5486400" y="6553200"/>
            <a:ext cx="3677289" cy="369332"/>
          </a:xfrm>
          <a:prstGeom prst="rect">
            <a:avLst/>
          </a:prstGeom>
          <a:noFill/>
        </p:spPr>
        <p:txBody>
          <a:bodyPr wrap="none" rtlCol="0">
            <a:spAutoFit/>
          </a:bodyPr>
          <a:lstStyle/>
          <a:p>
            <a:r>
              <a:rPr lang="en-US" i="1" dirty="0" smtClean="0">
                <a:latin typeface="Calibri" pitchFamily="34" charset="0"/>
              </a:rPr>
              <a:t>Valery Dolgashev, Sami Tantawi, SLAC</a:t>
            </a:r>
            <a:endParaRPr lang="en-US" i="1" dirty="0">
              <a:latin typeface="Calibri" pitchFamily="34" charset="0"/>
            </a:endParaRPr>
          </a:p>
        </p:txBody>
      </p:sp>
      <p:sp>
        <p:nvSpPr>
          <p:cNvPr id="49" name="TextBox 48"/>
          <p:cNvSpPr txBox="1"/>
          <p:nvPr/>
        </p:nvSpPr>
        <p:spPr>
          <a:xfrm rot="16200000" flipH="1">
            <a:off x="6538871" y="4826597"/>
            <a:ext cx="1792925" cy="369332"/>
          </a:xfrm>
          <a:prstGeom prst="rect">
            <a:avLst/>
          </a:prstGeom>
          <a:solidFill>
            <a:schemeClr val="bg1"/>
          </a:solidFill>
        </p:spPr>
        <p:txBody>
          <a:bodyPr wrap="square" rtlCol="0">
            <a:spAutoFit/>
          </a:bodyPr>
          <a:lstStyle/>
          <a:p>
            <a:r>
              <a:rPr lang="en-US" dirty="0" smtClean="0">
                <a:latin typeface="Calibri" pitchFamily="34" charset="0"/>
              </a:rPr>
              <a:t>Fill time [ns] </a:t>
            </a:r>
            <a:endParaRPr lang="en-US" dirty="0">
              <a:latin typeface="Calibri" pitchFamily="34" charset="0"/>
            </a:endParaRPr>
          </a:p>
        </p:txBody>
      </p:sp>
    </p:spTree>
    <p:extLst>
      <p:ext uri="{BB962C8B-B14F-4D97-AF65-F5344CB8AC3E}">
        <p14:creationId xmlns:p14="http://schemas.microsoft.com/office/powerpoint/2010/main" val="23539861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concept for electron beam therapy</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28</a:t>
            </a:fld>
            <a:endParaRPr lang="en-US"/>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79293"/>
            <a:ext cx="5193186"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7235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5715000"/>
            <a:ext cx="8229600" cy="609600"/>
          </a:xfrm>
        </p:spPr>
        <p:txBody>
          <a:bodyPr>
            <a:normAutofit fontScale="90000"/>
          </a:bodyPr>
          <a:lstStyle/>
          <a:p>
            <a:pPr algn="l"/>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Date of measurements: July 18, 2012 ( The idea of these measurements was </a:t>
            </a:r>
            <a:r>
              <a:rPr lang="en-US" sz="1800" dirty="0" err="1" smtClean="0">
                <a:latin typeface="Arial" pitchFamily="34" charset="0"/>
                <a:cs typeface="Arial" pitchFamily="34" charset="0"/>
              </a:rPr>
              <a:t>initated</a:t>
            </a:r>
            <a:r>
              <a:rPr lang="en-US" sz="1800" dirty="0" smtClean="0">
                <a:latin typeface="Arial" pitchFamily="34" charset="0"/>
                <a:cs typeface="Arial" pitchFamily="34" charset="0"/>
              </a:rPr>
              <a:t> by Erik Hemsing)</a:t>
            </a:r>
            <a:endParaRPr lang="en-US" sz="1800" dirty="0">
              <a:latin typeface="Arial" pitchFamily="34" charset="0"/>
              <a:cs typeface="Arial" pitchFamily="34" charset="0"/>
            </a:endParaRPr>
          </a:p>
        </p:txBody>
      </p:sp>
      <p:pic>
        <p:nvPicPr>
          <p:cNvPr id="7" name="Content Placeholder 6" descr="spectrum74p8MeV.jpg"/>
          <p:cNvPicPr>
            <a:picLocks noGrp="1" noChangeAspect="1"/>
          </p:cNvPicPr>
          <p:nvPr>
            <p:ph idx="1"/>
          </p:nvPr>
        </p:nvPicPr>
        <p:blipFill>
          <a:blip r:embed="rId2" cstate="print"/>
          <a:stretch>
            <a:fillRect/>
          </a:stretch>
        </p:blipFill>
        <p:spPr>
          <a:xfrm>
            <a:off x="1309687" y="1372394"/>
            <a:ext cx="6524625" cy="4067175"/>
          </a:xfrm>
        </p:spPr>
      </p:pic>
      <p:sp>
        <p:nvSpPr>
          <p:cNvPr id="8" name="TextBox 7"/>
          <p:cNvSpPr txBox="1"/>
          <p:nvPr/>
        </p:nvSpPr>
        <p:spPr>
          <a:xfrm>
            <a:off x="2667000" y="2057400"/>
            <a:ext cx="1371600" cy="2031325"/>
          </a:xfrm>
          <a:prstGeom prst="rect">
            <a:avLst/>
          </a:prstGeom>
          <a:solidFill>
            <a:schemeClr val="bg1"/>
          </a:solidFill>
          <a:ln>
            <a:solidFill>
              <a:srgbClr val="7030A0"/>
            </a:solidFill>
          </a:ln>
        </p:spPr>
        <p:txBody>
          <a:bodyPr wrap="square" rtlCol="0">
            <a:spAutoFit/>
          </a:bodyPr>
          <a:lstStyle/>
          <a:p>
            <a:r>
              <a:rPr lang="en-US" dirty="0" smtClean="0">
                <a:solidFill>
                  <a:srgbClr val="7030A0"/>
                </a:solidFill>
              </a:rPr>
              <a:t>On-axis coherent radiation due to 2</a:t>
            </a:r>
            <a:r>
              <a:rPr lang="en-US" baseline="30000" dirty="0" smtClean="0">
                <a:solidFill>
                  <a:srgbClr val="7030A0"/>
                </a:solidFill>
              </a:rPr>
              <a:t>nd</a:t>
            </a:r>
            <a:r>
              <a:rPr lang="en-US" dirty="0" smtClean="0">
                <a:solidFill>
                  <a:srgbClr val="7030A0"/>
                </a:solidFill>
              </a:rPr>
              <a:t> harmonic of 800 nm seeding</a:t>
            </a:r>
            <a:endParaRPr lang="en-US" dirty="0">
              <a:solidFill>
                <a:srgbClr val="7030A0"/>
              </a:solidFill>
            </a:endParaRPr>
          </a:p>
        </p:txBody>
      </p:sp>
      <p:sp>
        <p:nvSpPr>
          <p:cNvPr id="9" name="TextBox 8"/>
          <p:cNvSpPr txBox="1"/>
          <p:nvPr/>
        </p:nvSpPr>
        <p:spPr>
          <a:xfrm>
            <a:off x="5486400" y="3352800"/>
            <a:ext cx="1371600" cy="92333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Off-axis incoherent radiation</a:t>
            </a:r>
            <a:endParaRPr lang="en-US" dirty="0">
              <a:solidFill>
                <a:srgbClr val="FF0000"/>
              </a:solidFill>
            </a:endParaRPr>
          </a:p>
        </p:txBody>
      </p:sp>
      <p:cxnSp>
        <p:nvCxnSpPr>
          <p:cNvPr id="11" name="Straight Arrow Connector 10"/>
          <p:cNvCxnSpPr/>
          <p:nvPr/>
        </p:nvCxnSpPr>
        <p:spPr>
          <a:xfrm flipH="1">
            <a:off x="5791200" y="4267200"/>
            <a:ext cx="2286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flipV="1">
            <a:off x="4038600" y="1981200"/>
            <a:ext cx="762000" cy="1091863"/>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1823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High Gradient Research Efforts</a:t>
            </a:r>
            <a:endParaRPr lang="en-US" b="0" dirty="0"/>
          </a:p>
        </p:txBody>
      </p:sp>
      <p:sp>
        <p:nvSpPr>
          <p:cNvPr id="5" name="Content Placeholder 4"/>
          <p:cNvSpPr>
            <a:spLocks noGrp="1"/>
          </p:cNvSpPr>
          <p:nvPr>
            <p:ph sz="quarter" idx="4294967295"/>
          </p:nvPr>
        </p:nvSpPr>
        <p:spPr>
          <a:xfrm>
            <a:off x="446088" y="1524000"/>
            <a:ext cx="8108950" cy="4495800"/>
          </a:xfrm>
          <a:prstGeom prst="rect">
            <a:avLst/>
          </a:prstGeom>
        </p:spPr>
        <p:txBody>
          <a:bodyPr>
            <a:normAutofit fontScale="85000" lnSpcReduction="20000"/>
          </a:bodyPr>
          <a:lstStyle/>
          <a:p>
            <a:r>
              <a:rPr lang="en-US" dirty="0" smtClean="0">
                <a:solidFill>
                  <a:srgbClr val="0070C0"/>
                </a:solidFill>
              </a:rPr>
              <a:t>Basic Physics Research</a:t>
            </a:r>
          </a:p>
          <a:p>
            <a:pPr lvl="2">
              <a:spcBef>
                <a:spcPts val="200"/>
              </a:spcBef>
            </a:pPr>
            <a:r>
              <a:rPr lang="en-US" dirty="0" smtClean="0"/>
              <a:t>Geometrical Studies</a:t>
            </a:r>
          </a:p>
          <a:p>
            <a:pPr lvl="3">
              <a:spcBef>
                <a:spcPts val="200"/>
              </a:spcBef>
            </a:pPr>
            <a:r>
              <a:rPr lang="en-US" dirty="0" smtClean="0"/>
              <a:t>Standing wave accelerator structures</a:t>
            </a:r>
          </a:p>
          <a:p>
            <a:pPr lvl="3">
              <a:spcBef>
                <a:spcPts val="200"/>
              </a:spcBef>
            </a:pPr>
            <a:r>
              <a:rPr lang="en-US" dirty="0" smtClean="0"/>
              <a:t>Photonic band gap Structures</a:t>
            </a:r>
          </a:p>
          <a:p>
            <a:pPr lvl="3">
              <a:spcBef>
                <a:spcPts val="200"/>
              </a:spcBef>
            </a:pPr>
            <a:r>
              <a:rPr lang="en-US" dirty="0" smtClean="0"/>
              <a:t>Mixed E&amp;H setup</a:t>
            </a:r>
          </a:p>
          <a:p>
            <a:pPr lvl="2">
              <a:spcBef>
                <a:spcPts val="200"/>
              </a:spcBef>
            </a:pPr>
            <a:r>
              <a:rPr lang="en-US" dirty="0" smtClean="0"/>
              <a:t>Material Studies</a:t>
            </a:r>
          </a:p>
          <a:p>
            <a:pPr lvl="3">
              <a:spcBef>
                <a:spcPts val="200"/>
              </a:spcBef>
            </a:pPr>
            <a:r>
              <a:rPr lang="en-US" dirty="0" smtClean="0"/>
              <a:t>Pulsed heating effects</a:t>
            </a:r>
          </a:p>
          <a:p>
            <a:pPr lvl="3">
              <a:spcBef>
                <a:spcPts val="200"/>
              </a:spcBef>
            </a:pPr>
            <a:r>
              <a:rPr lang="en-US" dirty="0" smtClean="0"/>
              <a:t>Hard materials</a:t>
            </a:r>
          </a:p>
          <a:p>
            <a:pPr lvl="3">
              <a:spcBef>
                <a:spcPts val="200"/>
              </a:spcBef>
            </a:pPr>
            <a:r>
              <a:rPr lang="en-US" dirty="0" smtClean="0"/>
              <a:t>Mixed materials</a:t>
            </a:r>
          </a:p>
          <a:p>
            <a:pPr lvl="3">
              <a:spcBef>
                <a:spcPts val="200"/>
              </a:spcBef>
            </a:pPr>
            <a:r>
              <a:rPr lang="en-US" dirty="0" smtClean="0"/>
              <a:t>Low temperature accelerators</a:t>
            </a:r>
          </a:p>
          <a:p>
            <a:pPr>
              <a:spcBef>
                <a:spcPts val="200"/>
              </a:spcBef>
            </a:pPr>
            <a:r>
              <a:rPr lang="en-US" dirty="0" smtClean="0">
                <a:solidFill>
                  <a:srgbClr val="0070C0"/>
                </a:solidFill>
              </a:rPr>
              <a:t>Full Length Accelerator Structures</a:t>
            </a:r>
          </a:p>
          <a:p>
            <a:pPr lvl="2">
              <a:spcBef>
                <a:spcPts val="200"/>
              </a:spcBef>
            </a:pPr>
            <a:r>
              <a:rPr lang="en-US" dirty="0" smtClean="0"/>
              <a:t>Damped and un-damped CERN structures</a:t>
            </a:r>
          </a:p>
          <a:p>
            <a:pPr lvl="2">
              <a:spcBef>
                <a:spcPts val="200"/>
              </a:spcBef>
            </a:pPr>
            <a:r>
              <a:rPr lang="en-US" dirty="0" smtClean="0"/>
              <a:t>Distributed Coupling Standing Wave Accelerator Structures.</a:t>
            </a:r>
          </a:p>
          <a:p>
            <a:pPr lvl="2">
              <a:spcBef>
                <a:spcPts val="200"/>
              </a:spcBef>
            </a:pPr>
            <a:r>
              <a:rPr lang="en-US" dirty="0" smtClean="0"/>
              <a:t> Resonant Ring Structures</a:t>
            </a:r>
          </a:p>
          <a:p>
            <a:pPr>
              <a:spcBef>
                <a:spcPts val="200"/>
              </a:spcBef>
            </a:pPr>
            <a:r>
              <a:rPr lang="en-US" dirty="0" smtClean="0">
                <a:solidFill>
                  <a:srgbClr val="0070C0"/>
                </a:solidFill>
              </a:rPr>
              <a:t>RF Sources Research</a:t>
            </a:r>
          </a:p>
          <a:p>
            <a:pPr lvl="2">
              <a:spcBef>
                <a:spcPts val="200"/>
              </a:spcBef>
            </a:pPr>
            <a:r>
              <a:rPr lang="en-US" dirty="0" smtClean="0"/>
              <a:t>Massively Parallel </a:t>
            </a:r>
            <a:r>
              <a:rPr lang="en-US" dirty="0" err="1" smtClean="0"/>
              <a:t>Multimoded</a:t>
            </a:r>
            <a:r>
              <a:rPr lang="en-US" dirty="0" smtClean="0"/>
              <a:t> Klystrons</a:t>
            </a:r>
          </a:p>
          <a:p>
            <a:pPr lvl="2">
              <a:spcBef>
                <a:spcPts val="200"/>
              </a:spcBef>
            </a:pPr>
            <a:r>
              <a:rPr lang="en-US" dirty="0" smtClean="0"/>
              <a:t>Novel RF sources</a:t>
            </a:r>
          </a:p>
          <a:p>
            <a:pPr lvl="2">
              <a:spcBef>
                <a:spcPts val="200"/>
              </a:spcBef>
            </a:pPr>
            <a:r>
              <a:rPr lang="en-US" dirty="0" smtClean="0"/>
              <a:t>Large signal Codes</a:t>
            </a:r>
          </a:p>
          <a:p>
            <a:pPr lvl="2">
              <a:spcBef>
                <a:spcPts val="200"/>
              </a:spcBef>
            </a:pPr>
            <a:r>
              <a:rPr lang="en-US" dirty="0" smtClean="0"/>
              <a:t>Coupled systems; sources and accelerator structures</a:t>
            </a:r>
          </a:p>
          <a:p>
            <a:pPr marL="1371600" lvl="3" indent="0">
              <a:spcBef>
                <a:spcPts val="200"/>
              </a:spcBef>
              <a:buNone/>
            </a:pPr>
            <a:endParaRPr lang="en-US" dirty="0" smtClean="0">
              <a:solidFill>
                <a:srgbClr val="00B0F0"/>
              </a:solidFill>
            </a:endParaRPr>
          </a:p>
          <a:p>
            <a:pPr lvl="1">
              <a:spcBef>
                <a:spcPts val="200"/>
              </a:spcBef>
            </a:pPr>
            <a:endParaRPr lang="en-US" dirty="0" smtClean="0">
              <a:solidFill>
                <a:srgbClr val="00B0F0"/>
              </a:solidFill>
            </a:endParaRPr>
          </a:p>
          <a:p>
            <a:pPr>
              <a:buFont typeface="Arial" pitchFamily="34" charset="0"/>
              <a:buChar char="•"/>
            </a:pPr>
            <a:endParaRPr lang="en-US" dirty="0" smtClean="0"/>
          </a:p>
        </p:txBody>
      </p:sp>
      <p:sp>
        <p:nvSpPr>
          <p:cNvPr id="6" name="Footer Placeholder 3"/>
          <p:cNvSpPr>
            <a:spLocks noGrp="1"/>
          </p:cNvSpPr>
          <p:nvPr>
            <p:ph type="ftr" sz="quarter" idx="4294967295"/>
          </p:nvPr>
        </p:nvSpPr>
        <p:spPr>
          <a:xfrm>
            <a:off x="2362200" y="6400800"/>
            <a:ext cx="4876800" cy="314326"/>
          </a:xfrm>
          <a:prstGeom prst="rect">
            <a:avLst/>
          </a:prstGeom>
        </p:spPr>
        <p:txBody>
          <a:bodyPr/>
          <a:lstStyle/>
          <a:p>
            <a:r>
              <a:rPr lang="en-US" sz="1200" dirty="0" smtClean="0"/>
              <a:t>DOE OHEP Science &amp; Technology Review, June 18</a:t>
            </a:r>
            <a:r>
              <a:rPr lang="en-US" sz="1200" baseline="30000" dirty="0" smtClean="0"/>
              <a:t>th</a:t>
            </a:r>
            <a:r>
              <a:rPr lang="en-US" sz="1200" dirty="0" smtClean="0"/>
              <a:t>-20</a:t>
            </a:r>
            <a:r>
              <a:rPr lang="en-US" sz="1200" baseline="30000" dirty="0" smtClean="0"/>
              <a:t>th</a:t>
            </a:r>
            <a:r>
              <a:rPr lang="en-US" sz="1200" dirty="0" smtClean="0"/>
              <a:t>, 2012</a:t>
            </a:r>
            <a:endParaRPr lang="en-US" sz="1200" dirty="0"/>
          </a:p>
        </p:txBody>
      </p:sp>
      <p:sp>
        <p:nvSpPr>
          <p:cNvPr id="7"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3</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r>
              <a:rPr lang="en-US" sz="3200" b="0" dirty="0" smtClean="0">
                <a:solidFill>
                  <a:srgbClr val="0070C0"/>
                </a:solidFill>
              </a:rPr>
              <a:t>Measurements of the undulator K parameter</a:t>
            </a:r>
            <a:endParaRPr lang="en-US" sz="3200" b="0" dirty="0">
              <a:solidFill>
                <a:srgbClr val="0070C0"/>
              </a:solidFill>
            </a:endParaRPr>
          </a:p>
        </p:txBody>
      </p:sp>
      <p:pic>
        <p:nvPicPr>
          <p:cNvPr id="8" name="Content Placeholder 7" descr="Wavelength vs K 1.emf"/>
          <p:cNvPicPr>
            <a:picLocks noGrp="1" noChangeAspect="1"/>
          </p:cNvPicPr>
          <p:nvPr>
            <p:ph idx="1"/>
          </p:nvPr>
        </p:nvPicPr>
        <p:blipFill>
          <a:blip r:embed="rId2" cstate="print"/>
          <a:stretch>
            <a:fillRect/>
          </a:stretch>
        </p:blipFill>
        <p:spPr>
          <a:xfrm>
            <a:off x="629779" y="1600200"/>
            <a:ext cx="7884442" cy="4525963"/>
          </a:xfrm>
        </p:spPr>
      </p:pic>
    </p:spTree>
    <p:extLst>
      <p:ext uri="{BB962C8B-B14F-4D97-AF65-F5344CB8AC3E}">
        <p14:creationId xmlns:p14="http://schemas.microsoft.com/office/powerpoint/2010/main" val="31894018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8915400" cy="838200"/>
          </a:xfrm>
        </p:spPr>
        <p:txBody>
          <a:bodyPr/>
          <a:lstStyle/>
          <a:p>
            <a:r>
              <a:rPr lang="en-US" sz="2400" b="0" dirty="0" smtClean="0"/>
              <a:t>Spin offs and Opportunity that Came as  a Direct Result of High Gradient Research</a:t>
            </a:r>
            <a:endParaRPr lang="en-US" sz="2400" b="0" dirty="0"/>
          </a:p>
        </p:txBody>
      </p:sp>
      <p:sp>
        <p:nvSpPr>
          <p:cNvPr id="5" name="Content Placeholder 4"/>
          <p:cNvSpPr>
            <a:spLocks noGrp="1"/>
          </p:cNvSpPr>
          <p:nvPr>
            <p:ph sz="quarter" idx="4294967295"/>
          </p:nvPr>
        </p:nvSpPr>
        <p:spPr>
          <a:xfrm>
            <a:off x="446088" y="1295400"/>
            <a:ext cx="8108950" cy="4648200"/>
          </a:xfrm>
          <a:prstGeom prst="rect">
            <a:avLst/>
          </a:prstGeom>
        </p:spPr>
        <p:txBody>
          <a:bodyPr>
            <a:normAutofit fontScale="77500" lnSpcReduction="20000"/>
          </a:bodyPr>
          <a:lstStyle/>
          <a:p>
            <a:r>
              <a:rPr lang="en-US" dirty="0" smtClean="0"/>
              <a:t>The developments done under the high gradient program is attracting applications from other fields:</a:t>
            </a:r>
          </a:p>
          <a:p>
            <a:r>
              <a:rPr lang="en-US" dirty="0" smtClean="0"/>
              <a:t>Optimizing the structure for reduced magnetic field results in a high efficiency structure which is attractive for high repetition rate accelerators. This is specially attractive for </a:t>
            </a:r>
            <a:r>
              <a:rPr lang="en-US" dirty="0" err="1" smtClean="0"/>
              <a:t>linac</a:t>
            </a:r>
            <a:r>
              <a:rPr lang="en-US" dirty="0" smtClean="0"/>
              <a:t> based light sources:</a:t>
            </a:r>
          </a:p>
          <a:p>
            <a:pPr lvl="1"/>
            <a:r>
              <a:rPr lang="en-US" dirty="0" smtClean="0"/>
              <a:t>A proposal from an MIT group is going to BES in which they would propose building a </a:t>
            </a:r>
            <a:r>
              <a:rPr lang="en-US" dirty="0" err="1" smtClean="0"/>
              <a:t>linac</a:t>
            </a:r>
            <a:r>
              <a:rPr lang="en-US" dirty="0" smtClean="0"/>
              <a:t> with distributed coupling utilizing our soon to be patent approach in their design and will ask us to build it for them if the proposal is approved. </a:t>
            </a:r>
          </a:p>
          <a:p>
            <a:pPr lvl="1"/>
            <a:r>
              <a:rPr lang="en-US" dirty="0" smtClean="0"/>
              <a:t>There is an interest from industry to adopt our approach to medical linacs, negotiations with Stanford Licensing office has started. </a:t>
            </a:r>
          </a:p>
          <a:p>
            <a:r>
              <a:rPr lang="en-US" dirty="0" smtClean="0"/>
              <a:t>The fact that high gradient </a:t>
            </a:r>
            <a:r>
              <a:rPr lang="en-US" dirty="0" err="1" smtClean="0"/>
              <a:t>linac</a:t>
            </a:r>
            <a:r>
              <a:rPr lang="en-US" dirty="0" smtClean="0"/>
              <a:t> above 100 MV/m can be build reliably is also attracting attention:</a:t>
            </a:r>
          </a:p>
          <a:p>
            <a:pPr lvl="1"/>
            <a:r>
              <a:rPr lang="en-US" dirty="0" smtClean="0"/>
              <a:t>A proposal submitted jointly by SLAC and the Stanford Medical school is under consideration by NIH for a new therapy machine based on direct </a:t>
            </a:r>
            <a:r>
              <a:rPr lang="en-US" dirty="0" err="1" smtClean="0"/>
              <a:t>elctron</a:t>
            </a:r>
            <a:r>
              <a:rPr lang="en-US" dirty="0" smtClean="0"/>
              <a:t> beam treatment at with 100 </a:t>
            </a:r>
            <a:r>
              <a:rPr lang="en-US" dirty="0" err="1" smtClean="0"/>
              <a:t>MeV</a:t>
            </a:r>
            <a:r>
              <a:rPr lang="en-US" dirty="0" smtClean="0"/>
              <a:t> electrons</a:t>
            </a:r>
          </a:p>
          <a:p>
            <a:pPr lvl="1"/>
            <a:r>
              <a:rPr lang="en-US" dirty="0" smtClean="0"/>
              <a:t>Extending this technology to proton linacs creates interesting opportunities for proton therapy machines. Varian medical is interested in this technology.</a:t>
            </a:r>
          </a:p>
          <a:p>
            <a:pPr lvl="1"/>
            <a:r>
              <a:rPr lang="en-US" dirty="0" smtClean="0"/>
              <a:t>A FWP has been submitted to </a:t>
            </a:r>
            <a:r>
              <a:rPr lang="en-US" dirty="0" err="1" smtClean="0"/>
              <a:t>DoE</a:t>
            </a:r>
            <a:r>
              <a:rPr lang="en-US" dirty="0" smtClean="0"/>
              <a:t> HEP for exploring this technology to produce cost effective proton therapy machines    </a:t>
            </a:r>
            <a:endParaRPr lang="en-US" dirty="0"/>
          </a:p>
        </p:txBody>
      </p:sp>
      <p:sp>
        <p:nvSpPr>
          <p:cNvPr id="7"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31</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Geometrical Studies: Three Standing-Wave Structures of Different Geometries</a:t>
            </a:r>
            <a:endParaRPr lang="en-US" b="0" dirty="0"/>
          </a:p>
        </p:txBody>
      </p:sp>
      <p:grpSp>
        <p:nvGrpSpPr>
          <p:cNvPr id="5" name="Content Placeholder 5"/>
          <p:cNvGrpSpPr>
            <a:grpSpLocks noGrp="1"/>
          </p:cNvGrpSpPr>
          <p:nvPr/>
        </p:nvGrpSpPr>
        <p:grpSpPr>
          <a:xfrm>
            <a:off x="446088" y="1670050"/>
            <a:ext cx="8108950" cy="4648200"/>
            <a:chOff x="114299" y="740650"/>
            <a:chExt cx="8859839" cy="5317250"/>
          </a:xfrm>
        </p:grpSpPr>
        <p:grpSp>
          <p:nvGrpSpPr>
            <p:cNvPr id="6" name="Group 376"/>
            <p:cNvGrpSpPr/>
            <p:nvPr/>
          </p:nvGrpSpPr>
          <p:grpSpPr>
            <a:xfrm>
              <a:off x="114299" y="740650"/>
              <a:ext cx="8859839" cy="5317250"/>
              <a:chOff x="114299" y="740650"/>
              <a:chExt cx="8859839" cy="5317250"/>
            </a:xfrm>
          </p:grpSpPr>
          <p:grpSp>
            <p:nvGrpSpPr>
              <p:cNvPr id="7" name="Group 375"/>
              <p:cNvGrpSpPr/>
              <p:nvPr/>
            </p:nvGrpSpPr>
            <p:grpSpPr>
              <a:xfrm>
                <a:off x="114299" y="740650"/>
                <a:ext cx="8797466" cy="2614775"/>
                <a:chOff x="114299" y="740650"/>
                <a:chExt cx="8797466" cy="2614775"/>
              </a:xfrm>
            </p:grpSpPr>
            <p:pic>
              <p:nvPicPr>
                <p:cNvPr id="376" name="Picture 7"/>
                <p:cNvPicPr>
                  <a:picLocks noChangeAspect="1" noChangeArrowheads="1"/>
                </p:cNvPicPr>
                <p:nvPr/>
              </p:nvPicPr>
              <p:blipFill>
                <a:blip r:embed="rId2" cstate="print"/>
                <a:srcRect/>
                <a:stretch>
                  <a:fillRect/>
                </a:stretch>
              </p:blipFill>
              <p:spPr bwMode="auto">
                <a:xfrm>
                  <a:off x="3419850" y="740650"/>
                  <a:ext cx="2483942" cy="2150680"/>
                </a:xfrm>
                <a:prstGeom prst="rect">
                  <a:avLst/>
                </a:prstGeom>
                <a:noFill/>
                <a:ln w="9525">
                  <a:noFill/>
                  <a:miter lim="800000"/>
                  <a:headEnd/>
                  <a:tailEnd/>
                </a:ln>
                <a:effectLst/>
              </p:spPr>
            </p:pic>
            <p:pic>
              <p:nvPicPr>
                <p:cNvPr id="377" name="Picture 9" descr="Single Cu SW Structure"/>
                <p:cNvPicPr>
                  <a:picLocks noChangeAspect="1" noChangeArrowheads="1"/>
                </p:cNvPicPr>
                <p:nvPr/>
              </p:nvPicPr>
              <p:blipFill>
                <a:blip r:embed="rId3" cstate="print"/>
                <a:srcRect t="7567" b="15501"/>
                <a:stretch>
                  <a:fillRect/>
                </a:stretch>
              </p:blipFill>
              <p:spPr bwMode="auto">
                <a:xfrm>
                  <a:off x="5994899" y="817460"/>
                  <a:ext cx="2916866" cy="1997060"/>
                </a:xfrm>
                <a:prstGeom prst="rect">
                  <a:avLst/>
                </a:prstGeom>
                <a:noFill/>
              </p:spPr>
            </p:pic>
            <p:pic>
              <p:nvPicPr>
                <p:cNvPr id="378" name="Picture 13" descr="1C SW A2"/>
                <p:cNvPicPr>
                  <a:picLocks noChangeAspect="1" noChangeArrowheads="1"/>
                </p:cNvPicPr>
                <p:nvPr/>
              </p:nvPicPr>
              <p:blipFill>
                <a:blip r:embed="rId4" cstate="print"/>
                <a:srcRect/>
                <a:stretch>
                  <a:fillRect/>
                </a:stretch>
              </p:blipFill>
              <p:spPr bwMode="auto">
                <a:xfrm>
                  <a:off x="114299" y="762000"/>
                  <a:ext cx="2700207" cy="2129330"/>
                </a:xfrm>
                <a:prstGeom prst="rect">
                  <a:avLst/>
                </a:prstGeom>
                <a:noFill/>
              </p:spPr>
            </p:pic>
            <p:sp>
              <p:nvSpPr>
                <p:cNvPr id="379" name="Rectangle 8"/>
                <p:cNvSpPr/>
                <p:nvPr/>
              </p:nvSpPr>
              <p:spPr>
                <a:xfrm>
                  <a:off x="270640" y="2929735"/>
                  <a:ext cx="2148473" cy="338554"/>
                </a:xfrm>
                <a:prstGeom prst="rect">
                  <a:avLst/>
                </a:prstGeom>
              </p:spPr>
              <p:txBody>
                <a:bodyPr wrap="none">
                  <a:spAutoFit/>
                </a:bodyPr>
                <a:lstStyle/>
                <a:p>
                  <a:pPr fontAlgn="auto">
                    <a:spcBef>
                      <a:spcPts val="0"/>
                    </a:spcBef>
                    <a:spcAft>
                      <a:spcPts val="0"/>
                    </a:spcAft>
                  </a:pPr>
                  <a:r>
                    <a:rPr lang="en-US" sz="1600" dirty="0" smtClean="0">
                      <a:solidFill>
                        <a:prstClr val="black"/>
                      </a:solidFill>
                      <a:latin typeface="Calibri"/>
                    </a:rPr>
                    <a:t>1)1C-SW-A2.75-T2.0-Cu</a:t>
                  </a:r>
                  <a:endParaRPr lang="en-US" sz="1600" dirty="0">
                    <a:solidFill>
                      <a:prstClr val="black"/>
                    </a:solidFill>
                    <a:latin typeface="Calibri"/>
                  </a:endParaRPr>
                </a:p>
              </p:txBody>
            </p:sp>
            <p:sp>
              <p:nvSpPr>
                <p:cNvPr id="380" name="Rectangle 379"/>
                <p:cNvSpPr/>
                <p:nvPr/>
              </p:nvSpPr>
              <p:spPr>
                <a:xfrm>
                  <a:off x="3458254" y="2968140"/>
                  <a:ext cx="2445537" cy="387285"/>
                </a:xfrm>
                <a:prstGeom prst="rect">
                  <a:avLst/>
                </a:prstGeom>
              </p:spPr>
              <p:txBody>
                <a:bodyPr wrap="square">
                  <a:spAutoFit/>
                </a:bodyPr>
                <a:lstStyle/>
                <a:p>
                  <a:pPr fontAlgn="auto">
                    <a:spcBef>
                      <a:spcPts val="0"/>
                    </a:spcBef>
                    <a:spcAft>
                      <a:spcPts val="0"/>
                    </a:spcAft>
                  </a:pPr>
                  <a:r>
                    <a:rPr lang="en-US" sz="1600" dirty="0" smtClean="0">
                      <a:solidFill>
                        <a:prstClr val="black"/>
                      </a:solidFill>
                      <a:latin typeface="Calibri"/>
                    </a:rPr>
                    <a:t>2) 1C-SW-A3.75-T2.0-Cu</a:t>
                  </a:r>
                  <a:endParaRPr lang="en-US" sz="1600" dirty="0">
                    <a:solidFill>
                      <a:prstClr val="black"/>
                    </a:solidFill>
                    <a:latin typeface="Calibri"/>
                  </a:endParaRPr>
                </a:p>
              </p:txBody>
            </p:sp>
            <p:sp>
              <p:nvSpPr>
                <p:cNvPr id="381" name="Rectangle 380"/>
                <p:cNvSpPr/>
                <p:nvPr/>
              </p:nvSpPr>
              <p:spPr>
                <a:xfrm>
                  <a:off x="6453845" y="2968140"/>
                  <a:ext cx="2241447" cy="338554"/>
                </a:xfrm>
                <a:prstGeom prst="rect">
                  <a:avLst/>
                </a:prstGeom>
              </p:spPr>
              <p:txBody>
                <a:bodyPr wrap="none">
                  <a:spAutoFit/>
                </a:bodyPr>
                <a:lstStyle/>
                <a:p>
                  <a:pPr fontAlgn="auto">
                    <a:spcBef>
                      <a:spcPts val="0"/>
                    </a:spcBef>
                    <a:spcAft>
                      <a:spcPts val="0"/>
                    </a:spcAft>
                  </a:pPr>
                  <a:r>
                    <a:rPr lang="en-US" sz="1600" dirty="0" smtClean="0">
                      <a:solidFill>
                        <a:prstClr val="black"/>
                      </a:solidFill>
                      <a:latin typeface="Calibri"/>
                    </a:rPr>
                    <a:t>3) 1C-SW-A5.65-T4.6-Cu </a:t>
                  </a:r>
                  <a:endParaRPr lang="en-US" sz="1600" dirty="0">
                    <a:solidFill>
                      <a:prstClr val="black"/>
                    </a:solidFill>
                    <a:latin typeface="Calibri"/>
                  </a:endParaRPr>
                </a:p>
              </p:txBody>
            </p:sp>
          </p:grpSp>
          <p:grpSp>
            <p:nvGrpSpPr>
              <p:cNvPr id="10" name="Group 4"/>
              <p:cNvGrpSpPr>
                <a:grpSpLocks noChangeAspect="1"/>
              </p:cNvGrpSpPr>
              <p:nvPr/>
            </p:nvGrpSpPr>
            <p:grpSpPr bwMode="auto">
              <a:xfrm>
                <a:off x="190500" y="3390900"/>
                <a:ext cx="8783638" cy="2667000"/>
                <a:chOff x="120" y="2136"/>
                <a:chExt cx="5533" cy="1680"/>
              </a:xfrm>
            </p:grpSpPr>
            <p:sp>
              <p:nvSpPr>
                <p:cNvPr id="12" name="AutoShape 3"/>
                <p:cNvSpPr>
                  <a:spLocks noChangeAspect="1" noChangeArrowheads="1" noTextEdit="1"/>
                </p:cNvSpPr>
                <p:nvPr/>
              </p:nvSpPr>
              <p:spPr bwMode="auto">
                <a:xfrm>
                  <a:off x="120" y="2136"/>
                  <a:ext cx="5533" cy="1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ndParaRPr>
                </a:p>
              </p:txBody>
            </p:sp>
            <p:grpSp>
              <p:nvGrpSpPr>
                <p:cNvPr id="11" name="Group 205"/>
                <p:cNvGrpSpPr>
                  <a:grpSpLocks/>
                </p:cNvGrpSpPr>
                <p:nvPr/>
              </p:nvGrpSpPr>
              <p:grpSpPr bwMode="auto">
                <a:xfrm>
                  <a:off x="120" y="2136"/>
                  <a:ext cx="5526" cy="1673"/>
                  <a:chOff x="120" y="2136"/>
                  <a:chExt cx="5526" cy="1673"/>
                </a:xfrm>
              </p:grpSpPr>
              <p:sp>
                <p:nvSpPr>
                  <p:cNvPr id="182" name="Rectangle 5"/>
                  <p:cNvSpPr>
                    <a:spLocks noChangeArrowheads="1"/>
                  </p:cNvSpPr>
                  <p:nvPr/>
                </p:nvSpPr>
                <p:spPr bwMode="auto">
                  <a:xfrm>
                    <a:off x="120" y="2136"/>
                    <a:ext cx="5526" cy="1673"/>
                  </a:xfrm>
                  <a:prstGeom prst="rect">
                    <a:avLst/>
                  </a:prstGeom>
                  <a:no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3" name="Line 6"/>
                  <p:cNvSpPr>
                    <a:spLocks noChangeShapeType="1"/>
                  </p:cNvSpPr>
                  <p:nvPr/>
                </p:nvSpPr>
                <p:spPr bwMode="auto">
                  <a:xfrm>
                    <a:off x="405" y="3000"/>
                    <a:ext cx="61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4" name="Line 7"/>
                  <p:cNvSpPr>
                    <a:spLocks noChangeShapeType="1"/>
                  </p:cNvSpPr>
                  <p:nvPr/>
                </p:nvSpPr>
                <p:spPr bwMode="auto">
                  <a:xfrm flipV="1">
                    <a:off x="1019" y="2999"/>
                    <a:ext cx="2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5" name="Line 8"/>
                  <p:cNvSpPr>
                    <a:spLocks noChangeShapeType="1"/>
                  </p:cNvSpPr>
                  <p:nvPr/>
                </p:nvSpPr>
                <p:spPr bwMode="auto">
                  <a:xfrm flipV="1">
                    <a:off x="1044" y="2995"/>
                    <a:ext cx="2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6" name="Line 9"/>
                  <p:cNvSpPr>
                    <a:spLocks noChangeShapeType="1"/>
                  </p:cNvSpPr>
                  <p:nvPr/>
                </p:nvSpPr>
                <p:spPr bwMode="auto">
                  <a:xfrm flipV="1">
                    <a:off x="1069" y="2989"/>
                    <a:ext cx="25"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7" name="Line 10"/>
                  <p:cNvSpPr>
                    <a:spLocks noChangeShapeType="1"/>
                  </p:cNvSpPr>
                  <p:nvPr/>
                </p:nvSpPr>
                <p:spPr bwMode="auto">
                  <a:xfrm flipV="1">
                    <a:off x="1094" y="2980"/>
                    <a:ext cx="24"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8" name="Line 11"/>
                  <p:cNvSpPr>
                    <a:spLocks noChangeShapeType="1"/>
                  </p:cNvSpPr>
                  <p:nvPr/>
                </p:nvSpPr>
                <p:spPr bwMode="auto">
                  <a:xfrm flipV="1">
                    <a:off x="1118" y="2970"/>
                    <a:ext cx="2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9" name="Line 12"/>
                  <p:cNvSpPr>
                    <a:spLocks noChangeShapeType="1"/>
                  </p:cNvSpPr>
                  <p:nvPr/>
                </p:nvSpPr>
                <p:spPr bwMode="auto">
                  <a:xfrm flipV="1">
                    <a:off x="1141" y="2957"/>
                    <a:ext cx="22"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0" name="Line 13"/>
                  <p:cNvSpPr>
                    <a:spLocks noChangeShapeType="1"/>
                  </p:cNvSpPr>
                  <p:nvPr/>
                </p:nvSpPr>
                <p:spPr bwMode="auto">
                  <a:xfrm flipV="1">
                    <a:off x="1163" y="2942"/>
                    <a:ext cx="20"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1" name="Line 14"/>
                  <p:cNvSpPr>
                    <a:spLocks noChangeShapeType="1"/>
                  </p:cNvSpPr>
                  <p:nvPr/>
                </p:nvSpPr>
                <p:spPr bwMode="auto">
                  <a:xfrm flipV="1">
                    <a:off x="1183" y="2925"/>
                    <a:ext cx="20"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2" name="Line 15"/>
                  <p:cNvSpPr>
                    <a:spLocks noChangeShapeType="1"/>
                  </p:cNvSpPr>
                  <p:nvPr/>
                </p:nvSpPr>
                <p:spPr bwMode="auto">
                  <a:xfrm flipV="1">
                    <a:off x="1203" y="2905"/>
                    <a:ext cx="1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3" name="Line 16"/>
                  <p:cNvSpPr>
                    <a:spLocks noChangeShapeType="1"/>
                  </p:cNvSpPr>
                  <p:nvPr/>
                </p:nvSpPr>
                <p:spPr bwMode="auto">
                  <a:xfrm flipV="1">
                    <a:off x="1220" y="2885"/>
                    <a:ext cx="15"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4" name="Line 17"/>
                  <p:cNvSpPr>
                    <a:spLocks noChangeShapeType="1"/>
                  </p:cNvSpPr>
                  <p:nvPr/>
                </p:nvSpPr>
                <p:spPr bwMode="auto">
                  <a:xfrm flipV="1">
                    <a:off x="1235" y="2863"/>
                    <a:ext cx="14" cy="2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5" name="Line 18"/>
                  <p:cNvSpPr>
                    <a:spLocks noChangeShapeType="1"/>
                  </p:cNvSpPr>
                  <p:nvPr/>
                </p:nvSpPr>
                <p:spPr bwMode="auto">
                  <a:xfrm flipV="1">
                    <a:off x="1249" y="2816"/>
                    <a:ext cx="20" cy="4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6" name="Line 19"/>
                  <p:cNvSpPr>
                    <a:spLocks noChangeShapeType="1"/>
                  </p:cNvSpPr>
                  <p:nvPr/>
                </p:nvSpPr>
                <p:spPr bwMode="auto">
                  <a:xfrm flipV="1">
                    <a:off x="1269" y="2791"/>
                    <a:ext cx="5" cy="2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7" name="Line 20"/>
                  <p:cNvSpPr>
                    <a:spLocks noChangeShapeType="1"/>
                  </p:cNvSpPr>
                  <p:nvPr/>
                </p:nvSpPr>
                <p:spPr bwMode="auto">
                  <a:xfrm flipV="1">
                    <a:off x="1274" y="2765"/>
                    <a:ext cx="3" cy="2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8" name="Line 21"/>
                  <p:cNvSpPr>
                    <a:spLocks noChangeShapeType="1"/>
                  </p:cNvSpPr>
                  <p:nvPr/>
                </p:nvSpPr>
                <p:spPr bwMode="auto">
                  <a:xfrm flipV="1">
                    <a:off x="1277" y="2740"/>
                    <a:ext cx="2" cy="2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 name="Line 22"/>
                  <p:cNvSpPr>
                    <a:spLocks noChangeShapeType="1"/>
                  </p:cNvSpPr>
                  <p:nvPr/>
                </p:nvSpPr>
                <p:spPr bwMode="auto">
                  <a:xfrm flipV="1">
                    <a:off x="1279" y="2621"/>
                    <a:ext cx="1" cy="11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0" name="Line 23"/>
                  <p:cNvSpPr>
                    <a:spLocks noChangeShapeType="1"/>
                  </p:cNvSpPr>
                  <p:nvPr/>
                </p:nvSpPr>
                <p:spPr bwMode="auto">
                  <a:xfrm>
                    <a:off x="1279" y="2621"/>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1" name="Line 24"/>
                  <p:cNvSpPr>
                    <a:spLocks noChangeShapeType="1"/>
                  </p:cNvSpPr>
                  <p:nvPr/>
                </p:nvSpPr>
                <p:spPr bwMode="auto">
                  <a:xfrm>
                    <a:off x="2158" y="2621"/>
                    <a:ext cx="1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2" name="Line 25"/>
                  <p:cNvSpPr>
                    <a:spLocks noChangeShapeType="1"/>
                  </p:cNvSpPr>
                  <p:nvPr/>
                </p:nvSpPr>
                <p:spPr bwMode="auto">
                  <a:xfrm>
                    <a:off x="2176" y="2623"/>
                    <a:ext cx="15"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3" name="Line 26"/>
                  <p:cNvSpPr>
                    <a:spLocks noChangeShapeType="1"/>
                  </p:cNvSpPr>
                  <p:nvPr/>
                </p:nvSpPr>
                <p:spPr bwMode="auto">
                  <a:xfrm>
                    <a:off x="2191" y="2628"/>
                    <a:ext cx="15" cy="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4" name="Line 27"/>
                  <p:cNvSpPr>
                    <a:spLocks noChangeShapeType="1"/>
                  </p:cNvSpPr>
                  <p:nvPr/>
                </p:nvSpPr>
                <p:spPr bwMode="auto">
                  <a:xfrm>
                    <a:off x="2206" y="2636"/>
                    <a:ext cx="1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 name="Line 28"/>
                  <p:cNvSpPr>
                    <a:spLocks noChangeShapeType="1"/>
                  </p:cNvSpPr>
                  <p:nvPr/>
                </p:nvSpPr>
                <p:spPr bwMode="auto">
                  <a:xfrm>
                    <a:off x="2220" y="2646"/>
                    <a:ext cx="12" cy="1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 name="Line 29"/>
                  <p:cNvSpPr>
                    <a:spLocks noChangeShapeType="1"/>
                  </p:cNvSpPr>
                  <p:nvPr/>
                </p:nvSpPr>
                <p:spPr bwMode="auto">
                  <a:xfrm>
                    <a:off x="2232" y="2660"/>
                    <a:ext cx="6"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 name="Line 30"/>
                  <p:cNvSpPr>
                    <a:spLocks noChangeShapeType="1"/>
                  </p:cNvSpPr>
                  <p:nvPr/>
                </p:nvSpPr>
                <p:spPr bwMode="auto">
                  <a:xfrm>
                    <a:off x="2238" y="2675"/>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 name="Line 31"/>
                  <p:cNvSpPr>
                    <a:spLocks noChangeShapeType="1"/>
                  </p:cNvSpPr>
                  <p:nvPr/>
                </p:nvSpPr>
                <p:spPr bwMode="auto">
                  <a:xfrm>
                    <a:off x="2243" y="2692"/>
                    <a:ext cx="2" cy="1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 name="Line 32"/>
                  <p:cNvSpPr>
                    <a:spLocks noChangeShapeType="1"/>
                  </p:cNvSpPr>
                  <p:nvPr/>
                </p:nvSpPr>
                <p:spPr bwMode="auto">
                  <a:xfrm>
                    <a:off x="2245" y="2708"/>
                    <a:ext cx="1" cy="49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 name="Line 33"/>
                  <p:cNvSpPr>
                    <a:spLocks noChangeShapeType="1"/>
                  </p:cNvSpPr>
                  <p:nvPr/>
                </p:nvSpPr>
                <p:spPr bwMode="auto">
                  <a:xfrm>
                    <a:off x="2245" y="3198"/>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 name="Line 34"/>
                  <p:cNvSpPr>
                    <a:spLocks noChangeShapeType="1"/>
                  </p:cNvSpPr>
                  <p:nvPr/>
                </p:nvSpPr>
                <p:spPr bwMode="auto">
                  <a:xfrm>
                    <a:off x="2247" y="3205"/>
                    <a:ext cx="1"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 name="Line 35"/>
                  <p:cNvSpPr>
                    <a:spLocks noChangeShapeType="1"/>
                  </p:cNvSpPr>
                  <p:nvPr/>
                </p:nvSpPr>
                <p:spPr bwMode="auto">
                  <a:xfrm>
                    <a:off x="2247" y="3217"/>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 name="Line 36"/>
                  <p:cNvSpPr>
                    <a:spLocks noChangeShapeType="1"/>
                  </p:cNvSpPr>
                  <p:nvPr/>
                </p:nvSpPr>
                <p:spPr bwMode="auto">
                  <a:xfrm>
                    <a:off x="2248"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 name="Line 37"/>
                  <p:cNvSpPr>
                    <a:spLocks noChangeShapeType="1"/>
                  </p:cNvSpPr>
                  <p:nvPr/>
                </p:nvSpPr>
                <p:spPr bwMode="auto">
                  <a:xfrm>
                    <a:off x="2248" y="3229"/>
                    <a:ext cx="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 name="Line 38"/>
                  <p:cNvSpPr>
                    <a:spLocks noChangeShapeType="1"/>
                  </p:cNvSpPr>
                  <p:nvPr/>
                </p:nvSpPr>
                <p:spPr bwMode="auto">
                  <a:xfrm>
                    <a:off x="2252" y="3239"/>
                    <a:ext cx="1"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 name="Line 39"/>
                  <p:cNvSpPr>
                    <a:spLocks noChangeShapeType="1"/>
                  </p:cNvSpPr>
                  <p:nvPr/>
                </p:nvSpPr>
                <p:spPr bwMode="auto">
                  <a:xfrm>
                    <a:off x="2253" y="3245"/>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 name="Line 40"/>
                  <p:cNvSpPr>
                    <a:spLocks noChangeShapeType="1"/>
                  </p:cNvSpPr>
                  <p:nvPr/>
                </p:nvSpPr>
                <p:spPr bwMode="auto">
                  <a:xfrm>
                    <a:off x="2255" y="3251"/>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 name="Line 41"/>
                  <p:cNvSpPr>
                    <a:spLocks noChangeShapeType="1"/>
                  </p:cNvSpPr>
                  <p:nvPr/>
                </p:nvSpPr>
                <p:spPr bwMode="auto">
                  <a:xfrm>
                    <a:off x="2258" y="3256"/>
                    <a:ext cx="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 name="Line 42"/>
                  <p:cNvSpPr>
                    <a:spLocks noChangeShapeType="1"/>
                  </p:cNvSpPr>
                  <p:nvPr/>
                </p:nvSpPr>
                <p:spPr bwMode="auto">
                  <a:xfrm>
                    <a:off x="2262" y="326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 name="Line 43"/>
                  <p:cNvSpPr>
                    <a:spLocks noChangeShapeType="1"/>
                  </p:cNvSpPr>
                  <p:nvPr/>
                </p:nvSpPr>
                <p:spPr bwMode="auto">
                  <a:xfrm>
                    <a:off x="2265" y="326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 name="Line 44"/>
                  <p:cNvSpPr>
                    <a:spLocks noChangeShapeType="1"/>
                  </p:cNvSpPr>
                  <p:nvPr/>
                </p:nvSpPr>
                <p:spPr bwMode="auto">
                  <a:xfrm>
                    <a:off x="2269" y="3274"/>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 name="Line 45"/>
                  <p:cNvSpPr>
                    <a:spLocks noChangeShapeType="1"/>
                  </p:cNvSpPr>
                  <p:nvPr/>
                </p:nvSpPr>
                <p:spPr bwMode="auto">
                  <a:xfrm>
                    <a:off x="2270"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 name="Line 46"/>
                  <p:cNvSpPr>
                    <a:spLocks noChangeShapeType="1"/>
                  </p:cNvSpPr>
                  <p:nvPr/>
                </p:nvSpPr>
                <p:spPr bwMode="auto">
                  <a:xfrm>
                    <a:off x="2280" y="328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 name="Line 47"/>
                  <p:cNvSpPr>
                    <a:spLocks noChangeShapeType="1"/>
                  </p:cNvSpPr>
                  <p:nvPr/>
                </p:nvSpPr>
                <p:spPr bwMode="auto">
                  <a:xfrm>
                    <a:off x="2284"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 name="Line 48"/>
                  <p:cNvSpPr>
                    <a:spLocks noChangeShapeType="1"/>
                  </p:cNvSpPr>
                  <p:nvPr/>
                </p:nvSpPr>
                <p:spPr bwMode="auto">
                  <a:xfrm>
                    <a:off x="2287" y="329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 name="Line 49"/>
                  <p:cNvSpPr>
                    <a:spLocks noChangeShapeType="1"/>
                  </p:cNvSpPr>
                  <p:nvPr/>
                </p:nvSpPr>
                <p:spPr bwMode="auto">
                  <a:xfrm>
                    <a:off x="2292" y="3299"/>
                    <a:ext cx="3"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 name="Line 50"/>
                  <p:cNvSpPr>
                    <a:spLocks noChangeShapeType="1"/>
                  </p:cNvSpPr>
                  <p:nvPr/>
                </p:nvSpPr>
                <p:spPr bwMode="auto">
                  <a:xfrm>
                    <a:off x="2295" y="330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 name="Line 51"/>
                  <p:cNvSpPr>
                    <a:spLocks noChangeShapeType="1"/>
                  </p:cNvSpPr>
                  <p:nvPr/>
                </p:nvSpPr>
                <p:spPr bwMode="auto">
                  <a:xfrm>
                    <a:off x="2299" y="330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 name="Line 52"/>
                  <p:cNvSpPr>
                    <a:spLocks noChangeShapeType="1"/>
                  </p:cNvSpPr>
                  <p:nvPr/>
                </p:nvSpPr>
                <p:spPr bwMode="auto">
                  <a:xfrm>
                    <a:off x="2304" y="330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 name="Line 53"/>
                  <p:cNvSpPr>
                    <a:spLocks noChangeShapeType="1"/>
                  </p:cNvSpPr>
                  <p:nvPr/>
                </p:nvSpPr>
                <p:spPr bwMode="auto">
                  <a:xfrm>
                    <a:off x="2307"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 name="Line 54"/>
                  <p:cNvSpPr>
                    <a:spLocks noChangeShapeType="1"/>
                  </p:cNvSpPr>
                  <p:nvPr/>
                </p:nvSpPr>
                <p:spPr bwMode="auto">
                  <a:xfrm>
                    <a:off x="2310"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 name="Line 55"/>
                  <p:cNvSpPr>
                    <a:spLocks noChangeShapeType="1"/>
                  </p:cNvSpPr>
                  <p:nvPr/>
                </p:nvSpPr>
                <p:spPr bwMode="auto">
                  <a:xfrm>
                    <a:off x="2315" y="3311"/>
                    <a:ext cx="4"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 name="Line 56"/>
                  <p:cNvSpPr>
                    <a:spLocks noChangeShapeType="1"/>
                  </p:cNvSpPr>
                  <p:nvPr/>
                </p:nvSpPr>
                <p:spPr bwMode="auto">
                  <a:xfrm>
                    <a:off x="2319"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 name="Line 57"/>
                  <p:cNvSpPr>
                    <a:spLocks noChangeShapeType="1"/>
                  </p:cNvSpPr>
                  <p:nvPr/>
                </p:nvSpPr>
                <p:spPr bwMode="auto">
                  <a:xfrm>
                    <a:off x="2324"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 name="Line 58"/>
                  <p:cNvSpPr>
                    <a:spLocks noChangeShapeType="1"/>
                  </p:cNvSpPr>
                  <p:nvPr/>
                </p:nvSpPr>
                <p:spPr bwMode="auto">
                  <a:xfrm>
                    <a:off x="2329" y="3314"/>
                    <a:ext cx="8"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 name="Line 59"/>
                  <p:cNvSpPr>
                    <a:spLocks noChangeShapeType="1"/>
                  </p:cNvSpPr>
                  <p:nvPr/>
                </p:nvSpPr>
                <p:spPr bwMode="auto">
                  <a:xfrm flipV="1">
                    <a:off x="2337"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 name="Line 60"/>
                  <p:cNvSpPr>
                    <a:spLocks noChangeShapeType="1"/>
                  </p:cNvSpPr>
                  <p:nvPr/>
                </p:nvSpPr>
                <p:spPr bwMode="auto">
                  <a:xfrm>
                    <a:off x="2341"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 name="Line 61"/>
                  <p:cNvSpPr>
                    <a:spLocks noChangeShapeType="1"/>
                  </p:cNvSpPr>
                  <p:nvPr/>
                </p:nvSpPr>
                <p:spPr bwMode="auto">
                  <a:xfrm flipV="1">
                    <a:off x="2346" y="3311"/>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 name="Line 62"/>
                  <p:cNvSpPr>
                    <a:spLocks noChangeShapeType="1"/>
                  </p:cNvSpPr>
                  <p:nvPr/>
                </p:nvSpPr>
                <p:spPr bwMode="auto">
                  <a:xfrm flipV="1">
                    <a:off x="2349"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 name="Line 63"/>
                  <p:cNvSpPr>
                    <a:spLocks noChangeShapeType="1"/>
                  </p:cNvSpPr>
                  <p:nvPr/>
                </p:nvSpPr>
                <p:spPr bwMode="auto">
                  <a:xfrm>
                    <a:off x="2354"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 name="Line 64"/>
                  <p:cNvSpPr>
                    <a:spLocks noChangeShapeType="1"/>
                  </p:cNvSpPr>
                  <p:nvPr/>
                </p:nvSpPr>
                <p:spPr bwMode="auto">
                  <a:xfrm flipV="1">
                    <a:off x="2357" y="330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2" name="Line 65"/>
                  <p:cNvSpPr>
                    <a:spLocks noChangeShapeType="1"/>
                  </p:cNvSpPr>
                  <p:nvPr/>
                </p:nvSpPr>
                <p:spPr bwMode="auto">
                  <a:xfrm flipV="1">
                    <a:off x="2362" y="3303"/>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3" name="Line 66"/>
                  <p:cNvSpPr>
                    <a:spLocks noChangeShapeType="1"/>
                  </p:cNvSpPr>
                  <p:nvPr/>
                </p:nvSpPr>
                <p:spPr bwMode="auto">
                  <a:xfrm flipV="1">
                    <a:off x="2369" y="3299"/>
                    <a:ext cx="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4" name="Line 67"/>
                  <p:cNvSpPr>
                    <a:spLocks noChangeShapeType="1"/>
                  </p:cNvSpPr>
                  <p:nvPr/>
                </p:nvSpPr>
                <p:spPr bwMode="auto">
                  <a:xfrm flipV="1">
                    <a:off x="2374" y="329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5" name="Line 68"/>
                  <p:cNvSpPr>
                    <a:spLocks noChangeShapeType="1"/>
                  </p:cNvSpPr>
                  <p:nvPr/>
                </p:nvSpPr>
                <p:spPr bwMode="auto">
                  <a:xfrm flipV="1">
                    <a:off x="2378"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6" name="Line 69"/>
                  <p:cNvSpPr>
                    <a:spLocks noChangeShapeType="1"/>
                  </p:cNvSpPr>
                  <p:nvPr/>
                </p:nvSpPr>
                <p:spPr bwMode="auto">
                  <a:xfrm flipV="1">
                    <a:off x="2381" y="328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7" name="Line 70"/>
                  <p:cNvSpPr>
                    <a:spLocks noChangeShapeType="1"/>
                  </p:cNvSpPr>
                  <p:nvPr/>
                </p:nvSpPr>
                <p:spPr bwMode="auto">
                  <a:xfrm flipV="1">
                    <a:off x="2384"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8" name="Line 71"/>
                  <p:cNvSpPr>
                    <a:spLocks noChangeShapeType="1"/>
                  </p:cNvSpPr>
                  <p:nvPr/>
                </p:nvSpPr>
                <p:spPr bwMode="auto">
                  <a:xfrm flipV="1">
                    <a:off x="2394" y="3274"/>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9" name="Line 72"/>
                  <p:cNvSpPr>
                    <a:spLocks noChangeShapeType="1"/>
                  </p:cNvSpPr>
                  <p:nvPr/>
                </p:nvSpPr>
                <p:spPr bwMode="auto">
                  <a:xfrm flipV="1">
                    <a:off x="2396" y="326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0" name="Line 73"/>
                  <p:cNvSpPr>
                    <a:spLocks noChangeShapeType="1"/>
                  </p:cNvSpPr>
                  <p:nvPr/>
                </p:nvSpPr>
                <p:spPr bwMode="auto">
                  <a:xfrm flipV="1">
                    <a:off x="2399" y="326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1" name="Line 74"/>
                  <p:cNvSpPr>
                    <a:spLocks noChangeShapeType="1"/>
                  </p:cNvSpPr>
                  <p:nvPr/>
                </p:nvSpPr>
                <p:spPr bwMode="auto">
                  <a:xfrm flipV="1">
                    <a:off x="2403" y="3261"/>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2" name="Line 75"/>
                  <p:cNvSpPr>
                    <a:spLocks noChangeShapeType="1"/>
                  </p:cNvSpPr>
                  <p:nvPr/>
                </p:nvSpPr>
                <p:spPr bwMode="auto">
                  <a:xfrm flipV="1">
                    <a:off x="2404" y="3256"/>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3" name="Line 76"/>
                  <p:cNvSpPr>
                    <a:spLocks noChangeShapeType="1"/>
                  </p:cNvSpPr>
                  <p:nvPr/>
                </p:nvSpPr>
                <p:spPr bwMode="auto">
                  <a:xfrm flipV="1">
                    <a:off x="2408" y="3245"/>
                    <a:ext cx="3"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4" name="Line 77"/>
                  <p:cNvSpPr>
                    <a:spLocks noChangeShapeType="1"/>
                  </p:cNvSpPr>
                  <p:nvPr/>
                </p:nvSpPr>
                <p:spPr bwMode="auto">
                  <a:xfrm flipV="1">
                    <a:off x="2411" y="3239"/>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5" name="Line 78"/>
                  <p:cNvSpPr>
                    <a:spLocks noChangeShapeType="1"/>
                  </p:cNvSpPr>
                  <p:nvPr/>
                </p:nvSpPr>
                <p:spPr bwMode="auto">
                  <a:xfrm flipV="1">
                    <a:off x="2413" y="3229"/>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6" name="Line 79"/>
                  <p:cNvSpPr>
                    <a:spLocks noChangeShapeType="1"/>
                  </p:cNvSpPr>
                  <p:nvPr/>
                </p:nvSpPr>
                <p:spPr bwMode="auto">
                  <a:xfrm flipV="1">
                    <a:off x="2416"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7" name="Line 80"/>
                  <p:cNvSpPr>
                    <a:spLocks noChangeShapeType="1"/>
                  </p:cNvSpPr>
                  <p:nvPr/>
                </p:nvSpPr>
                <p:spPr bwMode="auto">
                  <a:xfrm flipV="1">
                    <a:off x="2416" y="3217"/>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8" name="Line 81"/>
                  <p:cNvSpPr>
                    <a:spLocks noChangeShapeType="1"/>
                  </p:cNvSpPr>
                  <p:nvPr/>
                </p:nvSpPr>
                <p:spPr bwMode="auto">
                  <a:xfrm flipV="1">
                    <a:off x="2418" y="3210"/>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9" name="Line 82"/>
                  <p:cNvSpPr>
                    <a:spLocks noChangeShapeType="1"/>
                  </p:cNvSpPr>
                  <p:nvPr/>
                </p:nvSpPr>
                <p:spPr bwMode="auto">
                  <a:xfrm flipV="1">
                    <a:off x="2418" y="3205"/>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0" name="Line 83"/>
                  <p:cNvSpPr>
                    <a:spLocks noChangeShapeType="1"/>
                  </p:cNvSpPr>
                  <p:nvPr/>
                </p:nvSpPr>
                <p:spPr bwMode="auto">
                  <a:xfrm flipV="1">
                    <a:off x="2419" y="2660"/>
                    <a:ext cx="1" cy="54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1" name="Line 84"/>
                  <p:cNvSpPr>
                    <a:spLocks noChangeShapeType="1"/>
                  </p:cNvSpPr>
                  <p:nvPr/>
                </p:nvSpPr>
                <p:spPr bwMode="auto">
                  <a:xfrm>
                    <a:off x="2419" y="2660"/>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2" name="Line 85"/>
                  <p:cNvSpPr>
                    <a:spLocks noChangeShapeType="1"/>
                  </p:cNvSpPr>
                  <p:nvPr/>
                </p:nvSpPr>
                <p:spPr bwMode="auto">
                  <a:xfrm>
                    <a:off x="3298" y="2660"/>
                    <a:ext cx="17"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3" name="Line 86"/>
                  <p:cNvSpPr>
                    <a:spLocks noChangeShapeType="1"/>
                  </p:cNvSpPr>
                  <p:nvPr/>
                </p:nvSpPr>
                <p:spPr bwMode="auto">
                  <a:xfrm>
                    <a:off x="3315" y="2661"/>
                    <a:ext cx="17"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4" name="Line 87"/>
                  <p:cNvSpPr>
                    <a:spLocks noChangeShapeType="1"/>
                  </p:cNvSpPr>
                  <p:nvPr/>
                </p:nvSpPr>
                <p:spPr bwMode="auto">
                  <a:xfrm>
                    <a:off x="3332" y="2666"/>
                    <a:ext cx="15"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5" name="Line 88"/>
                  <p:cNvSpPr>
                    <a:spLocks noChangeShapeType="1"/>
                  </p:cNvSpPr>
                  <p:nvPr/>
                </p:nvSpPr>
                <p:spPr bwMode="auto">
                  <a:xfrm>
                    <a:off x="3347" y="2675"/>
                    <a:ext cx="13"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6" name="Line 89"/>
                  <p:cNvSpPr>
                    <a:spLocks noChangeShapeType="1"/>
                  </p:cNvSpPr>
                  <p:nvPr/>
                </p:nvSpPr>
                <p:spPr bwMode="auto">
                  <a:xfrm>
                    <a:off x="3360" y="2687"/>
                    <a:ext cx="10"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7" name="Line 90"/>
                  <p:cNvSpPr>
                    <a:spLocks noChangeShapeType="1"/>
                  </p:cNvSpPr>
                  <p:nvPr/>
                </p:nvSpPr>
                <p:spPr bwMode="auto">
                  <a:xfrm>
                    <a:off x="3370" y="2698"/>
                    <a:ext cx="9"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8" name="Line 91"/>
                  <p:cNvSpPr>
                    <a:spLocks noChangeShapeType="1"/>
                  </p:cNvSpPr>
                  <p:nvPr/>
                </p:nvSpPr>
                <p:spPr bwMode="auto">
                  <a:xfrm>
                    <a:off x="3379" y="2713"/>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9" name="Line 92"/>
                  <p:cNvSpPr>
                    <a:spLocks noChangeShapeType="1"/>
                  </p:cNvSpPr>
                  <p:nvPr/>
                </p:nvSpPr>
                <p:spPr bwMode="auto">
                  <a:xfrm>
                    <a:off x="3384" y="2730"/>
                    <a:ext cx="2"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0" name="Line 93"/>
                  <p:cNvSpPr>
                    <a:spLocks noChangeShapeType="1"/>
                  </p:cNvSpPr>
                  <p:nvPr/>
                </p:nvSpPr>
                <p:spPr bwMode="auto">
                  <a:xfrm>
                    <a:off x="3386" y="2747"/>
                    <a:ext cx="1" cy="45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1" name="Line 94"/>
                  <p:cNvSpPr>
                    <a:spLocks noChangeShapeType="1"/>
                  </p:cNvSpPr>
                  <p:nvPr/>
                </p:nvSpPr>
                <p:spPr bwMode="auto">
                  <a:xfrm>
                    <a:off x="3386" y="3205"/>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2" name="Line 95"/>
                  <p:cNvSpPr>
                    <a:spLocks noChangeShapeType="1"/>
                  </p:cNvSpPr>
                  <p:nvPr/>
                </p:nvSpPr>
                <p:spPr bwMode="auto">
                  <a:xfrm>
                    <a:off x="3387" y="3210"/>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3" name="Line 96"/>
                  <p:cNvSpPr>
                    <a:spLocks noChangeShapeType="1"/>
                  </p:cNvSpPr>
                  <p:nvPr/>
                </p:nvSpPr>
                <p:spPr bwMode="auto">
                  <a:xfrm>
                    <a:off x="3387" y="3217"/>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4" name="Line 97"/>
                  <p:cNvSpPr>
                    <a:spLocks noChangeShapeType="1"/>
                  </p:cNvSpPr>
                  <p:nvPr/>
                </p:nvSpPr>
                <p:spPr bwMode="auto">
                  <a:xfrm>
                    <a:off x="3389"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5" name="Line 98"/>
                  <p:cNvSpPr>
                    <a:spLocks noChangeShapeType="1"/>
                  </p:cNvSpPr>
                  <p:nvPr/>
                </p:nvSpPr>
                <p:spPr bwMode="auto">
                  <a:xfrm>
                    <a:off x="3389" y="3229"/>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6" name="Line 99"/>
                  <p:cNvSpPr>
                    <a:spLocks noChangeShapeType="1"/>
                  </p:cNvSpPr>
                  <p:nvPr/>
                </p:nvSpPr>
                <p:spPr bwMode="auto">
                  <a:xfrm>
                    <a:off x="3392" y="3239"/>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7" name="Line 100"/>
                  <p:cNvSpPr>
                    <a:spLocks noChangeShapeType="1"/>
                  </p:cNvSpPr>
                  <p:nvPr/>
                </p:nvSpPr>
                <p:spPr bwMode="auto">
                  <a:xfrm>
                    <a:off x="3394" y="3245"/>
                    <a:ext cx="3"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8" name="Line 101"/>
                  <p:cNvSpPr>
                    <a:spLocks noChangeShapeType="1"/>
                  </p:cNvSpPr>
                  <p:nvPr/>
                </p:nvSpPr>
                <p:spPr bwMode="auto">
                  <a:xfrm>
                    <a:off x="3397" y="3256"/>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9" name="Line 102"/>
                  <p:cNvSpPr>
                    <a:spLocks noChangeShapeType="1"/>
                  </p:cNvSpPr>
                  <p:nvPr/>
                </p:nvSpPr>
                <p:spPr bwMode="auto">
                  <a:xfrm>
                    <a:off x="3401" y="3261"/>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0" name="Line 103"/>
                  <p:cNvSpPr>
                    <a:spLocks noChangeShapeType="1"/>
                  </p:cNvSpPr>
                  <p:nvPr/>
                </p:nvSpPr>
                <p:spPr bwMode="auto">
                  <a:xfrm>
                    <a:off x="3402" y="326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1" name="Line 104"/>
                  <p:cNvSpPr>
                    <a:spLocks noChangeShapeType="1"/>
                  </p:cNvSpPr>
                  <p:nvPr/>
                </p:nvSpPr>
                <p:spPr bwMode="auto">
                  <a:xfrm>
                    <a:off x="3406" y="3269"/>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2" name="Line 105"/>
                  <p:cNvSpPr>
                    <a:spLocks noChangeShapeType="1"/>
                  </p:cNvSpPr>
                  <p:nvPr/>
                </p:nvSpPr>
                <p:spPr bwMode="auto">
                  <a:xfrm>
                    <a:off x="3407" y="3274"/>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3" name="Line 106"/>
                  <p:cNvSpPr>
                    <a:spLocks noChangeShapeType="1"/>
                  </p:cNvSpPr>
                  <p:nvPr/>
                </p:nvSpPr>
                <p:spPr bwMode="auto">
                  <a:xfrm>
                    <a:off x="3411"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4" name="Line 107"/>
                  <p:cNvSpPr>
                    <a:spLocks noChangeShapeType="1"/>
                  </p:cNvSpPr>
                  <p:nvPr/>
                </p:nvSpPr>
                <p:spPr bwMode="auto">
                  <a:xfrm>
                    <a:off x="3421" y="328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5" name="Line 108"/>
                  <p:cNvSpPr>
                    <a:spLocks noChangeShapeType="1"/>
                  </p:cNvSpPr>
                  <p:nvPr/>
                </p:nvSpPr>
                <p:spPr bwMode="auto">
                  <a:xfrm>
                    <a:off x="3424"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6" name="Line 109"/>
                  <p:cNvSpPr>
                    <a:spLocks noChangeShapeType="1"/>
                  </p:cNvSpPr>
                  <p:nvPr/>
                </p:nvSpPr>
                <p:spPr bwMode="auto">
                  <a:xfrm>
                    <a:off x="3427" y="329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7" name="Line 110"/>
                  <p:cNvSpPr>
                    <a:spLocks noChangeShapeType="1"/>
                  </p:cNvSpPr>
                  <p:nvPr/>
                </p:nvSpPr>
                <p:spPr bwMode="auto">
                  <a:xfrm>
                    <a:off x="3431" y="3299"/>
                    <a:ext cx="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8" name="Line 111"/>
                  <p:cNvSpPr>
                    <a:spLocks noChangeShapeType="1"/>
                  </p:cNvSpPr>
                  <p:nvPr/>
                </p:nvSpPr>
                <p:spPr bwMode="auto">
                  <a:xfrm>
                    <a:off x="3436" y="3303"/>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9" name="Line 112"/>
                  <p:cNvSpPr>
                    <a:spLocks noChangeShapeType="1"/>
                  </p:cNvSpPr>
                  <p:nvPr/>
                </p:nvSpPr>
                <p:spPr bwMode="auto">
                  <a:xfrm>
                    <a:off x="3443" y="330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0" name="Line 113"/>
                  <p:cNvSpPr>
                    <a:spLocks noChangeShapeType="1"/>
                  </p:cNvSpPr>
                  <p:nvPr/>
                </p:nvSpPr>
                <p:spPr bwMode="auto">
                  <a:xfrm>
                    <a:off x="3448"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1" name="Line 114"/>
                  <p:cNvSpPr>
                    <a:spLocks noChangeShapeType="1"/>
                  </p:cNvSpPr>
                  <p:nvPr/>
                </p:nvSpPr>
                <p:spPr bwMode="auto">
                  <a:xfrm>
                    <a:off x="3451"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2" name="Line 115"/>
                  <p:cNvSpPr>
                    <a:spLocks noChangeShapeType="1"/>
                  </p:cNvSpPr>
                  <p:nvPr/>
                </p:nvSpPr>
                <p:spPr bwMode="auto">
                  <a:xfrm>
                    <a:off x="3456" y="3311"/>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3" name="Line 116"/>
                  <p:cNvSpPr>
                    <a:spLocks noChangeShapeType="1"/>
                  </p:cNvSpPr>
                  <p:nvPr/>
                </p:nvSpPr>
                <p:spPr bwMode="auto">
                  <a:xfrm>
                    <a:off x="3459"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4" name="Line 117"/>
                  <p:cNvSpPr>
                    <a:spLocks noChangeShapeType="1"/>
                  </p:cNvSpPr>
                  <p:nvPr/>
                </p:nvSpPr>
                <p:spPr bwMode="auto">
                  <a:xfrm>
                    <a:off x="3464"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5" name="Line 118"/>
                  <p:cNvSpPr>
                    <a:spLocks noChangeShapeType="1"/>
                  </p:cNvSpPr>
                  <p:nvPr/>
                </p:nvSpPr>
                <p:spPr bwMode="auto">
                  <a:xfrm>
                    <a:off x="3468" y="3314"/>
                    <a:ext cx="8"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6" name="Line 119"/>
                  <p:cNvSpPr>
                    <a:spLocks noChangeShapeType="1"/>
                  </p:cNvSpPr>
                  <p:nvPr/>
                </p:nvSpPr>
                <p:spPr bwMode="auto">
                  <a:xfrm flipV="1">
                    <a:off x="3476"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7" name="Line 120"/>
                  <p:cNvSpPr>
                    <a:spLocks noChangeShapeType="1"/>
                  </p:cNvSpPr>
                  <p:nvPr/>
                </p:nvSpPr>
                <p:spPr bwMode="auto">
                  <a:xfrm>
                    <a:off x="3481"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8" name="Line 121"/>
                  <p:cNvSpPr>
                    <a:spLocks noChangeShapeType="1"/>
                  </p:cNvSpPr>
                  <p:nvPr/>
                </p:nvSpPr>
                <p:spPr bwMode="auto">
                  <a:xfrm flipV="1">
                    <a:off x="3485" y="3311"/>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9" name="Line 122"/>
                  <p:cNvSpPr>
                    <a:spLocks noChangeShapeType="1"/>
                  </p:cNvSpPr>
                  <p:nvPr/>
                </p:nvSpPr>
                <p:spPr bwMode="auto">
                  <a:xfrm flipV="1">
                    <a:off x="3490" y="3309"/>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0" name="Line 123"/>
                  <p:cNvSpPr>
                    <a:spLocks noChangeShapeType="1"/>
                  </p:cNvSpPr>
                  <p:nvPr/>
                </p:nvSpPr>
                <p:spPr bwMode="auto">
                  <a:xfrm>
                    <a:off x="3493" y="3309"/>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1" name="Line 124"/>
                  <p:cNvSpPr>
                    <a:spLocks noChangeShapeType="1"/>
                  </p:cNvSpPr>
                  <p:nvPr/>
                </p:nvSpPr>
                <p:spPr bwMode="auto">
                  <a:xfrm flipV="1">
                    <a:off x="3498" y="330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2" name="Line 125"/>
                  <p:cNvSpPr>
                    <a:spLocks noChangeShapeType="1"/>
                  </p:cNvSpPr>
                  <p:nvPr/>
                </p:nvSpPr>
                <p:spPr bwMode="auto">
                  <a:xfrm flipV="1">
                    <a:off x="3501" y="330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3" name="Line 126"/>
                  <p:cNvSpPr>
                    <a:spLocks noChangeShapeType="1"/>
                  </p:cNvSpPr>
                  <p:nvPr/>
                </p:nvSpPr>
                <p:spPr bwMode="auto">
                  <a:xfrm flipV="1">
                    <a:off x="3506" y="330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4" name="Line 127"/>
                  <p:cNvSpPr>
                    <a:spLocks noChangeShapeType="1"/>
                  </p:cNvSpPr>
                  <p:nvPr/>
                </p:nvSpPr>
                <p:spPr bwMode="auto">
                  <a:xfrm flipV="1">
                    <a:off x="3510" y="3296"/>
                    <a:ext cx="6"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5" name="Line 128"/>
                  <p:cNvSpPr>
                    <a:spLocks noChangeShapeType="1"/>
                  </p:cNvSpPr>
                  <p:nvPr/>
                </p:nvSpPr>
                <p:spPr bwMode="auto">
                  <a:xfrm flipV="1">
                    <a:off x="3516" y="329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6" name="Line 129"/>
                  <p:cNvSpPr>
                    <a:spLocks noChangeShapeType="1"/>
                  </p:cNvSpPr>
                  <p:nvPr/>
                </p:nvSpPr>
                <p:spPr bwMode="auto">
                  <a:xfrm flipV="1">
                    <a:off x="3521" y="328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7" name="Line 130"/>
                  <p:cNvSpPr>
                    <a:spLocks noChangeShapeType="1"/>
                  </p:cNvSpPr>
                  <p:nvPr/>
                </p:nvSpPr>
                <p:spPr bwMode="auto">
                  <a:xfrm flipV="1">
                    <a:off x="3525" y="3282"/>
                    <a:ext cx="6"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8" name="Line 131"/>
                  <p:cNvSpPr>
                    <a:spLocks noChangeShapeType="1"/>
                  </p:cNvSpPr>
                  <p:nvPr/>
                </p:nvSpPr>
                <p:spPr bwMode="auto">
                  <a:xfrm flipV="1">
                    <a:off x="3531" y="3279"/>
                    <a:ext cx="2"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9" name="Line 132"/>
                  <p:cNvSpPr>
                    <a:spLocks noChangeShapeType="1"/>
                  </p:cNvSpPr>
                  <p:nvPr/>
                </p:nvSpPr>
                <p:spPr bwMode="auto">
                  <a:xfrm flipV="1">
                    <a:off x="3533" y="3269"/>
                    <a:ext cx="7"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0" name="Line 133"/>
                  <p:cNvSpPr>
                    <a:spLocks noChangeShapeType="1"/>
                  </p:cNvSpPr>
                  <p:nvPr/>
                </p:nvSpPr>
                <p:spPr bwMode="auto">
                  <a:xfrm flipV="1">
                    <a:off x="3540" y="3266"/>
                    <a:ext cx="2"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1" name="Line 134"/>
                  <p:cNvSpPr>
                    <a:spLocks noChangeShapeType="1"/>
                  </p:cNvSpPr>
                  <p:nvPr/>
                </p:nvSpPr>
                <p:spPr bwMode="auto">
                  <a:xfrm flipV="1">
                    <a:off x="3542" y="3261"/>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2" name="Line 135"/>
                  <p:cNvSpPr>
                    <a:spLocks noChangeShapeType="1"/>
                  </p:cNvSpPr>
                  <p:nvPr/>
                </p:nvSpPr>
                <p:spPr bwMode="auto">
                  <a:xfrm flipV="1">
                    <a:off x="3545" y="3251"/>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3" name="Line 136"/>
                  <p:cNvSpPr>
                    <a:spLocks noChangeShapeType="1"/>
                  </p:cNvSpPr>
                  <p:nvPr/>
                </p:nvSpPr>
                <p:spPr bwMode="auto">
                  <a:xfrm flipV="1">
                    <a:off x="3548" y="3245"/>
                    <a:ext cx="4"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4" name="Line 137"/>
                  <p:cNvSpPr>
                    <a:spLocks noChangeShapeType="1"/>
                  </p:cNvSpPr>
                  <p:nvPr/>
                </p:nvSpPr>
                <p:spPr bwMode="auto">
                  <a:xfrm flipV="1">
                    <a:off x="3552" y="3239"/>
                    <a:ext cx="1"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5" name="Line 138"/>
                  <p:cNvSpPr>
                    <a:spLocks noChangeShapeType="1"/>
                  </p:cNvSpPr>
                  <p:nvPr/>
                </p:nvSpPr>
                <p:spPr bwMode="auto">
                  <a:xfrm flipV="1">
                    <a:off x="3553" y="3234"/>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6" name="Line 139"/>
                  <p:cNvSpPr>
                    <a:spLocks noChangeShapeType="1"/>
                  </p:cNvSpPr>
                  <p:nvPr/>
                </p:nvSpPr>
                <p:spPr bwMode="auto">
                  <a:xfrm flipV="1">
                    <a:off x="3555" y="3229"/>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7" name="Line 140"/>
                  <p:cNvSpPr>
                    <a:spLocks noChangeShapeType="1"/>
                  </p:cNvSpPr>
                  <p:nvPr/>
                </p:nvSpPr>
                <p:spPr bwMode="auto">
                  <a:xfrm flipV="1">
                    <a:off x="3555" y="3222"/>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8" name="Line 141"/>
                  <p:cNvSpPr>
                    <a:spLocks noChangeShapeType="1"/>
                  </p:cNvSpPr>
                  <p:nvPr/>
                </p:nvSpPr>
                <p:spPr bwMode="auto">
                  <a:xfrm flipV="1">
                    <a:off x="3557" y="3217"/>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9" name="Line 142"/>
                  <p:cNvSpPr>
                    <a:spLocks noChangeShapeType="1"/>
                  </p:cNvSpPr>
                  <p:nvPr/>
                </p:nvSpPr>
                <p:spPr bwMode="auto">
                  <a:xfrm flipV="1">
                    <a:off x="3558" y="3205"/>
                    <a:ext cx="1"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0" name="Line 143"/>
                  <p:cNvSpPr>
                    <a:spLocks noChangeShapeType="1"/>
                  </p:cNvSpPr>
                  <p:nvPr/>
                </p:nvSpPr>
                <p:spPr bwMode="auto">
                  <a:xfrm flipV="1">
                    <a:off x="3558" y="3198"/>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1" name="Line 144"/>
                  <p:cNvSpPr>
                    <a:spLocks noChangeShapeType="1"/>
                  </p:cNvSpPr>
                  <p:nvPr/>
                </p:nvSpPr>
                <p:spPr bwMode="auto">
                  <a:xfrm flipV="1">
                    <a:off x="3560" y="2650"/>
                    <a:ext cx="1" cy="54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2" name="Line 145"/>
                  <p:cNvSpPr>
                    <a:spLocks noChangeShapeType="1"/>
                  </p:cNvSpPr>
                  <p:nvPr/>
                </p:nvSpPr>
                <p:spPr bwMode="auto">
                  <a:xfrm>
                    <a:off x="3560" y="2650"/>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3" name="Line 146"/>
                  <p:cNvSpPr>
                    <a:spLocks noChangeShapeType="1"/>
                  </p:cNvSpPr>
                  <p:nvPr/>
                </p:nvSpPr>
                <p:spPr bwMode="auto">
                  <a:xfrm>
                    <a:off x="4439" y="2650"/>
                    <a:ext cx="17"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4" name="Line 147"/>
                  <p:cNvSpPr>
                    <a:spLocks noChangeShapeType="1"/>
                  </p:cNvSpPr>
                  <p:nvPr/>
                </p:nvSpPr>
                <p:spPr bwMode="auto">
                  <a:xfrm>
                    <a:off x="4456" y="2651"/>
                    <a:ext cx="16"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5" name="Line 148"/>
                  <p:cNvSpPr>
                    <a:spLocks noChangeShapeType="1"/>
                  </p:cNvSpPr>
                  <p:nvPr/>
                </p:nvSpPr>
                <p:spPr bwMode="auto">
                  <a:xfrm>
                    <a:off x="4472" y="2656"/>
                    <a:ext cx="16"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6" name="Line 149"/>
                  <p:cNvSpPr>
                    <a:spLocks noChangeShapeType="1"/>
                  </p:cNvSpPr>
                  <p:nvPr/>
                </p:nvSpPr>
                <p:spPr bwMode="auto">
                  <a:xfrm>
                    <a:off x="4488" y="2665"/>
                    <a:ext cx="11"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7" name="Line 150"/>
                  <p:cNvSpPr>
                    <a:spLocks noChangeShapeType="1"/>
                  </p:cNvSpPr>
                  <p:nvPr/>
                </p:nvSpPr>
                <p:spPr bwMode="auto">
                  <a:xfrm>
                    <a:off x="4499" y="2675"/>
                    <a:ext cx="12"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8" name="Line 151"/>
                  <p:cNvSpPr>
                    <a:spLocks noChangeShapeType="1"/>
                  </p:cNvSpPr>
                  <p:nvPr/>
                </p:nvSpPr>
                <p:spPr bwMode="auto">
                  <a:xfrm>
                    <a:off x="4511" y="2688"/>
                    <a:ext cx="8"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9" name="Line 152"/>
                  <p:cNvSpPr>
                    <a:spLocks noChangeShapeType="1"/>
                  </p:cNvSpPr>
                  <p:nvPr/>
                </p:nvSpPr>
                <p:spPr bwMode="auto">
                  <a:xfrm>
                    <a:off x="4519" y="2703"/>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0" name="Line 153"/>
                  <p:cNvSpPr>
                    <a:spLocks noChangeShapeType="1"/>
                  </p:cNvSpPr>
                  <p:nvPr/>
                </p:nvSpPr>
                <p:spPr bwMode="auto">
                  <a:xfrm>
                    <a:off x="4524" y="2720"/>
                    <a:ext cx="2"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1" name="Line 154"/>
                  <p:cNvSpPr>
                    <a:spLocks noChangeShapeType="1"/>
                  </p:cNvSpPr>
                  <p:nvPr/>
                </p:nvSpPr>
                <p:spPr bwMode="auto">
                  <a:xfrm>
                    <a:off x="4526" y="2737"/>
                    <a:ext cx="1" cy="35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2" name="Line 155"/>
                  <p:cNvSpPr>
                    <a:spLocks noChangeShapeType="1"/>
                  </p:cNvSpPr>
                  <p:nvPr/>
                </p:nvSpPr>
                <p:spPr bwMode="auto">
                  <a:xfrm>
                    <a:off x="4526" y="3096"/>
                    <a:ext cx="2"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3" name="Line 156"/>
                  <p:cNvSpPr>
                    <a:spLocks noChangeShapeType="1"/>
                  </p:cNvSpPr>
                  <p:nvPr/>
                </p:nvSpPr>
                <p:spPr bwMode="auto">
                  <a:xfrm>
                    <a:off x="4528" y="3108"/>
                    <a:ext cx="1"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4" name="Line 157"/>
                  <p:cNvSpPr>
                    <a:spLocks noChangeShapeType="1"/>
                  </p:cNvSpPr>
                  <p:nvPr/>
                </p:nvSpPr>
                <p:spPr bwMode="auto">
                  <a:xfrm>
                    <a:off x="4529" y="3118"/>
                    <a:ext cx="4"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5" name="Line 158"/>
                  <p:cNvSpPr>
                    <a:spLocks noChangeShapeType="1"/>
                  </p:cNvSpPr>
                  <p:nvPr/>
                </p:nvSpPr>
                <p:spPr bwMode="auto">
                  <a:xfrm>
                    <a:off x="4533" y="3130"/>
                    <a:ext cx="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6" name="Line 159"/>
                  <p:cNvSpPr>
                    <a:spLocks noChangeShapeType="1"/>
                  </p:cNvSpPr>
                  <p:nvPr/>
                </p:nvSpPr>
                <p:spPr bwMode="auto">
                  <a:xfrm>
                    <a:off x="4540" y="3150"/>
                    <a:ext cx="5"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7" name="Line 160"/>
                  <p:cNvSpPr>
                    <a:spLocks noChangeShapeType="1"/>
                  </p:cNvSpPr>
                  <p:nvPr/>
                </p:nvSpPr>
                <p:spPr bwMode="auto">
                  <a:xfrm>
                    <a:off x="4545" y="3160"/>
                    <a:ext cx="13"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8" name="Line 161"/>
                  <p:cNvSpPr>
                    <a:spLocks noChangeShapeType="1"/>
                  </p:cNvSpPr>
                  <p:nvPr/>
                </p:nvSpPr>
                <p:spPr bwMode="auto">
                  <a:xfrm>
                    <a:off x="4558" y="3177"/>
                    <a:ext cx="13"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9" name="Line 162"/>
                  <p:cNvSpPr>
                    <a:spLocks noChangeShapeType="1"/>
                  </p:cNvSpPr>
                  <p:nvPr/>
                </p:nvSpPr>
                <p:spPr bwMode="auto">
                  <a:xfrm>
                    <a:off x="4571" y="3190"/>
                    <a:ext cx="9"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0" name="Line 163"/>
                  <p:cNvSpPr>
                    <a:spLocks noChangeShapeType="1"/>
                  </p:cNvSpPr>
                  <p:nvPr/>
                </p:nvSpPr>
                <p:spPr bwMode="auto">
                  <a:xfrm>
                    <a:off x="4580" y="3195"/>
                    <a:ext cx="6"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1" name="Line 164"/>
                  <p:cNvSpPr>
                    <a:spLocks noChangeShapeType="1"/>
                  </p:cNvSpPr>
                  <p:nvPr/>
                </p:nvSpPr>
                <p:spPr bwMode="auto">
                  <a:xfrm>
                    <a:off x="4586" y="3198"/>
                    <a:ext cx="9"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2" name="Line 165"/>
                  <p:cNvSpPr>
                    <a:spLocks noChangeShapeType="1"/>
                  </p:cNvSpPr>
                  <p:nvPr/>
                </p:nvSpPr>
                <p:spPr bwMode="auto">
                  <a:xfrm>
                    <a:off x="4595" y="3202"/>
                    <a:ext cx="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3" name="Line 166"/>
                  <p:cNvSpPr>
                    <a:spLocks noChangeShapeType="1"/>
                  </p:cNvSpPr>
                  <p:nvPr/>
                </p:nvSpPr>
                <p:spPr bwMode="auto">
                  <a:xfrm>
                    <a:off x="4603" y="3204"/>
                    <a:ext cx="1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4" name="Line 167"/>
                  <p:cNvSpPr>
                    <a:spLocks noChangeShapeType="1"/>
                  </p:cNvSpPr>
                  <p:nvPr/>
                </p:nvSpPr>
                <p:spPr bwMode="auto">
                  <a:xfrm flipV="1">
                    <a:off x="4622" y="3202"/>
                    <a:ext cx="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5" name="Line 168"/>
                  <p:cNvSpPr>
                    <a:spLocks noChangeShapeType="1"/>
                  </p:cNvSpPr>
                  <p:nvPr/>
                </p:nvSpPr>
                <p:spPr bwMode="auto">
                  <a:xfrm flipV="1">
                    <a:off x="4630" y="3198"/>
                    <a:ext cx="8"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6" name="Line 169"/>
                  <p:cNvSpPr>
                    <a:spLocks noChangeShapeType="1"/>
                  </p:cNvSpPr>
                  <p:nvPr/>
                </p:nvSpPr>
                <p:spPr bwMode="auto">
                  <a:xfrm flipV="1">
                    <a:off x="4638" y="3195"/>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7" name="Line 170"/>
                  <p:cNvSpPr>
                    <a:spLocks noChangeShapeType="1"/>
                  </p:cNvSpPr>
                  <p:nvPr/>
                </p:nvSpPr>
                <p:spPr bwMode="auto">
                  <a:xfrm flipV="1">
                    <a:off x="4645" y="3190"/>
                    <a:ext cx="9"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8" name="Line 171"/>
                  <p:cNvSpPr>
                    <a:spLocks noChangeShapeType="1"/>
                  </p:cNvSpPr>
                  <p:nvPr/>
                </p:nvSpPr>
                <p:spPr bwMode="auto">
                  <a:xfrm flipV="1">
                    <a:off x="4654" y="3177"/>
                    <a:ext cx="13"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9" name="Line 172"/>
                  <p:cNvSpPr>
                    <a:spLocks noChangeShapeType="1"/>
                  </p:cNvSpPr>
                  <p:nvPr/>
                </p:nvSpPr>
                <p:spPr bwMode="auto">
                  <a:xfrm flipV="1">
                    <a:off x="4667" y="3160"/>
                    <a:ext cx="13"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0" name="Line 173"/>
                  <p:cNvSpPr>
                    <a:spLocks noChangeShapeType="1"/>
                  </p:cNvSpPr>
                  <p:nvPr/>
                </p:nvSpPr>
                <p:spPr bwMode="auto">
                  <a:xfrm flipV="1">
                    <a:off x="4680" y="3150"/>
                    <a:ext cx="5"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1" name="Line 174"/>
                  <p:cNvSpPr>
                    <a:spLocks noChangeShapeType="1"/>
                  </p:cNvSpPr>
                  <p:nvPr/>
                </p:nvSpPr>
                <p:spPr bwMode="auto">
                  <a:xfrm flipV="1">
                    <a:off x="4685" y="3130"/>
                    <a:ext cx="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2" name="Line 175"/>
                  <p:cNvSpPr>
                    <a:spLocks noChangeShapeType="1"/>
                  </p:cNvSpPr>
                  <p:nvPr/>
                </p:nvSpPr>
                <p:spPr bwMode="auto">
                  <a:xfrm flipV="1">
                    <a:off x="4692" y="3118"/>
                    <a:ext cx="3"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3" name="Line 176"/>
                  <p:cNvSpPr>
                    <a:spLocks noChangeShapeType="1"/>
                  </p:cNvSpPr>
                  <p:nvPr/>
                </p:nvSpPr>
                <p:spPr bwMode="auto">
                  <a:xfrm flipV="1">
                    <a:off x="4695" y="3108"/>
                    <a:ext cx="2"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4" name="Line 177"/>
                  <p:cNvSpPr>
                    <a:spLocks noChangeShapeType="1"/>
                  </p:cNvSpPr>
                  <p:nvPr/>
                </p:nvSpPr>
                <p:spPr bwMode="auto">
                  <a:xfrm flipV="1">
                    <a:off x="4697" y="3096"/>
                    <a:ext cx="2"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5" name="Line 178"/>
                  <p:cNvSpPr>
                    <a:spLocks noChangeShapeType="1"/>
                  </p:cNvSpPr>
                  <p:nvPr/>
                </p:nvSpPr>
                <p:spPr bwMode="auto">
                  <a:xfrm flipV="1">
                    <a:off x="4699" y="2559"/>
                    <a:ext cx="1" cy="53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6" name="Line 179"/>
                  <p:cNvSpPr>
                    <a:spLocks noChangeShapeType="1"/>
                  </p:cNvSpPr>
                  <p:nvPr/>
                </p:nvSpPr>
                <p:spPr bwMode="auto">
                  <a:xfrm>
                    <a:off x="4699" y="2559"/>
                    <a:ext cx="932"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7" name="Freeform 180"/>
                  <p:cNvSpPr>
                    <a:spLocks noEditPoints="1"/>
                  </p:cNvSpPr>
                  <p:nvPr/>
                </p:nvSpPr>
                <p:spPr bwMode="auto">
                  <a:xfrm>
                    <a:off x="405" y="2554"/>
                    <a:ext cx="5226" cy="678"/>
                  </a:xfrm>
                  <a:custGeom>
                    <a:avLst/>
                    <a:gdLst/>
                    <a:ahLst/>
                    <a:cxnLst>
                      <a:cxn ang="0">
                        <a:pos x="1818" y="619"/>
                      </a:cxn>
                      <a:cxn ang="0">
                        <a:pos x="4098" y="586"/>
                      </a:cxn>
                      <a:cxn ang="0">
                        <a:pos x="4032" y="87"/>
                      </a:cxn>
                      <a:cxn ang="0">
                        <a:pos x="4297" y="487"/>
                      </a:cxn>
                      <a:cxn ang="0">
                        <a:pos x="4267" y="586"/>
                      </a:cxn>
                      <a:cxn ang="0">
                        <a:pos x="4238" y="621"/>
                      </a:cxn>
                      <a:cxn ang="0">
                        <a:pos x="4183" y="644"/>
                      </a:cxn>
                      <a:cxn ang="0">
                        <a:pos x="4126" y="621"/>
                      </a:cxn>
                      <a:cxn ang="0">
                        <a:pos x="4076" y="539"/>
                      </a:cxn>
                      <a:cxn ang="0">
                        <a:pos x="4057" y="131"/>
                      </a:cxn>
                      <a:cxn ang="0">
                        <a:pos x="3982" y="81"/>
                      </a:cxn>
                      <a:cxn ang="0">
                        <a:pos x="3155" y="539"/>
                      </a:cxn>
                      <a:cxn ang="0">
                        <a:pos x="3126" y="618"/>
                      </a:cxn>
                      <a:cxn ang="0">
                        <a:pos x="3088" y="663"/>
                      </a:cxn>
                      <a:cxn ang="0">
                        <a:pos x="3031" y="676"/>
                      </a:cxn>
                      <a:cxn ang="0">
                        <a:pos x="2965" y="633"/>
                      </a:cxn>
                      <a:cxn ang="0">
                        <a:pos x="2939" y="581"/>
                      </a:cxn>
                      <a:cxn ang="0">
                        <a:pos x="2925" y="512"/>
                      </a:cxn>
                      <a:cxn ang="0">
                        <a:pos x="2900" y="112"/>
                      </a:cxn>
                      <a:cxn ang="0">
                        <a:pos x="2018" y="512"/>
                      </a:cxn>
                      <a:cxn ang="0">
                        <a:pos x="2003" y="581"/>
                      </a:cxn>
                      <a:cxn ang="0">
                        <a:pos x="1986" y="619"/>
                      </a:cxn>
                      <a:cxn ang="0">
                        <a:pos x="1934" y="671"/>
                      </a:cxn>
                      <a:cxn ang="0">
                        <a:pos x="1877" y="675"/>
                      </a:cxn>
                      <a:cxn ang="0">
                        <a:pos x="1818" y="618"/>
                      </a:cxn>
                      <a:cxn ang="0">
                        <a:pos x="1801" y="581"/>
                      </a:cxn>
                      <a:cxn ang="0">
                        <a:pos x="1786" y="529"/>
                      </a:cxn>
                      <a:cxn ang="0">
                        <a:pos x="1778" y="104"/>
                      </a:cxn>
                      <a:cxn ang="0">
                        <a:pos x="879" y="54"/>
                      </a:cxn>
                      <a:cxn ang="0">
                        <a:pos x="864" y="275"/>
                      </a:cxn>
                      <a:cxn ang="0">
                        <a:pos x="802" y="374"/>
                      </a:cxn>
                      <a:cxn ang="0">
                        <a:pos x="750" y="415"/>
                      </a:cxn>
                      <a:cxn ang="0">
                        <a:pos x="653" y="448"/>
                      </a:cxn>
                      <a:cxn ang="0">
                        <a:pos x="676" y="433"/>
                      </a:cxn>
                      <a:cxn ang="0">
                        <a:pos x="767" y="391"/>
                      </a:cxn>
                      <a:cxn ang="0">
                        <a:pos x="854" y="272"/>
                      </a:cxn>
                      <a:cxn ang="0">
                        <a:pos x="869" y="198"/>
                      </a:cxn>
                      <a:cxn ang="0">
                        <a:pos x="1736" y="52"/>
                      </a:cxn>
                      <a:cxn ang="0">
                        <a:pos x="1786" y="101"/>
                      </a:cxn>
                      <a:cxn ang="0">
                        <a:pos x="1796" y="527"/>
                      </a:cxn>
                      <a:cxn ang="0">
                        <a:pos x="1812" y="586"/>
                      </a:cxn>
                      <a:cxn ang="0">
                        <a:pos x="1862" y="655"/>
                      </a:cxn>
                      <a:cxn ang="0">
                        <a:pos x="1932" y="661"/>
                      </a:cxn>
                      <a:cxn ang="0">
                        <a:pos x="1989" y="594"/>
                      </a:cxn>
                      <a:cxn ang="0">
                        <a:pos x="2001" y="554"/>
                      </a:cxn>
                      <a:cxn ang="0">
                        <a:pos x="2841" y="77"/>
                      </a:cxn>
                      <a:cxn ang="0">
                        <a:pos x="2895" y="96"/>
                      </a:cxn>
                      <a:cxn ang="0">
                        <a:pos x="2932" y="153"/>
                      </a:cxn>
                      <a:cxn ang="0">
                        <a:pos x="2944" y="562"/>
                      </a:cxn>
                      <a:cxn ang="0">
                        <a:pos x="2974" y="628"/>
                      </a:cxn>
                      <a:cxn ang="0">
                        <a:pos x="3033" y="666"/>
                      </a:cxn>
                      <a:cxn ang="0">
                        <a:pos x="3101" y="639"/>
                      </a:cxn>
                      <a:cxn ang="0">
                        <a:pos x="3137" y="572"/>
                      </a:cxn>
                      <a:cxn ang="0">
                        <a:pos x="3147" y="519"/>
                      </a:cxn>
                      <a:cxn ang="0">
                        <a:pos x="4000" y="72"/>
                      </a:cxn>
                      <a:cxn ang="0">
                        <a:pos x="4057" y="111"/>
                      </a:cxn>
                      <a:cxn ang="0">
                        <a:pos x="4077" y="503"/>
                      </a:cxn>
                      <a:cxn ang="0">
                        <a:pos x="4123" y="604"/>
                      </a:cxn>
                      <a:cxn ang="0">
                        <a:pos x="4192" y="633"/>
                      </a:cxn>
                      <a:cxn ang="0">
                        <a:pos x="4259" y="581"/>
                      </a:cxn>
                      <a:cxn ang="0">
                        <a:pos x="4289" y="467"/>
                      </a:cxn>
                    </a:cxnLst>
                    <a:rect l="0" t="0" r="r" b="b"/>
                    <a:pathLst>
                      <a:path w="5226" h="678">
                        <a:moveTo>
                          <a:pt x="3007" y="670"/>
                        </a:moveTo>
                        <a:lnTo>
                          <a:pt x="3019" y="676"/>
                        </a:lnTo>
                        <a:lnTo>
                          <a:pt x="3007" y="670"/>
                        </a:lnTo>
                        <a:close/>
                        <a:moveTo>
                          <a:pt x="1818" y="619"/>
                        </a:moveTo>
                        <a:lnTo>
                          <a:pt x="1820" y="621"/>
                        </a:lnTo>
                        <a:lnTo>
                          <a:pt x="1820" y="623"/>
                        </a:lnTo>
                        <a:lnTo>
                          <a:pt x="1818" y="619"/>
                        </a:lnTo>
                        <a:close/>
                        <a:moveTo>
                          <a:pt x="2942" y="589"/>
                        </a:moveTo>
                        <a:lnTo>
                          <a:pt x="2945" y="597"/>
                        </a:lnTo>
                        <a:lnTo>
                          <a:pt x="2942" y="589"/>
                        </a:lnTo>
                        <a:close/>
                        <a:moveTo>
                          <a:pt x="4098" y="586"/>
                        </a:moveTo>
                        <a:lnTo>
                          <a:pt x="4099" y="587"/>
                        </a:lnTo>
                        <a:lnTo>
                          <a:pt x="4099" y="589"/>
                        </a:lnTo>
                        <a:lnTo>
                          <a:pt x="4098" y="586"/>
                        </a:lnTo>
                        <a:close/>
                        <a:moveTo>
                          <a:pt x="3133" y="577"/>
                        </a:moveTo>
                        <a:lnTo>
                          <a:pt x="3130" y="586"/>
                        </a:lnTo>
                        <a:lnTo>
                          <a:pt x="3133" y="577"/>
                        </a:lnTo>
                        <a:close/>
                        <a:moveTo>
                          <a:pt x="4032" y="87"/>
                        </a:moveTo>
                        <a:lnTo>
                          <a:pt x="4036" y="89"/>
                        </a:lnTo>
                        <a:lnTo>
                          <a:pt x="4034" y="89"/>
                        </a:lnTo>
                        <a:lnTo>
                          <a:pt x="4032" y="87"/>
                        </a:lnTo>
                        <a:close/>
                        <a:moveTo>
                          <a:pt x="4289" y="0"/>
                        </a:moveTo>
                        <a:lnTo>
                          <a:pt x="5226" y="0"/>
                        </a:lnTo>
                        <a:lnTo>
                          <a:pt x="5226" y="10"/>
                        </a:lnTo>
                        <a:lnTo>
                          <a:pt x="4299" y="10"/>
                        </a:lnTo>
                        <a:lnTo>
                          <a:pt x="4299" y="467"/>
                        </a:lnTo>
                        <a:lnTo>
                          <a:pt x="4297" y="485"/>
                        </a:lnTo>
                        <a:lnTo>
                          <a:pt x="4297" y="487"/>
                        </a:lnTo>
                        <a:lnTo>
                          <a:pt x="4294" y="505"/>
                        </a:lnTo>
                        <a:lnTo>
                          <a:pt x="4290" y="522"/>
                        </a:lnTo>
                        <a:lnTo>
                          <a:pt x="4280" y="556"/>
                        </a:lnTo>
                        <a:lnTo>
                          <a:pt x="4274" y="571"/>
                        </a:lnTo>
                        <a:lnTo>
                          <a:pt x="4267" y="584"/>
                        </a:lnTo>
                        <a:lnTo>
                          <a:pt x="4264" y="589"/>
                        </a:lnTo>
                        <a:lnTo>
                          <a:pt x="4267" y="586"/>
                        </a:lnTo>
                        <a:lnTo>
                          <a:pt x="4259" y="599"/>
                        </a:lnTo>
                        <a:lnTo>
                          <a:pt x="4257" y="599"/>
                        </a:lnTo>
                        <a:lnTo>
                          <a:pt x="4247" y="609"/>
                        </a:lnTo>
                        <a:lnTo>
                          <a:pt x="4249" y="609"/>
                        </a:lnTo>
                        <a:lnTo>
                          <a:pt x="4240" y="619"/>
                        </a:lnTo>
                        <a:lnTo>
                          <a:pt x="4238" y="619"/>
                        </a:lnTo>
                        <a:lnTo>
                          <a:pt x="4238" y="621"/>
                        </a:lnTo>
                        <a:lnTo>
                          <a:pt x="4228" y="629"/>
                        </a:lnTo>
                        <a:lnTo>
                          <a:pt x="4230" y="628"/>
                        </a:lnTo>
                        <a:lnTo>
                          <a:pt x="4227" y="629"/>
                        </a:lnTo>
                        <a:lnTo>
                          <a:pt x="4215" y="636"/>
                        </a:lnTo>
                        <a:lnTo>
                          <a:pt x="4205" y="639"/>
                        </a:lnTo>
                        <a:lnTo>
                          <a:pt x="4193" y="643"/>
                        </a:lnTo>
                        <a:lnTo>
                          <a:pt x="4183" y="644"/>
                        </a:lnTo>
                        <a:lnTo>
                          <a:pt x="4181" y="644"/>
                        </a:lnTo>
                        <a:lnTo>
                          <a:pt x="4170" y="643"/>
                        </a:lnTo>
                        <a:lnTo>
                          <a:pt x="4160" y="639"/>
                        </a:lnTo>
                        <a:lnTo>
                          <a:pt x="4148" y="636"/>
                        </a:lnTo>
                        <a:lnTo>
                          <a:pt x="4146" y="636"/>
                        </a:lnTo>
                        <a:lnTo>
                          <a:pt x="4136" y="629"/>
                        </a:lnTo>
                        <a:lnTo>
                          <a:pt x="4126" y="621"/>
                        </a:lnTo>
                        <a:lnTo>
                          <a:pt x="4114" y="609"/>
                        </a:lnTo>
                        <a:lnTo>
                          <a:pt x="4106" y="599"/>
                        </a:lnTo>
                        <a:lnTo>
                          <a:pt x="4099" y="587"/>
                        </a:lnTo>
                        <a:lnTo>
                          <a:pt x="4091" y="571"/>
                        </a:lnTo>
                        <a:lnTo>
                          <a:pt x="4089" y="571"/>
                        </a:lnTo>
                        <a:lnTo>
                          <a:pt x="4083" y="556"/>
                        </a:lnTo>
                        <a:lnTo>
                          <a:pt x="4076" y="539"/>
                        </a:lnTo>
                        <a:lnTo>
                          <a:pt x="4072" y="522"/>
                        </a:lnTo>
                        <a:lnTo>
                          <a:pt x="4067" y="505"/>
                        </a:lnTo>
                        <a:lnTo>
                          <a:pt x="4067" y="503"/>
                        </a:lnTo>
                        <a:lnTo>
                          <a:pt x="4064" y="467"/>
                        </a:lnTo>
                        <a:lnTo>
                          <a:pt x="4064" y="163"/>
                        </a:lnTo>
                        <a:lnTo>
                          <a:pt x="4062" y="148"/>
                        </a:lnTo>
                        <a:lnTo>
                          <a:pt x="4057" y="131"/>
                        </a:lnTo>
                        <a:lnTo>
                          <a:pt x="4059" y="131"/>
                        </a:lnTo>
                        <a:lnTo>
                          <a:pt x="4051" y="117"/>
                        </a:lnTo>
                        <a:lnTo>
                          <a:pt x="4041" y="106"/>
                        </a:lnTo>
                        <a:lnTo>
                          <a:pt x="4027" y="96"/>
                        </a:lnTo>
                        <a:lnTo>
                          <a:pt x="4014" y="87"/>
                        </a:lnTo>
                        <a:lnTo>
                          <a:pt x="3999" y="82"/>
                        </a:lnTo>
                        <a:lnTo>
                          <a:pt x="3982" y="81"/>
                        </a:lnTo>
                        <a:lnTo>
                          <a:pt x="3160" y="81"/>
                        </a:lnTo>
                        <a:lnTo>
                          <a:pt x="3160" y="483"/>
                        </a:lnTo>
                        <a:lnTo>
                          <a:pt x="3158" y="492"/>
                        </a:lnTo>
                        <a:lnTo>
                          <a:pt x="3158" y="512"/>
                        </a:lnTo>
                        <a:lnTo>
                          <a:pt x="3157" y="520"/>
                        </a:lnTo>
                        <a:lnTo>
                          <a:pt x="3157" y="529"/>
                        </a:lnTo>
                        <a:lnTo>
                          <a:pt x="3155" y="539"/>
                        </a:lnTo>
                        <a:lnTo>
                          <a:pt x="3153" y="547"/>
                        </a:lnTo>
                        <a:lnTo>
                          <a:pt x="3150" y="556"/>
                        </a:lnTo>
                        <a:lnTo>
                          <a:pt x="3148" y="566"/>
                        </a:lnTo>
                        <a:lnTo>
                          <a:pt x="3147" y="574"/>
                        </a:lnTo>
                        <a:lnTo>
                          <a:pt x="3143" y="581"/>
                        </a:lnTo>
                        <a:lnTo>
                          <a:pt x="3137" y="597"/>
                        </a:lnTo>
                        <a:lnTo>
                          <a:pt x="3126" y="618"/>
                        </a:lnTo>
                        <a:lnTo>
                          <a:pt x="3123" y="623"/>
                        </a:lnTo>
                        <a:lnTo>
                          <a:pt x="3126" y="619"/>
                        </a:lnTo>
                        <a:lnTo>
                          <a:pt x="3118" y="633"/>
                        </a:lnTo>
                        <a:lnTo>
                          <a:pt x="3110" y="644"/>
                        </a:lnTo>
                        <a:lnTo>
                          <a:pt x="3108" y="644"/>
                        </a:lnTo>
                        <a:lnTo>
                          <a:pt x="3108" y="646"/>
                        </a:lnTo>
                        <a:lnTo>
                          <a:pt x="3088" y="663"/>
                        </a:lnTo>
                        <a:lnTo>
                          <a:pt x="3078" y="670"/>
                        </a:lnTo>
                        <a:lnTo>
                          <a:pt x="3076" y="670"/>
                        </a:lnTo>
                        <a:lnTo>
                          <a:pt x="3064" y="675"/>
                        </a:lnTo>
                        <a:lnTo>
                          <a:pt x="3054" y="676"/>
                        </a:lnTo>
                        <a:lnTo>
                          <a:pt x="3043" y="678"/>
                        </a:lnTo>
                        <a:lnTo>
                          <a:pt x="3041" y="678"/>
                        </a:lnTo>
                        <a:lnTo>
                          <a:pt x="3031" y="676"/>
                        </a:lnTo>
                        <a:lnTo>
                          <a:pt x="3019" y="675"/>
                        </a:lnTo>
                        <a:lnTo>
                          <a:pt x="3017" y="675"/>
                        </a:lnTo>
                        <a:lnTo>
                          <a:pt x="3007" y="670"/>
                        </a:lnTo>
                        <a:lnTo>
                          <a:pt x="2996" y="663"/>
                        </a:lnTo>
                        <a:lnTo>
                          <a:pt x="2986" y="655"/>
                        </a:lnTo>
                        <a:lnTo>
                          <a:pt x="2976" y="644"/>
                        </a:lnTo>
                        <a:lnTo>
                          <a:pt x="2965" y="633"/>
                        </a:lnTo>
                        <a:lnTo>
                          <a:pt x="2965" y="631"/>
                        </a:lnTo>
                        <a:lnTo>
                          <a:pt x="2959" y="619"/>
                        </a:lnTo>
                        <a:lnTo>
                          <a:pt x="2954" y="613"/>
                        </a:lnTo>
                        <a:lnTo>
                          <a:pt x="2954" y="611"/>
                        </a:lnTo>
                        <a:lnTo>
                          <a:pt x="2947" y="597"/>
                        </a:lnTo>
                        <a:lnTo>
                          <a:pt x="2942" y="589"/>
                        </a:lnTo>
                        <a:lnTo>
                          <a:pt x="2939" y="581"/>
                        </a:lnTo>
                        <a:lnTo>
                          <a:pt x="2937" y="574"/>
                        </a:lnTo>
                        <a:lnTo>
                          <a:pt x="2934" y="566"/>
                        </a:lnTo>
                        <a:lnTo>
                          <a:pt x="2932" y="556"/>
                        </a:lnTo>
                        <a:lnTo>
                          <a:pt x="2929" y="539"/>
                        </a:lnTo>
                        <a:lnTo>
                          <a:pt x="2927" y="529"/>
                        </a:lnTo>
                        <a:lnTo>
                          <a:pt x="2925" y="520"/>
                        </a:lnTo>
                        <a:lnTo>
                          <a:pt x="2925" y="512"/>
                        </a:lnTo>
                        <a:lnTo>
                          <a:pt x="2924" y="502"/>
                        </a:lnTo>
                        <a:lnTo>
                          <a:pt x="2924" y="169"/>
                        </a:lnTo>
                        <a:lnTo>
                          <a:pt x="2922" y="154"/>
                        </a:lnTo>
                        <a:lnTo>
                          <a:pt x="2917" y="138"/>
                        </a:lnTo>
                        <a:lnTo>
                          <a:pt x="2919" y="138"/>
                        </a:lnTo>
                        <a:lnTo>
                          <a:pt x="2910" y="124"/>
                        </a:lnTo>
                        <a:lnTo>
                          <a:pt x="2900" y="112"/>
                        </a:lnTo>
                        <a:lnTo>
                          <a:pt x="2888" y="102"/>
                        </a:lnTo>
                        <a:lnTo>
                          <a:pt x="2873" y="94"/>
                        </a:lnTo>
                        <a:lnTo>
                          <a:pt x="2858" y="89"/>
                        </a:lnTo>
                        <a:lnTo>
                          <a:pt x="2841" y="87"/>
                        </a:lnTo>
                        <a:lnTo>
                          <a:pt x="2020" y="87"/>
                        </a:lnTo>
                        <a:lnTo>
                          <a:pt x="2020" y="502"/>
                        </a:lnTo>
                        <a:lnTo>
                          <a:pt x="2018" y="512"/>
                        </a:lnTo>
                        <a:lnTo>
                          <a:pt x="2018" y="520"/>
                        </a:lnTo>
                        <a:lnTo>
                          <a:pt x="2016" y="529"/>
                        </a:lnTo>
                        <a:lnTo>
                          <a:pt x="2014" y="539"/>
                        </a:lnTo>
                        <a:lnTo>
                          <a:pt x="2011" y="556"/>
                        </a:lnTo>
                        <a:lnTo>
                          <a:pt x="2008" y="566"/>
                        </a:lnTo>
                        <a:lnTo>
                          <a:pt x="2006" y="574"/>
                        </a:lnTo>
                        <a:lnTo>
                          <a:pt x="2003" y="581"/>
                        </a:lnTo>
                        <a:lnTo>
                          <a:pt x="2001" y="589"/>
                        </a:lnTo>
                        <a:lnTo>
                          <a:pt x="1998" y="597"/>
                        </a:lnTo>
                        <a:lnTo>
                          <a:pt x="1993" y="608"/>
                        </a:lnTo>
                        <a:lnTo>
                          <a:pt x="1994" y="606"/>
                        </a:lnTo>
                        <a:lnTo>
                          <a:pt x="1989" y="613"/>
                        </a:lnTo>
                        <a:lnTo>
                          <a:pt x="1983" y="623"/>
                        </a:lnTo>
                        <a:lnTo>
                          <a:pt x="1986" y="619"/>
                        </a:lnTo>
                        <a:lnTo>
                          <a:pt x="1978" y="633"/>
                        </a:lnTo>
                        <a:lnTo>
                          <a:pt x="1969" y="644"/>
                        </a:lnTo>
                        <a:lnTo>
                          <a:pt x="1968" y="644"/>
                        </a:lnTo>
                        <a:lnTo>
                          <a:pt x="1968" y="646"/>
                        </a:lnTo>
                        <a:lnTo>
                          <a:pt x="1947" y="663"/>
                        </a:lnTo>
                        <a:lnTo>
                          <a:pt x="1937" y="670"/>
                        </a:lnTo>
                        <a:lnTo>
                          <a:pt x="1934" y="671"/>
                        </a:lnTo>
                        <a:lnTo>
                          <a:pt x="1936" y="670"/>
                        </a:lnTo>
                        <a:lnTo>
                          <a:pt x="1926" y="675"/>
                        </a:lnTo>
                        <a:lnTo>
                          <a:pt x="1902" y="678"/>
                        </a:lnTo>
                        <a:lnTo>
                          <a:pt x="1900" y="678"/>
                        </a:lnTo>
                        <a:lnTo>
                          <a:pt x="1890" y="676"/>
                        </a:lnTo>
                        <a:lnTo>
                          <a:pt x="1879" y="675"/>
                        </a:lnTo>
                        <a:lnTo>
                          <a:pt x="1877" y="675"/>
                        </a:lnTo>
                        <a:lnTo>
                          <a:pt x="1867" y="670"/>
                        </a:lnTo>
                        <a:lnTo>
                          <a:pt x="1857" y="663"/>
                        </a:lnTo>
                        <a:lnTo>
                          <a:pt x="1837" y="646"/>
                        </a:lnTo>
                        <a:lnTo>
                          <a:pt x="1835" y="644"/>
                        </a:lnTo>
                        <a:lnTo>
                          <a:pt x="1827" y="633"/>
                        </a:lnTo>
                        <a:lnTo>
                          <a:pt x="1820" y="621"/>
                        </a:lnTo>
                        <a:lnTo>
                          <a:pt x="1818" y="618"/>
                        </a:lnTo>
                        <a:lnTo>
                          <a:pt x="1815" y="613"/>
                        </a:lnTo>
                        <a:lnTo>
                          <a:pt x="1810" y="606"/>
                        </a:lnTo>
                        <a:lnTo>
                          <a:pt x="1810" y="604"/>
                        </a:lnTo>
                        <a:lnTo>
                          <a:pt x="1806" y="597"/>
                        </a:lnTo>
                        <a:lnTo>
                          <a:pt x="1801" y="589"/>
                        </a:lnTo>
                        <a:lnTo>
                          <a:pt x="1800" y="581"/>
                        </a:lnTo>
                        <a:lnTo>
                          <a:pt x="1801" y="581"/>
                        </a:lnTo>
                        <a:lnTo>
                          <a:pt x="1798" y="574"/>
                        </a:lnTo>
                        <a:lnTo>
                          <a:pt x="1796" y="572"/>
                        </a:lnTo>
                        <a:lnTo>
                          <a:pt x="1796" y="574"/>
                        </a:lnTo>
                        <a:lnTo>
                          <a:pt x="1795" y="566"/>
                        </a:lnTo>
                        <a:lnTo>
                          <a:pt x="1791" y="556"/>
                        </a:lnTo>
                        <a:lnTo>
                          <a:pt x="1788" y="539"/>
                        </a:lnTo>
                        <a:lnTo>
                          <a:pt x="1786" y="529"/>
                        </a:lnTo>
                        <a:lnTo>
                          <a:pt x="1785" y="520"/>
                        </a:lnTo>
                        <a:lnTo>
                          <a:pt x="1785" y="512"/>
                        </a:lnTo>
                        <a:lnTo>
                          <a:pt x="1783" y="502"/>
                        </a:lnTo>
                        <a:lnTo>
                          <a:pt x="1783" y="136"/>
                        </a:lnTo>
                        <a:lnTo>
                          <a:pt x="1781" y="121"/>
                        </a:lnTo>
                        <a:lnTo>
                          <a:pt x="1776" y="104"/>
                        </a:lnTo>
                        <a:lnTo>
                          <a:pt x="1778" y="104"/>
                        </a:lnTo>
                        <a:lnTo>
                          <a:pt x="1770" y="91"/>
                        </a:lnTo>
                        <a:lnTo>
                          <a:pt x="1760" y="79"/>
                        </a:lnTo>
                        <a:lnTo>
                          <a:pt x="1748" y="69"/>
                        </a:lnTo>
                        <a:lnTo>
                          <a:pt x="1733" y="60"/>
                        </a:lnTo>
                        <a:lnTo>
                          <a:pt x="1718" y="55"/>
                        </a:lnTo>
                        <a:lnTo>
                          <a:pt x="1701" y="54"/>
                        </a:lnTo>
                        <a:lnTo>
                          <a:pt x="879" y="54"/>
                        </a:lnTo>
                        <a:lnTo>
                          <a:pt x="879" y="200"/>
                        </a:lnTo>
                        <a:lnTo>
                          <a:pt x="877" y="213"/>
                        </a:lnTo>
                        <a:lnTo>
                          <a:pt x="876" y="225"/>
                        </a:lnTo>
                        <a:lnTo>
                          <a:pt x="874" y="238"/>
                        </a:lnTo>
                        <a:lnTo>
                          <a:pt x="872" y="250"/>
                        </a:lnTo>
                        <a:lnTo>
                          <a:pt x="867" y="263"/>
                        </a:lnTo>
                        <a:lnTo>
                          <a:pt x="864" y="275"/>
                        </a:lnTo>
                        <a:lnTo>
                          <a:pt x="849" y="310"/>
                        </a:lnTo>
                        <a:lnTo>
                          <a:pt x="842" y="322"/>
                        </a:lnTo>
                        <a:lnTo>
                          <a:pt x="839" y="329"/>
                        </a:lnTo>
                        <a:lnTo>
                          <a:pt x="842" y="324"/>
                        </a:lnTo>
                        <a:lnTo>
                          <a:pt x="829" y="344"/>
                        </a:lnTo>
                        <a:lnTo>
                          <a:pt x="804" y="374"/>
                        </a:lnTo>
                        <a:lnTo>
                          <a:pt x="802" y="374"/>
                        </a:lnTo>
                        <a:lnTo>
                          <a:pt x="802" y="376"/>
                        </a:lnTo>
                        <a:lnTo>
                          <a:pt x="782" y="393"/>
                        </a:lnTo>
                        <a:lnTo>
                          <a:pt x="772" y="399"/>
                        </a:lnTo>
                        <a:lnTo>
                          <a:pt x="762" y="408"/>
                        </a:lnTo>
                        <a:lnTo>
                          <a:pt x="752" y="415"/>
                        </a:lnTo>
                        <a:lnTo>
                          <a:pt x="757" y="411"/>
                        </a:lnTo>
                        <a:lnTo>
                          <a:pt x="750" y="415"/>
                        </a:lnTo>
                        <a:lnTo>
                          <a:pt x="738" y="420"/>
                        </a:lnTo>
                        <a:lnTo>
                          <a:pt x="703" y="436"/>
                        </a:lnTo>
                        <a:lnTo>
                          <a:pt x="691" y="440"/>
                        </a:lnTo>
                        <a:lnTo>
                          <a:pt x="678" y="443"/>
                        </a:lnTo>
                        <a:lnTo>
                          <a:pt x="666" y="446"/>
                        </a:lnTo>
                        <a:lnTo>
                          <a:pt x="654" y="448"/>
                        </a:lnTo>
                        <a:lnTo>
                          <a:pt x="653" y="448"/>
                        </a:lnTo>
                        <a:lnTo>
                          <a:pt x="626" y="451"/>
                        </a:lnTo>
                        <a:lnTo>
                          <a:pt x="0" y="451"/>
                        </a:lnTo>
                        <a:lnTo>
                          <a:pt x="0" y="441"/>
                        </a:lnTo>
                        <a:lnTo>
                          <a:pt x="626" y="441"/>
                        </a:lnTo>
                        <a:lnTo>
                          <a:pt x="653" y="438"/>
                        </a:lnTo>
                        <a:lnTo>
                          <a:pt x="664" y="436"/>
                        </a:lnTo>
                        <a:lnTo>
                          <a:pt x="676" y="433"/>
                        </a:lnTo>
                        <a:lnTo>
                          <a:pt x="689" y="430"/>
                        </a:lnTo>
                        <a:lnTo>
                          <a:pt x="700" y="426"/>
                        </a:lnTo>
                        <a:lnTo>
                          <a:pt x="735" y="411"/>
                        </a:lnTo>
                        <a:lnTo>
                          <a:pt x="735" y="413"/>
                        </a:lnTo>
                        <a:lnTo>
                          <a:pt x="746" y="406"/>
                        </a:lnTo>
                        <a:lnTo>
                          <a:pt x="757" y="399"/>
                        </a:lnTo>
                        <a:lnTo>
                          <a:pt x="767" y="391"/>
                        </a:lnTo>
                        <a:lnTo>
                          <a:pt x="777" y="384"/>
                        </a:lnTo>
                        <a:lnTo>
                          <a:pt x="795" y="368"/>
                        </a:lnTo>
                        <a:lnTo>
                          <a:pt x="820" y="339"/>
                        </a:lnTo>
                        <a:lnTo>
                          <a:pt x="834" y="319"/>
                        </a:lnTo>
                        <a:lnTo>
                          <a:pt x="840" y="307"/>
                        </a:lnTo>
                        <a:lnTo>
                          <a:pt x="839" y="307"/>
                        </a:lnTo>
                        <a:lnTo>
                          <a:pt x="854" y="272"/>
                        </a:lnTo>
                        <a:lnTo>
                          <a:pt x="859" y="257"/>
                        </a:lnTo>
                        <a:lnTo>
                          <a:pt x="857" y="260"/>
                        </a:lnTo>
                        <a:lnTo>
                          <a:pt x="862" y="247"/>
                        </a:lnTo>
                        <a:lnTo>
                          <a:pt x="864" y="237"/>
                        </a:lnTo>
                        <a:lnTo>
                          <a:pt x="866" y="223"/>
                        </a:lnTo>
                        <a:lnTo>
                          <a:pt x="867" y="211"/>
                        </a:lnTo>
                        <a:lnTo>
                          <a:pt x="869" y="198"/>
                        </a:lnTo>
                        <a:lnTo>
                          <a:pt x="869" y="44"/>
                        </a:lnTo>
                        <a:lnTo>
                          <a:pt x="1701" y="44"/>
                        </a:lnTo>
                        <a:lnTo>
                          <a:pt x="1718" y="45"/>
                        </a:lnTo>
                        <a:lnTo>
                          <a:pt x="1719" y="45"/>
                        </a:lnTo>
                        <a:lnTo>
                          <a:pt x="1736" y="50"/>
                        </a:lnTo>
                        <a:lnTo>
                          <a:pt x="1734" y="50"/>
                        </a:lnTo>
                        <a:lnTo>
                          <a:pt x="1736" y="52"/>
                        </a:lnTo>
                        <a:lnTo>
                          <a:pt x="1751" y="60"/>
                        </a:lnTo>
                        <a:lnTo>
                          <a:pt x="1755" y="62"/>
                        </a:lnTo>
                        <a:lnTo>
                          <a:pt x="1753" y="60"/>
                        </a:lnTo>
                        <a:lnTo>
                          <a:pt x="1766" y="70"/>
                        </a:lnTo>
                        <a:lnTo>
                          <a:pt x="1768" y="72"/>
                        </a:lnTo>
                        <a:lnTo>
                          <a:pt x="1778" y="86"/>
                        </a:lnTo>
                        <a:lnTo>
                          <a:pt x="1786" y="101"/>
                        </a:lnTo>
                        <a:lnTo>
                          <a:pt x="1786" y="102"/>
                        </a:lnTo>
                        <a:lnTo>
                          <a:pt x="1791" y="119"/>
                        </a:lnTo>
                        <a:lnTo>
                          <a:pt x="1793" y="136"/>
                        </a:lnTo>
                        <a:lnTo>
                          <a:pt x="1793" y="500"/>
                        </a:lnTo>
                        <a:lnTo>
                          <a:pt x="1795" y="510"/>
                        </a:lnTo>
                        <a:lnTo>
                          <a:pt x="1795" y="519"/>
                        </a:lnTo>
                        <a:lnTo>
                          <a:pt x="1796" y="527"/>
                        </a:lnTo>
                        <a:lnTo>
                          <a:pt x="1798" y="537"/>
                        </a:lnTo>
                        <a:lnTo>
                          <a:pt x="1801" y="554"/>
                        </a:lnTo>
                        <a:lnTo>
                          <a:pt x="1805" y="564"/>
                        </a:lnTo>
                        <a:lnTo>
                          <a:pt x="1806" y="571"/>
                        </a:lnTo>
                        <a:lnTo>
                          <a:pt x="1810" y="577"/>
                        </a:lnTo>
                        <a:lnTo>
                          <a:pt x="1810" y="579"/>
                        </a:lnTo>
                        <a:lnTo>
                          <a:pt x="1812" y="586"/>
                        </a:lnTo>
                        <a:lnTo>
                          <a:pt x="1815" y="594"/>
                        </a:lnTo>
                        <a:lnTo>
                          <a:pt x="1818" y="601"/>
                        </a:lnTo>
                        <a:lnTo>
                          <a:pt x="1823" y="608"/>
                        </a:lnTo>
                        <a:lnTo>
                          <a:pt x="1827" y="614"/>
                        </a:lnTo>
                        <a:lnTo>
                          <a:pt x="1835" y="628"/>
                        </a:lnTo>
                        <a:lnTo>
                          <a:pt x="1843" y="639"/>
                        </a:lnTo>
                        <a:lnTo>
                          <a:pt x="1862" y="655"/>
                        </a:lnTo>
                        <a:lnTo>
                          <a:pt x="1870" y="660"/>
                        </a:lnTo>
                        <a:lnTo>
                          <a:pt x="1880" y="665"/>
                        </a:lnTo>
                        <a:lnTo>
                          <a:pt x="1892" y="666"/>
                        </a:lnTo>
                        <a:lnTo>
                          <a:pt x="1902" y="668"/>
                        </a:lnTo>
                        <a:lnTo>
                          <a:pt x="1922" y="665"/>
                        </a:lnTo>
                        <a:lnTo>
                          <a:pt x="1932" y="660"/>
                        </a:lnTo>
                        <a:lnTo>
                          <a:pt x="1932" y="661"/>
                        </a:lnTo>
                        <a:lnTo>
                          <a:pt x="1942" y="655"/>
                        </a:lnTo>
                        <a:lnTo>
                          <a:pt x="1961" y="639"/>
                        </a:lnTo>
                        <a:lnTo>
                          <a:pt x="1969" y="628"/>
                        </a:lnTo>
                        <a:lnTo>
                          <a:pt x="1978" y="614"/>
                        </a:lnTo>
                        <a:lnTo>
                          <a:pt x="1981" y="608"/>
                        </a:lnTo>
                        <a:lnTo>
                          <a:pt x="1986" y="601"/>
                        </a:lnTo>
                        <a:lnTo>
                          <a:pt x="1989" y="594"/>
                        </a:lnTo>
                        <a:lnTo>
                          <a:pt x="1988" y="594"/>
                        </a:lnTo>
                        <a:lnTo>
                          <a:pt x="1991" y="586"/>
                        </a:lnTo>
                        <a:lnTo>
                          <a:pt x="1993" y="579"/>
                        </a:lnTo>
                        <a:lnTo>
                          <a:pt x="1994" y="577"/>
                        </a:lnTo>
                        <a:lnTo>
                          <a:pt x="1996" y="572"/>
                        </a:lnTo>
                        <a:lnTo>
                          <a:pt x="1998" y="564"/>
                        </a:lnTo>
                        <a:lnTo>
                          <a:pt x="2001" y="554"/>
                        </a:lnTo>
                        <a:lnTo>
                          <a:pt x="2004" y="537"/>
                        </a:lnTo>
                        <a:lnTo>
                          <a:pt x="2006" y="527"/>
                        </a:lnTo>
                        <a:lnTo>
                          <a:pt x="2008" y="519"/>
                        </a:lnTo>
                        <a:lnTo>
                          <a:pt x="2008" y="510"/>
                        </a:lnTo>
                        <a:lnTo>
                          <a:pt x="2009" y="500"/>
                        </a:lnTo>
                        <a:lnTo>
                          <a:pt x="2009" y="77"/>
                        </a:lnTo>
                        <a:lnTo>
                          <a:pt x="2841" y="77"/>
                        </a:lnTo>
                        <a:lnTo>
                          <a:pt x="2858" y="79"/>
                        </a:lnTo>
                        <a:lnTo>
                          <a:pt x="2860" y="79"/>
                        </a:lnTo>
                        <a:lnTo>
                          <a:pt x="2877" y="84"/>
                        </a:lnTo>
                        <a:lnTo>
                          <a:pt x="2875" y="84"/>
                        </a:lnTo>
                        <a:lnTo>
                          <a:pt x="2877" y="86"/>
                        </a:lnTo>
                        <a:lnTo>
                          <a:pt x="2892" y="94"/>
                        </a:lnTo>
                        <a:lnTo>
                          <a:pt x="2895" y="96"/>
                        </a:lnTo>
                        <a:lnTo>
                          <a:pt x="2893" y="94"/>
                        </a:lnTo>
                        <a:lnTo>
                          <a:pt x="2907" y="104"/>
                        </a:lnTo>
                        <a:lnTo>
                          <a:pt x="2908" y="106"/>
                        </a:lnTo>
                        <a:lnTo>
                          <a:pt x="2919" y="119"/>
                        </a:lnTo>
                        <a:lnTo>
                          <a:pt x="2927" y="134"/>
                        </a:lnTo>
                        <a:lnTo>
                          <a:pt x="2927" y="136"/>
                        </a:lnTo>
                        <a:lnTo>
                          <a:pt x="2932" y="153"/>
                        </a:lnTo>
                        <a:lnTo>
                          <a:pt x="2934" y="169"/>
                        </a:lnTo>
                        <a:lnTo>
                          <a:pt x="2934" y="500"/>
                        </a:lnTo>
                        <a:lnTo>
                          <a:pt x="2935" y="510"/>
                        </a:lnTo>
                        <a:lnTo>
                          <a:pt x="2935" y="519"/>
                        </a:lnTo>
                        <a:lnTo>
                          <a:pt x="2937" y="527"/>
                        </a:lnTo>
                        <a:lnTo>
                          <a:pt x="2939" y="537"/>
                        </a:lnTo>
                        <a:lnTo>
                          <a:pt x="2944" y="562"/>
                        </a:lnTo>
                        <a:lnTo>
                          <a:pt x="2947" y="571"/>
                        </a:lnTo>
                        <a:lnTo>
                          <a:pt x="2947" y="572"/>
                        </a:lnTo>
                        <a:lnTo>
                          <a:pt x="2949" y="577"/>
                        </a:lnTo>
                        <a:lnTo>
                          <a:pt x="2955" y="594"/>
                        </a:lnTo>
                        <a:lnTo>
                          <a:pt x="2962" y="608"/>
                        </a:lnTo>
                        <a:lnTo>
                          <a:pt x="2967" y="614"/>
                        </a:lnTo>
                        <a:lnTo>
                          <a:pt x="2974" y="628"/>
                        </a:lnTo>
                        <a:lnTo>
                          <a:pt x="2984" y="639"/>
                        </a:lnTo>
                        <a:lnTo>
                          <a:pt x="2991" y="646"/>
                        </a:lnTo>
                        <a:lnTo>
                          <a:pt x="3001" y="655"/>
                        </a:lnTo>
                        <a:lnTo>
                          <a:pt x="3011" y="661"/>
                        </a:lnTo>
                        <a:lnTo>
                          <a:pt x="3011" y="660"/>
                        </a:lnTo>
                        <a:lnTo>
                          <a:pt x="3021" y="665"/>
                        </a:lnTo>
                        <a:lnTo>
                          <a:pt x="3033" y="666"/>
                        </a:lnTo>
                        <a:lnTo>
                          <a:pt x="3043" y="668"/>
                        </a:lnTo>
                        <a:lnTo>
                          <a:pt x="3053" y="666"/>
                        </a:lnTo>
                        <a:lnTo>
                          <a:pt x="3061" y="665"/>
                        </a:lnTo>
                        <a:lnTo>
                          <a:pt x="3073" y="660"/>
                        </a:lnTo>
                        <a:lnTo>
                          <a:pt x="3073" y="661"/>
                        </a:lnTo>
                        <a:lnTo>
                          <a:pt x="3083" y="655"/>
                        </a:lnTo>
                        <a:lnTo>
                          <a:pt x="3101" y="639"/>
                        </a:lnTo>
                        <a:lnTo>
                          <a:pt x="3110" y="628"/>
                        </a:lnTo>
                        <a:lnTo>
                          <a:pt x="3118" y="614"/>
                        </a:lnTo>
                        <a:lnTo>
                          <a:pt x="3128" y="594"/>
                        </a:lnTo>
                        <a:lnTo>
                          <a:pt x="3126" y="594"/>
                        </a:lnTo>
                        <a:lnTo>
                          <a:pt x="3130" y="586"/>
                        </a:lnTo>
                        <a:lnTo>
                          <a:pt x="3135" y="577"/>
                        </a:lnTo>
                        <a:lnTo>
                          <a:pt x="3137" y="572"/>
                        </a:lnTo>
                        <a:lnTo>
                          <a:pt x="3138" y="564"/>
                        </a:lnTo>
                        <a:lnTo>
                          <a:pt x="3140" y="554"/>
                        </a:lnTo>
                        <a:lnTo>
                          <a:pt x="3140" y="552"/>
                        </a:lnTo>
                        <a:lnTo>
                          <a:pt x="3143" y="544"/>
                        </a:lnTo>
                        <a:lnTo>
                          <a:pt x="3145" y="537"/>
                        </a:lnTo>
                        <a:lnTo>
                          <a:pt x="3147" y="527"/>
                        </a:lnTo>
                        <a:lnTo>
                          <a:pt x="3147" y="519"/>
                        </a:lnTo>
                        <a:lnTo>
                          <a:pt x="3148" y="510"/>
                        </a:lnTo>
                        <a:lnTo>
                          <a:pt x="3148" y="490"/>
                        </a:lnTo>
                        <a:lnTo>
                          <a:pt x="3150" y="482"/>
                        </a:lnTo>
                        <a:lnTo>
                          <a:pt x="3150" y="70"/>
                        </a:lnTo>
                        <a:lnTo>
                          <a:pt x="3982" y="70"/>
                        </a:lnTo>
                        <a:lnTo>
                          <a:pt x="3999" y="72"/>
                        </a:lnTo>
                        <a:lnTo>
                          <a:pt x="4000" y="72"/>
                        </a:lnTo>
                        <a:lnTo>
                          <a:pt x="4017" y="77"/>
                        </a:lnTo>
                        <a:lnTo>
                          <a:pt x="4015" y="77"/>
                        </a:lnTo>
                        <a:lnTo>
                          <a:pt x="4017" y="79"/>
                        </a:lnTo>
                        <a:lnTo>
                          <a:pt x="4031" y="87"/>
                        </a:lnTo>
                        <a:lnTo>
                          <a:pt x="4034" y="89"/>
                        </a:lnTo>
                        <a:lnTo>
                          <a:pt x="4046" y="97"/>
                        </a:lnTo>
                        <a:lnTo>
                          <a:pt x="4057" y="111"/>
                        </a:lnTo>
                        <a:lnTo>
                          <a:pt x="4059" y="112"/>
                        </a:lnTo>
                        <a:lnTo>
                          <a:pt x="4067" y="128"/>
                        </a:lnTo>
                        <a:lnTo>
                          <a:pt x="4067" y="129"/>
                        </a:lnTo>
                        <a:lnTo>
                          <a:pt x="4072" y="146"/>
                        </a:lnTo>
                        <a:lnTo>
                          <a:pt x="4074" y="163"/>
                        </a:lnTo>
                        <a:lnTo>
                          <a:pt x="4074" y="467"/>
                        </a:lnTo>
                        <a:lnTo>
                          <a:pt x="4077" y="503"/>
                        </a:lnTo>
                        <a:lnTo>
                          <a:pt x="4083" y="520"/>
                        </a:lnTo>
                        <a:lnTo>
                          <a:pt x="4086" y="535"/>
                        </a:lnTo>
                        <a:lnTo>
                          <a:pt x="4093" y="552"/>
                        </a:lnTo>
                        <a:lnTo>
                          <a:pt x="4099" y="567"/>
                        </a:lnTo>
                        <a:lnTo>
                          <a:pt x="4106" y="581"/>
                        </a:lnTo>
                        <a:lnTo>
                          <a:pt x="4114" y="594"/>
                        </a:lnTo>
                        <a:lnTo>
                          <a:pt x="4123" y="604"/>
                        </a:lnTo>
                        <a:lnTo>
                          <a:pt x="4131" y="613"/>
                        </a:lnTo>
                        <a:lnTo>
                          <a:pt x="4141" y="621"/>
                        </a:lnTo>
                        <a:lnTo>
                          <a:pt x="4150" y="626"/>
                        </a:lnTo>
                        <a:lnTo>
                          <a:pt x="4161" y="629"/>
                        </a:lnTo>
                        <a:lnTo>
                          <a:pt x="4171" y="633"/>
                        </a:lnTo>
                        <a:lnTo>
                          <a:pt x="4181" y="634"/>
                        </a:lnTo>
                        <a:lnTo>
                          <a:pt x="4192" y="633"/>
                        </a:lnTo>
                        <a:lnTo>
                          <a:pt x="4203" y="629"/>
                        </a:lnTo>
                        <a:lnTo>
                          <a:pt x="4213" y="626"/>
                        </a:lnTo>
                        <a:lnTo>
                          <a:pt x="4223" y="621"/>
                        </a:lnTo>
                        <a:lnTo>
                          <a:pt x="4240" y="604"/>
                        </a:lnTo>
                        <a:lnTo>
                          <a:pt x="4240" y="603"/>
                        </a:lnTo>
                        <a:lnTo>
                          <a:pt x="4250" y="592"/>
                        </a:lnTo>
                        <a:lnTo>
                          <a:pt x="4259" y="581"/>
                        </a:lnTo>
                        <a:lnTo>
                          <a:pt x="4265" y="567"/>
                        </a:lnTo>
                        <a:lnTo>
                          <a:pt x="4264" y="567"/>
                        </a:lnTo>
                        <a:lnTo>
                          <a:pt x="4270" y="552"/>
                        </a:lnTo>
                        <a:lnTo>
                          <a:pt x="4280" y="520"/>
                        </a:lnTo>
                        <a:lnTo>
                          <a:pt x="4284" y="503"/>
                        </a:lnTo>
                        <a:lnTo>
                          <a:pt x="4287" y="485"/>
                        </a:lnTo>
                        <a:lnTo>
                          <a:pt x="4289" y="467"/>
                        </a:lnTo>
                        <a:lnTo>
                          <a:pt x="4289"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8" name="Freeform 182"/>
                  <p:cNvSpPr>
                    <a:spLocks noEditPoints="1"/>
                  </p:cNvSpPr>
                  <p:nvPr/>
                </p:nvSpPr>
                <p:spPr bwMode="auto">
                  <a:xfrm>
                    <a:off x="405" y="2532"/>
                    <a:ext cx="5226" cy="613"/>
                  </a:xfrm>
                  <a:custGeom>
                    <a:avLst/>
                    <a:gdLst/>
                    <a:ahLst/>
                    <a:cxnLst>
                      <a:cxn ang="0">
                        <a:pos x="1897" y="517"/>
                      </a:cxn>
                      <a:cxn ang="0">
                        <a:pos x="4267" y="482"/>
                      </a:cxn>
                      <a:cxn ang="0">
                        <a:pos x="1932" y="457"/>
                      </a:cxn>
                      <a:cxn ang="0">
                        <a:pos x="2013" y="338"/>
                      </a:cxn>
                      <a:cxn ang="0">
                        <a:pos x="1580" y="17"/>
                      </a:cxn>
                      <a:cxn ang="0">
                        <a:pos x="1619" y="61"/>
                      </a:cxn>
                      <a:cxn ang="0">
                        <a:pos x="1694" y="455"/>
                      </a:cxn>
                      <a:cxn ang="0">
                        <a:pos x="1842" y="519"/>
                      </a:cxn>
                      <a:cxn ang="0">
                        <a:pos x="1921" y="472"/>
                      </a:cxn>
                      <a:cxn ang="0">
                        <a:pos x="1966" y="406"/>
                      </a:cxn>
                      <a:cxn ang="0">
                        <a:pos x="1994" y="332"/>
                      </a:cxn>
                      <a:cxn ang="0">
                        <a:pos x="2004" y="19"/>
                      </a:cxn>
                      <a:cxn ang="0">
                        <a:pos x="2736" y="45"/>
                      </a:cxn>
                      <a:cxn ang="0">
                        <a:pos x="2766" y="249"/>
                      </a:cxn>
                      <a:cxn ang="0">
                        <a:pos x="2784" y="359"/>
                      </a:cxn>
                      <a:cxn ang="0">
                        <a:pos x="2828" y="447"/>
                      </a:cxn>
                      <a:cxn ang="0">
                        <a:pos x="2902" y="509"/>
                      </a:cxn>
                      <a:cxn ang="0">
                        <a:pos x="3034" y="494"/>
                      </a:cxn>
                      <a:cxn ang="0">
                        <a:pos x="3090" y="435"/>
                      </a:cxn>
                      <a:cxn ang="0">
                        <a:pos x="3135" y="332"/>
                      </a:cxn>
                      <a:cxn ang="0">
                        <a:pos x="3147" y="249"/>
                      </a:cxn>
                      <a:cxn ang="0">
                        <a:pos x="3864" y="34"/>
                      </a:cxn>
                      <a:cxn ang="0">
                        <a:pos x="3903" y="94"/>
                      </a:cxn>
                      <a:cxn ang="0">
                        <a:pos x="3913" y="391"/>
                      </a:cxn>
                      <a:cxn ang="0">
                        <a:pos x="3999" y="554"/>
                      </a:cxn>
                      <a:cxn ang="0">
                        <a:pos x="4067" y="589"/>
                      </a:cxn>
                      <a:cxn ang="0">
                        <a:pos x="4205" y="539"/>
                      </a:cxn>
                      <a:cxn ang="0">
                        <a:pos x="4280" y="378"/>
                      </a:cxn>
                      <a:cxn ang="0">
                        <a:pos x="4301" y="366"/>
                      </a:cxn>
                      <a:cxn ang="0">
                        <a:pos x="4269" y="475"/>
                      </a:cxn>
                      <a:cxn ang="0">
                        <a:pos x="4178" y="589"/>
                      </a:cxn>
                      <a:cxn ang="0">
                        <a:pos x="4064" y="609"/>
                      </a:cxn>
                      <a:cxn ang="0">
                        <a:pos x="4005" y="584"/>
                      </a:cxn>
                      <a:cxn ang="0">
                        <a:pos x="3933" y="502"/>
                      </a:cxn>
                      <a:cxn ang="0">
                        <a:pos x="3895" y="396"/>
                      </a:cxn>
                      <a:cxn ang="0">
                        <a:pos x="3885" y="114"/>
                      </a:cxn>
                      <a:cxn ang="0">
                        <a:pos x="3165" y="35"/>
                      </a:cxn>
                      <a:cxn ang="0">
                        <a:pos x="3152" y="338"/>
                      </a:cxn>
                      <a:cxn ang="0">
                        <a:pos x="3133" y="391"/>
                      </a:cxn>
                      <a:cxn ang="0">
                        <a:pos x="3064" y="495"/>
                      </a:cxn>
                      <a:cxn ang="0">
                        <a:pos x="3002" y="532"/>
                      </a:cxn>
                      <a:cxn ang="0">
                        <a:pos x="2887" y="524"/>
                      </a:cxn>
                      <a:cxn ang="0">
                        <a:pos x="2806" y="450"/>
                      </a:cxn>
                      <a:cxn ang="0">
                        <a:pos x="2774" y="390"/>
                      </a:cxn>
                      <a:cxn ang="0">
                        <a:pos x="2747" y="265"/>
                      </a:cxn>
                      <a:cxn ang="0">
                        <a:pos x="2732" y="76"/>
                      </a:cxn>
                      <a:cxn ang="0">
                        <a:pos x="2021" y="294"/>
                      </a:cxn>
                      <a:cxn ang="0">
                        <a:pos x="2004" y="364"/>
                      </a:cxn>
                      <a:cxn ang="0">
                        <a:pos x="1978" y="428"/>
                      </a:cxn>
                      <a:cxn ang="0">
                        <a:pos x="1907" y="510"/>
                      </a:cxn>
                      <a:cxn ang="0">
                        <a:pos x="1847" y="537"/>
                      </a:cxn>
                      <a:cxn ang="0">
                        <a:pos x="1733" y="515"/>
                      </a:cxn>
                      <a:cxn ang="0">
                        <a:pos x="1637" y="400"/>
                      </a:cxn>
                      <a:cxn ang="0">
                        <a:pos x="1605" y="81"/>
                      </a:cxn>
                      <a:cxn ang="0">
                        <a:pos x="882" y="235"/>
                      </a:cxn>
                      <a:cxn ang="0">
                        <a:pos x="837" y="361"/>
                      </a:cxn>
                      <a:cxn ang="0">
                        <a:pos x="718" y="458"/>
                      </a:cxn>
                      <a:cxn ang="0">
                        <a:pos x="614" y="458"/>
                      </a:cxn>
                      <a:cxn ang="0">
                        <a:pos x="809" y="366"/>
                      </a:cxn>
                    </a:cxnLst>
                    <a:rect l="0" t="0" r="r" b="b"/>
                    <a:pathLst>
                      <a:path w="5226" h="613">
                        <a:moveTo>
                          <a:pt x="4207" y="537"/>
                        </a:moveTo>
                        <a:lnTo>
                          <a:pt x="4203" y="541"/>
                        </a:lnTo>
                        <a:lnTo>
                          <a:pt x="4207" y="537"/>
                        </a:lnTo>
                        <a:close/>
                        <a:moveTo>
                          <a:pt x="3028" y="522"/>
                        </a:moveTo>
                        <a:lnTo>
                          <a:pt x="3024" y="524"/>
                        </a:lnTo>
                        <a:lnTo>
                          <a:pt x="3028" y="522"/>
                        </a:lnTo>
                        <a:close/>
                        <a:moveTo>
                          <a:pt x="2883" y="522"/>
                        </a:moveTo>
                        <a:lnTo>
                          <a:pt x="2887" y="524"/>
                        </a:lnTo>
                        <a:lnTo>
                          <a:pt x="2883" y="522"/>
                        </a:lnTo>
                        <a:close/>
                        <a:moveTo>
                          <a:pt x="1897" y="517"/>
                        </a:moveTo>
                        <a:lnTo>
                          <a:pt x="1894" y="519"/>
                        </a:lnTo>
                        <a:lnTo>
                          <a:pt x="1897" y="517"/>
                        </a:lnTo>
                        <a:close/>
                        <a:moveTo>
                          <a:pt x="2855" y="504"/>
                        </a:moveTo>
                        <a:lnTo>
                          <a:pt x="2856" y="505"/>
                        </a:lnTo>
                        <a:lnTo>
                          <a:pt x="2855" y="504"/>
                        </a:lnTo>
                        <a:close/>
                        <a:moveTo>
                          <a:pt x="2838" y="489"/>
                        </a:moveTo>
                        <a:lnTo>
                          <a:pt x="2841" y="492"/>
                        </a:lnTo>
                        <a:lnTo>
                          <a:pt x="2838" y="489"/>
                        </a:lnTo>
                        <a:close/>
                        <a:moveTo>
                          <a:pt x="4269" y="477"/>
                        </a:moveTo>
                        <a:lnTo>
                          <a:pt x="4267" y="482"/>
                        </a:lnTo>
                        <a:lnTo>
                          <a:pt x="4267" y="478"/>
                        </a:lnTo>
                        <a:lnTo>
                          <a:pt x="4269" y="477"/>
                        </a:lnTo>
                        <a:close/>
                        <a:moveTo>
                          <a:pt x="3056" y="475"/>
                        </a:moveTo>
                        <a:lnTo>
                          <a:pt x="3053" y="478"/>
                        </a:lnTo>
                        <a:lnTo>
                          <a:pt x="3056" y="475"/>
                        </a:lnTo>
                        <a:close/>
                        <a:moveTo>
                          <a:pt x="1916" y="475"/>
                        </a:moveTo>
                        <a:lnTo>
                          <a:pt x="1912" y="478"/>
                        </a:lnTo>
                        <a:lnTo>
                          <a:pt x="1916" y="475"/>
                        </a:lnTo>
                        <a:close/>
                        <a:moveTo>
                          <a:pt x="1934" y="455"/>
                        </a:moveTo>
                        <a:lnTo>
                          <a:pt x="1932" y="457"/>
                        </a:lnTo>
                        <a:lnTo>
                          <a:pt x="1934" y="455"/>
                        </a:lnTo>
                        <a:close/>
                        <a:moveTo>
                          <a:pt x="4279" y="452"/>
                        </a:moveTo>
                        <a:lnTo>
                          <a:pt x="4277" y="457"/>
                        </a:lnTo>
                        <a:lnTo>
                          <a:pt x="4277" y="453"/>
                        </a:lnTo>
                        <a:lnTo>
                          <a:pt x="4279" y="452"/>
                        </a:lnTo>
                        <a:close/>
                        <a:moveTo>
                          <a:pt x="1994" y="391"/>
                        </a:moveTo>
                        <a:lnTo>
                          <a:pt x="1993" y="396"/>
                        </a:lnTo>
                        <a:lnTo>
                          <a:pt x="1993" y="393"/>
                        </a:lnTo>
                        <a:lnTo>
                          <a:pt x="1994" y="391"/>
                        </a:lnTo>
                        <a:close/>
                        <a:moveTo>
                          <a:pt x="2013" y="338"/>
                        </a:moveTo>
                        <a:lnTo>
                          <a:pt x="2011" y="344"/>
                        </a:lnTo>
                        <a:lnTo>
                          <a:pt x="2013" y="338"/>
                        </a:lnTo>
                        <a:close/>
                        <a:moveTo>
                          <a:pt x="864" y="0"/>
                        </a:moveTo>
                        <a:lnTo>
                          <a:pt x="1530" y="0"/>
                        </a:lnTo>
                        <a:lnTo>
                          <a:pt x="1547" y="2"/>
                        </a:lnTo>
                        <a:lnTo>
                          <a:pt x="1545" y="2"/>
                        </a:lnTo>
                        <a:lnTo>
                          <a:pt x="1548" y="3"/>
                        </a:lnTo>
                        <a:lnTo>
                          <a:pt x="1565" y="9"/>
                        </a:lnTo>
                        <a:lnTo>
                          <a:pt x="1567" y="9"/>
                        </a:lnTo>
                        <a:lnTo>
                          <a:pt x="1580" y="17"/>
                        </a:lnTo>
                        <a:lnTo>
                          <a:pt x="1585" y="20"/>
                        </a:lnTo>
                        <a:lnTo>
                          <a:pt x="1582" y="17"/>
                        </a:lnTo>
                        <a:lnTo>
                          <a:pt x="1595" y="27"/>
                        </a:lnTo>
                        <a:lnTo>
                          <a:pt x="1595" y="29"/>
                        </a:lnTo>
                        <a:lnTo>
                          <a:pt x="1607" y="42"/>
                        </a:lnTo>
                        <a:lnTo>
                          <a:pt x="1607" y="40"/>
                        </a:lnTo>
                        <a:lnTo>
                          <a:pt x="1609" y="44"/>
                        </a:lnTo>
                        <a:lnTo>
                          <a:pt x="1617" y="59"/>
                        </a:lnTo>
                        <a:lnTo>
                          <a:pt x="1619" y="62"/>
                        </a:lnTo>
                        <a:lnTo>
                          <a:pt x="1619" y="61"/>
                        </a:lnTo>
                        <a:lnTo>
                          <a:pt x="1624" y="76"/>
                        </a:lnTo>
                        <a:lnTo>
                          <a:pt x="1624" y="79"/>
                        </a:lnTo>
                        <a:lnTo>
                          <a:pt x="1625" y="97"/>
                        </a:lnTo>
                        <a:lnTo>
                          <a:pt x="1625" y="264"/>
                        </a:lnTo>
                        <a:lnTo>
                          <a:pt x="1629" y="291"/>
                        </a:lnTo>
                        <a:lnTo>
                          <a:pt x="1634" y="317"/>
                        </a:lnTo>
                        <a:lnTo>
                          <a:pt x="1640" y="344"/>
                        </a:lnTo>
                        <a:lnTo>
                          <a:pt x="1657" y="395"/>
                        </a:lnTo>
                        <a:lnTo>
                          <a:pt x="1669" y="416"/>
                        </a:lnTo>
                        <a:lnTo>
                          <a:pt x="1694" y="455"/>
                        </a:lnTo>
                        <a:lnTo>
                          <a:pt x="1711" y="473"/>
                        </a:lnTo>
                        <a:lnTo>
                          <a:pt x="1728" y="489"/>
                        </a:lnTo>
                        <a:lnTo>
                          <a:pt x="1728" y="487"/>
                        </a:lnTo>
                        <a:lnTo>
                          <a:pt x="1744" y="499"/>
                        </a:lnTo>
                        <a:lnTo>
                          <a:pt x="1761" y="509"/>
                        </a:lnTo>
                        <a:lnTo>
                          <a:pt x="1780" y="515"/>
                        </a:lnTo>
                        <a:lnTo>
                          <a:pt x="1795" y="519"/>
                        </a:lnTo>
                        <a:lnTo>
                          <a:pt x="1832" y="519"/>
                        </a:lnTo>
                        <a:lnTo>
                          <a:pt x="1842" y="517"/>
                        </a:lnTo>
                        <a:lnTo>
                          <a:pt x="1842" y="519"/>
                        </a:lnTo>
                        <a:lnTo>
                          <a:pt x="1858" y="512"/>
                        </a:lnTo>
                        <a:lnTo>
                          <a:pt x="1853" y="514"/>
                        </a:lnTo>
                        <a:lnTo>
                          <a:pt x="1869" y="509"/>
                        </a:lnTo>
                        <a:lnTo>
                          <a:pt x="1887" y="499"/>
                        </a:lnTo>
                        <a:lnTo>
                          <a:pt x="1895" y="494"/>
                        </a:lnTo>
                        <a:lnTo>
                          <a:pt x="1904" y="487"/>
                        </a:lnTo>
                        <a:lnTo>
                          <a:pt x="1904" y="489"/>
                        </a:lnTo>
                        <a:lnTo>
                          <a:pt x="1912" y="480"/>
                        </a:lnTo>
                        <a:lnTo>
                          <a:pt x="1914" y="477"/>
                        </a:lnTo>
                        <a:lnTo>
                          <a:pt x="1921" y="472"/>
                        </a:lnTo>
                        <a:lnTo>
                          <a:pt x="1921" y="473"/>
                        </a:lnTo>
                        <a:lnTo>
                          <a:pt x="1927" y="465"/>
                        </a:lnTo>
                        <a:lnTo>
                          <a:pt x="1932" y="457"/>
                        </a:lnTo>
                        <a:lnTo>
                          <a:pt x="1936" y="455"/>
                        </a:lnTo>
                        <a:lnTo>
                          <a:pt x="1942" y="448"/>
                        </a:lnTo>
                        <a:lnTo>
                          <a:pt x="1949" y="437"/>
                        </a:lnTo>
                        <a:lnTo>
                          <a:pt x="1949" y="435"/>
                        </a:lnTo>
                        <a:lnTo>
                          <a:pt x="1956" y="426"/>
                        </a:lnTo>
                        <a:lnTo>
                          <a:pt x="1961" y="418"/>
                        </a:lnTo>
                        <a:lnTo>
                          <a:pt x="1966" y="406"/>
                        </a:lnTo>
                        <a:lnTo>
                          <a:pt x="1966" y="405"/>
                        </a:lnTo>
                        <a:lnTo>
                          <a:pt x="1968" y="405"/>
                        </a:lnTo>
                        <a:lnTo>
                          <a:pt x="1973" y="395"/>
                        </a:lnTo>
                        <a:lnTo>
                          <a:pt x="1978" y="383"/>
                        </a:lnTo>
                        <a:lnTo>
                          <a:pt x="1983" y="369"/>
                        </a:lnTo>
                        <a:lnTo>
                          <a:pt x="1986" y="359"/>
                        </a:lnTo>
                        <a:lnTo>
                          <a:pt x="1984" y="364"/>
                        </a:lnTo>
                        <a:lnTo>
                          <a:pt x="1986" y="358"/>
                        </a:lnTo>
                        <a:lnTo>
                          <a:pt x="1991" y="344"/>
                        </a:lnTo>
                        <a:lnTo>
                          <a:pt x="1994" y="332"/>
                        </a:lnTo>
                        <a:lnTo>
                          <a:pt x="1998" y="317"/>
                        </a:lnTo>
                        <a:lnTo>
                          <a:pt x="2001" y="304"/>
                        </a:lnTo>
                        <a:lnTo>
                          <a:pt x="2003" y="292"/>
                        </a:lnTo>
                        <a:lnTo>
                          <a:pt x="2004" y="277"/>
                        </a:lnTo>
                        <a:lnTo>
                          <a:pt x="2003" y="277"/>
                        </a:lnTo>
                        <a:lnTo>
                          <a:pt x="2003" y="270"/>
                        </a:lnTo>
                        <a:lnTo>
                          <a:pt x="2004" y="264"/>
                        </a:lnTo>
                        <a:lnTo>
                          <a:pt x="2006" y="249"/>
                        </a:lnTo>
                        <a:lnTo>
                          <a:pt x="2004" y="249"/>
                        </a:lnTo>
                        <a:lnTo>
                          <a:pt x="2004" y="19"/>
                        </a:lnTo>
                        <a:lnTo>
                          <a:pt x="2669" y="19"/>
                        </a:lnTo>
                        <a:lnTo>
                          <a:pt x="2687" y="20"/>
                        </a:lnTo>
                        <a:lnTo>
                          <a:pt x="2685" y="20"/>
                        </a:lnTo>
                        <a:lnTo>
                          <a:pt x="2689" y="22"/>
                        </a:lnTo>
                        <a:lnTo>
                          <a:pt x="2706" y="27"/>
                        </a:lnTo>
                        <a:lnTo>
                          <a:pt x="2707" y="27"/>
                        </a:lnTo>
                        <a:lnTo>
                          <a:pt x="2721" y="35"/>
                        </a:lnTo>
                        <a:lnTo>
                          <a:pt x="2726" y="39"/>
                        </a:lnTo>
                        <a:lnTo>
                          <a:pt x="2722" y="35"/>
                        </a:lnTo>
                        <a:lnTo>
                          <a:pt x="2736" y="45"/>
                        </a:lnTo>
                        <a:lnTo>
                          <a:pt x="2736" y="47"/>
                        </a:lnTo>
                        <a:lnTo>
                          <a:pt x="2746" y="61"/>
                        </a:lnTo>
                        <a:lnTo>
                          <a:pt x="2756" y="76"/>
                        </a:lnTo>
                        <a:lnTo>
                          <a:pt x="2757" y="77"/>
                        </a:lnTo>
                        <a:lnTo>
                          <a:pt x="2759" y="81"/>
                        </a:lnTo>
                        <a:lnTo>
                          <a:pt x="2763" y="97"/>
                        </a:lnTo>
                        <a:lnTo>
                          <a:pt x="2763" y="99"/>
                        </a:lnTo>
                        <a:lnTo>
                          <a:pt x="2764" y="116"/>
                        </a:lnTo>
                        <a:lnTo>
                          <a:pt x="2764" y="233"/>
                        </a:lnTo>
                        <a:lnTo>
                          <a:pt x="2766" y="249"/>
                        </a:lnTo>
                        <a:lnTo>
                          <a:pt x="2766" y="264"/>
                        </a:lnTo>
                        <a:lnTo>
                          <a:pt x="2768" y="277"/>
                        </a:lnTo>
                        <a:lnTo>
                          <a:pt x="2769" y="292"/>
                        </a:lnTo>
                        <a:lnTo>
                          <a:pt x="2773" y="317"/>
                        </a:lnTo>
                        <a:lnTo>
                          <a:pt x="2776" y="332"/>
                        </a:lnTo>
                        <a:lnTo>
                          <a:pt x="2774" y="332"/>
                        </a:lnTo>
                        <a:lnTo>
                          <a:pt x="2779" y="344"/>
                        </a:lnTo>
                        <a:lnTo>
                          <a:pt x="2781" y="349"/>
                        </a:lnTo>
                        <a:lnTo>
                          <a:pt x="2781" y="346"/>
                        </a:lnTo>
                        <a:lnTo>
                          <a:pt x="2784" y="359"/>
                        </a:lnTo>
                        <a:lnTo>
                          <a:pt x="2788" y="371"/>
                        </a:lnTo>
                        <a:lnTo>
                          <a:pt x="2786" y="371"/>
                        </a:lnTo>
                        <a:lnTo>
                          <a:pt x="2791" y="383"/>
                        </a:lnTo>
                        <a:lnTo>
                          <a:pt x="2796" y="393"/>
                        </a:lnTo>
                        <a:lnTo>
                          <a:pt x="2803" y="405"/>
                        </a:lnTo>
                        <a:lnTo>
                          <a:pt x="2803" y="406"/>
                        </a:lnTo>
                        <a:lnTo>
                          <a:pt x="2808" y="416"/>
                        </a:lnTo>
                        <a:lnTo>
                          <a:pt x="2815" y="428"/>
                        </a:lnTo>
                        <a:lnTo>
                          <a:pt x="2820" y="435"/>
                        </a:lnTo>
                        <a:lnTo>
                          <a:pt x="2828" y="447"/>
                        </a:lnTo>
                        <a:lnTo>
                          <a:pt x="2835" y="455"/>
                        </a:lnTo>
                        <a:lnTo>
                          <a:pt x="2841" y="465"/>
                        </a:lnTo>
                        <a:lnTo>
                          <a:pt x="2850" y="473"/>
                        </a:lnTo>
                        <a:lnTo>
                          <a:pt x="2850" y="472"/>
                        </a:lnTo>
                        <a:lnTo>
                          <a:pt x="2858" y="478"/>
                        </a:lnTo>
                        <a:lnTo>
                          <a:pt x="2853" y="475"/>
                        </a:lnTo>
                        <a:lnTo>
                          <a:pt x="2867" y="489"/>
                        </a:lnTo>
                        <a:lnTo>
                          <a:pt x="2867" y="487"/>
                        </a:lnTo>
                        <a:lnTo>
                          <a:pt x="2892" y="504"/>
                        </a:lnTo>
                        <a:lnTo>
                          <a:pt x="2902" y="509"/>
                        </a:lnTo>
                        <a:lnTo>
                          <a:pt x="2927" y="519"/>
                        </a:lnTo>
                        <a:lnTo>
                          <a:pt x="2927" y="517"/>
                        </a:lnTo>
                        <a:lnTo>
                          <a:pt x="2937" y="519"/>
                        </a:lnTo>
                        <a:lnTo>
                          <a:pt x="2972" y="519"/>
                        </a:lnTo>
                        <a:lnTo>
                          <a:pt x="2982" y="517"/>
                        </a:lnTo>
                        <a:lnTo>
                          <a:pt x="2982" y="519"/>
                        </a:lnTo>
                        <a:lnTo>
                          <a:pt x="2999" y="512"/>
                        </a:lnTo>
                        <a:lnTo>
                          <a:pt x="2994" y="514"/>
                        </a:lnTo>
                        <a:lnTo>
                          <a:pt x="3009" y="509"/>
                        </a:lnTo>
                        <a:lnTo>
                          <a:pt x="3034" y="494"/>
                        </a:lnTo>
                        <a:lnTo>
                          <a:pt x="3044" y="487"/>
                        </a:lnTo>
                        <a:lnTo>
                          <a:pt x="3044" y="489"/>
                        </a:lnTo>
                        <a:lnTo>
                          <a:pt x="3053" y="480"/>
                        </a:lnTo>
                        <a:lnTo>
                          <a:pt x="3054" y="477"/>
                        </a:lnTo>
                        <a:lnTo>
                          <a:pt x="3066" y="465"/>
                        </a:lnTo>
                        <a:lnTo>
                          <a:pt x="3074" y="455"/>
                        </a:lnTo>
                        <a:lnTo>
                          <a:pt x="3071" y="460"/>
                        </a:lnTo>
                        <a:lnTo>
                          <a:pt x="3083" y="448"/>
                        </a:lnTo>
                        <a:lnTo>
                          <a:pt x="3090" y="437"/>
                        </a:lnTo>
                        <a:lnTo>
                          <a:pt x="3090" y="435"/>
                        </a:lnTo>
                        <a:lnTo>
                          <a:pt x="3096" y="426"/>
                        </a:lnTo>
                        <a:lnTo>
                          <a:pt x="3101" y="418"/>
                        </a:lnTo>
                        <a:lnTo>
                          <a:pt x="3116" y="383"/>
                        </a:lnTo>
                        <a:lnTo>
                          <a:pt x="3115" y="388"/>
                        </a:lnTo>
                        <a:lnTo>
                          <a:pt x="3123" y="371"/>
                        </a:lnTo>
                        <a:lnTo>
                          <a:pt x="3126" y="359"/>
                        </a:lnTo>
                        <a:lnTo>
                          <a:pt x="3125" y="364"/>
                        </a:lnTo>
                        <a:lnTo>
                          <a:pt x="3126" y="358"/>
                        </a:lnTo>
                        <a:lnTo>
                          <a:pt x="3132" y="344"/>
                        </a:lnTo>
                        <a:lnTo>
                          <a:pt x="3135" y="332"/>
                        </a:lnTo>
                        <a:lnTo>
                          <a:pt x="3137" y="319"/>
                        </a:lnTo>
                        <a:lnTo>
                          <a:pt x="3137" y="317"/>
                        </a:lnTo>
                        <a:lnTo>
                          <a:pt x="3140" y="304"/>
                        </a:lnTo>
                        <a:lnTo>
                          <a:pt x="3142" y="292"/>
                        </a:lnTo>
                        <a:lnTo>
                          <a:pt x="3142" y="291"/>
                        </a:lnTo>
                        <a:lnTo>
                          <a:pt x="3145" y="277"/>
                        </a:lnTo>
                        <a:lnTo>
                          <a:pt x="3143" y="277"/>
                        </a:lnTo>
                        <a:lnTo>
                          <a:pt x="3143" y="270"/>
                        </a:lnTo>
                        <a:lnTo>
                          <a:pt x="3145" y="264"/>
                        </a:lnTo>
                        <a:lnTo>
                          <a:pt x="3147" y="249"/>
                        </a:lnTo>
                        <a:lnTo>
                          <a:pt x="3145" y="249"/>
                        </a:lnTo>
                        <a:lnTo>
                          <a:pt x="3145" y="15"/>
                        </a:lnTo>
                        <a:lnTo>
                          <a:pt x="3809" y="15"/>
                        </a:lnTo>
                        <a:lnTo>
                          <a:pt x="3826" y="17"/>
                        </a:lnTo>
                        <a:lnTo>
                          <a:pt x="3824" y="17"/>
                        </a:lnTo>
                        <a:lnTo>
                          <a:pt x="3828" y="19"/>
                        </a:lnTo>
                        <a:lnTo>
                          <a:pt x="3844" y="24"/>
                        </a:lnTo>
                        <a:lnTo>
                          <a:pt x="3846" y="24"/>
                        </a:lnTo>
                        <a:lnTo>
                          <a:pt x="3861" y="32"/>
                        </a:lnTo>
                        <a:lnTo>
                          <a:pt x="3864" y="34"/>
                        </a:lnTo>
                        <a:lnTo>
                          <a:pt x="3863" y="32"/>
                        </a:lnTo>
                        <a:lnTo>
                          <a:pt x="3876" y="42"/>
                        </a:lnTo>
                        <a:lnTo>
                          <a:pt x="3876" y="44"/>
                        </a:lnTo>
                        <a:lnTo>
                          <a:pt x="3886" y="57"/>
                        </a:lnTo>
                        <a:lnTo>
                          <a:pt x="3886" y="56"/>
                        </a:lnTo>
                        <a:lnTo>
                          <a:pt x="3888" y="59"/>
                        </a:lnTo>
                        <a:lnTo>
                          <a:pt x="3896" y="74"/>
                        </a:lnTo>
                        <a:lnTo>
                          <a:pt x="3896" y="76"/>
                        </a:lnTo>
                        <a:lnTo>
                          <a:pt x="3898" y="77"/>
                        </a:lnTo>
                        <a:lnTo>
                          <a:pt x="3903" y="94"/>
                        </a:lnTo>
                        <a:lnTo>
                          <a:pt x="3903" y="96"/>
                        </a:lnTo>
                        <a:lnTo>
                          <a:pt x="3905" y="113"/>
                        </a:lnTo>
                        <a:lnTo>
                          <a:pt x="3905" y="322"/>
                        </a:lnTo>
                        <a:lnTo>
                          <a:pt x="3906" y="336"/>
                        </a:lnTo>
                        <a:lnTo>
                          <a:pt x="3906" y="351"/>
                        </a:lnTo>
                        <a:lnTo>
                          <a:pt x="3908" y="363"/>
                        </a:lnTo>
                        <a:lnTo>
                          <a:pt x="3911" y="378"/>
                        </a:lnTo>
                        <a:lnTo>
                          <a:pt x="3910" y="376"/>
                        </a:lnTo>
                        <a:lnTo>
                          <a:pt x="3911" y="379"/>
                        </a:lnTo>
                        <a:lnTo>
                          <a:pt x="3913" y="391"/>
                        </a:lnTo>
                        <a:lnTo>
                          <a:pt x="3923" y="432"/>
                        </a:lnTo>
                        <a:lnTo>
                          <a:pt x="3922" y="432"/>
                        </a:lnTo>
                        <a:lnTo>
                          <a:pt x="3932" y="455"/>
                        </a:lnTo>
                        <a:lnTo>
                          <a:pt x="3937" y="468"/>
                        </a:lnTo>
                        <a:lnTo>
                          <a:pt x="3942" y="478"/>
                        </a:lnTo>
                        <a:lnTo>
                          <a:pt x="3948" y="490"/>
                        </a:lnTo>
                        <a:lnTo>
                          <a:pt x="3967" y="519"/>
                        </a:lnTo>
                        <a:lnTo>
                          <a:pt x="3975" y="529"/>
                        </a:lnTo>
                        <a:lnTo>
                          <a:pt x="3982" y="537"/>
                        </a:lnTo>
                        <a:lnTo>
                          <a:pt x="3999" y="554"/>
                        </a:lnTo>
                        <a:lnTo>
                          <a:pt x="3999" y="552"/>
                        </a:lnTo>
                        <a:lnTo>
                          <a:pt x="4015" y="566"/>
                        </a:lnTo>
                        <a:lnTo>
                          <a:pt x="4025" y="572"/>
                        </a:lnTo>
                        <a:lnTo>
                          <a:pt x="4032" y="578"/>
                        </a:lnTo>
                        <a:lnTo>
                          <a:pt x="4041" y="581"/>
                        </a:lnTo>
                        <a:lnTo>
                          <a:pt x="4042" y="581"/>
                        </a:lnTo>
                        <a:lnTo>
                          <a:pt x="4051" y="586"/>
                        </a:lnTo>
                        <a:lnTo>
                          <a:pt x="4057" y="589"/>
                        </a:lnTo>
                        <a:lnTo>
                          <a:pt x="4057" y="588"/>
                        </a:lnTo>
                        <a:lnTo>
                          <a:pt x="4067" y="589"/>
                        </a:lnTo>
                        <a:lnTo>
                          <a:pt x="4076" y="591"/>
                        </a:lnTo>
                        <a:lnTo>
                          <a:pt x="4088" y="593"/>
                        </a:lnTo>
                        <a:lnTo>
                          <a:pt x="4103" y="593"/>
                        </a:lnTo>
                        <a:lnTo>
                          <a:pt x="4133" y="588"/>
                        </a:lnTo>
                        <a:lnTo>
                          <a:pt x="4133" y="589"/>
                        </a:lnTo>
                        <a:lnTo>
                          <a:pt x="4150" y="581"/>
                        </a:lnTo>
                        <a:lnTo>
                          <a:pt x="4158" y="578"/>
                        </a:lnTo>
                        <a:lnTo>
                          <a:pt x="4166" y="572"/>
                        </a:lnTo>
                        <a:lnTo>
                          <a:pt x="4200" y="546"/>
                        </a:lnTo>
                        <a:lnTo>
                          <a:pt x="4205" y="539"/>
                        </a:lnTo>
                        <a:lnTo>
                          <a:pt x="4208" y="537"/>
                        </a:lnTo>
                        <a:lnTo>
                          <a:pt x="4217" y="531"/>
                        </a:lnTo>
                        <a:lnTo>
                          <a:pt x="4215" y="529"/>
                        </a:lnTo>
                        <a:lnTo>
                          <a:pt x="4235" y="499"/>
                        </a:lnTo>
                        <a:lnTo>
                          <a:pt x="4244" y="489"/>
                        </a:lnTo>
                        <a:lnTo>
                          <a:pt x="4252" y="468"/>
                        </a:lnTo>
                        <a:lnTo>
                          <a:pt x="4257" y="455"/>
                        </a:lnTo>
                        <a:lnTo>
                          <a:pt x="4262" y="443"/>
                        </a:lnTo>
                        <a:lnTo>
                          <a:pt x="4267" y="430"/>
                        </a:lnTo>
                        <a:lnTo>
                          <a:pt x="4280" y="378"/>
                        </a:lnTo>
                        <a:lnTo>
                          <a:pt x="4284" y="351"/>
                        </a:lnTo>
                        <a:lnTo>
                          <a:pt x="4285" y="336"/>
                        </a:lnTo>
                        <a:lnTo>
                          <a:pt x="4284" y="336"/>
                        </a:lnTo>
                        <a:lnTo>
                          <a:pt x="4284" y="17"/>
                        </a:lnTo>
                        <a:lnTo>
                          <a:pt x="5226" y="17"/>
                        </a:lnTo>
                        <a:lnTo>
                          <a:pt x="5226" y="37"/>
                        </a:lnTo>
                        <a:lnTo>
                          <a:pt x="4304" y="37"/>
                        </a:lnTo>
                        <a:lnTo>
                          <a:pt x="4304" y="338"/>
                        </a:lnTo>
                        <a:lnTo>
                          <a:pt x="4302" y="353"/>
                        </a:lnTo>
                        <a:lnTo>
                          <a:pt x="4301" y="366"/>
                        </a:lnTo>
                        <a:lnTo>
                          <a:pt x="4299" y="381"/>
                        </a:lnTo>
                        <a:lnTo>
                          <a:pt x="4297" y="383"/>
                        </a:lnTo>
                        <a:lnTo>
                          <a:pt x="4299" y="383"/>
                        </a:lnTo>
                        <a:lnTo>
                          <a:pt x="4285" y="437"/>
                        </a:lnTo>
                        <a:lnTo>
                          <a:pt x="4285" y="432"/>
                        </a:lnTo>
                        <a:lnTo>
                          <a:pt x="4284" y="437"/>
                        </a:lnTo>
                        <a:lnTo>
                          <a:pt x="4279" y="450"/>
                        </a:lnTo>
                        <a:lnTo>
                          <a:pt x="4277" y="453"/>
                        </a:lnTo>
                        <a:lnTo>
                          <a:pt x="4274" y="463"/>
                        </a:lnTo>
                        <a:lnTo>
                          <a:pt x="4269" y="475"/>
                        </a:lnTo>
                        <a:lnTo>
                          <a:pt x="4267" y="478"/>
                        </a:lnTo>
                        <a:lnTo>
                          <a:pt x="4259" y="500"/>
                        </a:lnTo>
                        <a:lnTo>
                          <a:pt x="4257" y="502"/>
                        </a:lnTo>
                        <a:lnTo>
                          <a:pt x="4257" y="504"/>
                        </a:lnTo>
                        <a:lnTo>
                          <a:pt x="4249" y="514"/>
                        </a:lnTo>
                        <a:lnTo>
                          <a:pt x="4228" y="544"/>
                        </a:lnTo>
                        <a:lnTo>
                          <a:pt x="4220" y="552"/>
                        </a:lnTo>
                        <a:lnTo>
                          <a:pt x="4213" y="561"/>
                        </a:lnTo>
                        <a:lnTo>
                          <a:pt x="4203" y="569"/>
                        </a:lnTo>
                        <a:lnTo>
                          <a:pt x="4178" y="589"/>
                        </a:lnTo>
                        <a:lnTo>
                          <a:pt x="4176" y="591"/>
                        </a:lnTo>
                        <a:lnTo>
                          <a:pt x="4166" y="596"/>
                        </a:lnTo>
                        <a:lnTo>
                          <a:pt x="4158" y="599"/>
                        </a:lnTo>
                        <a:lnTo>
                          <a:pt x="4148" y="604"/>
                        </a:lnTo>
                        <a:lnTo>
                          <a:pt x="4140" y="608"/>
                        </a:lnTo>
                        <a:lnTo>
                          <a:pt x="4136" y="608"/>
                        </a:lnTo>
                        <a:lnTo>
                          <a:pt x="4106" y="613"/>
                        </a:lnTo>
                        <a:lnTo>
                          <a:pt x="4084" y="613"/>
                        </a:lnTo>
                        <a:lnTo>
                          <a:pt x="4072" y="611"/>
                        </a:lnTo>
                        <a:lnTo>
                          <a:pt x="4064" y="609"/>
                        </a:lnTo>
                        <a:lnTo>
                          <a:pt x="4054" y="608"/>
                        </a:lnTo>
                        <a:lnTo>
                          <a:pt x="4052" y="608"/>
                        </a:lnTo>
                        <a:lnTo>
                          <a:pt x="4042" y="604"/>
                        </a:lnTo>
                        <a:lnTo>
                          <a:pt x="4042" y="603"/>
                        </a:lnTo>
                        <a:lnTo>
                          <a:pt x="4041" y="603"/>
                        </a:lnTo>
                        <a:lnTo>
                          <a:pt x="4034" y="599"/>
                        </a:lnTo>
                        <a:lnTo>
                          <a:pt x="4024" y="596"/>
                        </a:lnTo>
                        <a:lnTo>
                          <a:pt x="4024" y="594"/>
                        </a:lnTo>
                        <a:lnTo>
                          <a:pt x="4022" y="594"/>
                        </a:lnTo>
                        <a:lnTo>
                          <a:pt x="4005" y="584"/>
                        </a:lnTo>
                        <a:lnTo>
                          <a:pt x="4014" y="589"/>
                        </a:lnTo>
                        <a:lnTo>
                          <a:pt x="4004" y="583"/>
                        </a:lnTo>
                        <a:lnTo>
                          <a:pt x="3987" y="569"/>
                        </a:lnTo>
                        <a:lnTo>
                          <a:pt x="3965" y="547"/>
                        </a:lnTo>
                        <a:lnTo>
                          <a:pt x="3968" y="552"/>
                        </a:lnTo>
                        <a:lnTo>
                          <a:pt x="3962" y="544"/>
                        </a:lnTo>
                        <a:lnTo>
                          <a:pt x="3953" y="534"/>
                        </a:lnTo>
                        <a:lnTo>
                          <a:pt x="3933" y="504"/>
                        </a:lnTo>
                        <a:lnTo>
                          <a:pt x="3935" y="504"/>
                        </a:lnTo>
                        <a:lnTo>
                          <a:pt x="3933" y="502"/>
                        </a:lnTo>
                        <a:lnTo>
                          <a:pt x="3927" y="490"/>
                        </a:lnTo>
                        <a:lnTo>
                          <a:pt x="3925" y="489"/>
                        </a:lnTo>
                        <a:lnTo>
                          <a:pt x="3920" y="477"/>
                        </a:lnTo>
                        <a:lnTo>
                          <a:pt x="3923" y="482"/>
                        </a:lnTo>
                        <a:lnTo>
                          <a:pt x="3920" y="475"/>
                        </a:lnTo>
                        <a:lnTo>
                          <a:pt x="3910" y="452"/>
                        </a:lnTo>
                        <a:lnTo>
                          <a:pt x="3913" y="457"/>
                        </a:lnTo>
                        <a:lnTo>
                          <a:pt x="3910" y="450"/>
                        </a:lnTo>
                        <a:lnTo>
                          <a:pt x="3905" y="437"/>
                        </a:lnTo>
                        <a:lnTo>
                          <a:pt x="3895" y="396"/>
                        </a:lnTo>
                        <a:lnTo>
                          <a:pt x="3895" y="395"/>
                        </a:lnTo>
                        <a:lnTo>
                          <a:pt x="3893" y="381"/>
                        </a:lnTo>
                        <a:lnTo>
                          <a:pt x="3890" y="366"/>
                        </a:lnTo>
                        <a:lnTo>
                          <a:pt x="3888" y="353"/>
                        </a:lnTo>
                        <a:lnTo>
                          <a:pt x="3886" y="346"/>
                        </a:lnTo>
                        <a:lnTo>
                          <a:pt x="3886" y="336"/>
                        </a:lnTo>
                        <a:lnTo>
                          <a:pt x="3888" y="336"/>
                        </a:lnTo>
                        <a:lnTo>
                          <a:pt x="3886" y="324"/>
                        </a:lnTo>
                        <a:lnTo>
                          <a:pt x="3885" y="317"/>
                        </a:lnTo>
                        <a:lnTo>
                          <a:pt x="3885" y="114"/>
                        </a:lnTo>
                        <a:lnTo>
                          <a:pt x="3883" y="97"/>
                        </a:lnTo>
                        <a:lnTo>
                          <a:pt x="3885" y="97"/>
                        </a:lnTo>
                        <a:lnTo>
                          <a:pt x="3880" y="82"/>
                        </a:lnTo>
                        <a:lnTo>
                          <a:pt x="3873" y="72"/>
                        </a:lnTo>
                        <a:lnTo>
                          <a:pt x="3863" y="59"/>
                        </a:lnTo>
                        <a:lnTo>
                          <a:pt x="3851" y="49"/>
                        </a:lnTo>
                        <a:lnTo>
                          <a:pt x="3839" y="42"/>
                        </a:lnTo>
                        <a:lnTo>
                          <a:pt x="3823" y="37"/>
                        </a:lnTo>
                        <a:lnTo>
                          <a:pt x="3807" y="35"/>
                        </a:lnTo>
                        <a:lnTo>
                          <a:pt x="3165" y="35"/>
                        </a:lnTo>
                        <a:lnTo>
                          <a:pt x="3165" y="250"/>
                        </a:lnTo>
                        <a:lnTo>
                          <a:pt x="3163" y="265"/>
                        </a:lnTo>
                        <a:lnTo>
                          <a:pt x="3163" y="279"/>
                        </a:lnTo>
                        <a:lnTo>
                          <a:pt x="3160" y="294"/>
                        </a:lnTo>
                        <a:lnTo>
                          <a:pt x="3158" y="307"/>
                        </a:lnTo>
                        <a:lnTo>
                          <a:pt x="3157" y="311"/>
                        </a:lnTo>
                        <a:lnTo>
                          <a:pt x="3158" y="309"/>
                        </a:lnTo>
                        <a:lnTo>
                          <a:pt x="3155" y="322"/>
                        </a:lnTo>
                        <a:lnTo>
                          <a:pt x="3153" y="336"/>
                        </a:lnTo>
                        <a:lnTo>
                          <a:pt x="3152" y="338"/>
                        </a:lnTo>
                        <a:lnTo>
                          <a:pt x="3153" y="338"/>
                        </a:lnTo>
                        <a:lnTo>
                          <a:pt x="3150" y="351"/>
                        </a:lnTo>
                        <a:lnTo>
                          <a:pt x="3150" y="346"/>
                        </a:lnTo>
                        <a:lnTo>
                          <a:pt x="3148" y="351"/>
                        </a:lnTo>
                        <a:lnTo>
                          <a:pt x="3143" y="364"/>
                        </a:lnTo>
                        <a:lnTo>
                          <a:pt x="3145" y="364"/>
                        </a:lnTo>
                        <a:lnTo>
                          <a:pt x="3142" y="376"/>
                        </a:lnTo>
                        <a:lnTo>
                          <a:pt x="3142" y="373"/>
                        </a:lnTo>
                        <a:lnTo>
                          <a:pt x="3140" y="378"/>
                        </a:lnTo>
                        <a:lnTo>
                          <a:pt x="3133" y="391"/>
                        </a:lnTo>
                        <a:lnTo>
                          <a:pt x="3118" y="426"/>
                        </a:lnTo>
                        <a:lnTo>
                          <a:pt x="3118" y="428"/>
                        </a:lnTo>
                        <a:lnTo>
                          <a:pt x="3111" y="440"/>
                        </a:lnTo>
                        <a:lnTo>
                          <a:pt x="3110" y="442"/>
                        </a:lnTo>
                        <a:lnTo>
                          <a:pt x="3105" y="448"/>
                        </a:lnTo>
                        <a:lnTo>
                          <a:pt x="3098" y="460"/>
                        </a:lnTo>
                        <a:lnTo>
                          <a:pt x="3088" y="470"/>
                        </a:lnTo>
                        <a:lnTo>
                          <a:pt x="3080" y="480"/>
                        </a:lnTo>
                        <a:lnTo>
                          <a:pt x="3073" y="489"/>
                        </a:lnTo>
                        <a:lnTo>
                          <a:pt x="3064" y="495"/>
                        </a:lnTo>
                        <a:lnTo>
                          <a:pt x="3056" y="504"/>
                        </a:lnTo>
                        <a:lnTo>
                          <a:pt x="3046" y="510"/>
                        </a:lnTo>
                        <a:lnTo>
                          <a:pt x="3053" y="505"/>
                        </a:lnTo>
                        <a:lnTo>
                          <a:pt x="3028" y="520"/>
                        </a:lnTo>
                        <a:lnTo>
                          <a:pt x="3024" y="524"/>
                        </a:lnTo>
                        <a:lnTo>
                          <a:pt x="3017" y="527"/>
                        </a:lnTo>
                        <a:lnTo>
                          <a:pt x="3019" y="525"/>
                        </a:lnTo>
                        <a:lnTo>
                          <a:pt x="3016" y="527"/>
                        </a:lnTo>
                        <a:lnTo>
                          <a:pt x="2999" y="534"/>
                        </a:lnTo>
                        <a:lnTo>
                          <a:pt x="3002" y="532"/>
                        </a:lnTo>
                        <a:lnTo>
                          <a:pt x="2987" y="537"/>
                        </a:lnTo>
                        <a:lnTo>
                          <a:pt x="2986" y="537"/>
                        </a:lnTo>
                        <a:lnTo>
                          <a:pt x="2976" y="539"/>
                        </a:lnTo>
                        <a:lnTo>
                          <a:pt x="2934" y="539"/>
                        </a:lnTo>
                        <a:lnTo>
                          <a:pt x="2924" y="537"/>
                        </a:lnTo>
                        <a:lnTo>
                          <a:pt x="2922" y="537"/>
                        </a:lnTo>
                        <a:lnTo>
                          <a:pt x="2897" y="529"/>
                        </a:lnTo>
                        <a:lnTo>
                          <a:pt x="2902" y="531"/>
                        </a:lnTo>
                        <a:lnTo>
                          <a:pt x="2893" y="527"/>
                        </a:lnTo>
                        <a:lnTo>
                          <a:pt x="2887" y="524"/>
                        </a:lnTo>
                        <a:lnTo>
                          <a:pt x="2882" y="520"/>
                        </a:lnTo>
                        <a:lnTo>
                          <a:pt x="2865" y="510"/>
                        </a:lnTo>
                        <a:lnTo>
                          <a:pt x="2855" y="504"/>
                        </a:lnTo>
                        <a:lnTo>
                          <a:pt x="2846" y="495"/>
                        </a:lnTo>
                        <a:lnTo>
                          <a:pt x="2838" y="489"/>
                        </a:lnTo>
                        <a:lnTo>
                          <a:pt x="2826" y="477"/>
                        </a:lnTo>
                        <a:lnTo>
                          <a:pt x="2828" y="480"/>
                        </a:lnTo>
                        <a:lnTo>
                          <a:pt x="2821" y="470"/>
                        </a:lnTo>
                        <a:lnTo>
                          <a:pt x="2815" y="462"/>
                        </a:lnTo>
                        <a:lnTo>
                          <a:pt x="2806" y="450"/>
                        </a:lnTo>
                        <a:lnTo>
                          <a:pt x="2799" y="442"/>
                        </a:lnTo>
                        <a:lnTo>
                          <a:pt x="2799" y="440"/>
                        </a:lnTo>
                        <a:lnTo>
                          <a:pt x="2793" y="428"/>
                        </a:lnTo>
                        <a:lnTo>
                          <a:pt x="2791" y="426"/>
                        </a:lnTo>
                        <a:lnTo>
                          <a:pt x="2786" y="415"/>
                        </a:lnTo>
                        <a:lnTo>
                          <a:pt x="2781" y="405"/>
                        </a:lnTo>
                        <a:lnTo>
                          <a:pt x="2779" y="403"/>
                        </a:lnTo>
                        <a:lnTo>
                          <a:pt x="2774" y="391"/>
                        </a:lnTo>
                        <a:lnTo>
                          <a:pt x="2778" y="396"/>
                        </a:lnTo>
                        <a:lnTo>
                          <a:pt x="2774" y="390"/>
                        </a:lnTo>
                        <a:lnTo>
                          <a:pt x="2769" y="376"/>
                        </a:lnTo>
                        <a:lnTo>
                          <a:pt x="2766" y="364"/>
                        </a:lnTo>
                        <a:lnTo>
                          <a:pt x="2763" y="351"/>
                        </a:lnTo>
                        <a:lnTo>
                          <a:pt x="2757" y="338"/>
                        </a:lnTo>
                        <a:lnTo>
                          <a:pt x="2756" y="334"/>
                        </a:lnTo>
                        <a:lnTo>
                          <a:pt x="2757" y="336"/>
                        </a:lnTo>
                        <a:lnTo>
                          <a:pt x="2754" y="321"/>
                        </a:lnTo>
                        <a:lnTo>
                          <a:pt x="2751" y="294"/>
                        </a:lnTo>
                        <a:lnTo>
                          <a:pt x="2749" y="279"/>
                        </a:lnTo>
                        <a:lnTo>
                          <a:pt x="2747" y="265"/>
                        </a:lnTo>
                        <a:lnTo>
                          <a:pt x="2746" y="259"/>
                        </a:lnTo>
                        <a:lnTo>
                          <a:pt x="2746" y="249"/>
                        </a:lnTo>
                        <a:lnTo>
                          <a:pt x="2747" y="249"/>
                        </a:lnTo>
                        <a:lnTo>
                          <a:pt x="2746" y="235"/>
                        </a:lnTo>
                        <a:lnTo>
                          <a:pt x="2744" y="227"/>
                        </a:lnTo>
                        <a:lnTo>
                          <a:pt x="2744" y="118"/>
                        </a:lnTo>
                        <a:lnTo>
                          <a:pt x="2742" y="101"/>
                        </a:lnTo>
                        <a:lnTo>
                          <a:pt x="2744" y="101"/>
                        </a:lnTo>
                        <a:lnTo>
                          <a:pt x="2742" y="91"/>
                        </a:lnTo>
                        <a:lnTo>
                          <a:pt x="2732" y="76"/>
                        </a:lnTo>
                        <a:lnTo>
                          <a:pt x="2722" y="62"/>
                        </a:lnTo>
                        <a:lnTo>
                          <a:pt x="2711" y="52"/>
                        </a:lnTo>
                        <a:lnTo>
                          <a:pt x="2699" y="45"/>
                        </a:lnTo>
                        <a:lnTo>
                          <a:pt x="2684" y="40"/>
                        </a:lnTo>
                        <a:lnTo>
                          <a:pt x="2667" y="39"/>
                        </a:lnTo>
                        <a:lnTo>
                          <a:pt x="2025" y="39"/>
                        </a:lnTo>
                        <a:lnTo>
                          <a:pt x="2025" y="250"/>
                        </a:lnTo>
                        <a:lnTo>
                          <a:pt x="2023" y="265"/>
                        </a:lnTo>
                        <a:lnTo>
                          <a:pt x="2023" y="279"/>
                        </a:lnTo>
                        <a:lnTo>
                          <a:pt x="2021" y="294"/>
                        </a:lnTo>
                        <a:lnTo>
                          <a:pt x="2020" y="307"/>
                        </a:lnTo>
                        <a:lnTo>
                          <a:pt x="2018" y="311"/>
                        </a:lnTo>
                        <a:lnTo>
                          <a:pt x="2020" y="309"/>
                        </a:lnTo>
                        <a:lnTo>
                          <a:pt x="2013" y="336"/>
                        </a:lnTo>
                        <a:lnTo>
                          <a:pt x="2011" y="344"/>
                        </a:lnTo>
                        <a:lnTo>
                          <a:pt x="2009" y="351"/>
                        </a:lnTo>
                        <a:lnTo>
                          <a:pt x="2009" y="346"/>
                        </a:lnTo>
                        <a:lnTo>
                          <a:pt x="2008" y="351"/>
                        </a:lnTo>
                        <a:lnTo>
                          <a:pt x="2003" y="364"/>
                        </a:lnTo>
                        <a:lnTo>
                          <a:pt x="2004" y="364"/>
                        </a:lnTo>
                        <a:lnTo>
                          <a:pt x="2001" y="376"/>
                        </a:lnTo>
                        <a:lnTo>
                          <a:pt x="2003" y="369"/>
                        </a:lnTo>
                        <a:lnTo>
                          <a:pt x="1999" y="376"/>
                        </a:lnTo>
                        <a:lnTo>
                          <a:pt x="1994" y="390"/>
                        </a:lnTo>
                        <a:lnTo>
                          <a:pt x="1993" y="393"/>
                        </a:lnTo>
                        <a:lnTo>
                          <a:pt x="1989" y="403"/>
                        </a:lnTo>
                        <a:lnTo>
                          <a:pt x="1989" y="405"/>
                        </a:lnTo>
                        <a:lnTo>
                          <a:pt x="1983" y="416"/>
                        </a:lnTo>
                        <a:lnTo>
                          <a:pt x="1978" y="426"/>
                        </a:lnTo>
                        <a:lnTo>
                          <a:pt x="1978" y="428"/>
                        </a:lnTo>
                        <a:lnTo>
                          <a:pt x="1971" y="440"/>
                        </a:lnTo>
                        <a:lnTo>
                          <a:pt x="1969" y="442"/>
                        </a:lnTo>
                        <a:lnTo>
                          <a:pt x="1964" y="448"/>
                        </a:lnTo>
                        <a:lnTo>
                          <a:pt x="1957" y="460"/>
                        </a:lnTo>
                        <a:lnTo>
                          <a:pt x="1947" y="470"/>
                        </a:lnTo>
                        <a:lnTo>
                          <a:pt x="1941" y="480"/>
                        </a:lnTo>
                        <a:lnTo>
                          <a:pt x="1932" y="489"/>
                        </a:lnTo>
                        <a:lnTo>
                          <a:pt x="1924" y="495"/>
                        </a:lnTo>
                        <a:lnTo>
                          <a:pt x="1916" y="504"/>
                        </a:lnTo>
                        <a:lnTo>
                          <a:pt x="1907" y="510"/>
                        </a:lnTo>
                        <a:lnTo>
                          <a:pt x="1909" y="509"/>
                        </a:lnTo>
                        <a:lnTo>
                          <a:pt x="1905" y="510"/>
                        </a:lnTo>
                        <a:lnTo>
                          <a:pt x="1897" y="515"/>
                        </a:lnTo>
                        <a:lnTo>
                          <a:pt x="1894" y="519"/>
                        </a:lnTo>
                        <a:lnTo>
                          <a:pt x="1877" y="527"/>
                        </a:lnTo>
                        <a:lnTo>
                          <a:pt x="1879" y="525"/>
                        </a:lnTo>
                        <a:lnTo>
                          <a:pt x="1875" y="527"/>
                        </a:lnTo>
                        <a:lnTo>
                          <a:pt x="1858" y="534"/>
                        </a:lnTo>
                        <a:lnTo>
                          <a:pt x="1862" y="532"/>
                        </a:lnTo>
                        <a:lnTo>
                          <a:pt x="1847" y="537"/>
                        </a:lnTo>
                        <a:lnTo>
                          <a:pt x="1845" y="537"/>
                        </a:lnTo>
                        <a:lnTo>
                          <a:pt x="1835" y="539"/>
                        </a:lnTo>
                        <a:lnTo>
                          <a:pt x="1793" y="539"/>
                        </a:lnTo>
                        <a:lnTo>
                          <a:pt x="1775" y="534"/>
                        </a:lnTo>
                        <a:lnTo>
                          <a:pt x="1770" y="532"/>
                        </a:lnTo>
                        <a:lnTo>
                          <a:pt x="1773" y="534"/>
                        </a:lnTo>
                        <a:lnTo>
                          <a:pt x="1753" y="527"/>
                        </a:lnTo>
                        <a:lnTo>
                          <a:pt x="1753" y="525"/>
                        </a:lnTo>
                        <a:lnTo>
                          <a:pt x="1751" y="525"/>
                        </a:lnTo>
                        <a:lnTo>
                          <a:pt x="1733" y="515"/>
                        </a:lnTo>
                        <a:lnTo>
                          <a:pt x="1716" y="504"/>
                        </a:lnTo>
                        <a:lnTo>
                          <a:pt x="1699" y="489"/>
                        </a:lnTo>
                        <a:lnTo>
                          <a:pt x="1694" y="484"/>
                        </a:lnTo>
                        <a:lnTo>
                          <a:pt x="1697" y="489"/>
                        </a:lnTo>
                        <a:lnTo>
                          <a:pt x="1681" y="470"/>
                        </a:lnTo>
                        <a:lnTo>
                          <a:pt x="1654" y="430"/>
                        </a:lnTo>
                        <a:lnTo>
                          <a:pt x="1656" y="430"/>
                        </a:lnTo>
                        <a:lnTo>
                          <a:pt x="1654" y="428"/>
                        </a:lnTo>
                        <a:lnTo>
                          <a:pt x="1640" y="405"/>
                        </a:lnTo>
                        <a:lnTo>
                          <a:pt x="1637" y="400"/>
                        </a:lnTo>
                        <a:lnTo>
                          <a:pt x="1639" y="401"/>
                        </a:lnTo>
                        <a:lnTo>
                          <a:pt x="1622" y="351"/>
                        </a:lnTo>
                        <a:lnTo>
                          <a:pt x="1622" y="349"/>
                        </a:lnTo>
                        <a:lnTo>
                          <a:pt x="1615" y="321"/>
                        </a:lnTo>
                        <a:lnTo>
                          <a:pt x="1610" y="294"/>
                        </a:lnTo>
                        <a:lnTo>
                          <a:pt x="1607" y="265"/>
                        </a:lnTo>
                        <a:lnTo>
                          <a:pt x="1605" y="257"/>
                        </a:lnTo>
                        <a:lnTo>
                          <a:pt x="1605" y="99"/>
                        </a:lnTo>
                        <a:lnTo>
                          <a:pt x="1604" y="81"/>
                        </a:lnTo>
                        <a:lnTo>
                          <a:pt x="1605" y="81"/>
                        </a:lnTo>
                        <a:lnTo>
                          <a:pt x="1600" y="69"/>
                        </a:lnTo>
                        <a:lnTo>
                          <a:pt x="1593" y="57"/>
                        </a:lnTo>
                        <a:lnTo>
                          <a:pt x="1582" y="44"/>
                        </a:lnTo>
                        <a:lnTo>
                          <a:pt x="1570" y="34"/>
                        </a:lnTo>
                        <a:lnTo>
                          <a:pt x="1558" y="27"/>
                        </a:lnTo>
                        <a:lnTo>
                          <a:pt x="1543" y="22"/>
                        </a:lnTo>
                        <a:lnTo>
                          <a:pt x="1528" y="20"/>
                        </a:lnTo>
                        <a:lnTo>
                          <a:pt x="884" y="20"/>
                        </a:lnTo>
                        <a:lnTo>
                          <a:pt x="884" y="210"/>
                        </a:lnTo>
                        <a:lnTo>
                          <a:pt x="882" y="235"/>
                        </a:lnTo>
                        <a:lnTo>
                          <a:pt x="879" y="260"/>
                        </a:lnTo>
                        <a:lnTo>
                          <a:pt x="874" y="285"/>
                        </a:lnTo>
                        <a:lnTo>
                          <a:pt x="872" y="287"/>
                        </a:lnTo>
                        <a:lnTo>
                          <a:pt x="872" y="289"/>
                        </a:lnTo>
                        <a:lnTo>
                          <a:pt x="852" y="336"/>
                        </a:lnTo>
                        <a:lnTo>
                          <a:pt x="850" y="339"/>
                        </a:lnTo>
                        <a:lnTo>
                          <a:pt x="852" y="338"/>
                        </a:lnTo>
                        <a:lnTo>
                          <a:pt x="839" y="359"/>
                        </a:lnTo>
                        <a:lnTo>
                          <a:pt x="839" y="358"/>
                        </a:lnTo>
                        <a:lnTo>
                          <a:pt x="837" y="361"/>
                        </a:lnTo>
                        <a:lnTo>
                          <a:pt x="822" y="381"/>
                        </a:lnTo>
                        <a:lnTo>
                          <a:pt x="805" y="401"/>
                        </a:lnTo>
                        <a:lnTo>
                          <a:pt x="785" y="418"/>
                        </a:lnTo>
                        <a:lnTo>
                          <a:pt x="765" y="433"/>
                        </a:lnTo>
                        <a:lnTo>
                          <a:pt x="768" y="430"/>
                        </a:lnTo>
                        <a:lnTo>
                          <a:pt x="763" y="433"/>
                        </a:lnTo>
                        <a:lnTo>
                          <a:pt x="741" y="447"/>
                        </a:lnTo>
                        <a:lnTo>
                          <a:pt x="740" y="448"/>
                        </a:lnTo>
                        <a:lnTo>
                          <a:pt x="741" y="448"/>
                        </a:lnTo>
                        <a:lnTo>
                          <a:pt x="718" y="458"/>
                        </a:lnTo>
                        <a:lnTo>
                          <a:pt x="721" y="455"/>
                        </a:lnTo>
                        <a:lnTo>
                          <a:pt x="716" y="458"/>
                        </a:lnTo>
                        <a:lnTo>
                          <a:pt x="693" y="467"/>
                        </a:lnTo>
                        <a:lnTo>
                          <a:pt x="668" y="473"/>
                        </a:lnTo>
                        <a:lnTo>
                          <a:pt x="666" y="473"/>
                        </a:lnTo>
                        <a:lnTo>
                          <a:pt x="641" y="477"/>
                        </a:lnTo>
                        <a:lnTo>
                          <a:pt x="616" y="478"/>
                        </a:lnTo>
                        <a:lnTo>
                          <a:pt x="0" y="478"/>
                        </a:lnTo>
                        <a:lnTo>
                          <a:pt x="0" y="458"/>
                        </a:lnTo>
                        <a:lnTo>
                          <a:pt x="614" y="458"/>
                        </a:lnTo>
                        <a:lnTo>
                          <a:pt x="639" y="457"/>
                        </a:lnTo>
                        <a:lnTo>
                          <a:pt x="664" y="453"/>
                        </a:lnTo>
                        <a:lnTo>
                          <a:pt x="664" y="455"/>
                        </a:lnTo>
                        <a:lnTo>
                          <a:pt x="686" y="448"/>
                        </a:lnTo>
                        <a:lnTo>
                          <a:pt x="710" y="440"/>
                        </a:lnTo>
                        <a:lnTo>
                          <a:pt x="731" y="430"/>
                        </a:lnTo>
                        <a:lnTo>
                          <a:pt x="753" y="416"/>
                        </a:lnTo>
                        <a:lnTo>
                          <a:pt x="773" y="401"/>
                        </a:lnTo>
                        <a:lnTo>
                          <a:pt x="792" y="385"/>
                        </a:lnTo>
                        <a:lnTo>
                          <a:pt x="809" y="366"/>
                        </a:lnTo>
                        <a:lnTo>
                          <a:pt x="824" y="346"/>
                        </a:lnTo>
                        <a:lnTo>
                          <a:pt x="837" y="326"/>
                        </a:lnTo>
                        <a:lnTo>
                          <a:pt x="856" y="280"/>
                        </a:lnTo>
                        <a:lnTo>
                          <a:pt x="861" y="257"/>
                        </a:lnTo>
                        <a:lnTo>
                          <a:pt x="864" y="233"/>
                        </a:lnTo>
                        <a:lnTo>
                          <a:pt x="862" y="233"/>
                        </a:lnTo>
                        <a:lnTo>
                          <a:pt x="864" y="208"/>
                        </a:lnTo>
                        <a:lnTo>
                          <a:pt x="86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9" name="Line 183"/>
                  <p:cNvSpPr>
                    <a:spLocks noChangeShapeType="1"/>
                  </p:cNvSpPr>
                  <p:nvPr/>
                </p:nvSpPr>
                <p:spPr bwMode="auto">
                  <a:xfrm flipV="1">
                    <a:off x="1566" y="2861"/>
                    <a:ext cx="245" cy="66"/>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0" name="Freeform 184"/>
                  <p:cNvSpPr>
                    <a:spLocks/>
                  </p:cNvSpPr>
                  <p:nvPr/>
                </p:nvSpPr>
                <p:spPr bwMode="auto">
                  <a:xfrm>
                    <a:off x="1779" y="2812"/>
                    <a:ext cx="214" cy="110"/>
                  </a:xfrm>
                  <a:custGeom>
                    <a:avLst/>
                    <a:gdLst/>
                    <a:ahLst/>
                    <a:cxnLst>
                      <a:cxn ang="0">
                        <a:pos x="0" y="0"/>
                      </a:cxn>
                      <a:cxn ang="0">
                        <a:pos x="214" y="0"/>
                      </a:cxn>
                      <a:cxn ang="0">
                        <a:pos x="28" y="110"/>
                      </a:cxn>
                      <a:cxn ang="0">
                        <a:pos x="30" y="101"/>
                      </a:cxn>
                      <a:cxn ang="0">
                        <a:pos x="32" y="84"/>
                      </a:cxn>
                      <a:cxn ang="0">
                        <a:pos x="32" y="74"/>
                      </a:cxn>
                      <a:cxn ang="0">
                        <a:pos x="33" y="64"/>
                      </a:cxn>
                      <a:cxn ang="0">
                        <a:pos x="33" y="56"/>
                      </a:cxn>
                      <a:cxn ang="0">
                        <a:pos x="30" y="42"/>
                      </a:cxn>
                      <a:cxn ang="0">
                        <a:pos x="25" y="34"/>
                      </a:cxn>
                      <a:cxn ang="0">
                        <a:pos x="20" y="27"/>
                      </a:cxn>
                      <a:cxn ang="0">
                        <a:pos x="13" y="19"/>
                      </a:cxn>
                      <a:cxn ang="0">
                        <a:pos x="3" y="5"/>
                      </a:cxn>
                      <a:cxn ang="0">
                        <a:pos x="0" y="0"/>
                      </a:cxn>
                    </a:cxnLst>
                    <a:rect l="0" t="0" r="r" b="b"/>
                    <a:pathLst>
                      <a:path w="214" h="110">
                        <a:moveTo>
                          <a:pt x="0" y="0"/>
                        </a:moveTo>
                        <a:lnTo>
                          <a:pt x="214" y="0"/>
                        </a:lnTo>
                        <a:lnTo>
                          <a:pt x="28" y="110"/>
                        </a:lnTo>
                        <a:lnTo>
                          <a:pt x="30" y="101"/>
                        </a:lnTo>
                        <a:lnTo>
                          <a:pt x="32" y="84"/>
                        </a:lnTo>
                        <a:lnTo>
                          <a:pt x="32" y="74"/>
                        </a:lnTo>
                        <a:lnTo>
                          <a:pt x="33" y="64"/>
                        </a:lnTo>
                        <a:lnTo>
                          <a:pt x="33" y="56"/>
                        </a:lnTo>
                        <a:lnTo>
                          <a:pt x="30" y="42"/>
                        </a:lnTo>
                        <a:lnTo>
                          <a:pt x="25" y="34"/>
                        </a:lnTo>
                        <a:lnTo>
                          <a:pt x="20" y="27"/>
                        </a:lnTo>
                        <a:lnTo>
                          <a:pt x="13" y="19"/>
                        </a:lnTo>
                        <a:lnTo>
                          <a:pt x="3" y="5"/>
                        </a:lnTo>
                        <a:lnTo>
                          <a:pt x="0" y="0"/>
                        </a:lnTo>
                        <a:close/>
                      </a:path>
                    </a:pathLst>
                  </a:custGeom>
                  <a:solidFill>
                    <a:srgbClr val="0033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1" name="Line 185"/>
                  <p:cNvSpPr>
                    <a:spLocks noChangeShapeType="1"/>
                  </p:cNvSpPr>
                  <p:nvPr/>
                </p:nvSpPr>
                <p:spPr bwMode="auto">
                  <a:xfrm flipV="1">
                    <a:off x="1522" y="3017"/>
                    <a:ext cx="503" cy="348"/>
                  </a:xfrm>
                  <a:prstGeom prst="line">
                    <a:avLst/>
                  </a:prstGeom>
                  <a:noFill/>
                  <a:ln w="95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2" name="Freeform 186"/>
                  <p:cNvSpPr>
                    <a:spLocks/>
                  </p:cNvSpPr>
                  <p:nvPr/>
                </p:nvSpPr>
                <p:spPr bwMode="auto">
                  <a:xfrm>
                    <a:off x="1978" y="2910"/>
                    <a:ext cx="203" cy="166"/>
                  </a:xfrm>
                  <a:custGeom>
                    <a:avLst/>
                    <a:gdLst/>
                    <a:ahLst/>
                    <a:cxnLst>
                      <a:cxn ang="0">
                        <a:pos x="203" y="0"/>
                      </a:cxn>
                      <a:cxn ang="0">
                        <a:pos x="64" y="166"/>
                      </a:cxn>
                      <a:cxn ang="0">
                        <a:pos x="59" y="141"/>
                      </a:cxn>
                      <a:cxn ang="0">
                        <a:pos x="56" y="131"/>
                      </a:cxn>
                      <a:cxn ang="0">
                        <a:pos x="54" y="122"/>
                      </a:cxn>
                      <a:cxn ang="0">
                        <a:pos x="51" y="114"/>
                      </a:cxn>
                      <a:cxn ang="0">
                        <a:pos x="47" y="107"/>
                      </a:cxn>
                      <a:cxn ang="0">
                        <a:pos x="42" y="102"/>
                      </a:cxn>
                      <a:cxn ang="0">
                        <a:pos x="36" y="97"/>
                      </a:cxn>
                      <a:cxn ang="0">
                        <a:pos x="29" y="90"/>
                      </a:cxn>
                      <a:cxn ang="0">
                        <a:pos x="20" y="85"/>
                      </a:cxn>
                      <a:cxn ang="0">
                        <a:pos x="7" y="77"/>
                      </a:cxn>
                      <a:cxn ang="0">
                        <a:pos x="0" y="74"/>
                      </a:cxn>
                      <a:cxn ang="0">
                        <a:pos x="203" y="0"/>
                      </a:cxn>
                    </a:cxnLst>
                    <a:rect l="0" t="0" r="r" b="b"/>
                    <a:pathLst>
                      <a:path w="203" h="166">
                        <a:moveTo>
                          <a:pt x="203" y="0"/>
                        </a:moveTo>
                        <a:lnTo>
                          <a:pt x="64" y="166"/>
                        </a:lnTo>
                        <a:lnTo>
                          <a:pt x="59" y="141"/>
                        </a:lnTo>
                        <a:lnTo>
                          <a:pt x="56" y="131"/>
                        </a:lnTo>
                        <a:lnTo>
                          <a:pt x="54" y="122"/>
                        </a:lnTo>
                        <a:lnTo>
                          <a:pt x="51" y="114"/>
                        </a:lnTo>
                        <a:lnTo>
                          <a:pt x="47" y="107"/>
                        </a:lnTo>
                        <a:lnTo>
                          <a:pt x="42" y="102"/>
                        </a:lnTo>
                        <a:lnTo>
                          <a:pt x="36" y="97"/>
                        </a:lnTo>
                        <a:lnTo>
                          <a:pt x="29" y="90"/>
                        </a:lnTo>
                        <a:lnTo>
                          <a:pt x="20" y="85"/>
                        </a:lnTo>
                        <a:lnTo>
                          <a:pt x="7" y="77"/>
                        </a:lnTo>
                        <a:lnTo>
                          <a:pt x="0" y="74"/>
                        </a:lnTo>
                        <a:lnTo>
                          <a:pt x="203" y="0"/>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3" name="Line 187"/>
                  <p:cNvSpPr>
                    <a:spLocks noChangeShapeType="1"/>
                  </p:cNvSpPr>
                  <p:nvPr/>
                </p:nvSpPr>
                <p:spPr bwMode="auto">
                  <a:xfrm flipV="1">
                    <a:off x="2948" y="3323"/>
                    <a:ext cx="240" cy="3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4" name="Freeform 188"/>
                  <p:cNvSpPr>
                    <a:spLocks/>
                  </p:cNvSpPr>
                  <p:nvPr/>
                </p:nvSpPr>
                <p:spPr bwMode="auto">
                  <a:xfrm>
                    <a:off x="3162" y="3271"/>
                    <a:ext cx="214" cy="112"/>
                  </a:xfrm>
                  <a:custGeom>
                    <a:avLst/>
                    <a:gdLst/>
                    <a:ahLst/>
                    <a:cxnLst>
                      <a:cxn ang="0">
                        <a:pos x="0" y="0"/>
                      </a:cxn>
                      <a:cxn ang="0">
                        <a:pos x="214" y="27"/>
                      </a:cxn>
                      <a:cxn ang="0">
                        <a:pos x="16" y="112"/>
                      </a:cxn>
                      <a:cxn ang="0">
                        <a:pos x="17" y="104"/>
                      </a:cxn>
                      <a:cxn ang="0">
                        <a:pos x="22" y="87"/>
                      </a:cxn>
                      <a:cxn ang="0">
                        <a:pos x="26" y="67"/>
                      </a:cxn>
                      <a:cxn ang="0">
                        <a:pos x="27" y="58"/>
                      </a:cxn>
                      <a:cxn ang="0">
                        <a:pos x="24" y="45"/>
                      </a:cxn>
                      <a:cxn ang="0">
                        <a:pos x="17" y="28"/>
                      </a:cxn>
                      <a:cxn ang="0">
                        <a:pos x="12" y="20"/>
                      </a:cxn>
                      <a:cxn ang="0">
                        <a:pos x="4" y="6"/>
                      </a:cxn>
                      <a:cxn ang="0">
                        <a:pos x="0" y="0"/>
                      </a:cxn>
                    </a:cxnLst>
                    <a:rect l="0" t="0" r="r" b="b"/>
                    <a:pathLst>
                      <a:path w="214" h="112">
                        <a:moveTo>
                          <a:pt x="0" y="0"/>
                        </a:moveTo>
                        <a:lnTo>
                          <a:pt x="214" y="27"/>
                        </a:lnTo>
                        <a:lnTo>
                          <a:pt x="16" y="112"/>
                        </a:lnTo>
                        <a:lnTo>
                          <a:pt x="17" y="104"/>
                        </a:lnTo>
                        <a:lnTo>
                          <a:pt x="22" y="87"/>
                        </a:lnTo>
                        <a:lnTo>
                          <a:pt x="26" y="67"/>
                        </a:lnTo>
                        <a:lnTo>
                          <a:pt x="27" y="58"/>
                        </a:lnTo>
                        <a:lnTo>
                          <a:pt x="24" y="45"/>
                        </a:lnTo>
                        <a:lnTo>
                          <a:pt x="17" y="28"/>
                        </a:lnTo>
                        <a:lnTo>
                          <a:pt x="12" y="20"/>
                        </a:lnTo>
                        <a:lnTo>
                          <a:pt x="4"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5" name="Freeform 191"/>
                  <p:cNvSpPr>
                    <a:spLocks/>
                  </p:cNvSpPr>
                  <p:nvPr/>
                </p:nvSpPr>
                <p:spPr bwMode="auto">
                  <a:xfrm>
                    <a:off x="2859" y="3316"/>
                    <a:ext cx="37" cy="104"/>
                  </a:xfrm>
                  <a:custGeom>
                    <a:avLst/>
                    <a:gdLst/>
                    <a:ahLst/>
                    <a:cxnLst>
                      <a:cxn ang="0">
                        <a:pos x="28" y="0"/>
                      </a:cxn>
                      <a:cxn ang="0">
                        <a:pos x="37" y="0"/>
                      </a:cxn>
                      <a:cxn ang="0">
                        <a:pos x="37" y="104"/>
                      </a:cxn>
                      <a:cxn ang="0">
                        <a:pos x="23" y="104"/>
                      </a:cxn>
                      <a:cxn ang="0">
                        <a:pos x="23" y="23"/>
                      </a:cxn>
                      <a:cxn ang="0">
                        <a:pos x="20" y="25"/>
                      </a:cxn>
                      <a:cxn ang="0">
                        <a:pos x="17" y="29"/>
                      </a:cxn>
                      <a:cxn ang="0">
                        <a:pos x="12" y="32"/>
                      </a:cxn>
                      <a:cxn ang="0">
                        <a:pos x="5" y="35"/>
                      </a:cxn>
                      <a:cxn ang="0">
                        <a:pos x="0" y="37"/>
                      </a:cxn>
                      <a:cxn ang="0">
                        <a:pos x="0" y="25"/>
                      </a:cxn>
                      <a:cxn ang="0">
                        <a:pos x="13" y="18"/>
                      </a:cxn>
                      <a:cxn ang="0">
                        <a:pos x="18" y="13"/>
                      </a:cxn>
                      <a:cxn ang="0">
                        <a:pos x="22" y="8"/>
                      </a:cxn>
                      <a:cxn ang="0">
                        <a:pos x="25" y="5"/>
                      </a:cxn>
                      <a:cxn ang="0">
                        <a:pos x="28" y="0"/>
                      </a:cxn>
                    </a:cxnLst>
                    <a:rect l="0" t="0" r="r" b="b"/>
                    <a:pathLst>
                      <a:path w="37" h="104">
                        <a:moveTo>
                          <a:pt x="28" y="0"/>
                        </a:moveTo>
                        <a:lnTo>
                          <a:pt x="37" y="0"/>
                        </a:lnTo>
                        <a:lnTo>
                          <a:pt x="37" y="104"/>
                        </a:lnTo>
                        <a:lnTo>
                          <a:pt x="23" y="104"/>
                        </a:lnTo>
                        <a:lnTo>
                          <a:pt x="23" y="23"/>
                        </a:lnTo>
                        <a:lnTo>
                          <a:pt x="20" y="25"/>
                        </a:lnTo>
                        <a:lnTo>
                          <a:pt x="17" y="29"/>
                        </a:lnTo>
                        <a:lnTo>
                          <a:pt x="12" y="32"/>
                        </a:lnTo>
                        <a:lnTo>
                          <a:pt x="5" y="35"/>
                        </a:lnTo>
                        <a:lnTo>
                          <a:pt x="0" y="37"/>
                        </a:lnTo>
                        <a:lnTo>
                          <a:pt x="0" y="25"/>
                        </a:lnTo>
                        <a:lnTo>
                          <a:pt x="13" y="18"/>
                        </a:lnTo>
                        <a:lnTo>
                          <a:pt x="18" y="13"/>
                        </a:lnTo>
                        <a:lnTo>
                          <a:pt x="22" y="8"/>
                        </a:lnTo>
                        <a:lnTo>
                          <a:pt x="25" y="5"/>
                        </a:lnTo>
                        <a:lnTo>
                          <a:pt x="2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6" name="Line 195"/>
                  <p:cNvSpPr>
                    <a:spLocks noChangeShapeType="1"/>
                  </p:cNvSpPr>
                  <p:nvPr/>
                </p:nvSpPr>
                <p:spPr bwMode="auto">
                  <a:xfrm flipH="1">
                    <a:off x="410" y="3553"/>
                    <a:ext cx="5215"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7" name="Line 196"/>
                  <p:cNvSpPr>
                    <a:spLocks noChangeShapeType="1"/>
                  </p:cNvSpPr>
                  <p:nvPr/>
                </p:nvSpPr>
                <p:spPr bwMode="auto">
                  <a:xfrm flipV="1">
                    <a:off x="410" y="2161"/>
                    <a:ext cx="1" cy="139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8" name="Line 197"/>
                  <p:cNvSpPr>
                    <a:spLocks noChangeShapeType="1"/>
                  </p:cNvSpPr>
                  <p:nvPr/>
                </p:nvSpPr>
                <p:spPr bwMode="auto">
                  <a:xfrm>
                    <a:off x="410" y="2161"/>
                    <a:ext cx="5215"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9" name="Line 198"/>
                  <p:cNvSpPr>
                    <a:spLocks noChangeShapeType="1"/>
                  </p:cNvSpPr>
                  <p:nvPr/>
                </p:nvSpPr>
                <p:spPr bwMode="auto">
                  <a:xfrm>
                    <a:off x="5625" y="2161"/>
                    <a:ext cx="1" cy="139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0" name="Line 199"/>
                  <p:cNvSpPr>
                    <a:spLocks noChangeShapeType="1"/>
                  </p:cNvSpPr>
                  <p:nvPr/>
                </p:nvSpPr>
                <p:spPr bwMode="auto">
                  <a:xfrm flipV="1">
                    <a:off x="410"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1" name="Rectangle 200"/>
                  <p:cNvSpPr>
                    <a:spLocks noChangeArrowheads="1"/>
                  </p:cNvSpPr>
                  <p:nvPr/>
                </p:nvSpPr>
                <p:spPr bwMode="auto">
                  <a:xfrm>
                    <a:off x="377" y="3621"/>
                    <a:ext cx="21" cy="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2" name="Freeform 201"/>
                  <p:cNvSpPr>
                    <a:spLocks/>
                  </p:cNvSpPr>
                  <p:nvPr/>
                </p:nvSpPr>
                <p:spPr bwMode="auto">
                  <a:xfrm>
                    <a:off x="408" y="3586"/>
                    <a:ext cx="22" cy="61"/>
                  </a:xfrm>
                  <a:custGeom>
                    <a:avLst/>
                    <a:gdLst/>
                    <a:ahLst/>
                    <a:cxnLst>
                      <a:cxn ang="0">
                        <a:pos x="17" y="0"/>
                      </a:cxn>
                      <a:cxn ang="0">
                        <a:pos x="22" y="0"/>
                      </a:cxn>
                      <a:cxn ang="0">
                        <a:pos x="22" y="61"/>
                      </a:cxn>
                      <a:cxn ang="0">
                        <a:pos x="16" y="61"/>
                      </a:cxn>
                      <a:cxn ang="0">
                        <a:pos x="16" y="14"/>
                      </a:cxn>
                      <a:cxn ang="0">
                        <a:pos x="12" y="15"/>
                      </a:cxn>
                      <a:cxn ang="0">
                        <a:pos x="7" y="19"/>
                      </a:cxn>
                      <a:cxn ang="0">
                        <a:pos x="0" y="22"/>
                      </a:cxn>
                      <a:cxn ang="0">
                        <a:pos x="0" y="15"/>
                      </a:cxn>
                      <a:cxn ang="0">
                        <a:pos x="7" y="12"/>
                      </a:cxn>
                      <a:cxn ang="0">
                        <a:pos x="12" y="9"/>
                      </a:cxn>
                      <a:cxn ang="0">
                        <a:pos x="16" y="4"/>
                      </a:cxn>
                      <a:cxn ang="0">
                        <a:pos x="17" y="0"/>
                      </a:cxn>
                    </a:cxnLst>
                    <a:rect l="0" t="0" r="r" b="b"/>
                    <a:pathLst>
                      <a:path w="22" h="61">
                        <a:moveTo>
                          <a:pt x="17" y="0"/>
                        </a:moveTo>
                        <a:lnTo>
                          <a:pt x="22" y="0"/>
                        </a:lnTo>
                        <a:lnTo>
                          <a:pt x="22" y="61"/>
                        </a:lnTo>
                        <a:lnTo>
                          <a:pt x="16" y="61"/>
                        </a:lnTo>
                        <a:lnTo>
                          <a:pt x="16" y="14"/>
                        </a:lnTo>
                        <a:lnTo>
                          <a:pt x="12" y="15"/>
                        </a:lnTo>
                        <a:lnTo>
                          <a:pt x="7" y="19"/>
                        </a:lnTo>
                        <a:lnTo>
                          <a:pt x="0" y="22"/>
                        </a:lnTo>
                        <a:lnTo>
                          <a:pt x="0" y="15"/>
                        </a:lnTo>
                        <a:lnTo>
                          <a:pt x="7" y="12"/>
                        </a:lnTo>
                        <a:lnTo>
                          <a:pt x="12" y="9"/>
                        </a:lnTo>
                        <a:lnTo>
                          <a:pt x="16" y="4"/>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3" name="Line 202"/>
                  <p:cNvSpPr>
                    <a:spLocks noChangeShapeType="1"/>
                  </p:cNvSpPr>
                  <p:nvPr/>
                </p:nvSpPr>
                <p:spPr bwMode="auto">
                  <a:xfrm flipV="1">
                    <a:off x="1279"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4" name="Freeform 203"/>
                  <p:cNvSpPr>
                    <a:spLocks noEditPoints="1"/>
                  </p:cNvSpPr>
                  <p:nvPr/>
                </p:nvSpPr>
                <p:spPr bwMode="auto">
                  <a:xfrm>
                    <a:off x="1259" y="3586"/>
                    <a:ext cx="40" cy="62"/>
                  </a:xfrm>
                  <a:custGeom>
                    <a:avLst/>
                    <a:gdLst/>
                    <a:ahLst/>
                    <a:cxnLst>
                      <a:cxn ang="0">
                        <a:pos x="17" y="7"/>
                      </a:cxn>
                      <a:cxn ang="0">
                        <a:pos x="13" y="9"/>
                      </a:cxn>
                      <a:cxn ang="0">
                        <a:pos x="8" y="19"/>
                      </a:cxn>
                      <a:cxn ang="0">
                        <a:pos x="8" y="42"/>
                      </a:cxn>
                      <a:cxn ang="0">
                        <a:pos x="10" y="47"/>
                      </a:cxn>
                      <a:cxn ang="0">
                        <a:pos x="12" y="51"/>
                      </a:cxn>
                      <a:cxn ang="0">
                        <a:pos x="15" y="52"/>
                      </a:cxn>
                      <a:cxn ang="0">
                        <a:pos x="17" y="54"/>
                      </a:cxn>
                      <a:cxn ang="0">
                        <a:pos x="23" y="54"/>
                      </a:cxn>
                      <a:cxn ang="0">
                        <a:pos x="27" y="52"/>
                      </a:cxn>
                      <a:cxn ang="0">
                        <a:pos x="28" y="51"/>
                      </a:cxn>
                      <a:cxn ang="0">
                        <a:pos x="30" y="46"/>
                      </a:cxn>
                      <a:cxn ang="0">
                        <a:pos x="32" y="39"/>
                      </a:cxn>
                      <a:cxn ang="0">
                        <a:pos x="32" y="22"/>
                      </a:cxn>
                      <a:cxn ang="0">
                        <a:pos x="30" y="15"/>
                      </a:cxn>
                      <a:cxn ang="0">
                        <a:pos x="27" y="9"/>
                      </a:cxn>
                      <a:cxn ang="0">
                        <a:pos x="23" y="7"/>
                      </a:cxn>
                      <a:cxn ang="0">
                        <a:pos x="17" y="7"/>
                      </a:cxn>
                      <a:cxn ang="0">
                        <a:pos x="15" y="0"/>
                      </a:cxn>
                      <a:cxn ang="0">
                        <a:pos x="25" y="0"/>
                      </a:cxn>
                      <a:cxn ang="0">
                        <a:pos x="28" y="2"/>
                      </a:cxn>
                      <a:cxn ang="0">
                        <a:pos x="30" y="4"/>
                      </a:cxn>
                      <a:cxn ang="0">
                        <a:pos x="33" y="5"/>
                      </a:cxn>
                      <a:cxn ang="0">
                        <a:pos x="37" y="12"/>
                      </a:cxn>
                      <a:cxn ang="0">
                        <a:pos x="38" y="17"/>
                      </a:cxn>
                      <a:cxn ang="0">
                        <a:pos x="38" y="20"/>
                      </a:cxn>
                      <a:cxn ang="0">
                        <a:pos x="40" y="25"/>
                      </a:cxn>
                      <a:cxn ang="0">
                        <a:pos x="40" y="30"/>
                      </a:cxn>
                      <a:cxn ang="0">
                        <a:pos x="38" y="41"/>
                      </a:cxn>
                      <a:cxn ang="0">
                        <a:pos x="38" y="49"/>
                      </a:cxn>
                      <a:cxn ang="0">
                        <a:pos x="35" y="54"/>
                      </a:cxn>
                      <a:cxn ang="0">
                        <a:pos x="30" y="57"/>
                      </a:cxn>
                      <a:cxn ang="0">
                        <a:pos x="28" y="61"/>
                      </a:cxn>
                      <a:cxn ang="0">
                        <a:pos x="25" y="61"/>
                      </a:cxn>
                      <a:cxn ang="0">
                        <a:pos x="20" y="62"/>
                      </a:cxn>
                      <a:cxn ang="0">
                        <a:pos x="10" y="59"/>
                      </a:cxn>
                      <a:cxn ang="0">
                        <a:pos x="7" y="56"/>
                      </a:cxn>
                      <a:cxn ang="0">
                        <a:pos x="3" y="51"/>
                      </a:cxn>
                      <a:cxn ang="0">
                        <a:pos x="2" y="46"/>
                      </a:cxn>
                      <a:cxn ang="0">
                        <a:pos x="0" y="39"/>
                      </a:cxn>
                      <a:cxn ang="0">
                        <a:pos x="0" y="24"/>
                      </a:cxn>
                      <a:cxn ang="0">
                        <a:pos x="5" y="9"/>
                      </a:cxn>
                      <a:cxn ang="0">
                        <a:pos x="7" y="5"/>
                      </a:cxn>
                      <a:cxn ang="0">
                        <a:pos x="8" y="4"/>
                      </a:cxn>
                      <a:cxn ang="0">
                        <a:pos x="15" y="0"/>
                      </a:cxn>
                    </a:cxnLst>
                    <a:rect l="0" t="0" r="r" b="b"/>
                    <a:pathLst>
                      <a:path w="40" h="62">
                        <a:moveTo>
                          <a:pt x="17" y="7"/>
                        </a:moveTo>
                        <a:lnTo>
                          <a:pt x="13" y="9"/>
                        </a:lnTo>
                        <a:lnTo>
                          <a:pt x="8" y="19"/>
                        </a:lnTo>
                        <a:lnTo>
                          <a:pt x="8" y="42"/>
                        </a:lnTo>
                        <a:lnTo>
                          <a:pt x="10" y="47"/>
                        </a:lnTo>
                        <a:lnTo>
                          <a:pt x="12" y="51"/>
                        </a:lnTo>
                        <a:lnTo>
                          <a:pt x="15" y="52"/>
                        </a:lnTo>
                        <a:lnTo>
                          <a:pt x="17" y="54"/>
                        </a:lnTo>
                        <a:lnTo>
                          <a:pt x="23" y="54"/>
                        </a:lnTo>
                        <a:lnTo>
                          <a:pt x="27" y="52"/>
                        </a:lnTo>
                        <a:lnTo>
                          <a:pt x="28" y="51"/>
                        </a:lnTo>
                        <a:lnTo>
                          <a:pt x="30" y="46"/>
                        </a:lnTo>
                        <a:lnTo>
                          <a:pt x="32" y="39"/>
                        </a:lnTo>
                        <a:lnTo>
                          <a:pt x="32" y="22"/>
                        </a:lnTo>
                        <a:lnTo>
                          <a:pt x="30" y="15"/>
                        </a:lnTo>
                        <a:lnTo>
                          <a:pt x="27" y="9"/>
                        </a:lnTo>
                        <a:lnTo>
                          <a:pt x="23" y="7"/>
                        </a:lnTo>
                        <a:lnTo>
                          <a:pt x="17" y="7"/>
                        </a:lnTo>
                        <a:close/>
                        <a:moveTo>
                          <a:pt x="15" y="0"/>
                        </a:moveTo>
                        <a:lnTo>
                          <a:pt x="25" y="0"/>
                        </a:lnTo>
                        <a:lnTo>
                          <a:pt x="28" y="2"/>
                        </a:lnTo>
                        <a:lnTo>
                          <a:pt x="30" y="4"/>
                        </a:lnTo>
                        <a:lnTo>
                          <a:pt x="33" y="5"/>
                        </a:lnTo>
                        <a:lnTo>
                          <a:pt x="37" y="12"/>
                        </a:lnTo>
                        <a:lnTo>
                          <a:pt x="38" y="17"/>
                        </a:lnTo>
                        <a:lnTo>
                          <a:pt x="38" y="20"/>
                        </a:lnTo>
                        <a:lnTo>
                          <a:pt x="40" y="25"/>
                        </a:lnTo>
                        <a:lnTo>
                          <a:pt x="40" y="30"/>
                        </a:lnTo>
                        <a:lnTo>
                          <a:pt x="38" y="41"/>
                        </a:lnTo>
                        <a:lnTo>
                          <a:pt x="38" y="49"/>
                        </a:lnTo>
                        <a:lnTo>
                          <a:pt x="35" y="54"/>
                        </a:lnTo>
                        <a:lnTo>
                          <a:pt x="30" y="57"/>
                        </a:lnTo>
                        <a:lnTo>
                          <a:pt x="28" y="61"/>
                        </a:lnTo>
                        <a:lnTo>
                          <a:pt x="25" y="61"/>
                        </a:lnTo>
                        <a:lnTo>
                          <a:pt x="20" y="62"/>
                        </a:lnTo>
                        <a:lnTo>
                          <a:pt x="10" y="59"/>
                        </a:lnTo>
                        <a:lnTo>
                          <a:pt x="7" y="56"/>
                        </a:lnTo>
                        <a:lnTo>
                          <a:pt x="3" y="51"/>
                        </a:lnTo>
                        <a:lnTo>
                          <a:pt x="2" y="46"/>
                        </a:lnTo>
                        <a:lnTo>
                          <a:pt x="0" y="39"/>
                        </a:lnTo>
                        <a:lnTo>
                          <a:pt x="0" y="24"/>
                        </a:lnTo>
                        <a:lnTo>
                          <a:pt x="5" y="9"/>
                        </a:lnTo>
                        <a:lnTo>
                          <a:pt x="7" y="5"/>
                        </a:lnTo>
                        <a:lnTo>
                          <a:pt x="8"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5" name="Line 204"/>
                  <p:cNvSpPr>
                    <a:spLocks noChangeShapeType="1"/>
                  </p:cNvSpPr>
                  <p:nvPr/>
                </p:nvSpPr>
                <p:spPr bwMode="auto">
                  <a:xfrm flipV="1">
                    <a:off x="2148"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grpSp>
            <p:sp>
              <p:nvSpPr>
                <p:cNvPr id="14" name="Freeform 206"/>
                <p:cNvSpPr>
                  <a:spLocks/>
                </p:cNvSpPr>
                <p:nvPr/>
              </p:nvSpPr>
              <p:spPr bwMode="auto">
                <a:xfrm>
                  <a:off x="2133" y="3586"/>
                  <a:ext cx="21" cy="61"/>
                </a:xfrm>
                <a:custGeom>
                  <a:avLst/>
                  <a:gdLst/>
                  <a:ahLst/>
                  <a:cxnLst>
                    <a:cxn ang="0">
                      <a:pos x="16" y="0"/>
                    </a:cxn>
                    <a:cxn ang="0">
                      <a:pos x="21" y="0"/>
                    </a:cxn>
                    <a:cxn ang="0">
                      <a:pos x="21" y="61"/>
                    </a:cxn>
                    <a:cxn ang="0">
                      <a:pos x="15" y="61"/>
                    </a:cxn>
                    <a:cxn ang="0">
                      <a:pos x="15" y="14"/>
                    </a:cxn>
                    <a:cxn ang="0">
                      <a:pos x="11" y="15"/>
                    </a:cxn>
                    <a:cxn ang="0">
                      <a:pos x="6" y="19"/>
                    </a:cxn>
                    <a:cxn ang="0">
                      <a:pos x="0" y="22"/>
                    </a:cxn>
                    <a:cxn ang="0">
                      <a:pos x="0" y="15"/>
                    </a:cxn>
                    <a:cxn ang="0">
                      <a:pos x="6" y="12"/>
                    </a:cxn>
                    <a:cxn ang="0">
                      <a:pos x="11" y="9"/>
                    </a:cxn>
                    <a:cxn ang="0">
                      <a:pos x="15" y="4"/>
                    </a:cxn>
                    <a:cxn ang="0">
                      <a:pos x="16" y="0"/>
                    </a:cxn>
                  </a:cxnLst>
                  <a:rect l="0" t="0" r="r" b="b"/>
                  <a:pathLst>
                    <a:path w="21" h="61">
                      <a:moveTo>
                        <a:pt x="16" y="0"/>
                      </a:moveTo>
                      <a:lnTo>
                        <a:pt x="21" y="0"/>
                      </a:lnTo>
                      <a:lnTo>
                        <a:pt x="21" y="61"/>
                      </a:lnTo>
                      <a:lnTo>
                        <a:pt x="15" y="61"/>
                      </a:lnTo>
                      <a:lnTo>
                        <a:pt x="15" y="14"/>
                      </a:lnTo>
                      <a:lnTo>
                        <a:pt x="11" y="15"/>
                      </a:lnTo>
                      <a:lnTo>
                        <a:pt x="6" y="19"/>
                      </a:lnTo>
                      <a:lnTo>
                        <a:pt x="0" y="22"/>
                      </a:lnTo>
                      <a:lnTo>
                        <a:pt x="0" y="15"/>
                      </a:lnTo>
                      <a:lnTo>
                        <a:pt x="6" y="12"/>
                      </a:lnTo>
                      <a:lnTo>
                        <a:pt x="11" y="9"/>
                      </a:lnTo>
                      <a:lnTo>
                        <a:pt x="15" y="4"/>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 name="Line 207"/>
                <p:cNvSpPr>
                  <a:spLocks noChangeShapeType="1"/>
                </p:cNvSpPr>
                <p:nvPr/>
              </p:nvSpPr>
              <p:spPr bwMode="auto">
                <a:xfrm flipV="1">
                  <a:off x="3018"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 name="Freeform 208"/>
                <p:cNvSpPr>
                  <a:spLocks/>
                </p:cNvSpPr>
                <p:nvPr/>
              </p:nvSpPr>
              <p:spPr bwMode="auto">
                <a:xfrm>
                  <a:off x="2998" y="3586"/>
                  <a:ext cx="39" cy="61"/>
                </a:xfrm>
                <a:custGeom>
                  <a:avLst/>
                  <a:gdLst/>
                  <a:ahLst/>
                  <a:cxnLst>
                    <a:cxn ang="0">
                      <a:pos x="15" y="0"/>
                    </a:cxn>
                    <a:cxn ang="0">
                      <a:pos x="25" y="0"/>
                    </a:cxn>
                    <a:cxn ang="0">
                      <a:pos x="32" y="4"/>
                    </a:cxn>
                    <a:cxn ang="0">
                      <a:pos x="35" y="9"/>
                    </a:cxn>
                    <a:cxn ang="0">
                      <a:pos x="37" y="12"/>
                    </a:cxn>
                    <a:cxn ang="0">
                      <a:pos x="39" y="17"/>
                    </a:cxn>
                    <a:cxn ang="0">
                      <a:pos x="37" y="20"/>
                    </a:cxn>
                    <a:cxn ang="0">
                      <a:pos x="37" y="24"/>
                    </a:cxn>
                    <a:cxn ang="0">
                      <a:pos x="35" y="27"/>
                    </a:cxn>
                    <a:cxn ang="0">
                      <a:pos x="32" y="30"/>
                    </a:cxn>
                    <a:cxn ang="0">
                      <a:pos x="30" y="34"/>
                    </a:cxn>
                    <a:cxn ang="0">
                      <a:pos x="25" y="37"/>
                    </a:cxn>
                    <a:cxn ang="0">
                      <a:pos x="22" y="41"/>
                    </a:cxn>
                    <a:cxn ang="0">
                      <a:pos x="17" y="44"/>
                    </a:cxn>
                    <a:cxn ang="0">
                      <a:pos x="15" y="47"/>
                    </a:cxn>
                    <a:cxn ang="0">
                      <a:pos x="12" y="49"/>
                    </a:cxn>
                    <a:cxn ang="0">
                      <a:pos x="12" y="51"/>
                    </a:cxn>
                    <a:cxn ang="0">
                      <a:pos x="10" y="52"/>
                    </a:cxn>
                    <a:cxn ang="0">
                      <a:pos x="39" y="52"/>
                    </a:cxn>
                    <a:cxn ang="0">
                      <a:pos x="39" y="61"/>
                    </a:cxn>
                    <a:cxn ang="0">
                      <a:pos x="0" y="61"/>
                    </a:cxn>
                    <a:cxn ang="0">
                      <a:pos x="0" y="56"/>
                    </a:cxn>
                    <a:cxn ang="0">
                      <a:pos x="2" y="51"/>
                    </a:cxn>
                    <a:cxn ang="0">
                      <a:pos x="5" y="47"/>
                    </a:cxn>
                    <a:cxn ang="0">
                      <a:pos x="7" y="44"/>
                    </a:cxn>
                    <a:cxn ang="0">
                      <a:pos x="14" y="37"/>
                    </a:cxn>
                    <a:cxn ang="0">
                      <a:pos x="20" y="32"/>
                    </a:cxn>
                    <a:cxn ang="0">
                      <a:pos x="27" y="25"/>
                    </a:cxn>
                    <a:cxn ang="0">
                      <a:pos x="29" y="22"/>
                    </a:cxn>
                    <a:cxn ang="0">
                      <a:pos x="30" y="20"/>
                    </a:cxn>
                    <a:cxn ang="0">
                      <a:pos x="30" y="14"/>
                    </a:cxn>
                    <a:cxn ang="0">
                      <a:pos x="24" y="7"/>
                    </a:cxn>
                    <a:cxn ang="0">
                      <a:pos x="17" y="7"/>
                    </a:cxn>
                    <a:cxn ang="0">
                      <a:pos x="14" y="9"/>
                    </a:cxn>
                    <a:cxn ang="0">
                      <a:pos x="9" y="14"/>
                    </a:cxn>
                    <a:cxn ang="0">
                      <a:pos x="9" y="17"/>
                    </a:cxn>
                    <a:cxn ang="0">
                      <a:pos x="0" y="17"/>
                    </a:cxn>
                    <a:cxn ang="0">
                      <a:pos x="3" y="7"/>
                    </a:cxn>
                    <a:cxn ang="0">
                      <a:pos x="7" y="4"/>
                    </a:cxn>
                    <a:cxn ang="0">
                      <a:pos x="10" y="2"/>
                    </a:cxn>
                    <a:cxn ang="0">
                      <a:pos x="15" y="0"/>
                    </a:cxn>
                  </a:cxnLst>
                  <a:rect l="0" t="0" r="r" b="b"/>
                  <a:pathLst>
                    <a:path w="39" h="61">
                      <a:moveTo>
                        <a:pt x="15" y="0"/>
                      </a:moveTo>
                      <a:lnTo>
                        <a:pt x="25" y="0"/>
                      </a:lnTo>
                      <a:lnTo>
                        <a:pt x="32" y="4"/>
                      </a:lnTo>
                      <a:lnTo>
                        <a:pt x="35" y="9"/>
                      </a:lnTo>
                      <a:lnTo>
                        <a:pt x="37" y="12"/>
                      </a:lnTo>
                      <a:lnTo>
                        <a:pt x="39" y="17"/>
                      </a:lnTo>
                      <a:lnTo>
                        <a:pt x="37" y="20"/>
                      </a:lnTo>
                      <a:lnTo>
                        <a:pt x="37" y="24"/>
                      </a:lnTo>
                      <a:lnTo>
                        <a:pt x="35" y="27"/>
                      </a:lnTo>
                      <a:lnTo>
                        <a:pt x="32" y="30"/>
                      </a:lnTo>
                      <a:lnTo>
                        <a:pt x="30" y="34"/>
                      </a:lnTo>
                      <a:lnTo>
                        <a:pt x="25" y="37"/>
                      </a:lnTo>
                      <a:lnTo>
                        <a:pt x="22" y="41"/>
                      </a:lnTo>
                      <a:lnTo>
                        <a:pt x="17" y="44"/>
                      </a:lnTo>
                      <a:lnTo>
                        <a:pt x="15" y="47"/>
                      </a:lnTo>
                      <a:lnTo>
                        <a:pt x="12" y="49"/>
                      </a:lnTo>
                      <a:lnTo>
                        <a:pt x="12" y="51"/>
                      </a:lnTo>
                      <a:lnTo>
                        <a:pt x="10" y="52"/>
                      </a:lnTo>
                      <a:lnTo>
                        <a:pt x="39" y="52"/>
                      </a:lnTo>
                      <a:lnTo>
                        <a:pt x="39" y="61"/>
                      </a:lnTo>
                      <a:lnTo>
                        <a:pt x="0" y="61"/>
                      </a:lnTo>
                      <a:lnTo>
                        <a:pt x="0" y="56"/>
                      </a:lnTo>
                      <a:lnTo>
                        <a:pt x="2" y="51"/>
                      </a:lnTo>
                      <a:lnTo>
                        <a:pt x="5" y="47"/>
                      </a:lnTo>
                      <a:lnTo>
                        <a:pt x="7" y="44"/>
                      </a:lnTo>
                      <a:lnTo>
                        <a:pt x="14" y="37"/>
                      </a:lnTo>
                      <a:lnTo>
                        <a:pt x="20" y="32"/>
                      </a:lnTo>
                      <a:lnTo>
                        <a:pt x="27" y="25"/>
                      </a:lnTo>
                      <a:lnTo>
                        <a:pt x="29" y="22"/>
                      </a:lnTo>
                      <a:lnTo>
                        <a:pt x="30" y="20"/>
                      </a:lnTo>
                      <a:lnTo>
                        <a:pt x="30" y="14"/>
                      </a:lnTo>
                      <a:lnTo>
                        <a:pt x="24" y="7"/>
                      </a:lnTo>
                      <a:lnTo>
                        <a:pt x="17" y="7"/>
                      </a:lnTo>
                      <a:lnTo>
                        <a:pt x="14" y="9"/>
                      </a:lnTo>
                      <a:lnTo>
                        <a:pt x="9" y="14"/>
                      </a:lnTo>
                      <a:lnTo>
                        <a:pt x="9" y="17"/>
                      </a:lnTo>
                      <a:lnTo>
                        <a:pt x="0" y="17"/>
                      </a:lnTo>
                      <a:lnTo>
                        <a:pt x="3" y="7"/>
                      </a:lnTo>
                      <a:lnTo>
                        <a:pt x="7" y="4"/>
                      </a:lnTo>
                      <a:lnTo>
                        <a:pt x="10" y="2"/>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 name="Line 209"/>
                <p:cNvSpPr>
                  <a:spLocks noChangeShapeType="1"/>
                </p:cNvSpPr>
                <p:nvPr/>
              </p:nvSpPr>
              <p:spPr bwMode="auto">
                <a:xfrm flipV="1">
                  <a:off x="3887"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 name="Freeform 210"/>
                <p:cNvSpPr>
                  <a:spLocks/>
                </p:cNvSpPr>
                <p:nvPr/>
              </p:nvSpPr>
              <p:spPr bwMode="auto">
                <a:xfrm>
                  <a:off x="3867" y="3586"/>
                  <a:ext cx="40" cy="62"/>
                </a:xfrm>
                <a:custGeom>
                  <a:avLst/>
                  <a:gdLst/>
                  <a:ahLst/>
                  <a:cxnLst>
                    <a:cxn ang="0">
                      <a:pos x="15" y="0"/>
                    </a:cxn>
                    <a:cxn ang="0">
                      <a:pos x="23" y="0"/>
                    </a:cxn>
                    <a:cxn ang="0">
                      <a:pos x="27" y="2"/>
                    </a:cxn>
                    <a:cxn ang="0">
                      <a:pos x="32" y="5"/>
                    </a:cxn>
                    <a:cxn ang="0">
                      <a:pos x="35" y="9"/>
                    </a:cxn>
                    <a:cxn ang="0">
                      <a:pos x="35" y="12"/>
                    </a:cxn>
                    <a:cxn ang="0">
                      <a:pos x="37" y="15"/>
                    </a:cxn>
                    <a:cxn ang="0">
                      <a:pos x="35" y="19"/>
                    </a:cxn>
                    <a:cxn ang="0">
                      <a:pos x="35" y="22"/>
                    </a:cxn>
                    <a:cxn ang="0">
                      <a:pos x="32" y="25"/>
                    </a:cxn>
                    <a:cxn ang="0">
                      <a:pos x="28" y="27"/>
                    </a:cxn>
                    <a:cxn ang="0">
                      <a:pos x="33" y="29"/>
                    </a:cxn>
                    <a:cxn ang="0">
                      <a:pos x="37" y="32"/>
                    </a:cxn>
                    <a:cxn ang="0">
                      <a:pos x="40" y="42"/>
                    </a:cxn>
                    <a:cxn ang="0">
                      <a:pos x="37" y="52"/>
                    </a:cxn>
                    <a:cxn ang="0">
                      <a:pos x="30" y="59"/>
                    </a:cxn>
                    <a:cxn ang="0">
                      <a:pos x="20" y="62"/>
                    </a:cxn>
                    <a:cxn ang="0">
                      <a:pos x="10" y="59"/>
                    </a:cxn>
                    <a:cxn ang="0">
                      <a:pos x="7" y="57"/>
                    </a:cxn>
                    <a:cxn ang="0">
                      <a:pos x="3" y="54"/>
                    </a:cxn>
                    <a:cxn ang="0">
                      <a:pos x="2" y="49"/>
                    </a:cxn>
                    <a:cxn ang="0">
                      <a:pos x="0" y="46"/>
                    </a:cxn>
                    <a:cxn ang="0">
                      <a:pos x="8" y="44"/>
                    </a:cxn>
                    <a:cxn ang="0">
                      <a:pos x="8" y="47"/>
                    </a:cxn>
                    <a:cxn ang="0">
                      <a:pos x="10" y="51"/>
                    </a:cxn>
                    <a:cxn ang="0">
                      <a:pos x="12" y="52"/>
                    </a:cxn>
                    <a:cxn ang="0">
                      <a:pos x="15" y="54"/>
                    </a:cxn>
                    <a:cxn ang="0">
                      <a:pos x="23" y="54"/>
                    </a:cxn>
                    <a:cxn ang="0">
                      <a:pos x="27" y="52"/>
                    </a:cxn>
                    <a:cxn ang="0">
                      <a:pos x="32" y="47"/>
                    </a:cxn>
                    <a:cxn ang="0">
                      <a:pos x="32" y="39"/>
                    </a:cxn>
                    <a:cxn ang="0">
                      <a:pos x="30" y="37"/>
                    </a:cxn>
                    <a:cxn ang="0">
                      <a:pos x="28" y="34"/>
                    </a:cxn>
                    <a:cxn ang="0">
                      <a:pos x="25" y="32"/>
                    </a:cxn>
                    <a:cxn ang="0">
                      <a:pos x="20" y="30"/>
                    </a:cxn>
                    <a:cxn ang="0">
                      <a:pos x="18" y="30"/>
                    </a:cxn>
                    <a:cxn ang="0">
                      <a:pos x="15" y="32"/>
                    </a:cxn>
                    <a:cxn ang="0">
                      <a:pos x="17" y="25"/>
                    </a:cxn>
                    <a:cxn ang="0">
                      <a:pos x="25" y="22"/>
                    </a:cxn>
                    <a:cxn ang="0">
                      <a:pos x="28" y="19"/>
                    </a:cxn>
                    <a:cxn ang="0">
                      <a:pos x="28" y="15"/>
                    </a:cxn>
                    <a:cxn ang="0">
                      <a:pos x="27" y="12"/>
                    </a:cxn>
                    <a:cxn ang="0">
                      <a:pos x="25" y="10"/>
                    </a:cxn>
                    <a:cxn ang="0">
                      <a:pos x="23" y="7"/>
                    </a:cxn>
                    <a:cxn ang="0">
                      <a:pos x="15" y="7"/>
                    </a:cxn>
                    <a:cxn ang="0">
                      <a:pos x="10" y="12"/>
                    </a:cxn>
                    <a:cxn ang="0">
                      <a:pos x="8" y="17"/>
                    </a:cxn>
                    <a:cxn ang="0">
                      <a:pos x="2" y="15"/>
                    </a:cxn>
                    <a:cxn ang="0">
                      <a:pos x="2" y="10"/>
                    </a:cxn>
                    <a:cxn ang="0">
                      <a:pos x="5" y="7"/>
                    </a:cxn>
                    <a:cxn ang="0">
                      <a:pos x="7" y="4"/>
                    </a:cxn>
                    <a:cxn ang="0">
                      <a:pos x="10" y="2"/>
                    </a:cxn>
                    <a:cxn ang="0">
                      <a:pos x="15" y="0"/>
                    </a:cxn>
                  </a:cxnLst>
                  <a:rect l="0" t="0" r="r" b="b"/>
                  <a:pathLst>
                    <a:path w="40" h="62">
                      <a:moveTo>
                        <a:pt x="15" y="0"/>
                      </a:moveTo>
                      <a:lnTo>
                        <a:pt x="23" y="0"/>
                      </a:lnTo>
                      <a:lnTo>
                        <a:pt x="27" y="2"/>
                      </a:lnTo>
                      <a:lnTo>
                        <a:pt x="32" y="5"/>
                      </a:lnTo>
                      <a:lnTo>
                        <a:pt x="35" y="9"/>
                      </a:lnTo>
                      <a:lnTo>
                        <a:pt x="35" y="12"/>
                      </a:lnTo>
                      <a:lnTo>
                        <a:pt x="37" y="15"/>
                      </a:lnTo>
                      <a:lnTo>
                        <a:pt x="35" y="19"/>
                      </a:lnTo>
                      <a:lnTo>
                        <a:pt x="35" y="22"/>
                      </a:lnTo>
                      <a:lnTo>
                        <a:pt x="32" y="25"/>
                      </a:lnTo>
                      <a:lnTo>
                        <a:pt x="28" y="27"/>
                      </a:lnTo>
                      <a:lnTo>
                        <a:pt x="33" y="29"/>
                      </a:lnTo>
                      <a:lnTo>
                        <a:pt x="37" y="32"/>
                      </a:lnTo>
                      <a:lnTo>
                        <a:pt x="40" y="42"/>
                      </a:lnTo>
                      <a:lnTo>
                        <a:pt x="37" y="52"/>
                      </a:lnTo>
                      <a:lnTo>
                        <a:pt x="30" y="59"/>
                      </a:lnTo>
                      <a:lnTo>
                        <a:pt x="20" y="62"/>
                      </a:lnTo>
                      <a:lnTo>
                        <a:pt x="10" y="59"/>
                      </a:lnTo>
                      <a:lnTo>
                        <a:pt x="7" y="57"/>
                      </a:lnTo>
                      <a:lnTo>
                        <a:pt x="3" y="54"/>
                      </a:lnTo>
                      <a:lnTo>
                        <a:pt x="2" y="49"/>
                      </a:lnTo>
                      <a:lnTo>
                        <a:pt x="0" y="46"/>
                      </a:lnTo>
                      <a:lnTo>
                        <a:pt x="8" y="44"/>
                      </a:lnTo>
                      <a:lnTo>
                        <a:pt x="8" y="47"/>
                      </a:lnTo>
                      <a:lnTo>
                        <a:pt x="10" y="51"/>
                      </a:lnTo>
                      <a:lnTo>
                        <a:pt x="12" y="52"/>
                      </a:lnTo>
                      <a:lnTo>
                        <a:pt x="15" y="54"/>
                      </a:lnTo>
                      <a:lnTo>
                        <a:pt x="23" y="54"/>
                      </a:lnTo>
                      <a:lnTo>
                        <a:pt x="27" y="52"/>
                      </a:lnTo>
                      <a:lnTo>
                        <a:pt x="32" y="47"/>
                      </a:lnTo>
                      <a:lnTo>
                        <a:pt x="32" y="39"/>
                      </a:lnTo>
                      <a:lnTo>
                        <a:pt x="30" y="37"/>
                      </a:lnTo>
                      <a:lnTo>
                        <a:pt x="28" y="34"/>
                      </a:lnTo>
                      <a:lnTo>
                        <a:pt x="25" y="32"/>
                      </a:lnTo>
                      <a:lnTo>
                        <a:pt x="20" y="30"/>
                      </a:lnTo>
                      <a:lnTo>
                        <a:pt x="18" y="30"/>
                      </a:lnTo>
                      <a:lnTo>
                        <a:pt x="15" y="32"/>
                      </a:lnTo>
                      <a:lnTo>
                        <a:pt x="17" y="25"/>
                      </a:lnTo>
                      <a:lnTo>
                        <a:pt x="25" y="22"/>
                      </a:lnTo>
                      <a:lnTo>
                        <a:pt x="28" y="19"/>
                      </a:lnTo>
                      <a:lnTo>
                        <a:pt x="28" y="15"/>
                      </a:lnTo>
                      <a:lnTo>
                        <a:pt x="27" y="12"/>
                      </a:lnTo>
                      <a:lnTo>
                        <a:pt x="25" y="10"/>
                      </a:lnTo>
                      <a:lnTo>
                        <a:pt x="23" y="7"/>
                      </a:lnTo>
                      <a:lnTo>
                        <a:pt x="15" y="7"/>
                      </a:lnTo>
                      <a:lnTo>
                        <a:pt x="10" y="12"/>
                      </a:lnTo>
                      <a:lnTo>
                        <a:pt x="8" y="17"/>
                      </a:lnTo>
                      <a:lnTo>
                        <a:pt x="2" y="15"/>
                      </a:lnTo>
                      <a:lnTo>
                        <a:pt x="2" y="10"/>
                      </a:lnTo>
                      <a:lnTo>
                        <a:pt x="5" y="7"/>
                      </a:lnTo>
                      <a:lnTo>
                        <a:pt x="7" y="4"/>
                      </a:lnTo>
                      <a:lnTo>
                        <a:pt x="10" y="2"/>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 name="Line 211"/>
                <p:cNvSpPr>
                  <a:spLocks noChangeShapeType="1"/>
                </p:cNvSpPr>
                <p:nvPr/>
              </p:nvSpPr>
              <p:spPr bwMode="auto">
                <a:xfrm flipV="1">
                  <a:off x="4756"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 name="Freeform 212"/>
                <p:cNvSpPr>
                  <a:spLocks noEditPoints="1"/>
                </p:cNvSpPr>
                <p:nvPr/>
              </p:nvSpPr>
              <p:spPr bwMode="auto">
                <a:xfrm>
                  <a:off x="4734" y="3586"/>
                  <a:ext cx="42" cy="61"/>
                </a:xfrm>
                <a:custGeom>
                  <a:avLst/>
                  <a:gdLst/>
                  <a:ahLst/>
                  <a:cxnLst>
                    <a:cxn ang="0">
                      <a:pos x="27" y="15"/>
                    </a:cxn>
                    <a:cxn ang="0">
                      <a:pos x="8" y="39"/>
                    </a:cxn>
                    <a:cxn ang="0">
                      <a:pos x="27" y="39"/>
                    </a:cxn>
                    <a:cxn ang="0">
                      <a:pos x="27" y="15"/>
                    </a:cxn>
                    <a:cxn ang="0">
                      <a:pos x="29" y="0"/>
                    </a:cxn>
                    <a:cxn ang="0">
                      <a:pos x="34" y="0"/>
                    </a:cxn>
                    <a:cxn ang="0">
                      <a:pos x="34" y="39"/>
                    </a:cxn>
                    <a:cxn ang="0">
                      <a:pos x="42" y="39"/>
                    </a:cxn>
                    <a:cxn ang="0">
                      <a:pos x="42" y="47"/>
                    </a:cxn>
                    <a:cxn ang="0">
                      <a:pos x="34" y="47"/>
                    </a:cxn>
                    <a:cxn ang="0">
                      <a:pos x="34" y="61"/>
                    </a:cxn>
                    <a:cxn ang="0">
                      <a:pos x="27" y="61"/>
                    </a:cxn>
                    <a:cxn ang="0">
                      <a:pos x="27" y="47"/>
                    </a:cxn>
                    <a:cxn ang="0">
                      <a:pos x="0" y="47"/>
                    </a:cxn>
                    <a:cxn ang="0">
                      <a:pos x="0" y="39"/>
                    </a:cxn>
                    <a:cxn ang="0">
                      <a:pos x="29" y="0"/>
                    </a:cxn>
                  </a:cxnLst>
                  <a:rect l="0" t="0" r="r" b="b"/>
                  <a:pathLst>
                    <a:path w="42" h="61">
                      <a:moveTo>
                        <a:pt x="27" y="15"/>
                      </a:moveTo>
                      <a:lnTo>
                        <a:pt x="8" y="39"/>
                      </a:lnTo>
                      <a:lnTo>
                        <a:pt x="27" y="39"/>
                      </a:lnTo>
                      <a:lnTo>
                        <a:pt x="27" y="15"/>
                      </a:lnTo>
                      <a:close/>
                      <a:moveTo>
                        <a:pt x="29" y="0"/>
                      </a:moveTo>
                      <a:lnTo>
                        <a:pt x="34" y="0"/>
                      </a:lnTo>
                      <a:lnTo>
                        <a:pt x="34" y="39"/>
                      </a:lnTo>
                      <a:lnTo>
                        <a:pt x="42" y="39"/>
                      </a:lnTo>
                      <a:lnTo>
                        <a:pt x="42" y="47"/>
                      </a:lnTo>
                      <a:lnTo>
                        <a:pt x="34" y="47"/>
                      </a:lnTo>
                      <a:lnTo>
                        <a:pt x="34" y="61"/>
                      </a:lnTo>
                      <a:lnTo>
                        <a:pt x="27" y="61"/>
                      </a:lnTo>
                      <a:lnTo>
                        <a:pt x="27" y="47"/>
                      </a:lnTo>
                      <a:lnTo>
                        <a:pt x="0" y="47"/>
                      </a:lnTo>
                      <a:lnTo>
                        <a:pt x="0" y="39"/>
                      </a:lnTo>
                      <a:lnTo>
                        <a:pt x="2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 name="Line 213"/>
                <p:cNvSpPr>
                  <a:spLocks noChangeShapeType="1"/>
                </p:cNvSpPr>
                <p:nvPr/>
              </p:nvSpPr>
              <p:spPr bwMode="auto">
                <a:xfrm flipV="1">
                  <a:off x="5625"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 name="Freeform 214"/>
                <p:cNvSpPr>
                  <a:spLocks/>
                </p:cNvSpPr>
                <p:nvPr/>
              </p:nvSpPr>
              <p:spPr bwMode="auto">
                <a:xfrm>
                  <a:off x="5605" y="3586"/>
                  <a:ext cx="40" cy="62"/>
                </a:xfrm>
                <a:custGeom>
                  <a:avLst/>
                  <a:gdLst/>
                  <a:ahLst/>
                  <a:cxnLst>
                    <a:cxn ang="0">
                      <a:pos x="6" y="0"/>
                    </a:cxn>
                    <a:cxn ang="0">
                      <a:pos x="36" y="0"/>
                    </a:cxn>
                    <a:cxn ang="0">
                      <a:pos x="36" y="9"/>
                    </a:cxn>
                    <a:cxn ang="0">
                      <a:pos x="13" y="9"/>
                    </a:cxn>
                    <a:cxn ang="0">
                      <a:pos x="10" y="25"/>
                    </a:cxn>
                    <a:cxn ang="0">
                      <a:pos x="13" y="22"/>
                    </a:cxn>
                    <a:cxn ang="0">
                      <a:pos x="18" y="20"/>
                    </a:cxn>
                    <a:cxn ang="0">
                      <a:pos x="26" y="20"/>
                    </a:cxn>
                    <a:cxn ang="0">
                      <a:pos x="30" y="22"/>
                    </a:cxn>
                    <a:cxn ang="0">
                      <a:pos x="35" y="25"/>
                    </a:cxn>
                    <a:cxn ang="0">
                      <a:pos x="36" y="29"/>
                    </a:cxn>
                    <a:cxn ang="0">
                      <a:pos x="40" y="39"/>
                    </a:cxn>
                    <a:cxn ang="0">
                      <a:pos x="38" y="46"/>
                    </a:cxn>
                    <a:cxn ang="0">
                      <a:pos x="36" y="51"/>
                    </a:cxn>
                    <a:cxn ang="0">
                      <a:pos x="35" y="54"/>
                    </a:cxn>
                    <a:cxn ang="0">
                      <a:pos x="25" y="61"/>
                    </a:cxn>
                    <a:cxn ang="0">
                      <a:pos x="20" y="62"/>
                    </a:cxn>
                    <a:cxn ang="0">
                      <a:pos x="10" y="59"/>
                    </a:cxn>
                    <a:cxn ang="0">
                      <a:pos x="6" y="57"/>
                    </a:cxn>
                    <a:cxn ang="0">
                      <a:pos x="3" y="54"/>
                    </a:cxn>
                    <a:cxn ang="0">
                      <a:pos x="1" y="49"/>
                    </a:cxn>
                    <a:cxn ang="0">
                      <a:pos x="0" y="46"/>
                    </a:cxn>
                    <a:cxn ang="0">
                      <a:pos x="8" y="44"/>
                    </a:cxn>
                    <a:cxn ang="0">
                      <a:pos x="10" y="49"/>
                    </a:cxn>
                    <a:cxn ang="0">
                      <a:pos x="11" y="52"/>
                    </a:cxn>
                    <a:cxn ang="0">
                      <a:pos x="15" y="54"/>
                    </a:cxn>
                    <a:cxn ang="0">
                      <a:pos x="23" y="54"/>
                    </a:cxn>
                    <a:cxn ang="0">
                      <a:pos x="26" y="52"/>
                    </a:cxn>
                    <a:cxn ang="0">
                      <a:pos x="28" y="51"/>
                    </a:cxn>
                    <a:cxn ang="0">
                      <a:pos x="31" y="44"/>
                    </a:cxn>
                    <a:cxn ang="0">
                      <a:pos x="31" y="37"/>
                    </a:cxn>
                    <a:cxn ang="0">
                      <a:pos x="28" y="30"/>
                    </a:cxn>
                    <a:cxn ang="0">
                      <a:pos x="26" y="29"/>
                    </a:cxn>
                    <a:cxn ang="0">
                      <a:pos x="23" y="27"/>
                    </a:cxn>
                    <a:cxn ang="0">
                      <a:pos x="16" y="27"/>
                    </a:cxn>
                    <a:cxn ang="0">
                      <a:pos x="15" y="29"/>
                    </a:cxn>
                    <a:cxn ang="0">
                      <a:pos x="13" y="29"/>
                    </a:cxn>
                    <a:cxn ang="0">
                      <a:pos x="10" y="30"/>
                    </a:cxn>
                    <a:cxn ang="0">
                      <a:pos x="8" y="32"/>
                    </a:cxn>
                    <a:cxn ang="0">
                      <a:pos x="1" y="32"/>
                    </a:cxn>
                    <a:cxn ang="0">
                      <a:pos x="6" y="0"/>
                    </a:cxn>
                  </a:cxnLst>
                  <a:rect l="0" t="0" r="r" b="b"/>
                  <a:pathLst>
                    <a:path w="40" h="62">
                      <a:moveTo>
                        <a:pt x="6" y="0"/>
                      </a:moveTo>
                      <a:lnTo>
                        <a:pt x="36" y="0"/>
                      </a:lnTo>
                      <a:lnTo>
                        <a:pt x="36" y="9"/>
                      </a:lnTo>
                      <a:lnTo>
                        <a:pt x="13" y="9"/>
                      </a:lnTo>
                      <a:lnTo>
                        <a:pt x="10" y="25"/>
                      </a:lnTo>
                      <a:lnTo>
                        <a:pt x="13" y="22"/>
                      </a:lnTo>
                      <a:lnTo>
                        <a:pt x="18" y="20"/>
                      </a:lnTo>
                      <a:lnTo>
                        <a:pt x="26" y="20"/>
                      </a:lnTo>
                      <a:lnTo>
                        <a:pt x="30" y="22"/>
                      </a:lnTo>
                      <a:lnTo>
                        <a:pt x="35" y="25"/>
                      </a:lnTo>
                      <a:lnTo>
                        <a:pt x="36" y="29"/>
                      </a:lnTo>
                      <a:lnTo>
                        <a:pt x="40" y="39"/>
                      </a:lnTo>
                      <a:lnTo>
                        <a:pt x="38" y="46"/>
                      </a:lnTo>
                      <a:lnTo>
                        <a:pt x="36" y="51"/>
                      </a:lnTo>
                      <a:lnTo>
                        <a:pt x="35" y="54"/>
                      </a:lnTo>
                      <a:lnTo>
                        <a:pt x="25" y="61"/>
                      </a:lnTo>
                      <a:lnTo>
                        <a:pt x="20" y="62"/>
                      </a:lnTo>
                      <a:lnTo>
                        <a:pt x="10" y="59"/>
                      </a:lnTo>
                      <a:lnTo>
                        <a:pt x="6" y="57"/>
                      </a:lnTo>
                      <a:lnTo>
                        <a:pt x="3" y="54"/>
                      </a:lnTo>
                      <a:lnTo>
                        <a:pt x="1" y="49"/>
                      </a:lnTo>
                      <a:lnTo>
                        <a:pt x="0" y="46"/>
                      </a:lnTo>
                      <a:lnTo>
                        <a:pt x="8" y="44"/>
                      </a:lnTo>
                      <a:lnTo>
                        <a:pt x="10" y="49"/>
                      </a:lnTo>
                      <a:lnTo>
                        <a:pt x="11" y="52"/>
                      </a:lnTo>
                      <a:lnTo>
                        <a:pt x="15" y="54"/>
                      </a:lnTo>
                      <a:lnTo>
                        <a:pt x="23" y="54"/>
                      </a:lnTo>
                      <a:lnTo>
                        <a:pt x="26" y="52"/>
                      </a:lnTo>
                      <a:lnTo>
                        <a:pt x="28" y="51"/>
                      </a:lnTo>
                      <a:lnTo>
                        <a:pt x="31" y="44"/>
                      </a:lnTo>
                      <a:lnTo>
                        <a:pt x="31" y="37"/>
                      </a:lnTo>
                      <a:lnTo>
                        <a:pt x="28" y="30"/>
                      </a:lnTo>
                      <a:lnTo>
                        <a:pt x="26" y="29"/>
                      </a:lnTo>
                      <a:lnTo>
                        <a:pt x="23" y="27"/>
                      </a:lnTo>
                      <a:lnTo>
                        <a:pt x="16" y="27"/>
                      </a:lnTo>
                      <a:lnTo>
                        <a:pt x="15" y="29"/>
                      </a:lnTo>
                      <a:lnTo>
                        <a:pt x="13" y="29"/>
                      </a:lnTo>
                      <a:lnTo>
                        <a:pt x="10" y="30"/>
                      </a:lnTo>
                      <a:lnTo>
                        <a:pt x="8" y="32"/>
                      </a:lnTo>
                      <a:lnTo>
                        <a:pt x="1" y="32"/>
                      </a:lnTo>
                      <a:lnTo>
                        <a:pt x="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 name="Line 215"/>
                <p:cNvSpPr>
                  <a:spLocks noChangeShapeType="1"/>
                </p:cNvSpPr>
                <p:nvPr/>
              </p:nvSpPr>
              <p:spPr bwMode="auto">
                <a:xfrm flipV="1">
                  <a:off x="58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 name="Line 216"/>
                <p:cNvSpPr>
                  <a:spLocks noChangeShapeType="1"/>
                </p:cNvSpPr>
                <p:nvPr/>
              </p:nvSpPr>
              <p:spPr bwMode="auto">
                <a:xfrm flipV="1">
                  <a:off x="75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5" name="Line 217"/>
                <p:cNvSpPr>
                  <a:spLocks noChangeShapeType="1"/>
                </p:cNvSpPr>
                <p:nvPr/>
              </p:nvSpPr>
              <p:spPr bwMode="auto">
                <a:xfrm flipV="1">
                  <a:off x="93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6" name="Line 218"/>
                <p:cNvSpPr>
                  <a:spLocks noChangeShapeType="1"/>
                </p:cNvSpPr>
                <p:nvPr/>
              </p:nvSpPr>
              <p:spPr bwMode="auto">
                <a:xfrm flipV="1">
                  <a:off x="1106"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7" name="Line 219"/>
                <p:cNvSpPr>
                  <a:spLocks noChangeShapeType="1"/>
                </p:cNvSpPr>
                <p:nvPr/>
              </p:nvSpPr>
              <p:spPr bwMode="auto">
                <a:xfrm flipV="1">
                  <a:off x="145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 name="Line 220"/>
                <p:cNvSpPr>
                  <a:spLocks noChangeShapeType="1"/>
                </p:cNvSpPr>
                <p:nvPr/>
              </p:nvSpPr>
              <p:spPr bwMode="auto">
                <a:xfrm flipV="1">
                  <a:off x="1626"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9" name="Line 221"/>
                <p:cNvSpPr>
                  <a:spLocks noChangeShapeType="1"/>
                </p:cNvSpPr>
                <p:nvPr/>
              </p:nvSpPr>
              <p:spPr bwMode="auto">
                <a:xfrm flipV="1">
                  <a:off x="180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0" name="Line 222"/>
                <p:cNvSpPr>
                  <a:spLocks noChangeShapeType="1"/>
                </p:cNvSpPr>
                <p:nvPr/>
              </p:nvSpPr>
              <p:spPr bwMode="auto">
                <a:xfrm flipV="1">
                  <a:off x="197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1" name="Line 223"/>
                <p:cNvSpPr>
                  <a:spLocks noChangeShapeType="1"/>
                </p:cNvSpPr>
                <p:nvPr/>
              </p:nvSpPr>
              <p:spPr bwMode="auto">
                <a:xfrm flipV="1">
                  <a:off x="232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2" name="Line 224"/>
                <p:cNvSpPr>
                  <a:spLocks noChangeShapeType="1"/>
                </p:cNvSpPr>
                <p:nvPr/>
              </p:nvSpPr>
              <p:spPr bwMode="auto">
                <a:xfrm flipV="1">
                  <a:off x="249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3" name="Line 225"/>
                <p:cNvSpPr>
                  <a:spLocks noChangeShapeType="1"/>
                </p:cNvSpPr>
                <p:nvPr/>
              </p:nvSpPr>
              <p:spPr bwMode="auto">
                <a:xfrm flipV="1">
                  <a:off x="2669"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4" name="Line 226"/>
                <p:cNvSpPr>
                  <a:spLocks noChangeShapeType="1"/>
                </p:cNvSpPr>
                <p:nvPr/>
              </p:nvSpPr>
              <p:spPr bwMode="auto">
                <a:xfrm flipV="1">
                  <a:off x="2844"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5" name="Line 227"/>
                <p:cNvSpPr>
                  <a:spLocks noChangeShapeType="1"/>
                </p:cNvSpPr>
                <p:nvPr/>
              </p:nvSpPr>
              <p:spPr bwMode="auto">
                <a:xfrm flipV="1">
                  <a:off x="319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6" name="Line 228"/>
                <p:cNvSpPr>
                  <a:spLocks noChangeShapeType="1"/>
                </p:cNvSpPr>
                <p:nvPr/>
              </p:nvSpPr>
              <p:spPr bwMode="auto">
                <a:xfrm flipV="1">
                  <a:off x="336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7" name="Line 229"/>
                <p:cNvSpPr>
                  <a:spLocks noChangeShapeType="1"/>
                </p:cNvSpPr>
                <p:nvPr/>
              </p:nvSpPr>
              <p:spPr bwMode="auto">
                <a:xfrm flipV="1">
                  <a:off x="3540"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8" name="Line 230"/>
                <p:cNvSpPr>
                  <a:spLocks noChangeShapeType="1"/>
                </p:cNvSpPr>
                <p:nvPr/>
              </p:nvSpPr>
              <p:spPr bwMode="auto">
                <a:xfrm flipV="1">
                  <a:off x="371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39" name="Line 231"/>
                <p:cNvSpPr>
                  <a:spLocks noChangeShapeType="1"/>
                </p:cNvSpPr>
                <p:nvPr/>
              </p:nvSpPr>
              <p:spPr bwMode="auto">
                <a:xfrm flipV="1">
                  <a:off x="406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0" name="Line 232"/>
                <p:cNvSpPr>
                  <a:spLocks noChangeShapeType="1"/>
                </p:cNvSpPr>
                <p:nvPr/>
              </p:nvSpPr>
              <p:spPr bwMode="auto">
                <a:xfrm flipV="1">
                  <a:off x="4234"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1" name="Line 233"/>
                <p:cNvSpPr>
                  <a:spLocks noChangeShapeType="1"/>
                </p:cNvSpPr>
                <p:nvPr/>
              </p:nvSpPr>
              <p:spPr bwMode="auto">
                <a:xfrm flipV="1">
                  <a:off x="4409"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2" name="Line 234"/>
                <p:cNvSpPr>
                  <a:spLocks noChangeShapeType="1"/>
                </p:cNvSpPr>
                <p:nvPr/>
              </p:nvSpPr>
              <p:spPr bwMode="auto">
                <a:xfrm flipV="1">
                  <a:off x="458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3" name="Line 235"/>
                <p:cNvSpPr>
                  <a:spLocks noChangeShapeType="1"/>
                </p:cNvSpPr>
                <p:nvPr/>
              </p:nvSpPr>
              <p:spPr bwMode="auto">
                <a:xfrm flipV="1">
                  <a:off x="4930"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4" name="Line 236"/>
                <p:cNvSpPr>
                  <a:spLocks noChangeShapeType="1"/>
                </p:cNvSpPr>
                <p:nvPr/>
              </p:nvSpPr>
              <p:spPr bwMode="auto">
                <a:xfrm flipV="1">
                  <a:off x="510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5" name="Line 237"/>
                <p:cNvSpPr>
                  <a:spLocks noChangeShapeType="1"/>
                </p:cNvSpPr>
                <p:nvPr/>
              </p:nvSpPr>
              <p:spPr bwMode="auto">
                <a:xfrm flipV="1">
                  <a:off x="527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6" name="Line 238"/>
                <p:cNvSpPr>
                  <a:spLocks noChangeShapeType="1"/>
                </p:cNvSpPr>
                <p:nvPr/>
              </p:nvSpPr>
              <p:spPr bwMode="auto">
                <a:xfrm flipV="1">
                  <a:off x="545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7" name="Line 239"/>
                <p:cNvSpPr>
                  <a:spLocks noChangeShapeType="1"/>
                </p:cNvSpPr>
                <p:nvPr/>
              </p:nvSpPr>
              <p:spPr bwMode="auto">
                <a:xfrm>
                  <a:off x="410" y="355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8" name="Freeform 240"/>
                <p:cNvSpPr>
                  <a:spLocks noEditPoints="1"/>
                </p:cNvSpPr>
                <p:nvPr/>
              </p:nvSpPr>
              <p:spPr bwMode="auto">
                <a:xfrm>
                  <a:off x="231" y="3521"/>
                  <a:ext cx="40" cy="62"/>
                </a:xfrm>
                <a:custGeom>
                  <a:avLst/>
                  <a:gdLst/>
                  <a:ahLst/>
                  <a:cxnLst>
                    <a:cxn ang="0">
                      <a:pos x="16" y="6"/>
                    </a:cxn>
                    <a:cxn ang="0">
                      <a:pos x="13" y="8"/>
                    </a:cxn>
                    <a:cxn ang="0">
                      <a:pos x="8" y="18"/>
                    </a:cxn>
                    <a:cxn ang="0">
                      <a:pos x="8" y="38"/>
                    </a:cxn>
                    <a:cxn ang="0">
                      <a:pos x="10" y="45"/>
                    </a:cxn>
                    <a:cxn ang="0">
                      <a:pos x="11" y="50"/>
                    </a:cxn>
                    <a:cxn ang="0">
                      <a:pos x="15" y="52"/>
                    </a:cxn>
                    <a:cxn ang="0">
                      <a:pos x="16" y="53"/>
                    </a:cxn>
                    <a:cxn ang="0">
                      <a:pos x="23" y="53"/>
                    </a:cxn>
                    <a:cxn ang="0">
                      <a:pos x="27" y="52"/>
                    </a:cxn>
                    <a:cxn ang="0">
                      <a:pos x="28" y="50"/>
                    </a:cxn>
                    <a:cxn ang="0">
                      <a:pos x="30" y="45"/>
                    </a:cxn>
                    <a:cxn ang="0">
                      <a:pos x="32" y="38"/>
                    </a:cxn>
                    <a:cxn ang="0">
                      <a:pos x="32" y="22"/>
                    </a:cxn>
                    <a:cxn ang="0">
                      <a:pos x="30" y="15"/>
                    </a:cxn>
                    <a:cxn ang="0">
                      <a:pos x="27" y="8"/>
                    </a:cxn>
                    <a:cxn ang="0">
                      <a:pos x="23" y="6"/>
                    </a:cxn>
                    <a:cxn ang="0">
                      <a:pos x="16" y="6"/>
                    </a:cxn>
                    <a:cxn ang="0">
                      <a:pos x="15" y="0"/>
                    </a:cxn>
                    <a:cxn ang="0">
                      <a:pos x="25" y="0"/>
                    </a:cxn>
                    <a:cxn ang="0">
                      <a:pos x="28" y="1"/>
                    </a:cxn>
                    <a:cxn ang="0">
                      <a:pos x="30" y="3"/>
                    </a:cxn>
                    <a:cxn ang="0">
                      <a:pos x="33" y="5"/>
                    </a:cxn>
                    <a:cxn ang="0">
                      <a:pos x="37" y="12"/>
                    </a:cxn>
                    <a:cxn ang="0">
                      <a:pos x="38" y="17"/>
                    </a:cxn>
                    <a:cxn ang="0">
                      <a:pos x="38" y="20"/>
                    </a:cxn>
                    <a:cxn ang="0">
                      <a:pos x="40" y="25"/>
                    </a:cxn>
                    <a:cxn ang="0">
                      <a:pos x="40" y="30"/>
                    </a:cxn>
                    <a:cxn ang="0">
                      <a:pos x="38" y="40"/>
                    </a:cxn>
                    <a:cxn ang="0">
                      <a:pos x="38" y="48"/>
                    </a:cxn>
                    <a:cxn ang="0">
                      <a:pos x="35" y="53"/>
                    </a:cxn>
                    <a:cxn ang="0">
                      <a:pos x="30" y="57"/>
                    </a:cxn>
                    <a:cxn ang="0">
                      <a:pos x="28" y="60"/>
                    </a:cxn>
                    <a:cxn ang="0">
                      <a:pos x="25" y="60"/>
                    </a:cxn>
                    <a:cxn ang="0">
                      <a:pos x="20" y="62"/>
                    </a:cxn>
                    <a:cxn ang="0">
                      <a:pos x="10" y="59"/>
                    </a:cxn>
                    <a:cxn ang="0">
                      <a:pos x="6" y="55"/>
                    </a:cxn>
                    <a:cxn ang="0">
                      <a:pos x="3" y="50"/>
                    </a:cxn>
                    <a:cxn ang="0">
                      <a:pos x="1" y="45"/>
                    </a:cxn>
                    <a:cxn ang="0">
                      <a:pos x="0" y="38"/>
                    </a:cxn>
                    <a:cxn ang="0">
                      <a:pos x="0" y="23"/>
                    </a:cxn>
                    <a:cxn ang="0">
                      <a:pos x="5" y="8"/>
                    </a:cxn>
                    <a:cxn ang="0">
                      <a:pos x="6" y="5"/>
                    </a:cxn>
                    <a:cxn ang="0">
                      <a:pos x="8" y="3"/>
                    </a:cxn>
                    <a:cxn ang="0">
                      <a:pos x="15" y="0"/>
                    </a:cxn>
                  </a:cxnLst>
                  <a:rect l="0" t="0" r="r" b="b"/>
                  <a:pathLst>
                    <a:path w="40" h="62">
                      <a:moveTo>
                        <a:pt x="16" y="6"/>
                      </a:moveTo>
                      <a:lnTo>
                        <a:pt x="13" y="8"/>
                      </a:lnTo>
                      <a:lnTo>
                        <a:pt x="8" y="18"/>
                      </a:lnTo>
                      <a:lnTo>
                        <a:pt x="8" y="38"/>
                      </a:lnTo>
                      <a:lnTo>
                        <a:pt x="10" y="45"/>
                      </a:lnTo>
                      <a:lnTo>
                        <a:pt x="11" y="50"/>
                      </a:lnTo>
                      <a:lnTo>
                        <a:pt x="15" y="52"/>
                      </a:lnTo>
                      <a:lnTo>
                        <a:pt x="16" y="53"/>
                      </a:lnTo>
                      <a:lnTo>
                        <a:pt x="23" y="53"/>
                      </a:lnTo>
                      <a:lnTo>
                        <a:pt x="27" y="52"/>
                      </a:lnTo>
                      <a:lnTo>
                        <a:pt x="28" y="50"/>
                      </a:lnTo>
                      <a:lnTo>
                        <a:pt x="30" y="45"/>
                      </a:lnTo>
                      <a:lnTo>
                        <a:pt x="32" y="38"/>
                      </a:lnTo>
                      <a:lnTo>
                        <a:pt x="32" y="22"/>
                      </a:lnTo>
                      <a:lnTo>
                        <a:pt x="30" y="15"/>
                      </a:lnTo>
                      <a:lnTo>
                        <a:pt x="27" y="8"/>
                      </a:lnTo>
                      <a:lnTo>
                        <a:pt x="23" y="6"/>
                      </a:lnTo>
                      <a:lnTo>
                        <a:pt x="16" y="6"/>
                      </a:lnTo>
                      <a:close/>
                      <a:moveTo>
                        <a:pt x="15" y="0"/>
                      </a:moveTo>
                      <a:lnTo>
                        <a:pt x="25" y="0"/>
                      </a:lnTo>
                      <a:lnTo>
                        <a:pt x="28" y="1"/>
                      </a:lnTo>
                      <a:lnTo>
                        <a:pt x="30" y="3"/>
                      </a:lnTo>
                      <a:lnTo>
                        <a:pt x="33" y="5"/>
                      </a:lnTo>
                      <a:lnTo>
                        <a:pt x="37" y="12"/>
                      </a:lnTo>
                      <a:lnTo>
                        <a:pt x="38" y="17"/>
                      </a:lnTo>
                      <a:lnTo>
                        <a:pt x="38" y="20"/>
                      </a:lnTo>
                      <a:lnTo>
                        <a:pt x="40" y="25"/>
                      </a:lnTo>
                      <a:lnTo>
                        <a:pt x="40" y="30"/>
                      </a:lnTo>
                      <a:lnTo>
                        <a:pt x="38" y="40"/>
                      </a:lnTo>
                      <a:lnTo>
                        <a:pt x="38" y="48"/>
                      </a:lnTo>
                      <a:lnTo>
                        <a:pt x="35" y="53"/>
                      </a:lnTo>
                      <a:lnTo>
                        <a:pt x="30" y="57"/>
                      </a:lnTo>
                      <a:lnTo>
                        <a:pt x="28" y="60"/>
                      </a:lnTo>
                      <a:lnTo>
                        <a:pt x="25" y="60"/>
                      </a:lnTo>
                      <a:lnTo>
                        <a:pt x="20" y="62"/>
                      </a:lnTo>
                      <a:lnTo>
                        <a:pt x="10" y="59"/>
                      </a:lnTo>
                      <a:lnTo>
                        <a:pt x="6" y="55"/>
                      </a:lnTo>
                      <a:lnTo>
                        <a:pt x="3" y="50"/>
                      </a:lnTo>
                      <a:lnTo>
                        <a:pt x="1" y="45"/>
                      </a:lnTo>
                      <a:lnTo>
                        <a:pt x="0" y="38"/>
                      </a:lnTo>
                      <a:lnTo>
                        <a:pt x="0" y="23"/>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49" name="Rectangle 241"/>
                <p:cNvSpPr>
                  <a:spLocks noChangeArrowheads="1"/>
                </p:cNvSpPr>
                <p:nvPr/>
              </p:nvSpPr>
              <p:spPr bwMode="auto">
                <a:xfrm>
                  <a:off x="281" y="3573"/>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0" name="Freeform 242"/>
                <p:cNvSpPr>
                  <a:spLocks noEditPoints="1"/>
                </p:cNvSpPr>
                <p:nvPr/>
              </p:nvSpPr>
              <p:spPr bwMode="auto">
                <a:xfrm>
                  <a:off x="301" y="3521"/>
                  <a:ext cx="40" cy="62"/>
                </a:xfrm>
                <a:custGeom>
                  <a:avLst/>
                  <a:gdLst/>
                  <a:ahLst/>
                  <a:cxnLst>
                    <a:cxn ang="0">
                      <a:pos x="17" y="6"/>
                    </a:cxn>
                    <a:cxn ang="0">
                      <a:pos x="14" y="8"/>
                    </a:cxn>
                    <a:cxn ang="0">
                      <a:pos x="9" y="18"/>
                    </a:cxn>
                    <a:cxn ang="0">
                      <a:pos x="9" y="42"/>
                    </a:cxn>
                    <a:cxn ang="0">
                      <a:pos x="10" y="47"/>
                    </a:cxn>
                    <a:cxn ang="0">
                      <a:pos x="12" y="50"/>
                    </a:cxn>
                    <a:cxn ang="0">
                      <a:pos x="14" y="52"/>
                    </a:cxn>
                    <a:cxn ang="0">
                      <a:pos x="17" y="53"/>
                    </a:cxn>
                    <a:cxn ang="0">
                      <a:pos x="24" y="53"/>
                    </a:cxn>
                    <a:cxn ang="0">
                      <a:pos x="25" y="52"/>
                    </a:cxn>
                    <a:cxn ang="0">
                      <a:pos x="29" y="50"/>
                    </a:cxn>
                    <a:cxn ang="0">
                      <a:pos x="30" y="45"/>
                    </a:cxn>
                    <a:cxn ang="0">
                      <a:pos x="32" y="38"/>
                    </a:cxn>
                    <a:cxn ang="0">
                      <a:pos x="32" y="22"/>
                    </a:cxn>
                    <a:cxn ang="0">
                      <a:pos x="30" y="15"/>
                    </a:cxn>
                    <a:cxn ang="0">
                      <a:pos x="29" y="12"/>
                    </a:cxn>
                    <a:cxn ang="0">
                      <a:pos x="24" y="6"/>
                    </a:cxn>
                    <a:cxn ang="0">
                      <a:pos x="17" y="6"/>
                    </a:cxn>
                    <a:cxn ang="0">
                      <a:pos x="15" y="0"/>
                    </a:cxn>
                    <a:cxn ang="0">
                      <a:pos x="25" y="0"/>
                    </a:cxn>
                    <a:cxn ang="0">
                      <a:pos x="29" y="1"/>
                    </a:cxn>
                    <a:cxn ang="0">
                      <a:pos x="30" y="3"/>
                    </a:cxn>
                    <a:cxn ang="0">
                      <a:pos x="34" y="5"/>
                    </a:cxn>
                    <a:cxn ang="0">
                      <a:pos x="34" y="8"/>
                    </a:cxn>
                    <a:cxn ang="0">
                      <a:pos x="35" y="10"/>
                    </a:cxn>
                    <a:cxn ang="0">
                      <a:pos x="39" y="17"/>
                    </a:cxn>
                    <a:cxn ang="0">
                      <a:pos x="39" y="25"/>
                    </a:cxn>
                    <a:cxn ang="0">
                      <a:pos x="40" y="30"/>
                    </a:cxn>
                    <a:cxn ang="0">
                      <a:pos x="39" y="40"/>
                    </a:cxn>
                    <a:cxn ang="0">
                      <a:pos x="39" y="48"/>
                    </a:cxn>
                    <a:cxn ang="0">
                      <a:pos x="35" y="53"/>
                    </a:cxn>
                    <a:cxn ang="0">
                      <a:pos x="30" y="57"/>
                    </a:cxn>
                    <a:cxn ang="0">
                      <a:pos x="27" y="60"/>
                    </a:cxn>
                    <a:cxn ang="0">
                      <a:pos x="24" y="60"/>
                    </a:cxn>
                    <a:cxn ang="0">
                      <a:pos x="20" y="62"/>
                    </a:cxn>
                    <a:cxn ang="0">
                      <a:pos x="10" y="59"/>
                    </a:cxn>
                    <a:cxn ang="0">
                      <a:pos x="7" y="55"/>
                    </a:cxn>
                    <a:cxn ang="0">
                      <a:pos x="3" y="50"/>
                    </a:cxn>
                    <a:cxn ang="0">
                      <a:pos x="2" y="45"/>
                    </a:cxn>
                    <a:cxn ang="0">
                      <a:pos x="0" y="38"/>
                    </a:cxn>
                    <a:cxn ang="0">
                      <a:pos x="0" y="23"/>
                    </a:cxn>
                    <a:cxn ang="0">
                      <a:pos x="5" y="8"/>
                    </a:cxn>
                    <a:cxn ang="0">
                      <a:pos x="7" y="5"/>
                    </a:cxn>
                    <a:cxn ang="0">
                      <a:pos x="9" y="3"/>
                    </a:cxn>
                    <a:cxn ang="0">
                      <a:pos x="15" y="0"/>
                    </a:cxn>
                  </a:cxnLst>
                  <a:rect l="0" t="0" r="r" b="b"/>
                  <a:pathLst>
                    <a:path w="40" h="62">
                      <a:moveTo>
                        <a:pt x="17" y="6"/>
                      </a:moveTo>
                      <a:lnTo>
                        <a:pt x="14" y="8"/>
                      </a:lnTo>
                      <a:lnTo>
                        <a:pt x="9" y="18"/>
                      </a:lnTo>
                      <a:lnTo>
                        <a:pt x="9" y="42"/>
                      </a:lnTo>
                      <a:lnTo>
                        <a:pt x="10" y="47"/>
                      </a:lnTo>
                      <a:lnTo>
                        <a:pt x="12" y="50"/>
                      </a:lnTo>
                      <a:lnTo>
                        <a:pt x="14" y="52"/>
                      </a:lnTo>
                      <a:lnTo>
                        <a:pt x="17" y="53"/>
                      </a:lnTo>
                      <a:lnTo>
                        <a:pt x="24" y="53"/>
                      </a:lnTo>
                      <a:lnTo>
                        <a:pt x="25" y="52"/>
                      </a:lnTo>
                      <a:lnTo>
                        <a:pt x="29" y="50"/>
                      </a:lnTo>
                      <a:lnTo>
                        <a:pt x="30" y="45"/>
                      </a:lnTo>
                      <a:lnTo>
                        <a:pt x="32" y="38"/>
                      </a:lnTo>
                      <a:lnTo>
                        <a:pt x="32" y="22"/>
                      </a:lnTo>
                      <a:lnTo>
                        <a:pt x="30" y="15"/>
                      </a:lnTo>
                      <a:lnTo>
                        <a:pt x="29" y="12"/>
                      </a:lnTo>
                      <a:lnTo>
                        <a:pt x="24" y="6"/>
                      </a:lnTo>
                      <a:lnTo>
                        <a:pt x="17" y="6"/>
                      </a:lnTo>
                      <a:close/>
                      <a:moveTo>
                        <a:pt x="15" y="0"/>
                      </a:moveTo>
                      <a:lnTo>
                        <a:pt x="25" y="0"/>
                      </a:lnTo>
                      <a:lnTo>
                        <a:pt x="29" y="1"/>
                      </a:lnTo>
                      <a:lnTo>
                        <a:pt x="30" y="3"/>
                      </a:lnTo>
                      <a:lnTo>
                        <a:pt x="34" y="5"/>
                      </a:lnTo>
                      <a:lnTo>
                        <a:pt x="34" y="8"/>
                      </a:lnTo>
                      <a:lnTo>
                        <a:pt x="35" y="10"/>
                      </a:lnTo>
                      <a:lnTo>
                        <a:pt x="39" y="17"/>
                      </a:lnTo>
                      <a:lnTo>
                        <a:pt x="39" y="25"/>
                      </a:lnTo>
                      <a:lnTo>
                        <a:pt x="40" y="30"/>
                      </a:lnTo>
                      <a:lnTo>
                        <a:pt x="39" y="40"/>
                      </a:lnTo>
                      <a:lnTo>
                        <a:pt x="39" y="48"/>
                      </a:lnTo>
                      <a:lnTo>
                        <a:pt x="35" y="53"/>
                      </a:lnTo>
                      <a:lnTo>
                        <a:pt x="30" y="57"/>
                      </a:lnTo>
                      <a:lnTo>
                        <a:pt x="27" y="60"/>
                      </a:lnTo>
                      <a:lnTo>
                        <a:pt x="24" y="60"/>
                      </a:lnTo>
                      <a:lnTo>
                        <a:pt x="20" y="62"/>
                      </a:lnTo>
                      <a:lnTo>
                        <a:pt x="10" y="59"/>
                      </a:lnTo>
                      <a:lnTo>
                        <a:pt x="7" y="55"/>
                      </a:lnTo>
                      <a:lnTo>
                        <a:pt x="3" y="50"/>
                      </a:lnTo>
                      <a:lnTo>
                        <a:pt x="2" y="45"/>
                      </a:lnTo>
                      <a:lnTo>
                        <a:pt x="0" y="38"/>
                      </a:lnTo>
                      <a:lnTo>
                        <a:pt x="0" y="23"/>
                      </a:lnTo>
                      <a:lnTo>
                        <a:pt x="5" y="8"/>
                      </a:lnTo>
                      <a:lnTo>
                        <a:pt x="7" y="5"/>
                      </a:lnTo>
                      <a:lnTo>
                        <a:pt x="9"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1" name="Freeform 243"/>
                <p:cNvSpPr>
                  <a:spLocks noEditPoints="1"/>
                </p:cNvSpPr>
                <p:nvPr/>
              </p:nvSpPr>
              <p:spPr bwMode="auto">
                <a:xfrm>
                  <a:off x="348" y="3521"/>
                  <a:ext cx="39" cy="62"/>
                </a:xfrm>
                <a:custGeom>
                  <a:avLst/>
                  <a:gdLst/>
                  <a:ahLst/>
                  <a:cxnLst>
                    <a:cxn ang="0">
                      <a:pos x="19" y="6"/>
                    </a:cxn>
                    <a:cxn ang="0">
                      <a:pos x="15" y="8"/>
                    </a:cxn>
                    <a:cxn ang="0">
                      <a:pos x="12" y="12"/>
                    </a:cxn>
                    <a:cxn ang="0">
                      <a:pos x="8" y="18"/>
                    </a:cxn>
                    <a:cxn ang="0">
                      <a:pos x="8" y="23"/>
                    </a:cxn>
                    <a:cxn ang="0">
                      <a:pos x="7" y="30"/>
                    </a:cxn>
                    <a:cxn ang="0">
                      <a:pos x="8" y="38"/>
                    </a:cxn>
                    <a:cxn ang="0">
                      <a:pos x="8" y="45"/>
                    </a:cxn>
                    <a:cxn ang="0">
                      <a:pos x="12" y="50"/>
                    </a:cxn>
                    <a:cxn ang="0">
                      <a:pos x="14" y="52"/>
                    </a:cxn>
                    <a:cxn ang="0">
                      <a:pos x="17" y="53"/>
                    </a:cxn>
                    <a:cxn ang="0">
                      <a:pos x="24" y="53"/>
                    </a:cxn>
                    <a:cxn ang="0">
                      <a:pos x="25" y="52"/>
                    </a:cxn>
                    <a:cxn ang="0">
                      <a:pos x="29" y="50"/>
                    </a:cxn>
                    <a:cxn ang="0">
                      <a:pos x="30" y="45"/>
                    </a:cxn>
                    <a:cxn ang="0">
                      <a:pos x="30" y="38"/>
                    </a:cxn>
                    <a:cxn ang="0">
                      <a:pos x="32" y="30"/>
                    </a:cxn>
                    <a:cxn ang="0">
                      <a:pos x="32" y="22"/>
                    </a:cxn>
                    <a:cxn ang="0">
                      <a:pos x="30" y="15"/>
                    </a:cxn>
                    <a:cxn ang="0">
                      <a:pos x="29" y="12"/>
                    </a:cxn>
                    <a:cxn ang="0">
                      <a:pos x="25" y="8"/>
                    </a:cxn>
                    <a:cxn ang="0">
                      <a:pos x="22" y="6"/>
                    </a:cxn>
                    <a:cxn ang="0">
                      <a:pos x="19" y="6"/>
                    </a:cxn>
                    <a:cxn ang="0">
                      <a:pos x="15" y="0"/>
                    </a:cxn>
                    <a:cxn ang="0">
                      <a:pos x="25" y="0"/>
                    </a:cxn>
                    <a:cxn ang="0">
                      <a:pos x="29" y="1"/>
                    </a:cxn>
                    <a:cxn ang="0">
                      <a:pos x="32" y="5"/>
                    </a:cxn>
                    <a:cxn ang="0">
                      <a:pos x="35" y="12"/>
                    </a:cxn>
                    <a:cxn ang="0">
                      <a:pos x="37" y="17"/>
                    </a:cxn>
                    <a:cxn ang="0">
                      <a:pos x="39" y="20"/>
                    </a:cxn>
                    <a:cxn ang="0">
                      <a:pos x="39" y="43"/>
                    </a:cxn>
                    <a:cxn ang="0">
                      <a:pos x="37" y="48"/>
                    </a:cxn>
                    <a:cxn ang="0">
                      <a:pos x="34" y="53"/>
                    </a:cxn>
                    <a:cxn ang="0">
                      <a:pos x="27" y="60"/>
                    </a:cxn>
                    <a:cxn ang="0">
                      <a:pos x="24" y="60"/>
                    </a:cxn>
                    <a:cxn ang="0">
                      <a:pos x="20" y="62"/>
                    </a:cxn>
                    <a:cxn ang="0">
                      <a:pos x="10" y="59"/>
                    </a:cxn>
                    <a:cxn ang="0">
                      <a:pos x="5" y="55"/>
                    </a:cxn>
                    <a:cxn ang="0">
                      <a:pos x="2" y="45"/>
                    </a:cxn>
                    <a:cxn ang="0">
                      <a:pos x="0" y="38"/>
                    </a:cxn>
                    <a:cxn ang="0">
                      <a:pos x="0" y="18"/>
                    </a:cxn>
                    <a:cxn ang="0">
                      <a:pos x="3" y="8"/>
                    </a:cxn>
                    <a:cxn ang="0">
                      <a:pos x="5" y="5"/>
                    </a:cxn>
                    <a:cxn ang="0">
                      <a:pos x="15" y="0"/>
                    </a:cxn>
                  </a:cxnLst>
                  <a:rect l="0" t="0" r="r" b="b"/>
                  <a:pathLst>
                    <a:path w="39" h="62">
                      <a:moveTo>
                        <a:pt x="19" y="6"/>
                      </a:moveTo>
                      <a:lnTo>
                        <a:pt x="15" y="8"/>
                      </a:lnTo>
                      <a:lnTo>
                        <a:pt x="12" y="12"/>
                      </a:lnTo>
                      <a:lnTo>
                        <a:pt x="8" y="18"/>
                      </a:lnTo>
                      <a:lnTo>
                        <a:pt x="8" y="23"/>
                      </a:lnTo>
                      <a:lnTo>
                        <a:pt x="7" y="30"/>
                      </a:lnTo>
                      <a:lnTo>
                        <a:pt x="8" y="38"/>
                      </a:lnTo>
                      <a:lnTo>
                        <a:pt x="8" y="45"/>
                      </a:lnTo>
                      <a:lnTo>
                        <a:pt x="12" y="50"/>
                      </a:lnTo>
                      <a:lnTo>
                        <a:pt x="14" y="52"/>
                      </a:lnTo>
                      <a:lnTo>
                        <a:pt x="17" y="53"/>
                      </a:lnTo>
                      <a:lnTo>
                        <a:pt x="24" y="53"/>
                      </a:lnTo>
                      <a:lnTo>
                        <a:pt x="25" y="52"/>
                      </a:lnTo>
                      <a:lnTo>
                        <a:pt x="29" y="50"/>
                      </a:lnTo>
                      <a:lnTo>
                        <a:pt x="30" y="45"/>
                      </a:lnTo>
                      <a:lnTo>
                        <a:pt x="30" y="38"/>
                      </a:lnTo>
                      <a:lnTo>
                        <a:pt x="32" y="30"/>
                      </a:lnTo>
                      <a:lnTo>
                        <a:pt x="32" y="22"/>
                      </a:lnTo>
                      <a:lnTo>
                        <a:pt x="30" y="15"/>
                      </a:lnTo>
                      <a:lnTo>
                        <a:pt x="29" y="12"/>
                      </a:lnTo>
                      <a:lnTo>
                        <a:pt x="25" y="8"/>
                      </a:lnTo>
                      <a:lnTo>
                        <a:pt x="22" y="6"/>
                      </a:lnTo>
                      <a:lnTo>
                        <a:pt x="19" y="6"/>
                      </a:lnTo>
                      <a:close/>
                      <a:moveTo>
                        <a:pt x="15" y="0"/>
                      </a:moveTo>
                      <a:lnTo>
                        <a:pt x="25" y="0"/>
                      </a:lnTo>
                      <a:lnTo>
                        <a:pt x="29" y="1"/>
                      </a:lnTo>
                      <a:lnTo>
                        <a:pt x="32" y="5"/>
                      </a:lnTo>
                      <a:lnTo>
                        <a:pt x="35" y="12"/>
                      </a:lnTo>
                      <a:lnTo>
                        <a:pt x="37" y="17"/>
                      </a:lnTo>
                      <a:lnTo>
                        <a:pt x="39" y="20"/>
                      </a:lnTo>
                      <a:lnTo>
                        <a:pt x="39" y="43"/>
                      </a:lnTo>
                      <a:lnTo>
                        <a:pt x="37" y="48"/>
                      </a:lnTo>
                      <a:lnTo>
                        <a:pt x="34" y="53"/>
                      </a:lnTo>
                      <a:lnTo>
                        <a:pt x="27" y="60"/>
                      </a:lnTo>
                      <a:lnTo>
                        <a:pt x="24" y="60"/>
                      </a:lnTo>
                      <a:lnTo>
                        <a:pt x="20" y="62"/>
                      </a:lnTo>
                      <a:lnTo>
                        <a:pt x="10" y="59"/>
                      </a:lnTo>
                      <a:lnTo>
                        <a:pt x="5" y="55"/>
                      </a:lnTo>
                      <a:lnTo>
                        <a:pt x="2" y="45"/>
                      </a:lnTo>
                      <a:lnTo>
                        <a:pt x="0" y="38"/>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2" name="Line 244"/>
                <p:cNvSpPr>
                  <a:spLocks noChangeShapeType="1"/>
                </p:cNvSpPr>
                <p:nvPr/>
              </p:nvSpPr>
              <p:spPr bwMode="auto">
                <a:xfrm>
                  <a:off x="410" y="3336"/>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3" name="Freeform 245"/>
                <p:cNvSpPr>
                  <a:spLocks noEditPoints="1"/>
                </p:cNvSpPr>
                <p:nvPr/>
              </p:nvSpPr>
              <p:spPr bwMode="auto">
                <a:xfrm>
                  <a:off x="231" y="3304"/>
                  <a:ext cx="40" cy="62"/>
                </a:xfrm>
                <a:custGeom>
                  <a:avLst/>
                  <a:gdLst/>
                  <a:ahLst/>
                  <a:cxnLst>
                    <a:cxn ang="0">
                      <a:pos x="16" y="7"/>
                    </a:cxn>
                    <a:cxn ang="0">
                      <a:pos x="13" y="9"/>
                    </a:cxn>
                    <a:cxn ang="0">
                      <a:pos x="8" y="19"/>
                    </a:cxn>
                    <a:cxn ang="0">
                      <a:pos x="8" y="39"/>
                    </a:cxn>
                    <a:cxn ang="0">
                      <a:pos x="10" y="46"/>
                    </a:cxn>
                    <a:cxn ang="0">
                      <a:pos x="11" y="51"/>
                    </a:cxn>
                    <a:cxn ang="0">
                      <a:pos x="15" y="52"/>
                    </a:cxn>
                    <a:cxn ang="0">
                      <a:pos x="16" y="54"/>
                    </a:cxn>
                    <a:cxn ang="0">
                      <a:pos x="23" y="54"/>
                    </a:cxn>
                    <a:cxn ang="0">
                      <a:pos x="27" y="52"/>
                    </a:cxn>
                    <a:cxn ang="0">
                      <a:pos x="28" y="51"/>
                    </a:cxn>
                    <a:cxn ang="0">
                      <a:pos x="30" y="46"/>
                    </a:cxn>
                    <a:cxn ang="0">
                      <a:pos x="32" y="39"/>
                    </a:cxn>
                    <a:cxn ang="0">
                      <a:pos x="32" y="22"/>
                    </a:cxn>
                    <a:cxn ang="0">
                      <a:pos x="30" y="15"/>
                    </a:cxn>
                    <a:cxn ang="0">
                      <a:pos x="27" y="9"/>
                    </a:cxn>
                    <a:cxn ang="0">
                      <a:pos x="23" y="7"/>
                    </a:cxn>
                    <a:cxn ang="0">
                      <a:pos x="16" y="7"/>
                    </a:cxn>
                    <a:cxn ang="0">
                      <a:pos x="15" y="0"/>
                    </a:cxn>
                    <a:cxn ang="0">
                      <a:pos x="25" y="0"/>
                    </a:cxn>
                    <a:cxn ang="0">
                      <a:pos x="28" y="2"/>
                    </a:cxn>
                    <a:cxn ang="0">
                      <a:pos x="30" y="4"/>
                    </a:cxn>
                    <a:cxn ang="0">
                      <a:pos x="33" y="5"/>
                    </a:cxn>
                    <a:cxn ang="0">
                      <a:pos x="37" y="12"/>
                    </a:cxn>
                    <a:cxn ang="0">
                      <a:pos x="38" y="17"/>
                    </a:cxn>
                    <a:cxn ang="0">
                      <a:pos x="38" y="20"/>
                    </a:cxn>
                    <a:cxn ang="0">
                      <a:pos x="40" y="25"/>
                    </a:cxn>
                    <a:cxn ang="0">
                      <a:pos x="40" y="30"/>
                    </a:cxn>
                    <a:cxn ang="0">
                      <a:pos x="38" y="41"/>
                    </a:cxn>
                    <a:cxn ang="0">
                      <a:pos x="38" y="49"/>
                    </a:cxn>
                    <a:cxn ang="0">
                      <a:pos x="35" y="54"/>
                    </a:cxn>
                    <a:cxn ang="0">
                      <a:pos x="30" y="57"/>
                    </a:cxn>
                    <a:cxn ang="0">
                      <a:pos x="28" y="61"/>
                    </a:cxn>
                    <a:cxn ang="0">
                      <a:pos x="25" y="61"/>
                    </a:cxn>
                    <a:cxn ang="0">
                      <a:pos x="20" y="62"/>
                    </a:cxn>
                    <a:cxn ang="0">
                      <a:pos x="10" y="59"/>
                    </a:cxn>
                    <a:cxn ang="0">
                      <a:pos x="6" y="56"/>
                    </a:cxn>
                    <a:cxn ang="0">
                      <a:pos x="3" y="51"/>
                    </a:cxn>
                    <a:cxn ang="0">
                      <a:pos x="1" y="46"/>
                    </a:cxn>
                    <a:cxn ang="0">
                      <a:pos x="0" y="39"/>
                    </a:cxn>
                    <a:cxn ang="0">
                      <a:pos x="0" y="24"/>
                    </a:cxn>
                    <a:cxn ang="0">
                      <a:pos x="5" y="9"/>
                    </a:cxn>
                    <a:cxn ang="0">
                      <a:pos x="6" y="5"/>
                    </a:cxn>
                    <a:cxn ang="0">
                      <a:pos x="8" y="4"/>
                    </a:cxn>
                    <a:cxn ang="0">
                      <a:pos x="15" y="0"/>
                    </a:cxn>
                  </a:cxnLst>
                  <a:rect l="0" t="0" r="r" b="b"/>
                  <a:pathLst>
                    <a:path w="40" h="62">
                      <a:moveTo>
                        <a:pt x="16" y="7"/>
                      </a:moveTo>
                      <a:lnTo>
                        <a:pt x="13" y="9"/>
                      </a:lnTo>
                      <a:lnTo>
                        <a:pt x="8" y="19"/>
                      </a:lnTo>
                      <a:lnTo>
                        <a:pt x="8" y="39"/>
                      </a:lnTo>
                      <a:lnTo>
                        <a:pt x="10" y="46"/>
                      </a:lnTo>
                      <a:lnTo>
                        <a:pt x="11" y="51"/>
                      </a:lnTo>
                      <a:lnTo>
                        <a:pt x="15" y="52"/>
                      </a:lnTo>
                      <a:lnTo>
                        <a:pt x="16" y="54"/>
                      </a:lnTo>
                      <a:lnTo>
                        <a:pt x="23" y="54"/>
                      </a:lnTo>
                      <a:lnTo>
                        <a:pt x="27" y="52"/>
                      </a:lnTo>
                      <a:lnTo>
                        <a:pt x="28" y="51"/>
                      </a:lnTo>
                      <a:lnTo>
                        <a:pt x="30" y="46"/>
                      </a:lnTo>
                      <a:lnTo>
                        <a:pt x="32" y="39"/>
                      </a:lnTo>
                      <a:lnTo>
                        <a:pt x="32" y="22"/>
                      </a:lnTo>
                      <a:lnTo>
                        <a:pt x="30" y="15"/>
                      </a:lnTo>
                      <a:lnTo>
                        <a:pt x="27" y="9"/>
                      </a:lnTo>
                      <a:lnTo>
                        <a:pt x="23" y="7"/>
                      </a:lnTo>
                      <a:lnTo>
                        <a:pt x="16" y="7"/>
                      </a:lnTo>
                      <a:close/>
                      <a:moveTo>
                        <a:pt x="15" y="0"/>
                      </a:moveTo>
                      <a:lnTo>
                        <a:pt x="25" y="0"/>
                      </a:lnTo>
                      <a:lnTo>
                        <a:pt x="28" y="2"/>
                      </a:lnTo>
                      <a:lnTo>
                        <a:pt x="30" y="4"/>
                      </a:lnTo>
                      <a:lnTo>
                        <a:pt x="33" y="5"/>
                      </a:lnTo>
                      <a:lnTo>
                        <a:pt x="37" y="12"/>
                      </a:lnTo>
                      <a:lnTo>
                        <a:pt x="38" y="17"/>
                      </a:lnTo>
                      <a:lnTo>
                        <a:pt x="38" y="20"/>
                      </a:lnTo>
                      <a:lnTo>
                        <a:pt x="40" y="25"/>
                      </a:lnTo>
                      <a:lnTo>
                        <a:pt x="40" y="30"/>
                      </a:lnTo>
                      <a:lnTo>
                        <a:pt x="38" y="41"/>
                      </a:lnTo>
                      <a:lnTo>
                        <a:pt x="38" y="49"/>
                      </a:lnTo>
                      <a:lnTo>
                        <a:pt x="35" y="54"/>
                      </a:lnTo>
                      <a:lnTo>
                        <a:pt x="30" y="57"/>
                      </a:lnTo>
                      <a:lnTo>
                        <a:pt x="28" y="61"/>
                      </a:lnTo>
                      <a:lnTo>
                        <a:pt x="25" y="61"/>
                      </a:lnTo>
                      <a:lnTo>
                        <a:pt x="20" y="62"/>
                      </a:lnTo>
                      <a:lnTo>
                        <a:pt x="10" y="59"/>
                      </a:lnTo>
                      <a:lnTo>
                        <a:pt x="6" y="56"/>
                      </a:lnTo>
                      <a:lnTo>
                        <a:pt x="3" y="51"/>
                      </a:lnTo>
                      <a:lnTo>
                        <a:pt x="1" y="46"/>
                      </a:lnTo>
                      <a:lnTo>
                        <a:pt x="0" y="39"/>
                      </a:lnTo>
                      <a:lnTo>
                        <a:pt x="0" y="24"/>
                      </a:lnTo>
                      <a:lnTo>
                        <a:pt x="5" y="9"/>
                      </a:lnTo>
                      <a:lnTo>
                        <a:pt x="6" y="5"/>
                      </a:lnTo>
                      <a:lnTo>
                        <a:pt x="8"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4" name="Rectangle 246"/>
                <p:cNvSpPr>
                  <a:spLocks noChangeArrowheads="1"/>
                </p:cNvSpPr>
                <p:nvPr/>
              </p:nvSpPr>
              <p:spPr bwMode="auto">
                <a:xfrm>
                  <a:off x="281" y="3356"/>
                  <a:ext cx="8" cy="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5" name="Freeform 247"/>
                <p:cNvSpPr>
                  <a:spLocks/>
                </p:cNvSpPr>
                <p:nvPr/>
              </p:nvSpPr>
              <p:spPr bwMode="auto">
                <a:xfrm>
                  <a:off x="299" y="3304"/>
                  <a:ext cx="41" cy="61"/>
                </a:xfrm>
                <a:custGeom>
                  <a:avLst/>
                  <a:gdLst/>
                  <a:ahLst/>
                  <a:cxnLst>
                    <a:cxn ang="0">
                      <a:pos x="17" y="0"/>
                    </a:cxn>
                    <a:cxn ang="0">
                      <a:pos x="27" y="0"/>
                    </a:cxn>
                    <a:cxn ang="0">
                      <a:pos x="34" y="4"/>
                    </a:cxn>
                    <a:cxn ang="0">
                      <a:pos x="37" y="9"/>
                    </a:cxn>
                    <a:cxn ang="0">
                      <a:pos x="39" y="12"/>
                    </a:cxn>
                    <a:cxn ang="0">
                      <a:pos x="41" y="17"/>
                    </a:cxn>
                    <a:cxn ang="0">
                      <a:pos x="37" y="24"/>
                    </a:cxn>
                    <a:cxn ang="0">
                      <a:pos x="37" y="27"/>
                    </a:cxn>
                    <a:cxn ang="0">
                      <a:pos x="34" y="30"/>
                    </a:cxn>
                    <a:cxn ang="0">
                      <a:pos x="32" y="34"/>
                    </a:cxn>
                    <a:cxn ang="0">
                      <a:pos x="27" y="37"/>
                    </a:cxn>
                    <a:cxn ang="0">
                      <a:pos x="24" y="41"/>
                    </a:cxn>
                    <a:cxn ang="0">
                      <a:pos x="19" y="44"/>
                    </a:cxn>
                    <a:cxn ang="0">
                      <a:pos x="17" y="47"/>
                    </a:cxn>
                    <a:cxn ang="0">
                      <a:pos x="14" y="49"/>
                    </a:cxn>
                    <a:cxn ang="0">
                      <a:pos x="14" y="51"/>
                    </a:cxn>
                    <a:cxn ang="0">
                      <a:pos x="12" y="52"/>
                    </a:cxn>
                    <a:cxn ang="0">
                      <a:pos x="41" y="52"/>
                    </a:cxn>
                    <a:cxn ang="0">
                      <a:pos x="41" y="61"/>
                    </a:cxn>
                    <a:cxn ang="0">
                      <a:pos x="0" y="61"/>
                    </a:cxn>
                    <a:cxn ang="0">
                      <a:pos x="0" y="57"/>
                    </a:cxn>
                    <a:cxn ang="0">
                      <a:pos x="2" y="56"/>
                    </a:cxn>
                    <a:cxn ang="0">
                      <a:pos x="4" y="51"/>
                    </a:cxn>
                    <a:cxn ang="0">
                      <a:pos x="7" y="47"/>
                    </a:cxn>
                    <a:cxn ang="0">
                      <a:pos x="9" y="44"/>
                    </a:cxn>
                    <a:cxn ang="0">
                      <a:pos x="16" y="37"/>
                    </a:cxn>
                    <a:cxn ang="0">
                      <a:pos x="22" y="32"/>
                    </a:cxn>
                    <a:cxn ang="0">
                      <a:pos x="29" y="25"/>
                    </a:cxn>
                    <a:cxn ang="0">
                      <a:pos x="31" y="22"/>
                    </a:cxn>
                    <a:cxn ang="0">
                      <a:pos x="32" y="20"/>
                    </a:cxn>
                    <a:cxn ang="0">
                      <a:pos x="32" y="17"/>
                    </a:cxn>
                    <a:cxn ang="0">
                      <a:pos x="29" y="10"/>
                    </a:cxn>
                    <a:cxn ang="0">
                      <a:pos x="26" y="7"/>
                    </a:cxn>
                    <a:cxn ang="0">
                      <a:pos x="19" y="7"/>
                    </a:cxn>
                    <a:cxn ang="0">
                      <a:pos x="16" y="9"/>
                    </a:cxn>
                    <a:cxn ang="0">
                      <a:pos x="11" y="14"/>
                    </a:cxn>
                    <a:cxn ang="0">
                      <a:pos x="11" y="17"/>
                    </a:cxn>
                    <a:cxn ang="0">
                      <a:pos x="2" y="17"/>
                    </a:cxn>
                    <a:cxn ang="0">
                      <a:pos x="5" y="7"/>
                    </a:cxn>
                    <a:cxn ang="0">
                      <a:pos x="9" y="4"/>
                    </a:cxn>
                    <a:cxn ang="0">
                      <a:pos x="12" y="2"/>
                    </a:cxn>
                    <a:cxn ang="0">
                      <a:pos x="17" y="0"/>
                    </a:cxn>
                  </a:cxnLst>
                  <a:rect l="0" t="0" r="r" b="b"/>
                  <a:pathLst>
                    <a:path w="41" h="61">
                      <a:moveTo>
                        <a:pt x="17" y="0"/>
                      </a:moveTo>
                      <a:lnTo>
                        <a:pt x="27" y="0"/>
                      </a:lnTo>
                      <a:lnTo>
                        <a:pt x="34" y="4"/>
                      </a:lnTo>
                      <a:lnTo>
                        <a:pt x="37" y="9"/>
                      </a:lnTo>
                      <a:lnTo>
                        <a:pt x="39" y="12"/>
                      </a:lnTo>
                      <a:lnTo>
                        <a:pt x="41" y="17"/>
                      </a:lnTo>
                      <a:lnTo>
                        <a:pt x="37" y="24"/>
                      </a:lnTo>
                      <a:lnTo>
                        <a:pt x="37" y="27"/>
                      </a:lnTo>
                      <a:lnTo>
                        <a:pt x="34" y="30"/>
                      </a:lnTo>
                      <a:lnTo>
                        <a:pt x="32" y="34"/>
                      </a:lnTo>
                      <a:lnTo>
                        <a:pt x="27" y="37"/>
                      </a:lnTo>
                      <a:lnTo>
                        <a:pt x="24" y="41"/>
                      </a:lnTo>
                      <a:lnTo>
                        <a:pt x="19" y="44"/>
                      </a:lnTo>
                      <a:lnTo>
                        <a:pt x="17" y="47"/>
                      </a:lnTo>
                      <a:lnTo>
                        <a:pt x="14" y="49"/>
                      </a:lnTo>
                      <a:lnTo>
                        <a:pt x="14" y="51"/>
                      </a:lnTo>
                      <a:lnTo>
                        <a:pt x="12" y="52"/>
                      </a:lnTo>
                      <a:lnTo>
                        <a:pt x="41" y="52"/>
                      </a:lnTo>
                      <a:lnTo>
                        <a:pt x="41" y="61"/>
                      </a:lnTo>
                      <a:lnTo>
                        <a:pt x="0" y="61"/>
                      </a:lnTo>
                      <a:lnTo>
                        <a:pt x="0" y="57"/>
                      </a:lnTo>
                      <a:lnTo>
                        <a:pt x="2" y="56"/>
                      </a:lnTo>
                      <a:lnTo>
                        <a:pt x="4" y="51"/>
                      </a:lnTo>
                      <a:lnTo>
                        <a:pt x="7" y="47"/>
                      </a:lnTo>
                      <a:lnTo>
                        <a:pt x="9" y="44"/>
                      </a:lnTo>
                      <a:lnTo>
                        <a:pt x="16" y="37"/>
                      </a:lnTo>
                      <a:lnTo>
                        <a:pt x="22" y="32"/>
                      </a:lnTo>
                      <a:lnTo>
                        <a:pt x="29" y="25"/>
                      </a:lnTo>
                      <a:lnTo>
                        <a:pt x="31" y="22"/>
                      </a:lnTo>
                      <a:lnTo>
                        <a:pt x="32" y="20"/>
                      </a:lnTo>
                      <a:lnTo>
                        <a:pt x="32" y="17"/>
                      </a:lnTo>
                      <a:lnTo>
                        <a:pt x="29" y="10"/>
                      </a:lnTo>
                      <a:lnTo>
                        <a:pt x="26" y="7"/>
                      </a:lnTo>
                      <a:lnTo>
                        <a:pt x="19" y="7"/>
                      </a:lnTo>
                      <a:lnTo>
                        <a:pt x="16" y="9"/>
                      </a:lnTo>
                      <a:lnTo>
                        <a:pt x="11" y="14"/>
                      </a:lnTo>
                      <a:lnTo>
                        <a:pt x="11" y="17"/>
                      </a:lnTo>
                      <a:lnTo>
                        <a:pt x="2" y="17"/>
                      </a:lnTo>
                      <a:lnTo>
                        <a:pt x="5" y="7"/>
                      </a:lnTo>
                      <a:lnTo>
                        <a:pt x="9" y="4"/>
                      </a:lnTo>
                      <a:lnTo>
                        <a:pt x="12" y="2"/>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6" name="Freeform 248"/>
                <p:cNvSpPr>
                  <a:spLocks/>
                </p:cNvSpPr>
                <p:nvPr/>
              </p:nvSpPr>
              <p:spPr bwMode="auto">
                <a:xfrm>
                  <a:off x="348" y="3304"/>
                  <a:ext cx="39" cy="62"/>
                </a:xfrm>
                <a:custGeom>
                  <a:avLst/>
                  <a:gdLst/>
                  <a:ahLst/>
                  <a:cxnLst>
                    <a:cxn ang="0">
                      <a:pos x="7" y="0"/>
                    </a:cxn>
                    <a:cxn ang="0">
                      <a:pos x="35" y="0"/>
                    </a:cxn>
                    <a:cxn ang="0">
                      <a:pos x="35" y="9"/>
                    </a:cxn>
                    <a:cxn ang="0">
                      <a:pos x="14" y="9"/>
                    </a:cxn>
                    <a:cxn ang="0">
                      <a:pos x="10" y="25"/>
                    </a:cxn>
                    <a:cxn ang="0">
                      <a:pos x="15" y="22"/>
                    </a:cxn>
                    <a:cxn ang="0">
                      <a:pos x="20" y="20"/>
                    </a:cxn>
                    <a:cxn ang="0">
                      <a:pos x="25" y="20"/>
                    </a:cxn>
                    <a:cxn ang="0">
                      <a:pos x="30" y="22"/>
                    </a:cxn>
                    <a:cxn ang="0">
                      <a:pos x="37" y="29"/>
                    </a:cxn>
                    <a:cxn ang="0">
                      <a:pos x="39" y="34"/>
                    </a:cxn>
                    <a:cxn ang="0">
                      <a:pos x="39" y="46"/>
                    </a:cxn>
                    <a:cxn ang="0">
                      <a:pos x="37" y="51"/>
                    </a:cxn>
                    <a:cxn ang="0">
                      <a:pos x="35" y="54"/>
                    </a:cxn>
                    <a:cxn ang="0">
                      <a:pos x="25" y="61"/>
                    </a:cxn>
                    <a:cxn ang="0">
                      <a:pos x="19" y="62"/>
                    </a:cxn>
                    <a:cxn ang="0">
                      <a:pos x="12" y="61"/>
                    </a:cxn>
                    <a:cxn ang="0">
                      <a:pos x="5" y="57"/>
                    </a:cxn>
                    <a:cxn ang="0">
                      <a:pos x="3" y="54"/>
                    </a:cxn>
                    <a:cxn ang="0">
                      <a:pos x="0" y="49"/>
                    </a:cxn>
                    <a:cxn ang="0">
                      <a:pos x="0" y="46"/>
                    </a:cxn>
                    <a:cxn ang="0">
                      <a:pos x="7" y="44"/>
                    </a:cxn>
                    <a:cxn ang="0">
                      <a:pos x="8" y="49"/>
                    </a:cxn>
                    <a:cxn ang="0">
                      <a:pos x="12" y="52"/>
                    </a:cxn>
                    <a:cxn ang="0">
                      <a:pos x="15" y="54"/>
                    </a:cxn>
                    <a:cxn ang="0">
                      <a:pos x="22" y="54"/>
                    </a:cxn>
                    <a:cxn ang="0">
                      <a:pos x="29" y="51"/>
                    </a:cxn>
                    <a:cxn ang="0">
                      <a:pos x="30" y="47"/>
                    </a:cxn>
                    <a:cxn ang="0">
                      <a:pos x="30" y="44"/>
                    </a:cxn>
                    <a:cxn ang="0">
                      <a:pos x="32" y="41"/>
                    </a:cxn>
                    <a:cxn ang="0">
                      <a:pos x="29" y="30"/>
                    </a:cxn>
                    <a:cxn ang="0">
                      <a:pos x="25" y="29"/>
                    </a:cxn>
                    <a:cxn ang="0">
                      <a:pos x="24" y="27"/>
                    </a:cxn>
                    <a:cxn ang="0">
                      <a:pos x="15" y="27"/>
                    </a:cxn>
                    <a:cxn ang="0">
                      <a:pos x="14" y="29"/>
                    </a:cxn>
                    <a:cxn ang="0">
                      <a:pos x="10" y="30"/>
                    </a:cxn>
                    <a:cxn ang="0">
                      <a:pos x="8" y="32"/>
                    </a:cxn>
                    <a:cxn ang="0">
                      <a:pos x="0" y="32"/>
                    </a:cxn>
                    <a:cxn ang="0">
                      <a:pos x="7" y="0"/>
                    </a:cxn>
                  </a:cxnLst>
                  <a:rect l="0" t="0" r="r" b="b"/>
                  <a:pathLst>
                    <a:path w="39" h="62">
                      <a:moveTo>
                        <a:pt x="7" y="0"/>
                      </a:moveTo>
                      <a:lnTo>
                        <a:pt x="35" y="0"/>
                      </a:lnTo>
                      <a:lnTo>
                        <a:pt x="35" y="9"/>
                      </a:lnTo>
                      <a:lnTo>
                        <a:pt x="14" y="9"/>
                      </a:lnTo>
                      <a:lnTo>
                        <a:pt x="10" y="25"/>
                      </a:lnTo>
                      <a:lnTo>
                        <a:pt x="15" y="22"/>
                      </a:lnTo>
                      <a:lnTo>
                        <a:pt x="20" y="20"/>
                      </a:lnTo>
                      <a:lnTo>
                        <a:pt x="25" y="20"/>
                      </a:lnTo>
                      <a:lnTo>
                        <a:pt x="30" y="22"/>
                      </a:lnTo>
                      <a:lnTo>
                        <a:pt x="37" y="29"/>
                      </a:lnTo>
                      <a:lnTo>
                        <a:pt x="39" y="34"/>
                      </a:lnTo>
                      <a:lnTo>
                        <a:pt x="39" y="46"/>
                      </a:lnTo>
                      <a:lnTo>
                        <a:pt x="37" y="51"/>
                      </a:lnTo>
                      <a:lnTo>
                        <a:pt x="35" y="54"/>
                      </a:lnTo>
                      <a:lnTo>
                        <a:pt x="25" y="61"/>
                      </a:lnTo>
                      <a:lnTo>
                        <a:pt x="19" y="62"/>
                      </a:lnTo>
                      <a:lnTo>
                        <a:pt x="12" y="61"/>
                      </a:lnTo>
                      <a:lnTo>
                        <a:pt x="5" y="57"/>
                      </a:lnTo>
                      <a:lnTo>
                        <a:pt x="3" y="54"/>
                      </a:lnTo>
                      <a:lnTo>
                        <a:pt x="0" y="49"/>
                      </a:lnTo>
                      <a:lnTo>
                        <a:pt x="0" y="46"/>
                      </a:lnTo>
                      <a:lnTo>
                        <a:pt x="7" y="44"/>
                      </a:lnTo>
                      <a:lnTo>
                        <a:pt x="8" y="49"/>
                      </a:lnTo>
                      <a:lnTo>
                        <a:pt x="12" y="52"/>
                      </a:lnTo>
                      <a:lnTo>
                        <a:pt x="15" y="54"/>
                      </a:lnTo>
                      <a:lnTo>
                        <a:pt x="22" y="54"/>
                      </a:lnTo>
                      <a:lnTo>
                        <a:pt x="29" y="51"/>
                      </a:lnTo>
                      <a:lnTo>
                        <a:pt x="30" y="47"/>
                      </a:lnTo>
                      <a:lnTo>
                        <a:pt x="30" y="44"/>
                      </a:lnTo>
                      <a:lnTo>
                        <a:pt x="32" y="41"/>
                      </a:lnTo>
                      <a:lnTo>
                        <a:pt x="29" y="30"/>
                      </a:lnTo>
                      <a:lnTo>
                        <a:pt x="25" y="29"/>
                      </a:lnTo>
                      <a:lnTo>
                        <a:pt x="24" y="27"/>
                      </a:lnTo>
                      <a:lnTo>
                        <a:pt x="15" y="27"/>
                      </a:lnTo>
                      <a:lnTo>
                        <a:pt x="14" y="29"/>
                      </a:lnTo>
                      <a:lnTo>
                        <a:pt x="10" y="30"/>
                      </a:lnTo>
                      <a:lnTo>
                        <a:pt x="8" y="32"/>
                      </a:lnTo>
                      <a:lnTo>
                        <a:pt x="0"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7" name="Line 249"/>
                <p:cNvSpPr>
                  <a:spLocks noChangeShapeType="1"/>
                </p:cNvSpPr>
                <p:nvPr/>
              </p:nvSpPr>
              <p:spPr bwMode="auto">
                <a:xfrm>
                  <a:off x="410" y="311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8" name="Freeform 250"/>
                <p:cNvSpPr>
                  <a:spLocks noEditPoints="1"/>
                </p:cNvSpPr>
                <p:nvPr/>
              </p:nvSpPr>
              <p:spPr bwMode="auto">
                <a:xfrm>
                  <a:off x="231" y="3086"/>
                  <a:ext cx="40" cy="62"/>
                </a:xfrm>
                <a:custGeom>
                  <a:avLst/>
                  <a:gdLst/>
                  <a:ahLst/>
                  <a:cxnLst>
                    <a:cxn ang="0">
                      <a:pos x="16" y="7"/>
                    </a:cxn>
                    <a:cxn ang="0">
                      <a:pos x="13" y="8"/>
                    </a:cxn>
                    <a:cxn ang="0">
                      <a:pos x="8" y="18"/>
                    </a:cxn>
                    <a:cxn ang="0">
                      <a:pos x="8" y="39"/>
                    </a:cxn>
                    <a:cxn ang="0">
                      <a:pos x="10" y="45"/>
                    </a:cxn>
                    <a:cxn ang="0">
                      <a:pos x="11" y="50"/>
                    </a:cxn>
                    <a:cxn ang="0">
                      <a:pos x="15" y="52"/>
                    </a:cxn>
                    <a:cxn ang="0">
                      <a:pos x="16" y="54"/>
                    </a:cxn>
                    <a:cxn ang="0">
                      <a:pos x="23" y="54"/>
                    </a:cxn>
                    <a:cxn ang="0">
                      <a:pos x="27" y="52"/>
                    </a:cxn>
                    <a:cxn ang="0">
                      <a:pos x="28" y="50"/>
                    </a:cxn>
                    <a:cxn ang="0">
                      <a:pos x="30" y="45"/>
                    </a:cxn>
                    <a:cxn ang="0">
                      <a:pos x="32" y="39"/>
                    </a:cxn>
                    <a:cxn ang="0">
                      <a:pos x="32" y="22"/>
                    </a:cxn>
                    <a:cxn ang="0">
                      <a:pos x="30" y="15"/>
                    </a:cxn>
                    <a:cxn ang="0">
                      <a:pos x="27" y="8"/>
                    </a:cxn>
                    <a:cxn ang="0">
                      <a:pos x="23" y="7"/>
                    </a:cxn>
                    <a:cxn ang="0">
                      <a:pos x="16" y="7"/>
                    </a:cxn>
                    <a:cxn ang="0">
                      <a:pos x="15" y="0"/>
                    </a:cxn>
                    <a:cxn ang="0">
                      <a:pos x="25" y="0"/>
                    </a:cxn>
                    <a:cxn ang="0">
                      <a:pos x="28" y="2"/>
                    </a:cxn>
                    <a:cxn ang="0">
                      <a:pos x="30" y="3"/>
                    </a:cxn>
                    <a:cxn ang="0">
                      <a:pos x="33" y="5"/>
                    </a:cxn>
                    <a:cxn ang="0">
                      <a:pos x="37" y="12"/>
                    </a:cxn>
                    <a:cxn ang="0">
                      <a:pos x="38" y="17"/>
                    </a:cxn>
                    <a:cxn ang="0">
                      <a:pos x="38" y="20"/>
                    </a:cxn>
                    <a:cxn ang="0">
                      <a:pos x="40" y="25"/>
                    </a:cxn>
                    <a:cxn ang="0">
                      <a:pos x="40" y="30"/>
                    </a:cxn>
                    <a:cxn ang="0">
                      <a:pos x="38" y="40"/>
                    </a:cxn>
                    <a:cxn ang="0">
                      <a:pos x="38" y="49"/>
                    </a:cxn>
                    <a:cxn ang="0">
                      <a:pos x="35" y="54"/>
                    </a:cxn>
                    <a:cxn ang="0">
                      <a:pos x="30" y="57"/>
                    </a:cxn>
                    <a:cxn ang="0">
                      <a:pos x="28" y="60"/>
                    </a:cxn>
                    <a:cxn ang="0">
                      <a:pos x="25" y="60"/>
                    </a:cxn>
                    <a:cxn ang="0">
                      <a:pos x="20" y="62"/>
                    </a:cxn>
                    <a:cxn ang="0">
                      <a:pos x="10" y="59"/>
                    </a:cxn>
                    <a:cxn ang="0">
                      <a:pos x="6" y="55"/>
                    </a:cxn>
                    <a:cxn ang="0">
                      <a:pos x="3" y="50"/>
                    </a:cxn>
                    <a:cxn ang="0">
                      <a:pos x="1" y="45"/>
                    </a:cxn>
                    <a:cxn ang="0">
                      <a:pos x="0" y="39"/>
                    </a:cxn>
                    <a:cxn ang="0">
                      <a:pos x="0" y="24"/>
                    </a:cxn>
                    <a:cxn ang="0">
                      <a:pos x="5" y="8"/>
                    </a:cxn>
                    <a:cxn ang="0">
                      <a:pos x="6" y="5"/>
                    </a:cxn>
                    <a:cxn ang="0">
                      <a:pos x="8" y="3"/>
                    </a:cxn>
                    <a:cxn ang="0">
                      <a:pos x="15" y="0"/>
                    </a:cxn>
                  </a:cxnLst>
                  <a:rect l="0" t="0" r="r" b="b"/>
                  <a:pathLst>
                    <a:path w="40" h="62">
                      <a:moveTo>
                        <a:pt x="16" y="7"/>
                      </a:moveTo>
                      <a:lnTo>
                        <a:pt x="13" y="8"/>
                      </a:lnTo>
                      <a:lnTo>
                        <a:pt x="8" y="18"/>
                      </a:lnTo>
                      <a:lnTo>
                        <a:pt x="8" y="39"/>
                      </a:lnTo>
                      <a:lnTo>
                        <a:pt x="10" y="45"/>
                      </a:lnTo>
                      <a:lnTo>
                        <a:pt x="11" y="50"/>
                      </a:lnTo>
                      <a:lnTo>
                        <a:pt x="15" y="52"/>
                      </a:lnTo>
                      <a:lnTo>
                        <a:pt x="16" y="54"/>
                      </a:lnTo>
                      <a:lnTo>
                        <a:pt x="23" y="54"/>
                      </a:lnTo>
                      <a:lnTo>
                        <a:pt x="27" y="52"/>
                      </a:lnTo>
                      <a:lnTo>
                        <a:pt x="28" y="50"/>
                      </a:lnTo>
                      <a:lnTo>
                        <a:pt x="30" y="45"/>
                      </a:lnTo>
                      <a:lnTo>
                        <a:pt x="32" y="39"/>
                      </a:lnTo>
                      <a:lnTo>
                        <a:pt x="32" y="22"/>
                      </a:lnTo>
                      <a:lnTo>
                        <a:pt x="30" y="15"/>
                      </a:lnTo>
                      <a:lnTo>
                        <a:pt x="27" y="8"/>
                      </a:lnTo>
                      <a:lnTo>
                        <a:pt x="23" y="7"/>
                      </a:lnTo>
                      <a:lnTo>
                        <a:pt x="16" y="7"/>
                      </a:lnTo>
                      <a:close/>
                      <a:moveTo>
                        <a:pt x="15" y="0"/>
                      </a:moveTo>
                      <a:lnTo>
                        <a:pt x="25" y="0"/>
                      </a:lnTo>
                      <a:lnTo>
                        <a:pt x="28" y="2"/>
                      </a:lnTo>
                      <a:lnTo>
                        <a:pt x="30" y="3"/>
                      </a:lnTo>
                      <a:lnTo>
                        <a:pt x="33" y="5"/>
                      </a:lnTo>
                      <a:lnTo>
                        <a:pt x="37" y="12"/>
                      </a:lnTo>
                      <a:lnTo>
                        <a:pt x="38" y="17"/>
                      </a:lnTo>
                      <a:lnTo>
                        <a:pt x="38" y="20"/>
                      </a:lnTo>
                      <a:lnTo>
                        <a:pt x="40" y="25"/>
                      </a:lnTo>
                      <a:lnTo>
                        <a:pt x="40" y="30"/>
                      </a:lnTo>
                      <a:lnTo>
                        <a:pt x="38" y="40"/>
                      </a:lnTo>
                      <a:lnTo>
                        <a:pt x="38" y="49"/>
                      </a:lnTo>
                      <a:lnTo>
                        <a:pt x="35" y="54"/>
                      </a:lnTo>
                      <a:lnTo>
                        <a:pt x="30" y="57"/>
                      </a:lnTo>
                      <a:lnTo>
                        <a:pt x="28" y="60"/>
                      </a:lnTo>
                      <a:lnTo>
                        <a:pt x="25" y="60"/>
                      </a:lnTo>
                      <a:lnTo>
                        <a:pt x="20" y="62"/>
                      </a:lnTo>
                      <a:lnTo>
                        <a:pt x="10" y="59"/>
                      </a:lnTo>
                      <a:lnTo>
                        <a:pt x="6" y="55"/>
                      </a:lnTo>
                      <a:lnTo>
                        <a:pt x="3" y="50"/>
                      </a:lnTo>
                      <a:lnTo>
                        <a:pt x="1" y="45"/>
                      </a:lnTo>
                      <a:lnTo>
                        <a:pt x="0" y="39"/>
                      </a:lnTo>
                      <a:lnTo>
                        <a:pt x="0" y="24"/>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59" name="Rectangle 251"/>
                <p:cNvSpPr>
                  <a:spLocks noChangeArrowheads="1"/>
                </p:cNvSpPr>
                <p:nvPr/>
              </p:nvSpPr>
              <p:spPr bwMode="auto">
                <a:xfrm>
                  <a:off x="281" y="3138"/>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0" name="Freeform 252"/>
                <p:cNvSpPr>
                  <a:spLocks/>
                </p:cNvSpPr>
                <p:nvPr/>
              </p:nvSpPr>
              <p:spPr bwMode="auto">
                <a:xfrm>
                  <a:off x="301" y="3086"/>
                  <a:ext cx="40" cy="62"/>
                </a:xfrm>
                <a:custGeom>
                  <a:avLst/>
                  <a:gdLst/>
                  <a:ahLst/>
                  <a:cxnLst>
                    <a:cxn ang="0">
                      <a:pos x="7" y="0"/>
                    </a:cxn>
                    <a:cxn ang="0">
                      <a:pos x="35" y="0"/>
                    </a:cxn>
                    <a:cxn ang="0">
                      <a:pos x="35" y="8"/>
                    </a:cxn>
                    <a:cxn ang="0">
                      <a:pos x="14" y="8"/>
                    </a:cxn>
                    <a:cxn ang="0">
                      <a:pos x="10" y="25"/>
                    </a:cxn>
                    <a:cxn ang="0">
                      <a:pos x="15" y="22"/>
                    </a:cxn>
                    <a:cxn ang="0">
                      <a:pos x="22" y="20"/>
                    </a:cxn>
                    <a:cxn ang="0">
                      <a:pos x="27" y="20"/>
                    </a:cxn>
                    <a:cxn ang="0">
                      <a:pos x="30" y="22"/>
                    </a:cxn>
                    <a:cxn ang="0">
                      <a:pos x="37" y="29"/>
                    </a:cxn>
                    <a:cxn ang="0">
                      <a:pos x="40" y="39"/>
                    </a:cxn>
                    <a:cxn ang="0">
                      <a:pos x="39" y="45"/>
                    </a:cxn>
                    <a:cxn ang="0">
                      <a:pos x="37" y="50"/>
                    </a:cxn>
                    <a:cxn ang="0">
                      <a:pos x="35" y="54"/>
                    </a:cxn>
                    <a:cxn ang="0">
                      <a:pos x="25" y="60"/>
                    </a:cxn>
                    <a:cxn ang="0">
                      <a:pos x="20" y="62"/>
                    </a:cxn>
                    <a:cxn ang="0">
                      <a:pos x="10" y="59"/>
                    </a:cxn>
                    <a:cxn ang="0">
                      <a:pos x="7" y="57"/>
                    </a:cxn>
                    <a:cxn ang="0">
                      <a:pos x="3" y="54"/>
                    </a:cxn>
                    <a:cxn ang="0">
                      <a:pos x="2" y="49"/>
                    </a:cxn>
                    <a:cxn ang="0">
                      <a:pos x="0" y="45"/>
                    </a:cxn>
                    <a:cxn ang="0">
                      <a:pos x="9" y="44"/>
                    </a:cxn>
                    <a:cxn ang="0">
                      <a:pos x="10" y="49"/>
                    </a:cxn>
                    <a:cxn ang="0">
                      <a:pos x="12" y="52"/>
                    </a:cxn>
                    <a:cxn ang="0">
                      <a:pos x="15" y="54"/>
                    </a:cxn>
                    <a:cxn ang="0">
                      <a:pos x="24" y="54"/>
                    </a:cxn>
                    <a:cxn ang="0">
                      <a:pos x="25" y="52"/>
                    </a:cxn>
                    <a:cxn ang="0">
                      <a:pos x="29" y="50"/>
                    </a:cxn>
                    <a:cxn ang="0">
                      <a:pos x="32" y="44"/>
                    </a:cxn>
                    <a:cxn ang="0">
                      <a:pos x="32" y="37"/>
                    </a:cxn>
                    <a:cxn ang="0">
                      <a:pos x="29" y="30"/>
                    </a:cxn>
                    <a:cxn ang="0">
                      <a:pos x="27" y="29"/>
                    </a:cxn>
                    <a:cxn ang="0">
                      <a:pos x="24" y="27"/>
                    </a:cxn>
                    <a:cxn ang="0">
                      <a:pos x="17" y="27"/>
                    </a:cxn>
                    <a:cxn ang="0">
                      <a:pos x="15" y="29"/>
                    </a:cxn>
                    <a:cxn ang="0">
                      <a:pos x="14" y="29"/>
                    </a:cxn>
                    <a:cxn ang="0">
                      <a:pos x="10" y="30"/>
                    </a:cxn>
                    <a:cxn ang="0">
                      <a:pos x="9" y="32"/>
                    </a:cxn>
                    <a:cxn ang="0">
                      <a:pos x="2" y="32"/>
                    </a:cxn>
                    <a:cxn ang="0">
                      <a:pos x="7" y="0"/>
                    </a:cxn>
                  </a:cxnLst>
                  <a:rect l="0" t="0" r="r" b="b"/>
                  <a:pathLst>
                    <a:path w="40" h="62">
                      <a:moveTo>
                        <a:pt x="7" y="0"/>
                      </a:moveTo>
                      <a:lnTo>
                        <a:pt x="35" y="0"/>
                      </a:lnTo>
                      <a:lnTo>
                        <a:pt x="35" y="8"/>
                      </a:lnTo>
                      <a:lnTo>
                        <a:pt x="14" y="8"/>
                      </a:lnTo>
                      <a:lnTo>
                        <a:pt x="10" y="25"/>
                      </a:lnTo>
                      <a:lnTo>
                        <a:pt x="15" y="22"/>
                      </a:lnTo>
                      <a:lnTo>
                        <a:pt x="22" y="20"/>
                      </a:lnTo>
                      <a:lnTo>
                        <a:pt x="27" y="20"/>
                      </a:lnTo>
                      <a:lnTo>
                        <a:pt x="30" y="22"/>
                      </a:lnTo>
                      <a:lnTo>
                        <a:pt x="37" y="29"/>
                      </a:lnTo>
                      <a:lnTo>
                        <a:pt x="40" y="39"/>
                      </a:lnTo>
                      <a:lnTo>
                        <a:pt x="39" y="45"/>
                      </a:lnTo>
                      <a:lnTo>
                        <a:pt x="37" y="50"/>
                      </a:lnTo>
                      <a:lnTo>
                        <a:pt x="35" y="54"/>
                      </a:lnTo>
                      <a:lnTo>
                        <a:pt x="25" y="60"/>
                      </a:lnTo>
                      <a:lnTo>
                        <a:pt x="20" y="62"/>
                      </a:lnTo>
                      <a:lnTo>
                        <a:pt x="10" y="59"/>
                      </a:lnTo>
                      <a:lnTo>
                        <a:pt x="7" y="57"/>
                      </a:lnTo>
                      <a:lnTo>
                        <a:pt x="3" y="54"/>
                      </a:lnTo>
                      <a:lnTo>
                        <a:pt x="2" y="49"/>
                      </a:lnTo>
                      <a:lnTo>
                        <a:pt x="0" y="45"/>
                      </a:lnTo>
                      <a:lnTo>
                        <a:pt x="9" y="44"/>
                      </a:lnTo>
                      <a:lnTo>
                        <a:pt x="10" y="49"/>
                      </a:lnTo>
                      <a:lnTo>
                        <a:pt x="12" y="52"/>
                      </a:lnTo>
                      <a:lnTo>
                        <a:pt x="15" y="54"/>
                      </a:lnTo>
                      <a:lnTo>
                        <a:pt x="24" y="54"/>
                      </a:lnTo>
                      <a:lnTo>
                        <a:pt x="25" y="52"/>
                      </a:lnTo>
                      <a:lnTo>
                        <a:pt x="29" y="50"/>
                      </a:lnTo>
                      <a:lnTo>
                        <a:pt x="32" y="44"/>
                      </a:lnTo>
                      <a:lnTo>
                        <a:pt x="32" y="37"/>
                      </a:lnTo>
                      <a:lnTo>
                        <a:pt x="29" y="30"/>
                      </a:lnTo>
                      <a:lnTo>
                        <a:pt x="27" y="29"/>
                      </a:lnTo>
                      <a:lnTo>
                        <a:pt x="24" y="27"/>
                      </a:lnTo>
                      <a:lnTo>
                        <a:pt x="17" y="27"/>
                      </a:lnTo>
                      <a:lnTo>
                        <a:pt x="15" y="29"/>
                      </a:lnTo>
                      <a:lnTo>
                        <a:pt x="14" y="29"/>
                      </a:lnTo>
                      <a:lnTo>
                        <a:pt x="10" y="30"/>
                      </a:lnTo>
                      <a:lnTo>
                        <a:pt x="9" y="32"/>
                      </a:lnTo>
                      <a:lnTo>
                        <a:pt x="2"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1" name="Freeform 253"/>
                <p:cNvSpPr>
                  <a:spLocks noEditPoints="1"/>
                </p:cNvSpPr>
                <p:nvPr/>
              </p:nvSpPr>
              <p:spPr bwMode="auto">
                <a:xfrm>
                  <a:off x="348" y="3086"/>
                  <a:ext cx="39" cy="62"/>
                </a:xfrm>
                <a:custGeom>
                  <a:avLst/>
                  <a:gdLst/>
                  <a:ahLst/>
                  <a:cxnLst>
                    <a:cxn ang="0">
                      <a:pos x="19" y="7"/>
                    </a:cxn>
                    <a:cxn ang="0">
                      <a:pos x="15" y="8"/>
                    </a:cxn>
                    <a:cxn ang="0">
                      <a:pos x="12" y="12"/>
                    </a:cxn>
                    <a:cxn ang="0">
                      <a:pos x="8" y="18"/>
                    </a:cxn>
                    <a:cxn ang="0">
                      <a:pos x="8" y="24"/>
                    </a:cxn>
                    <a:cxn ang="0">
                      <a:pos x="7" y="30"/>
                    </a:cxn>
                    <a:cxn ang="0">
                      <a:pos x="8" y="39"/>
                    </a:cxn>
                    <a:cxn ang="0">
                      <a:pos x="8" y="45"/>
                    </a:cxn>
                    <a:cxn ang="0">
                      <a:pos x="12" y="50"/>
                    </a:cxn>
                    <a:cxn ang="0">
                      <a:pos x="14" y="52"/>
                    </a:cxn>
                    <a:cxn ang="0">
                      <a:pos x="17" y="54"/>
                    </a:cxn>
                    <a:cxn ang="0">
                      <a:pos x="24" y="54"/>
                    </a:cxn>
                    <a:cxn ang="0">
                      <a:pos x="25" y="52"/>
                    </a:cxn>
                    <a:cxn ang="0">
                      <a:pos x="29" y="50"/>
                    </a:cxn>
                    <a:cxn ang="0">
                      <a:pos x="30" y="45"/>
                    </a:cxn>
                    <a:cxn ang="0">
                      <a:pos x="30" y="39"/>
                    </a:cxn>
                    <a:cxn ang="0">
                      <a:pos x="32" y="30"/>
                    </a:cxn>
                    <a:cxn ang="0">
                      <a:pos x="32" y="22"/>
                    </a:cxn>
                    <a:cxn ang="0">
                      <a:pos x="30" y="15"/>
                    </a:cxn>
                    <a:cxn ang="0">
                      <a:pos x="29" y="12"/>
                    </a:cxn>
                    <a:cxn ang="0">
                      <a:pos x="25" y="8"/>
                    </a:cxn>
                    <a:cxn ang="0">
                      <a:pos x="22" y="7"/>
                    </a:cxn>
                    <a:cxn ang="0">
                      <a:pos x="19" y="7"/>
                    </a:cxn>
                    <a:cxn ang="0">
                      <a:pos x="15" y="0"/>
                    </a:cxn>
                    <a:cxn ang="0">
                      <a:pos x="25" y="0"/>
                    </a:cxn>
                    <a:cxn ang="0">
                      <a:pos x="29" y="2"/>
                    </a:cxn>
                    <a:cxn ang="0">
                      <a:pos x="32" y="5"/>
                    </a:cxn>
                    <a:cxn ang="0">
                      <a:pos x="35" y="12"/>
                    </a:cxn>
                    <a:cxn ang="0">
                      <a:pos x="37" y="17"/>
                    </a:cxn>
                    <a:cxn ang="0">
                      <a:pos x="39" y="20"/>
                    </a:cxn>
                    <a:cxn ang="0">
                      <a:pos x="39" y="44"/>
                    </a:cxn>
                    <a:cxn ang="0">
                      <a:pos x="37" y="49"/>
                    </a:cxn>
                    <a:cxn ang="0">
                      <a:pos x="34" y="54"/>
                    </a:cxn>
                    <a:cxn ang="0">
                      <a:pos x="27" y="60"/>
                    </a:cxn>
                    <a:cxn ang="0">
                      <a:pos x="24" y="60"/>
                    </a:cxn>
                    <a:cxn ang="0">
                      <a:pos x="20" y="62"/>
                    </a:cxn>
                    <a:cxn ang="0">
                      <a:pos x="10" y="59"/>
                    </a:cxn>
                    <a:cxn ang="0">
                      <a:pos x="5" y="55"/>
                    </a:cxn>
                    <a:cxn ang="0">
                      <a:pos x="2" y="45"/>
                    </a:cxn>
                    <a:cxn ang="0">
                      <a:pos x="0" y="39"/>
                    </a:cxn>
                    <a:cxn ang="0">
                      <a:pos x="0" y="18"/>
                    </a:cxn>
                    <a:cxn ang="0">
                      <a:pos x="3" y="8"/>
                    </a:cxn>
                    <a:cxn ang="0">
                      <a:pos x="5" y="5"/>
                    </a:cxn>
                    <a:cxn ang="0">
                      <a:pos x="15" y="0"/>
                    </a:cxn>
                  </a:cxnLst>
                  <a:rect l="0" t="0" r="r" b="b"/>
                  <a:pathLst>
                    <a:path w="39" h="62">
                      <a:moveTo>
                        <a:pt x="19" y="7"/>
                      </a:moveTo>
                      <a:lnTo>
                        <a:pt x="15" y="8"/>
                      </a:lnTo>
                      <a:lnTo>
                        <a:pt x="12" y="12"/>
                      </a:lnTo>
                      <a:lnTo>
                        <a:pt x="8" y="18"/>
                      </a:lnTo>
                      <a:lnTo>
                        <a:pt x="8" y="24"/>
                      </a:lnTo>
                      <a:lnTo>
                        <a:pt x="7" y="30"/>
                      </a:lnTo>
                      <a:lnTo>
                        <a:pt x="8" y="39"/>
                      </a:lnTo>
                      <a:lnTo>
                        <a:pt x="8" y="45"/>
                      </a:lnTo>
                      <a:lnTo>
                        <a:pt x="12" y="50"/>
                      </a:lnTo>
                      <a:lnTo>
                        <a:pt x="14" y="52"/>
                      </a:lnTo>
                      <a:lnTo>
                        <a:pt x="17" y="54"/>
                      </a:lnTo>
                      <a:lnTo>
                        <a:pt x="24" y="54"/>
                      </a:lnTo>
                      <a:lnTo>
                        <a:pt x="25" y="52"/>
                      </a:lnTo>
                      <a:lnTo>
                        <a:pt x="29" y="50"/>
                      </a:lnTo>
                      <a:lnTo>
                        <a:pt x="30" y="45"/>
                      </a:lnTo>
                      <a:lnTo>
                        <a:pt x="30" y="39"/>
                      </a:lnTo>
                      <a:lnTo>
                        <a:pt x="32" y="30"/>
                      </a:lnTo>
                      <a:lnTo>
                        <a:pt x="32" y="22"/>
                      </a:lnTo>
                      <a:lnTo>
                        <a:pt x="30" y="15"/>
                      </a:lnTo>
                      <a:lnTo>
                        <a:pt x="29" y="12"/>
                      </a:lnTo>
                      <a:lnTo>
                        <a:pt x="25" y="8"/>
                      </a:lnTo>
                      <a:lnTo>
                        <a:pt x="22" y="7"/>
                      </a:lnTo>
                      <a:lnTo>
                        <a:pt x="19" y="7"/>
                      </a:lnTo>
                      <a:close/>
                      <a:moveTo>
                        <a:pt x="15" y="0"/>
                      </a:moveTo>
                      <a:lnTo>
                        <a:pt x="25" y="0"/>
                      </a:lnTo>
                      <a:lnTo>
                        <a:pt x="29" y="2"/>
                      </a:lnTo>
                      <a:lnTo>
                        <a:pt x="32" y="5"/>
                      </a:lnTo>
                      <a:lnTo>
                        <a:pt x="35" y="12"/>
                      </a:lnTo>
                      <a:lnTo>
                        <a:pt x="37" y="17"/>
                      </a:lnTo>
                      <a:lnTo>
                        <a:pt x="39" y="20"/>
                      </a:lnTo>
                      <a:lnTo>
                        <a:pt x="39" y="44"/>
                      </a:lnTo>
                      <a:lnTo>
                        <a:pt x="37" y="49"/>
                      </a:lnTo>
                      <a:lnTo>
                        <a:pt x="34" y="54"/>
                      </a:lnTo>
                      <a:lnTo>
                        <a:pt x="27" y="60"/>
                      </a:lnTo>
                      <a:lnTo>
                        <a:pt x="24" y="60"/>
                      </a:lnTo>
                      <a:lnTo>
                        <a:pt x="20" y="62"/>
                      </a:lnTo>
                      <a:lnTo>
                        <a:pt x="10" y="59"/>
                      </a:lnTo>
                      <a:lnTo>
                        <a:pt x="5" y="55"/>
                      </a:lnTo>
                      <a:lnTo>
                        <a:pt x="2" y="45"/>
                      </a:lnTo>
                      <a:lnTo>
                        <a:pt x="0" y="39"/>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2" name="Line 254"/>
                <p:cNvSpPr>
                  <a:spLocks noChangeShapeType="1"/>
                </p:cNvSpPr>
                <p:nvPr/>
              </p:nvSpPr>
              <p:spPr bwMode="auto">
                <a:xfrm>
                  <a:off x="410" y="2900"/>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3" name="Freeform 255"/>
                <p:cNvSpPr>
                  <a:spLocks noEditPoints="1"/>
                </p:cNvSpPr>
                <p:nvPr/>
              </p:nvSpPr>
              <p:spPr bwMode="auto">
                <a:xfrm>
                  <a:off x="231" y="2870"/>
                  <a:ext cx="40" cy="62"/>
                </a:xfrm>
                <a:custGeom>
                  <a:avLst/>
                  <a:gdLst/>
                  <a:ahLst/>
                  <a:cxnLst>
                    <a:cxn ang="0">
                      <a:pos x="16" y="6"/>
                    </a:cxn>
                    <a:cxn ang="0">
                      <a:pos x="13" y="8"/>
                    </a:cxn>
                    <a:cxn ang="0">
                      <a:pos x="8" y="18"/>
                    </a:cxn>
                    <a:cxn ang="0">
                      <a:pos x="8" y="38"/>
                    </a:cxn>
                    <a:cxn ang="0">
                      <a:pos x="10" y="45"/>
                    </a:cxn>
                    <a:cxn ang="0">
                      <a:pos x="11" y="50"/>
                    </a:cxn>
                    <a:cxn ang="0">
                      <a:pos x="15" y="52"/>
                    </a:cxn>
                    <a:cxn ang="0">
                      <a:pos x="16" y="53"/>
                    </a:cxn>
                    <a:cxn ang="0">
                      <a:pos x="23" y="53"/>
                    </a:cxn>
                    <a:cxn ang="0">
                      <a:pos x="27" y="52"/>
                    </a:cxn>
                    <a:cxn ang="0">
                      <a:pos x="28" y="50"/>
                    </a:cxn>
                    <a:cxn ang="0">
                      <a:pos x="30" y="45"/>
                    </a:cxn>
                    <a:cxn ang="0">
                      <a:pos x="32" y="38"/>
                    </a:cxn>
                    <a:cxn ang="0">
                      <a:pos x="32" y="21"/>
                    </a:cxn>
                    <a:cxn ang="0">
                      <a:pos x="30" y="15"/>
                    </a:cxn>
                    <a:cxn ang="0">
                      <a:pos x="27" y="8"/>
                    </a:cxn>
                    <a:cxn ang="0">
                      <a:pos x="23" y="6"/>
                    </a:cxn>
                    <a:cxn ang="0">
                      <a:pos x="16" y="6"/>
                    </a:cxn>
                    <a:cxn ang="0">
                      <a:pos x="15" y="0"/>
                    </a:cxn>
                    <a:cxn ang="0">
                      <a:pos x="25" y="0"/>
                    </a:cxn>
                    <a:cxn ang="0">
                      <a:pos x="28" y="1"/>
                    </a:cxn>
                    <a:cxn ang="0">
                      <a:pos x="30" y="3"/>
                    </a:cxn>
                    <a:cxn ang="0">
                      <a:pos x="33" y="5"/>
                    </a:cxn>
                    <a:cxn ang="0">
                      <a:pos x="37" y="11"/>
                    </a:cxn>
                    <a:cxn ang="0">
                      <a:pos x="38" y="16"/>
                    </a:cxn>
                    <a:cxn ang="0">
                      <a:pos x="38" y="20"/>
                    </a:cxn>
                    <a:cxn ang="0">
                      <a:pos x="40" y="25"/>
                    </a:cxn>
                    <a:cxn ang="0">
                      <a:pos x="40" y="30"/>
                    </a:cxn>
                    <a:cxn ang="0">
                      <a:pos x="38" y="40"/>
                    </a:cxn>
                    <a:cxn ang="0">
                      <a:pos x="38" y="48"/>
                    </a:cxn>
                    <a:cxn ang="0">
                      <a:pos x="35" y="53"/>
                    </a:cxn>
                    <a:cxn ang="0">
                      <a:pos x="30" y="57"/>
                    </a:cxn>
                    <a:cxn ang="0">
                      <a:pos x="28" y="60"/>
                    </a:cxn>
                    <a:cxn ang="0">
                      <a:pos x="25" y="60"/>
                    </a:cxn>
                    <a:cxn ang="0">
                      <a:pos x="20" y="62"/>
                    </a:cxn>
                    <a:cxn ang="0">
                      <a:pos x="10" y="58"/>
                    </a:cxn>
                    <a:cxn ang="0">
                      <a:pos x="6" y="55"/>
                    </a:cxn>
                    <a:cxn ang="0">
                      <a:pos x="3" y="50"/>
                    </a:cxn>
                    <a:cxn ang="0">
                      <a:pos x="1" y="45"/>
                    </a:cxn>
                    <a:cxn ang="0">
                      <a:pos x="0" y="38"/>
                    </a:cxn>
                    <a:cxn ang="0">
                      <a:pos x="0" y="23"/>
                    </a:cxn>
                    <a:cxn ang="0">
                      <a:pos x="5" y="8"/>
                    </a:cxn>
                    <a:cxn ang="0">
                      <a:pos x="6" y="5"/>
                    </a:cxn>
                    <a:cxn ang="0">
                      <a:pos x="8" y="3"/>
                    </a:cxn>
                    <a:cxn ang="0">
                      <a:pos x="15" y="0"/>
                    </a:cxn>
                  </a:cxnLst>
                  <a:rect l="0" t="0" r="r" b="b"/>
                  <a:pathLst>
                    <a:path w="40" h="62">
                      <a:moveTo>
                        <a:pt x="16" y="6"/>
                      </a:moveTo>
                      <a:lnTo>
                        <a:pt x="13" y="8"/>
                      </a:lnTo>
                      <a:lnTo>
                        <a:pt x="8" y="18"/>
                      </a:lnTo>
                      <a:lnTo>
                        <a:pt x="8" y="38"/>
                      </a:lnTo>
                      <a:lnTo>
                        <a:pt x="10" y="45"/>
                      </a:lnTo>
                      <a:lnTo>
                        <a:pt x="11" y="50"/>
                      </a:lnTo>
                      <a:lnTo>
                        <a:pt x="15" y="52"/>
                      </a:lnTo>
                      <a:lnTo>
                        <a:pt x="16" y="53"/>
                      </a:lnTo>
                      <a:lnTo>
                        <a:pt x="23" y="53"/>
                      </a:lnTo>
                      <a:lnTo>
                        <a:pt x="27" y="52"/>
                      </a:lnTo>
                      <a:lnTo>
                        <a:pt x="28" y="50"/>
                      </a:lnTo>
                      <a:lnTo>
                        <a:pt x="30" y="45"/>
                      </a:lnTo>
                      <a:lnTo>
                        <a:pt x="32" y="38"/>
                      </a:lnTo>
                      <a:lnTo>
                        <a:pt x="32" y="21"/>
                      </a:lnTo>
                      <a:lnTo>
                        <a:pt x="30" y="15"/>
                      </a:lnTo>
                      <a:lnTo>
                        <a:pt x="27" y="8"/>
                      </a:lnTo>
                      <a:lnTo>
                        <a:pt x="23" y="6"/>
                      </a:lnTo>
                      <a:lnTo>
                        <a:pt x="16" y="6"/>
                      </a:lnTo>
                      <a:close/>
                      <a:moveTo>
                        <a:pt x="15" y="0"/>
                      </a:moveTo>
                      <a:lnTo>
                        <a:pt x="25" y="0"/>
                      </a:lnTo>
                      <a:lnTo>
                        <a:pt x="28" y="1"/>
                      </a:lnTo>
                      <a:lnTo>
                        <a:pt x="30" y="3"/>
                      </a:lnTo>
                      <a:lnTo>
                        <a:pt x="33" y="5"/>
                      </a:lnTo>
                      <a:lnTo>
                        <a:pt x="37" y="11"/>
                      </a:lnTo>
                      <a:lnTo>
                        <a:pt x="38" y="16"/>
                      </a:lnTo>
                      <a:lnTo>
                        <a:pt x="38" y="20"/>
                      </a:lnTo>
                      <a:lnTo>
                        <a:pt x="40" y="25"/>
                      </a:lnTo>
                      <a:lnTo>
                        <a:pt x="40" y="30"/>
                      </a:lnTo>
                      <a:lnTo>
                        <a:pt x="38" y="40"/>
                      </a:lnTo>
                      <a:lnTo>
                        <a:pt x="38" y="48"/>
                      </a:lnTo>
                      <a:lnTo>
                        <a:pt x="35" y="53"/>
                      </a:lnTo>
                      <a:lnTo>
                        <a:pt x="30" y="57"/>
                      </a:lnTo>
                      <a:lnTo>
                        <a:pt x="28" y="60"/>
                      </a:lnTo>
                      <a:lnTo>
                        <a:pt x="25" y="60"/>
                      </a:lnTo>
                      <a:lnTo>
                        <a:pt x="20" y="62"/>
                      </a:lnTo>
                      <a:lnTo>
                        <a:pt x="10" y="58"/>
                      </a:lnTo>
                      <a:lnTo>
                        <a:pt x="6" y="55"/>
                      </a:lnTo>
                      <a:lnTo>
                        <a:pt x="3" y="50"/>
                      </a:lnTo>
                      <a:lnTo>
                        <a:pt x="1" y="45"/>
                      </a:lnTo>
                      <a:lnTo>
                        <a:pt x="0" y="38"/>
                      </a:lnTo>
                      <a:lnTo>
                        <a:pt x="0" y="23"/>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4" name="Rectangle 256"/>
                <p:cNvSpPr>
                  <a:spLocks noChangeArrowheads="1"/>
                </p:cNvSpPr>
                <p:nvPr/>
              </p:nvSpPr>
              <p:spPr bwMode="auto">
                <a:xfrm>
                  <a:off x="281" y="2922"/>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5" name="Freeform 257"/>
                <p:cNvSpPr>
                  <a:spLocks/>
                </p:cNvSpPr>
                <p:nvPr/>
              </p:nvSpPr>
              <p:spPr bwMode="auto">
                <a:xfrm>
                  <a:off x="303" y="2870"/>
                  <a:ext cx="38" cy="60"/>
                </a:xfrm>
                <a:custGeom>
                  <a:avLst/>
                  <a:gdLst/>
                  <a:ahLst/>
                  <a:cxnLst>
                    <a:cxn ang="0">
                      <a:pos x="0" y="0"/>
                    </a:cxn>
                    <a:cxn ang="0">
                      <a:pos x="38" y="0"/>
                    </a:cxn>
                    <a:cxn ang="0">
                      <a:pos x="38" y="6"/>
                    </a:cxn>
                    <a:cxn ang="0">
                      <a:pos x="32" y="13"/>
                    </a:cxn>
                    <a:cxn ang="0">
                      <a:pos x="22" y="33"/>
                    </a:cxn>
                    <a:cxn ang="0">
                      <a:pos x="18" y="43"/>
                    </a:cxn>
                    <a:cxn ang="0">
                      <a:pos x="15" y="60"/>
                    </a:cxn>
                    <a:cxn ang="0">
                      <a:pos x="8" y="60"/>
                    </a:cxn>
                    <a:cxn ang="0">
                      <a:pos x="8" y="50"/>
                    </a:cxn>
                    <a:cxn ang="0">
                      <a:pos x="10" y="43"/>
                    </a:cxn>
                    <a:cxn ang="0">
                      <a:pos x="13" y="33"/>
                    </a:cxn>
                    <a:cxn ang="0">
                      <a:pos x="18" y="25"/>
                    </a:cxn>
                    <a:cxn ang="0">
                      <a:pos x="22" y="18"/>
                    </a:cxn>
                    <a:cxn ang="0">
                      <a:pos x="27" y="13"/>
                    </a:cxn>
                    <a:cxn ang="0">
                      <a:pos x="30" y="8"/>
                    </a:cxn>
                    <a:cxn ang="0">
                      <a:pos x="0" y="8"/>
                    </a:cxn>
                    <a:cxn ang="0">
                      <a:pos x="0" y="0"/>
                    </a:cxn>
                  </a:cxnLst>
                  <a:rect l="0" t="0" r="r" b="b"/>
                  <a:pathLst>
                    <a:path w="38" h="60">
                      <a:moveTo>
                        <a:pt x="0" y="0"/>
                      </a:moveTo>
                      <a:lnTo>
                        <a:pt x="38" y="0"/>
                      </a:lnTo>
                      <a:lnTo>
                        <a:pt x="38" y="6"/>
                      </a:lnTo>
                      <a:lnTo>
                        <a:pt x="32" y="13"/>
                      </a:lnTo>
                      <a:lnTo>
                        <a:pt x="22" y="33"/>
                      </a:lnTo>
                      <a:lnTo>
                        <a:pt x="18" y="43"/>
                      </a:lnTo>
                      <a:lnTo>
                        <a:pt x="15" y="60"/>
                      </a:lnTo>
                      <a:lnTo>
                        <a:pt x="8" y="60"/>
                      </a:lnTo>
                      <a:lnTo>
                        <a:pt x="8" y="50"/>
                      </a:lnTo>
                      <a:lnTo>
                        <a:pt x="10" y="43"/>
                      </a:lnTo>
                      <a:lnTo>
                        <a:pt x="13" y="33"/>
                      </a:lnTo>
                      <a:lnTo>
                        <a:pt x="18" y="25"/>
                      </a:lnTo>
                      <a:lnTo>
                        <a:pt x="22" y="18"/>
                      </a:lnTo>
                      <a:lnTo>
                        <a:pt x="27" y="13"/>
                      </a:lnTo>
                      <a:lnTo>
                        <a:pt x="30"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6" name="Freeform 258"/>
                <p:cNvSpPr>
                  <a:spLocks/>
                </p:cNvSpPr>
                <p:nvPr/>
              </p:nvSpPr>
              <p:spPr bwMode="auto">
                <a:xfrm>
                  <a:off x="348" y="2870"/>
                  <a:ext cx="39" cy="62"/>
                </a:xfrm>
                <a:custGeom>
                  <a:avLst/>
                  <a:gdLst/>
                  <a:ahLst/>
                  <a:cxnLst>
                    <a:cxn ang="0">
                      <a:pos x="7" y="0"/>
                    </a:cxn>
                    <a:cxn ang="0">
                      <a:pos x="35" y="0"/>
                    </a:cxn>
                    <a:cxn ang="0">
                      <a:pos x="35" y="8"/>
                    </a:cxn>
                    <a:cxn ang="0">
                      <a:pos x="14" y="8"/>
                    </a:cxn>
                    <a:cxn ang="0">
                      <a:pos x="10" y="25"/>
                    </a:cxn>
                    <a:cxn ang="0">
                      <a:pos x="15" y="21"/>
                    </a:cxn>
                    <a:cxn ang="0">
                      <a:pos x="20" y="20"/>
                    </a:cxn>
                    <a:cxn ang="0">
                      <a:pos x="25" y="20"/>
                    </a:cxn>
                    <a:cxn ang="0">
                      <a:pos x="30" y="21"/>
                    </a:cxn>
                    <a:cxn ang="0">
                      <a:pos x="37" y="28"/>
                    </a:cxn>
                    <a:cxn ang="0">
                      <a:pos x="39" y="33"/>
                    </a:cxn>
                    <a:cxn ang="0">
                      <a:pos x="39" y="45"/>
                    </a:cxn>
                    <a:cxn ang="0">
                      <a:pos x="37" y="50"/>
                    </a:cxn>
                    <a:cxn ang="0">
                      <a:pos x="35" y="53"/>
                    </a:cxn>
                    <a:cxn ang="0">
                      <a:pos x="25" y="60"/>
                    </a:cxn>
                    <a:cxn ang="0">
                      <a:pos x="19" y="62"/>
                    </a:cxn>
                    <a:cxn ang="0">
                      <a:pos x="12" y="60"/>
                    </a:cxn>
                    <a:cxn ang="0">
                      <a:pos x="5" y="57"/>
                    </a:cxn>
                    <a:cxn ang="0">
                      <a:pos x="3" y="53"/>
                    </a:cxn>
                    <a:cxn ang="0">
                      <a:pos x="0" y="48"/>
                    </a:cxn>
                    <a:cxn ang="0">
                      <a:pos x="0" y="45"/>
                    </a:cxn>
                    <a:cxn ang="0">
                      <a:pos x="7" y="43"/>
                    </a:cxn>
                    <a:cxn ang="0">
                      <a:pos x="8" y="48"/>
                    </a:cxn>
                    <a:cxn ang="0">
                      <a:pos x="12" y="52"/>
                    </a:cxn>
                    <a:cxn ang="0">
                      <a:pos x="15" y="53"/>
                    </a:cxn>
                    <a:cxn ang="0">
                      <a:pos x="22" y="53"/>
                    </a:cxn>
                    <a:cxn ang="0">
                      <a:pos x="29" y="50"/>
                    </a:cxn>
                    <a:cxn ang="0">
                      <a:pos x="30" y="47"/>
                    </a:cxn>
                    <a:cxn ang="0">
                      <a:pos x="30" y="43"/>
                    </a:cxn>
                    <a:cxn ang="0">
                      <a:pos x="32" y="40"/>
                    </a:cxn>
                    <a:cxn ang="0">
                      <a:pos x="29" y="30"/>
                    </a:cxn>
                    <a:cxn ang="0">
                      <a:pos x="25" y="28"/>
                    </a:cxn>
                    <a:cxn ang="0">
                      <a:pos x="24" y="26"/>
                    </a:cxn>
                    <a:cxn ang="0">
                      <a:pos x="15" y="26"/>
                    </a:cxn>
                    <a:cxn ang="0">
                      <a:pos x="14" y="28"/>
                    </a:cxn>
                    <a:cxn ang="0">
                      <a:pos x="10" y="30"/>
                    </a:cxn>
                    <a:cxn ang="0">
                      <a:pos x="8" y="31"/>
                    </a:cxn>
                    <a:cxn ang="0">
                      <a:pos x="0" y="31"/>
                    </a:cxn>
                    <a:cxn ang="0">
                      <a:pos x="7" y="0"/>
                    </a:cxn>
                  </a:cxnLst>
                  <a:rect l="0" t="0" r="r" b="b"/>
                  <a:pathLst>
                    <a:path w="39" h="62">
                      <a:moveTo>
                        <a:pt x="7" y="0"/>
                      </a:moveTo>
                      <a:lnTo>
                        <a:pt x="35" y="0"/>
                      </a:lnTo>
                      <a:lnTo>
                        <a:pt x="35" y="8"/>
                      </a:lnTo>
                      <a:lnTo>
                        <a:pt x="14" y="8"/>
                      </a:lnTo>
                      <a:lnTo>
                        <a:pt x="10" y="25"/>
                      </a:lnTo>
                      <a:lnTo>
                        <a:pt x="15" y="21"/>
                      </a:lnTo>
                      <a:lnTo>
                        <a:pt x="20" y="20"/>
                      </a:lnTo>
                      <a:lnTo>
                        <a:pt x="25" y="20"/>
                      </a:lnTo>
                      <a:lnTo>
                        <a:pt x="30" y="21"/>
                      </a:lnTo>
                      <a:lnTo>
                        <a:pt x="37" y="28"/>
                      </a:lnTo>
                      <a:lnTo>
                        <a:pt x="39" y="33"/>
                      </a:lnTo>
                      <a:lnTo>
                        <a:pt x="39" y="45"/>
                      </a:lnTo>
                      <a:lnTo>
                        <a:pt x="37" y="50"/>
                      </a:lnTo>
                      <a:lnTo>
                        <a:pt x="35" y="53"/>
                      </a:lnTo>
                      <a:lnTo>
                        <a:pt x="25" y="60"/>
                      </a:lnTo>
                      <a:lnTo>
                        <a:pt x="19" y="62"/>
                      </a:lnTo>
                      <a:lnTo>
                        <a:pt x="12" y="60"/>
                      </a:lnTo>
                      <a:lnTo>
                        <a:pt x="5" y="57"/>
                      </a:lnTo>
                      <a:lnTo>
                        <a:pt x="3" y="53"/>
                      </a:lnTo>
                      <a:lnTo>
                        <a:pt x="0" y="48"/>
                      </a:lnTo>
                      <a:lnTo>
                        <a:pt x="0" y="45"/>
                      </a:lnTo>
                      <a:lnTo>
                        <a:pt x="7" y="43"/>
                      </a:lnTo>
                      <a:lnTo>
                        <a:pt x="8" y="48"/>
                      </a:lnTo>
                      <a:lnTo>
                        <a:pt x="12" y="52"/>
                      </a:lnTo>
                      <a:lnTo>
                        <a:pt x="15" y="53"/>
                      </a:lnTo>
                      <a:lnTo>
                        <a:pt x="22" y="53"/>
                      </a:lnTo>
                      <a:lnTo>
                        <a:pt x="29" y="50"/>
                      </a:lnTo>
                      <a:lnTo>
                        <a:pt x="30" y="47"/>
                      </a:lnTo>
                      <a:lnTo>
                        <a:pt x="30" y="43"/>
                      </a:lnTo>
                      <a:lnTo>
                        <a:pt x="32" y="40"/>
                      </a:lnTo>
                      <a:lnTo>
                        <a:pt x="29" y="30"/>
                      </a:lnTo>
                      <a:lnTo>
                        <a:pt x="25" y="28"/>
                      </a:lnTo>
                      <a:lnTo>
                        <a:pt x="24" y="26"/>
                      </a:lnTo>
                      <a:lnTo>
                        <a:pt x="15" y="26"/>
                      </a:lnTo>
                      <a:lnTo>
                        <a:pt x="14" y="28"/>
                      </a:lnTo>
                      <a:lnTo>
                        <a:pt x="10" y="30"/>
                      </a:lnTo>
                      <a:lnTo>
                        <a:pt x="8" y="31"/>
                      </a:lnTo>
                      <a:lnTo>
                        <a:pt x="0" y="31"/>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7" name="Line 259"/>
                <p:cNvSpPr>
                  <a:spLocks noChangeShapeType="1"/>
                </p:cNvSpPr>
                <p:nvPr/>
              </p:nvSpPr>
              <p:spPr bwMode="auto">
                <a:xfrm>
                  <a:off x="410" y="268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8" name="Freeform 260"/>
                <p:cNvSpPr>
                  <a:spLocks/>
                </p:cNvSpPr>
                <p:nvPr/>
              </p:nvSpPr>
              <p:spPr bwMode="auto">
                <a:xfrm>
                  <a:off x="236" y="2651"/>
                  <a:ext cx="22" cy="61"/>
                </a:xfrm>
                <a:custGeom>
                  <a:avLst/>
                  <a:gdLst/>
                  <a:ahLst/>
                  <a:cxnLst>
                    <a:cxn ang="0">
                      <a:pos x="16" y="0"/>
                    </a:cxn>
                    <a:cxn ang="0">
                      <a:pos x="22" y="0"/>
                    </a:cxn>
                    <a:cxn ang="0">
                      <a:pos x="22" y="61"/>
                    </a:cxn>
                    <a:cxn ang="0">
                      <a:pos x="15" y="61"/>
                    </a:cxn>
                    <a:cxn ang="0">
                      <a:pos x="15" y="14"/>
                    </a:cxn>
                    <a:cxn ang="0">
                      <a:pos x="11" y="15"/>
                    </a:cxn>
                    <a:cxn ang="0">
                      <a:pos x="6" y="19"/>
                    </a:cxn>
                    <a:cxn ang="0">
                      <a:pos x="0" y="22"/>
                    </a:cxn>
                    <a:cxn ang="0">
                      <a:pos x="0" y="15"/>
                    </a:cxn>
                    <a:cxn ang="0">
                      <a:pos x="6" y="12"/>
                    </a:cxn>
                    <a:cxn ang="0">
                      <a:pos x="11" y="9"/>
                    </a:cxn>
                    <a:cxn ang="0">
                      <a:pos x="15" y="4"/>
                    </a:cxn>
                    <a:cxn ang="0">
                      <a:pos x="16" y="0"/>
                    </a:cxn>
                  </a:cxnLst>
                  <a:rect l="0" t="0" r="r" b="b"/>
                  <a:pathLst>
                    <a:path w="22" h="61">
                      <a:moveTo>
                        <a:pt x="16" y="0"/>
                      </a:moveTo>
                      <a:lnTo>
                        <a:pt x="22" y="0"/>
                      </a:lnTo>
                      <a:lnTo>
                        <a:pt x="22" y="61"/>
                      </a:lnTo>
                      <a:lnTo>
                        <a:pt x="15" y="61"/>
                      </a:lnTo>
                      <a:lnTo>
                        <a:pt x="15" y="14"/>
                      </a:lnTo>
                      <a:lnTo>
                        <a:pt x="11" y="15"/>
                      </a:lnTo>
                      <a:lnTo>
                        <a:pt x="6" y="19"/>
                      </a:lnTo>
                      <a:lnTo>
                        <a:pt x="0" y="22"/>
                      </a:lnTo>
                      <a:lnTo>
                        <a:pt x="0" y="15"/>
                      </a:lnTo>
                      <a:lnTo>
                        <a:pt x="6" y="12"/>
                      </a:lnTo>
                      <a:lnTo>
                        <a:pt x="11" y="9"/>
                      </a:lnTo>
                      <a:lnTo>
                        <a:pt x="15" y="4"/>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69" name="Rectangle 261"/>
                <p:cNvSpPr>
                  <a:spLocks noChangeArrowheads="1"/>
                </p:cNvSpPr>
                <p:nvPr/>
              </p:nvSpPr>
              <p:spPr bwMode="auto">
                <a:xfrm>
                  <a:off x="281" y="2703"/>
                  <a:ext cx="8" cy="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0" name="Freeform 262"/>
                <p:cNvSpPr>
                  <a:spLocks noEditPoints="1"/>
                </p:cNvSpPr>
                <p:nvPr/>
              </p:nvSpPr>
              <p:spPr bwMode="auto">
                <a:xfrm>
                  <a:off x="301" y="2651"/>
                  <a:ext cx="40" cy="62"/>
                </a:xfrm>
                <a:custGeom>
                  <a:avLst/>
                  <a:gdLst/>
                  <a:ahLst/>
                  <a:cxnLst>
                    <a:cxn ang="0">
                      <a:pos x="17" y="7"/>
                    </a:cxn>
                    <a:cxn ang="0">
                      <a:pos x="14" y="9"/>
                    </a:cxn>
                    <a:cxn ang="0">
                      <a:pos x="9" y="19"/>
                    </a:cxn>
                    <a:cxn ang="0">
                      <a:pos x="9" y="42"/>
                    </a:cxn>
                    <a:cxn ang="0">
                      <a:pos x="10" y="47"/>
                    </a:cxn>
                    <a:cxn ang="0">
                      <a:pos x="12" y="51"/>
                    </a:cxn>
                    <a:cxn ang="0">
                      <a:pos x="14" y="52"/>
                    </a:cxn>
                    <a:cxn ang="0">
                      <a:pos x="17" y="54"/>
                    </a:cxn>
                    <a:cxn ang="0">
                      <a:pos x="24" y="54"/>
                    </a:cxn>
                    <a:cxn ang="0">
                      <a:pos x="25" y="52"/>
                    </a:cxn>
                    <a:cxn ang="0">
                      <a:pos x="29" y="51"/>
                    </a:cxn>
                    <a:cxn ang="0">
                      <a:pos x="30" y="46"/>
                    </a:cxn>
                    <a:cxn ang="0">
                      <a:pos x="32" y="39"/>
                    </a:cxn>
                    <a:cxn ang="0">
                      <a:pos x="32" y="22"/>
                    </a:cxn>
                    <a:cxn ang="0">
                      <a:pos x="30" y="15"/>
                    </a:cxn>
                    <a:cxn ang="0">
                      <a:pos x="29" y="12"/>
                    </a:cxn>
                    <a:cxn ang="0">
                      <a:pos x="24" y="7"/>
                    </a:cxn>
                    <a:cxn ang="0">
                      <a:pos x="17" y="7"/>
                    </a:cxn>
                    <a:cxn ang="0">
                      <a:pos x="15" y="0"/>
                    </a:cxn>
                    <a:cxn ang="0">
                      <a:pos x="25" y="0"/>
                    </a:cxn>
                    <a:cxn ang="0">
                      <a:pos x="29" y="2"/>
                    </a:cxn>
                    <a:cxn ang="0">
                      <a:pos x="30" y="4"/>
                    </a:cxn>
                    <a:cxn ang="0">
                      <a:pos x="34" y="5"/>
                    </a:cxn>
                    <a:cxn ang="0">
                      <a:pos x="34" y="9"/>
                    </a:cxn>
                    <a:cxn ang="0">
                      <a:pos x="35" y="10"/>
                    </a:cxn>
                    <a:cxn ang="0">
                      <a:pos x="39" y="17"/>
                    </a:cxn>
                    <a:cxn ang="0">
                      <a:pos x="39" y="25"/>
                    </a:cxn>
                    <a:cxn ang="0">
                      <a:pos x="40" y="31"/>
                    </a:cxn>
                    <a:cxn ang="0">
                      <a:pos x="39" y="41"/>
                    </a:cxn>
                    <a:cxn ang="0">
                      <a:pos x="39" y="49"/>
                    </a:cxn>
                    <a:cxn ang="0">
                      <a:pos x="35" y="54"/>
                    </a:cxn>
                    <a:cxn ang="0">
                      <a:pos x="30" y="57"/>
                    </a:cxn>
                    <a:cxn ang="0">
                      <a:pos x="27" y="61"/>
                    </a:cxn>
                    <a:cxn ang="0">
                      <a:pos x="24" y="61"/>
                    </a:cxn>
                    <a:cxn ang="0">
                      <a:pos x="20" y="62"/>
                    </a:cxn>
                    <a:cxn ang="0">
                      <a:pos x="10" y="59"/>
                    </a:cxn>
                    <a:cxn ang="0">
                      <a:pos x="7" y="56"/>
                    </a:cxn>
                    <a:cxn ang="0">
                      <a:pos x="3" y="51"/>
                    </a:cxn>
                    <a:cxn ang="0">
                      <a:pos x="2" y="46"/>
                    </a:cxn>
                    <a:cxn ang="0">
                      <a:pos x="0" y="39"/>
                    </a:cxn>
                    <a:cxn ang="0">
                      <a:pos x="0" y="24"/>
                    </a:cxn>
                    <a:cxn ang="0">
                      <a:pos x="5" y="9"/>
                    </a:cxn>
                    <a:cxn ang="0">
                      <a:pos x="7" y="5"/>
                    </a:cxn>
                    <a:cxn ang="0">
                      <a:pos x="9" y="4"/>
                    </a:cxn>
                    <a:cxn ang="0">
                      <a:pos x="15" y="0"/>
                    </a:cxn>
                  </a:cxnLst>
                  <a:rect l="0" t="0" r="r" b="b"/>
                  <a:pathLst>
                    <a:path w="40" h="62">
                      <a:moveTo>
                        <a:pt x="17" y="7"/>
                      </a:moveTo>
                      <a:lnTo>
                        <a:pt x="14" y="9"/>
                      </a:lnTo>
                      <a:lnTo>
                        <a:pt x="9" y="19"/>
                      </a:lnTo>
                      <a:lnTo>
                        <a:pt x="9" y="42"/>
                      </a:lnTo>
                      <a:lnTo>
                        <a:pt x="10" y="47"/>
                      </a:lnTo>
                      <a:lnTo>
                        <a:pt x="12" y="51"/>
                      </a:lnTo>
                      <a:lnTo>
                        <a:pt x="14" y="52"/>
                      </a:lnTo>
                      <a:lnTo>
                        <a:pt x="17" y="54"/>
                      </a:lnTo>
                      <a:lnTo>
                        <a:pt x="24" y="54"/>
                      </a:lnTo>
                      <a:lnTo>
                        <a:pt x="25" y="52"/>
                      </a:lnTo>
                      <a:lnTo>
                        <a:pt x="29" y="51"/>
                      </a:lnTo>
                      <a:lnTo>
                        <a:pt x="30" y="46"/>
                      </a:lnTo>
                      <a:lnTo>
                        <a:pt x="32" y="39"/>
                      </a:lnTo>
                      <a:lnTo>
                        <a:pt x="32" y="22"/>
                      </a:lnTo>
                      <a:lnTo>
                        <a:pt x="30" y="15"/>
                      </a:lnTo>
                      <a:lnTo>
                        <a:pt x="29" y="12"/>
                      </a:lnTo>
                      <a:lnTo>
                        <a:pt x="24" y="7"/>
                      </a:lnTo>
                      <a:lnTo>
                        <a:pt x="17" y="7"/>
                      </a:lnTo>
                      <a:close/>
                      <a:moveTo>
                        <a:pt x="15" y="0"/>
                      </a:moveTo>
                      <a:lnTo>
                        <a:pt x="25" y="0"/>
                      </a:lnTo>
                      <a:lnTo>
                        <a:pt x="29" y="2"/>
                      </a:lnTo>
                      <a:lnTo>
                        <a:pt x="30" y="4"/>
                      </a:lnTo>
                      <a:lnTo>
                        <a:pt x="34" y="5"/>
                      </a:lnTo>
                      <a:lnTo>
                        <a:pt x="34" y="9"/>
                      </a:lnTo>
                      <a:lnTo>
                        <a:pt x="35" y="10"/>
                      </a:lnTo>
                      <a:lnTo>
                        <a:pt x="39" y="17"/>
                      </a:lnTo>
                      <a:lnTo>
                        <a:pt x="39" y="25"/>
                      </a:lnTo>
                      <a:lnTo>
                        <a:pt x="40" y="31"/>
                      </a:lnTo>
                      <a:lnTo>
                        <a:pt x="39" y="41"/>
                      </a:lnTo>
                      <a:lnTo>
                        <a:pt x="39" y="49"/>
                      </a:lnTo>
                      <a:lnTo>
                        <a:pt x="35" y="54"/>
                      </a:lnTo>
                      <a:lnTo>
                        <a:pt x="30" y="57"/>
                      </a:lnTo>
                      <a:lnTo>
                        <a:pt x="27" y="61"/>
                      </a:lnTo>
                      <a:lnTo>
                        <a:pt x="24" y="61"/>
                      </a:lnTo>
                      <a:lnTo>
                        <a:pt x="20" y="62"/>
                      </a:lnTo>
                      <a:lnTo>
                        <a:pt x="10" y="59"/>
                      </a:lnTo>
                      <a:lnTo>
                        <a:pt x="7" y="56"/>
                      </a:lnTo>
                      <a:lnTo>
                        <a:pt x="3" y="51"/>
                      </a:lnTo>
                      <a:lnTo>
                        <a:pt x="2" y="46"/>
                      </a:lnTo>
                      <a:lnTo>
                        <a:pt x="0" y="39"/>
                      </a:lnTo>
                      <a:lnTo>
                        <a:pt x="0" y="24"/>
                      </a:lnTo>
                      <a:lnTo>
                        <a:pt x="5" y="9"/>
                      </a:lnTo>
                      <a:lnTo>
                        <a:pt x="7" y="5"/>
                      </a:lnTo>
                      <a:lnTo>
                        <a:pt x="9"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1" name="Freeform 263"/>
                <p:cNvSpPr>
                  <a:spLocks noEditPoints="1"/>
                </p:cNvSpPr>
                <p:nvPr/>
              </p:nvSpPr>
              <p:spPr bwMode="auto">
                <a:xfrm>
                  <a:off x="348" y="2651"/>
                  <a:ext cx="39" cy="62"/>
                </a:xfrm>
                <a:custGeom>
                  <a:avLst/>
                  <a:gdLst/>
                  <a:ahLst/>
                  <a:cxnLst>
                    <a:cxn ang="0">
                      <a:pos x="19" y="7"/>
                    </a:cxn>
                    <a:cxn ang="0">
                      <a:pos x="15" y="9"/>
                    </a:cxn>
                    <a:cxn ang="0">
                      <a:pos x="12" y="12"/>
                    </a:cxn>
                    <a:cxn ang="0">
                      <a:pos x="8" y="19"/>
                    </a:cxn>
                    <a:cxn ang="0">
                      <a:pos x="8" y="24"/>
                    </a:cxn>
                    <a:cxn ang="0">
                      <a:pos x="7" y="31"/>
                    </a:cxn>
                    <a:cxn ang="0">
                      <a:pos x="8" y="39"/>
                    </a:cxn>
                    <a:cxn ang="0">
                      <a:pos x="8" y="46"/>
                    </a:cxn>
                    <a:cxn ang="0">
                      <a:pos x="12" y="51"/>
                    </a:cxn>
                    <a:cxn ang="0">
                      <a:pos x="14" y="52"/>
                    </a:cxn>
                    <a:cxn ang="0">
                      <a:pos x="17" y="54"/>
                    </a:cxn>
                    <a:cxn ang="0">
                      <a:pos x="24" y="54"/>
                    </a:cxn>
                    <a:cxn ang="0">
                      <a:pos x="25" y="52"/>
                    </a:cxn>
                    <a:cxn ang="0">
                      <a:pos x="29" y="51"/>
                    </a:cxn>
                    <a:cxn ang="0">
                      <a:pos x="30" y="46"/>
                    </a:cxn>
                    <a:cxn ang="0">
                      <a:pos x="30" y="39"/>
                    </a:cxn>
                    <a:cxn ang="0">
                      <a:pos x="32" y="31"/>
                    </a:cxn>
                    <a:cxn ang="0">
                      <a:pos x="32" y="22"/>
                    </a:cxn>
                    <a:cxn ang="0">
                      <a:pos x="30" y="15"/>
                    </a:cxn>
                    <a:cxn ang="0">
                      <a:pos x="29" y="12"/>
                    </a:cxn>
                    <a:cxn ang="0">
                      <a:pos x="25" y="9"/>
                    </a:cxn>
                    <a:cxn ang="0">
                      <a:pos x="22" y="7"/>
                    </a:cxn>
                    <a:cxn ang="0">
                      <a:pos x="19" y="7"/>
                    </a:cxn>
                    <a:cxn ang="0">
                      <a:pos x="15" y="0"/>
                    </a:cxn>
                    <a:cxn ang="0">
                      <a:pos x="25" y="0"/>
                    </a:cxn>
                    <a:cxn ang="0">
                      <a:pos x="29" y="2"/>
                    </a:cxn>
                    <a:cxn ang="0">
                      <a:pos x="32" y="5"/>
                    </a:cxn>
                    <a:cxn ang="0">
                      <a:pos x="35" y="12"/>
                    </a:cxn>
                    <a:cxn ang="0">
                      <a:pos x="37" y="17"/>
                    </a:cxn>
                    <a:cxn ang="0">
                      <a:pos x="39" y="20"/>
                    </a:cxn>
                    <a:cxn ang="0">
                      <a:pos x="39" y="44"/>
                    </a:cxn>
                    <a:cxn ang="0">
                      <a:pos x="37" y="49"/>
                    </a:cxn>
                    <a:cxn ang="0">
                      <a:pos x="34" y="54"/>
                    </a:cxn>
                    <a:cxn ang="0">
                      <a:pos x="27" y="61"/>
                    </a:cxn>
                    <a:cxn ang="0">
                      <a:pos x="24" y="61"/>
                    </a:cxn>
                    <a:cxn ang="0">
                      <a:pos x="20" y="62"/>
                    </a:cxn>
                    <a:cxn ang="0">
                      <a:pos x="10" y="59"/>
                    </a:cxn>
                    <a:cxn ang="0">
                      <a:pos x="5" y="56"/>
                    </a:cxn>
                    <a:cxn ang="0">
                      <a:pos x="2" y="46"/>
                    </a:cxn>
                    <a:cxn ang="0">
                      <a:pos x="0" y="39"/>
                    </a:cxn>
                    <a:cxn ang="0">
                      <a:pos x="0" y="19"/>
                    </a:cxn>
                    <a:cxn ang="0">
                      <a:pos x="3" y="9"/>
                    </a:cxn>
                    <a:cxn ang="0">
                      <a:pos x="5" y="5"/>
                    </a:cxn>
                    <a:cxn ang="0">
                      <a:pos x="15" y="0"/>
                    </a:cxn>
                  </a:cxnLst>
                  <a:rect l="0" t="0" r="r" b="b"/>
                  <a:pathLst>
                    <a:path w="39" h="62">
                      <a:moveTo>
                        <a:pt x="19" y="7"/>
                      </a:moveTo>
                      <a:lnTo>
                        <a:pt x="15" y="9"/>
                      </a:lnTo>
                      <a:lnTo>
                        <a:pt x="12" y="12"/>
                      </a:lnTo>
                      <a:lnTo>
                        <a:pt x="8" y="19"/>
                      </a:lnTo>
                      <a:lnTo>
                        <a:pt x="8" y="24"/>
                      </a:lnTo>
                      <a:lnTo>
                        <a:pt x="7" y="31"/>
                      </a:lnTo>
                      <a:lnTo>
                        <a:pt x="8" y="39"/>
                      </a:lnTo>
                      <a:lnTo>
                        <a:pt x="8" y="46"/>
                      </a:lnTo>
                      <a:lnTo>
                        <a:pt x="12" y="51"/>
                      </a:lnTo>
                      <a:lnTo>
                        <a:pt x="14" y="52"/>
                      </a:lnTo>
                      <a:lnTo>
                        <a:pt x="17" y="54"/>
                      </a:lnTo>
                      <a:lnTo>
                        <a:pt x="24" y="54"/>
                      </a:lnTo>
                      <a:lnTo>
                        <a:pt x="25" y="52"/>
                      </a:lnTo>
                      <a:lnTo>
                        <a:pt x="29" y="51"/>
                      </a:lnTo>
                      <a:lnTo>
                        <a:pt x="30" y="46"/>
                      </a:lnTo>
                      <a:lnTo>
                        <a:pt x="30" y="39"/>
                      </a:lnTo>
                      <a:lnTo>
                        <a:pt x="32" y="31"/>
                      </a:lnTo>
                      <a:lnTo>
                        <a:pt x="32" y="22"/>
                      </a:lnTo>
                      <a:lnTo>
                        <a:pt x="30" y="15"/>
                      </a:lnTo>
                      <a:lnTo>
                        <a:pt x="29" y="12"/>
                      </a:lnTo>
                      <a:lnTo>
                        <a:pt x="25" y="9"/>
                      </a:lnTo>
                      <a:lnTo>
                        <a:pt x="22" y="7"/>
                      </a:lnTo>
                      <a:lnTo>
                        <a:pt x="19" y="7"/>
                      </a:lnTo>
                      <a:close/>
                      <a:moveTo>
                        <a:pt x="15" y="0"/>
                      </a:moveTo>
                      <a:lnTo>
                        <a:pt x="25" y="0"/>
                      </a:lnTo>
                      <a:lnTo>
                        <a:pt x="29" y="2"/>
                      </a:lnTo>
                      <a:lnTo>
                        <a:pt x="32" y="5"/>
                      </a:lnTo>
                      <a:lnTo>
                        <a:pt x="35" y="12"/>
                      </a:lnTo>
                      <a:lnTo>
                        <a:pt x="37" y="17"/>
                      </a:lnTo>
                      <a:lnTo>
                        <a:pt x="39" y="20"/>
                      </a:lnTo>
                      <a:lnTo>
                        <a:pt x="39" y="44"/>
                      </a:lnTo>
                      <a:lnTo>
                        <a:pt x="37" y="49"/>
                      </a:lnTo>
                      <a:lnTo>
                        <a:pt x="34" y="54"/>
                      </a:lnTo>
                      <a:lnTo>
                        <a:pt x="27" y="61"/>
                      </a:lnTo>
                      <a:lnTo>
                        <a:pt x="24" y="61"/>
                      </a:lnTo>
                      <a:lnTo>
                        <a:pt x="20" y="62"/>
                      </a:lnTo>
                      <a:lnTo>
                        <a:pt x="10" y="59"/>
                      </a:lnTo>
                      <a:lnTo>
                        <a:pt x="5" y="56"/>
                      </a:lnTo>
                      <a:lnTo>
                        <a:pt x="2" y="46"/>
                      </a:lnTo>
                      <a:lnTo>
                        <a:pt x="0" y="39"/>
                      </a:lnTo>
                      <a:lnTo>
                        <a:pt x="0" y="19"/>
                      </a:lnTo>
                      <a:lnTo>
                        <a:pt x="3" y="9"/>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2" name="Line 264"/>
                <p:cNvSpPr>
                  <a:spLocks noChangeShapeType="1"/>
                </p:cNvSpPr>
                <p:nvPr/>
              </p:nvSpPr>
              <p:spPr bwMode="auto">
                <a:xfrm>
                  <a:off x="410" y="2465"/>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3" name="Freeform 265"/>
                <p:cNvSpPr>
                  <a:spLocks/>
                </p:cNvSpPr>
                <p:nvPr/>
              </p:nvSpPr>
              <p:spPr bwMode="auto">
                <a:xfrm>
                  <a:off x="236" y="2435"/>
                  <a:ext cx="22" cy="60"/>
                </a:xfrm>
                <a:custGeom>
                  <a:avLst/>
                  <a:gdLst/>
                  <a:ahLst/>
                  <a:cxnLst>
                    <a:cxn ang="0">
                      <a:pos x="16" y="0"/>
                    </a:cxn>
                    <a:cxn ang="0">
                      <a:pos x="22" y="0"/>
                    </a:cxn>
                    <a:cxn ang="0">
                      <a:pos x="22" y="60"/>
                    </a:cxn>
                    <a:cxn ang="0">
                      <a:pos x="15" y="60"/>
                    </a:cxn>
                    <a:cxn ang="0">
                      <a:pos x="15" y="13"/>
                    </a:cxn>
                    <a:cxn ang="0">
                      <a:pos x="11" y="15"/>
                    </a:cxn>
                    <a:cxn ang="0">
                      <a:pos x="6" y="18"/>
                    </a:cxn>
                    <a:cxn ang="0">
                      <a:pos x="0" y="22"/>
                    </a:cxn>
                    <a:cxn ang="0">
                      <a:pos x="0" y="15"/>
                    </a:cxn>
                    <a:cxn ang="0">
                      <a:pos x="6" y="12"/>
                    </a:cxn>
                    <a:cxn ang="0">
                      <a:pos x="11" y="8"/>
                    </a:cxn>
                    <a:cxn ang="0">
                      <a:pos x="15" y="3"/>
                    </a:cxn>
                    <a:cxn ang="0">
                      <a:pos x="16" y="0"/>
                    </a:cxn>
                  </a:cxnLst>
                  <a:rect l="0" t="0" r="r" b="b"/>
                  <a:pathLst>
                    <a:path w="22" h="60">
                      <a:moveTo>
                        <a:pt x="16" y="0"/>
                      </a:moveTo>
                      <a:lnTo>
                        <a:pt x="22" y="0"/>
                      </a:lnTo>
                      <a:lnTo>
                        <a:pt x="22" y="60"/>
                      </a:lnTo>
                      <a:lnTo>
                        <a:pt x="15" y="60"/>
                      </a:lnTo>
                      <a:lnTo>
                        <a:pt x="15" y="13"/>
                      </a:lnTo>
                      <a:lnTo>
                        <a:pt x="11" y="15"/>
                      </a:lnTo>
                      <a:lnTo>
                        <a:pt x="6" y="18"/>
                      </a:lnTo>
                      <a:lnTo>
                        <a:pt x="0" y="22"/>
                      </a:lnTo>
                      <a:lnTo>
                        <a:pt x="0" y="15"/>
                      </a:lnTo>
                      <a:lnTo>
                        <a:pt x="6" y="12"/>
                      </a:lnTo>
                      <a:lnTo>
                        <a:pt x="11" y="8"/>
                      </a:lnTo>
                      <a:lnTo>
                        <a:pt x="15" y="3"/>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4" name="Rectangle 266"/>
                <p:cNvSpPr>
                  <a:spLocks noChangeArrowheads="1"/>
                </p:cNvSpPr>
                <p:nvPr/>
              </p:nvSpPr>
              <p:spPr bwMode="auto">
                <a:xfrm>
                  <a:off x="281" y="2487"/>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5" name="Freeform 267"/>
                <p:cNvSpPr>
                  <a:spLocks/>
                </p:cNvSpPr>
                <p:nvPr/>
              </p:nvSpPr>
              <p:spPr bwMode="auto">
                <a:xfrm>
                  <a:off x="299" y="2435"/>
                  <a:ext cx="41" cy="60"/>
                </a:xfrm>
                <a:custGeom>
                  <a:avLst/>
                  <a:gdLst/>
                  <a:ahLst/>
                  <a:cxnLst>
                    <a:cxn ang="0">
                      <a:pos x="17" y="0"/>
                    </a:cxn>
                    <a:cxn ang="0">
                      <a:pos x="27" y="0"/>
                    </a:cxn>
                    <a:cxn ang="0">
                      <a:pos x="34" y="3"/>
                    </a:cxn>
                    <a:cxn ang="0">
                      <a:pos x="37" y="8"/>
                    </a:cxn>
                    <a:cxn ang="0">
                      <a:pos x="39" y="12"/>
                    </a:cxn>
                    <a:cxn ang="0">
                      <a:pos x="41" y="17"/>
                    </a:cxn>
                    <a:cxn ang="0">
                      <a:pos x="37" y="23"/>
                    </a:cxn>
                    <a:cxn ang="0">
                      <a:pos x="37" y="27"/>
                    </a:cxn>
                    <a:cxn ang="0">
                      <a:pos x="34" y="30"/>
                    </a:cxn>
                    <a:cxn ang="0">
                      <a:pos x="32" y="33"/>
                    </a:cxn>
                    <a:cxn ang="0">
                      <a:pos x="27" y="37"/>
                    </a:cxn>
                    <a:cxn ang="0">
                      <a:pos x="24" y="40"/>
                    </a:cxn>
                    <a:cxn ang="0">
                      <a:pos x="19" y="43"/>
                    </a:cxn>
                    <a:cxn ang="0">
                      <a:pos x="17" y="47"/>
                    </a:cxn>
                    <a:cxn ang="0">
                      <a:pos x="14" y="48"/>
                    </a:cxn>
                    <a:cxn ang="0">
                      <a:pos x="14" y="50"/>
                    </a:cxn>
                    <a:cxn ang="0">
                      <a:pos x="12" y="52"/>
                    </a:cxn>
                    <a:cxn ang="0">
                      <a:pos x="41" y="52"/>
                    </a:cxn>
                    <a:cxn ang="0">
                      <a:pos x="41" y="60"/>
                    </a:cxn>
                    <a:cxn ang="0">
                      <a:pos x="0" y="60"/>
                    </a:cxn>
                    <a:cxn ang="0">
                      <a:pos x="0" y="57"/>
                    </a:cxn>
                    <a:cxn ang="0">
                      <a:pos x="2" y="55"/>
                    </a:cxn>
                    <a:cxn ang="0">
                      <a:pos x="4" y="50"/>
                    </a:cxn>
                    <a:cxn ang="0">
                      <a:pos x="7" y="47"/>
                    </a:cxn>
                    <a:cxn ang="0">
                      <a:pos x="9" y="43"/>
                    </a:cxn>
                    <a:cxn ang="0">
                      <a:pos x="16" y="37"/>
                    </a:cxn>
                    <a:cxn ang="0">
                      <a:pos x="22" y="32"/>
                    </a:cxn>
                    <a:cxn ang="0">
                      <a:pos x="29" y="25"/>
                    </a:cxn>
                    <a:cxn ang="0">
                      <a:pos x="31" y="22"/>
                    </a:cxn>
                    <a:cxn ang="0">
                      <a:pos x="32" y="20"/>
                    </a:cxn>
                    <a:cxn ang="0">
                      <a:pos x="32" y="17"/>
                    </a:cxn>
                    <a:cxn ang="0">
                      <a:pos x="29" y="10"/>
                    </a:cxn>
                    <a:cxn ang="0">
                      <a:pos x="26" y="6"/>
                    </a:cxn>
                    <a:cxn ang="0">
                      <a:pos x="19" y="6"/>
                    </a:cxn>
                    <a:cxn ang="0">
                      <a:pos x="16" y="8"/>
                    </a:cxn>
                    <a:cxn ang="0">
                      <a:pos x="11" y="13"/>
                    </a:cxn>
                    <a:cxn ang="0">
                      <a:pos x="11" y="17"/>
                    </a:cxn>
                    <a:cxn ang="0">
                      <a:pos x="2" y="17"/>
                    </a:cxn>
                    <a:cxn ang="0">
                      <a:pos x="5" y="6"/>
                    </a:cxn>
                    <a:cxn ang="0">
                      <a:pos x="9" y="3"/>
                    </a:cxn>
                    <a:cxn ang="0">
                      <a:pos x="12" y="1"/>
                    </a:cxn>
                    <a:cxn ang="0">
                      <a:pos x="17" y="0"/>
                    </a:cxn>
                  </a:cxnLst>
                  <a:rect l="0" t="0" r="r" b="b"/>
                  <a:pathLst>
                    <a:path w="41" h="60">
                      <a:moveTo>
                        <a:pt x="17" y="0"/>
                      </a:moveTo>
                      <a:lnTo>
                        <a:pt x="27" y="0"/>
                      </a:lnTo>
                      <a:lnTo>
                        <a:pt x="34" y="3"/>
                      </a:lnTo>
                      <a:lnTo>
                        <a:pt x="37" y="8"/>
                      </a:lnTo>
                      <a:lnTo>
                        <a:pt x="39" y="12"/>
                      </a:lnTo>
                      <a:lnTo>
                        <a:pt x="41" y="17"/>
                      </a:lnTo>
                      <a:lnTo>
                        <a:pt x="37" y="23"/>
                      </a:lnTo>
                      <a:lnTo>
                        <a:pt x="37" y="27"/>
                      </a:lnTo>
                      <a:lnTo>
                        <a:pt x="34" y="30"/>
                      </a:lnTo>
                      <a:lnTo>
                        <a:pt x="32" y="33"/>
                      </a:lnTo>
                      <a:lnTo>
                        <a:pt x="27" y="37"/>
                      </a:lnTo>
                      <a:lnTo>
                        <a:pt x="24" y="40"/>
                      </a:lnTo>
                      <a:lnTo>
                        <a:pt x="19" y="43"/>
                      </a:lnTo>
                      <a:lnTo>
                        <a:pt x="17" y="47"/>
                      </a:lnTo>
                      <a:lnTo>
                        <a:pt x="14" y="48"/>
                      </a:lnTo>
                      <a:lnTo>
                        <a:pt x="14" y="50"/>
                      </a:lnTo>
                      <a:lnTo>
                        <a:pt x="12" y="52"/>
                      </a:lnTo>
                      <a:lnTo>
                        <a:pt x="41" y="52"/>
                      </a:lnTo>
                      <a:lnTo>
                        <a:pt x="41" y="60"/>
                      </a:lnTo>
                      <a:lnTo>
                        <a:pt x="0" y="60"/>
                      </a:lnTo>
                      <a:lnTo>
                        <a:pt x="0" y="57"/>
                      </a:lnTo>
                      <a:lnTo>
                        <a:pt x="2" y="55"/>
                      </a:lnTo>
                      <a:lnTo>
                        <a:pt x="4" y="50"/>
                      </a:lnTo>
                      <a:lnTo>
                        <a:pt x="7" y="47"/>
                      </a:lnTo>
                      <a:lnTo>
                        <a:pt x="9" y="43"/>
                      </a:lnTo>
                      <a:lnTo>
                        <a:pt x="16" y="37"/>
                      </a:lnTo>
                      <a:lnTo>
                        <a:pt x="22" y="32"/>
                      </a:lnTo>
                      <a:lnTo>
                        <a:pt x="29" y="25"/>
                      </a:lnTo>
                      <a:lnTo>
                        <a:pt x="31" y="22"/>
                      </a:lnTo>
                      <a:lnTo>
                        <a:pt x="32" y="20"/>
                      </a:lnTo>
                      <a:lnTo>
                        <a:pt x="32" y="17"/>
                      </a:lnTo>
                      <a:lnTo>
                        <a:pt x="29" y="10"/>
                      </a:lnTo>
                      <a:lnTo>
                        <a:pt x="26" y="6"/>
                      </a:lnTo>
                      <a:lnTo>
                        <a:pt x="19" y="6"/>
                      </a:lnTo>
                      <a:lnTo>
                        <a:pt x="16" y="8"/>
                      </a:lnTo>
                      <a:lnTo>
                        <a:pt x="11" y="13"/>
                      </a:lnTo>
                      <a:lnTo>
                        <a:pt x="11" y="17"/>
                      </a:lnTo>
                      <a:lnTo>
                        <a:pt x="2" y="17"/>
                      </a:lnTo>
                      <a:lnTo>
                        <a:pt x="5" y="6"/>
                      </a:lnTo>
                      <a:lnTo>
                        <a:pt x="9" y="3"/>
                      </a:lnTo>
                      <a:lnTo>
                        <a:pt x="12" y="1"/>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6" name="Freeform 268"/>
                <p:cNvSpPr>
                  <a:spLocks/>
                </p:cNvSpPr>
                <p:nvPr/>
              </p:nvSpPr>
              <p:spPr bwMode="auto">
                <a:xfrm>
                  <a:off x="348" y="2435"/>
                  <a:ext cx="39" cy="62"/>
                </a:xfrm>
                <a:custGeom>
                  <a:avLst/>
                  <a:gdLst/>
                  <a:ahLst/>
                  <a:cxnLst>
                    <a:cxn ang="0">
                      <a:pos x="7" y="0"/>
                    </a:cxn>
                    <a:cxn ang="0">
                      <a:pos x="35" y="0"/>
                    </a:cxn>
                    <a:cxn ang="0">
                      <a:pos x="35" y="8"/>
                    </a:cxn>
                    <a:cxn ang="0">
                      <a:pos x="14" y="8"/>
                    </a:cxn>
                    <a:cxn ang="0">
                      <a:pos x="10" y="25"/>
                    </a:cxn>
                    <a:cxn ang="0">
                      <a:pos x="15" y="22"/>
                    </a:cxn>
                    <a:cxn ang="0">
                      <a:pos x="20" y="20"/>
                    </a:cxn>
                    <a:cxn ang="0">
                      <a:pos x="25" y="20"/>
                    </a:cxn>
                    <a:cxn ang="0">
                      <a:pos x="30" y="22"/>
                    </a:cxn>
                    <a:cxn ang="0">
                      <a:pos x="37" y="28"/>
                    </a:cxn>
                    <a:cxn ang="0">
                      <a:pos x="39" y="33"/>
                    </a:cxn>
                    <a:cxn ang="0">
                      <a:pos x="39" y="45"/>
                    </a:cxn>
                    <a:cxn ang="0">
                      <a:pos x="37" y="50"/>
                    </a:cxn>
                    <a:cxn ang="0">
                      <a:pos x="35" y="53"/>
                    </a:cxn>
                    <a:cxn ang="0">
                      <a:pos x="25" y="60"/>
                    </a:cxn>
                    <a:cxn ang="0">
                      <a:pos x="19" y="62"/>
                    </a:cxn>
                    <a:cxn ang="0">
                      <a:pos x="12" y="60"/>
                    </a:cxn>
                    <a:cxn ang="0">
                      <a:pos x="5" y="57"/>
                    </a:cxn>
                    <a:cxn ang="0">
                      <a:pos x="3" y="53"/>
                    </a:cxn>
                    <a:cxn ang="0">
                      <a:pos x="0" y="48"/>
                    </a:cxn>
                    <a:cxn ang="0">
                      <a:pos x="0" y="45"/>
                    </a:cxn>
                    <a:cxn ang="0">
                      <a:pos x="7" y="43"/>
                    </a:cxn>
                    <a:cxn ang="0">
                      <a:pos x="8" y="48"/>
                    </a:cxn>
                    <a:cxn ang="0">
                      <a:pos x="12" y="52"/>
                    </a:cxn>
                    <a:cxn ang="0">
                      <a:pos x="15" y="53"/>
                    </a:cxn>
                    <a:cxn ang="0">
                      <a:pos x="22" y="53"/>
                    </a:cxn>
                    <a:cxn ang="0">
                      <a:pos x="29" y="50"/>
                    </a:cxn>
                    <a:cxn ang="0">
                      <a:pos x="30" y="47"/>
                    </a:cxn>
                    <a:cxn ang="0">
                      <a:pos x="30" y="43"/>
                    </a:cxn>
                    <a:cxn ang="0">
                      <a:pos x="32" y="40"/>
                    </a:cxn>
                    <a:cxn ang="0">
                      <a:pos x="29" y="30"/>
                    </a:cxn>
                    <a:cxn ang="0">
                      <a:pos x="25" y="28"/>
                    </a:cxn>
                    <a:cxn ang="0">
                      <a:pos x="24" y="27"/>
                    </a:cxn>
                    <a:cxn ang="0">
                      <a:pos x="15" y="27"/>
                    </a:cxn>
                    <a:cxn ang="0">
                      <a:pos x="14" y="28"/>
                    </a:cxn>
                    <a:cxn ang="0">
                      <a:pos x="10" y="30"/>
                    </a:cxn>
                    <a:cxn ang="0">
                      <a:pos x="8" y="32"/>
                    </a:cxn>
                    <a:cxn ang="0">
                      <a:pos x="0" y="32"/>
                    </a:cxn>
                    <a:cxn ang="0">
                      <a:pos x="7" y="0"/>
                    </a:cxn>
                  </a:cxnLst>
                  <a:rect l="0" t="0" r="r" b="b"/>
                  <a:pathLst>
                    <a:path w="39" h="62">
                      <a:moveTo>
                        <a:pt x="7" y="0"/>
                      </a:moveTo>
                      <a:lnTo>
                        <a:pt x="35" y="0"/>
                      </a:lnTo>
                      <a:lnTo>
                        <a:pt x="35" y="8"/>
                      </a:lnTo>
                      <a:lnTo>
                        <a:pt x="14" y="8"/>
                      </a:lnTo>
                      <a:lnTo>
                        <a:pt x="10" y="25"/>
                      </a:lnTo>
                      <a:lnTo>
                        <a:pt x="15" y="22"/>
                      </a:lnTo>
                      <a:lnTo>
                        <a:pt x="20" y="20"/>
                      </a:lnTo>
                      <a:lnTo>
                        <a:pt x="25" y="20"/>
                      </a:lnTo>
                      <a:lnTo>
                        <a:pt x="30" y="22"/>
                      </a:lnTo>
                      <a:lnTo>
                        <a:pt x="37" y="28"/>
                      </a:lnTo>
                      <a:lnTo>
                        <a:pt x="39" y="33"/>
                      </a:lnTo>
                      <a:lnTo>
                        <a:pt x="39" y="45"/>
                      </a:lnTo>
                      <a:lnTo>
                        <a:pt x="37" y="50"/>
                      </a:lnTo>
                      <a:lnTo>
                        <a:pt x="35" y="53"/>
                      </a:lnTo>
                      <a:lnTo>
                        <a:pt x="25" y="60"/>
                      </a:lnTo>
                      <a:lnTo>
                        <a:pt x="19" y="62"/>
                      </a:lnTo>
                      <a:lnTo>
                        <a:pt x="12" y="60"/>
                      </a:lnTo>
                      <a:lnTo>
                        <a:pt x="5" y="57"/>
                      </a:lnTo>
                      <a:lnTo>
                        <a:pt x="3" y="53"/>
                      </a:lnTo>
                      <a:lnTo>
                        <a:pt x="0" y="48"/>
                      </a:lnTo>
                      <a:lnTo>
                        <a:pt x="0" y="45"/>
                      </a:lnTo>
                      <a:lnTo>
                        <a:pt x="7" y="43"/>
                      </a:lnTo>
                      <a:lnTo>
                        <a:pt x="8" y="48"/>
                      </a:lnTo>
                      <a:lnTo>
                        <a:pt x="12" y="52"/>
                      </a:lnTo>
                      <a:lnTo>
                        <a:pt x="15" y="53"/>
                      </a:lnTo>
                      <a:lnTo>
                        <a:pt x="22" y="53"/>
                      </a:lnTo>
                      <a:lnTo>
                        <a:pt x="29" y="50"/>
                      </a:lnTo>
                      <a:lnTo>
                        <a:pt x="30" y="47"/>
                      </a:lnTo>
                      <a:lnTo>
                        <a:pt x="30" y="43"/>
                      </a:lnTo>
                      <a:lnTo>
                        <a:pt x="32" y="40"/>
                      </a:lnTo>
                      <a:lnTo>
                        <a:pt x="29" y="30"/>
                      </a:lnTo>
                      <a:lnTo>
                        <a:pt x="25" y="28"/>
                      </a:lnTo>
                      <a:lnTo>
                        <a:pt x="24" y="27"/>
                      </a:lnTo>
                      <a:lnTo>
                        <a:pt x="15" y="27"/>
                      </a:lnTo>
                      <a:lnTo>
                        <a:pt x="14" y="28"/>
                      </a:lnTo>
                      <a:lnTo>
                        <a:pt x="10" y="30"/>
                      </a:lnTo>
                      <a:lnTo>
                        <a:pt x="8" y="32"/>
                      </a:lnTo>
                      <a:lnTo>
                        <a:pt x="0"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7" name="Line 269"/>
                <p:cNvSpPr>
                  <a:spLocks noChangeShapeType="1"/>
                </p:cNvSpPr>
                <p:nvPr/>
              </p:nvSpPr>
              <p:spPr bwMode="auto">
                <a:xfrm>
                  <a:off x="410" y="224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8" name="Freeform 270"/>
                <p:cNvSpPr>
                  <a:spLocks/>
                </p:cNvSpPr>
                <p:nvPr/>
              </p:nvSpPr>
              <p:spPr bwMode="auto">
                <a:xfrm>
                  <a:off x="236" y="2217"/>
                  <a:ext cx="22" cy="60"/>
                </a:xfrm>
                <a:custGeom>
                  <a:avLst/>
                  <a:gdLst/>
                  <a:ahLst/>
                  <a:cxnLst>
                    <a:cxn ang="0">
                      <a:pos x="16" y="0"/>
                    </a:cxn>
                    <a:cxn ang="0">
                      <a:pos x="22" y="0"/>
                    </a:cxn>
                    <a:cxn ang="0">
                      <a:pos x="22" y="60"/>
                    </a:cxn>
                    <a:cxn ang="0">
                      <a:pos x="15" y="60"/>
                    </a:cxn>
                    <a:cxn ang="0">
                      <a:pos x="15" y="13"/>
                    </a:cxn>
                    <a:cxn ang="0">
                      <a:pos x="11" y="15"/>
                    </a:cxn>
                    <a:cxn ang="0">
                      <a:pos x="6" y="18"/>
                    </a:cxn>
                    <a:cxn ang="0">
                      <a:pos x="0" y="21"/>
                    </a:cxn>
                    <a:cxn ang="0">
                      <a:pos x="0" y="15"/>
                    </a:cxn>
                    <a:cxn ang="0">
                      <a:pos x="6" y="11"/>
                    </a:cxn>
                    <a:cxn ang="0">
                      <a:pos x="11" y="8"/>
                    </a:cxn>
                    <a:cxn ang="0">
                      <a:pos x="15" y="3"/>
                    </a:cxn>
                    <a:cxn ang="0">
                      <a:pos x="16" y="0"/>
                    </a:cxn>
                  </a:cxnLst>
                  <a:rect l="0" t="0" r="r" b="b"/>
                  <a:pathLst>
                    <a:path w="22" h="60">
                      <a:moveTo>
                        <a:pt x="16" y="0"/>
                      </a:moveTo>
                      <a:lnTo>
                        <a:pt x="22" y="0"/>
                      </a:lnTo>
                      <a:lnTo>
                        <a:pt x="22" y="60"/>
                      </a:lnTo>
                      <a:lnTo>
                        <a:pt x="15" y="60"/>
                      </a:lnTo>
                      <a:lnTo>
                        <a:pt x="15" y="13"/>
                      </a:lnTo>
                      <a:lnTo>
                        <a:pt x="11" y="15"/>
                      </a:lnTo>
                      <a:lnTo>
                        <a:pt x="6" y="18"/>
                      </a:lnTo>
                      <a:lnTo>
                        <a:pt x="0" y="21"/>
                      </a:lnTo>
                      <a:lnTo>
                        <a:pt x="0" y="15"/>
                      </a:lnTo>
                      <a:lnTo>
                        <a:pt x="6" y="11"/>
                      </a:lnTo>
                      <a:lnTo>
                        <a:pt x="11" y="8"/>
                      </a:lnTo>
                      <a:lnTo>
                        <a:pt x="15" y="3"/>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79" name="Rectangle 271"/>
                <p:cNvSpPr>
                  <a:spLocks noChangeArrowheads="1"/>
                </p:cNvSpPr>
                <p:nvPr/>
              </p:nvSpPr>
              <p:spPr bwMode="auto">
                <a:xfrm>
                  <a:off x="281" y="2269"/>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0" name="Freeform 272"/>
                <p:cNvSpPr>
                  <a:spLocks/>
                </p:cNvSpPr>
                <p:nvPr/>
              </p:nvSpPr>
              <p:spPr bwMode="auto">
                <a:xfrm>
                  <a:off x="301" y="2217"/>
                  <a:ext cx="40" cy="62"/>
                </a:xfrm>
                <a:custGeom>
                  <a:avLst/>
                  <a:gdLst/>
                  <a:ahLst/>
                  <a:cxnLst>
                    <a:cxn ang="0">
                      <a:pos x="7" y="0"/>
                    </a:cxn>
                    <a:cxn ang="0">
                      <a:pos x="35" y="0"/>
                    </a:cxn>
                    <a:cxn ang="0">
                      <a:pos x="35" y="8"/>
                    </a:cxn>
                    <a:cxn ang="0">
                      <a:pos x="14" y="8"/>
                    </a:cxn>
                    <a:cxn ang="0">
                      <a:pos x="10" y="25"/>
                    </a:cxn>
                    <a:cxn ang="0">
                      <a:pos x="15" y="21"/>
                    </a:cxn>
                    <a:cxn ang="0">
                      <a:pos x="22" y="20"/>
                    </a:cxn>
                    <a:cxn ang="0">
                      <a:pos x="27" y="20"/>
                    </a:cxn>
                    <a:cxn ang="0">
                      <a:pos x="30" y="21"/>
                    </a:cxn>
                    <a:cxn ang="0">
                      <a:pos x="37" y="28"/>
                    </a:cxn>
                    <a:cxn ang="0">
                      <a:pos x="40" y="38"/>
                    </a:cxn>
                    <a:cxn ang="0">
                      <a:pos x="39" y="45"/>
                    </a:cxn>
                    <a:cxn ang="0">
                      <a:pos x="37" y="50"/>
                    </a:cxn>
                    <a:cxn ang="0">
                      <a:pos x="35" y="53"/>
                    </a:cxn>
                    <a:cxn ang="0">
                      <a:pos x="25" y="60"/>
                    </a:cxn>
                    <a:cxn ang="0">
                      <a:pos x="20" y="62"/>
                    </a:cxn>
                    <a:cxn ang="0">
                      <a:pos x="10" y="58"/>
                    </a:cxn>
                    <a:cxn ang="0">
                      <a:pos x="7" y="57"/>
                    </a:cxn>
                    <a:cxn ang="0">
                      <a:pos x="3" y="53"/>
                    </a:cxn>
                    <a:cxn ang="0">
                      <a:pos x="2" y="48"/>
                    </a:cxn>
                    <a:cxn ang="0">
                      <a:pos x="0" y="45"/>
                    </a:cxn>
                    <a:cxn ang="0">
                      <a:pos x="9" y="43"/>
                    </a:cxn>
                    <a:cxn ang="0">
                      <a:pos x="10" y="48"/>
                    </a:cxn>
                    <a:cxn ang="0">
                      <a:pos x="12" y="52"/>
                    </a:cxn>
                    <a:cxn ang="0">
                      <a:pos x="15" y="53"/>
                    </a:cxn>
                    <a:cxn ang="0">
                      <a:pos x="24" y="53"/>
                    </a:cxn>
                    <a:cxn ang="0">
                      <a:pos x="25" y="52"/>
                    </a:cxn>
                    <a:cxn ang="0">
                      <a:pos x="29" y="50"/>
                    </a:cxn>
                    <a:cxn ang="0">
                      <a:pos x="32" y="43"/>
                    </a:cxn>
                    <a:cxn ang="0">
                      <a:pos x="32" y="36"/>
                    </a:cxn>
                    <a:cxn ang="0">
                      <a:pos x="29" y="30"/>
                    </a:cxn>
                    <a:cxn ang="0">
                      <a:pos x="27" y="28"/>
                    </a:cxn>
                    <a:cxn ang="0">
                      <a:pos x="24" y="26"/>
                    </a:cxn>
                    <a:cxn ang="0">
                      <a:pos x="17" y="26"/>
                    </a:cxn>
                    <a:cxn ang="0">
                      <a:pos x="15" y="28"/>
                    </a:cxn>
                    <a:cxn ang="0">
                      <a:pos x="14" y="28"/>
                    </a:cxn>
                    <a:cxn ang="0">
                      <a:pos x="10" y="30"/>
                    </a:cxn>
                    <a:cxn ang="0">
                      <a:pos x="9" y="31"/>
                    </a:cxn>
                    <a:cxn ang="0">
                      <a:pos x="2" y="31"/>
                    </a:cxn>
                    <a:cxn ang="0">
                      <a:pos x="7" y="0"/>
                    </a:cxn>
                  </a:cxnLst>
                  <a:rect l="0" t="0" r="r" b="b"/>
                  <a:pathLst>
                    <a:path w="40" h="62">
                      <a:moveTo>
                        <a:pt x="7" y="0"/>
                      </a:moveTo>
                      <a:lnTo>
                        <a:pt x="35" y="0"/>
                      </a:lnTo>
                      <a:lnTo>
                        <a:pt x="35" y="8"/>
                      </a:lnTo>
                      <a:lnTo>
                        <a:pt x="14" y="8"/>
                      </a:lnTo>
                      <a:lnTo>
                        <a:pt x="10" y="25"/>
                      </a:lnTo>
                      <a:lnTo>
                        <a:pt x="15" y="21"/>
                      </a:lnTo>
                      <a:lnTo>
                        <a:pt x="22" y="20"/>
                      </a:lnTo>
                      <a:lnTo>
                        <a:pt x="27" y="20"/>
                      </a:lnTo>
                      <a:lnTo>
                        <a:pt x="30" y="21"/>
                      </a:lnTo>
                      <a:lnTo>
                        <a:pt x="37" y="28"/>
                      </a:lnTo>
                      <a:lnTo>
                        <a:pt x="40" y="38"/>
                      </a:lnTo>
                      <a:lnTo>
                        <a:pt x="39" y="45"/>
                      </a:lnTo>
                      <a:lnTo>
                        <a:pt x="37" y="50"/>
                      </a:lnTo>
                      <a:lnTo>
                        <a:pt x="35" y="53"/>
                      </a:lnTo>
                      <a:lnTo>
                        <a:pt x="25" y="60"/>
                      </a:lnTo>
                      <a:lnTo>
                        <a:pt x="20" y="62"/>
                      </a:lnTo>
                      <a:lnTo>
                        <a:pt x="10" y="58"/>
                      </a:lnTo>
                      <a:lnTo>
                        <a:pt x="7" y="57"/>
                      </a:lnTo>
                      <a:lnTo>
                        <a:pt x="3" y="53"/>
                      </a:lnTo>
                      <a:lnTo>
                        <a:pt x="2" y="48"/>
                      </a:lnTo>
                      <a:lnTo>
                        <a:pt x="0" y="45"/>
                      </a:lnTo>
                      <a:lnTo>
                        <a:pt x="9" y="43"/>
                      </a:lnTo>
                      <a:lnTo>
                        <a:pt x="10" y="48"/>
                      </a:lnTo>
                      <a:lnTo>
                        <a:pt x="12" y="52"/>
                      </a:lnTo>
                      <a:lnTo>
                        <a:pt x="15" y="53"/>
                      </a:lnTo>
                      <a:lnTo>
                        <a:pt x="24" y="53"/>
                      </a:lnTo>
                      <a:lnTo>
                        <a:pt x="25" y="52"/>
                      </a:lnTo>
                      <a:lnTo>
                        <a:pt x="29" y="50"/>
                      </a:lnTo>
                      <a:lnTo>
                        <a:pt x="32" y="43"/>
                      </a:lnTo>
                      <a:lnTo>
                        <a:pt x="32" y="36"/>
                      </a:lnTo>
                      <a:lnTo>
                        <a:pt x="29" y="30"/>
                      </a:lnTo>
                      <a:lnTo>
                        <a:pt x="27" y="28"/>
                      </a:lnTo>
                      <a:lnTo>
                        <a:pt x="24" y="26"/>
                      </a:lnTo>
                      <a:lnTo>
                        <a:pt x="17" y="26"/>
                      </a:lnTo>
                      <a:lnTo>
                        <a:pt x="15" y="28"/>
                      </a:lnTo>
                      <a:lnTo>
                        <a:pt x="14" y="28"/>
                      </a:lnTo>
                      <a:lnTo>
                        <a:pt x="10" y="30"/>
                      </a:lnTo>
                      <a:lnTo>
                        <a:pt x="9" y="31"/>
                      </a:lnTo>
                      <a:lnTo>
                        <a:pt x="2" y="31"/>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1" name="Freeform 273"/>
                <p:cNvSpPr>
                  <a:spLocks noEditPoints="1"/>
                </p:cNvSpPr>
                <p:nvPr/>
              </p:nvSpPr>
              <p:spPr bwMode="auto">
                <a:xfrm>
                  <a:off x="348" y="2217"/>
                  <a:ext cx="39" cy="62"/>
                </a:xfrm>
                <a:custGeom>
                  <a:avLst/>
                  <a:gdLst/>
                  <a:ahLst/>
                  <a:cxnLst>
                    <a:cxn ang="0">
                      <a:pos x="19" y="6"/>
                    </a:cxn>
                    <a:cxn ang="0">
                      <a:pos x="15" y="8"/>
                    </a:cxn>
                    <a:cxn ang="0">
                      <a:pos x="12" y="11"/>
                    </a:cxn>
                    <a:cxn ang="0">
                      <a:pos x="8" y="18"/>
                    </a:cxn>
                    <a:cxn ang="0">
                      <a:pos x="8" y="23"/>
                    </a:cxn>
                    <a:cxn ang="0">
                      <a:pos x="7" y="30"/>
                    </a:cxn>
                    <a:cxn ang="0">
                      <a:pos x="8" y="38"/>
                    </a:cxn>
                    <a:cxn ang="0">
                      <a:pos x="8" y="45"/>
                    </a:cxn>
                    <a:cxn ang="0">
                      <a:pos x="12" y="50"/>
                    </a:cxn>
                    <a:cxn ang="0">
                      <a:pos x="14" y="52"/>
                    </a:cxn>
                    <a:cxn ang="0">
                      <a:pos x="17" y="53"/>
                    </a:cxn>
                    <a:cxn ang="0">
                      <a:pos x="24" y="53"/>
                    </a:cxn>
                    <a:cxn ang="0">
                      <a:pos x="25" y="52"/>
                    </a:cxn>
                    <a:cxn ang="0">
                      <a:pos x="29" y="50"/>
                    </a:cxn>
                    <a:cxn ang="0">
                      <a:pos x="30" y="45"/>
                    </a:cxn>
                    <a:cxn ang="0">
                      <a:pos x="30" y="38"/>
                    </a:cxn>
                    <a:cxn ang="0">
                      <a:pos x="32" y="30"/>
                    </a:cxn>
                    <a:cxn ang="0">
                      <a:pos x="32" y="21"/>
                    </a:cxn>
                    <a:cxn ang="0">
                      <a:pos x="30" y="15"/>
                    </a:cxn>
                    <a:cxn ang="0">
                      <a:pos x="29" y="11"/>
                    </a:cxn>
                    <a:cxn ang="0">
                      <a:pos x="25" y="8"/>
                    </a:cxn>
                    <a:cxn ang="0">
                      <a:pos x="22" y="6"/>
                    </a:cxn>
                    <a:cxn ang="0">
                      <a:pos x="19" y="6"/>
                    </a:cxn>
                    <a:cxn ang="0">
                      <a:pos x="15" y="0"/>
                    </a:cxn>
                    <a:cxn ang="0">
                      <a:pos x="25" y="0"/>
                    </a:cxn>
                    <a:cxn ang="0">
                      <a:pos x="29" y="1"/>
                    </a:cxn>
                    <a:cxn ang="0">
                      <a:pos x="32" y="5"/>
                    </a:cxn>
                    <a:cxn ang="0">
                      <a:pos x="35" y="11"/>
                    </a:cxn>
                    <a:cxn ang="0">
                      <a:pos x="37" y="16"/>
                    </a:cxn>
                    <a:cxn ang="0">
                      <a:pos x="39" y="20"/>
                    </a:cxn>
                    <a:cxn ang="0">
                      <a:pos x="39" y="43"/>
                    </a:cxn>
                    <a:cxn ang="0">
                      <a:pos x="37" y="48"/>
                    </a:cxn>
                    <a:cxn ang="0">
                      <a:pos x="34" y="53"/>
                    </a:cxn>
                    <a:cxn ang="0">
                      <a:pos x="27" y="60"/>
                    </a:cxn>
                    <a:cxn ang="0">
                      <a:pos x="24" y="60"/>
                    </a:cxn>
                    <a:cxn ang="0">
                      <a:pos x="20" y="62"/>
                    </a:cxn>
                    <a:cxn ang="0">
                      <a:pos x="10" y="58"/>
                    </a:cxn>
                    <a:cxn ang="0">
                      <a:pos x="5" y="55"/>
                    </a:cxn>
                    <a:cxn ang="0">
                      <a:pos x="2" y="45"/>
                    </a:cxn>
                    <a:cxn ang="0">
                      <a:pos x="0" y="38"/>
                    </a:cxn>
                    <a:cxn ang="0">
                      <a:pos x="0" y="18"/>
                    </a:cxn>
                    <a:cxn ang="0">
                      <a:pos x="3" y="8"/>
                    </a:cxn>
                    <a:cxn ang="0">
                      <a:pos x="5" y="5"/>
                    </a:cxn>
                    <a:cxn ang="0">
                      <a:pos x="15" y="0"/>
                    </a:cxn>
                  </a:cxnLst>
                  <a:rect l="0" t="0" r="r" b="b"/>
                  <a:pathLst>
                    <a:path w="39" h="62">
                      <a:moveTo>
                        <a:pt x="19" y="6"/>
                      </a:moveTo>
                      <a:lnTo>
                        <a:pt x="15" y="8"/>
                      </a:lnTo>
                      <a:lnTo>
                        <a:pt x="12" y="11"/>
                      </a:lnTo>
                      <a:lnTo>
                        <a:pt x="8" y="18"/>
                      </a:lnTo>
                      <a:lnTo>
                        <a:pt x="8" y="23"/>
                      </a:lnTo>
                      <a:lnTo>
                        <a:pt x="7" y="30"/>
                      </a:lnTo>
                      <a:lnTo>
                        <a:pt x="8" y="38"/>
                      </a:lnTo>
                      <a:lnTo>
                        <a:pt x="8" y="45"/>
                      </a:lnTo>
                      <a:lnTo>
                        <a:pt x="12" y="50"/>
                      </a:lnTo>
                      <a:lnTo>
                        <a:pt x="14" y="52"/>
                      </a:lnTo>
                      <a:lnTo>
                        <a:pt x="17" y="53"/>
                      </a:lnTo>
                      <a:lnTo>
                        <a:pt x="24" y="53"/>
                      </a:lnTo>
                      <a:lnTo>
                        <a:pt x="25" y="52"/>
                      </a:lnTo>
                      <a:lnTo>
                        <a:pt x="29" y="50"/>
                      </a:lnTo>
                      <a:lnTo>
                        <a:pt x="30" y="45"/>
                      </a:lnTo>
                      <a:lnTo>
                        <a:pt x="30" y="38"/>
                      </a:lnTo>
                      <a:lnTo>
                        <a:pt x="32" y="30"/>
                      </a:lnTo>
                      <a:lnTo>
                        <a:pt x="32" y="21"/>
                      </a:lnTo>
                      <a:lnTo>
                        <a:pt x="30" y="15"/>
                      </a:lnTo>
                      <a:lnTo>
                        <a:pt x="29" y="11"/>
                      </a:lnTo>
                      <a:lnTo>
                        <a:pt x="25" y="8"/>
                      </a:lnTo>
                      <a:lnTo>
                        <a:pt x="22" y="6"/>
                      </a:lnTo>
                      <a:lnTo>
                        <a:pt x="19" y="6"/>
                      </a:lnTo>
                      <a:close/>
                      <a:moveTo>
                        <a:pt x="15" y="0"/>
                      </a:moveTo>
                      <a:lnTo>
                        <a:pt x="25" y="0"/>
                      </a:lnTo>
                      <a:lnTo>
                        <a:pt x="29" y="1"/>
                      </a:lnTo>
                      <a:lnTo>
                        <a:pt x="32" y="5"/>
                      </a:lnTo>
                      <a:lnTo>
                        <a:pt x="35" y="11"/>
                      </a:lnTo>
                      <a:lnTo>
                        <a:pt x="37" y="16"/>
                      </a:lnTo>
                      <a:lnTo>
                        <a:pt x="39" y="20"/>
                      </a:lnTo>
                      <a:lnTo>
                        <a:pt x="39" y="43"/>
                      </a:lnTo>
                      <a:lnTo>
                        <a:pt x="37" y="48"/>
                      </a:lnTo>
                      <a:lnTo>
                        <a:pt x="34" y="53"/>
                      </a:lnTo>
                      <a:lnTo>
                        <a:pt x="27" y="60"/>
                      </a:lnTo>
                      <a:lnTo>
                        <a:pt x="24" y="60"/>
                      </a:lnTo>
                      <a:lnTo>
                        <a:pt x="20" y="62"/>
                      </a:lnTo>
                      <a:lnTo>
                        <a:pt x="10" y="58"/>
                      </a:lnTo>
                      <a:lnTo>
                        <a:pt x="5" y="55"/>
                      </a:lnTo>
                      <a:lnTo>
                        <a:pt x="2" y="45"/>
                      </a:lnTo>
                      <a:lnTo>
                        <a:pt x="0" y="38"/>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2" name="Line 274"/>
                <p:cNvSpPr>
                  <a:spLocks noChangeShapeType="1"/>
                </p:cNvSpPr>
                <p:nvPr/>
              </p:nvSpPr>
              <p:spPr bwMode="auto">
                <a:xfrm>
                  <a:off x="410" y="3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3" name="Line 275"/>
                <p:cNvSpPr>
                  <a:spLocks noChangeShapeType="1"/>
                </p:cNvSpPr>
                <p:nvPr/>
              </p:nvSpPr>
              <p:spPr bwMode="auto">
                <a:xfrm>
                  <a:off x="410" y="346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4" name="Line 276"/>
                <p:cNvSpPr>
                  <a:spLocks noChangeShapeType="1"/>
                </p:cNvSpPr>
                <p:nvPr/>
              </p:nvSpPr>
              <p:spPr bwMode="auto">
                <a:xfrm>
                  <a:off x="410" y="342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5" name="Line 277"/>
                <p:cNvSpPr>
                  <a:spLocks noChangeShapeType="1"/>
                </p:cNvSpPr>
                <p:nvPr/>
              </p:nvSpPr>
              <p:spPr bwMode="auto">
                <a:xfrm>
                  <a:off x="410" y="337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6" name="Line 278"/>
                <p:cNvSpPr>
                  <a:spLocks noChangeShapeType="1"/>
                </p:cNvSpPr>
                <p:nvPr/>
              </p:nvSpPr>
              <p:spPr bwMode="auto">
                <a:xfrm>
                  <a:off x="410" y="3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7" name="Line 279"/>
                <p:cNvSpPr>
                  <a:spLocks noChangeShapeType="1"/>
                </p:cNvSpPr>
                <p:nvPr/>
              </p:nvSpPr>
              <p:spPr bwMode="auto">
                <a:xfrm>
                  <a:off x="410" y="324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8" name="Line 280"/>
                <p:cNvSpPr>
                  <a:spLocks noChangeShapeType="1"/>
                </p:cNvSpPr>
                <p:nvPr/>
              </p:nvSpPr>
              <p:spPr bwMode="auto">
                <a:xfrm>
                  <a:off x="410" y="3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89" name="Line 281"/>
                <p:cNvSpPr>
                  <a:spLocks noChangeShapeType="1"/>
                </p:cNvSpPr>
                <p:nvPr/>
              </p:nvSpPr>
              <p:spPr bwMode="auto">
                <a:xfrm>
                  <a:off x="410" y="316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0" name="Line 282"/>
                <p:cNvSpPr>
                  <a:spLocks noChangeShapeType="1"/>
                </p:cNvSpPr>
                <p:nvPr/>
              </p:nvSpPr>
              <p:spPr bwMode="auto">
                <a:xfrm>
                  <a:off x="410" y="307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1" name="Line 283"/>
                <p:cNvSpPr>
                  <a:spLocks noChangeShapeType="1"/>
                </p:cNvSpPr>
                <p:nvPr/>
              </p:nvSpPr>
              <p:spPr bwMode="auto">
                <a:xfrm>
                  <a:off x="410" y="303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2" name="Line 284"/>
                <p:cNvSpPr>
                  <a:spLocks noChangeShapeType="1"/>
                </p:cNvSpPr>
                <p:nvPr/>
              </p:nvSpPr>
              <p:spPr bwMode="auto">
                <a:xfrm>
                  <a:off x="410" y="298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3" name="Line 285"/>
                <p:cNvSpPr>
                  <a:spLocks noChangeShapeType="1"/>
                </p:cNvSpPr>
                <p:nvPr/>
              </p:nvSpPr>
              <p:spPr bwMode="auto">
                <a:xfrm>
                  <a:off x="410" y="2943"/>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4" name="Line 286"/>
                <p:cNvSpPr>
                  <a:spLocks noChangeShapeType="1"/>
                </p:cNvSpPr>
                <p:nvPr/>
              </p:nvSpPr>
              <p:spPr bwMode="auto">
                <a:xfrm>
                  <a:off x="410" y="285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5" name="Line 287"/>
                <p:cNvSpPr>
                  <a:spLocks noChangeShapeType="1"/>
                </p:cNvSpPr>
                <p:nvPr/>
              </p:nvSpPr>
              <p:spPr bwMode="auto">
                <a:xfrm>
                  <a:off x="410" y="281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6" name="Line 288"/>
                <p:cNvSpPr>
                  <a:spLocks noChangeShapeType="1"/>
                </p:cNvSpPr>
                <p:nvPr/>
              </p:nvSpPr>
              <p:spPr bwMode="auto">
                <a:xfrm>
                  <a:off x="410" y="277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7" name="Line 289"/>
                <p:cNvSpPr>
                  <a:spLocks noChangeShapeType="1"/>
                </p:cNvSpPr>
                <p:nvPr/>
              </p:nvSpPr>
              <p:spPr bwMode="auto">
                <a:xfrm>
                  <a:off x="410" y="272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8" name="Line 290"/>
                <p:cNvSpPr>
                  <a:spLocks noChangeShapeType="1"/>
                </p:cNvSpPr>
                <p:nvPr/>
              </p:nvSpPr>
              <p:spPr bwMode="auto">
                <a:xfrm>
                  <a:off x="410" y="264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99" name="Line 291"/>
                <p:cNvSpPr>
                  <a:spLocks noChangeShapeType="1"/>
                </p:cNvSpPr>
                <p:nvPr/>
              </p:nvSpPr>
              <p:spPr bwMode="auto">
                <a:xfrm>
                  <a:off x="410" y="259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0" name="Line 292"/>
                <p:cNvSpPr>
                  <a:spLocks noChangeShapeType="1"/>
                </p:cNvSpPr>
                <p:nvPr/>
              </p:nvSpPr>
              <p:spPr bwMode="auto">
                <a:xfrm>
                  <a:off x="410" y="255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1" name="Line 293"/>
                <p:cNvSpPr>
                  <a:spLocks noChangeShapeType="1"/>
                </p:cNvSpPr>
                <p:nvPr/>
              </p:nvSpPr>
              <p:spPr bwMode="auto">
                <a:xfrm>
                  <a:off x="410" y="2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2" name="Line 294"/>
                <p:cNvSpPr>
                  <a:spLocks noChangeShapeType="1"/>
                </p:cNvSpPr>
                <p:nvPr/>
              </p:nvSpPr>
              <p:spPr bwMode="auto">
                <a:xfrm>
                  <a:off x="410" y="242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3" name="Line 295"/>
                <p:cNvSpPr>
                  <a:spLocks noChangeShapeType="1"/>
                </p:cNvSpPr>
                <p:nvPr/>
              </p:nvSpPr>
              <p:spPr bwMode="auto">
                <a:xfrm>
                  <a:off x="410" y="237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4" name="Line 296"/>
                <p:cNvSpPr>
                  <a:spLocks noChangeShapeType="1"/>
                </p:cNvSpPr>
                <p:nvPr/>
              </p:nvSpPr>
              <p:spPr bwMode="auto">
                <a:xfrm>
                  <a:off x="410" y="233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5" name="Line 297"/>
                <p:cNvSpPr>
                  <a:spLocks noChangeShapeType="1"/>
                </p:cNvSpPr>
                <p:nvPr/>
              </p:nvSpPr>
              <p:spPr bwMode="auto">
                <a:xfrm>
                  <a:off x="410" y="2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6" name="Line 298"/>
                <p:cNvSpPr>
                  <a:spLocks noChangeShapeType="1"/>
                </p:cNvSpPr>
                <p:nvPr/>
              </p:nvSpPr>
              <p:spPr bwMode="auto">
                <a:xfrm>
                  <a:off x="410" y="2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7" name="Line 299"/>
                <p:cNvSpPr>
                  <a:spLocks noChangeShapeType="1"/>
                </p:cNvSpPr>
                <p:nvPr/>
              </p:nvSpPr>
              <p:spPr bwMode="auto">
                <a:xfrm>
                  <a:off x="410" y="216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8" name="Line 300"/>
                <p:cNvSpPr>
                  <a:spLocks noChangeShapeType="1"/>
                </p:cNvSpPr>
                <p:nvPr/>
              </p:nvSpPr>
              <p:spPr bwMode="auto">
                <a:xfrm>
                  <a:off x="410"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09" name="Line 301"/>
                <p:cNvSpPr>
                  <a:spLocks noChangeShapeType="1"/>
                </p:cNvSpPr>
                <p:nvPr/>
              </p:nvSpPr>
              <p:spPr bwMode="auto">
                <a:xfrm>
                  <a:off x="1279"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0" name="Line 302"/>
                <p:cNvSpPr>
                  <a:spLocks noChangeShapeType="1"/>
                </p:cNvSpPr>
                <p:nvPr/>
              </p:nvSpPr>
              <p:spPr bwMode="auto">
                <a:xfrm>
                  <a:off x="2148"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1" name="Line 303"/>
                <p:cNvSpPr>
                  <a:spLocks noChangeShapeType="1"/>
                </p:cNvSpPr>
                <p:nvPr/>
              </p:nvSpPr>
              <p:spPr bwMode="auto">
                <a:xfrm>
                  <a:off x="3018"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2" name="Line 304"/>
                <p:cNvSpPr>
                  <a:spLocks noChangeShapeType="1"/>
                </p:cNvSpPr>
                <p:nvPr/>
              </p:nvSpPr>
              <p:spPr bwMode="auto">
                <a:xfrm>
                  <a:off x="3887"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3" name="Line 305"/>
                <p:cNvSpPr>
                  <a:spLocks noChangeShapeType="1"/>
                </p:cNvSpPr>
                <p:nvPr/>
              </p:nvSpPr>
              <p:spPr bwMode="auto">
                <a:xfrm>
                  <a:off x="4756"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4" name="Line 306"/>
                <p:cNvSpPr>
                  <a:spLocks noChangeShapeType="1"/>
                </p:cNvSpPr>
                <p:nvPr/>
              </p:nvSpPr>
              <p:spPr bwMode="auto">
                <a:xfrm>
                  <a:off x="5625"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5" name="Line 307"/>
                <p:cNvSpPr>
                  <a:spLocks noChangeShapeType="1"/>
                </p:cNvSpPr>
                <p:nvPr/>
              </p:nvSpPr>
              <p:spPr bwMode="auto">
                <a:xfrm>
                  <a:off x="58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6" name="Line 308"/>
                <p:cNvSpPr>
                  <a:spLocks noChangeShapeType="1"/>
                </p:cNvSpPr>
                <p:nvPr/>
              </p:nvSpPr>
              <p:spPr bwMode="auto">
                <a:xfrm>
                  <a:off x="75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7" name="Line 309"/>
                <p:cNvSpPr>
                  <a:spLocks noChangeShapeType="1"/>
                </p:cNvSpPr>
                <p:nvPr/>
              </p:nvSpPr>
              <p:spPr bwMode="auto">
                <a:xfrm>
                  <a:off x="93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8" name="Line 310"/>
                <p:cNvSpPr>
                  <a:spLocks noChangeShapeType="1"/>
                </p:cNvSpPr>
                <p:nvPr/>
              </p:nvSpPr>
              <p:spPr bwMode="auto">
                <a:xfrm>
                  <a:off x="1106"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19" name="Line 311"/>
                <p:cNvSpPr>
                  <a:spLocks noChangeShapeType="1"/>
                </p:cNvSpPr>
                <p:nvPr/>
              </p:nvSpPr>
              <p:spPr bwMode="auto">
                <a:xfrm>
                  <a:off x="145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0" name="Line 312"/>
                <p:cNvSpPr>
                  <a:spLocks noChangeShapeType="1"/>
                </p:cNvSpPr>
                <p:nvPr/>
              </p:nvSpPr>
              <p:spPr bwMode="auto">
                <a:xfrm>
                  <a:off x="1626"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1" name="Line 313"/>
                <p:cNvSpPr>
                  <a:spLocks noChangeShapeType="1"/>
                </p:cNvSpPr>
                <p:nvPr/>
              </p:nvSpPr>
              <p:spPr bwMode="auto">
                <a:xfrm>
                  <a:off x="180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2" name="Line 314"/>
                <p:cNvSpPr>
                  <a:spLocks noChangeShapeType="1"/>
                </p:cNvSpPr>
                <p:nvPr/>
              </p:nvSpPr>
              <p:spPr bwMode="auto">
                <a:xfrm>
                  <a:off x="197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3" name="Line 315"/>
                <p:cNvSpPr>
                  <a:spLocks noChangeShapeType="1"/>
                </p:cNvSpPr>
                <p:nvPr/>
              </p:nvSpPr>
              <p:spPr bwMode="auto">
                <a:xfrm>
                  <a:off x="232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4" name="Line 316"/>
                <p:cNvSpPr>
                  <a:spLocks noChangeShapeType="1"/>
                </p:cNvSpPr>
                <p:nvPr/>
              </p:nvSpPr>
              <p:spPr bwMode="auto">
                <a:xfrm>
                  <a:off x="249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5" name="Line 317"/>
                <p:cNvSpPr>
                  <a:spLocks noChangeShapeType="1"/>
                </p:cNvSpPr>
                <p:nvPr/>
              </p:nvSpPr>
              <p:spPr bwMode="auto">
                <a:xfrm>
                  <a:off x="2669"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6" name="Line 318"/>
                <p:cNvSpPr>
                  <a:spLocks noChangeShapeType="1"/>
                </p:cNvSpPr>
                <p:nvPr/>
              </p:nvSpPr>
              <p:spPr bwMode="auto">
                <a:xfrm>
                  <a:off x="2844"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7" name="Line 319"/>
                <p:cNvSpPr>
                  <a:spLocks noChangeShapeType="1"/>
                </p:cNvSpPr>
                <p:nvPr/>
              </p:nvSpPr>
              <p:spPr bwMode="auto">
                <a:xfrm>
                  <a:off x="319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8" name="Line 320"/>
                <p:cNvSpPr>
                  <a:spLocks noChangeShapeType="1"/>
                </p:cNvSpPr>
                <p:nvPr/>
              </p:nvSpPr>
              <p:spPr bwMode="auto">
                <a:xfrm>
                  <a:off x="336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9" name="Line 321"/>
                <p:cNvSpPr>
                  <a:spLocks noChangeShapeType="1"/>
                </p:cNvSpPr>
                <p:nvPr/>
              </p:nvSpPr>
              <p:spPr bwMode="auto">
                <a:xfrm>
                  <a:off x="3540"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0" name="Line 322"/>
                <p:cNvSpPr>
                  <a:spLocks noChangeShapeType="1"/>
                </p:cNvSpPr>
                <p:nvPr/>
              </p:nvSpPr>
              <p:spPr bwMode="auto">
                <a:xfrm>
                  <a:off x="371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1" name="Line 323"/>
                <p:cNvSpPr>
                  <a:spLocks noChangeShapeType="1"/>
                </p:cNvSpPr>
                <p:nvPr/>
              </p:nvSpPr>
              <p:spPr bwMode="auto">
                <a:xfrm>
                  <a:off x="406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2" name="Line 324"/>
                <p:cNvSpPr>
                  <a:spLocks noChangeShapeType="1"/>
                </p:cNvSpPr>
                <p:nvPr/>
              </p:nvSpPr>
              <p:spPr bwMode="auto">
                <a:xfrm>
                  <a:off x="4234"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3" name="Line 325"/>
                <p:cNvSpPr>
                  <a:spLocks noChangeShapeType="1"/>
                </p:cNvSpPr>
                <p:nvPr/>
              </p:nvSpPr>
              <p:spPr bwMode="auto">
                <a:xfrm>
                  <a:off x="4409"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4" name="Line 326"/>
                <p:cNvSpPr>
                  <a:spLocks noChangeShapeType="1"/>
                </p:cNvSpPr>
                <p:nvPr/>
              </p:nvSpPr>
              <p:spPr bwMode="auto">
                <a:xfrm>
                  <a:off x="458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5" name="Line 327"/>
                <p:cNvSpPr>
                  <a:spLocks noChangeShapeType="1"/>
                </p:cNvSpPr>
                <p:nvPr/>
              </p:nvSpPr>
              <p:spPr bwMode="auto">
                <a:xfrm>
                  <a:off x="4930"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6" name="Line 328"/>
                <p:cNvSpPr>
                  <a:spLocks noChangeShapeType="1"/>
                </p:cNvSpPr>
                <p:nvPr/>
              </p:nvSpPr>
              <p:spPr bwMode="auto">
                <a:xfrm>
                  <a:off x="510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7" name="Line 329"/>
                <p:cNvSpPr>
                  <a:spLocks noChangeShapeType="1"/>
                </p:cNvSpPr>
                <p:nvPr/>
              </p:nvSpPr>
              <p:spPr bwMode="auto">
                <a:xfrm>
                  <a:off x="527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8" name="Line 330"/>
                <p:cNvSpPr>
                  <a:spLocks noChangeShapeType="1"/>
                </p:cNvSpPr>
                <p:nvPr/>
              </p:nvSpPr>
              <p:spPr bwMode="auto">
                <a:xfrm>
                  <a:off x="545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39" name="Line 331"/>
                <p:cNvSpPr>
                  <a:spLocks noChangeShapeType="1"/>
                </p:cNvSpPr>
                <p:nvPr/>
              </p:nvSpPr>
              <p:spPr bwMode="auto">
                <a:xfrm flipH="1">
                  <a:off x="5521" y="355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0" name="Line 332"/>
                <p:cNvSpPr>
                  <a:spLocks noChangeShapeType="1"/>
                </p:cNvSpPr>
                <p:nvPr/>
              </p:nvSpPr>
              <p:spPr bwMode="auto">
                <a:xfrm flipH="1">
                  <a:off x="5521" y="3336"/>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1" name="Line 333"/>
                <p:cNvSpPr>
                  <a:spLocks noChangeShapeType="1"/>
                </p:cNvSpPr>
                <p:nvPr/>
              </p:nvSpPr>
              <p:spPr bwMode="auto">
                <a:xfrm flipH="1">
                  <a:off x="5521" y="311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2" name="Line 334"/>
                <p:cNvSpPr>
                  <a:spLocks noChangeShapeType="1"/>
                </p:cNvSpPr>
                <p:nvPr/>
              </p:nvSpPr>
              <p:spPr bwMode="auto">
                <a:xfrm flipH="1">
                  <a:off x="5521" y="2900"/>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3" name="Line 335"/>
                <p:cNvSpPr>
                  <a:spLocks noChangeShapeType="1"/>
                </p:cNvSpPr>
                <p:nvPr/>
              </p:nvSpPr>
              <p:spPr bwMode="auto">
                <a:xfrm flipH="1">
                  <a:off x="5521" y="268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4" name="Line 336"/>
                <p:cNvSpPr>
                  <a:spLocks noChangeShapeType="1"/>
                </p:cNvSpPr>
                <p:nvPr/>
              </p:nvSpPr>
              <p:spPr bwMode="auto">
                <a:xfrm flipH="1">
                  <a:off x="5521" y="2465"/>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5" name="Line 337"/>
                <p:cNvSpPr>
                  <a:spLocks noChangeShapeType="1"/>
                </p:cNvSpPr>
                <p:nvPr/>
              </p:nvSpPr>
              <p:spPr bwMode="auto">
                <a:xfrm flipH="1">
                  <a:off x="5521" y="224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6" name="Line 338"/>
                <p:cNvSpPr>
                  <a:spLocks noChangeShapeType="1"/>
                </p:cNvSpPr>
                <p:nvPr/>
              </p:nvSpPr>
              <p:spPr bwMode="auto">
                <a:xfrm flipH="1">
                  <a:off x="5573" y="3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7" name="Line 339"/>
                <p:cNvSpPr>
                  <a:spLocks noChangeShapeType="1"/>
                </p:cNvSpPr>
                <p:nvPr/>
              </p:nvSpPr>
              <p:spPr bwMode="auto">
                <a:xfrm flipH="1">
                  <a:off x="5573" y="346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8" name="Line 340"/>
                <p:cNvSpPr>
                  <a:spLocks noChangeShapeType="1"/>
                </p:cNvSpPr>
                <p:nvPr/>
              </p:nvSpPr>
              <p:spPr bwMode="auto">
                <a:xfrm flipH="1">
                  <a:off x="5573" y="342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49" name="Line 341"/>
                <p:cNvSpPr>
                  <a:spLocks noChangeShapeType="1"/>
                </p:cNvSpPr>
                <p:nvPr/>
              </p:nvSpPr>
              <p:spPr bwMode="auto">
                <a:xfrm flipH="1">
                  <a:off x="5573" y="337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0" name="Line 342"/>
                <p:cNvSpPr>
                  <a:spLocks noChangeShapeType="1"/>
                </p:cNvSpPr>
                <p:nvPr/>
              </p:nvSpPr>
              <p:spPr bwMode="auto">
                <a:xfrm flipH="1">
                  <a:off x="5573" y="3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1" name="Line 343"/>
                <p:cNvSpPr>
                  <a:spLocks noChangeShapeType="1"/>
                </p:cNvSpPr>
                <p:nvPr/>
              </p:nvSpPr>
              <p:spPr bwMode="auto">
                <a:xfrm flipH="1">
                  <a:off x="5573" y="324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2" name="Line 344"/>
                <p:cNvSpPr>
                  <a:spLocks noChangeShapeType="1"/>
                </p:cNvSpPr>
                <p:nvPr/>
              </p:nvSpPr>
              <p:spPr bwMode="auto">
                <a:xfrm flipH="1">
                  <a:off x="5573" y="3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3" name="Line 345"/>
                <p:cNvSpPr>
                  <a:spLocks noChangeShapeType="1"/>
                </p:cNvSpPr>
                <p:nvPr/>
              </p:nvSpPr>
              <p:spPr bwMode="auto">
                <a:xfrm flipH="1">
                  <a:off x="5573" y="316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4" name="Line 346"/>
                <p:cNvSpPr>
                  <a:spLocks noChangeShapeType="1"/>
                </p:cNvSpPr>
                <p:nvPr/>
              </p:nvSpPr>
              <p:spPr bwMode="auto">
                <a:xfrm flipH="1">
                  <a:off x="5573" y="307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5" name="Line 347"/>
                <p:cNvSpPr>
                  <a:spLocks noChangeShapeType="1"/>
                </p:cNvSpPr>
                <p:nvPr/>
              </p:nvSpPr>
              <p:spPr bwMode="auto">
                <a:xfrm flipH="1">
                  <a:off x="5573" y="303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6" name="Line 348"/>
                <p:cNvSpPr>
                  <a:spLocks noChangeShapeType="1"/>
                </p:cNvSpPr>
                <p:nvPr/>
              </p:nvSpPr>
              <p:spPr bwMode="auto">
                <a:xfrm flipH="1">
                  <a:off x="5573" y="298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7" name="Line 349"/>
                <p:cNvSpPr>
                  <a:spLocks noChangeShapeType="1"/>
                </p:cNvSpPr>
                <p:nvPr/>
              </p:nvSpPr>
              <p:spPr bwMode="auto">
                <a:xfrm flipH="1">
                  <a:off x="5573" y="2943"/>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8" name="Line 350"/>
                <p:cNvSpPr>
                  <a:spLocks noChangeShapeType="1"/>
                </p:cNvSpPr>
                <p:nvPr/>
              </p:nvSpPr>
              <p:spPr bwMode="auto">
                <a:xfrm flipH="1">
                  <a:off x="5573" y="285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59" name="Line 351"/>
                <p:cNvSpPr>
                  <a:spLocks noChangeShapeType="1"/>
                </p:cNvSpPr>
                <p:nvPr/>
              </p:nvSpPr>
              <p:spPr bwMode="auto">
                <a:xfrm flipH="1">
                  <a:off x="5573" y="281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0" name="Line 352"/>
                <p:cNvSpPr>
                  <a:spLocks noChangeShapeType="1"/>
                </p:cNvSpPr>
                <p:nvPr/>
              </p:nvSpPr>
              <p:spPr bwMode="auto">
                <a:xfrm flipH="1">
                  <a:off x="5573" y="277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1" name="Line 353"/>
                <p:cNvSpPr>
                  <a:spLocks noChangeShapeType="1"/>
                </p:cNvSpPr>
                <p:nvPr/>
              </p:nvSpPr>
              <p:spPr bwMode="auto">
                <a:xfrm flipH="1">
                  <a:off x="5573" y="272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2" name="Line 354"/>
                <p:cNvSpPr>
                  <a:spLocks noChangeShapeType="1"/>
                </p:cNvSpPr>
                <p:nvPr/>
              </p:nvSpPr>
              <p:spPr bwMode="auto">
                <a:xfrm flipH="1">
                  <a:off x="5573" y="264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3" name="Line 355"/>
                <p:cNvSpPr>
                  <a:spLocks noChangeShapeType="1"/>
                </p:cNvSpPr>
                <p:nvPr/>
              </p:nvSpPr>
              <p:spPr bwMode="auto">
                <a:xfrm flipH="1">
                  <a:off x="5573" y="259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4" name="Line 356"/>
                <p:cNvSpPr>
                  <a:spLocks noChangeShapeType="1"/>
                </p:cNvSpPr>
                <p:nvPr/>
              </p:nvSpPr>
              <p:spPr bwMode="auto">
                <a:xfrm flipH="1">
                  <a:off x="5573" y="255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5" name="Line 357"/>
                <p:cNvSpPr>
                  <a:spLocks noChangeShapeType="1"/>
                </p:cNvSpPr>
                <p:nvPr/>
              </p:nvSpPr>
              <p:spPr bwMode="auto">
                <a:xfrm flipH="1">
                  <a:off x="5573" y="2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6" name="Line 358"/>
                <p:cNvSpPr>
                  <a:spLocks noChangeShapeType="1"/>
                </p:cNvSpPr>
                <p:nvPr/>
              </p:nvSpPr>
              <p:spPr bwMode="auto">
                <a:xfrm flipH="1">
                  <a:off x="5573" y="242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7" name="Line 359"/>
                <p:cNvSpPr>
                  <a:spLocks noChangeShapeType="1"/>
                </p:cNvSpPr>
                <p:nvPr/>
              </p:nvSpPr>
              <p:spPr bwMode="auto">
                <a:xfrm flipH="1">
                  <a:off x="5573" y="237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8" name="Line 360"/>
                <p:cNvSpPr>
                  <a:spLocks noChangeShapeType="1"/>
                </p:cNvSpPr>
                <p:nvPr/>
              </p:nvSpPr>
              <p:spPr bwMode="auto">
                <a:xfrm flipH="1">
                  <a:off x="5573" y="233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69" name="Line 361"/>
                <p:cNvSpPr>
                  <a:spLocks noChangeShapeType="1"/>
                </p:cNvSpPr>
                <p:nvPr/>
              </p:nvSpPr>
              <p:spPr bwMode="auto">
                <a:xfrm flipH="1">
                  <a:off x="5573" y="2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0" name="Line 362"/>
                <p:cNvSpPr>
                  <a:spLocks noChangeShapeType="1"/>
                </p:cNvSpPr>
                <p:nvPr/>
              </p:nvSpPr>
              <p:spPr bwMode="auto">
                <a:xfrm flipH="1">
                  <a:off x="5573" y="2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1" name="Line 363"/>
                <p:cNvSpPr>
                  <a:spLocks noChangeShapeType="1"/>
                </p:cNvSpPr>
                <p:nvPr/>
              </p:nvSpPr>
              <p:spPr bwMode="auto">
                <a:xfrm flipH="1">
                  <a:off x="5573" y="216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2" name="Freeform 364"/>
                <p:cNvSpPr>
                  <a:spLocks/>
                </p:cNvSpPr>
                <p:nvPr/>
              </p:nvSpPr>
              <p:spPr bwMode="auto">
                <a:xfrm>
                  <a:off x="2906" y="3715"/>
                  <a:ext cx="38" cy="44"/>
                </a:xfrm>
                <a:custGeom>
                  <a:avLst/>
                  <a:gdLst/>
                  <a:ahLst/>
                  <a:cxnLst>
                    <a:cxn ang="0">
                      <a:pos x="3" y="0"/>
                    </a:cxn>
                    <a:cxn ang="0">
                      <a:pos x="37" y="0"/>
                    </a:cxn>
                    <a:cxn ang="0">
                      <a:pos x="37" y="6"/>
                    </a:cxn>
                    <a:cxn ang="0">
                      <a:pos x="13" y="32"/>
                    </a:cxn>
                    <a:cxn ang="0">
                      <a:pos x="10" y="37"/>
                    </a:cxn>
                    <a:cxn ang="0">
                      <a:pos x="38" y="37"/>
                    </a:cxn>
                    <a:cxn ang="0">
                      <a:pos x="38" y="44"/>
                    </a:cxn>
                    <a:cxn ang="0">
                      <a:pos x="0" y="44"/>
                    </a:cxn>
                    <a:cxn ang="0">
                      <a:pos x="0" y="37"/>
                    </a:cxn>
                    <a:cxn ang="0">
                      <a:pos x="27" y="6"/>
                    </a:cxn>
                    <a:cxn ang="0">
                      <a:pos x="22" y="7"/>
                    </a:cxn>
                    <a:cxn ang="0">
                      <a:pos x="3" y="7"/>
                    </a:cxn>
                    <a:cxn ang="0">
                      <a:pos x="3" y="0"/>
                    </a:cxn>
                  </a:cxnLst>
                  <a:rect l="0" t="0" r="r" b="b"/>
                  <a:pathLst>
                    <a:path w="38" h="44">
                      <a:moveTo>
                        <a:pt x="3" y="0"/>
                      </a:moveTo>
                      <a:lnTo>
                        <a:pt x="37" y="0"/>
                      </a:lnTo>
                      <a:lnTo>
                        <a:pt x="37" y="6"/>
                      </a:lnTo>
                      <a:lnTo>
                        <a:pt x="13" y="32"/>
                      </a:lnTo>
                      <a:lnTo>
                        <a:pt x="10" y="37"/>
                      </a:lnTo>
                      <a:lnTo>
                        <a:pt x="38" y="37"/>
                      </a:lnTo>
                      <a:lnTo>
                        <a:pt x="38" y="44"/>
                      </a:lnTo>
                      <a:lnTo>
                        <a:pt x="0" y="44"/>
                      </a:lnTo>
                      <a:lnTo>
                        <a:pt x="0" y="37"/>
                      </a:lnTo>
                      <a:lnTo>
                        <a:pt x="27" y="6"/>
                      </a:lnTo>
                      <a:lnTo>
                        <a:pt x="22" y="7"/>
                      </a:lnTo>
                      <a:lnTo>
                        <a:pt x="3" y="7"/>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3" name="Freeform 365"/>
                <p:cNvSpPr>
                  <a:spLocks/>
                </p:cNvSpPr>
                <p:nvPr/>
              </p:nvSpPr>
              <p:spPr bwMode="auto">
                <a:xfrm>
                  <a:off x="2975" y="3699"/>
                  <a:ext cx="16" cy="77"/>
                </a:xfrm>
                <a:custGeom>
                  <a:avLst/>
                  <a:gdLst/>
                  <a:ahLst/>
                  <a:cxnLst>
                    <a:cxn ang="0">
                      <a:pos x="0" y="0"/>
                    </a:cxn>
                    <a:cxn ang="0">
                      <a:pos x="16" y="0"/>
                    </a:cxn>
                    <a:cxn ang="0">
                      <a:pos x="16" y="6"/>
                    </a:cxn>
                    <a:cxn ang="0">
                      <a:pos x="8" y="6"/>
                    </a:cxn>
                    <a:cxn ang="0">
                      <a:pos x="8" y="70"/>
                    </a:cxn>
                    <a:cxn ang="0">
                      <a:pos x="16" y="70"/>
                    </a:cxn>
                    <a:cxn ang="0">
                      <a:pos x="16" y="77"/>
                    </a:cxn>
                    <a:cxn ang="0">
                      <a:pos x="0" y="77"/>
                    </a:cxn>
                    <a:cxn ang="0">
                      <a:pos x="0" y="0"/>
                    </a:cxn>
                  </a:cxnLst>
                  <a:rect l="0" t="0" r="r" b="b"/>
                  <a:pathLst>
                    <a:path w="16" h="77">
                      <a:moveTo>
                        <a:pt x="0" y="0"/>
                      </a:moveTo>
                      <a:lnTo>
                        <a:pt x="16" y="0"/>
                      </a:lnTo>
                      <a:lnTo>
                        <a:pt x="16" y="6"/>
                      </a:lnTo>
                      <a:lnTo>
                        <a:pt x="8" y="6"/>
                      </a:lnTo>
                      <a:lnTo>
                        <a:pt x="8" y="70"/>
                      </a:lnTo>
                      <a:lnTo>
                        <a:pt x="16" y="70"/>
                      </a:lnTo>
                      <a:lnTo>
                        <a:pt x="16" y="77"/>
                      </a:lnTo>
                      <a:lnTo>
                        <a:pt x="0" y="7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4" name="Freeform 366"/>
                <p:cNvSpPr>
                  <a:spLocks/>
                </p:cNvSpPr>
                <p:nvPr/>
              </p:nvSpPr>
              <p:spPr bwMode="auto">
                <a:xfrm>
                  <a:off x="2996" y="3714"/>
                  <a:ext cx="39" cy="47"/>
                </a:xfrm>
                <a:custGeom>
                  <a:avLst/>
                  <a:gdLst/>
                  <a:ahLst/>
                  <a:cxnLst>
                    <a:cxn ang="0">
                      <a:pos x="17" y="0"/>
                    </a:cxn>
                    <a:cxn ang="0">
                      <a:pos x="26" y="0"/>
                    </a:cxn>
                    <a:cxn ang="0">
                      <a:pos x="29" y="1"/>
                    </a:cxn>
                    <a:cxn ang="0">
                      <a:pos x="34" y="7"/>
                    </a:cxn>
                    <a:cxn ang="0">
                      <a:pos x="36" y="10"/>
                    </a:cxn>
                    <a:cxn ang="0">
                      <a:pos x="37" y="15"/>
                    </a:cxn>
                    <a:cxn ang="0">
                      <a:pos x="29" y="15"/>
                    </a:cxn>
                    <a:cxn ang="0">
                      <a:pos x="27" y="12"/>
                    </a:cxn>
                    <a:cxn ang="0">
                      <a:pos x="24" y="8"/>
                    </a:cxn>
                    <a:cxn ang="0">
                      <a:pos x="21" y="7"/>
                    </a:cxn>
                    <a:cxn ang="0">
                      <a:pos x="17" y="8"/>
                    </a:cxn>
                    <a:cxn ang="0">
                      <a:pos x="14" y="8"/>
                    </a:cxn>
                    <a:cxn ang="0">
                      <a:pos x="9" y="18"/>
                    </a:cxn>
                    <a:cxn ang="0">
                      <a:pos x="9" y="28"/>
                    </a:cxn>
                    <a:cxn ang="0">
                      <a:pos x="12" y="35"/>
                    </a:cxn>
                    <a:cxn ang="0">
                      <a:pos x="14" y="37"/>
                    </a:cxn>
                    <a:cxn ang="0">
                      <a:pos x="17" y="38"/>
                    </a:cxn>
                    <a:cxn ang="0">
                      <a:pos x="24" y="38"/>
                    </a:cxn>
                    <a:cxn ang="0">
                      <a:pos x="27" y="37"/>
                    </a:cxn>
                    <a:cxn ang="0">
                      <a:pos x="31" y="30"/>
                    </a:cxn>
                    <a:cxn ang="0">
                      <a:pos x="39" y="30"/>
                    </a:cxn>
                    <a:cxn ang="0">
                      <a:pos x="37" y="35"/>
                    </a:cxn>
                    <a:cxn ang="0">
                      <a:pos x="36" y="38"/>
                    </a:cxn>
                    <a:cxn ang="0">
                      <a:pos x="32" y="42"/>
                    </a:cxn>
                    <a:cxn ang="0">
                      <a:pos x="29" y="43"/>
                    </a:cxn>
                    <a:cxn ang="0">
                      <a:pos x="24" y="45"/>
                    </a:cxn>
                    <a:cxn ang="0">
                      <a:pos x="21" y="47"/>
                    </a:cxn>
                    <a:cxn ang="0">
                      <a:pos x="11" y="43"/>
                    </a:cxn>
                    <a:cxn ang="0">
                      <a:pos x="5" y="40"/>
                    </a:cxn>
                    <a:cxn ang="0">
                      <a:pos x="2" y="35"/>
                    </a:cxn>
                    <a:cxn ang="0">
                      <a:pos x="0" y="30"/>
                    </a:cxn>
                    <a:cxn ang="0">
                      <a:pos x="0" y="17"/>
                    </a:cxn>
                    <a:cxn ang="0">
                      <a:pos x="4" y="12"/>
                    </a:cxn>
                    <a:cxn ang="0">
                      <a:pos x="7" y="5"/>
                    </a:cxn>
                    <a:cxn ang="0">
                      <a:pos x="17" y="0"/>
                    </a:cxn>
                  </a:cxnLst>
                  <a:rect l="0" t="0" r="r" b="b"/>
                  <a:pathLst>
                    <a:path w="39" h="47">
                      <a:moveTo>
                        <a:pt x="17" y="0"/>
                      </a:moveTo>
                      <a:lnTo>
                        <a:pt x="26" y="0"/>
                      </a:lnTo>
                      <a:lnTo>
                        <a:pt x="29" y="1"/>
                      </a:lnTo>
                      <a:lnTo>
                        <a:pt x="34" y="7"/>
                      </a:lnTo>
                      <a:lnTo>
                        <a:pt x="36" y="10"/>
                      </a:lnTo>
                      <a:lnTo>
                        <a:pt x="37" y="15"/>
                      </a:lnTo>
                      <a:lnTo>
                        <a:pt x="29" y="15"/>
                      </a:lnTo>
                      <a:lnTo>
                        <a:pt x="27" y="12"/>
                      </a:lnTo>
                      <a:lnTo>
                        <a:pt x="24" y="8"/>
                      </a:lnTo>
                      <a:lnTo>
                        <a:pt x="21" y="7"/>
                      </a:lnTo>
                      <a:lnTo>
                        <a:pt x="17" y="8"/>
                      </a:lnTo>
                      <a:lnTo>
                        <a:pt x="14" y="8"/>
                      </a:lnTo>
                      <a:lnTo>
                        <a:pt x="9" y="18"/>
                      </a:lnTo>
                      <a:lnTo>
                        <a:pt x="9" y="28"/>
                      </a:lnTo>
                      <a:lnTo>
                        <a:pt x="12" y="35"/>
                      </a:lnTo>
                      <a:lnTo>
                        <a:pt x="14" y="37"/>
                      </a:lnTo>
                      <a:lnTo>
                        <a:pt x="17" y="38"/>
                      </a:lnTo>
                      <a:lnTo>
                        <a:pt x="24" y="38"/>
                      </a:lnTo>
                      <a:lnTo>
                        <a:pt x="27" y="37"/>
                      </a:lnTo>
                      <a:lnTo>
                        <a:pt x="31" y="30"/>
                      </a:lnTo>
                      <a:lnTo>
                        <a:pt x="39" y="30"/>
                      </a:lnTo>
                      <a:lnTo>
                        <a:pt x="37" y="35"/>
                      </a:lnTo>
                      <a:lnTo>
                        <a:pt x="36" y="38"/>
                      </a:lnTo>
                      <a:lnTo>
                        <a:pt x="32" y="42"/>
                      </a:lnTo>
                      <a:lnTo>
                        <a:pt x="29" y="43"/>
                      </a:lnTo>
                      <a:lnTo>
                        <a:pt x="24" y="45"/>
                      </a:lnTo>
                      <a:lnTo>
                        <a:pt x="21" y="47"/>
                      </a:lnTo>
                      <a:lnTo>
                        <a:pt x="11" y="43"/>
                      </a:lnTo>
                      <a:lnTo>
                        <a:pt x="5" y="40"/>
                      </a:lnTo>
                      <a:lnTo>
                        <a:pt x="2" y="35"/>
                      </a:lnTo>
                      <a:lnTo>
                        <a:pt x="0" y="30"/>
                      </a:lnTo>
                      <a:lnTo>
                        <a:pt x="0" y="17"/>
                      </a:lnTo>
                      <a:lnTo>
                        <a:pt x="4" y="12"/>
                      </a:lnTo>
                      <a:lnTo>
                        <a:pt x="7" y="5"/>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5" name="Freeform 367"/>
                <p:cNvSpPr>
                  <a:spLocks/>
                </p:cNvSpPr>
                <p:nvPr/>
              </p:nvSpPr>
              <p:spPr bwMode="auto">
                <a:xfrm>
                  <a:off x="3040" y="3714"/>
                  <a:ext cx="60" cy="45"/>
                </a:xfrm>
                <a:custGeom>
                  <a:avLst/>
                  <a:gdLst/>
                  <a:ahLst/>
                  <a:cxnLst>
                    <a:cxn ang="0">
                      <a:pos x="22" y="0"/>
                    </a:cxn>
                    <a:cxn ang="0">
                      <a:pos x="25" y="1"/>
                    </a:cxn>
                    <a:cxn ang="0">
                      <a:pos x="30" y="1"/>
                    </a:cxn>
                    <a:cxn ang="0">
                      <a:pos x="34" y="8"/>
                    </a:cxn>
                    <a:cxn ang="0">
                      <a:pos x="37" y="3"/>
                    </a:cxn>
                    <a:cxn ang="0">
                      <a:pos x="47" y="0"/>
                    </a:cxn>
                    <a:cxn ang="0">
                      <a:pos x="50" y="0"/>
                    </a:cxn>
                    <a:cxn ang="0">
                      <a:pos x="55" y="1"/>
                    </a:cxn>
                    <a:cxn ang="0">
                      <a:pos x="57" y="3"/>
                    </a:cxn>
                    <a:cxn ang="0">
                      <a:pos x="60" y="10"/>
                    </a:cxn>
                    <a:cxn ang="0">
                      <a:pos x="60" y="45"/>
                    </a:cxn>
                    <a:cxn ang="0">
                      <a:pos x="54" y="45"/>
                    </a:cxn>
                    <a:cxn ang="0">
                      <a:pos x="54" y="13"/>
                    </a:cxn>
                    <a:cxn ang="0">
                      <a:pos x="52" y="12"/>
                    </a:cxn>
                    <a:cxn ang="0">
                      <a:pos x="52" y="10"/>
                    </a:cxn>
                    <a:cxn ang="0">
                      <a:pos x="50" y="8"/>
                    </a:cxn>
                    <a:cxn ang="0">
                      <a:pos x="49" y="8"/>
                    </a:cxn>
                    <a:cxn ang="0">
                      <a:pos x="45" y="7"/>
                    </a:cxn>
                    <a:cxn ang="0">
                      <a:pos x="42" y="8"/>
                    </a:cxn>
                    <a:cxn ang="0">
                      <a:pos x="37" y="10"/>
                    </a:cxn>
                    <a:cxn ang="0">
                      <a:pos x="35" y="13"/>
                    </a:cxn>
                    <a:cxn ang="0">
                      <a:pos x="35" y="45"/>
                    </a:cxn>
                    <a:cxn ang="0">
                      <a:pos x="27" y="45"/>
                    </a:cxn>
                    <a:cxn ang="0">
                      <a:pos x="27" y="13"/>
                    </a:cxn>
                    <a:cxn ang="0">
                      <a:pos x="25" y="12"/>
                    </a:cxn>
                    <a:cxn ang="0">
                      <a:pos x="25" y="10"/>
                    </a:cxn>
                    <a:cxn ang="0">
                      <a:pos x="24" y="8"/>
                    </a:cxn>
                    <a:cxn ang="0">
                      <a:pos x="22" y="8"/>
                    </a:cxn>
                    <a:cxn ang="0">
                      <a:pos x="19" y="7"/>
                    </a:cxn>
                    <a:cxn ang="0">
                      <a:pos x="13" y="10"/>
                    </a:cxn>
                    <a:cxn ang="0">
                      <a:pos x="10" y="13"/>
                    </a:cxn>
                    <a:cxn ang="0">
                      <a:pos x="8" y="18"/>
                    </a:cxn>
                    <a:cxn ang="0">
                      <a:pos x="8" y="45"/>
                    </a:cxn>
                    <a:cxn ang="0">
                      <a:pos x="0" y="45"/>
                    </a:cxn>
                    <a:cxn ang="0">
                      <a:pos x="0" y="1"/>
                    </a:cxn>
                    <a:cxn ang="0">
                      <a:pos x="8" y="1"/>
                    </a:cxn>
                    <a:cxn ang="0">
                      <a:pos x="8" y="8"/>
                    </a:cxn>
                    <a:cxn ang="0">
                      <a:pos x="12" y="5"/>
                    </a:cxn>
                    <a:cxn ang="0">
                      <a:pos x="13" y="1"/>
                    </a:cxn>
                    <a:cxn ang="0">
                      <a:pos x="17" y="1"/>
                    </a:cxn>
                    <a:cxn ang="0">
                      <a:pos x="22" y="0"/>
                    </a:cxn>
                  </a:cxnLst>
                  <a:rect l="0" t="0" r="r" b="b"/>
                  <a:pathLst>
                    <a:path w="60" h="45">
                      <a:moveTo>
                        <a:pt x="22" y="0"/>
                      </a:moveTo>
                      <a:lnTo>
                        <a:pt x="25" y="1"/>
                      </a:lnTo>
                      <a:lnTo>
                        <a:pt x="30" y="1"/>
                      </a:lnTo>
                      <a:lnTo>
                        <a:pt x="34" y="8"/>
                      </a:lnTo>
                      <a:lnTo>
                        <a:pt x="37" y="3"/>
                      </a:lnTo>
                      <a:lnTo>
                        <a:pt x="47" y="0"/>
                      </a:lnTo>
                      <a:lnTo>
                        <a:pt x="50" y="0"/>
                      </a:lnTo>
                      <a:lnTo>
                        <a:pt x="55" y="1"/>
                      </a:lnTo>
                      <a:lnTo>
                        <a:pt x="57" y="3"/>
                      </a:lnTo>
                      <a:lnTo>
                        <a:pt x="60" y="10"/>
                      </a:lnTo>
                      <a:lnTo>
                        <a:pt x="60" y="45"/>
                      </a:lnTo>
                      <a:lnTo>
                        <a:pt x="54" y="45"/>
                      </a:lnTo>
                      <a:lnTo>
                        <a:pt x="54" y="13"/>
                      </a:lnTo>
                      <a:lnTo>
                        <a:pt x="52" y="12"/>
                      </a:lnTo>
                      <a:lnTo>
                        <a:pt x="52" y="10"/>
                      </a:lnTo>
                      <a:lnTo>
                        <a:pt x="50" y="8"/>
                      </a:lnTo>
                      <a:lnTo>
                        <a:pt x="49" y="8"/>
                      </a:lnTo>
                      <a:lnTo>
                        <a:pt x="45" y="7"/>
                      </a:lnTo>
                      <a:lnTo>
                        <a:pt x="42" y="8"/>
                      </a:lnTo>
                      <a:lnTo>
                        <a:pt x="37" y="10"/>
                      </a:lnTo>
                      <a:lnTo>
                        <a:pt x="35" y="13"/>
                      </a:lnTo>
                      <a:lnTo>
                        <a:pt x="35" y="45"/>
                      </a:lnTo>
                      <a:lnTo>
                        <a:pt x="27" y="45"/>
                      </a:lnTo>
                      <a:lnTo>
                        <a:pt x="27" y="13"/>
                      </a:lnTo>
                      <a:lnTo>
                        <a:pt x="25" y="12"/>
                      </a:lnTo>
                      <a:lnTo>
                        <a:pt x="25" y="10"/>
                      </a:lnTo>
                      <a:lnTo>
                        <a:pt x="24" y="8"/>
                      </a:lnTo>
                      <a:lnTo>
                        <a:pt x="22" y="8"/>
                      </a:lnTo>
                      <a:lnTo>
                        <a:pt x="19" y="7"/>
                      </a:lnTo>
                      <a:lnTo>
                        <a:pt x="13" y="10"/>
                      </a:lnTo>
                      <a:lnTo>
                        <a:pt x="10" y="13"/>
                      </a:lnTo>
                      <a:lnTo>
                        <a:pt x="8" y="18"/>
                      </a:lnTo>
                      <a:lnTo>
                        <a:pt x="8" y="45"/>
                      </a:lnTo>
                      <a:lnTo>
                        <a:pt x="0" y="45"/>
                      </a:lnTo>
                      <a:lnTo>
                        <a:pt x="0" y="1"/>
                      </a:lnTo>
                      <a:lnTo>
                        <a:pt x="8" y="1"/>
                      </a:lnTo>
                      <a:lnTo>
                        <a:pt x="8" y="8"/>
                      </a:lnTo>
                      <a:lnTo>
                        <a:pt x="12" y="5"/>
                      </a:lnTo>
                      <a:lnTo>
                        <a:pt x="13" y="1"/>
                      </a:lnTo>
                      <a:lnTo>
                        <a:pt x="17" y="1"/>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6" name="Freeform 368"/>
                <p:cNvSpPr>
                  <a:spLocks/>
                </p:cNvSpPr>
                <p:nvPr/>
              </p:nvSpPr>
              <p:spPr bwMode="auto">
                <a:xfrm>
                  <a:off x="3109" y="3699"/>
                  <a:ext cx="17" cy="77"/>
                </a:xfrm>
                <a:custGeom>
                  <a:avLst/>
                  <a:gdLst/>
                  <a:ahLst/>
                  <a:cxnLst>
                    <a:cxn ang="0">
                      <a:pos x="0" y="0"/>
                    </a:cxn>
                    <a:cxn ang="0">
                      <a:pos x="17" y="0"/>
                    </a:cxn>
                    <a:cxn ang="0">
                      <a:pos x="17" y="77"/>
                    </a:cxn>
                    <a:cxn ang="0">
                      <a:pos x="0" y="77"/>
                    </a:cxn>
                    <a:cxn ang="0">
                      <a:pos x="0" y="70"/>
                    </a:cxn>
                    <a:cxn ang="0">
                      <a:pos x="8" y="70"/>
                    </a:cxn>
                    <a:cxn ang="0">
                      <a:pos x="8" y="6"/>
                    </a:cxn>
                    <a:cxn ang="0">
                      <a:pos x="0" y="6"/>
                    </a:cxn>
                    <a:cxn ang="0">
                      <a:pos x="0" y="0"/>
                    </a:cxn>
                  </a:cxnLst>
                  <a:rect l="0" t="0" r="r" b="b"/>
                  <a:pathLst>
                    <a:path w="17" h="77">
                      <a:moveTo>
                        <a:pt x="0" y="0"/>
                      </a:moveTo>
                      <a:lnTo>
                        <a:pt x="17" y="0"/>
                      </a:lnTo>
                      <a:lnTo>
                        <a:pt x="17" y="77"/>
                      </a:lnTo>
                      <a:lnTo>
                        <a:pt x="0" y="77"/>
                      </a:lnTo>
                      <a:lnTo>
                        <a:pt x="0" y="70"/>
                      </a:lnTo>
                      <a:lnTo>
                        <a:pt x="8" y="70"/>
                      </a:lnTo>
                      <a:lnTo>
                        <a:pt x="8" y="6"/>
                      </a:lnTo>
                      <a:lnTo>
                        <a:pt x="0"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7" name="Freeform 369"/>
                <p:cNvSpPr>
                  <a:spLocks/>
                </p:cNvSpPr>
                <p:nvPr/>
              </p:nvSpPr>
              <p:spPr bwMode="auto">
                <a:xfrm>
                  <a:off x="148" y="2935"/>
                  <a:ext cx="46" cy="22"/>
                </a:xfrm>
                <a:custGeom>
                  <a:avLst/>
                  <a:gdLst/>
                  <a:ahLst/>
                  <a:cxnLst>
                    <a:cxn ang="0">
                      <a:pos x="2" y="0"/>
                    </a:cxn>
                    <a:cxn ang="0">
                      <a:pos x="11" y="2"/>
                    </a:cxn>
                    <a:cxn ang="0">
                      <a:pos x="9" y="5"/>
                    </a:cxn>
                    <a:cxn ang="0">
                      <a:pos x="7" y="7"/>
                    </a:cxn>
                    <a:cxn ang="0">
                      <a:pos x="9" y="8"/>
                    </a:cxn>
                    <a:cxn ang="0">
                      <a:pos x="11" y="12"/>
                    </a:cxn>
                    <a:cxn ang="0">
                      <a:pos x="14" y="13"/>
                    </a:cxn>
                    <a:cxn ang="0">
                      <a:pos x="16" y="13"/>
                    </a:cxn>
                    <a:cxn ang="0">
                      <a:pos x="19" y="15"/>
                    </a:cxn>
                    <a:cxn ang="0">
                      <a:pos x="46" y="15"/>
                    </a:cxn>
                    <a:cxn ang="0">
                      <a:pos x="46" y="22"/>
                    </a:cxn>
                    <a:cxn ang="0">
                      <a:pos x="2" y="22"/>
                    </a:cxn>
                    <a:cxn ang="0">
                      <a:pos x="2" y="15"/>
                    </a:cxn>
                    <a:cxn ang="0">
                      <a:pos x="7" y="15"/>
                    </a:cxn>
                    <a:cxn ang="0">
                      <a:pos x="4" y="13"/>
                    </a:cxn>
                    <a:cxn ang="0">
                      <a:pos x="2" y="12"/>
                    </a:cxn>
                    <a:cxn ang="0">
                      <a:pos x="2" y="10"/>
                    </a:cxn>
                    <a:cxn ang="0">
                      <a:pos x="0" y="8"/>
                    </a:cxn>
                    <a:cxn ang="0">
                      <a:pos x="0" y="7"/>
                    </a:cxn>
                    <a:cxn ang="0">
                      <a:pos x="2" y="3"/>
                    </a:cxn>
                    <a:cxn ang="0">
                      <a:pos x="2" y="0"/>
                    </a:cxn>
                  </a:cxnLst>
                  <a:rect l="0" t="0" r="r" b="b"/>
                  <a:pathLst>
                    <a:path w="46" h="22">
                      <a:moveTo>
                        <a:pt x="2" y="0"/>
                      </a:moveTo>
                      <a:lnTo>
                        <a:pt x="11" y="2"/>
                      </a:lnTo>
                      <a:lnTo>
                        <a:pt x="9" y="5"/>
                      </a:lnTo>
                      <a:lnTo>
                        <a:pt x="7" y="7"/>
                      </a:lnTo>
                      <a:lnTo>
                        <a:pt x="9" y="8"/>
                      </a:lnTo>
                      <a:lnTo>
                        <a:pt x="11" y="12"/>
                      </a:lnTo>
                      <a:lnTo>
                        <a:pt x="14" y="13"/>
                      </a:lnTo>
                      <a:lnTo>
                        <a:pt x="16" y="13"/>
                      </a:lnTo>
                      <a:lnTo>
                        <a:pt x="19" y="15"/>
                      </a:lnTo>
                      <a:lnTo>
                        <a:pt x="46" y="15"/>
                      </a:lnTo>
                      <a:lnTo>
                        <a:pt x="46" y="22"/>
                      </a:lnTo>
                      <a:lnTo>
                        <a:pt x="2" y="22"/>
                      </a:lnTo>
                      <a:lnTo>
                        <a:pt x="2" y="15"/>
                      </a:lnTo>
                      <a:lnTo>
                        <a:pt x="7" y="15"/>
                      </a:lnTo>
                      <a:lnTo>
                        <a:pt x="4" y="13"/>
                      </a:lnTo>
                      <a:lnTo>
                        <a:pt x="2" y="12"/>
                      </a:lnTo>
                      <a:lnTo>
                        <a:pt x="2" y="10"/>
                      </a:lnTo>
                      <a:lnTo>
                        <a:pt x="0" y="8"/>
                      </a:lnTo>
                      <a:lnTo>
                        <a:pt x="0" y="7"/>
                      </a:lnTo>
                      <a:lnTo>
                        <a:pt x="2" y="3"/>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8" name="Freeform 370"/>
                <p:cNvSpPr>
                  <a:spLocks/>
                </p:cNvSpPr>
                <p:nvPr/>
              </p:nvSpPr>
              <p:spPr bwMode="auto">
                <a:xfrm>
                  <a:off x="133" y="2890"/>
                  <a:ext cx="78" cy="16"/>
                </a:xfrm>
                <a:custGeom>
                  <a:avLst/>
                  <a:gdLst/>
                  <a:ahLst/>
                  <a:cxnLst>
                    <a:cxn ang="0">
                      <a:pos x="0" y="0"/>
                    </a:cxn>
                    <a:cxn ang="0">
                      <a:pos x="7" y="0"/>
                    </a:cxn>
                    <a:cxn ang="0">
                      <a:pos x="7" y="8"/>
                    </a:cxn>
                    <a:cxn ang="0">
                      <a:pos x="71" y="8"/>
                    </a:cxn>
                    <a:cxn ang="0">
                      <a:pos x="71" y="0"/>
                    </a:cxn>
                    <a:cxn ang="0">
                      <a:pos x="78" y="0"/>
                    </a:cxn>
                    <a:cxn ang="0">
                      <a:pos x="78" y="16"/>
                    </a:cxn>
                    <a:cxn ang="0">
                      <a:pos x="0" y="16"/>
                    </a:cxn>
                    <a:cxn ang="0">
                      <a:pos x="0" y="0"/>
                    </a:cxn>
                  </a:cxnLst>
                  <a:rect l="0" t="0" r="r" b="b"/>
                  <a:pathLst>
                    <a:path w="78" h="16">
                      <a:moveTo>
                        <a:pt x="0" y="0"/>
                      </a:moveTo>
                      <a:lnTo>
                        <a:pt x="7" y="0"/>
                      </a:lnTo>
                      <a:lnTo>
                        <a:pt x="7" y="8"/>
                      </a:lnTo>
                      <a:lnTo>
                        <a:pt x="71" y="8"/>
                      </a:lnTo>
                      <a:lnTo>
                        <a:pt x="71" y="0"/>
                      </a:lnTo>
                      <a:lnTo>
                        <a:pt x="78" y="0"/>
                      </a:lnTo>
                      <a:lnTo>
                        <a:pt x="78" y="16"/>
                      </a:lnTo>
                      <a:lnTo>
                        <a:pt x="0" y="1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79" name="Freeform 371"/>
                <p:cNvSpPr>
                  <a:spLocks/>
                </p:cNvSpPr>
                <p:nvPr/>
              </p:nvSpPr>
              <p:spPr bwMode="auto">
                <a:xfrm>
                  <a:off x="148" y="2846"/>
                  <a:ext cx="47" cy="39"/>
                </a:xfrm>
                <a:custGeom>
                  <a:avLst/>
                  <a:gdLst/>
                  <a:ahLst/>
                  <a:cxnLst>
                    <a:cxn ang="0">
                      <a:pos x="31" y="0"/>
                    </a:cxn>
                    <a:cxn ang="0">
                      <a:pos x="36" y="2"/>
                    </a:cxn>
                    <a:cxn ang="0">
                      <a:pos x="39" y="3"/>
                    </a:cxn>
                    <a:cxn ang="0">
                      <a:pos x="42" y="7"/>
                    </a:cxn>
                    <a:cxn ang="0">
                      <a:pos x="44" y="10"/>
                    </a:cxn>
                    <a:cxn ang="0">
                      <a:pos x="46" y="15"/>
                    </a:cxn>
                    <a:cxn ang="0">
                      <a:pos x="47" y="18"/>
                    </a:cxn>
                    <a:cxn ang="0">
                      <a:pos x="44" y="29"/>
                    </a:cxn>
                    <a:cxn ang="0">
                      <a:pos x="41" y="34"/>
                    </a:cxn>
                    <a:cxn ang="0">
                      <a:pos x="36" y="37"/>
                    </a:cxn>
                    <a:cxn ang="0">
                      <a:pos x="31" y="39"/>
                    </a:cxn>
                    <a:cxn ang="0">
                      <a:pos x="17" y="39"/>
                    </a:cxn>
                    <a:cxn ang="0">
                      <a:pos x="12" y="35"/>
                    </a:cxn>
                    <a:cxn ang="0">
                      <a:pos x="6" y="32"/>
                    </a:cxn>
                    <a:cxn ang="0">
                      <a:pos x="4" y="29"/>
                    </a:cxn>
                    <a:cxn ang="0">
                      <a:pos x="0" y="18"/>
                    </a:cxn>
                    <a:cxn ang="0">
                      <a:pos x="0" y="13"/>
                    </a:cxn>
                    <a:cxn ang="0">
                      <a:pos x="2" y="10"/>
                    </a:cxn>
                    <a:cxn ang="0">
                      <a:pos x="7" y="5"/>
                    </a:cxn>
                    <a:cxn ang="0">
                      <a:pos x="11" y="3"/>
                    </a:cxn>
                    <a:cxn ang="0">
                      <a:pos x="16" y="2"/>
                    </a:cxn>
                    <a:cxn ang="0">
                      <a:pos x="16" y="10"/>
                    </a:cxn>
                    <a:cxn ang="0">
                      <a:pos x="12" y="12"/>
                    </a:cxn>
                    <a:cxn ang="0">
                      <a:pos x="9" y="15"/>
                    </a:cxn>
                    <a:cxn ang="0">
                      <a:pos x="7" y="18"/>
                    </a:cxn>
                    <a:cxn ang="0">
                      <a:pos x="9" y="22"/>
                    </a:cxn>
                    <a:cxn ang="0">
                      <a:pos x="9" y="25"/>
                    </a:cxn>
                    <a:cxn ang="0">
                      <a:pos x="19" y="30"/>
                    </a:cxn>
                    <a:cxn ang="0">
                      <a:pos x="29" y="30"/>
                    </a:cxn>
                    <a:cxn ang="0">
                      <a:pos x="36" y="27"/>
                    </a:cxn>
                    <a:cxn ang="0">
                      <a:pos x="37" y="25"/>
                    </a:cxn>
                    <a:cxn ang="0">
                      <a:pos x="39" y="22"/>
                    </a:cxn>
                    <a:cxn ang="0">
                      <a:pos x="39" y="15"/>
                    </a:cxn>
                    <a:cxn ang="0">
                      <a:pos x="37" y="12"/>
                    </a:cxn>
                    <a:cxn ang="0">
                      <a:pos x="31" y="8"/>
                    </a:cxn>
                    <a:cxn ang="0">
                      <a:pos x="31" y="0"/>
                    </a:cxn>
                  </a:cxnLst>
                  <a:rect l="0" t="0" r="r" b="b"/>
                  <a:pathLst>
                    <a:path w="47" h="39">
                      <a:moveTo>
                        <a:pt x="31" y="0"/>
                      </a:moveTo>
                      <a:lnTo>
                        <a:pt x="36" y="2"/>
                      </a:lnTo>
                      <a:lnTo>
                        <a:pt x="39" y="3"/>
                      </a:lnTo>
                      <a:lnTo>
                        <a:pt x="42" y="7"/>
                      </a:lnTo>
                      <a:lnTo>
                        <a:pt x="44" y="10"/>
                      </a:lnTo>
                      <a:lnTo>
                        <a:pt x="46" y="15"/>
                      </a:lnTo>
                      <a:lnTo>
                        <a:pt x="47" y="18"/>
                      </a:lnTo>
                      <a:lnTo>
                        <a:pt x="44" y="29"/>
                      </a:lnTo>
                      <a:lnTo>
                        <a:pt x="41" y="34"/>
                      </a:lnTo>
                      <a:lnTo>
                        <a:pt x="36" y="37"/>
                      </a:lnTo>
                      <a:lnTo>
                        <a:pt x="31" y="39"/>
                      </a:lnTo>
                      <a:lnTo>
                        <a:pt x="17" y="39"/>
                      </a:lnTo>
                      <a:lnTo>
                        <a:pt x="12" y="35"/>
                      </a:lnTo>
                      <a:lnTo>
                        <a:pt x="6" y="32"/>
                      </a:lnTo>
                      <a:lnTo>
                        <a:pt x="4" y="29"/>
                      </a:lnTo>
                      <a:lnTo>
                        <a:pt x="0" y="18"/>
                      </a:lnTo>
                      <a:lnTo>
                        <a:pt x="0" y="13"/>
                      </a:lnTo>
                      <a:lnTo>
                        <a:pt x="2" y="10"/>
                      </a:lnTo>
                      <a:lnTo>
                        <a:pt x="7" y="5"/>
                      </a:lnTo>
                      <a:lnTo>
                        <a:pt x="11" y="3"/>
                      </a:lnTo>
                      <a:lnTo>
                        <a:pt x="16" y="2"/>
                      </a:lnTo>
                      <a:lnTo>
                        <a:pt x="16" y="10"/>
                      </a:lnTo>
                      <a:lnTo>
                        <a:pt x="12" y="12"/>
                      </a:lnTo>
                      <a:lnTo>
                        <a:pt x="9" y="15"/>
                      </a:lnTo>
                      <a:lnTo>
                        <a:pt x="7" y="18"/>
                      </a:lnTo>
                      <a:lnTo>
                        <a:pt x="9" y="22"/>
                      </a:lnTo>
                      <a:lnTo>
                        <a:pt x="9" y="25"/>
                      </a:lnTo>
                      <a:lnTo>
                        <a:pt x="19" y="30"/>
                      </a:lnTo>
                      <a:lnTo>
                        <a:pt x="29" y="30"/>
                      </a:lnTo>
                      <a:lnTo>
                        <a:pt x="36" y="27"/>
                      </a:lnTo>
                      <a:lnTo>
                        <a:pt x="37" y="25"/>
                      </a:lnTo>
                      <a:lnTo>
                        <a:pt x="39" y="22"/>
                      </a:lnTo>
                      <a:lnTo>
                        <a:pt x="39" y="15"/>
                      </a:lnTo>
                      <a:lnTo>
                        <a:pt x="37" y="12"/>
                      </a:lnTo>
                      <a:lnTo>
                        <a:pt x="31" y="8"/>
                      </a:lnTo>
                      <a:lnTo>
                        <a:pt x="3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0" name="Freeform 372"/>
                <p:cNvSpPr>
                  <a:spLocks/>
                </p:cNvSpPr>
                <p:nvPr/>
              </p:nvSpPr>
              <p:spPr bwMode="auto">
                <a:xfrm>
                  <a:off x="148" y="2781"/>
                  <a:ext cx="46" cy="60"/>
                </a:xfrm>
                <a:custGeom>
                  <a:avLst/>
                  <a:gdLst/>
                  <a:ahLst/>
                  <a:cxnLst>
                    <a:cxn ang="0">
                      <a:pos x="11" y="0"/>
                    </a:cxn>
                    <a:cxn ang="0">
                      <a:pos x="46" y="0"/>
                    </a:cxn>
                    <a:cxn ang="0">
                      <a:pos x="46" y="6"/>
                    </a:cxn>
                    <a:cxn ang="0">
                      <a:pos x="14" y="6"/>
                    </a:cxn>
                    <a:cxn ang="0">
                      <a:pos x="12" y="8"/>
                    </a:cxn>
                    <a:cxn ang="0">
                      <a:pos x="11" y="8"/>
                    </a:cxn>
                    <a:cxn ang="0">
                      <a:pos x="9" y="10"/>
                    </a:cxn>
                    <a:cxn ang="0">
                      <a:pos x="9" y="11"/>
                    </a:cxn>
                    <a:cxn ang="0">
                      <a:pos x="7" y="15"/>
                    </a:cxn>
                    <a:cxn ang="0">
                      <a:pos x="9" y="18"/>
                    </a:cxn>
                    <a:cxn ang="0">
                      <a:pos x="11" y="23"/>
                    </a:cxn>
                    <a:cxn ang="0">
                      <a:pos x="14" y="25"/>
                    </a:cxn>
                    <a:cxn ang="0">
                      <a:pos x="46" y="25"/>
                    </a:cxn>
                    <a:cxn ang="0">
                      <a:pos x="46" y="33"/>
                    </a:cxn>
                    <a:cxn ang="0">
                      <a:pos x="14" y="33"/>
                    </a:cxn>
                    <a:cxn ang="0">
                      <a:pos x="12" y="35"/>
                    </a:cxn>
                    <a:cxn ang="0">
                      <a:pos x="11" y="35"/>
                    </a:cxn>
                    <a:cxn ang="0">
                      <a:pos x="9" y="36"/>
                    </a:cxn>
                    <a:cxn ang="0">
                      <a:pos x="9" y="38"/>
                    </a:cxn>
                    <a:cxn ang="0">
                      <a:pos x="7" y="42"/>
                    </a:cxn>
                    <a:cxn ang="0">
                      <a:pos x="11" y="47"/>
                    </a:cxn>
                    <a:cxn ang="0">
                      <a:pos x="14" y="50"/>
                    </a:cxn>
                    <a:cxn ang="0">
                      <a:pos x="19" y="52"/>
                    </a:cxn>
                    <a:cxn ang="0">
                      <a:pos x="46" y="52"/>
                    </a:cxn>
                    <a:cxn ang="0">
                      <a:pos x="46" y="60"/>
                    </a:cxn>
                    <a:cxn ang="0">
                      <a:pos x="2" y="60"/>
                    </a:cxn>
                    <a:cxn ang="0">
                      <a:pos x="2" y="52"/>
                    </a:cxn>
                    <a:cxn ang="0">
                      <a:pos x="9" y="52"/>
                    </a:cxn>
                    <a:cxn ang="0">
                      <a:pos x="6" y="48"/>
                    </a:cxn>
                    <a:cxn ang="0">
                      <a:pos x="2" y="47"/>
                    </a:cxn>
                    <a:cxn ang="0">
                      <a:pos x="2" y="43"/>
                    </a:cxn>
                    <a:cxn ang="0">
                      <a:pos x="0" y="38"/>
                    </a:cxn>
                    <a:cxn ang="0">
                      <a:pos x="2" y="35"/>
                    </a:cxn>
                    <a:cxn ang="0">
                      <a:pos x="2" y="30"/>
                    </a:cxn>
                    <a:cxn ang="0">
                      <a:pos x="9" y="26"/>
                    </a:cxn>
                    <a:cxn ang="0">
                      <a:pos x="4" y="23"/>
                    </a:cxn>
                    <a:cxn ang="0">
                      <a:pos x="0" y="13"/>
                    </a:cxn>
                    <a:cxn ang="0">
                      <a:pos x="0" y="10"/>
                    </a:cxn>
                    <a:cxn ang="0">
                      <a:pos x="2" y="5"/>
                    </a:cxn>
                    <a:cxn ang="0">
                      <a:pos x="4" y="3"/>
                    </a:cxn>
                    <a:cxn ang="0">
                      <a:pos x="11" y="0"/>
                    </a:cxn>
                  </a:cxnLst>
                  <a:rect l="0" t="0" r="r" b="b"/>
                  <a:pathLst>
                    <a:path w="46" h="60">
                      <a:moveTo>
                        <a:pt x="11" y="0"/>
                      </a:moveTo>
                      <a:lnTo>
                        <a:pt x="46" y="0"/>
                      </a:lnTo>
                      <a:lnTo>
                        <a:pt x="46" y="6"/>
                      </a:lnTo>
                      <a:lnTo>
                        <a:pt x="14" y="6"/>
                      </a:lnTo>
                      <a:lnTo>
                        <a:pt x="12" y="8"/>
                      </a:lnTo>
                      <a:lnTo>
                        <a:pt x="11" y="8"/>
                      </a:lnTo>
                      <a:lnTo>
                        <a:pt x="9" y="10"/>
                      </a:lnTo>
                      <a:lnTo>
                        <a:pt x="9" y="11"/>
                      </a:lnTo>
                      <a:lnTo>
                        <a:pt x="7" y="15"/>
                      </a:lnTo>
                      <a:lnTo>
                        <a:pt x="9" y="18"/>
                      </a:lnTo>
                      <a:lnTo>
                        <a:pt x="11" y="23"/>
                      </a:lnTo>
                      <a:lnTo>
                        <a:pt x="14" y="25"/>
                      </a:lnTo>
                      <a:lnTo>
                        <a:pt x="46" y="25"/>
                      </a:lnTo>
                      <a:lnTo>
                        <a:pt x="46" y="33"/>
                      </a:lnTo>
                      <a:lnTo>
                        <a:pt x="14" y="33"/>
                      </a:lnTo>
                      <a:lnTo>
                        <a:pt x="12" y="35"/>
                      </a:lnTo>
                      <a:lnTo>
                        <a:pt x="11" y="35"/>
                      </a:lnTo>
                      <a:lnTo>
                        <a:pt x="9" y="36"/>
                      </a:lnTo>
                      <a:lnTo>
                        <a:pt x="9" y="38"/>
                      </a:lnTo>
                      <a:lnTo>
                        <a:pt x="7" y="42"/>
                      </a:lnTo>
                      <a:lnTo>
                        <a:pt x="11" y="47"/>
                      </a:lnTo>
                      <a:lnTo>
                        <a:pt x="14" y="50"/>
                      </a:lnTo>
                      <a:lnTo>
                        <a:pt x="19" y="52"/>
                      </a:lnTo>
                      <a:lnTo>
                        <a:pt x="46" y="52"/>
                      </a:lnTo>
                      <a:lnTo>
                        <a:pt x="46" y="60"/>
                      </a:lnTo>
                      <a:lnTo>
                        <a:pt x="2" y="60"/>
                      </a:lnTo>
                      <a:lnTo>
                        <a:pt x="2" y="52"/>
                      </a:lnTo>
                      <a:lnTo>
                        <a:pt x="9" y="52"/>
                      </a:lnTo>
                      <a:lnTo>
                        <a:pt x="6" y="48"/>
                      </a:lnTo>
                      <a:lnTo>
                        <a:pt x="2" y="47"/>
                      </a:lnTo>
                      <a:lnTo>
                        <a:pt x="2" y="43"/>
                      </a:lnTo>
                      <a:lnTo>
                        <a:pt x="0" y="38"/>
                      </a:lnTo>
                      <a:lnTo>
                        <a:pt x="2" y="35"/>
                      </a:lnTo>
                      <a:lnTo>
                        <a:pt x="2" y="30"/>
                      </a:lnTo>
                      <a:lnTo>
                        <a:pt x="9" y="26"/>
                      </a:lnTo>
                      <a:lnTo>
                        <a:pt x="4" y="23"/>
                      </a:lnTo>
                      <a:lnTo>
                        <a:pt x="0" y="13"/>
                      </a:lnTo>
                      <a:lnTo>
                        <a:pt x="0" y="10"/>
                      </a:lnTo>
                      <a:lnTo>
                        <a:pt x="2" y="5"/>
                      </a:lnTo>
                      <a:lnTo>
                        <a:pt x="4" y="3"/>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81" name="Freeform 373"/>
                <p:cNvSpPr>
                  <a:spLocks/>
                </p:cNvSpPr>
                <p:nvPr/>
              </p:nvSpPr>
              <p:spPr bwMode="auto">
                <a:xfrm>
                  <a:off x="133" y="2755"/>
                  <a:ext cx="78" cy="17"/>
                </a:xfrm>
                <a:custGeom>
                  <a:avLst/>
                  <a:gdLst/>
                  <a:ahLst/>
                  <a:cxnLst>
                    <a:cxn ang="0">
                      <a:pos x="0" y="0"/>
                    </a:cxn>
                    <a:cxn ang="0">
                      <a:pos x="78" y="0"/>
                    </a:cxn>
                    <a:cxn ang="0">
                      <a:pos x="78" y="17"/>
                    </a:cxn>
                    <a:cxn ang="0">
                      <a:pos x="71" y="17"/>
                    </a:cxn>
                    <a:cxn ang="0">
                      <a:pos x="71" y="9"/>
                    </a:cxn>
                    <a:cxn ang="0">
                      <a:pos x="7" y="9"/>
                    </a:cxn>
                    <a:cxn ang="0">
                      <a:pos x="7" y="17"/>
                    </a:cxn>
                    <a:cxn ang="0">
                      <a:pos x="0" y="17"/>
                    </a:cxn>
                    <a:cxn ang="0">
                      <a:pos x="0" y="0"/>
                    </a:cxn>
                  </a:cxnLst>
                  <a:rect l="0" t="0" r="r" b="b"/>
                  <a:pathLst>
                    <a:path w="78" h="17">
                      <a:moveTo>
                        <a:pt x="0" y="0"/>
                      </a:moveTo>
                      <a:lnTo>
                        <a:pt x="78" y="0"/>
                      </a:lnTo>
                      <a:lnTo>
                        <a:pt x="78" y="17"/>
                      </a:lnTo>
                      <a:lnTo>
                        <a:pt x="71" y="17"/>
                      </a:lnTo>
                      <a:lnTo>
                        <a:pt x="71" y="9"/>
                      </a:lnTo>
                      <a:lnTo>
                        <a:pt x="7" y="9"/>
                      </a:lnTo>
                      <a:lnTo>
                        <a:pt x="7" y="17"/>
                      </a:lnTo>
                      <a:lnTo>
                        <a:pt x="0"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grpSp>
        </p:grpSp>
        <p:sp>
          <p:nvSpPr>
            <p:cNvPr id="8" name="TextBox 7"/>
            <p:cNvSpPr txBox="1"/>
            <p:nvPr/>
          </p:nvSpPr>
          <p:spPr>
            <a:xfrm>
              <a:off x="2075675" y="5118820"/>
              <a:ext cx="314510" cy="400110"/>
            </a:xfrm>
            <a:prstGeom prst="rect">
              <a:avLst/>
            </a:prstGeom>
            <a:noFill/>
          </p:spPr>
          <p:txBody>
            <a:bodyPr wrap="none" rtlCol="0">
              <a:spAutoFit/>
            </a:bodyPr>
            <a:lstStyle/>
            <a:p>
              <a:pPr fontAlgn="auto">
                <a:spcBef>
                  <a:spcPts val="0"/>
                </a:spcBef>
                <a:spcAft>
                  <a:spcPts val="0"/>
                </a:spcAft>
              </a:pPr>
              <a:r>
                <a:rPr lang="en-US" sz="2000" b="1" dirty="0" smtClean="0">
                  <a:solidFill>
                    <a:srgbClr val="FF0000"/>
                  </a:solidFill>
                  <a:latin typeface="Calibri"/>
                </a:rPr>
                <a:t>2</a:t>
              </a:r>
              <a:endParaRPr lang="en-US" sz="2000" b="1" dirty="0">
                <a:solidFill>
                  <a:srgbClr val="FF0000"/>
                </a:solidFill>
                <a:latin typeface="Calibri"/>
              </a:endParaRPr>
            </a:p>
          </p:txBody>
        </p:sp>
        <p:sp>
          <p:nvSpPr>
            <p:cNvPr id="9" name="TextBox 8"/>
            <p:cNvSpPr txBox="1"/>
            <p:nvPr/>
          </p:nvSpPr>
          <p:spPr>
            <a:xfrm>
              <a:off x="2152485" y="4465935"/>
              <a:ext cx="231650"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0033CC"/>
                  </a:solidFill>
                  <a:latin typeface="Calibri"/>
                </a:rPr>
                <a:t>3</a:t>
              </a:r>
              <a:endParaRPr lang="en-US" sz="2000" b="1" dirty="0">
                <a:solidFill>
                  <a:srgbClr val="0033CC"/>
                </a:solidFill>
                <a:latin typeface="Calibri"/>
              </a:endParaRPr>
            </a:p>
          </p:txBody>
        </p:sp>
      </p:grpSp>
      <p:sp>
        <p:nvSpPr>
          <p:cNvPr id="382" name="Footer Placeholder 3"/>
          <p:cNvSpPr>
            <a:spLocks noGrp="1"/>
          </p:cNvSpPr>
          <p:nvPr>
            <p:ph type="ftr" sz="quarter" idx="4294967295"/>
          </p:nvPr>
        </p:nvSpPr>
        <p:spPr>
          <a:xfrm>
            <a:off x="2362200" y="6400800"/>
            <a:ext cx="4876800" cy="314326"/>
          </a:xfrm>
          <a:prstGeom prst="rect">
            <a:avLst/>
          </a:prstGeom>
        </p:spPr>
        <p:txBody>
          <a:bodyPr/>
          <a:lstStyle/>
          <a:p>
            <a:r>
              <a:rPr lang="en-US" sz="1200" dirty="0" smtClean="0"/>
              <a:t>DOE OHEP Science &amp; Technology Review, June 18</a:t>
            </a:r>
            <a:r>
              <a:rPr lang="en-US" sz="1200" baseline="30000" dirty="0" smtClean="0"/>
              <a:t>th</a:t>
            </a:r>
            <a:r>
              <a:rPr lang="en-US" sz="1200" dirty="0" smtClean="0"/>
              <a:t>-20</a:t>
            </a:r>
            <a:r>
              <a:rPr lang="en-US" sz="1200" baseline="30000" dirty="0" smtClean="0"/>
              <a:t>th</a:t>
            </a:r>
            <a:r>
              <a:rPr lang="en-US" sz="1200" dirty="0" smtClean="0"/>
              <a:t>, 2012</a:t>
            </a:r>
            <a:endParaRPr lang="en-US" sz="1200" dirty="0"/>
          </a:p>
        </p:txBody>
      </p:sp>
      <p:sp>
        <p:nvSpPr>
          <p:cNvPr id="383"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4</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822" y="237567"/>
            <a:ext cx="8103570" cy="753033"/>
          </a:xfrm>
        </p:spPr>
        <p:txBody>
          <a:bodyPr/>
          <a:lstStyle/>
          <a:p>
            <a:r>
              <a:rPr lang="en-US" sz="2000" b="0" dirty="0" smtClean="0"/>
              <a:t>Geometrical Studies:</a:t>
            </a:r>
            <a:br>
              <a:rPr lang="en-US" sz="2000" b="0" dirty="0" smtClean="0"/>
            </a:br>
            <a:r>
              <a:rPr lang="en-US" sz="2000" b="0" dirty="0" smtClean="0">
                <a:solidFill>
                  <a:schemeClr val="tx1"/>
                </a:solidFill>
              </a:rPr>
              <a:t>Standing-wave structures with different iris diameters and shapes  </a:t>
            </a:r>
            <a:r>
              <a:rPr lang="en-US" sz="2000" b="0" dirty="0" smtClean="0">
                <a:solidFill>
                  <a:schemeClr val="accent6">
                    <a:lumMod val="75000"/>
                  </a:schemeClr>
                </a:solidFill>
              </a:rPr>
              <a:t>a/</a:t>
            </a:r>
            <a:r>
              <a:rPr lang="en-US" sz="2000" b="0" dirty="0" smtClean="0">
                <a:solidFill>
                  <a:schemeClr val="accent6">
                    <a:lumMod val="75000"/>
                  </a:schemeClr>
                </a:solidFill>
                <a:latin typeface="Symbol" pitchFamily="18" charset="2"/>
              </a:rPr>
              <a:t>l</a:t>
            </a:r>
            <a:r>
              <a:rPr lang="en-US" sz="2000" b="0" dirty="0" smtClean="0">
                <a:solidFill>
                  <a:schemeClr val="accent6">
                    <a:lumMod val="75000"/>
                  </a:schemeClr>
                </a:solidFill>
              </a:rPr>
              <a:t>=0.215</a:t>
            </a:r>
            <a:r>
              <a:rPr lang="en-US" sz="2000" b="0" dirty="0" smtClean="0"/>
              <a:t>, </a:t>
            </a:r>
            <a:r>
              <a:rPr lang="en-US" sz="2000" b="0" dirty="0" smtClean="0">
                <a:solidFill>
                  <a:srgbClr val="FF0000"/>
                </a:solidFill>
              </a:rPr>
              <a:t>a/</a:t>
            </a:r>
            <a:r>
              <a:rPr lang="en-US" sz="2000" b="0" dirty="0" smtClean="0">
                <a:solidFill>
                  <a:srgbClr val="FF0000"/>
                </a:solidFill>
                <a:latin typeface="Symbol" pitchFamily="18" charset="2"/>
              </a:rPr>
              <a:t>l</a:t>
            </a:r>
            <a:r>
              <a:rPr lang="en-US" sz="2000" b="0" dirty="0" smtClean="0">
                <a:solidFill>
                  <a:srgbClr val="FF0000"/>
                </a:solidFill>
              </a:rPr>
              <a:t>=0.143</a:t>
            </a:r>
            <a:r>
              <a:rPr lang="en-US" sz="2000" b="0" dirty="0" smtClean="0"/>
              <a:t>, and  </a:t>
            </a:r>
            <a:r>
              <a:rPr lang="en-US" sz="2000" b="0" dirty="0" smtClean="0">
                <a:solidFill>
                  <a:schemeClr val="tx1"/>
                </a:solidFill>
              </a:rPr>
              <a:t>a/</a:t>
            </a:r>
            <a:r>
              <a:rPr lang="en-US" sz="2000" b="0" dirty="0" smtClean="0">
                <a:solidFill>
                  <a:schemeClr val="tx1"/>
                </a:solidFill>
                <a:latin typeface="Symbol" pitchFamily="18" charset="2"/>
              </a:rPr>
              <a:t>l</a:t>
            </a:r>
            <a:r>
              <a:rPr lang="en-US" sz="2000" b="0" dirty="0" smtClean="0">
                <a:solidFill>
                  <a:schemeClr val="tx1"/>
                </a:solidFill>
              </a:rPr>
              <a:t>=0.105</a:t>
            </a:r>
            <a:r>
              <a:rPr lang="en-US" sz="2000" b="0" dirty="0" smtClean="0"/>
              <a:t> </a:t>
            </a:r>
            <a:endParaRPr lang="en-US" sz="2000" b="0" dirty="0"/>
          </a:p>
        </p:txBody>
      </p:sp>
      <p:grpSp>
        <p:nvGrpSpPr>
          <p:cNvPr id="5" name="Content Placeholder 5"/>
          <p:cNvGrpSpPr>
            <a:grpSpLocks noGrp="1"/>
          </p:cNvGrpSpPr>
          <p:nvPr/>
        </p:nvGrpSpPr>
        <p:grpSpPr>
          <a:xfrm>
            <a:off x="446088" y="1670050"/>
            <a:ext cx="8108950" cy="4648200"/>
            <a:chOff x="152400" y="990600"/>
            <a:chExt cx="8686800" cy="5105400"/>
          </a:xfrm>
        </p:grpSpPr>
        <p:pic>
          <p:nvPicPr>
            <p:cNvPr id="7" name="Picture 4"/>
            <p:cNvPicPr>
              <a:picLocks noChangeAspect="1" noChangeArrowheads="1"/>
            </p:cNvPicPr>
            <p:nvPr/>
          </p:nvPicPr>
          <p:blipFill>
            <a:blip r:embed="rId2" cstate="print"/>
            <a:srcRect t="8359" r="1624" b="12384"/>
            <a:stretch>
              <a:fillRect/>
            </a:stretch>
          </p:blipFill>
          <p:spPr bwMode="auto">
            <a:xfrm>
              <a:off x="152400" y="990600"/>
              <a:ext cx="4343400" cy="2438400"/>
            </a:xfrm>
            <a:prstGeom prst="rect">
              <a:avLst/>
            </a:prstGeom>
            <a:noFill/>
            <a:ln w="9525">
              <a:noFill/>
              <a:miter lim="800000"/>
              <a:headEnd/>
              <a:tailEnd/>
            </a:ln>
            <a:effectLst/>
          </p:spPr>
        </p:pic>
        <p:pic>
          <p:nvPicPr>
            <p:cNvPr id="8" name="Picture 5"/>
            <p:cNvPicPr>
              <a:picLocks noChangeAspect="1" noChangeArrowheads="1"/>
            </p:cNvPicPr>
            <p:nvPr/>
          </p:nvPicPr>
          <p:blipFill>
            <a:blip r:embed="rId3" cstate="print"/>
            <a:srcRect t="7692" r="7692" b="7692"/>
            <a:stretch>
              <a:fillRect/>
            </a:stretch>
          </p:blipFill>
          <p:spPr bwMode="auto">
            <a:xfrm>
              <a:off x="4572000" y="990600"/>
              <a:ext cx="4038600" cy="2514600"/>
            </a:xfrm>
            <a:prstGeom prst="rect">
              <a:avLst/>
            </a:prstGeom>
            <a:noFill/>
            <a:ln w="9525">
              <a:noFill/>
              <a:miter lim="800000"/>
              <a:headEnd/>
              <a:tailEnd/>
            </a:ln>
            <a:effectLst/>
          </p:spPr>
        </p:pic>
        <p:pic>
          <p:nvPicPr>
            <p:cNvPr id="9" name="Picture 6"/>
            <p:cNvPicPr>
              <a:picLocks noChangeAspect="1" noChangeArrowheads="1"/>
            </p:cNvPicPr>
            <p:nvPr/>
          </p:nvPicPr>
          <p:blipFill>
            <a:blip r:embed="rId4" cstate="print"/>
            <a:srcRect t="5333" r="12000" b="9333"/>
            <a:stretch>
              <a:fillRect/>
            </a:stretch>
          </p:blipFill>
          <p:spPr bwMode="auto">
            <a:xfrm>
              <a:off x="152400" y="3429000"/>
              <a:ext cx="3810000" cy="2514600"/>
            </a:xfrm>
            <a:prstGeom prst="rect">
              <a:avLst/>
            </a:prstGeom>
            <a:noFill/>
            <a:ln w="9525">
              <a:noFill/>
              <a:miter lim="800000"/>
              <a:headEnd/>
              <a:tailEnd/>
            </a:ln>
            <a:effectLst/>
          </p:spPr>
        </p:pic>
        <p:pic>
          <p:nvPicPr>
            <p:cNvPr id="10" name="Picture 7"/>
            <p:cNvPicPr>
              <a:picLocks noChangeAspect="1" noChangeArrowheads="1"/>
            </p:cNvPicPr>
            <p:nvPr/>
          </p:nvPicPr>
          <p:blipFill>
            <a:blip r:embed="rId5" cstate="print"/>
            <a:srcRect t="9302" r="2182" b="11628"/>
            <a:stretch>
              <a:fillRect/>
            </a:stretch>
          </p:blipFill>
          <p:spPr bwMode="auto">
            <a:xfrm>
              <a:off x="4572000" y="3505200"/>
              <a:ext cx="4267200" cy="2590800"/>
            </a:xfrm>
            <a:prstGeom prst="rect">
              <a:avLst/>
            </a:prstGeom>
            <a:noFill/>
            <a:ln w="9525">
              <a:noFill/>
              <a:miter lim="800000"/>
              <a:headEnd/>
              <a:tailEnd/>
            </a:ln>
            <a:effectLst/>
          </p:spPr>
        </p:pic>
      </p:grpSp>
      <p:sp>
        <p:nvSpPr>
          <p:cNvPr id="11" name="TextBox 10"/>
          <p:cNvSpPr txBox="1"/>
          <p:nvPr/>
        </p:nvSpPr>
        <p:spPr>
          <a:xfrm rot="-5400000">
            <a:off x="3489356" y="2541985"/>
            <a:ext cx="2442286" cy="253916"/>
          </a:xfrm>
          <a:prstGeom prst="rect">
            <a:avLst/>
          </a:prstGeom>
          <a:solidFill>
            <a:schemeClr val="bg1"/>
          </a:solidFill>
        </p:spPr>
        <p:txBody>
          <a:bodyPr wrap="square" rtlCol="0">
            <a:spAutoFit/>
          </a:bodyPr>
          <a:lstStyle/>
          <a:p>
            <a:r>
              <a:rPr lang="en-US" sz="1000" dirty="0" smtClean="0"/>
              <a:t>Breakdown Probability (1/pulse/meter)</a:t>
            </a:r>
            <a:endParaRPr lang="en-US" sz="1000" dirty="0"/>
          </a:p>
        </p:txBody>
      </p:sp>
      <p:sp>
        <p:nvSpPr>
          <p:cNvPr id="12" name="TextBox 11"/>
          <p:cNvSpPr txBox="1"/>
          <p:nvPr/>
        </p:nvSpPr>
        <p:spPr>
          <a:xfrm rot="-5400000">
            <a:off x="3477509" y="4900299"/>
            <a:ext cx="2442286" cy="253916"/>
          </a:xfrm>
          <a:prstGeom prst="rect">
            <a:avLst/>
          </a:prstGeom>
          <a:solidFill>
            <a:schemeClr val="bg1"/>
          </a:solidFill>
        </p:spPr>
        <p:txBody>
          <a:bodyPr wrap="square" rtlCol="0">
            <a:spAutoFit/>
          </a:bodyPr>
          <a:lstStyle/>
          <a:p>
            <a:r>
              <a:rPr lang="en-US" sz="1000" dirty="0" smtClean="0"/>
              <a:t>Breakdown Probability (1/pulse/meter)</a:t>
            </a:r>
            <a:endParaRPr lang="en-US" sz="1000" dirty="0"/>
          </a:p>
        </p:txBody>
      </p:sp>
      <p:sp>
        <p:nvSpPr>
          <p:cNvPr id="13" name="TextBox 12"/>
          <p:cNvSpPr txBox="1"/>
          <p:nvPr/>
        </p:nvSpPr>
        <p:spPr>
          <a:xfrm rot="-5400000">
            <a:off x="-648713" y="4824099"/>
            <a:ext cx="2442286" cy="253916"/>
          </a:xfrm>
          <a:prstGeom prst="rect">
            <a:avLst/>
          </a:prstGeom>
          <a:solidFill>
            <a:schemeClr val="bg1"/>
          </a:solidFill>
        </p:spPr>
        <p:txBody>
          <a:bodyPr wrap="square" rtlCol="0">
            <a:spAutoFit/>
          </a:bodyPr>
          <a:lstStyle/>
          <a:p>
            <a:r>
              <a:rPr lang="en-US" sz="1000" dirty="0" smtClean="0"/>
              <a:t>Breakdown Probability (1/pulse/meter)</a:t>
            </a:r>
            <a:endParaRPr lang="en-US" sz="1000" dirty="0"/>
          </a:p>
        </p:txBody>
      </p:sp>
      <p:sp>
        <p:nvSpPr>
          <p:cNvPr id="14" name="TextBox 13"/>
          <p:cNvSpPr txBox="1"/>
          <p:nvPr/>
        </p:nvSpPr>
        <p:spPr>
          <a:xfrm rot="-5400000">
            <a:off x="-642363" y="2461899"/>
            <a:ext cx="2442286" cy="253916"/>
          </a:xfrm>
          <a:prstGeom prst="rect">
            <a:avLst/>
          </a:prstGeom>
          <a:solidFill>
            <a:schemeClr val="bg1"/>
          </a:solidFill>
        </p:spPr>
        <p:txBody>
          <a:bodyPr wrap="square" rtlCol="0">
            <a:spAutoFit/>
          </a:bodyPr>
          <a:lstStyle/>
          <a:p>
            <a:r>
              <a:rPr lang="en-US" sz="1000" dirty="0" smtClean="0"/>
              <a:t>Breakdown Probability (1/pulse/meter)</a:t>
            </a:r>
            <a:endParaRPr lang="en-US" sz="1000" dirty="0"/>
          </a:p>
        </p:txBody>
      </p:sp>
      <p:sp>
        <p:nvSpPr>
          <p:cNvPr id="15" name="TextBox 14"/>
          <p:cNvSpPr txBox="1"/>
          <p:nvPr/>
        </p:nvSpPr>
        <p:spPr>
          <a:xfrm>
            <a:off x="1071068" y="990600"/>
            <a:ext cx="6091732" cy="738664"/>
          </a:xfrm>
          <a:prstGeom prst="rect">
            <a:avLst/>
          </a:prstGeom>
          <a:noFill/>
        </p:spPr>
        <p:txBody>
          <a:bodyPr wrap="none" rtlCol="0">
            <a:spAutoFit/>
          </a:bodyPr>
          <a:lstStyle/>
          <a:p>
            <a:endParaRPr lang="en-US" sz="1050" dirty="0" smtClean="0"/>
          </a:p>
          <a:p>
            <a:r>
              <a:rPr lang="en-US" sz="1050" dirty="0" smtClean="0"/>
              <a:t>Geometric dependence of radio-frequency breakdown in normal conducting accelerating structures</a:t>
            </a:r>
          </a:p>
          <a:p>
            <a:r>
              <a:rPr lang="en-US" sz="1050" dirty="0" smtClean="0"/>
              <a:t>Valery Dolgashev, Sami Tantawi, Yasuo Higashi, and Bruno Spataro</a:t>
            </a:r>
          </a:p>
          <a:p>
            <a:r>
              <a:rPr lang="en-US" sz="1050" dirty="0" smtClean="0"/>
              <a:t>Appl. Phys. </a:t>
            </a:r>
            <a:r>
              <a:rPr lang="en-US" sz="1050" dirty="0" err="1" smtClean="0"/>
              <a:t>Lett</a:t>
            </a:r>
            <a:r>
              <a:rPr lang="en-US" sz="1050" dirty="0" smtClean="0"/>
              <a:t>. 97, 171501 (2010);</a:t>
            </a:r>
            <a:endParaRPr lang="en-US" sz="1050" dirty="0"/>
          </a:p>
        </p:txBody>
      </p:sp>
      <p:sp>
        <p:nvSpPr>
          <p:cNvPr id="16" name="TextBox 15"/>
          <p:cNvSpPr txBox="1"/>
          <p:nvPr/>
        </p:nvSpPr>
        <p:spPr>
          <a:xfrm>
            <a:off x="7630845" y="1066800"/>
            <a:ext cx="979755" cy="461665"/>
          </a:xfrm>
          <a:prstGeom prst="rect">
            <a:avLst/>
          </a:prstGeom>
          <a:noFill/>
        </p:spPr>
        <p:txBody>
          <a:bodyPr wrap="none" rtlCol="0">
            <a:spAutoFit/>
          </a:bodyPr>
          <a:lstStyle/>
          <a:p>
            <a:r>
              <a:rPr lang="en-US" sz="1200" dirty="0" smtClean="0">
                <a:solidFill>
                  <a:srgbClr val="FF0000"/>
                </a:solidFill>
              </a:rPr>
              <a:t>SLAC,KEK,</a:t>
            </a:r>
          </a:p>
          <a:p>
            <a:r>
              <a:rPr lang="en-US" sz="1200" dirty="0" smtClean="0">
                <a:solidFill>
                  <a:srgbClr val="FF0000"/>
                </a:solidFill>
              </a:rPr>
              <a:t>INFN</a:t>
            </a:r>
            <a:endParaRPr lang="en-US" sz="1200" dirty="0">
              <a:solidFill>
                <a:srgbClr val="FF0000"/>
              </a:solidFill>
            </a:endParaRPr>
          </a:p>
        </p:txBody>
      </p:sp>
      <p:sp>
        <p:nvSpPr>
          <p:cNvPr id="17" name="Footer Placeholder 3"/>
          <p:cNvSpPr>
            <a:spLocks noGrp="1"/>
          </p:cNvSpPr>
          <p:nvPr>
            <p:ph type="ftr" sz="quarter" idx="4294967295"/>
          </p:nvPr>
        </p:nvSpPr>
        <p:spPr>
          <a:xfrm>
            <a:off x="2362200" y="6400800"/>
            <a:ext cx="4876800" cy="314326"/>
          </a:xfrm>
          <a:prstGeom prst="rect">
            <a:avLst/>
          </a:prstGeom>
        </p:spPr>
        <p:txBody>
          <a:bodyPr/>
          <a:lstStyle/>
          <a:p>
            <a:r>
              <a:rPr lang="en-US" sz="1200" dirty="0" smtClean="0"/>
              <a:t>DOE OHEP Science &amp; Technology Review, June 18</a:t>
            </a:r>
            <a:r>
              <a:rPr lang="en-US" sz="1200" baseline="30000" dirty="0" smtClean="0"/>
              <a:t>th</a:t>
            </a:r>
            <a:r>
              <a:rPr lang="en-US" sz="1200" dirty="0" smtClean="0"/>
              <a:t>-20</a:t>
            </a:r>
            <a:r>
              <a:rPr lang="en-US" sz="1200" baseline="30000" dirty="0" smtClean="0"/>
              <a:t>th</a:t>
            </a:r>
            <a:r>
              <a:rPr lang="en-US" sz="1200" dirty="0" smtClean="0"/>
              <a:t>, 2012</a:t>
            </a:r>
            <a:endParaRPr lang="en-US" sz="1200" dirty="0"/>
          </a:p>
        </p:txBody>
      </p:sp>
      <p:sp>
        <p:nvSpPr>
          <p:cNvPr id="18"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5</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srcRect r="10398"/>
          <a:stretch>
            <a:fillRect/>
          </a:stretch>
        </p:blipFill>
        <p:spPr bwMode="auto">
          <a:xfrm>
            <a:off x="-97692" y="0"/>
            <a:ext cx="9241692" cy="6877397"/>
          </a:xfrm>
          <a:prstGeom prst="rect">
            <a:avLst/>
          </a:prstGeom>
          <a:noFill/>
          <a:ln w="9525">
            <a:noFill/>
            <a:miter lim="800000"/>
            <a:headEnd/>
            <a:tailEnd/>
          </a:ln>
        </p:spPr>
      </p:pic>
      <p:sp>
        <p:nvSpPr>
          <p:cNvPr id="6147" name="TextBox 3"/>
          <p:cNvSpPr txBox="1">
            <a:spLocks noChangeArrowheads="1"/>
          </p:cNvSpPr>
          <p:nvPr/>
        </p:nvSpPr>
        <p:spPr bwMode="auto">
          <a:xfrm>
            <a:off x="3384090" y="0"/>
            <a:ext cx="5828840" cy="954107"/>
          </a:xfrm>
          <a:prstGeom prst="rect">
            <a:avLst/>
          </a:prstGeom>
          <a:noFill/>
          <a:ln w="9525">
            <a:noFill/>
            <a:miter lim="800000"/>
            <a:headEnd/>
            <a:tailEnd/>
          </a:ln>
        </p:spPr>
        <p:txBody>
          <a:bodyPr wrap="none">
            <a:spAutoFit/>
          </a:bodyPr>
          <a:lstStyle/>
          <a:p>
            <a:r>
              <a:rPr lang="en-US" sz="2800" dirty="0" smtClean="0">
                <a:solidFill>
                  <a:srgbClr val="FFFF00"/>
                </a:solidFill>
                <a:latin typeface="Calibri" pitchFamily="34" charset="0"/>
                <a:cs typeface="Times New Roman" pitchFamily="18" charset="0"/>
              </a:rPr>
              <a:t>Typical breakdown and pulse heating </a:t>
            </a:r>
          </a:p>
          <a:p>
            <a:r>
              <a:rPr lang="en-US" sz="2800" dirty="0" smtClean="0">
                <a:solidFill>
                  <a:srgbClr val="FFFF00"/>
                </a:solidFill>
                <a:latin typeface="Calibri" pitchFamily="34" charset="0"/>
                <a:cs typeface="Times New Roman" pitchFamily="18" charset="0"/>
              </a:rPr>
              <a:t>damage is standing-wave structure cell</a:t>
            </a:r>
            <a:endParaRPr lang="en-US" sz="2800" dirty="0">
              <a:solidFill>
                <a:srgbClr val="FFFF00"/>
              </a:solidFill>
              <a:latin typeface="Calibri" pitchFamily="34" charset="0"/>
              <a:cs typeface="Times New Roman" pitchFamily="18" charset="0"/>
            </a:endParaRPr>
          </a:p>
        </p:txBody>
      </p:sp>
      <p:sp>
        <p:nvSpPr>
          <p:cNvPr id="5" name="TextBox 4"/>
          <p:cNvSpPr txBox="1"/>
          <p:nvPr/>
        </p:nvSpPr>
        <p:spPr>
          <a:xfrm>
            <a:off x="7391400" y="6488668"/>
            <a:ext cx="1755352" cy="400110"/>
          </a:xfrm>
          <a:prstGeom prst="rect">
            <a:avLst/>
          </a:prstGeom>
          <a:noFill/>
        </p:spPr>
        <p:txBody>
          <a:bodyPr wrap="none" rtlCol="0">
            <a:spAutoFit/>
          </a:bodyPr>
          <a:lstStyle/>
          <a:p>
            <a:r>
              <a:rPr lang="en-US" sz="2000" dirty="0" smtClean="0">
                <a:solidFill>
                  <a:srgbClr val="FFFF00"/>
                </a:solidFill>
                <a:latin typeface="Calibri" pitchFamily="34" charset="0"/>
                <a:cs typeface="Calibri" pitchFamily="34" charset="0"/>
              </a:rPr>
              <a:t>SLAC-KEK-INFN</a:t>
            </a:r>
            <a:endParaRPr lang="en-US" sz="2000" dirty="0">
              <a:solidFill>
                <a:srgbClr val="FFFF00"/>
              </a:solidFill>
              <a:latin typeface="Calibri" pitchFamily="34" charset="0"/>
              <a:cs typeface="Calibri" pitchFamily="34" charset="0"/>
            </a:endParaRPr>
          </a:p>
        </p:txBody>
      </p:sp>
      <p:pic>
        <p:nvPicPr>
          <p:cNvPr id="6" name="Picture 2" descr="C:\Documents and Settings\Lucia\Documenti\Lucia CT nuovo\Ricerca\Research\analisi di servizio\SLAC\18Gen12\IC-SW-A3.75-T2.6-6W-HIP-Cu-KeK-1\Curound_centre_39.tif"/>
          <p:cNvPicPr>
            <a:picLocks noChangeAspect="1" noChangeArrowheads="1"/>
          </p:cNvPicPr>
          <p:nvPr/>
        </p:nvPicPr>
        <p:blipFill>
          <a:blip r:embed="rId3" cstate="print"/>
          <a:srcRect/>
          <a:stretch>
            <a:fillRect/>
          </a:stretch>
        </p:blipFill>
        <p:spPr bwMode="auto">
          <a:xfrm>
            <a:off x="5632376" y="3733800"/>
            <a:ext cx="3511624" cy="2633718"/>
          </a:xfrm>
          <a:prstGeom prst="rect">
            <a:avLst/>
          </a:prstGeom>
          <a:noFill/>
        </p:spPr>
      </p:pic>
      <p:sp>
        <p:nvSpPr>
          <p:cNvPr id="7" name="Freeform 6"/>
          <p:cNvSpPr/>
          <p:nvPr/>
        </p:nvSpPr>
        <p:spPr>
          <a:xfrm>
            <a:off x="6918593" y="3426246"/>
            <a:ext cx="473725" cy="749147"/>
          </a:xfrm>
          <a:custGeom>
            <a:avLst/>
            <a:gdLst>
              <a:gd name="connsiteX0" fmla="*/ 0 w 473725"/>
              <a:gd name="connsiteY0" fmla="*/ 0 h 749147"/>
              <a:gd name="connsiteX1" fmla="*/ 330506 w 473725"/>
              <a:gd name="connsiteY1" fmla="*/ 99152 h 749147"/>
              <a:gd name="connsiteX2" fmla="*/ 286438 w 473725"/>
              <a:gd name="connsiteY2" fmla="*/ 550843 h 749147"/>
              <a:gd name="connsiteX3" fmla="*/ 473725 w 473725"/>
              <a:gd name="connsiteY3" fmla="*/ 749147 h 749147"/>
            </a:gdLst>
            <a:ahLst/>
            <a:cxnLst>
              <a:cxn ang="0">
                <a:pos x="connsiteX0" y="connsiteY0"/>
              </a:cxn>
              <a:cxn ang="0">
                <a:pos x="connsiteX1" y="connsiteY1"/>
              </a:cxn>
              <a:cxn ang="0">
                <a:pos x="connsiteX2" y="connsiteY2"/>
              </a:cxn>
              <a:cxn ang="0">
                <a:pos x="connsiteX3" y="connsiteY3"/>
              </a:cxn>
            </a:cxnLst>
            <a:rect l="l" t="t" r="r" b="b"/>
            <a:pathLst>
              <a:path w="473725" h="749147">
                <a:moveTo>
                  <a:pt x="0" y="0"/>
                </a:moveTo>
                <a:cubicBezTo>
                  <a:pt x="141383" y="3672"/>
                  <a:pt x="282766" y="7345"/>
                  <a:pt x="330506" y="99152"/>
                </a:cubicBezTo>
                <a:cubicBezTo>
                  <a:pt x="378246" y="190959"/>
                  <a:pt x="262568" y="442511"/>
                  <a:pt x="286438" y="550843"/>
                </a:cubicBezTo>
                <a:cubicBezTo>
                  <a:pt x="310308" y="659175"/>
                  <a:pt x="392016" y="704161"/>
                  <a:pt x="473725" y="749147"/>
                </a:cubicBezTo>
              </a:path>
            </a:pathLst>
          </a:custGeom>
          <a:ln w="47625">
            <a:solidFill>
              <a:schemeClr val="tx1"/>
            </a:solidFill>
            <a:head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0" dirty="0" smtClean="0"/>
              <a:t>Breakdown Rate Correlation with Magnetic field had a Serious Consequences on the Research Efforts</a:t>
            </a:r>
            <a:endParaRPr lang="en-US" sz="2400" b="0" dirty="0"/>
          </a:p>
        </p:txBody>
      </p:sp>
      <p:sp>
        <p:nvSpPr>
          <p:cNvPr id="5" name="Content Placeholder 4"/>
          <p:cNvSpPr>
            <a:spLocks noGrp="1"/>
          </p:cNvSpPr>
          <p:nvPr>
            <p:ph sz="quarter" idx="4294967295"/>
          </p:nvPr>
        </p:nvSpPr>
        <p:spPr>
          <a:xfrm>
            <a:off x="446088" y="1447800"/>
            <a:ext cx="8108950" cy="4648200"/>
          </a:xfrm>
          <a:prstGeom prst="rect">
            <a:avLst/>
          </a:prstGeom>
        </p:spPr>
        <p:txBody>
          <a:bodyPr>
            <a:normAutofit fontScale="77500" lnSpcReduction="20000"/>
          </a:bodyPr>
          <a:lstStyle/>
          <a:p>
            <a:pPr marL="0" lvl="1" indent="0">
              <a:spcBef>
                <a:spcPts val="0"/>
              </a:spcBef>
              <a:spcAft>
                <a:spcPts val="300"/>
              </a:spcAft>
              <a:buSzTx/>
              <a:buFont typeface="Wingdings" charset="2"/>
              <a:buChar char="§"/>
            </a:pPr>
            <a:r>
              <a:rPr lang="en-US" dirty="0" smtClean="0">
                <a:solidFill>
                  <a:srgbClr val="0070C0"/>
                </a:solidFill>
              </a:rPr>
              <a:t>New geometry optimization for accelerator structure based on reduction of the magnetic surface field.</a:t>
            </a:r>
          </a:p>
          <a:p>
            <a:pPr marL="0" lvl="1" indent="0">
              <a:spcBef>
                <a:spcPts val="0"/>
              </a:spcBef>
              <a:spcAft>
                <a:spcPts val="300"/>
              </a:spcAft>
              <a:buSzTx/>
              <a:buFont typeface="Wingdings" charset="2"/>
              <a:buChar char="§"/>
            </a:pPr>
            <a:r>
              <a:rPr lang="en-US" dirty="0" smtClean="0">
                <a:solidFill>
                  <a:srgbClr val="0070C0"/>
                </a:solidFill>
              </a:rPr>
              <a:t>A Dedicated study of surface magnetic fields and material: </a:t>
            </a:r>
            <a:r>
              <a:rPr lang="en-US" sz="1806" dirty="0" smtClean="0"/>
              <a:t>L. Laurent, S. Tantawi, V. </a:t>
            </a:r>
            <a:r>
              <a:rPr lang="en-US" sz="1806" dirty="0" err="1" smtClean="0"/>
              <a:t>Dolgashev</a:t>
            </a:r>
            <a:r>
              <a:rPr lang="en-US" sz="1806" dirty="0" smtClean="0"/>
              <a:t>,  C. </a:t>
            </a:r>
            <a:r>
              <a:rPr lang="en-US" sz="1806" dirty="0" err="1" smtClean="0"/>
              <a:t>Nantista</a:t>
            </a:r>
            <a:r>
              <a:rPr lang="en-US" sz="1806" dirty="0" smtClean="0"/>
              <a:t>, Y. Higashi, M. </a:t>
            </a:r>
            <a:r>
              <a:rPr lang="en-US" sz="1806" dirty="0" err="1" smtClean="0"/>
              <a:t>Aicheler</a:t>
            </a:r>
            <a:r>
              <a:rPr lang="en-US" sz="1806" dirty="0" smtClean="0"/>
              <a:t>, S. </a:t>
            </a:r>
            <a:r>
              <a:rPr lang="en-US" sz="1806" dirty="0" err="1" smtClean="0"/>
              <a:t>Heikkinen</a:t>
            </a:r>
            <a:r>
              <a:rPr lang="en-US" sz="1806" dirty="0" smtClean="0"/>
              <a:t> and W. </a:t>
            </a:r>
            <a:r>
              <a:rPr lang="en-US" sz="1806" dirty="0" err="1" smtClean="0"/>
              <a:t>Wuench</a:t>
            </a:r>
            <a:r>
              <a:rPr lang="en-US" sz="1806" dirty="0" smtClean="0"/>
              <a:t>, Phys. Rev. ST – Accelerators and Beams, 14, 041001 (2011). </a:t>
            </a:r>
            <a:endParaRPr lang="en-US" dirty="0" smtClean="0"/>
          </a:p>
          <a:p>
            <a:pPr marL="400050" lvl="2" indent="0">
              <a:spcBef>
                <a:spcPts val="0"/>
              </a:spcBef>
              <a:spcAft>
                <a:spcPts val="300"/>
              </a:spcAft>
              <a:buFont typeface="Wingdings" charset="2"/>
              <a:buChar char="§"/>
            </a:pPr>
            <a:r>
              <a:rPr lang="en-US" dirty="0" smtClean="0"/>
              <a:t>Hard copper might open the door to extremely high gradient structures.</a:t>
            </a:r>
          </a:p>
          <a:p>
            <a:pPr marL="400050" lvl="2" indent="0">
              <a:spcBef>
                <a:spcPts val="0"/>
              </a:spcBef>
              <a:spcAft>
                <a:spcPts val="300"/>
              </a:spcAft>
              <a:buFont typeface="Wingdings" charset="2"/>
              <a:buChar char="§"/>
            </a:pPr>
            <a:r>
              <a:rPr lang="en-US" dirty="0" smtClean="0"/>
              <a:t>Hard copper alloys such Cu Ag or Cu Cr could be of great interest to accelerator. </a:t>
            </a:r>
          </a:p>
          <a:p>
            <a:pPr marL="0" lvl="1" indent="0">
              <a:spcBef>
                <a:spcPts val="0"/>
              </a:spcBef>
              <a:spcAft>
                <a:spcPts val="300"/>
              </a:spcAft>
              <a:buFont typeface="Wingdings" charset="2"/>
              <a:buChar char="§"/>
            </a:pPr>
            <a:r>
              <a:rPr lang="en-US" dirty="0" smtClean="0">
                <a:solidFill>
                  <a:srgbClr val="0070C0"/>
                </a:solidFill>
              </a:rPr>
              <a:t>Technology developments</a:t>
            </a:r>
          </a:p>
          <a:p>
            <a:pPr marL="400050" lvl="2" indent="0">
              <a:spcBef>
                <a:spcPts val="0"/>
              </a:spcBef>
              <a:spcAft>
                <a:spcPts val="300"/>
              </a:spcAft>
              <a:buFont typeface="Wingdings" charset="2"/>
              <a:buChar char="§"/>
            </a:pPr>
            <a:r>
              <a:rPr lang="en-US" dirty="0" smtClean="0"/>
              <a:t>Mixed Materials structures could also result in very high gradients</a:t>
            </a:r>
          </a:p>
          <a:p>
            <a:pPr marL="400050" lvl="2" indent="0">
              <a:spcBef>
                <a:spcPts val="0"/>
              </a:spcBef>
              <a:spcAft>
                <a:spcPts val="300"/>
              </a:spcAft>
              <a:buFont typeface="Wingdings" charset="2"/>
              <a:buChar char="§"/>
            </a:pPr>
            <a:r>
              <a:rPr lang="en-US" dirty="0" smtClean="0"/>
              <a:t>Methods for building structures based on alloys</a:t>
            </a:r>
          </a:p>
          <a:p>
            <a:pPr marL="0" lvl="1" indent="0">
              <a:spcBef>
                <a:spcPts val="0"/>
              </a:spcBef>
              <a:spcAft>
                <a:spcPts val="300"/>
              </a:spcAft>
              <a:buFont typeface="Wingdings" charset="2"/>
              <a:buChar char="§"/>
            </a:pPr>
            <a:r>
              <a:rPr lang="en-US" dirty="0" smtClean="0">
                <a:solidFill>
                  <a:srgbClr val="0070C0"/>
                </a:solidFill>
              </a:rPr>
              <a:t>Basic Physics studies with Mixed E&amp;H dual-mode cavities was initiated</a:t>
            </a:r>
            <a:endParaRPr lang="en-US" dirty="0" smtClean="0"/>
          </a:p>
          <a:p>
            <a:pPr marL="0" lvl="1" indent="0">
              <a:spcBef>
                <a:spcPts val="0"/>
              </a:spcBef>
              <a:spcAft>
                <a:spcPts val="300"/>
              </a:spcAft>
              <a:buFont typeface="Wingdings" charset="2"/>
              <a:buChar char="§"/>
            </a:pPr>
            <a:r>
              <a:rPr lang="en-US" dirty="0" smtClean="0">
                <a:solidFill>
                  <a:srgbClr val="0070C0"/>
                </a:solidFill>
              </a:rPr>
              <a:t>Low temperature operation could lead to very high gradient structure</a:t>
            </a:r>
          </a:p>
          <a:p>
            <a:pPr marL="400050" lvl="2" indent="0">
              <a:spcBef>
                <a:spcPts val="0"/>
              </a:spcBef>
              <a:spcAft>
                <a:spcPts val="300"/>
              </a:spcAft>
              <a:buFont typeface="Wingdings" charset="2"/>
              <a:buChar char="§"/>
            </a:pPr>
            <a:r>
              <a:rPr lang="en-US" dirty="0" smtClean="0"/>
              <a:t>Conductivity increases ( not with big factor because of anomalous skin effect, enough to reduce cyclic stresses dramatically)</a:t>
            </a:r>
          </a:p>
          <a:p>
            <a:pPr marL="400050" lvl="2" indent="0">
              <a:spcBef>
                <a:spcPts val="0"/>
              </a:spcBef>
              <a:spcAft>
                <a:spcPts val="300"/>
              </a:spcAft>
              <a:buFont typeface="Wingdings" charset="2"/>
              <a:buChar char="§"/>
            </a:pPr>
            <a:r>
              <a:rPr lang="en-US" dirty="0" smtClean="0"/>
              <a:t>The yield strength of copper improves</a:t>
            </a:r>
          </a:p>
          <a:p>
            <a:pPr marL="400050" lvl="2" indent="0">
              <a:spcBef>
                <a:spcPts val="0"/>
              </a:spcBef>
              <a:spcAft>
                <a:spcPts val="300"/>
              </a:spcAft>
              <a:buFont typeface="Wingdings" charset="2"/>
              <a:buChar char="§"/>
            </a:pPr>
            <a:r>
              <a:rPr lang="en-US" dirty="0" smtClean="0"/>
              <a:t>A proof of principle experiment is about to begin at SLAC</a:t>
            </a:r>
          </a:p>
          <a:p>
            <a:pPr marL="0" lvl="1" indent="0">
              <a:spcBef>
                <a:spcPts val="0"/>
              </a:spcBef>
              <a:spcAft>
                <a:spcPts val="300"/>
              </a:spcAft>
              <a:buFont typeface="Wingdings" charset="2"/>
              <a:buChar char="§"/>
            </a:pPr>
            <a:r>
              <a:rPr lang="en-US" dirty="0" smtClean="0">
                <a:solidFill>
                  <a:srgbClr val="0070C0"/>
                </a:solidFill>
              </a:rPr>
              <a:t>A new methodology for designing Photonic Band Gap (PBG) structures</a:t>
            </a:r>
          </a:p>
          <a:p>
            <a:pPr marL="0" lvl="1" indent="0">
              <a:spcBef>
                <a:spcPts val="0"/>
              </a:spcBef>
              <a:spcAft>
                <a:spcPts val="300"/>
              </a:spcAft>
              <a:buFont typeface="Wingdings" charset="2"/>
              <a:buChar char="§"/>
            </a:pPr>
            <a:r>
              <a:rPr lang="en-US" dirty="0" smtClean="0">
                <a:solidFill>
                  <a:srgbClr val="0070C0"/>
                </a:solidFill>
              </a:rPr>
              <a:t>A way to understand the results of MUON cooling cavity operation under strong magnetic field  </a:t>
            </a:r>
          </a:p>
          <a:p>
            <a:pPr>
              <a:buFont typeface="Arial" pitchFamily="34" charset="0"/>
              <a:buChar char="•"/>
            </a:pPr>
            <a:endParaRPr lang="en-US" dirty="0"/>
          </a:p>
        </p:txBody>
      </p:sp>
      <p:sp>
        <p:nvSpPr>
          <p:cNvPr id="6" name="TextBox 5"/>
          <p:cNvSpPr txBox="1"/>
          <p:nvPr/>
        </p:nvSpPr>
        <p:spPr>
          <a:xfrm>
            <a:off x="7405639" y="1066800"/>
            <a:ext cx="1778885" cy="461665"/>
          </a:xfrm>
          <a:prstGeom prst="rect">
            <a:avLst/>
          </a:prstGeom>
          <a:noFill/>
        </p:spPr>
        <p:txBody>
          <a:bodyPr wrap="none" rtlCol="0">
            <a:spAutoFit/>
          </a:bodyPr>
          <a:lstStyle/>
          <a:p>
            <a:r>
              <a:rPr lang="en-US" sz="1200" dirty="0" smtClean="0">
                <a:solidFill>
                  <a:srgbClr val="FF0000"/>
                </a:solidFill>
              </a:rPr>
              <a:t>SLAC, KEK,</a:t>
            </a:r>
          </a:p>
          <a:p>
            <a:r>
              <a:rPr lang="en-US" sz="1200" dirty="0" smtClean="0">
                <a:solidFill>
                  <a:srgbClr val="FF0000"/>
                </a:solidFill>
              </a:rPr>
              <a:t>INFN, CERN, MIT, Yale</a:t>
            </a:r>
            <a:endParaRPr lang="en-US" sz="1200" dirty="0">
              <a:solidFill>
                <a:srgbClr val="FF0000"/>
              </a:solidFill>
            </a:endParaRPr>
          </a:p>
        </p:txBody>
      </p:sp>
      <p:sp>
        <p:nvSpPr>
          <p:cNvPr id="7" name="Footer Placeholder 3"/>
          <p:cNvSpPr>
            <a:spLocks noGrp="1"/>
          </p:cNvSpPr>
          <p:nvPr>
            <p:ph type="ftr" sz="quarter" idx="4294967295"/>
          </p:nvPr>
        </p:nvSpPr>
        <p:spPr>
          <a:xfrm>
            <a:off x="2362200" y="6400800"/>
            <a:ext cx="4876800" cy="314326"/>
          </a:xfrm>
          <a:prstGeom prst="rect">
            <a:avLst/>
          </a:prstGeom>
        </p:spPr>
        <p:txBody>
          <a:bodyPr/>
          <a:lstStyle/>
          <a:p>
            <a:r>
              <a:rPr lang="en-US" sz="1200" dirty="0" smtClean="0"/>
              <a:t>DOE OHEP Science &amp; Technology Review, June 18</a:t>
            </a:r>
            <a:r>
              <a:rPr lang="en-US" sz="1200" baseline="30000" dirty="0" smtClean="0"/>
              <a:t>th</a:t>
            </a:r>
            <a:r>
              <a:rPr lang="en-US" sz="1200" dirty="0" smtClean="0"/>
              <a:t>-20</a:t>
            </a:r>
            <a:r>
              <a:rPr lang="en-US" sz="1200" baseline="30000" dirty="0" smtClean="0"/>
              <a:t>th</a:t>
            </a:r>
            <a:r>
              <a:rPr lang="en-US" sz="1200" dirty="0" smtClean="0"/>
              <a:t>, 2012</a:t>
            </a:r>
            <a:endParaRPr lang="en-US" sz="1200" dirty="0"/>
          </a:p>
        </p:txBody>
      </p:sp>
      <p:sp>
        <p:nvSpPr>
          <p:cNvPr id="8" name="Slide Number Placeholder 6"/>
          <p:cNvSpPr>
            <a:spLocks noGrp="1"/>
          </p:cNvSpPr>
          <p:nvPr>
            <p:ph type="sldNum" sz="quarter" idx="10"/>
          </p:nvPr>
        </p:nvSpPr>
        <p:spPr>
          <a:xfrm>
            <a:off x="6553200" y="6400800"/>
            <a:ext cx="1676400" cy="365125"/>
          </a:xfrm>
        </p:spPr>
        <p:txBody>
          <a:bodyPr/>
          <a:lstStyle/>
          <a:p>
            <a:fld id="{46D7A3A9-117E-4EF5-82A3-3CC7D0AB76B5}" type="slidenum">
              <a:rPr lang="en-US" sz="1200" smtClean="0"/>
              <a:pPr/>
              <a:t>7</a:t>
            </a:fld>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noChangeAspect="1"/>
          </p:cNvSpPr>
          <p:nvPr>
            <p:ph sz="half" idx="4294967295"/>
          </p:nvPr>
        </p:nvSpPr>
        <p:spPr>
          <a:xfrm>
            <a:off x="0" y="1143000"/>
            <a:ext cx="4040188" cy="1143000"/>
          </a:xfrm>
        </p:spPr>
        <p:txBody>
          <a:bodyPr/>
          <a:lstStyle/>
          <a:p>
            <a:r>
              <a:rPr lang="en-US" sz="1600" dirty="0" smtClean="0"/>
              <a:t>Structure is designed through a specially written finite element code associated with a genetic optimization algorithm. </a:t>
            </a:r>
            <a:endParaRPr lang="en-US" sz="1600" dirty="0"/>
          </a:p>
        </p:txBody>
      </p:sp>
      <p:sp>
        <p:nvSpPr>
          <p:cNvPr id="3" name="Title 2"/>
          <p:cNvSpPr>
            <a:spLocks noGrp="1"/>
          </p:cNvSpPr>
          <p:nvPr>
            <p:ph type="title"/>
          </p:nvPr>
        </p:nvSpPr>
        <p:spPr>
          <a:xfrm>
            <a:off x="381000" y="0"/>
            <a:ext cx="8153400" cy="838200"/>
          </a:xfrm>
        </p:spPr>
        <p:txBody>
          <a:bodyPr/>
          <a:lstStyle/>
          <a:p>
            <a:r>
              <a:rPr lang="en-US" b="0" dirty="0" smtClean="0"/>
              <a:t/>
            </a:r>
            <a:br>
              <a:rPr lang="en-US" b="0" dirty="0" smtClean="0"/>
            </a:br>
            <a:r>
              <a:rPr lang="en-US" b="0" dirty="0" smtClean="0"/>
              <a:t>Geometry Test:</a:t>
            </a:r>
            <a:br>
              <a:rPr lang="en-US" b="0" dirty="0" smtClean="0"/>
            </a:br>
            <a:r>
              <a:rPr lang="en-US" b="0" dirty="0" smtClean="0"/>
              <a:t> High shunt Impedance, Reduced Magnetic Field</a:t>
            </a:r>
            <a:endParaRPr lang="en-US" b="0" dirty="0"/>
          </a:p>
        </p:txBody>
      </p:sp>
      <p:sp>
        <p:nvSpPr>
          <p:cNvPr id="2" name="Slide Number Placeholder 1"/>
          <p:cNvSpPr>
            <a:spLocks noGrp="1"/>
          </p:cNvSpPr>
          <p:nvPr>
            <p:ph type="sldNum" sz="quarter" idx="10"/>
          </p:nvPr>
        </p:nvSpPr>
        <p:spPr/>
        <p:txBody>
          <a:bodyPr/>
          <a:lstStyle/>
          <a:p>
            <a:fld id="{5BD36294-2849-48A8-8531-5354CF3095D2}" type="slidenum">
              <a:rPr lang="en-US" smtClean="0"/>
              <a:pPr/>
              <a:t>8</a:t>
            </a:fld>
            <a:endParaRPr lang="en-US" dirty="0"/>
          </a:p>
        </p:txBody>
      </p:sp>
      <p:sp>
        <p:nvSpPr>
          <p:cNvPr id="4" name="Footer Placeholder 3"/>
          <p:cNvSpPr>
            <a:spLocks noGrp="1"/>
          </p:cNvSpPr>
          <p:nvPr>
            <p:ph type="ftr" sz="quarter" idx="11"/>
          </p:nvPr>
        </p:nvSpPr>
        <p:spPr>
          <a:xfrm>
            <a:off x="2438400" y="6376194"/>
            <a:ext cx="4569426" cy="365125"/>
          </a:xfrm>
        </p:spPr>
        <p:txBody>
          <a:bodyPr/>
          <a:lstStyle/>
          <a:p>
            <a:r>
              <a:rPr lang="en-US" sz="1200" dirty="0" smtClean="0"/>
              <a:t>DOE OHEP Science &amp; Technology Review, June 18th-20th, 2012</a:t>
            </a:r>
            <a:endParaRPr lang="en-US" sz="1200" dirty="0"/>
          </a:p>
        </p:txBody>
      </p:sp>
      <p:pic>
        <p:nvPicPr>
          <p:cNvPr id="28" name="Picture 2" descr="C:\Documents and Settings\dolgash\My Documents\My Dropbox\X-band-structure-SLAC-May-2011\Jeff\Screen shot 2011-05-13 at 4.33.21 PM.png"/>
          <p:cNvPicPr>
            <a:picLocks noChangeAspect="1" noChangeArrowheads="1"/>
          </p:cNvPicPr>
          <p:nvPr/>
        </p:nvPicPr>
        <p:blipFill>
          <a:blip r:embed="rId2" cstate="print"/>
          <a:srcRect/>
          <a:stretch>
            <a:fillRect/>
          </a:stretch>
        </p:blipFill>
        <p:spPr bwMode="auto">
          <a:xfrm>
            <a:off x="304800" y="4810126"/>
            <a:ext cx="2380973" cy="1285874"/>
          </a:xfrm>
          <a:prstGeom prst="rect">
            <a:avLst/>
          </a:prstGeom>
          <a:noFill/>
          <a:ln w="9525">
            <a:noFill/>
            <a:miter lim="800000"/>
            <a:headEnd/>
            <a:tailEnd/>
          </a:ln>
        </p:spPr>
      </p:pic>
      <p:grpSp>
        <p:nvGrpSpPr>
          <p:cNvPr id="7" name="Group 36"/>
          <p:cNvGrpSpPr/>
          <p:nvPr/>
        </p:nvGrpSpPr>
        <p:grpSpPr>
          <a:xfrm>
            <a:off x="4572000" y="1219201"/>
            <a:ext cx="3994150" cy="2611518"/>
            <a:chOff x="112713" y="946150"/>
            <a:chExt cx="4191000" cy="2881313"/>
          </a:xfrm>
        </p:grpSpPr>
        <p:pic>
          <p:nvPicPr>
            <p:cNvPr id="38" name="Picture 33"/>
            <p:cNvPicPr>
              <a:picLocks noChangeAspect="1" noChangeArrowheads="1"/>
            </p:cNvPicPr>
            <p:nvPr/>
          </p:nvPicPr>
          <p:blipFill>
            <a:blip r:embed="rId3" cstate="print"/>
            <a:srcRect l="1581" r="11469" b="20821"/>
            <a:stretch>
              <a:fillRect/>
            </a:stretch>
          </p:blipFill>
          <p:spPr bwMode="auto">
            <a:xfrm>
              <a:off x="112713" y="946150"/>
              <a:ext cx="4191000" cy="2881313"/>
            </a:xfrm>
            <a:prstGeom prst="rect">
              <a:avLst/>
            </a:prstGeom>
            <a:noFill/>
            <a:ln w="9525">
              <a:noFill/>
              <a:miter lim="800000"/>
              <a:headEnd/>
              <a:tailEnd/>
            </a:ln>
          </p:spPr>
        </p:pic>
        <p:sp>
          <p:nvSpPr>
            <p:cNvPr id="39" name="TextBox 11"/>
            <p:cNvSpPr txBox="1">
              <a:spLocks noChangeArrowheads="1"/>
            </p:cNvSpPr>
            <p:nvPr/>
          </p:nvSpPr>
          <p:spPr bwMode="auto">
            <a:xfrm>
              <a:off x="2728913" y="2368550"/>
              <a:ext cx="1312862" cy="522288"/>
            </a:xfrm>
            <a:prstGeom prst="rect">
              <a:avLst/>
            </a:prstGeom>
            <a:noFill/>
            <a:ln w="9525">
              <a:noFill/>
              <a:miter lim="800000"/>
              <a:headEnd/>
              <a:tailEnd/>
            </a:ln>
          </p:spPr>
          <p:txBody>
            <a:bodyPr wrap="none">
              <a:spAutoFit/>
            </a:bodyPr>
            <a:lstStyle/>
            <a:p>
              <a:pPr algn="ctr"/>
              <a:r>
                <a:rPr lang="en-US" sz="1400">
                  <a:latin typeface="Calibri" pitchFamily="34" charset="0"/>
                </a:rPr>
                <a:t>Round iris, </a:t>
              </a:r>
              <a:br>
                <a:rPr lang="en-US" sz="1400">
                  <a:latin typeface="Calibri" pitchFamily="34" charset="0"/>
                </a:rPr>
              </a:br>
              <a:r>
                <a:rPr lang="en-US" sz="1400">
                  <a:latin typeface="Calibri" pitchFamily="34" charset="0"/>
                </a:rPr>
                <a:t>on axis coupled</a:t>
              </a:r>
            </a:p>
          </p:txBody>
        </p:sp>
        <p:sp>
          <p:nvSpPr>
            <p:cNvPr id="40" name="TextBox 12"/>
            <p:cNvSpPr txBox="1">
              <a:spLocks noChangeArrowheads="1"/>
            </p:cNvSpPr>
            <p:nvPr/>
          </p:nvSpPr>
          <p:spPr bwMode="auto">
            <a:xfrm>
              <a:off x="2459038" y="2790825"/>
              <a:ext cx="1328737" cy="522288"/>
            </a:xfrm>
            <a:prstGeom prst="rect">
              <a:avLst/>
            </a:prstGeom>
            <a:noFill/>
            <a:ln w="9525">
              <a:noFill/>
              <a:miter lim="800000"/>
              <a:headEnd/>
              <a:tailEnd/>
            </a:ln>
          </p:spPr>
          <p:txBody>
            <a:bodyPr>
              <a:spAutoFit/>
            </a:bodyPr>
            <a:lstStyle/>
            <a:p>
              <a:pPr algn="ctr"/>
              <a:r>
                <a:rPr lang="en-US" sz="1400" dirty="0">
                  <a:solidFill>
                    <a:srgbClr val="0000FF"/>
                  </a:solidFill>
                  <a:latin typeface="Calibri" pitchFamily="34" charset="0"/>
                </a:rPr>
                <a:t>Elliptical iris, </a:t>
              </a:r>
              <a:br>
                <a:rPr lang="en-US" sz="1400" dirty="0">
                  <a:solidFill>
                    <a:srgbClr val="0000FF"/>
                  </a:solidFill>
                  <a:latin typeface="Calibri" pitchFamily="34" charset="0"/>
                </a:rPr>
              </a:br>
              <a:r>
                <a:rPr lang="en-US" sz="1400" dirty="0">
                  <a:solidFill>
                    <a:srgbClr val="0000FF"/>
                  </a:solidFill>
                  <a:latin typeface="Calibri" pitchFamily="34" charset="0"/>
                </a:rPr>
                <a:t>on-axis coupled</a:t>
              </a:r>
            </a:p>
          </p:txBody>
        </p:sp>
        <p:sp>
          <p:nvSpPr>
            <p:cNvPr id="41" name="TextBox 13"/>
            <p:cNvSpPr txBox="1">
              <a:spLocks noChangeArrowheads="1"/>
            </p:cNvSpPr>
            <p:nvPr/>
          </p:nvSpPr>
          <p:spPr bwMode="auto">
            <a:xfrm>
              <a:off x="1077913" y="1393825"/>
              <a:ext cx="1495425" cy="522288"/>
            </a:xfrm>
            <a:prstGeom prst="rect">
              <a:avLst/>
            </a:prstGeom>
            <a:noFill/>
            <a:ln w="9525">
              <a:noFill/>
              <a:miter lim="800000"/>
              <a:headEnd/>
              <a:tailEnd/>
            </a:ln>
          </p:spPr>
          <p:txBody>
            <a:bodyPr wrap="none">
              <a:spAutoFit/>
            </a:bodyPr>
            <a:lstStyle/>
            <a:p>
              <a:pPr algn="ctr"/>
              <a:r>
                <a:rPr lang="en-US" sz="1400" dirty="0">
                  <a:solidFill>
                    <a:srgbClr val="FF0000"/>
                  </a:solidFill>
                  <a:latin typeface="Calibri" pitchFamily="34" charset="0"/>
                </a:rPr>
                <a:t>Optimized shape, </a:t>
              </a:r>
              <a:br>
                <a:rPr lang="en-US" sz="1400" dirty="0">
                  <a:solidFill>
                    <a:srgbClr val="FF0000"/>
                  </a:solidFill>
                  <a:latin typeface="Calibri" pitchFamily="34" charset="0"/>
                </a:rPr>
              </a:br>
              <a:r>
                <a:rPr lang="en-US" sz="1400" dirty="0">
                  <a:solidFill>
                    <a:srgbClr val="FF0000"/>
                  </a:solidFill>
                  <a:latin typeface="Calibri" pitchFamily="34" charset="0"/>
                </a:rPr>
                <a:t>on axis coupled</a:t>
              </a:r>
            </a:p>
          </p:txBody>
        </p:sp>
        <p:cxnSp>
          <p:nvCxnSpPr>
            <p:cNvPr id="42" name="Straight Arrow Connector 41"/>
            <p:cNvCxnSpPr/>
            <p:nvPr/>
          </p:nvCxnSpPr>
          <p:spPr>
            <a:xfrm flipV="1">
              <a:off x="2420938" y="1624013"/>
              <a:ext cx="346075" cy="38100"/>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536825" y="2622550"/>
              <a:ext cx="384175" cy="38100"/>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286000" y="2667000"/>
              <a:ext cx="382588" cy="255588"/>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45" name="TextBox 18"/>
            <p:cNvSpPr txBox="1">
              <a:spLocks noChangeArrowheads="1"/>
            </p:cNvSpPr>
            <p:nvPr/>
          </p:nvSpPr>
          <p:spPr bwMode="auto">
            <a:xfrm>
              <a:off x="923925" y="2046288"/>
              <a:ext cx="1136650" cy="523875"/>
            </a:xfrm>
            <a:prstGeom prst="rect">
              <a:avLst/>
            </a:prstGeom>
            <a:noFill/>
            <a:ln w="9525">
              <a:noFill/>
              <a:miter lim="800000"/>
              <a:headEnd/>
              <a:tailEnd/>
            </a:ln>
          </p:spPr>
          <p:txBody>
            <a:bodyPr wrap="none">
              <a:spAutoFit/>
            </a:bodyPr>
            <a:lstStyle/>
            <a:p>
              <a:pPr algn="ctr"/>
              <a:r>
                <a:rPr lang="en-US" sz="1400">
                  <a:solidFill>
                    <a:srgbClr val="00B050"/>
                  </a:solidFill>
                  <a:latin typeface="Calibri" pitchFamily="34" charset="0"/>
                </a:rPr>
                <a:t>Elliptical iris, </a:t>
              </a:r>
              <a:br>
                <a:rPr lang="en-US" sz="1400">
                  <a:solidFill>
                    <a:srgbClr val="00B050"/>
                  </a:solidFill>
                  <a:latin typeface="Calibri" pitchFamily="34" charset="0"/>
                </a:rPr>
              </a:br>
              <a:r>
                <a:rPr lang="en-US" sz="1400">
                  <a:solidFill>
                    <a:srgbClr val="00B050"/>
                  </a:solidFill>
                  <a:latin typeface="Calibri" pitchFamily="34" charset="0"/>
                </a:rPr>
                <a:t>side-coupled</a:t>
              </a:r>
            </a:p>
          </p:txBody>
        </p:sp>
        <p:cxnSp>
          <p:nvCxnSpPr>
            <p:cNvPr id="46" name="Straight Arrow Connector 45"/>
            <p:cNvCxnSpPr/>
            <p:nvPr/>
          </p:nvCxnSpPr>
          <p:spPr>
            <a:xfrm>
              <a:off x="1384300" y="2546350"/>
              <a:ext cx="153988" cy="268288"/>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grpSp>
      <p:grpSp>
        <p:nvGrpSpPr>
          <p:cNvPr id="9" name="Group 54"/>
          <p:cNvGrpSpPr/>
          <p:nvPr/>
        </p:nvGrpSpPr>
        <p:grpSpPr>
          <a:xfrm>
            <a:off x="4485995" y="1143000"/>
            <a:ext cx="4069397" cy="2743199"/>
            <a:chOff x="117231" y="940858"/>
            <a:chExt cx="4454769" cy="2945342"/>
          </a:xfrm>
        </p:grpSpPr>
        <p:pic>
          <p:nvPicPr>
            <p:cNvPr id="5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817" b="21438"/>
            <a:stretch/>
          </p:blipFill>
          <p:spPr bwMode="auto">
            <a:xfrm>
              <a:off x="117231" y="940858"/>
              <a:ext cx="4454769" cy="294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2"/>
            <p:cNvSpPr txBox="1">
              <a:spLocks noChangeArrowheads="1"/>
            </p:cNvSpPr>
            <p:nvPr/>
          </p:nvSpPr>
          <p:spPr bwMode="auto">
            <a:xfrm>
              <a:off x="2676935" y="2684905"/>
              <a:ext cx="1479171" cy="5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1400" dirty="0">
                  <a:solidFill>
                    <a:srgbClr val="0000FF"/>
                  </a:solidFill>
                  <a:latin typeface="Calibri" pitchFamily="34" charset="0"/>
                </a:rPr>
                <a:t>Elliptical iris, </a:t>
              </a:r>
              <a:br>
                <a:rPr lang="en-US" sz="1400" dirty="0">
                  <a:solidFill>
                    <a:srgbClr val="0000FF"/>
                  </a:solidFill>
                  <a:latin typeface="Calibri" pitchFamily="34" charset="0"/>
                </a:rPr>
              </a:br>
              <a:r>
                <a:rPr lang="en-US" sz="1400" dirty="0">
                  <a:solidFill>
                    <a:srgbClr val="0000FF"/>
                  </a:solidFill>
                  <a:latin typeface="Calibri" pitchFamily="34" charset="0"/>
                </a:rPr>
                <a:t>on-axis coupled</a:t>
              </a:r>
            </a:p>
          </p:txBody>
        </p:sp>
        <p:sp>
          <p:nvSpPr>
            <p:cNvPr id="58" name="TextBox 13"/>
            <p:cNvSpPr txBox="1">
              <a:spLocks noChangeArrowheads="1"/>
            </p:cNvSpPr>
            <p:nvPr/>
          </p:nvSpPr>
          <p:spPr bwMode="auto">
            <a:xfrm>
              <a:off x="1077913" y="1393825"/>
              <a:ext cx="1495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1400">
                  <a:solidFill>
                    <a:srgbClr val="FF0000"/>
                  </a:solidFill>
                  <a:latin typeface="Calibri" pitchFamily="34" charset="0"/>
                </a:rPr>
                <a:t>Optimized shape, </a:t>
              </a:r>
              <a:br>
                <a:rPr lang="en-US" sz="1400">
                  <a:solidFill>
                    <a:srgbClr val="FF0000"/>
                  </a:solidFill>
                  <a:latin typeface="Calibri" pitchFamily="34" charset="0"/>
                </a:rPr>
              </a:br>
              <a:r>
                <a:rPr lang="en-US" sz="1400">
                  <a:solidFill>
                    <a:srgbClr val="FF0000"/>
                  </a:solidFill>
                  <a:latin typeface="Calibri" pitchFamily="34" charset="0"/>
                </a:rPr>
                <a:t>on axis coupled</a:t>
              </a:r>
            </a:p>
          </p:txBody>
        </p:sp>
        <p:cxnSp>
          <p:nvCxnSpPr>
            <p:cNvPr id="59" name="Straight Arrow Connector 58"/>
            <p:cNvCxnSpPr/>
            <p:nvPr/>
          </p:nvCxnSpPr>
          <p:spPr>
            <a:xfrm flipV="1">
              <a:off x="2420938" y="1624013"/>
              <a:ext cx="346075" cy="38100"/>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2286000" y="2667000"/>
              <a:ext cx="382588" cy="255588"/>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sp>
          <p:nvSpPr>
            <p:cNvPr id="61" name="TextBox 18"/>
            <p:cNvSpPr txBox="1">
              <a:spLocks noChangeArrowheads="1"/>
            </p:cNvSpPr>
            <p:nvPr/>
          </p:nvSpPr>
          <p:spPr bwMode="auto">
            <a:xfrm>
              <a:off x="923925" y="2046288"/>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1400">
                  <a:solidFill>
                    <a:srgbClr val="00B050"/>
                  </a:solidFill>
                  <a:latin typeface="Calibri" pitchFamily="34" charset="0"/>
                </a:rPr>
                <a:t>Elliptical iris, </a:t>
              </a:r>
              <a:br>
                <a:rPr lang="en-US" sz="1400">
                  <a:solidFill>
                    <a:srgbClr val="00B050"/>
                  </a:solidFill>
                  <a:latin typeface="Calibri" pitchFamily="34" charset="0"/>
                </a:rPr>
              </a:br>
              <a:r>
                <a:rPr lang="en-US" sz="1400">
                  <a:solidFill>
                    <a:srgbClr val="00B050"/>
                  </a:solidFill>
                  <a:latin typeface="Calibri" pitchFamily="34" charset="0"/>
                </a:rPr>
                <a:t>side-coupled</a:t>
              </a:r>
            </a:p>
          </p:txBody>
        </p:sp>
        <p:cxnSp>
          <p:nvCxnSpPr>
            <p:cNvPr id="62" name="Straight Arrow Connector 61"/>
            <p:cNvCxnSpPr/>
            <p:nvPr/>
          </p:nvCxnSpPr>
          <p:spPr>
            <a:xfrm>
              <a:off x="1384300" y="2546350"/>
              <a:ext cx="153988" cy="268288"/>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grpSp>
      <p:grpSp>
        <p:nvGrpSpPr>
          <p:cNvPr id="10" name="Group 46"/>
          <p:cNvGrpSpPr/>
          <p:nvPr/>
        </p:nvGrpSpPr>
        <p:grpSpPr>
          <a:xfrm>
            <a:off x="4485995" y="3820365"/>
            <a:ext cx="4102100" cy="2657474"/>
            <a:chOff x="123730" y="914400"/>
            <a:chExt cx="4433888" cy="2895600"/>
          </a:xfrm>
        </p:grpSpPr>
        <p:pic>
          <p:nvPicPr>
            <p:cNvPr id="48" name="Picture 26"/>
            <p:cNvPicPr>
              <a:picLocks noChangeAspect="1" noChangeArrowheads="1"/>
            </p:cNvPicPr>
            <p:nvPr/>
          </p:nvPicPr>
          <p:blipFill>
            <a:blip r:embed="rId5" cstate="print"/>
            <a:srcRect r="10909" b="22659"/>
            <a:stretch>
              <a:fillRect/>
            </a:stretch>
          </p:blipFill>
          <p:spPr bwMode="auto">
            <a:xfrm>
              <a:off x="123730" y="914400"/>
              <a:ext cx="4433888" cy="2895600"/>
            </a:xfrm>
            <a:prstGeom prst="rect">
              <a:avLst/>
            </a:prstGeom>
            <a:noFill/>
            <a:ln w="9525">
              <a:noFill/>
              <a:miter lim="800000"/>
              <a:headEnd/>
              <a:tailEnd/>
            </a:ln>
          </p:spPr>
        </p:pic>
        <p:sp>
          <p:nvSpPr>
            <p:cNvPr id="49" name="TextBox 6"/>
            <p:cNvSpPr txBox="1">
              <a:spLocks noChangeArrowheads="1"/>
            </p:cNvSpPr>
            <p:nvPr/>
          </p:nvSpPr>
          <p:spPr bwMode="auto">
            <a:xfrm>
              <a:off x="2797175" y="2122488"/>
              <a:ext cx="1314450" cy="523875"/>
            </a:xfrm>
            <a:prstGeom prst="rect">
              <a:avLst/>
            </a:prstGeom>
            <a:noFill/>
            <a:ln w="9525">
              <a:noFill/>
              <a:miter lim="800000"/>
              <a:headEnd/>
              <a:tailEnd/>
            </a:ln>
          </p:spPr>
          <p:txBody>
            <a:bodyPr wrap="none">
              <a:spAutoFit/>
            </a:bodyPr>
            <a:lstStyle/>
            <a:p>
              <a:pPr algn="ctr"/>
              <a:r>
                <a:rPr lang="en-US" sz="1400" dirty="0">
                  <a:latin typeface="Calibri" pitchFamily="34" charset="0"/>
                </a:rPr>
                <a:t>Elliptical iris, </a:t>
              </a:r>
              <a:br>
                <a:rPr lang="en-US" sz="1400" dirty="0">
                  <a:latin typeface="Calibri" pitchFamily="34" charset="0"/>
                </a:rPr>
              </a:br>
              <a:r>
                <a:rPr lang="en-US" sz="1400" dirty="0">
                  <a:latin typeface="Calibri" pitchFamily="34" charset="0"/>
                </a:rPr>
                <a:t>on axis coupled</a:t>
              </a:r>
            </a:p>
          </p:txBody>
        </p:sp>
        <p:sp>
          <p:nvSpPr>
            <p:cNvPr id="50" name="TextBox 7"/>
            <p:cNvSpPr txBox="1">
              <a:spLocks noChangeArrowheads="1"/>
            </p:cNvSpPr>
            <p:nvPr/>
          </p:nvSpPr>
          <p:spPr bwMode="auto">
            <a:xfrm>
              <a:off x="2536825" y="2698750"/>
              <a:ext cx="1138238" cy="523875"/>
            </a:xfrm>
            <a:prstGeom prst="rect">
              <a:avLst/>
            </a:prstGeom>
            <a:noFill/>
            <a:ln w="9525">
              <a:noFill/>
              <a:miter lim="800000"/>
              <a:headEnd/>
              <a:tailEnd/>
            </a:ln>
          </p:spPr>
          <p:txBody>
            <a:bodyPr wrap="none">
              <a:spAutoFit/>
            </a:bodyPr>
            <a:lstStyle/>
            <a:p>
              <a:r>
                <a:rPr lang="en-US" sz="1400" dirty="0">
                  <a:solidFill>
                    <a:srgbClr val="0000FF"/>
                  </a:solidFill>
                  <a:latin typeface="Calibri" pitchFamily="34" charset="0"/>
                </a:rPr>
                <a:t>Elliptical iris, </a:t>
              </a:r>
              <a:br>
                <a:rPr lang="en-US" sz="1400" dirty="0">
                  <a:solidFill>
                    <a:srgbClr val="0000FF"/>
                  </a:solidFill>
                  <a:latin typeface="Calibri" pitchFamily="34" charset="0"/>
                </a:rPr>
              </a:br>
              <a:r>
                <a:rPr lang="en-US" sz="1400" dirty="0">
                  <a:solidFill>
                    <a:srgbClr val="0000FF"/>
                  </a:solidFill>
                  <a:latin typeface="Calibri" pitchFamily="34" charset="0"/>
                </a:rPr>
                <a:t>side-coupled</a:t>
              </a:r>
            </a:p>
          </p:txBody>
        </p:sp>
        <p:sp>
          <p:nvSpPr>
            <p:cNvPr id="51" name="TextBox 8"/>
            <p:cNvSpPr txBox="1">
              <a:spLocks noChangeArrowheads="1"/>
            </p:cNvSpPr>
            <p:nvPr/>
          </p:nvSpPr>
          <p:spPr bwMode="auto">
            <a:xfrm>
              <a:off x="925513" y="1201738"/>
              <a:ext cx="1495425" cy="522287"/>
            </a:xfrm>
            <a:prstGeom prst="rect">
              <a:avLst/>
            </a:prstGeom>
            <a:noFill/>
            <a:ln w="9525">
              <a:noFill/>
              <a:miter lim="800000"/>
              <a:headEnd/>
              <a:tailEnd/>
            </a:ln>
          </p:spPr>
          <p:txBody>
            <a:bodyPr wrap="none">
              <a:spAutoFit/>
            </a:bodyPr>
            <a:lstStyle/>
            <a:p>
              <a:pPr algn="ctr"/>
              <a:r>
                <a:rPr lang="en-US" sz="1400" dirty="0">
                  <a:solidFill>
                    <a:srgbClr val="FF0000"/>
                  </a:solidFill>
                  <a:latin typeface="Calibri" pitchFamily="34" charset="0"/>
                </a:rPr>
                <a:t>Optimized shape, </a:t>
              </a:r>
              <a:br>
                <a:rPr lang="en-US" sz="1400" dirty="0">
                  <a:solidFill>
                    <a:srgbClr val="FF0000"/>
                  </a:solidFill>
                  <a:latin typeface="Calibri" pitchFamily="34" charset="0"/>
                </a:rPr>
              </a:br>
              <a:r>
                <a:rPr lang="en-US" sz="1400" dirty="0">
                  <a:solidFill>
                    <a:srgbClr val="FF0000"/>
                  </a:solidFill>
                  <a:latin typeface="Calibri" pitchFamily="34" charset="0"/>
                </a:rPr>
                <a:t>on axis coupled</a:t>
              </a:r>
            </a:p>
          </p:txBody>
        </p:sp>
        <p:cxnSp>
          <p:nvCxnSpPr>
            <p:cNvPr id="52" name="Straight Arrow Connector 51"/>
            <p:cNvCxnSpPr/>
            <p:nvPr/>
          </p:nvCxnSpPr>
          <p:spPr>
            <a:xfrm flipV="1">
              <a:off x="2306638" y="1316038"/>
              <a:ext cx="344487" cy="39687"/>
            </a:xfrm>
            <a:prstGeom prst="straightConnector1">
              <a:avLst/>
            </a:prstGeom>
            <a:ln>
              <a:solidFill>
                <a:srgbClr val="FF000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2971800" y="1700213"/>
              <a:ext cx="379413" cy="422275"/>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1905000" y="2133600"/>
              <a:ext cx="669925" cy="520700"/>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7439352" y="2321815"/>
            <a:ext cx="877163" cy="369332"/>
          </a:xfrm>
          <a:prstGeom prst="rect">
            <a:avLst/>
          </a:prstGeom>
          <a:noFill/>
        </p:spPr>
        <p:txBody>
          <a:bodyPr wrap="none" rtlCol="0">
            <a:spAutoFit/>
          </a:bodyPr>
          <a:lstStyle/>
          <a:p>
            <a:r>
              <a:rPr lang="en-US" dirty="0" smtClean="0"/>
              <a:t>200 ns</a:t>
            </a:r>
            <a:endParaRPr lang="en-US" dirty="0"/>
          </a:p>
        </p:txBody>
      </p:sp>
      <p:sp>
        <p:nvSpPr>
          <p:cNvPr id="64" name="TextBox 63"/>
          <p:cNvSpPr txBox="1"/>
          <p:nvPr/>
        </p:nvSpPr>
        <p:spPr>
          <a:xfrm>
            <a:off x="7471966" y="4378743"/>
            <a:ext cx="877163" cy="369332"/>
          </a:xfrm>
          <a:prstGeom prst="rect">
            <a:avLst/>
          </a:prstGeom>
          <a:noFill/>
        </p:spPr>
        <p:txBody>
          <a:bodyPr wrap="none" rtlCol="0">
            <a:spAutoFit/>
          </a:bodyPr>
          <a:lstStyle/>
          <a:p>
            <a:r>
              <a:rPr lang="en-US" dirty="0" smtClean="0"/>
              <a:t>600 ns</a:t>
            </a:r>
            <a:endParaRPr lang="en-US" dirty="0"/>
          </a:p>
        </p:txBody>
      </p:sp>
      <p:pic>
        <p:nvPicPr>
          <p:cNvPr id="83" name="Picture 82"/>
          <p:cNvPicPr>
            <a:picLocks noChangeAspect="1"/>
          </p:cNvPicPr>
          <p:nvPr/>
        </p:nvPicPr>
        <p:blipFill>
          <a:blip r:embed="rId6" cstate="print"/>
          <a:stretch>
            <a:fillRect/>
          </a:stretch>
        </p:blipFill>
        <p:spPr>
          <a:xfrm>
            <a:off x="457200" y="2209800"/>
            <a:ext cx="2463800"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Distributed coupling accelerator structure</a:t>
            </a:r>
            <a:endParaRPr lang="en-US" b="0" dirty="0"/>
          </a:p>
        </p:txBody>
      </p:sp>
      <p:sp>
        <p:nvSpPr>
          <p:cNvPr id="2" name="Slide Number Placeholder 1"/>
          <p:cNvSpPr>
            <a:spLocks noGrp="1"/>
          </p:cNvSpPr>
          <p:nvPr>
            <p:ph type="sldNum" sz="quarter" idx="10"/>
          </p:nvPr>
        </p:nvSpPr>
        <p:spPr/>
        <p:txBody>
          <a:bodyPr/>
          <a:lstStyle/>
          <a:p>
            <a:fld id="{5BD36294-2849-48A8-8531-5354CF3095D2}" type="slidenum">
              <a:rPr lang="en-US" smtClean="0"/>
              <a:pPr/>
              <a:t>9</a:t>
            </a:fld>
            <a:endParaRPr lang="en-US" dirty="0"/>
          </a:p>
        </p:txBody>
      </p:sp>
      <p:sp>
        <p:nvSpPr>
          <p:cNvPr id="4" name="Footer Placeholder 3"/>
          <p:cNvSpPr>
            <a:spLocks noGrp="1"/>
          </p:cNvSpPr>
          <p:nvPr>
            <p:ph type="ftr" sz="quarter" idx="11"/>
          </p:nvPr>
        </p:nvSpPr>
        <p:spPr/>
        <p:txBody>
          <a:bodyPr/>
          <a:lstStyle/>
          <a:p>
            <a:r>
              <a:rPr lang="en-US" sz="1100" dirty="0" smtClean="0"/>
              <a:t>DOE OHEP Science &amp; Technology Review, June 18th-20th, 2012</a:t>
            </a:r>
            <a:endParaRPr lang="en-US" sz="1100" dirty="0"/>
          </a:p>
        </p:txBody>
      </p:sp>
      <p:pic>
        <p:nvPicPr>
          <p:cNvPr id="9" name="Picture 1" descr="SW CC Exploded View.jpg"/>
          <p:cNvPicPr>
            <a:picLocks noGrp="1" noChangeAspect="1"/>
          </p:cNvPicPr>
          <p:nvPr>
            <p:ph sz="quarter" idx="4294967295"/>
          </p:nvPr>
        </p:nvPicPr>
        <p:blipFill>
          <a:blip r:embed="rId2" cstate="print"/>
          <a:srcRect/>
          <a:stretch>
            <a:fillRect/>
          </a:stretch>
        </p:blipFill>
        <p:spPr bwMode="auto">
          <a:xfrm>
            <a:off x="6613525" y="4724400"/>
            <a:ext cx="2530475" cy="1698625"/>
          </a:xfrm>
          <a:prstGeom prst="rect">
            <a:avLst/>
          </a:prstGeom>
          <a:noFill/>
          <a:ln w="9525">
            <a:noFill/>
            <a:miter lim="800000"/>
            <a:headEnd/>
            <a:tailEnd/>
          </a:ln>
        </p:spPr>
      </p:pic>
      <p:pic>
        <p:nvPicPr>
          <p:cNvPr id="10" name="Picture 53"/>
          <p:cNvPicPr>
            <a:picLocks noChangeAspect="1"/>
          </p:cNvPicPr>
          <p:nvPr/>
        </p:nvPicPr>
        <p:blipFill>
          <a:blip r:embed="rId3" cstate="print"/>
          <a:srcRect l="23802" r="29752" b="10893"/>
          <a:stretch>
            <a:fillRect/>
          </a:stretch>
        </p:blipFill>
        <p:spPr bwMode="auto">
          <a:xfrm>
            <a:off x="4618120" y="1371600"/>
            <a:ext cx="2392280" cy="2506663"/>
          </a:xfrm>
          <a:prstGeom prst="rect">
            <a:avLst/>
          </a:prstGeom>
          <a:noFill/>
          <a:ln w="9525">
            <a:noFill/>
            <a:miter lim="800000"/>
            <a:headEnd/>
            <a:tailEnd/>
          </a:ln>
        </p:spPr>
      </p:pic>
      <p:pic>
        <p:nvPicPr>
          <p:cNvPr id="11" name="Picture 2" descr="Plate 1.jpg"/>
          <p:cNvPicPr>
            <a:picLocks noChangeAspect="1"/>
          </p:cNvPicPr>
          <p:nvPr/>
        </p:nvPicPr>
        <p:blipFill>
          <a:blip r:embed="rId4" cstate="print"/>
          <a:srcRect/>
          <a:stretch>
            <a:fillRect/>
          </a:stretch>
        </p:blipFill>
        <p:spPr bwMode="auto">
          <a:xfrm>
            <a:off x="301708" y="4712087"/>
            <a:ext cx="2392280" cy="1606164"/>
          </a:xfrm>
          <a:prstGeom prst="rect">
            <a:avLst/>
          </a:prstGeom>
          <a:noFill/>
          <a:ln w="9525">
            <a:noFill/>
            <a:miter lim="800000"/>
            <a:headEnd/>
            <a:tailEnd/>
          </a:ln>
        </p:spPr>
      </p:pic>
      <p:pic>
        <p:nvPicPr>
          <p:cNvPr id="12" name="Picture 2" descr="SW CC 01.jpg"/>
          <p:cNvPicPr>
            <a:picLocks noChangeAspect="1"/>
          </p:cNvPicPr>
          <p:nvPr/>
        </p:nvPicPr>
        <p:blipFill>
          <a:blip r:embed="rId5" cstate="print"/>
          <a:srcRect/>
          <a:stretch>
            <a:fillRect/>
          </a:stretch>
        </p:blipFill>
        <p:spPr bwMode="auto">
          <a:xfrm>
            <a:off x="3124200" y="4724400"/>
            <a:ext cx="2530311" cy="1699054"/>
          </a:xfrm>
          <a:prstGeom prst="rect">
            <a:avLst/>
          </a:prstGeom>
          <a:noFill/>
          <a:ln w="9525">
            <a:noFill/>
            <a:miter lim="800000"/>
            <a:headEnd/>
            <a:tailEnd/>
          </a:ln>
        </p:spPr>
      </p:pic>
      <p:grpSp>
        <p:nvGrpSpPr>
          <p:cNvPr id="5" name="Group 1"/>
          <p:cNvGrpSpPr>
            <a:grpSpLocks/>
          </p:cNvGrpSpPr>
          <p:nvPr/>
        </p:nvGrpSpPr>
        <p:grpSpPr bwMode="auto">
          <a:xfrm>
            <a:off x="7037388" y="1371600"/>
            <a:ext cx="1878012" cy="2941638"/>
            <a:chOff x="76200" y="1447800"/>
            <a:chExt cx="4142232" cy="5285232"/>
          </a:xfrm>
        </p:grpSpPr>
        <p:pic>
          <p:nvPicPr>
            <p:cNvPr id="14" name="Picture 8" descr="Screen shot 2011-05-02 at 2.17.01 PM.png"/>
            <p:cNvPicPr>
              <a:picLocks noChangeAspect="1"/>
            </p:cNvPicPr>
            <p:nvPr/>
          </p:nvPicPr>
          <p:blipFill>
            <a:blip r:embed="rId6" cstate="print"/>
            <a:srcRect l="12421" r="7076"/>
            <a:stretch>
              <a:fillRect/>
            </a:stretch>
          </p:blipFill>
          <p:spPr bwMode="auto">
            <a:xfrm>
              <a:off x="76200" y="1447800"/>
              <a:ext cx="4142232" cy="5285232"/>
            </a:xfrm>
            <a:prstGeom prst="rect">
              <a:avLst/>
            </a:prstGeom>
            <a:noFill/>
            <a:ln w="9525">
              <a:noFill/>
              <a:miter lim="800000"/>
              <a:headEnd/>
              <a:tailEnd/>
            </a:ln>
          </p:spPr>
        </p:pic>
        <p:sp>
          <p:nvSpPr>
            <p:cNvPr id="15" name="TextBox 3"/>
            <p:cNvSpPr txBox="1">
              <a:spLocks noChangeArrowheads="1"/>
            </p:cNvSpPr>
            <p:nvPr/>
          </p:nvSpPr>
          <p:spPr bwMode="auto">
            <a:xfrm>
              <a:off x="693170" y="3214938"/>
              <a:ext cx="301660" cy="369332"/>
            </a:xfrm>
            <a:prstGeom prst="rect">
              <a:avLst/>
            </a:prstGeom>
            <a:noFill/>
            <a:ln w="9525">
              <a:noFill/>
              <a:miter lim="800000"/>
              <a:headEnd/>
              <a:tailEnd/>
            </a:ln>
          </p:spPr>
          <p:txBody>
            <a:bodyPr wrap="none">
              <a:spAutoFit/>
            </a:bodyPr>
            <a:lstStyle/>
            <a:p>
              <a:r>
                <a:rPr lang="en-US">
                  <a:solidFill>
                    <a:schemeClr val="bg1"/>
                  </a:solidFill>
                </a:rPr>
                <a:t>1</a:t>
              </a:r>
            </a:p>
          </p:txBody>
        </p:sp>
        <p:sp>
          <p:nvSpPr>
            <p:cNvPr id="16" name="TextBox 12"/>
            <p:cNvSpPr txBox="1">
              <a:spLocks noChangeArrowheads="1"/>
            </p:cNvSpPr>
            <p:nvPr/>
          </p:nvSpPr>
          <p:spPr bwMode="auto">
            <a:xfrm>
              <a:off x="995955" y="2098740"/>
              <a:ext cx="301660" cy="369332"/>
            </a:xfrm>
            <a:prstGeom prst="rect">
              <a:avLst/>
            </a:prstGeom>
            <a:noFill/>
            <a:ln w="9525">
              <a:noFill/>
              <a:miter lim="800000"/>
              <a:headEnd/>
              <a:tailEnd/>
            </a:ln>
          </p:spPr>
          <p:txBody>
            <a:bodyPr wrap="none">
              <a:spAutoFit/>
            </a:bodyPr>
            <a:lstStyle/>
            <a:p>
              <a:r>
                <a:rPr lang="en-US">
                  <a:solidFill>
                    <a:schemeClr val="bg1"/>
                  </a:solidFill>
                </a:rPr>
                <a:t>2</a:t>
              </a:r>
            </a:p>
          </p:txBody>
        </p:sp>
        <p:sp>
          <p:nvSpPr>
            <p:cNvPr id="17" name="TextBox 13"/>
            <p:cNvSpPr txBox="1">
              <a:spLocks noChangeArrowheads="1"/>
            </p:cNvSpPr>
            <p:nvPr/>
          </p:nvSpPr>
          <p:spPr bwMode="auto">
            <a:xfrm>
              <a:off x="1441309" y="1954725"/>
              <a:ext cx="301660" cy="369332"/>
            </a:xfrm>
            <a:prstGeom prst="rect">
              <a:avLst/>
            </a:prstGeom>
            <a:noFill/>
            <a:ln w="9525">
              <a:noFill/>
              <a:miter lim="800000"/>
              <a:headEnd/>
              <a:tailEnd/>
            </a:ln>
          </p:spPr>
          <p:txBody>
            <a:bodyPr wrap="none">
              <a:spAutoFit/>
            </a:bodyPr>
            <a:lstStyle/>
            <a:p>
              <a:r>
                <a:rPr lang="en-US">
                  <a:solidFill>
                    <a:schemeClr val="bg1"/>
                  </a:solidFill>
                </a:rPr>
                <a:t>3</a:t>
              </a:r>
            </a:p>
          </p:txBody>
        </p:sp>
        <p:sp>
          <p:nvSpPr>
            <p:cNvPr id="18" name="TextBox 14"/>
            <p:cNvSpPr txBox="1">
              <a:spLocks noChangeArrowheads="1"/>
            </p:cNvSpPr>
            <p:nvPr/>
          </p:nvSpPr>
          <p:spPr bwMode="auto">
            <a:xfrm>
              <a:off x="1145660" y="5784736"/>
              <a:ext cx="301660" cy="369332"/>
            </a:xfrm>
            <a:prstGeom prst="rect">
              <a:avLst/>
            </a:prstGeom>
            <a:noFill/>
            <a:ln w="9525">
              <a:noFill/>
              <a:miter lim="800000"/>
              <a:headEnd/>
              <a:tailEnd/>
            </a:ln>
          </p:spPr>
          <p:txBody>
            <a:bodyPr wrap="none">
              <a:spAutoFit/>
            </a:bodyPr>
            <a:lstStyle/>
            <a:p>
              <a:r>
                <a:rPr lang="en-US">
                  <a:solidFill>
                    <a:schemeClr val="bg1"/>
                  </a:solidFill>
                </a:rPr>
                <a:t>4</a:t>
              </a:r>
            </a:p>
          </p:txBody>
        </p:sp>
      </p:grpSp>
      <p:sp>
        <p:nvSpPr>
          <p:cNvPr id="19" name="TextBox 18"/>
          <p:cNvSpPr txBox="1"/>
          <p:nvPr/>
        </p:nvSpPr>
        <p:spPr>
          <a:xfrm>
            <a:off x="76201" y="1143000"/>
            <a:ext cx="4648199" cy="3539430"/>
          </a:xfrm>
          <a:prstGeom prst="rect">
            <a:avLst/>
          </a:prstGeom>
          <a:noFill/>
        </p:spPr>
        <p:txBody>
          <a:bodyPr wrap="square" rtlCol="0">
            <a:spAutoFit/>
          </a:bodyPr>
          <a:lstStyle/>
          <a:p>
            <a:r>
              <a:rPr lang="en-US" sz="1600" dirty="0" smtClean="0">
                <a:solidFill>
                  <a:srgbClr val="0070C0"/>
                </a:solidFill>
              </a:rPr>
              <a:t>Optimizing the individual cell shape compromises the coupling between cells, hence, we needed to invent a method for distributed coupling:</a:t>
            </a:r>
          </a:p>
          <a:p>
            <a:pPr marL="168275">
              <a:buFont typeface="Arial" pitchFamily="34" charset="0"/>
              <a:buChar char="•"/>
            </a:pPr>
            <a:r>
              <a:rPr lang="en-US" sz="1600" dirty="0" smtClean="0"/>
              <a:t> A patent will be filled by Stanford university’s Office of Technology Licensing</a:t>
            </a:r>
          </a:p>
          <a:p>
            <a:pPr marL="168275">
              <a:buFont typeface="Arial" pitchFamily="34" charset="0"/>
              <a:buChar char="•"/>
            </a:pPr>
            <a:r>
              <a:rPr lang="en-US" sz="1600" dirty="0" smtClean="0"/>
              <a:t>The structure can be build using brazing and diffusion bonding processes because the directional coupler and the bends are manufactured on the same cell plate</a:t>
            </a:r>
          </a:p>
          <a:p>
            <a:pPr marL="168275">
              <a:buFont typeface="Arial" pitchFamily="34" charset="0"/>
              <a:buChar char="•"/>
            </a:pPr>
            <a:r>
              <a:rPr lang="en-US" sz="1600" dirty="0" smtClean="0"/>
              <a:t>This most suitable for normal conducting high repetition rate applications</a:t>
            </a:r>
          </a:p>
          <a:p>
            <a:pPr marL="168275">
              <a:buFont typeface="Arial" pitchFamily="34" charset="0"/>
              <a:buChar char="•"/>
            </a:pPr>
            <a:r>
              <a:rPr lang="en-US" sz="1600" dirty="0" smtClean="0"/>
              <a:t>There are interest  from Some industrial firms to license this technology  </a:t>
            </a:r>
          </a:p>
          <a:p>
            <a:pPr marL="168275"/>
            <a:endParaRPr lang="en-US" sz="1600" dirty="0"/>
          </a:p>
        </p:txBody>
      </p:sp>
      <p:sp>
        <p:nvSpPr>
          <p:cNvPr id="21" name="TextBox 20"/>
          <p:cNvSpPr txBox="1"/>
          <p:nvPr/>
        </p:nvSpPr>
        <p:spPr>
          <a:xfrm>
            <a:off x="7405639" y="1066800"/>
            <a:ext cx="979755" cy="276999"/>
          </a:xfrm>
          <a:prstGeom prst="rect">
            <a:avLst/>
          </a:prstGeom>
          <a:noFill/>
        </p:spPr>
        <p:txBody>
          <a:bodyPr wrap="none" rtlCol="0">
            <a:spAutoFit/>
          </a:bodyPr>
          <a:lstStyle/>
          <a:p>
            <a:r>
              <a:rPr lang="en-US" sz="1200" dirty="0" smtClean="0">
                <a:solidFill>
                  <a:srgbClr val="FF0000"/>
                </a:solidFill>
              </a:rPr>
              <a:t>SLAC, KEK</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SLAC white background presentation template">
  <a:themeElements>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AC white background presentation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AC white background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AC white background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AC white background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AC white background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AC white background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AC white background presentation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AC white background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AC white background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AC white background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AC white background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AC white background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genda xmlns="8d778a49-b407-4a50-a871-e61deb55782b">21</Agenda>
    <Breakout_x0020_Session xmlns="8d778a49-b407-4a50-a871-e61deb5578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4D250BD384B44F8D164DC9EB6C8651" ma:contentTypeVersion="11" ma:contentTypeDescription="Create a new document." ma:contentTypeScope="" ma:versionID="13cb8ea8edd65c664f08eb19684092fc">
  <xsd:schema xmlns:xsd="http://www.w3.org/2001/XMLSchema" xmlns:p="http://schemas.microsoft.com/office/2006/metadata/properties" xmlns:ns2="8d778a49-b407-4a50-a871-e61deb55782b" targetNamespace="http://schemas.microsoft.com/office/2006/metadata/properties" ma:root="true" ma:fieldsID="8537c5d7b619600d945eed021be6b923" ns2:_="">
    <xsd:import namespace="8d778a49-b407-4a50-a871-e61deb55782b"/>
    <xsd:element name="properties">
      <xsd:complexType>
        <xsd:sequence>
          <xsd:element name="documentManagement">
            <xsd:complexType>
              <xsd:all>
                <xsd:element ref="ns2:Agenda" minOccurs="0"/>
                <xsd:element ref="ns2:Breakout_x0020_Session" minOccurs="0"/>
              </xsd:all>
            </xsd:complexType>
          </xsd:element>
        </xsd:sequence>
      </xsd:complexType>
    </xsd:element>
  </xsd:schema>
  <xsd:schema xmlns:xsd="http://www.w3.org/2001/XMLSchema" xmlns:dms="http://schemas.microsoft.com/office/2006/documentManagement/types" targetNamespace="8d778a49-b407-4a50-a871-e61deb55782b" elementFormDefault="qualified">
    <xsd:import namespace="http://schemas.microsoft.com/office/2006/documentManagement/types"/>
    <xsd:element name="Agenda" ma:index="8" nillable="true" ma:displayName="Agenda" ma:list="{76958ed4-848d-4273-b77c-d276692c63b3}" ma:internalName="Agenda" ma:showField="Lookup">
      <xsd:simpleType>
        <xsd:restriction base="dms:Lookup"/>
      </xsd:simpleType>
    </xsd:element>
    <xsd:element name="Breakout_x0020_Session" ma:index="9" nillable="true" ma:displayName="Breakout Session" ma:list="{9322dada-f371-45bf-a90a-85c874615273}" ma:internalName="Breakout_x0020_Session" ma:showField="Lookup">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BD58FC4-2584-4FE4-B853-9B0E6CE955BF}">
  <ds:schemaRefs>
    <ds:schemaRef ds:uri="http://schemas.microsoft.com/sharepoint/v3/contenttype/forms"/>
  </ds:schemaRefs>
</ds:datastoreItem>
</file>

<file path=customXml/itemProps2.xml><?xml version="1.0" encoding="utf-8"?>
<ds:datastoreItem xmlns:ds="http://schemas.openxmlformats.org/officeDocument/2006/customXml" ds:itemID="{04AB73D7-6E33-455B-8DFE-3CCBE716F5C4}">
  <ds:schemaRefs>
    <ds:schemaRef ds:uri="http://schemas.microsoft.com/office/2006/metadata/properties"/>
    <ds:schemaRef ds:uri="http://purl.org/dc/elements/1.1/"/>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8d778a49-b407-4a50-a871-e61deb55782b"/>
  </ds:schemaRefs>
</ds:datastoreItem>
</file>

<file path=customXml/itemProps3.xml><?xml version="1.0" encoding="utf-8"?>
<ds:datastoreItem xmlns:ds="http://schemas.openxmlformats.org/officeDocument/2006/customXml" ds:itemID="{A3223C80-A8AC-4C6A-94EF-EA35F159F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78a49-b407-4a50-a871-e61deb55782b"/>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38473</TotalTime>
  <Words>2361</Words>
  <Application>Microsoft Macintosh PowerPoint</Application>
  <PresentationFormat>On-screen Show (4:3)</PresentationFormat>
  <Paragraphs>329</Paragraphs>
  <Slides>31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1_SLAC white background presentation template</vt:lpstr>
      <vt:lpstr>KGPlot</vt:lpstr>
      <vt:lpstr>High Gradient Research, High Power RF Research, and Applications</vt:lpstr>
      <vt:lpstr>Outline </vt:lpstr>
      <vt:lpstr>High Gradient Research Efforts</vt:lpstr>
      <vt:lpstr>Geometrical Studies: Three Standing-Wave Structures of Different Geometries</vt:lpstr>
      <vt:lpstr>Geometrical Studies: Standing-wave structures with different iris diameters and shapes  a/l=0.215, a/l=0.143, and  a/l=0.105 </vt:lpstr>
      <vt:lpstr>PowerPoint Presentation</vt:lpstr>
      <vt:lpstr>Breakdown Rate Correlation with Magnetic field had a Serious Consequences on the Research Efforts</vt:lpstr>
      <vt:lpstr> Geometry Test:  High shunt Impedance, Reduced Magnetic Field</vt:lpstr>
      <vt:lpstr>Distributed coupling accelerator structure</vt:lpstr>
      <vt:lpstr>PowerPoint Presentation</vt:lpstr>
      <vt:lpstr>Comparison of Soft and Hard Copper Structures</vt:lpstr>
      <vt:lpstr>PowerPoint Presentation</vt:lpstr>
      <vt:lpstr>PowerPoint Presentation</vt:lpstr>
      <vt:lpstr>Dual mode Cavity for studying the relative effects of electric and magnetic fields</vt:lpstr>
      <vt:lpstr>PowerPoint Presentation</vt:lpstr>
      <vt:lpstr>Cryogenic Testing of accelerator structures</vt:lpstr>
      <vt:lpstr>Future plans for the high gradient collaboration</vt:lpstr>
      <vt:lpstr>PowerPoint Presentation</vt:lpstr>
      <vt:lpstr>Research on Advanced RF sources</vt:lpstr>
      <vt:lpstr>Multi-beam klystron devlopments</vt:lpstr>
      <vt:lpstr>Undulator Coupler Design (RF undulator will have a great impact on polarized positron production for future colliders)</vt:lpstr>
      <vt:lpstr>PowerPoint Presentation</vt:lpstr>
      <vt:lpstr>Spectrum shift as a function of K</vt:lpstr>
      <vt:lpstr>Application of recent developments of High Gradient Technology to futures colliders</vt:lpstr>
      <vt:lpstr>Faculties and Resources</vt:lpstr>
      <vt:lpstr>Summary</vt:lpstr>
      <vt:lpstr>PowerPoint Presentation</vt:lpstr>
      <vt:lpstr>New concept for electron beam therapy</vt:lpstr>
      <vt:lpstr> Date of measurements: July 18, 2012 ( The idea of these measurements was initated by Erik Hemsing)</vt:lpstr>
      <vt:lpstr>Measurements of the undulator K parameter</vt:lpstr>
      <vt:lpstr>Spin offs and Opportunity that Came as  a Direct Result of High Gradient Research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DOE Headquarters BES and HEP</dc:title>
  <dc:creator>madelyn and sandy</dc:creator>
  <cp:lastModifiedBy>Mark Hogan</cp:lastModifiedBy>
  <cp:revision>865</cp:revision>
  <dcterms:created xsi:type="dcterms:W3CDTF">2012-06-14T14:41:43Z</dcterms:created>
  <dcterms:modified xsi:type="dcterms:W3CDTF">2013-02-26T03:02:12Z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0x0101003F4D250BD384B44F8D164DC9EB6C8651</vt:lpwstr>
  </property>
</Properties>
</file>