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08" r:id="rId2"/>
    <p:sldId id="327" r:id="rId3"/>
    <p:sldId id="328" r:id="rId4"/>
    <p:sldId id="329" r:id="rId5"/>
    <p:sldId id="330" r:id="rId6"/>
    <p:sldId id="315" r:id="rId7"/>
    <p:sldId id="314" r:id="rId8"/>
    <p:sldId id="325" r:id="rId9"/>
    <p:sldId id="332" r:id="rId10"/>
    <p:sldId id="331" r:id="rId11"/>
    <p:sldId id="333" r:id="rId12"/>
    <p:sldId id="334" r:id="rId13"/>
    <p:sldId id="335" r:id="rId14"/>
    <p:sldId id="33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3232"/>
    <a:srgbClr val="1C2954"/>
    <a:srgbClr val="537E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953"/>
    <p:restoredTop sz="96327"/>
  </p:normalViewPr>
  <p:slideViewPr>
    <p:cSldViewPr snapToGrid="0">
      <p:cViewPr varScale="1">
        <p:scale>
          <a:sx n="196" d="100"/>
          <a:sy n="196" d="100"/>
        </p:scale>
        <p:origin x="168" y="1744"/>
      </p:cViewPr>
      <p:guideLst>
        <p:guide orient="horz" pos="2160"/>
        <p:guide pos="19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2480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5292AC-0A03-3ABC-AE5D-ECF172721F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330335-6BBD-7627-AB27-2378524152E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22B538-5382-B54F-AEAC-A79E07B648D8}" type="datetimeFigureOut">
              <a:rPr lang="en-US" smtClean="0"/>
              <a:t>2/8/24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B08A1C-88E9-0B73-DA22-899F31A8055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29AA51-7CF0-DC37-E69A-11DEC7D9DAE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B703A0-D195-0048-B4FE-44C103D93D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85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680CD7-1996-064C-91F1-E9C739922112}" type="datetimeFigureOut">
              <a:rPr lang="en-US" smtClean="0"/>
              <a:t>2/8/24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00C6A-2C3B-5743-98FE-7B5FD58843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926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Flatiron Blue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19679CA-11B8-1FA6-B735-F309994C068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31299" y="6026385"/>
            <a:ext cx="2279762" cy="42979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373298" y="1592721"/>
            <a:ext cx="8293358" cy="2118318"/>
          </a:xfrm>
          <a:prstGeom prst="rect">
            <a:avLst/>
          </a:prstGeom>
        </p:spPr>
        <p:txBody>
          <a:bodyPr lIns="0" tIns="0" rIns="0" bIns="0"/>
          <a:lstStyle>
            <a:lvl1pPr>
              <a:defRPr sz="6883" b="0" i="0">
                <a:solidFill>
                  <a:schemeClr val="bg1"/>
                </a:solidFill>
                <a:latin typeface="Tiempos Headline Light" panose="02020303060303060403" pitchFamily="18" charset="77"/>
                <a:cs typeface="Tiempos Headline Light" panose="02020303060303060403" pitchFamily="18" charset="77"/>
              </a:defRPr>
            </a:lvl1pPr>
          </a:lstStyle>
          <a:p>
            <a:r>
              <a:rPr lang="en-US" sz="6883" spc="-364" dirty="0" err="1"/>
              <a:t>V</a:t>
            </a:r>
            <a:r>
              <a:rPr lang="en-US" sz="6883" spc="85" dirty="0" err="1"/>
              <a:t>enim</a:t>
            </a:r>
            <a:r>
              <a:rPr lang="en-US" sz="6883" spc="18" dirty="0" err="1"/>
              <a:t>u</a:t>
            </a:r>
            <a:r>
              <a:rPr lang="en-US" sz="6883" spc="85" dirty="0"/>
              <a:t> </a:t>
            </a:r>
            <a:r>
              <a:rPr lang="en-US" sz="6883" spc="79" dirty="0"/>
              <a:t>strum</a:t>
            </a:r>
            <a:r>
              <a:rPr lang="en-US" sz="6883" spc="91" dirty="0"/>
              <a:t> </a:t>
            </a:r>
            <a:r>
              <a:rPr lang="en-US" sz="6883" spc="52" dirty="0"/>
              <a:t>qui </a:t>
            </a:r>
            <a:r>
              <a:rPr lang="en-US" sz="6883" spc="45" dirty="0" err="1"/>
              <a:t>atque</a:t>
            </a:r>
            <a:r>
              <a:rPr lang="en-US" sz="6883" spc="146" dirty="0"/>
              <a:t> </a:t>
            </a:r>
            <a:r>
              <a:rPr lang="en-US" sz="6883" spc="67" dirty="0" err="1"/>
              <a:t>dolestibea</a:t>
            </a:r>
            <a:endParaRPr dirty="0"/>
          </a:p>
        </p:txBody>
      </p:sp>
      <p:sp>
        <p:nvSpPr>
          <p:cNvPr id="29" name="Text Placeholder 27">
            <a:extLst>
              <a:ext uri="{FF2B5EF4-FFF2-40B4-BE49-F238E27FC236}">
                <a16:creationId xmlns:a16="http://schemas.microsoft.com/office/drawing/2014/main" id="{C9D3F26A-F3E6-4294-C339-F5E66C6D54F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73297" y="6026384"/>
            <a:ext cx="2996255" cy="228629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 err="1"/>
              <a:t>Speakerfirstname</a:t>
            </a:r>
            <a:r>
              <a:rPr lang="en-US" dirty="0"/>
              <a:t> </a:t>
            </a:r>
            <a:r>
              <a:rPr lang="en-US" dirty="0" err="1"/>
              <a:t>Longlastname</a:t>
            </a:r>
            <a:endParaRPr lang="en-US" dirty="0"/>
          </a:p>
        </p:txBody>
      </p:sp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3297" y="6367536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DATE GOES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920850-88C1-300B-8886-9085A1D419B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3062" y="3837687"/>
            <a:ext cx="4983561" cy="1252927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chemeClr val="bg1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chemeClr val="bg1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chemeClr val="bg1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chemeClr val="bg1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chemeClr val="bg1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0042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DF5F247-BB06-C211-7111-C5C1CFBC130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19626" y="1217098"/>
            <a:ext cx="3571415" cy="30742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91440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5" name="Text Placeholder 27">
            <a:extLst>
              <a:ext uri="{FF2B5EF4-FFF2-40B4-BE49-F238E27FC236}">
                <a16:creationId xmlns:a16="http://schemas.microsoft.com/office/drawing/2014/main" id="{60FDACA5-C7D3-56A7-1E55-4E90F21552F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6AB93A-5EBC-15B3-AEA1-A492D16E0705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2" name="Picture Placeholder 7">
            <a:extLst>
              <a:ext uri="{FF2B5EF4-FFF2-40B4-BE49-F238E27FC236}">
                <a16:creationId xmlns:a16="http://schemas.microsoft.com/office/drawing/2014/main" id="{7584F639-CBC0-C0FF-CA2D-52B9C91A6B8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309880" y="1217098"/>
            <a:ext cx="3571415" cy="30742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91440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985A156F-F997-1EAD-3086-0E08664E83A1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8300135" y="1217098"/>
            <a:ext cx="3571415" cy="30742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91440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10" name="Text Placeholder 27">
            <a:extLst>
              <a:ext uri="{FF2B5EF4-FFF2-40B4-BE49-F238E27FC236}">
                <a16:creationId xmlns:a16="http://schemas.microsoft.com/office/drawing/2014/main" id="{1D097CBF-8994-6927-9DF4-15038E86AEB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19627" y="4401409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12" name="Text Placeholder 27">
            <a:extLst>
              <a:ext uri="{FF2B5EF4-FFF2-40B4-BE49-F238E27FC236}">
                <a16:creationId xmlns:a16="http://schemas.microsoft.com/office/drawing/2014/main" id="{A94572CF-A9AD-201C-CD62-455CCA56F64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11292" y="4401409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14" name="Text Placeholder 27">
            <a:extLst>
              <a:ext uri="{FF2B5EF4-FFF2-40B4-BE49-F238E27FC236}">
                <a16:creationId xmlns:a16="http://schemas.microsoft.com/office/drawing/2014/main" id="{575C3FB7-2E97-21D2-F045-0B21635EF41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303285" y="4401409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A5BB630C-F7E2-52C8-1FDF-2FBA720C91F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19628" y="4757469"/>
            <a:ext cx="2634024" cy="1738276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A0385670-6F50-3367-5007-CEE4CCBACC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9880" y="4757469"/>
            <a:ext cx="2634024" cy="1738276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ext Placeholder 4">
            <a:extLst>
              <a:ext uri="{FF2B5EF4-FFF2-40B4-BE49-F238E27FC236}">
                <a16:creationId xmlns:a16="http://schemas.microsoft.com/office/drawing/2014/main" id="{03875B85-96B1-E0B8-5976-F5B648571CD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303568" y="4757469"/>
            <a:ext cx="2634024" cy="1738276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AF538D3-F983-C761-B826-29180FA2C85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89476" y="-43517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9" name="Picture 640671794">
            <a:extLst>
              <a:ext uri="{FF2B5EF4-FFF2-40B4-BE49-F238E27FC236}">
                <a16:creationId xmlns:a16="http://schemas.microsoft.com/office/drawing/2014/main" id="{5D5B7E1E-56A1-E018-8B09-5DFB7C5B751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1213" y="190301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31118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+ 4 U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4" name="Text Placeholder 27">
            <a:extLst>
              <a:ext uri="{FF2B5EF4-FFF2-40B4-BE49-F238E27FC236}">
                <a16:creationId xmlns:a16="http://schemas.microsoft.com/office/drawing/2014/main" id="{842C2EB9-4A86-E0E8-2FB7-45928FE8E5C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627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27" name="Text Placeholder 27">
            <a:extLst>
              <a:ext uri="{FF2B5EF4-FFF2-40B4-BE49-F238E27FC236}">
                <a16:creationId xmlns:a16="http://schemas.microsoft.com/office/drawing/2014/main" id="{1917F8F4-5E53-8A01-0FE2-B50E163B30F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82365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31" name="Text Placeholder 27">
            <a:extLst>
              <a:ext uri="{FF2B5EF4-FFF2-40B4-BE49-F238E27FC236}">
                <a16:creationId xmlns:a16="http://schemas.microsoft.com/office/drawing/2014/main" id="{BD853DDA-B7FB-0E65-1B07-CDBFB60549F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27825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33" name="Text Placeholder 27">
            <a:extLst>
              <a:ext uri="{FF2B5EF4-FFF2-40B4-BE49-F238E27FC236}">
                <a16:creationId xmlns:a16="http://schemas.microsoft.com/office/drawing/2014/main" id="{835B391A-551D-B9A0-582A-5542414933C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81925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116729-CCD5-D6B8-BF99-75E69EB0B189}"/>
              </a:ext>
            </a:extLst>
          </p:cNvPr>
          <p:cNvSpPr txBox="1"/>
          <p:nvPr userDrawn="1"/>
        </p:nvSpPr>
        <p:spPr>
          <a:xfrm>
            <a:off x="9300628" y="6376948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3" name="Picture Placeholder 7">
            <a:extLst>
              <a:ext uri="{FF2B5EF4-FFF2-40B4-BE49-F238E27FC236}">
                <a16:creationId xmlns:a16="http://schemas.microsoft.com/office/drawing/2014/main" id="{4B9D65FE-1E05-2FFD-5D83-ABD587D33ED4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319627" y="1217098"/>
            <a:ext cx="2634026" cy="21125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82296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40D75B9C-0E7A-9182-A9E9-7D4FDEAEBF20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3273726" y="1217098"/>
            <a:ext cx="2634026" cy="21125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82296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22" name="Picture Placeholder 7">
            <a:extLst>
              <a:ext uri="{FF2B5EF4-FFF2-40B4-BE49-F238E27FC236}">
                <a16:creationId xmlns:a16="http://schemas.microsoft.com/office/drawing/2014/main" id="{4866604F-94FC-1B22-103E-818B5EED7859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6227825" y="1217098"/>
            <a:ext cx="2634026" cy="21125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82296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23" name="Picture Placeholder 7">
            <a:extLst>
              <a:ext uri="{FF2B5EF4-FFF2-40B4-BE49-F238E27FC236}">
                <a16:creationId xmlns:a16="http://schemas.microsoft.com/office/drawing/2014/main" id="{008E00B9-F7DB-6688-7421-AABDDFBC28EE}"/>
              </a:ext>
            </a:extLst>
          </p:cNvPr>
          <p:cNvSpPr>
            <a:spLocks noGrp="1"/>
          </p:cNvSpPr>
          <p:nvPr>
            <p:ph type="pic" sz="quarter" idx="24" hasCustomPrompt="1"/>
          </p:nvPr>
        </p:nvSpPr>
        <p:spPr>
          <a:xfrm>
            <a:off x="9177034" y="1217098"/>
            <a:ext cx="2634026" cy="21125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82296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456E7F7D-C4E8-7CC3-ACBF-92A58B3436D9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19628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8761130-5A67-246A-8EF9-4BC63DA6D841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3267545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55EB46DB-7982-A5B6-9AA4-C6C1F4057EF4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27827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2C31E1FF-138B-9066-9857-32D6B6406DF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9175744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322CDA4-5E6D-2AE6-4E13-29E3C663277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405241" y="-42907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3" name="Picture 640671794">
            <a:extLst>
              <a:ext uri="{FF2B5EF4-FFF2-40B4-BE49-F238E27FC236}">
                <a16:creationId xmlns:a16="http://schemas.microsoft.com/office/drawing/2014/main" id="{B1D91587-1DF6-F4D3-B6C5-EE22F37F7B3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36978" y="196399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01710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DF5F247-BB06-C211-7111-C5C1CFBC130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t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5" name="Text Placeholder 27">
            <a:extLst>
              <a:ext uri="{FF2B5EF4-FFF2-40B4-BE49-F238E27FC236}">
                <a16:creationId xmlns:a16="http://schemas.microsoft.com/office/drawing/2014/main" id="{60FDACA5-C7D3-56A7-1E55-4E90F21552F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6" name="Text Placeholder 27">
            <a:extLst>
              <a:ext uri="{FF2B5EF4-FFF2-40B4-BE49-F238E27FC236}">
                <a16:creationId xmlns:a16="http://schemas.microsoft.com/office/drawing/2014/main" id="{F437DE3F-50B4-AD25-D07D-F6BC5A6556A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5036998" cy="2264180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consectetuer</a:t>
            </a:r>
            <a:r>
              <a:rPr lang="en-US" dirty="0"/>
              <a:t> del </a:t>
            </a:r>
            <a:r>
              <a:rPr lang="en-US" dirty="0" err="1"/>
              <a:t>adipiscing</a:t>
            </a:r>
            <a:r>
              <a:rPr lang="en-US" dirty="0"/>
              <a:t>. </a:t>
            </a:r>
            <a:r>
              <a:rPr lang="en-US" dirty="0" err="1"/>
              <a:t>Elit</a:t>
            </a:r>
            <a:r>
              <a:rPr lang="en-US" dirty="0"/>
              <a:t> </a:t>
            </a:r>
            <a:r>
              <a:rPr lang="en-US" dirty="0" err="1"/>
              <a:t>maecen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6AB93A-5EBC-15B3-AEA1-A492D16E0705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6577841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125229" y="2285358"/>
            <a:ext cx="7941543" cy="2287284"/>
          </a:xfrm>
          <a:prstGeom prst="rect">
            <a:avLst/>
          </a:prstGeom>
        </p:spPr>
        <p:txBody>
          <a:bodyPr lIns="0" anchor="ctr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congue massa. Fusce posuere, magna sed pulvinar ultricies, </a:t>
            </a:r>
            <a:r>
              <a:rPr lang="en-US" dirty="0" err="1"/>
              <a:t>purus</a:t>
            </a:r>
            <a:r>
              <a:rPr lang="en-US" dirty="0"/>
              <a:t> </a:t>
            </a:r>
            <a:r>
              <a:rPr lang="en-US" dirty="0" err="1"/>
              <a:t>lectus</a:t>
            </a:r>
            <a:r>
              <a:rPr lang="en-US" dirty="0"/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231CE1-2730-B5E4-59BA-24A1C491AE15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09696CFE-6B1F-BD6F-BEAC-80FC40A9F36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78315" y="-4527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640671794">
            <a:extLst>
              <a:ext uri="{FF2B5EF4-FFF2-40B4-BE49-F238E27FC236}">
                <a16:creationId xmlns:a16="http://schemas.microsoft.com/office/drawing/2014/main" id="{A910E028-F343-9930-562B-1DF1C145614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0052" y="172743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6375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231CE1-2730-B5E4-59BA-24A1C491AE15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37775173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er - Flatiron Blue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942C91D-1364-8E52-0A0D-BE37C228697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33667" y="380979"/>
            <a:ext cx="1677393" cy="316230"/>
          </a:xfrm>
          <a:prstGeom prst="rect">
            <a:avLst/>
          </a:prstGeom>
        </p:spPr>
      </p:pic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2602053"/>
            <a:ext cx="9611886" cy="1108986"/>
          </a:xfrm>
          <a:prstGeom prst="rect">
            <a:avLst/>
          </a:prstGeom>
        </p:spPr>
        <p:txBody>
          <a:bodyPr lIns="0"/>
          <a:lstStyle>
            <a:lvl1pPr>
              <a:defRPr sz="6883" b="0" i="0">
                <a:solidFill>
                  <a:schemeClr val="bg1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 Breaker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621F8EB-DEB6-B1E6-07F2-0BF875239A7E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chemeClr val="bg1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chemeClr val="bg1"/>
              </a:solidFill>
              <a:latin typeface="Founders Grotesk Regular" panose="020B0503030202060203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2701003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 Placeholder 27">
            <a:extLst>
              <a:ext uri="{FF2B5EF4-FFF2-40B4-BE49-F238E27FC236}">
                <a16:creationId xmlns:a16="http://schemas.microsoft.com/office/drawing/2014/main" id="{31FBCD4F-BE68-9E37-A6FA-AFBA5D5298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90057" y="2602053"/>
            <a:ext cx="9611886" cy="1108986"/>
          </a:xfrm>
          <a:prstGeom prst="rect">
            <a:avLst/>
          </a:prstGeom>
        </p:spPr>
        <p:txBody>
          <a:bodyPr/>
          <a:lstStyle>
            <a:lvl1pPr algn="ctr">
              <a:defRPr sz="6883" b="0" i="0">
                <a:solidFill>
                  <a:schemeClr val="bg1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Thank you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D8BD7B2-C1FE-CEF3-9811-5B545459112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79840" y="5303393"/>
            <a:ext cx="2032319" cy="383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6272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">
    <p:bg>
      <p:bgPr>
        <a:solidFill>
          <a:schemeClr val="bg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2CB49B8-570A-C7E5-72C7-082BED0B07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08144" y="3205060"/>
            <a:ext cx="2375712" cy="44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7592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373298" y="1592721"/>
            <a:ext cx="8293358" cy="2118318"/>
          </a:xfrm>
          <a:prstGeom prst="rect">
            <a:avLst/>
          </a:prstGeom>
        </p:spPr>
        <p:txBody>
          <a:bodyPr lIns="0" tIns="0" rIns="0" bIns="0"/>
          <a:lstStyle>
            <a:lvl1pPr>
              <a:defRPr sz="6883" b="0" i="0">
                <a:solidFill>
                  <a:srgbClr val="1C2954"/>
                </a:solidFill>
                <a:latin typeface="Tiempos Headline Light" panose="02020303060303060403" pitchFamily="18" charset="77"/>
                <a:cs typeface="Tiempos Headline Light" panose="02020303060303060403" pitchFamily="18" charset="77"/>
              </a:defRPr>
            </a:lvl1pPr>
          </a:lstStyle>
          <a:p>
            <a:r>
              <a:rPr lang="en-US" sz="6883" spc="-364" dirty="0" err="1"/>
              <a:t>V</a:t>
            </a:r>
            <a:r>
              <a:rPr lang="en-US" sz="6883" spc="85" dirty="0" err="1"/>
              <a:t>enim</a:t>
            </a:r>
            <a:r>
              <a:rPr lang="en-US" sz="6883" spc="18" dirty="0" err="1"/>
              <a:t>u</a:t>
            </a:r>
            <a:r>
              <a:rPr lang="en-US" sz="6883" spc="85" dirty="0"/>
              <a:t> </a:t>
            </a:r>
            <a:r>
              <a:rPr lang="en-US" sz="6883" spc="79" dirty="0"/>
              <a:t>strum</a:t>
            </a:r>
            <a:r>
              <a:rPr lang="en-US" sz="6883" spc="91" dirty="0"/>
              <a:t> </a:t>
            </a:r>
            <a:r>
              <a:rPr lang="en-US" sz="6883" spc="52" dirty="0"/>
              <a:t>qui </a:t>
            </a:r>
            <a:r>
              <a:rPr lang="en-US" sz="6883" spc="45" dirty="0" err="1"/>
              <a:t>atque</a:t>
            </a:r>
            <a:r>
              <a:rPr lang="en-US" sz="6883" spc="146" dirty="0"/>
              <a:t> </a:t>
            </a:r>
            <a:r>
              <a:rPr lang="en-US" sz="6883" spc="67" dirty="0" err="1"/>
              <a:t>dolestibea</a:t>
            </a:r>
            <a:endParaRPr dirty="0"/>
          </a:p>
        </p:txBody>
      </p:sp>
      <p:sp>
        <p:nvSpPr>
          <p:cNvPr id="29" name="Text Placeholder 27">
            <a:extLst>
              <a:ext uri="{FF2B5EF4-FFF2-40B4-BE49-F238E27FC236}">
                <a16:creationId xmlns:a16="http://schemas.microsoft.com/office/drawing/2014/main" id="{C9D3F26A-F3E6-4294-C339-F5E66C6D54F2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373297" y="6029696"/>
            <a:ext cx="2996255" cy="228629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 err="1"/>
              <a:t>Speakerfirstname</a:t>
            </a:r>
            <a:r>
              <a:rPr lang="en-US" dirty="0"/>
              <a:t> </a:t>
            </a:r>
            <a:r>
              <a:rPr lang="en-US" dirty="0" err="1"/>
              <a:t>Longlastname</a:t>
            </a:r>
            <a:endParaRPr lang="en-US" dirty="0"/>
          </a:p>
        </p:txBody>
      </p:sp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6370847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DATE GOES HERE</a:t>
            </a:r>
          </a:p>
        </p:txBody>
      </p:sp>
      <p:sp>
        <p:nvSpPr>
          <p:cNvPr id="3" name="Text Placeholder 4">
            <a:extLst>
              <a:ext uri="{FF2B5EF4-FFF2-40B4-BE49-F238E27FC236}">
                <a16:creationId xmlns:a16="http://schemas.microsoft.com/office/drawing/2014/main" id="{5924A16C-893E-9EAF-A077-5B2E6DC5FE2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3062" y="3837687"/>
            <a:ext cx="4983561" cy="1252927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0684022-009A-E5DB-5195-0A2B0EC3537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183578" y="56328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640671794">
            <a:extLst>
              <a:ext uri="{FF2B5EF4-FFF2-40B4-BE49-F238E27FC236}">
                <a16:creationId xmlns:a16="http://schemas.microsoft.com/office/drawing/2014/main" id="{9B8E2F9F-6879-DC88-3A05-5C9C36EE000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5315" y="6258325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086040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+ 1 Paragraph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9611886" cy="1108986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A11626F-9550-8340-EA8D-E3A1594079CC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81A4A772-2470-8D3C-0154-60DEC734773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9626" y="3197962"/>
            <a:ext cx="6377117" cy="1510516"/>
          </a:xfrm>
          <a:prstGeom prst="rect">
            <a:avLst/>
          </a:prstGeom>
        </p:spPr>
        <p:txBody>
          <a:bodyPr lIns="0"/>
          <a:lstStyle>
            <a:lvl1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48CF1A3-6092-A356-D46F-3401555185B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236425" y="-4527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1" name="Picture 640671794">
            <a:extLst>
              <a:ext uri="{FF2B5EF4-FFF2-40B4-BE49-F238E27FC236}">
                <a16:creationId xmlns:a16="http://schemas.microsoft.com/office/drawing/2014/main" id="{0A9CC78B-5BBA-8457-E86C-00200E0BE9D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8162" y="172743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86535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+ 2 Paragraph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9611886" cy="1108986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F5C10D-4A69-D7E5-28F7-343D32EA172D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10813D-159A-71C5-AD2D-283DC4CCF0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19627" y="3197962"/>
            <a:ext cx="5221842" cy="1510516"/>
          </a:xfrm>
          <a:prstGeom prst="rect">
            <a:avLst/>
          </a:prstGeom>
        </p:spPr>
        <p:txBody>
          <a:bodyPr lIns="0"/>
          <a:lstStyle>
            <a:lvl1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EFC8C4B3-399B-36AB-EFD7-9EA6514B965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2630" y="3197962"/>
            <a:ext cx="5221842" cy="1510516"/>
          </a:xfrm>
          <a:prstGeom prst="rect">
            <a:avLst/>
          </a:prstGeom>
        </p:spPr>
        <p:txBody>
          <a:bodyPr lIns="0"/>
          <a:lstStyle>
            <a:lvl1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6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1ECAF32-63F8-15C1-E5AA-C0E298FD219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63200" y="-4527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5" name="Picture 640671794">
            <a:extLst>
              <a:ext uri="{FF2B5EF4-FFF2-40B4-BE49-F238E27FC236}">
                <a16:creationId xmlns:a16="http://schemas.microsoft.com/office/drawing/2014/main" id="{B5C152C4-E733-D94B-8106-067CBEF291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4937" y="172743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53722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adline + 2 Paragraph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9611886" cy="1108986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F5C10D-4A69-D7E5-28F7-343D32EA172D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82404C-9031-3602-2F0F-3B1484F3CF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19627" y="3197962"/>
            <a:ext cx="5221841" cy="277975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B5B2C739-7AA9-7317-094B-ADCEE6CCB85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092630" y="3197962"/>
            <a:ext cx="5221841" cy="277975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AEF64B0-1F36-314F-90EA-8A2676DF6BA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48685" y="-4527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69" name="Picture 640671794">
            <a:extLst>
              <a:ext uri="{FF2B5EF4-FFF2-40B4-BE49-F238E27FC236}">
                <a16:creationId xmlns:a16="http://schemas.microsoft.com/office/drawing/2014/main" id="{422566B6-66E8-57D9-47D5-8A7659C868B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0422" y="172743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527107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+ Bulle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9565675" cy="1108986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7" name="Text Placeholder 27">
            <a:extLst>
              <a:ext uri="{FF2B5EF4-FFF2-40B4-BE49-F238E27FC236}">
                <a16:creationId xmlns:a16="http://schemas.microsoft.com/office/drawing/2014/main" id="{0706C06B-0550-DF6F-9614-B68F9BDE3F5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73297" y="1442067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EYEBROW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DE2F981-21D6-420D-9E58-7967DB500C27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4" name="Text Placeholder 4">
            <a:extLst>
              <a:ext uri="{FF2B5EF4-FFF2-40B4-BE49-F238E27FC236}">
                <a16:creationId xmlns:a16="http://schemas.microsoft.com/office/drawing/2014/main" id="{77F4852B-3DF5-83A2-531F-AF26C4E6B61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19628" y="3521415"/>
            <a:ext cx="3789300" cy="1241654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817812-76B2-0408-D659-A5397717A26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618673" y="3521415"/>
            <a:ext cx="3789300" cy="2333475"/>
          </a:xfrm>
          <a:prstGeom prst="rect">
            <a:avLst/>
          </a:prstGeom>
        </p:spPr>
        <p:txBody>
          <a:bodyPr lIns="0"/>
          <a:lstStyle>
            <a:lvl1pPr marL="285750" indent="-285750">
              <a:buFont typeface="Arial" panose="020B0604020202020204" pitchFamily="34" charset="0"/>
              <a:buChar char="•"/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 marL="562996" indent="-285750">
              <a:buFont typeface="Arial" panose="020B0604020202020204" pitchFamily="34" charset="0"/>
              <a:buChar char="•"/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 marL="840242" indent="-285750">
              <a:buFont typeface="Arial" panose="020B0604020202020204" pitchFamily="34" charset="0"/>
              <a:buChar char="•"/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 marL="1117488" indent="-285750">
              <a:buFont typeface="Arial" panose="020B0604020202020204" pitchFamily="34" charset="0"/>
              <a:buChar char="•"/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 marL="1394734" indent="-285750">
              <a:buFont typeface="Arial" panose="020B0604020202020204" pitchFamily="34" charset="0"/>
              <a:buChar char="•"/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CF831C9-5D14-D707-5BCE-3DB8DB3E7F3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236425" y="-4471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8193" name="Picture 640671794">
            <a:extLst>
              <a:ext uri="{FF2B5EF4-FFF2-40B4-BE49-F238E27FC236}">
                <a16:creationId xmlns:a16="http://schemas.microsoft.com/office/drawing/2014/main" id="{F98B1943-3736-A3BA-5DE2-71F3E3E4B16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8162" y="178375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46099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+ 3 U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9611886" cy="1108986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4" name="Text Placeholder 27">
            <a:extLst>
              <a:ext uri="{FF2B5EF4-FFF2-40B4-BE49-F238E27FC236}">
                <a16:creationId xmlns:a16="http://schemas.microsoft.com/office/drawing/2014/main" id="{842C2EB9-4A86-E0E8-2FB7-45928FE8E5C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626" y="3645052"/>
            <a:ext cx="2996255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6" name="Text Placeholder 27">
            <a:extLst>
              <a:ext uri="{FF2B5EF4-FFF2-40B4-BE49-F238E27FC236}">
                <a16:creationId xmlns:a16="http://schemas.microsoft.com/office/drawing/2014/main" id="{10FB745C-A6FC-779B-05DF-88C5DC4C0C95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293771" y="3645052"/>
            <a:ext cx="2996255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8" name="Text Placeholder 27">
            <a:extLst>
              <a:ext uri="{FF2B5EF4-FFF2-40B4-BE49-F238E27FC236}">
                <a16:creationId xmlns:a16="http://schemas.microsoft.com/office/drawing/2014/main" id="{10463B1C-82CD-3C6F-AC4D-4E20294C56B9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68801" y="3645052"/>
            <a:ext cx="2996255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0C30FB4-9EB6-2DA0-0973-BDE176C5C01E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AE560142-B261-A4AE-38E1-25366DCF65C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19628" y="4029701"/>
            <a:ext cx="3511150" cy="1241654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63944EA-330F-9B61-29ED-DF75963B955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277479" y="4029701"/>
            <a:ext cx="3511150" cy="1241654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50BD8CB4-22E6-8E1C-6FBF-A266EE09161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262625" y="4029701"/>
            <a:ext cx="3511150" cy="1241654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AF23091-D9A6-31AB-5885-0AF0E7655D5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236425" y="-4527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217" name="Picture 640671794">
            <a:extLst>
              <a:ext uri="{FF2B5EF4-FFF2-40B4-BE49-F238E27FC236}">
                <a16:creationId xmlns:a16="http://schemas.microsoft.com/office/drawing/2014/main" id="{6B9F8741-C116-9338-90C3-45E1CF32C4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8162" y="172743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39927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 + 4 Up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Placeholder 27">
            <a:extLst>
              <a:ext uri="{FF2B5EF4-FFF2-40B4-BE49-F238E27FC236}">
                <a16:creationId xmlns:a16="http://schemas.microsoft.com/office/drawing/2014/main" id="{A2688E22-9BF0-4226-817C-0AF30FE7BBC2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39" name="Text Placeholder 27">
            <a:extLst>
              <a:ext uri="{FF2B5EF4-FFF2-40B4-BE49-F238E27FC236}">
                <a16:creationId xmlns:a16="http://schemas.microsoft.com/office/drawing/2014/main" id="{D8E8F733-38B0-8125-6216-FE1F9C3A72B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9611886" cy="1108986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consectetuer adipiscing elit. Maecenas porttitor </a:t>
            </a:r>
            <a:r>
              <a:rPr lang="en-US" dirty="0" err="1"/>
              <a:t>congue</a:t>
            </a:r>
            <a:r>
              <a:rPr lang="en-US" dirty="0"/>
              <a:t> </a:t>
            </a:r>
            <a:r>
              <a:rPr lang="en-US" dirty="0" err="1"/>
              <a:t>massa</a:t>
            </a:r>
            <a:r>
              <a:rPr lang="en-US" dirty="0"/>
              <a:t>.</a:t>
            </a:r>
          </a:p>
        </p:txBody>
      </p:sp>
      <p:sp>
        <p:nvSpPr>
          <p:cNvPr id="4" name="Text Placeholder 27">
            <a:extLst>
              <a:ext uri="{FF2B5EF4-FFF2-40B4-BE49-F238E27FC236}">
                <a16:creationId xmlns:a16="http://schemas.microsoft.com/office/drawing/2014/main" id="{842C2EB9-4A86-E0E8-2FB7-45928FE8E5C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19627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27" name="Text Placeholder 27">
            <a:extLst>
              <a:ext uri="{FF2B5EF4-FFF2-40B4-BE49-F238E27FC236}">
                <a16:creationId xmlns:a16="http://schemas.microsoft.com/office/drawing/2014/main" id="{1917F8F4-5E53-8A01-0FE2-B50E163B30F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82365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31" name="Text Placeholder 27">
            <a:extLst>
              <a:ext uri="{FF2B5EF4-FFF2-40B4-BE49-F238E27FC236}">
                <a16:creationId xmlns:a16="http://schemas.microsoft.com/office/drawing/2014/main" id="{BD853DDA-B7FB-0E65-1B07-CDBFB60549F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27825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33" name="Text Placeholder 27">
            <a:extLst>
              <a:ext uri="{FF2B5EF4-FFF2-40B4-BE49-F238E27FC236}">
                <a16:creationId xmlns:a16="http://schemas.microsoft.com/office/drawing/2014/main" id="{835B391A-551D-B9A0-582A-5542414933C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81925" y="3645052"/>
            <a:ext cx="2634026" cy="246025"/>
          </a:xfrm>
          <a:prstGeom prst="rect">
            <a:avLst/>
          </a:prstGeom>
        </p:spPr>
        <p:txBody>
          <a:bodyPr lIns="0"/>
          <a:lstStyle>
            <a:lvl1pPr>
              <a:defRPr sz="1486" b="0" i="0">
                <a:solidFill>
                  <a:srgbClr val="1C2954"/>
                </a:solidFill>
                <a:latin typeface="Founders Grotesk Medium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116729-CCD5-D6B8-BF99-75E69EB0B189}"/>
              </a:ext>
            </a:extLst>
          </p:cNvPr>
          <p:cNvSpPr txBox="1"/>
          <p:nvPr userDrawn="1"/>
        </p:nvSpPr>
        <p:spPr>
          <a:xfrm>
            <a:off x="9300628" y="6376948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27A3C4-3031-B0B1-599B-E7C0363B2CD3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19628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C9443318-2825-07B2-3A86-B847C874BA1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281193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04495AF6-D65A-ED7E-1882-8F476AEFFB8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229110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7F66F262-9AC2-3568-19FF-51B9928A826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177026" y="4029701"/>
            <a:ext cx="2634024" cy="1709688"/>
          </a:xfrm>
          <a:prstGeom prst="rect">
            <a:avLst/>
          </a:prstGeom>
        </p:spPr>
        <p:txBody>
          <a:bodyPr lIns="0"/>
          <a:lstStyle>
            <a:lvl1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49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67D1EDF-8A95-93F0-B822-D556081827A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92228" y="-4527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41" name="Picture 640671794">
            <a:extLst>
              <a:ext uri="{FF2B5EF4-FFF2-40B4-BE49-F238E27FC236}">
                <a16:creationId xmlns:a16="http://schemas.microsoft.com/office/drawing/2014/main" id="{8D727BFA-5B03-BB79-D6E2-05767348EF3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3965" y="172743"/>
            <a:ext cx="1703388" cy="320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40859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DF5F247-BB06-C211-7111-C5C1CFBC130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bIns="914400" anchor="ctr"/>
          <a:lstStyle>
            <a:lvl1pPr algn="ctr">
              <a:lnSpc>
                <a:spcPct val="200000"/>
              </a:lnSpc>
              <a:defRPr sz="1400" b="0" i="0">
                <a:latin typeface="Founders Grotesk Regular" panose="020B0503030202060203" pitchFamily="34" charset="77"/>
              </a:defRPr>
            </a:lvl1pPr>
          </a:lstStyle>
          <a:p>
            <a:r>
              <a:rPr lang="en-US" dirty="0"/>
              <a:t>Click to add image</a:t>
            </a:r>
          </a:p>
        </p:txBody>
      </p:sp>
      <p:sp>
        <p:nvSpPr>
          <p:cNvPr id="5" name="Text Placeholder 27">
            <a:extLst>
              <a:ext uri="{FF2B5EF4-FFF2-40B4-BE49-F238E27FC236}">
                <a16:creationId xmlns:a16="http://schemas.microsoft.com/office/drawing/2014/main" id="{60FDACA5-C7D3-56A7-1E55-4E90F21552F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73297" y="333081"/>
            <a:ext cx="2996255" cy="120802"/>
          </a:xfrm>
          <a:prstGeom prst="rect">
            <a:avLst/>
          </a:prstGeom>
        </p:spPr>
        <p:txBody>
          <a:bodyPr lIns="0"/>
          <a:lstStyle>
            <a:lvl1pPr>
              <a:defRPr sz="788" b="0" i="0">
                <a:solidFill>
                  <a:srgbClr val="1C2954"/>
                </a:solidFill>
                <a:latin typeface="Founders Grotesk Regular" panose="020B0503030202060203" pitchFamily="34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SECTION</a:t>
            </a:r>
          </a:p>
        </p:txBody>
      </p:sp>
      <p:sp>
        <p:nvSpPr>
          <p:cNvPr id="6" name="Text Placeholder 27">
            <a:extLst>
              <a:ext uri="{FF2B5EF4-FFF2-40B4-BE49-F238E27FC236}">
                <a16:creationId xmlns:a16="http://schemas.microsoft.com/office/drawing/2014/main" id="{F437DE3F-50B4-AD25-D07D-F6BC5A6556A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9626" y="1719313"/>
            <a:ext cx="5036998" cy="2264180"/>
          </a:xfrm>
          <a:prstGeom prst="rect">
            <a:avLst/>
          </a:prstGeom>
        </p:spPr>
        <p:txBody>
          <a:bodyPr lIns="0"/>
          <a:lstStyle>
            <a:lvl1pPr>
              <a:defRPr sz="3487" b="0" i="0">
                <a:solidFill>
                  <a:srgbClr val="1C2954"/>
                </a:solidFill>
                <a:latin typeface="Tiempos Headline Light" panose="02020303060303060403" pitchFamily="18" charset="77"/>
              </a:defRPr>
            </a:lvl1pPr>
            <a:lvl2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2pPr>
            <a:lvl3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3pPr>
            <a:lvl4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4pPr>
            <a:lvl5pPr>
              <a:defRPr sz="1486" b="0" i="0">
                <a:solidFill>
                  <a:schemeClr val="bg1"/>
                </a:solidFill>
                <a:latin typeface="Founders Grotesk Regular" panose="020B0503030202060203" pitchFamily="34" charset="77"/>
              </a:defRPr>
            </a:lvl5pPr>
          </a:lstStyle>
          <a:p>
            <a:pPr lvl="0"/>
            <a:r>
              <a:rPr lang="en-US" dirty="0"/>
              <a:t>Lorem ipsum dolor sit amet, </a:t>
            </a:r>
            <a:r>
              <a:rPr lang="en-US" dirty="0" err="1"/>
              <a:t>consectetuer</a:t>
            </a:r>
            <a:r>
              <a:rPr lang="en-US" dirty="0"/>
              <a:t> del </a:t>
            </a:r>
            <a:r>
              <a:rPr lang="en-US" dirty="0" err="1"/>
              <a:t>adipiscing</a:t>
            </a:r>
            <a:r>
              <a:rPr lang="en-US" dirty="0"/>
              <a:t>. </a:t>
            </a:r>
            <a:r>
              <a:rPr lang="en-US" dirty="0" err="1"/>
              <a:t>Elit</a:t>
            </a:r>
            <a:r>
              <a:rPr lang="en-US" dirty="0"/>
              <a:t> </a:t>
            </a:r>
            <a:r>
              <a:rPr lang="en-US" dirty="0" err="1"/>
              <a:t>maecen</a:t>
            </a:r>
            <a:r>
              <a:rPr lang="en-US" dirty="0"/>
              <a:t> </a:t>
            </a:r>
            <a:r>
              <a:rPr lang="en-US" dirty="0" err="1"/>
              <a:t>porttitor</a:t>
            </a:r>
            <a:r>
              <a:rPr lang="en-US" dirty="0"/>
              <a:t> </a:t>
            </a:r>
            <a:r>
              <a:rPr lang="en-US" dirty="0" err="1"/>
              <a:t>congue</a:t>
            </a:r>
            <a:r>
              <a:rPr lang="en-US" dirty="0"/>
              <a:t>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D6AB93A-5EBC-15B3-AEA1-A492D16E0705}"/>
              </a:ext>
            </a:extLst>
          </p:cNvPr>
          <p:cNvSpPr txBox="1"/>
          <p:nvPr userDrawn="1"/>
        </p:nvSpPr>
        <p:spPr>
          <a:xfrm>
            <a:off x="9300628" y="6366190"/>
            <a:ext cx="2570922" cy="213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4AC031E2-C5B4-5F44-BB94-8FB5B40A3714}" type="slidenum">
              <a:rPr lang="en-US" sz="790" b="0" i="0" smtClean="0">
                <a:solidFill>
                  <a:srgbClr val="1C2954"/>
                </a:solidFill>
                <a:latin typeface="Founders Grotesk Regular" panose="020B0503030202060203" pitchFamily="34" charset="77"/>
              </a:rPr>
              <a:t>‹#›</a:t>
            </a:fld>
            <a:endParaRPr lang="en-US" sz="790" b="0" i="0" dirty="0">
              <a:solidFill>
                <a:srgbClr val="1C2954"/>
              </a:solidFill>
              <a:latin typeface="Founders Grotesk Regular" panose="020B0503030202060203" pitchFamily="34" charset="77"/>
            </a:endParaRPr>
          </a:p>
        </p:txBody>
      </p:sp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A42ADC81-55C1-E506-D6C8-BE963837BA6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19627" y="4122116"/>
            <a:ext cx="5036998" cy="1510516"/>
          </a:xfrm>
          <a:prstGeom prst="rect">
            <a:avLst/>
          </a:prstGeom>
        </p:spPr>
        <p:txBody>
          <a:bodyPr lIns="0"/>
          <a:lstStyle>
            <a:lvl1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1pPr>
            <a:lvl2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2pPr>
            <a:lvl3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3pPr>
            <a:lvl4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4pPr>
            <a:lvl5pPr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619977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7181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75" r:id="rId5"/>
    <p:sldLayoutId id="2147483665" r:id="rId6"/>
    <p:sldLayoutId id="2147483666" r:id="rId7"/>
    <p:sldLayoutId id="2147483667" r:id="rId8"/>
    <p:sldLayoutId id="2147483668" r:id="rId9"/>
    <p:sldLayoutId id="2147483676" r:id="rId10"/>
    <p:sldLayoutId id="2147483677" r:id="rId11"/>
    <p:sldLayoutId id="2147483678" r:id="rId12"/>
    <p:sldLayoutId id="2147483669" r:id="rId13"/>
    <p:sldLayoutId id="2147483679" r:id="rId14"/>
    <p:sldLayoutId id="2147483670" r:id="rId15"/>
    <p:sldLayoutId id="2147483673" r:id="rId16"/>
    <p:sldLayoutId id="2147483674" r:id="rId17"/>
  </p:sldLayoutIdLst>
  <p:hf hd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277246">
        <a:defRPr>
          <a:latin typeface="+mn-lt"/>
          <a:ea typeface="+mn-ea"/>
          <a:cs typeface="+mn-cs"/>
        </a:defRPr>
      </a:lvl2pPr>
      <a:lvl3pPr marL="554492">
        <a:defRPr>
          <a:latin typeface="+mn-lt"/>
          <a:ea typeface="+mn-ea"/>
          <a:cs typeface="+mn-cs"/>
        </a:defRPr>
      </a:lvl3pPr>
      <a:lvl4pPr marL="831738">
        <a:defRPr>
          <a:latin typeface="+mn-lt"/>
          <a:ea typeface="+mn-ea"/>
          <a:cs typeface="+mn-cs"/>
        </a:defRPr>
      </a:lvl4pPr>
      <a:lvl5pPr marL="1108984">
        <a:defRPr>
          <a:latin typeface="+mn-lt"/>
          <a:ea typeface="+mn-ea"/>
          <a:cs typeface="+mn-cs"/>
        </a:defRPr>
      </a:lvl5pPr>
      <a:lvl6pPr marL="1386230">
        <a:defRPr>
          <a:latin typeface="+mn-lt"/>
          <a:ea typeface="+mn-ea"/>
          <a:cs typeface="+mn-cs"/>
        </a:defRPr>
      </a:lvl6pPr>
      <a:lvl7pPr marL="1663476">
        <a:defRPr>
          <a:latin typeface="+mn-lt"/>
          <a:ea typeface="+mn-ea"/>
          <a:cs typeface="+mn-cs"/>
        </a:defRPr>
      </a:lvl7pPr>
      <a:lvl8pPr marL="1940723">
        <a:defRPr>
          <a:latin typeface="+mn-lt"/>
          <a:ea typeface="+mn-ea"/>
          <a:cs typeface="+mn-cs"/>
        </a:defRPr>
      </a:lvl8pPr>
      <a:lvl9pPr marL="2217969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661E5-87BE-DB3B-CB78-D5AFA94C1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297" y="1592721"/>
            <a:ext cx="9830245" cy="2118318"/>
          </a:xfrm>
        </p:spPr>
        <p:txBody>
          <a:bodyPr/>
          <a:lstStyle/>
          <a:p>
            <a:r>
              <a:rPr lang="en-US" sz="3200" b="1" i="0" u="none" strike="noStrike" dirty="0">
                <a:effectLst/>
                <a:latin typeface="Times New Roman" panose="02020603050405020304" pitchFamily="18" charset="0"/>
              </a:rPr>
              <a:t>Foundation Task Force (FTF) for the Coordinating Panel for Software and Computing</a:t>
            </a:r>
            <a:endParaRPr lang="en-US" sz="32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DC07EF-2BF2-4356-907E-7DB4DF5BD2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Ian Fisk</a:t>
            </a:r>
          </a:p>
          <a:p>
            <a:r>
              <a:rPr lang="en-US" dirty="0"/>
              <a:t>February 8,  2024</a:t>
            </a:r>
          </a:p>
        </p:txBody>
      </p:sp>
    </p:spTree>
    <p:extLst>
      <p:ext uri="{BB962C8B-B14F-4D97-AF65-F5344CB8AC3E}">
        <p14:creationId xmlns:p14="http://schemas.microsoft.com/office/powerpoint/2010/main" val="4253350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F0A754-80CD-2E43-6495-1A1D8CD4EE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97578-6D1B-E04F-869D-1C2E6639E1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0660" y="96524"/>
            <a:ext cx="9745611" cy="1108986"/>
          </a:xfrm>
        </p:spPr>
        <p:txBody>
          <a:bodyPr/>
          <a:lstStyle/>
          <a:p>
            <a:r>
              <a:rPr lang="en-US" dirty="0"/>
              <a:t>Interactions with other cross cutting organizations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C12E26-C17A-DFBE-D081-40A530F9213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0661" y="748962"/>
            <a:ext cx="10600420" cy="491136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Organizations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HSF?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r>
              <a:rPr lang="en-US" sz="2000" dirty="0" err="1"/>
              <a:t>HEPiX</a:t>
            </a:r>
            <a:r>
              <a:rPr lang="en-US" sz="2000" dirty="0"/>
              <a:t>?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Agency funded long running projects and institutes?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 survey and report about where there are gaps in R&amp;D activity might be a useful contribution </a:t>
            </a:r>
          </a:p>
        </p:txBody>
      </p:sp>
    </p:spTree>
    <p:extLst>
      <p:ext uri="{BB962C8B-B14F-4D97-AF65-F5344CB8AC3E}">
        <p14:creationId xmlns:p14="http://schemas.microsoft.com/office/powerpoint/2010/main" val="2734708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661E5-87BE-DB3B-CB78-D5AFA94C1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297" y="1592721"/>
            <a:ext cx="9830245" cy="2118318"/>
          </a:xfrm>
        </p:spPr>
        <p:txBody>
          <a:bodyPr/>
          <a:lstStyle/>
          <a:p>
            <a:r>
              <a:rPr lang="en-US" sz="3200" b="1" i="0" u="none" strike="noStrike" dirty="0">
                <a:effectLst/>
                <a:latin typeface="Times New Roman" panose="02020603050405020304" pitchFamily="18" charset="0"/>
              </a:rPr>
              <a:t>Technical Working Groups</a:t>
            </a:r>
            <a:endParaRPr lang="en-US" sz="32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DC07EF-2BF2-4356-907E-7DB4DF5BD2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Ian Fisk</a:t>
            </a:r>
          </a:p>
          <a:p>
            <a:r>
              <a:rPr lang="en-US" dirty="0"/>
              <a:t>February 8,  2024</a:t>
            </a:r>
          </a:p>
        </p:txBody>
      </p:sp>
    </p:spTree>
    <p:extLst>
      <p:ext uri="{BB962C8B-B14F-4D97-AF65-F5344CB8AC3E}">
        <p14:creationId xmlns:p14="http://schemas.microsoft.com/office/powerpoint/2010/main" val="2992266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F0A754-80CD-2E43-6495-1A1D8CD4EE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97578-6D1B-E04F-869D-1C2E6639E1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0660" y="96524"/>
            <a:ext cx="9745611" cy="1108986"/>
          </a:xfrm>
        </p:spPr>
        <p:txBody>
          <a:bodyPr/>
          <a:lstStyle/>
          <a:p>
            <a:r>
              <a:rPr lang="en-US" dirty="0"/>
              <a:t>Technical Working Groups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C12E26-C17A-DFBE-D081-40A530F9213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0661" y="748962"/>
            <a:ext cx="10600420" cy="4911369"/>
          </a:xfrm>
        </p:spPr>
        <p:txBody>
          <a:bodyPr/>
          <a:lstStyle/>
          <a:p>
            <a:pPr marL="28575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What are the methods by which the CPSC can help the community coordinate its approach to software and computing issues?</a:t>
            </a:r>
          </a:p>
          <a:p>
            <a:pPr marL="28575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What mechanisms should the panel use to communicate: meetings, town halls, workshops, studies, tutorials, training? With what entities should the panel communicate?</a:t>
            </a:r>
          </a:p>
          <a:p>
            <a:pPr marL="28575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endParaRPr lang="en-US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Technical working groups are an opportunity</a:t>
            </a:r>
          </a:p>
          <a:p>
            <a:pPr marL="342900" indent="-3429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Assess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strategic directions in the sub area</a:t>
            </a:r>
          </a:p>
          <a:p>
            <a:pPr marL="342900" indent="-3429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Facilitate communications across labs and university groups</a:t>
            </a:r>
          </a:p>
          <a:p>
            <a:pPr marL="342900" indent="-3429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Provide Training and help provide input about needs fo</a:t>
            </a: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r R&amp;D</a:t>
            </a:r>
          </a:p>
          <a:p>
            <a:pPr marL="342900" indent="-34290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0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algn="l" rtl="0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They would be formed by the CPSC, but would have membership from outside</a:t>
            </a:r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br>
              <a:rPr lang="en-US" sz="2000" dirty="0"/>
            </a:br>
            <a:br>
              <a:rPr lang="en-US" sz="2000" dirty="0"/>
            </a:br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br>
              <a:rPr lang="en-US" sz="2000" dirty="0"/>
            </a:b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26797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F0A754-80CD-2E43-6495-1A1D8CD4EE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97578-6D1B-E04F-869D-1C2E6639E1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0660" y="96524"/>
            <a:ext cx="9745611" cy="1108986"/>
          </a:xfrm>
        </p:spPr>
        <p:txBody>
          <a:bodyPr/>
          <a:lstStyle/>
          <a:p>
            <a:r>
              <a:rPr lang="en-US" dirty="0"/>
              <a:t>Forming, operating and closing groups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C12E26-C17A-DFBE-D081-40A530F9213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6781" y="3576468"/>
            <a:ext cx="4706684" cy="4911369"/>
          </a:xfrm>
        </p:spPr>
        <p:txBody>
          <a:bodyPr/>
          <a:lstStyle/>
          <a:p>
            <a:r>
              <a:rPr lang="en-US" sz="2000" dirty="0">
                <a:solidFill>
                  <a:srgbClr val="000000"/>
                </a:solidFill>
              </a:rPr>
              <a:t>Focused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Focused groups might operate for a year and generate a report as a conclusion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Narrow</a:t>
            </a:r>
            <a:r>
              <a:rPr lang="en-US" sz="2000" dirty="0">
                <a:solidFill>
                  <a:srgbClr val="000000"/>
                </a:solidFill>
              </a:rPr>
              <a:t>er topics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Opportunities to influence R&amp;D direction and strategy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More topics can be covered</a:t>
            </a:r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4EB21A39-3C7F-88DE-2B0B-DEA2B139C7D7}"/>
              </a:ext>
            </a:extLst>
          </p:cNvPr>
          <p:cNvSpPr txBox="1">
            <a:spLocks/>
          </p:cNvSpPr>
          <p:nvPr/>
        </p:nvSpPr>
        <p:spPr>
          <a:xfrm>
            <a:off x="6827078" y="3576469"/>
            <a:ext cx="4706684" cy="4911369"/>
          </a:xfrm>
          <a:prstGeom prst="rect">
            <a:avLst/>
          </a:prstGeom>
        </p:spPr>
        <p:txBody>
          <a:bodyPr lIns="0"/>
          <a:lstStyle>
            <a:lvl1pPr marL="0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1pPr>
            <a:lvl2pPr marL="277246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2pPr>
            <a:lvl3pPr marL="554492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3pPr>
            <a:lvl4pPr marL="831738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4pPr>
            <a:lvl5pPr marL="1108984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5pPr>
            <a:lvl6pPr marL="1386230">
              <a:defRPr>
                <a:latin typeface="+mn-lt"/>
                <a:ea typeface="+mn-ea"/>
                <a:cs typeface="+mn-cs"/>
              </a:defRPr>
            </a:lvl6pPr>
            <a:lvl7pPr marL="1663476">
              <a:defRPr>
                <a:latin typeface="+mn-lt"/>
                <a:ea typeface="+mn-ea"/>
                <a:cs typeface="+mn-cs"/>
              </a:defRPr>
            </a:lvl7pPr>
            <a:lvl8pPr marL="1940723">
              <a:defRPr>
                <a:latin typeface="+mn-lt"/>
                <a:ea typeface="+mn-ea"/>
                <a:cs typeface="+mn-cs"/>
              </a:defRPr>
            </a:lvl8pPr>
            <a:lvl9pPr marL="2217969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kern="0" dirty="0">
                <a:solidFill>
                  <a:srgbClr val="000000"/>
                </a:solidFill>
              </a:rPr>
              <a:t>Standing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</a:rPr>
              <a:t>Standing committees are open ended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</a:rPr>
              <a:t>Fewer topics are covered, but easier to handle persistent issues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</a:rPr>
              <a:t>More opportunity for training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Opportunities to influence R&amp;D direction and strategy</a:t>
            </a:r>
          </a:p>
          <a:p>
            <a:pPr marL="620146" lvl="1" indent="-342900"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</a:rPr>
              <a:t>But a more abstract deliverable </a:t>
            </a: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2DFE5B83-8830-84E7-5020-D19636CED129}"/>
              </a:ext>
            </a:extLst>
          </p:cNvPr>
          <p:cNvSpPr txBox="1">
            <a:spLocks/>
          </p:cNvSpPr>
          <p:nvPr/>
        </p:nvSpPr>
        <p:spPr>
          <a:xfrm>
            <a:off x="316780" y="651017"/>
            <a:ext cx="11628785" cy="4911369"/>
          </a:xfrm>
          <a:prstGeom prst="rect">
            <a:avLst/>
          </a:prstGeom>
        </p:spPr>
        <p:txBody>
          <a:bodyPr lIns="0"/>
          <a:lstStyle>
            <a:lvl1pPr marL="0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1pPr>
            <a:lvl2pPr marL="277246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2pPr>
            <a:lvl3pPr marL="554492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3pPr>
            <a:lvl4pPr marL="831738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4pPr>
            <a:lvl5pPr marL="1108984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5pPr>
            <a:lvl6pPr marL="1386230">
              <a:defRPr>
                <a:latin typeface="+mn-lt"/>
                <a:ea typeface="+mn-ea"/>
                <a:cs typeface="+mn-cs"/>
              </a:defRPr>
            </a:lvl6pPr>
            <a:lvl7pPr marL="1663476">
              <a:defRPr>
                <a:latin typeface="+mn-lt"/>
                <a:ea typeface="+mn-ea"/>
                <a:cs typeface="+mn-cs"/>
              </a:defRPr>
            </a:lvl7pPr>
            <a:lvl8pPr marL="1940723">
              <a:defRPr>
                <a:latin typeface="+mn-lt"/>
                <a:ea typeface="+mn-ea"/>
                <a:cs typeface="+mn-cs"/>
              </a:defRPr>
            </a:lvl8pPr>
            <a:lvl9pPr marL="2217969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US" sz="2000" kern="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</a:rPr>
              <a:t>Topics chosen by the CPSC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</a:rPr>
              <a:t>Focused (limited duration) or Standing (open duration)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</a:rPr>
              <a:t>Should be of general interest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</a:rPr>
              <a:t>Recommendation that not more than 5 are operating simultaneously</a:t>
            </a:r>
          </a:p>
        </p:txBody>
      </p:sp>
    </p:spTree>
    <p:extLst>
      <p:ext uri="{BB962C8B-B14F-4D97-AF65-F5344CB8AC3E}">
        <p14:creationId xmlns:p14="http://schemas.microsoft.com/office/powerpoint/2010/main" val="4206147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F0A754-80CD-2E43-6495-1A1D8CD4EE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97578-6D1B-E04F-869D-1C2E6639E1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0660" y="96524"/>
            <a:ext cx="9745611" cy="1108986"/>
          </a:xfrm>
        </p:spPr>
        <p:txBody>
          <a:bodyPr/>
          <a:lstStyle/>
          <a:p>
            <a:r>
              <a:rPr lang="en-US" dirty="0"/>
              <a:t>Potential Topics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C12E26-C17A-DFBE-D081-40A530F9213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0661" y="748962"/>
            <a:ext cx="4706684" cy="4911369"/>
          </a:xfrm>
        </p:spPr>
        <p:txBody>
          <a:bodyPr/>
          <a:lstStyle/>
          <a:p>
            <a:r>
              <a:rPr lang="en-US" sz="2000" dirty="0">
                <a:solidFill>
                  <a:srgbClr val="000000"/>
                </a:solidFill>
              </a:rPr>
              <a:t>Focused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Scientific AI/ML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000000"/>
                </a:solidFill>
                <a:effectLst/>
              </a:rPr>
              <a:t>Usage of accelerators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</a:rPr>
              <a:t>Integration of HPC resources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3" name="Text Placeholder 7">
            <a:extLst>
              <a:ext uri="{FF2B5EF4-FFF2-40B4-BE49-F238E27FC236}">
                <a16:creationId xmlns:a16="http://schemas.microsoft.com/office/drawing/2014/main" id="{4EB21A39-3C7F-88DE-2B0B-DEA2B139C7D7}"/>
              </a:ext>
            </a:extLst>
          </p:cNvPr>
          <p:cNvSpPr txBox="1">
            <a:spLocks/>
          </p:cNvSpPr>
          <p:nvPr/>
        </p:nvSpPr>
        <p:spPr>
          <a:xfrm>
            <a:off x="6600099" y="748962"/>
            <a:ext cx="4706684" cy="4911369"/>
          </a:xfrm>
          <a:prstGeom prst="rect">
            <a:avLst/>
          </a:prstGeom>
        </p:spPr>
        <p:txBody>
          <a:bodyPr lIns="0"/>
          <a:lstStyle>
            <a:lvl1pPr marL="0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1pPr>
            <a:lvl2pPr marL="277246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2pPr>
            <a:lvl3pPr marL="554492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3pPr>
            <a:lvl4pPr marL="831738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4pPr>
            <a:lvl5pPr marL="1108984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5pPr>
            <a:lvl6pPr marL="1386230">
              <a:defRPr>
                <a:latin typeface="+mn-lt"/>
                <a:ea typeface="+mn-ea"/>
                <a:cs typeface="+mn-cs"/>
              </a:defRPr>
            </a:lvl6pPr>
            <a:lvl7pPr marL="1663476">
              <a:defRPr>
                <a:latin typeface="+mn-lt"/>
                <a:ea typeface="+mn-ea"/>
                <a:cs typeface="+mn-cs"/>
              </a:defRPr>
            </a:lvl7pPr>
            <a:lvl8pPr marL="1940723">
              <a:defRPr>
                <a:latin typeface="+mn-lt"/>
                <a:ea typeface="+mn-ea"/>
                <a:cs typeface="+mn-cs"/>
              </a:defRPr>
            </a:lvl8pPr>
            <a:lvl9pPr marL="2217969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kern="0" dirty="0">
                <a:solidFill>
                  <a:srgbClr val="000000"/>
                </a:solidFill>
              </a:rPr>
              <a:t>Standing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</a:rPr>
              <a:t>Software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</a:rPr>
              <a:t>Processing and Technology Evolution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>
                <a:solidFill>
                  <a:srgbClr val="000000"/>
                </a:solidFill>
              </a:rPr>
              <a:t>Theory calculations and simulation</a:t>
            </a:r>
          </a:p>
          <a:p>
            <a:r>
              <a:rPr lang="en-US" sz="2000" kern="0" dirty="0">
                <a:solidFill>
                  <a:srgbClr val="000000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710171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E36493E-5804-C9F0-54F5-7A815280A6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0417" y="0"/>
            <a:ext cx="9611886" cy="1108986"/>
          </a:xfrm>
        </p:spPr>
        <p:txBody>
          <a:bodyPr/>
          <a:lstStyle/>
          <a:p>
            <a:pPr algn="l" rtl="0">
              <a:spcBef>
                <a:spcPts val="1800"/>
              </a:spcBef>
              <a:spcAft>
                <a:spcPts val="600"/>
              </a:spcAft>
            </a:pPr>
            <a:r>
              <a:rPr lang="en-US" sz="3500" dirty="0">
                <a:solidFill>
                  <a:srgbClr val="000000"/>
                </a:solidFill>
              </a:rPr>
              <a:t>Follow-up</a:t>
            </a:r>
            <a:endParaRPr lang="en-US" sz="3500" b="1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8007D6-B1A5-D750-E0C7-8F869C5EA5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90417" y="662901"/>
            <a:ext cx="10582836" cy="4961299"/>
          </a:xfrm>
        </p:spPr>
        <p:txBody>
          <a:bodyPr/>
          <a:lstStyle/>
          <a:p>
            <a:br>
              <a:rPr lang="en-US" sz="2000" dirty="0"/>
            </a:br>
            <a:br>
              <a:rPr lang="en-US" sz="2000" dirty="0"/>
            </a:br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br>
              <a:rPr lang="en-US" sz="2000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FA777352-D0C4-CC81-EC48-B4EAC2CD9206}"/>
              </a:ext>
            </a:extLst>
          </p:cNvPr>
          <p:cNvSpPr txBox="1">
            <a:spLocks/>
          </p:cNvSpPr>
          <p:nvPr/>
        </p:nvSpPr>
        <p:spPr>
          <a:xfrm>
            <a:off x="342817" y="815301"/>
            <a:ext cx="10582836" cy="4961299"/>
          </a:xfrm>
          <a:prstGeom prst="rect">
            <a:avLst/>
          </a:prstGeom>
        </p:spPr>
        <p:txBody>
          <a:bodyPr lIns="0"/>
          <a:lstStyle>
            <a:lvl1pPr marL="0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1pPr>
            <a:lvl2pPr marL="277246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2pPr>
            <a:lvl3pPr marL="554492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3pPr>
            <a:lvl4pPr marL="831738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4pPr>
            <a:lvl5pPr marL="1108984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5pPr>
            <a:lvl6pPr marL="1386230">
              <a:defRPr>
                <a:latin typeface="+mn-lt"/>
                <a:ea typeface="+mn-ea"/>
                <a:cs typeface="+mn-cs"/>
              </a:defRPr>
            </a:lvl6pPr>
            <a:lvl7pPr marL="1663476">
              <a:defRPr>
                <a:latin typeface="+mn-lt"/>
                <a:ea typeface="+mn-ea"/>
                <a:cs typeface="+mn-cs"/>
              </a:defRPr>
            </a:lvl7pPr>
            <a:lvl8pPr marL="1940723">
              <a:defRPr>
                <a:latin typeface="+mn-lt"/>
                <a:ea typeface="+mn-ea"/>
                <a:cs typeface="+mn-cs"/>
              </a:defRPr>
            </a:lvl8pPr>
            <a:lvl9pPr marL="2217969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kern="0" dirty="0"/>
              <a:t>Last week we heard from Petra Merkel about CPAD and discussed the committee make-up and selection </a:t>
            </a:r>
          </a:p>
          <a:p>
            <a:endParaRPr lang="en-US" sz="2000" kern="0" dirty="0"/>
          </a:p>
          <a:p>
            <a:r>
              <a:rPr lang="en-US" sz="2000" kern="0" dirty="0"/>
              <a:t>A believe with committee make-up and selection that we preferred not to be too prescriptive in the committee make-up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/>
              <a:t>Instead, we will give a number of criteria that should be considered and allow the DFP EB to select a reasonable committee from a list of nominees</a:t>
            </a:r>
          </a:p>
          <a:p>
            <a:pPr marL="620146" lvl="1" indent="-342900">
              <a:buFont typeface="Arial" panose="020B0604020202020204" pitchFamily="34" charset="0"/>
              <a:buChar char="•"/>
            </a:pPr>
            <a:r>
              <a:rPr lang="en-US" sz="2000" kern="0" dirty="0"/>
              <a:t>It seemed from Petra’s presentation that CPAD proposes a slate a candidates for approval by the EB</a:t>
            </a:r>
          </a:p>
          <a:p>
            <a:pPr marL="897392" lvl="2" indent="-342900">
              <a:buFont typeface="Arial" panose="020B0604020202020204" pitchFamily="34" charset="0"/>
              <a:buChar char="•"/>
            </a:pPr>
            <a:r>
              <a:rPr lang="en-US" sz="2000" kern="0" dirty="0"/>
              <a:t>I would propose we not do this</a:t>
            </a:r>
          </a:p>
          <a:p>
            <a:pPr marL="1174638" lvl="3" indent="-342900">
              <a:buFont typeface="Arial" panose="020B0604020202020204" pitchFamily="34" charset="0"/>
              <a:buChar char="•"/>
            </a:pPr>
            <a:r>
              <a:rPr lang="en-US" sz="2000" kern="0" dirty="0"/>
              <a:t>It’s a lot to ask the chair to try to balance across all the elements we propose</a:t>
            </a:r>
          </a:p>
          <a:p>
            <a:endParaRPr lang="en-US" sz="2000" kern="0" dirty="0"/>
          </a:p>
          <a:p>
            <a:r>
              <a:rPr lang="en-US" sz="2000" kern="0" dirty="0"/>
              <a:t>There has been some text and comments contributed to the committee membership section and I will work on cleaning it up</a:t>
            </a:r>
            <a:br>
              <a:rPr lang="en-US" sz="2000" kern="0" dirty="0"/>
            </a:br>
            <a:br>
              <a:rPr lang="en-US" sz="2000" kern="0" dirty="0"/>
            </a:br>
            <a:endParaRPr lang="en-US" sz="2000" kern="0" dirty="0">
              <a:solidFill>
                <a:srgbClr val="000000"/>
              </a:solidFill>
            </a:endParaRPr>
          </a:p>
          <a:p>
            <a:br>
              <a:rPr lang="en-US" sz="2000" kern="0" dirty="0"/>
            </a:br>
            <a:br>
              <a:rPr lang="en-US" sz="2000" kern="0" dirty="0"/>
            </a:b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18300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E36493E-5804-C9F0-54F5-7A815280A6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0417" y="0"/>
            <a:ext cx="9611886" cy="1108986"/>
          </a:xfrm>
        </p:spPr>
        <p:txBody>
          <a:bodyPr/>
          <a:lstStyle/>
          <a:p>
            <a:pPr algn="l" rtl="0">
              <a:spcBef>
                <a:spcPts val="1800"/>
              </a:spcBef>
              <a:spcAft>
                <a:spcPts val="600"/>
              </a:spcAft>
            </a:pPr>
            <a:r>
              <a:rPr lang="en-US" sz="3500" dirty="0">
                <a:solidFill>
                  <a:srgbClr val="000000"/>
                </a:solidFill>
              </a:rPr>
              <a:t>Today</a:t>
            </a:r>
            <a:endParaRPr lang="en-US" sz="3500" b="1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8007D6-B1A5-D750-E0C7-8F869C5EA5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90417" y="662901"/>
            <a:ext cx="10582836" cy="4961299"/>
          </a:xfrm>
        </p:spPr>
        <p:txBody>
          <a:bodyPr/>
          <a:lstStyle/>
          <a:p>
            <a:br>
              <a:rPr lang="en-US" sz="2000" dirty="0"/>
            </a:br>
            <a:br>
              <a:rPr lang="en-US" sz="2000" dirty="0"/>
            </a:br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br>
              <a:rPr lang="en-US" sz="2000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FA777352-D0C4-CC81-EC48-B4EAC2CD9206}"/>
              </a:ext>
            </a:extLst>
          </p:cNvPr>
          <p:cNvSpPr txBox="1">
            <a:spLocks/>
          </p:cNvSpPr>
          <p:nvPr/>
        </p:nvSpPr>
        <p:spPr>
          <a:xfrm>
            <a:off x="342817" y="815301"/>
            <a:ext cx="10582836" cy="4961299"/>
          </a:xfrm>
          <a:prstGeom prst="rect">
            <a:avLst/>
          </a:prstGeom>
        </p:spPr>
        <p:txBody>
          <a:bodyPr lIns="0"/>
          <a:lstStyle>
            <a:lvl1pPr marL="0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1pPr>
            <a:lvl2pPr marL="277246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2pPr>
            <a:lvl3pPr marL="554492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3pPr>
            <a:lvl4pPr marL="831738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4pPr>
            <a:lvl5pPr marL="1108984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5pPr>
            <a:lvl6pPr marL="1386230">
              <a:defRPr>
                <a:latin typeface="+mn-lt"/>
                <a:ea typeface="+mn-ea"/>
                <a:cs typeface="+mn-cs"/>
              </a:defRPr>
            </a:lvl6pPr>
            <a:lvl7pPr marL="1663476">
              <a:defRPr>
                <a:latin typeface="+mn-lt"/>
                <a:ea typeface="+mn-ea"/>
                <a:cs typeface="+mn-cs"/>
              </a:defRPr>
            </a:lvl7pPr>
            <a:lvl8pPr marL="1940723">
              <a:defRPr>
                <a:latin typeface="+mn-lt"/>
                <a:ea typeface="+mn-ea"/>
                <a:cs typeface="+mn-cs"/>
              </a:defRPr>
            </a:lvl8pPr>
            <a:lvl9pPr marL="2217969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kern="0" dirty="0"/>
              <a:t>Today I wanted to have a high-level discussion about the next two categories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/>
              <a:t>Communication and Partnerships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/>
              <a:t>Technical Working Groups</a:t>
            </a:r>
          </a:p>
          <a:p>
            <a:endParaRPr lang="en-US" sz="2000" kern="0" dirty="0"/>
          </a:p>
          <a:p>
            <a:r>
              <a:rPr lang="en-US" sz="2000" kern="0" dirty="0"/>
              <a:t>Hope to inspire some elements that could be included in the report </a:t>
            </a:r>
            <a:br>
              <a:rPr lang="en-US" sz="2000" kern="0" dirty="0"/>
            </a:br>
            <a:br>
              <a:rPr lang="en-US" sz="2000" kern="0" dirty="0"/>
            </a:br>
            <a:endParaRPr lang="en-US" sz="2000" kern="0" dirty="0">
              <a:solidFill>
                <a:srgbClr val="000000"/>
              </a:solidFill>
            </a:endParaRPr>
          </a:p>
          <a:p>
            <a:br>
              <a:rPr lang="en-US" sz="2000" kern="0" dirty="0"/>
            </a:br>
            <a:br>
              <a:rPr lang="en-US" sz="2000" kern="0" dirty="0"/>
            </a:b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742570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E36493E-5804-C9F0-54F5-7A815280A6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0417" y="0"/>
            <a:ext cx="9611886" cy="1108986"/>
          </a:xfrm>
        </p:spPr>
        <p:txBody>
          <a:bodyPr/>
          <a:lstStyle/>
          <a:p>
            <a:pPr algn="l" rtl="0">
              <a:spcBef>
                <a:spcPts val="1800"/>
              </a:spcBef>
              <a:spcAft>
                <a:spcPts val="600"/>
              </a:spcAft>
            </a:pPr>
            <a:r>
              <a:rPr lang="en-US" sz="3500" b="1" i="0" u="none" strike="noStrike" dirty="0">
                <a:solidFill>
                  <a:srgbClr val="000000"/>
                </a:solidFill>
                <a:effectLst/>
              </a:rPr>
              <a:t>Schedule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8007D6-B1A5-D750-E0C7-8F869C5EA5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90417" y="662901"/>
            <a:ext cx="10582836" cy="4961299"/>
          </a:xfrm>
        </p:spPr>
        <p:txBody>
          <a:bodyPr/>
          <a:lstStyle/>
          <a:p>
            <a:br>
              <a:rPr lang="en-US" sz="2000" dirty="0"/>
            </a:br>
            <a:br>
              <a:rPr lang="en-US" sz="2000" dirty="0"/>
            </a:br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br>
              <a:rPr lang="en-US" sz="2000" dirty="0"/>
            </a:br>
            <a:br>
              <a:rPr lang="en-US" sz="2000" dirty="0"/>
            </a:br>
            <a:endParaRPr lang="en-US" sz="2000" dirty="0"/>
          </a:p>
        </p:txBody>
      </p:sp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FA777352-D0C4-CC81-EC48-B4EAC2CD9206}"/>
              </a:ext>
            </a:extLst>
          </p:cNvPr>
          <p:cNvSpPr txBox="1">
            <a:spLocks/>
          </p:cNvSpPr>
          <p:nvPr/>
        </p:nvSpPr>
        <p:spPr>
          <a:xfrm>
            <a:off x="342817" y="815301"/>
            <a:ext cx="10582836" cy="4961299"/>
          </a:xfrm>
          <a:prstGeom prst="rect">
            <a:avLst/>
          </a:prstGeom>
        </p:spPr>
        <p:txBody>
          <a:bodyPr lIns="0"/>
          <a:lstStyle>
            <a:lvl1pPr marL="0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1pPr>
            <a:lvl2pPr marL="277246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2pPr>
            <a:lvl3pPr marL="554492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3pPr>
            <a:lvl4pPr marL="831738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4pPr>
            <a:lvl5pPr marL="1108984">
              <a:defRPr sz="1800" b="0" i="0">
                <a:solidFill>
                  <a:srgbClr val="1C2954"/>
                </a:solidFill>
                <a:latin typeface="Founders Grotesk" panose="020B0503030202060203" pitchFamily="34" charset="77"/>
                <a:ea typeface="+mn-ea"/>
                <a:cs typeface="+mn-cs"/>
              </a:defRPr>
            </a:lvl5pPr>
            <a:lvl6pPr marL="1386230">
              <a:defRPr>
                <a:latin typeface="+mn-lt"/>
                <a:ea typeface="+mn-ea"/>
                <a:cs typeface="+mn-cs"/>
              </a:defRPr>
            </a:lvl6pPr>
            <a:lvl7pPr marL="1663476">
              <a:defRPr>
                <a:latin typeface="+mn-lt"/>
                <a:ea typeface="+mn-ea"/>
                <a:cs typeface="+mn-cs"/>
              </a:defRPr>
            </a:lvl7pPr>
            <a:lvl8pPr marL="1940723">
              <a:defRPr>
                <a:latin typeface="+mn-lt"/>
                <a:ea typeface="+mn-ea"/>
                <a:cs typeface="+mn-cs"/>
              </a:defRPr>
            </a:lvl8pPr>
            <a:lvl9pPr marL="2217969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kern="0" dirty="0"/>
              <a:t>Sticking with our normal schedule we would meet on February 22nd</a:t>
            </a:r>
          </a:p>
          <a:p>
            <a:endParaRPr lang="en-US" sz="2000" kern="0" dirty="0"/>
          </a:p>
          <a:p>
            <a:r>
              <a:rPr lang="en-US" sz="2000" kern="0" dirty="0"/>
              <a:t>I would propose discussing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/>
              <a:t>Career Development</a:t>
            </a:r>
          </a:p>
          <a:p>
            <a:pPr marL="620146" lvl="1" indent="-342900">
              <a:buFont typeface="Arial" panose="020B0604020202020204" pitchFamily="34" charset="0"/>
              <a:buChar char="•"/>
            </a:pPr>
            <a:r>
              <a:rPr lang="en-US" sz="2000" kern="0" dirty="0"/>
              <a:t>Would </a:t>
            </a:r>
            <a:r>
              <a:rPr lang="en-US" b="0" i="0" u="none" strike="noStrike" dirty="0">
                <a:solidFill>
                  <a:srgbClr val="1C2954"/>
                </a:solidFill>
                <a:effectLst/>
                <a:latin typeface="Arial" panose="020B0604020202020204" pitchFamily="34" charset="0"/>
              </a:rPr>
              <a:t>Amy Roberts, Michael Kirby, Gavin Davies, Verena Martinez, or </a:t>
            </a:r>
            <a:r>
              <a:rPr lang="en-US" b="0" i="0" u="none" strike="noStrike" dirty="0" err="1">
                <a:solidFill>
                  <a:srgbClr val="1C2954"/>
                </a:solidFill>
                <a:effectLst/>
                <a:latin typeface="Arial" panose="020B0604020202020204" pitchFamily="34" charset="0"/>
              </a:rPr>
              <a:t>Tulika</a:t>
            </a:r>
            <a:r>
              <a:rPr lang="en-US" b="0" i="0" u="none" strike="noStrike" dirty="0">
                <a:solidFill>
                  <a:srgbClr val="1C2954"/>
                </a:solidFill>
                <a:effectLst/>
                <a:latin typeface="Arial" panose="020B0604020202020204" pitchFamily="34" charset="0"/>
              </a:rPr>
              <a:t> Bose like to lead?</a:t>
            </a:r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endParaRPr lang="en-US" sz="2000" kern="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kern="0" dirty="0"/>
              <a:t>DEI Activities</a:t>
            </a:r>
          </a:p>
          <a:p>
            <a:pPr marL="620146" lvl="1" indent="-342900">
              <a:buFont typeface="Arial" panose="020B0604020202020204" pitchFamily="34" charset="0"/>
              <a:buChar char="•"/>
            </a:pPr>
            <a:r>
              <a:rPr lang="en-US" sz="2000" kern="0" dirty="0"/>
              <a:t>People only signed up to audit DEI, but if anyone would like to volunteer</a:t>
            </a:r>
          </a:p>
          <a:p>
            <a:pPr marL="620146" lvl="1" indent="-342900"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pPr marL="620146" lvl="1" indent="-342900">
              <a:buFont typeface="Arial" panose="020B0604020202020204" pitchFamily="34" charset="0"/>
              <a:buChar char="•"/>
            </a:pPr>
            <a:endParaRPr lang="en-US" sz="2000" kern="0" dirty="0"/>
          </a:p>
          <a:p>
            <a:r>
              <a:rPr lang="en-US" sz="2000" kern="0" dirty="0"/>
              <a:t>Everyone is encouraged to contribute text to the document </a:t>
            </a:r>
            <a:br>
              <a:rPr lang="en-US" sz="2000" kern="0" dirty="0"/>
            </a:br>
            <a:br>
              <a:rPr lang="en-US" sz="2000" kern="0" dirty="0"/>
            </a:br>
            <a:endParaRPr lang="en-US" sz="2000" kern="0" dirty="0">
              <a:solidFill>
                <a:srgbClr val="000000"/>
              </a:solidFill>
            </a:endParaRPr>
          </a:p>
          <a:p>
            <a:br>
              <a:rPr lang="en-US" sz="2000" kern="0" dirty="0"/>
            </a:br>
            <a:br>
              <a:rPr lang="en-US" sz="2000" kern="0" dirty="0"/>
            </a:b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372031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661E5-87BE-DB3B-CB78-D5AFA94C1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297" y="1592721"/>
            <a:ext cx="9830245" cy="2118318"/>
          </a:xfrm>
        </p:spPr>
        <p:txBody>
          <a:bodyPr/>
          <a:lstStyle/>
          <a:p>
            <a:r>
              <a:rPr lang="en-US" sz="3200" b="1" i="0" u="none" strike="noStrike" dirty="0">
                <a:effectLst/>
                <a:latin typeface="Times New Roman" panose="02020603050405020304" pitchFamily="18" charset="0"/>
              </a:rPr>
              <a:t>Communications and Partnerships</a:t>
            </a:r>
            <a:endParaRPr lang="en-US" sz="32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DC07EF-2BF2-4356-907E-7DB4DF5BD29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Ian Fisk</a:t>
            </a:r>
          </a:p>
          <a:p>
            <a:r>
              <a:rPr lang="en-US" dirty="0"/>
              <a:t>February 8,  2024</a:t>
            </a:r>
          </a:p>
        </p:txBody>
      </p:sp>
    </p:spTree>
    <p:extLst>
      <p:ext uri="{BB962C8B-B14F-4D97-AF65-F5344CB8AC3E}">
        <p14:creationId xmlns:p14="http://schemas.microsoft.com/office/powerpoint/2010/main" val="28260055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E36493E-5804-C9F0-54F5-7A815280A6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0417" y="0"/>
            <a:ext cx="9611886" cy="1108986"/>
          </a:xfrm>
        </p:spPr>
        <p:txBody>
          <a:bodyPr/>
          <a:lstStyle/>
          <a:p>
            <a:pPr algn="l" rtl="0">
              <a:spcBef>
                <a:spcPts val="1800"/>
              </a:spcBef>
              <a:spcAft>
                <a:spcPts val="600"/>
              </a:spcAft>
            </a:pPr>
            <a:r>
              <a:rPr lang="en-US" sz="3500" b="0" i="0" u="none" strike="noStrike" dirty="0">
                <a:solidFill>
                  <a:srgbClr val="000000"/>
                </a:solidFill>
                <a:effectLst/>
              </a:rPr>
              <a:t>Communications and Partnerships</a:t>
            </a:r>
            <a:endParaRPr lang="en-US" sz="3500" b="1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8007D6-B1A5-D750-E0C7-8F869C5EA55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90417" y="662901"/>
            <a:ext cx="10582836" cy="4961299"/>
          </a:xfrm>
        </p:spPr>
        <p:txBody>
          <a:bodyPr/>
          <a:lstStyle/>
          <a:p>
            <a:r>
              <a:rPr lang="en-US" sz="2000" dirty="0"/>
              <a:t>Who should the panel partner with and how?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promoting domain expertise and partnerships between HEP institutions, including laboratories and universities, to address significant challenges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the role of the CPSC in encouraging and facilitating strategic links to computing research institutions, industry, and other scientific communities.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role should the CPSC play in facilitating communication between different programs within and across funding agencies?</a:t>
            </a:r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br>
              <a:rPr lang="en-US" sz="2000" dirty="0"/>
            </a:br>
            <a:br>
              <a:rPr lang="en-US" sz="2000" dirty="0"/>
            </a:br>
            <a:endParaRPr lang="en-US" sz="2000" b="0" i="0" u="none" strike="noStrike" dirty="0">
              <a:solidFill>
                <a:srgbClr val="000000"/>
              </a:solidFill>
              <a:effectLst/>
            </a:endParaRPr>
          </a:p>
          <a:p>
            <a:br>
              <a:rPr lang="en-US" sz="2000" dirty="0"/>
            </a:br>
            <a:br>
              <a:rPr lang="en-US" sz="2000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4308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D610F8C-30DF-27BE-F3F5-7EBAC0BC8ED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0661" y="96524"/>
            <a:ext cx="7033910" cy="1108986"/>
          </a:xfrm>
        </p:spPr>
        <p:txBody>
          <a:bodyPr/>
          <a:lstStyle/>
          <a:p>
            <a:r>
              <a:rPr lang="en-US" dirty="0"/>
              <a:t>Funding Agency Interactions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257CFBE-0C6A-771A-8BD2-D3FA59FE07A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0661" y="748962"/>
            <a:ext cx="10600420" cy="491136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Judging from CPAD the relationships with funding agency have evolved and were driven by  relationships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Need to find ways for the CPSC makes itself valuable to the agencies </a:t>
            </a:r>
          </a:p>
          <a:p>
            <a:pPr marL="840242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Workshops</a:t>
            </a:r>
          </a:p>
          <a:p>
            <a:pPr marL="840242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Working Groups</a:t>
            </a:r>
          </a:p>
          <a:p>
            <a:pPr marL="840242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Reports</a:t>
            </a:r>
          </a:p>
          <a:p>
            <a:pPr marL="840242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Community consensus building and feedback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CPAD also participates in SBIR review </a:t>
            </a:r>
          </a:p>
          <a:p>
            <a:pPr marL="840242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This could also apply to S&amp;C projects</a:t>
            </a:r>
          </a:p>
          <a:p>
            <a:pPr marL="840242" lvl="2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CPAD also awards 1-2 postdocs on behalf of the agencies </a:t>
            </a:r>
          </a:p>
          <a:p>
            <a:pPr marL="840242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The cost reward of this is unclear to me in our case</a:t>
            </a:r>
          </a:p>
        </p:txBody>
      </p:sp>
    </p:spTree>
    <p:extLst>
      <p:ext uri="{BB962C8B-B14F-4D97-AF65-F5344CB8AC3E}">
        <p14:creationId xmlns:p14="http://schemas.microsoft.com/office/powerpoint/2010/main" val="228480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F0A754-80CD-2E43-6495-1A1D8CD4EE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97578-6D1B-E04F-869D-1C2E6639E1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0661" y="96524"/>
            <a:ext cx="9240082" cy="1108986"/>
          </a:xfrm>
        </p:spPr>
        <p:txBody>
          <a:bodyPr/>
          <a:lstStyle/>
          <a:p>
            <a:r>
              <a:rPr lang="en-US" dirty="0"/>
              <a:t>Interactions with universities and national labs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C12E26-C17A-DFBE-D081-40A530F9213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0661" y="748962"/>
            <a:ext cx="10600420" cy="491136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What is our formal interaction?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 can imagine the workshops, working groups, and reports help communicate the needs and directions in the field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This has indirect benefits and helps establish consensus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One could imagine making a standing advisory group that could be brought on on request </a:t>
            </a:r>
          </a:p>
        </p:txBody>
      </p:sp>
    </p:spTree>
    <p:extLst>
      <p:ext uri="{BB962C8B-B14F-4D97-AF65-F5344CB8AC3E}">
        <p14:creationId xmlns:p14="http://schemas.microsoft.com/office/powerpoint/2010/main" val="530478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F0A754-80CD-2E43-6495-1A1D8CD4EE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AB97578-6D1B-E04F-869D-1C2E6639E1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0660" y="96524"/>
            <a:ext cx="9745611" cy="1108986"/>
          </a:xfrm>
        </p:spPr>
        <p:txBody>
          <a:bodyPr/>
          <a:lstStyle/>
          <a:p>
            <a:r>
              <a:rPr lang="en-US" dirty="0"/>
              <a:t>Interactions with industry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DC12E26-C17A-DFBE-D081-40A530F9213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50661" y="748962"/>
            <a:ext cx="10600420" cy="491136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Examples of successful industry collaboration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CERN </a:t>
            </a:r>
            <a:r>
              <a:rPr lang="en-US" sz="2000" dirty="0" err="1"/>
              <a:t>openlab</a:t>
            </a:r>
            <a:endParaRPr lang="en-US" sz="2000" dirty="0"/>
          </a:p>
          <a:p>
            <a:pPr marL="840242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Project Driven and focused </a:t>
            </a:r>
          </a:p>
          <a:p>
            <a:pPr marL="1117488" lvl="3" indent="-285750">
              <a:buFont typeface="Arial" panose="020B0604020202020204" pitchFamily="34" charset="0"/>
              <a:buChar char="•"/>
            </a:pPr>
            <a:r>
              <a:rPr lang="en-US" sz="2000" dirty="0"/>
              <a:t>Intended to benefit the partners and CERN with technical solutions</a:t>
            </a:r>
          </a:p>
          <a:p>
            <a:pPr marL="1117488" lvl="3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 think we might want to engage more on future technology directions rather than industry collaboration</a:t>
            </a:r>
          </a:p>
          <a:p>
            <a:pPr marL="562996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An industry technology forum? </a:t>
            </a:r>
          </a:p>
        </p:txBody>
      </p:sp>
    </p:spTree>
    <p:extLst>
      <p:ext uri="{BB962C8B-B14F-4D97-AF65-F5344CB8AC3E}">
        <p14:creationId xmlns:p14="http://schemas.microsoft.com/office/powerpoint/2010/main" val="248650722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CA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49225</TotalTime>
  <Words>804</Words>
  <Application>Microsoft Macintosh PowerPoint</Application>
  <PresentationFormat>Widescreen</PresentationFormat>
  <Paragraphs>129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Calibri</vt:lpstr>
      <vt:lpstr>Founders Grotesk</vt:lpstr>
      <vt:lpstr>Founders Grotesk Medium</vt:lpstr>
      <vt:lpstr>Founders Grotesk Regular</vt:lpstr>
      <vt:lpstr>Tiempos Headline Light</vt:lpstr>
      <vt:lpstr>Times New Roman</vt:lpstr>
      <vt:lpstr>1_Office Theme</vt:lpstr>
      <vt:lpstr>Foundation Task Force (FTF) for the Coordinating Panel for Software and Computing</vt:lpstr>
      <vt:lpstr>PowerPoint Presentation</vt:lpstr>
      <vt:lpstr>PowerPoint Presentation</vt:lpstr>
      <vt:lpstr>PowerPoint Presentation</vt:lpstr>
      <vt:lpstr>Communications and Partnerships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Technical Working Groups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Walters</dc:creator>
  <cp:lastModifiedBy>Ian Fisk</cp:lastModifiedBy>
  <cp:revision>48</cp:revision>
  <dcterms:created xsi:type="dcterms:W3CDTF">2023-07-13T15:44:24Z</dcterms:created>
  <dcterms:modified xsi:type="dcterms:W3CDTF">2024-02-08T19:42:37Z</dcterms:modified>
</cp:coreProperties>
</file>