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1"/>
  </p:notesMasterIdLst>
  <p:handoutMasterIdLst>
    <p:handoutMasterId r:id="rId12"/>
  </p:handoutMasterIdLst>
  <p:sldIdLst>
    <p:sldId id="299" r:id="rId5"/>
    <p:sldId id="337" r:id="rId6"/>
    <p:sldId id="338" r:id="rId7"/>
    <p:sldId id="345" r:id="rId8"/>
    <p:sldId id="343" r:id="rId9"/>
    <p:sldId id="346" r:id="rId1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0F42E87-84B2-014E-A9E0-06A8393A1B78}">
          <p14:sldIdLst>
            <p14:sldId id="299"/>
            <p14:sldId id="337"/>
            <p14:sldId id="338"/>
            <p14:sldId id="345"/>
            <p14:sldId id="343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31A1B"/>
    <a:srgbClr val="FF8AD8"/>
    <a:srgbClr val="7F7F7F"/>
    <a:srgbClr val="1E78B4"/>
    <a:srgbClr val="FEBF6F"/>
    <a:srgbClr val="33A02C"/>
    <a:srgbClr val="000000"/>
    <a:srgbClr val="A6CEE4"/>
    <a:srgbClr val="505050"/>
    <a:srgbClr val="CD1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05"/>
    <p:restoredTop sz="89094"/>
  </p:normalViewPr>
  <p:slideViewPr>
    <p:cSldViewPr snapToGrid="0" snapToObjects="1">
      <p:cViewPr varScale="1">
        <p:scale>
          <a:sx n="133" d="100"/>
          <a:sy n="133" d="100"/>
        </p:scale>
        <p:origin x="1208" y="18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3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0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5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6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factory&#10;&#10;Description automatically generated with low confidence">
            <a:extLst>
              <a:ext uri="{FF2B5EF4-FFF2-40B4-BE49-F238E27FC236}">
                <a16:creationId xmlns:a16="http://schemas.microsoft.com/office/drawing/2014/main" id="{6981BFD7-6588-0D4B-8CC1-3092F9D89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314" b="26860"/>
          <a:stretch/>
        </p:blipFill>
        <p:spPr>
          <a:xfrm>
            <a:off x="-17762" y="-486547"/>
            <a:ext cx="9161762" cy="35301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291EDF-F712-3D43-8EEC-DDEAB4C756BA}"/>
              </a:ext>
            </a:extLst>
          </p:cNvPr>
          <p:cNvSpPr/>
          <p:nvPr userDrawn="1"/>
        </p:nvSpPr>
        <p:spPr>
          <a:xfrm>
            <a:off x="-17763" y="-486547"/>
            <a:ext cx="9161762" cy="35301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52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22385" y="4624911"/>
            <a:ext cx="2432848" cy="22983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1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Month/Day/Year – Helvetica 11pt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486547"/>
            <a:ext cx="9161762" cy="1084887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Presentation Title – Helvetica 24pt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10" name="Picture 4" descr="quantum sensor back piece">
            <a:extLst>
              <a:ext uri="{FF2B5EF4-FFF2-40B4-BE49-F238E27FC236}">
                <a16:creationId xmlns:a16="http://schemas.microsoft.com/office/drawing/2014/main" id="{58996D56-0C7D-0545-97D5-1614214A0A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23" y="658523"/>
            <a:ext cx="1184754" cy="174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quantum sensor board">
            <a:extLst>
              <a:ext uri="{FF2B5EF4-FFF2-40B4-BE49-F238E27FC236}">
                <a16:creationId xmlns:a16="http://schemas.microsoft.com/office/drawing/2014/main" id="{B970DDA0-C74F-5046-A378-DDCACA046D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51" y="987224"/>
            <a:ext cx="889941" cy="11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quantum sensor front wire">
            <a:extLst>
              <a:ext uri="{FF2B5EF4-FFF2-40B4-BE49-F238E27FC236}">
                <a16:creationId xmlns:a16="http://schemas.microsoft.com/office/drawing/2014/main" id="{8E223E00-B323-724E-B6CA-F8C7BC74BF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78" y="1479305"/>
            <a:ext cx="458312" cy="7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quantum sensor front piece">
            <a:extLst>
              <a:ext uri="{FF2B5EF4-FFF2-40B4-BE49-F238E27FC236}">
                <a16:creationId xmlns:a16="http://schemas.microsoft.com/office/drawing/2014/main" id="{F43291D3-2C06-EF44-866C-4C41505D5F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" y="1153592"/>
            <a:ext cx="1267601" cy="17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32A1F0-4E7A-E244-8810-AC7326853167}"/>
              </a:ext>
            </a:extLst>
          </p:cNvPr>
          <p:cNvSpPr/>
          <p:nvPr userDrawn="1"/>
        </p:nvSpPr>
        <p:spPr>
          <a:xfrm>
            <a:off x="4977442" y="109365"/>
            <a:ext cx="1424084" cy="465826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FF97E303-7D0D-0140-8C19-6B3554D43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18224" b="32124"/>
          <a:stretch/>
        </p:blipFill>
        <p:spPr>
          <a:xfrm>
            <a:off x="5074971" y="181351"/>
            <a:ext cx="1229025" cy="2900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3AC8FA2-90E7-D148-8B12-B15FB0A339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30017" y="4505383"/>
            <a:ext cx="1611139" cy="40845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05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Insert partner logo here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245080E3-9504-414A-AA23-AB0CE37FF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290" y="4110207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1 name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6F8C807F-204C-8B4F-9A59-26AA04D8C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9035" y="4110207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2 name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8AAB08ED-6551-B547-9C66-87D571742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8780" y="4104604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3 name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0FB5DE-2BBF-E942-B18F-431AEB78E818}"/>
              </a:ext>
            </a:extLst>
          </p:cNvPr>
          <p:cNvSpPr txBox="1">
            <a:spLocks/>
          </p:cNvSpPr>
          <p:nvPr userDrawn="1"/>
        </p:nvSpPr>
        <p:spPr>
          <a:xfrm>
            <a:off x="335157" y="4851094"/>
            <a:ext cx="6437354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Changqing</a:t>
            </a:r>
            <a:r>
              <a:rPr lang="en-US" dirty="0"/>
              <a:t> Wang | Microwave-optical quantum transduction </a:t>
            </a:r>
            <a:endParaRPr lang="en-US" b="1" dirty="0"/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CC9F928-A55A-6F48-B4D1-652C0647D14B}"/>
              </a:ext>
            </a:extLst>
          </p:cNvPr>
          <p:cNvSpPr txBox="1">
            <a:spLocks/>
          </p:cNvSpPr>
          <p:nvPr userDrawn="1"/>
        </p:nvSpPr>
        <p:spPr>
          <a:xfrm>
            <a:off x="1002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B680134-5D92-7242-BBA1-886BF9DEE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2/13/24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EA271B4-4C3E-BD4E-913B-EA929FC68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2E4B72-D638-994A-B26D-1991D3D7B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D1E85FB-9D24-E742-A183-0032C25D314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2/13/24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638AA5-9B26-B243-A739-BD432267B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A7B224-0DB2-BE4D-A5A0-3951E09FD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2/13/24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3 Pictures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2/13/24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01775C-AD98-2244-BFD9-9D2B630B749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85115" y="720589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FDDEADE-6168-E74A-B5A8-27F6C2E38AF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146157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6628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04DE35B-43B2-5E46-BB2A-7F0C47F49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2/13/24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B08929-45CB-4844-8FAB-490E069AA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369265-93AE-D948-8118-B1D47951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74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llage -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003E816-DE23-7A4B-A7F1-1C444743B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2/13/24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DF94F28-0184-8042-9D48-11789A42E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9F1936B-7E4C-D74A-AB55-2D8B530D4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2/13/24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3D751-571D-7891-8350-01D42B1F07B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771011" y="4824142"/>
            <a:ext cx="2288622" cy="227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3" r:id="rId6"/>
    <p:sldLayoutId id="2147484122" r:id="rId7"/>
    <p:sldLayoutId id="2147484124" r:id="rId8"/>
    <p:sldLayoutId id="2147484116" r:id="rId9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10.png"/><Relationship Id="rId3" Type="http://schemas.openxmlformats.org/officeDocument/2006/relationships/image" Target="../media/image10.png"/><Relationship Id="rId21" Type="http://schemas.openxmlformats.org/officeDocument/2006/relationships/image" Target="../media/image13.png"/><Relationship Id="rId17" Type="http://schemas.openxmlformats.org/officeDocument/2006/relationships/image" Target="../media/image300.png"/><Relationship Id="rId2" Type="http://schemas.openxmlformats.org/officeDocument/2006/relationships/image" Target="../media/image9.png"/><Relationship Id="rId16" Type="http://schemas.openxmlformats.org/officeDocument/2006/relationships/image" Target="../media/image290.png"/><Relationship Id="rId20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15" Type="http://schemas.openxmlformats.org/officeDocument/2006/relationships/image" Target="../media/image280.png"/><Relationship Id="rId19" Type="http://schemas.openxmlformats.org/officeDocument/2006/relationships/image" Target="../media/image320.png"/><Relationship Id="rId4" Type="http://schemas.openxmlformats.org/officeDocument/2006/relationships/image" Target="../media/image11.emf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02EC5-09C7-B947-822E-33AC53B9A6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4" y="3179706"/>
            <a:ext cx="8912144" cy="752287"/>
          </a:xfrm>
        </p:spPr>
        <p:txBody>
          <a:bodyPr>
            <a:normAutofit/>
          </a:bodyPr>
          <a:lstStyle/>
          <a:p>
            <a:r>
              <a:rPr lang="en-US" sz="2200" dirty="0"/>
              <a:t>Microwave-optical </a:t>
            </a:r>
            <a:r>
              <a:rPr lang="en-US" sz="2200"/>
              <a:t>Quantum </a:t>
            </a:r>
            <a:r>
              <a:rPr lang="en-US" sz="2200" dirty="0"/>
              <a:t>T</a:t>
            </a:r>
            <a:r>
              <a:rPr lang="en-US" sz="2200"/>
              <a:t>ransduction</a:t>
            </a:r>
            <a:endParaRPr lang="en-US" sz="2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6E759-E628-D94B-972E-A31ABF0C58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923" y="4275827"/>
            <a:ext cx="8340163" cy="408453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Changqing</a:t>
            </a:r>
            <a:r>
              <a:rPr lang="en-US" dirty="0">
                <a:solidFill>
                  <a:srgbClr val="000000"/>
                </a:solidFill>
              </a:rPr>
              <a:t> Wang and Silvia </a:t>
            </a:r>
            <a:r>
              <a:rPr lang="en-US" dirty="0" err="1">
                <a:solidFill>
                  <a:srgbClr val="000000"/>
                </a:solidFill>
              </a:rPr>
              <a:t>Zorzetti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Superconducting Quantum Materials and Systems (SQMS) Center, Fermi National Accelerator Laboratory</a:t>
            </a:r>
          </a:p>
        </p:txBody>
      </p:sp>
    </p:spTree>
    <p:extLst>
      <p:ext uri="{BB962C8B-B14F-4D97-AF65-F5344CB8AC3E}">
        <p14:creationId xmlns:p14="http://schemas.microsoft.com/office/powerpoint/2010/main" val="3006804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6C7591D5-5A0A-A41F-6691-97128C2C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Introduction to Quantum Transduction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FA7150-7A0A-C4ED-7706-287611D0E6F6}"/>
              </a:ext>
            </a:extLst>
          </p:cNvPr>
          <p:cNvSpPr txBox="1"/>
          <p:nvPr/>
        </p:nvSpPr>
        <p:spPr>
          <a:xfrm>
            <a:off x="3635232" y="1656328"/>
            <a:ext cx="82257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Optical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840475-AB5D-60C3-B5F5-4C2F9DDE82E4}"/>
              </a:ext>
            </a:extLst>
          </p:cNvPr>
          <p:cNvSpPr txBox="1"/>
          <p:nvPr/>
        </p:nvSpPr>
        <p:spPr>
          <a:xfrm>
            <a:off x="548131" y="1656100"/>
            <a:ext cx="11748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Microwave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A51BEA-B4D2-E2E4-1EE9-5FE74AAB513A}"/>
              </a:ext>
            </a:extLst>
          </p:cNvPr>
          <p:cNvSpPr txBox="1"/>
          <p:nvPr/>
        </p:nvSpPr>
        <p:spPr>
          <a:xfrm>
            <a:off x="3548733" y="1961999"/>
            <a:ext cx="10011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~200 THz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7DC69-3594-7D5E-B718-E1640D8E8D26}"/>
              </a:ext>
            </a:extLst>
          </p:cNvPr>
          <p:cNvSpPr txBox="1"/>
          <p:nvPr/>
        </p:nvSpPr>
        <p:spPr>
          <a:xfrm>
            <a:off x="709279" y="1925702"/>
            <a:ext cx="71434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∼GHz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8AD18090-E454-1360-CC73-F551CCB6C242}"/>
              </a:ext>
            </a:extLst>
          </p:cNvPr>
          <p:cNvSpPr txBox="1">
            <a:spLocks/>
          </p:cNvSpPr>
          <p:nvPr/>
        </p:nvSpPr>
        <p:spPr>
          <a:xfrm>
            <a:off x="346622" y="2324389"/>
            <a:ext cx="1885189" cy="44065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/>
              <a:t>Cryogenic temperature 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E7AE43-232C-2BB7-9BF4-CD1C87DCD145}"/>
              </a:ext>
            </a:extLst>
          </p:cNvPr>
          <p:cNvSpPr/>
          <p:nvPr/>
        </p:nvSpPr>
        <p:spPr>
          <a:xfrm>
            <a:off x="283068" y="1320254"/>
            <a:ext cx="1951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Superconducting qubits 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2C6AF09-8C9D-8279-BA12-3ACEE3BA8C58}"/>
              </a:ext>
            </a:extLst>
          </p:cNvPr>
          <p:cNvSpPr txBox="1">
            <a:spLocks/>
          </p:cNvSpPr>
          <p:nvPr/>
        </p:nvSpPr>
        <p:spPr>
          <a:xfrm>
            <a:off x="3356518" y="2324389"/>
            <a:ext cx="1658485" cy="44065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/>
              <a:t>Room temperature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870819-9FFF-3ABC-9724-423DCB652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4" r="3053"/>
          <a:stretch/>
        </p:blipFill>
        <p:spPr>
          <a:xfrm>
            <a:off x="319160" y="691777"/>
            <a:ext cx="1851623" cy="6387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716B86A-74E6-250F-98EC-E6D977DCED6A}"/>
              </a:ext>
            </a:extLst>
          </p:cNvPr>
          <p:cNvSpPr/>
          <p:nvPr/>
        </p:nvSpPr>
        <p:spPr>
          <a:xfrm>
            <a:off x="1993401" y="1568204"/>
            <a:ext cx="1528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Microwave-optical transducers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CDC71C-C3D3-5E30-4E48-C464ECD58CD4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726829" y="1825605"/>
            <a:ext cx="1908403" cy="9528"/>
          </a:xfrm>
          <a:prstGeom prst="straightConnector1">
            <a:avLst/>
          </a:prstGeom>
          <a:ln w="63500">
            <a:solidFill>
              <a:schemeClr val="accent5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utoShape 2">
            <a:extLst>
              <a:ext uri="{FF2B5EF4-FFF2-40B4-BE49-F238E27FC236}">
                <a16:creationId xmlns:a16="http://schemas.microsoft.com/office/drawing/2014/main" id="{9536FC9D-10E8-0BDB-7267-06C85C6494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4427" y="24576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555215-9343-7757-8EBB-D11CFEC38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426" y="681312"/>
            <a:ext cx="2084744" cy="6639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04B2DE-8E23-900D-48BD-E3B5FE550281}"/>
              </a:ext>
            </a:extLst>
          </p:cNvPr>
          <p:cNvSpPr/>
          <p:nvPr/>
        </p:nvSpPr>
        <p:spPr>
          <a:xfrm>
            <a:off x="3070579" y="1324269"/>
            <a:ext cx="18769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Optical communication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B84DAF-94CC-4810-6052-E0859322D2C7}"/>
              </a:ext>
            </a:extLst>
          </p:cNvPr>
          <p:cNvSpPr/>
          <p:nvPr/>
        </p:nvSpPr>
        <p:spPr>
          <a:xfrm>
            <a:off x="5065011" y="3462077"/>
            <a:ext cx="3920225" cy="861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50504E"/>
                </a:solidFill>
              </a:rPr>
              <a:t>Han, Xu, et al. </a:t>
            </a:r>
            <a:r>
              <a:rPr lang="en-US" sz="1000" i="1" dirty="0">
                <a:solidFill>
                  <a:srgbClr val="50504E"/>
                </a:solidFill>
              </a:rPr>
              <a:t>Optica</a:t>
            </a:r>
            <a:r>
              <a:rPr lang="en-US" sz="1000" dirty="0">
                <a:solidFill>
                  <a:srgbClr val="50504E"/>
                </a:solidFill>
              </a:rPr>
              <a:t> 8, 1050-1064 (2021).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solidFill>
                  <a:srgbClr val="50504E"/>
                </a:solidFill>
              </a:rPr>
              <a:t>Hease</a:t>
            </a:r>
            <a:r>
              <a:rPr lang="en-US" sz="1000" dirty="0">
                <a:solidFill>
                  <a:srgbClr val="50504E"/>
                </a:solidFill>
              </a:rPr>
              <a:t>, William, et al. PRX Quantum 1, 020315 (2020):.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50504E"/>
                </a:solidFill>
              </a:rPr>
              <a:t>https://</a:t>
            </a:r>
            <a:r>
              <a:rPr lang="en-US" sz="1000" dirty="0" err="1">
                <a:solidFill>
                  <a:srgbClr val="50504E"/>
                </a:solidFill>
              </a:rPr>
              <a:t>sqms.fnal.gov</a:t>
            </a:r>
            <a:endParaRPr lang="en-US" sz="1000" dirty="0">
              <a:solidFill>
                <a:srgbClr val="50504E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50504E"/>
                </a:solidFill>
              </a:rPr>
              <a:t>https://</a:t>
            </a:r>
            <a:r>
              <a:rPr lang="en-US" sz="1000" dirty="0" err="1">
                <a:solidFill>
                  <a:srgbClr val="50504E"/>
                </a:solidFill>
              </a:rPr>
              <a:t>www.antaira.com</a:t>
            </a:r>
            <a:r>
              <a:rPr lang="en-US" sz="1000" dirty="0">
                <a:solidFill>
                  <a:srgbClr val="50504E"/>
                </a:solidFill>
              </a:rPr>
              <a:t>/Blog-Four-Advantages-of-Fiber-Optic-Communications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795976-7319-B23F-C134-F3940F4A4760}"/>
              </a:ext>
            </a:extLst>
          </p:cNvPr>
          <p:cNvGrpSpPr>
            <a:grpSpLocks noChangeAspect="1"/>
          </p:cNvGrpSpPr>
          <p:nvPr/>
        </p:nvGrpSpPr>
        <p:grpSpPr>
          <a:xfrm>
            <a:off x="819657" y="3457390"/>
            <a:ext cx="3532671" cy="1451237"/>
            <a:chOff x="2409896" y="5156679"/>
            <a:chExt cx="4629875" cy="19019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1F4426-C9C7-168F-A27F-3772242E0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46315" t="9493" r="44559" b="15534"/>
            <a:stretch/>
          </p:blipFill>
          <p:spPr>
            <a:xfrm>
              <a:off x="3179431" y="5849329"/>
              <a:ext cx="182880" cy="91000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38CE9D-0E8F-0689-951D-526D8FEB0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46315" t="9493" r="44559" b="15534"/>
            <a:stretch/>
          </p:blipFill>
          <p:spPr>
            <a:xfrm>
              <a:off x="5252066" y="5440476"/>
              <a:ext cx="274320" cy="136500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E8D1F2-3526-9516-8C96-72DC57890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46315" t="9493" r="44559" b="15534"/>
            <a:stretch/>
          </p:blipFill>
          <p:spPr>
            <a:xfrm>
              <a:off x="6513402" y="5408905"/>
              <a:ext cx="274320" cy="1396039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37C86F1-D0CD-F040-F978-AC1F6964D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46315" t="9493" r="44559" b="15534"/>
            <a:stretch/>
          </p:blipFill>
          <p:spPr>
            <a:xfrm>
              <a:off x="5892445" y="5437187"/>
              <a:ext cx="274320" cy="1365010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F9FBD95-6435-61D1-D887-84E5A54C27FF}"/>
                </a:ext>
              </a:extLst>
            </p:cNvPr>
            <p:cNvGrpSpPr/>
            <p:nvPr/>
          </p:nvGrpSpPr>
          <p:grpSpPr>
            <a:xfrm>
              <a:off x="4486708" y="5254413"/>
              <a:ext cx="2553063" cy="1410280"/>
              <a:chOff x="3933572" y="1337110"/>
              <a:chExt cx="2553063" cy="1410280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CDDB404-93DC-7F3D-373C-C90A229BAF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3572" y="2739357"/>
                <a:ext cx="2553063" cy="8033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714B809-A590-9AF3-F12A-7448863063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522" y="1735785"/>
                <a:ext cx="0" cy="100584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1A857C1-BD03-9399-B42A-9201C9BFBD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3592" y="1337110"/>
                <a:ext cx="0" cy="1393733"/>
              </a:xfrm>
              <a:prstGeom prst="line">
                <a:avLst/>
              </a:prstGeom>
              <a:ln w="254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83F25A85-DD1A-5677-9BEF-C4476064ED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2747" y="1910821"/>
                <a:ext cx="563253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9714105F-4260-38F0-CDD8-31C5765E4AFA}"/>
                      </a:ext>
                    </a:extLst>
                  </p:cNvPr>
                  <p:cNvSpPr txBox="1"/>
                  <p:nvPr/>
                </p:nvSpPr>
                <p:spPr>
                  <a:xfrm>
                    <a:off x="5533365" y="1612714"/>
                    <a:ext cx="506627" cy="3630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D74AFD0E-5615-8D63-71F2-751AF89ECE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3365" y="1612714"/>
                    <a:ext cx="506627" cy="3630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6C68AC9-4986-8FB0-BA8B-596F1C784767}"/>
                </a:ext>
              </a:extLst>
            </p:cNvPr>
            <p:cNvCxnSpPr>
              <a:cxnSpLocks/>
            </p:cNvCxnSpPr>
            <p:nvPr/>
          </p:nvCxnSpPr>
          <p:spPr>
            <a:xfrm>
              <a:off x="2749706" y="6667117"/>
              <a:ext cx="119115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9A56BDD-C1B0-8491-903C-366F71DB8B6F}"/>
                </a:ext>
              </a:extLst>
            </p:cNvPr>
            <p:cNvCxnSpPr>
              <a:cxnSpLocks/>
            </p:cNvCxnSpPr>
            <p:nvPr/>
          </p:nvCxnSpPr>
          <p:spPr>
            <a:xfrm>
              <a:off x="3267884" y="6026378"/>
              <a:ext cx="0" cy="640080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F8BFE91-4E65-5438-4FA5-32C2AF2745E8}"/>
                    </a:ext>
                  </a:extLst>
                </p:cNvPr>
                <p:cNvSpPr txBox="1"/>
                <p:nvPr/>
              </p:nvSpPr>
              <p:spPr>
                <a:xfrm>
                  <a:off x="2941646" y="6676925"/>
                  <a:ext cx="679620" cy="363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D4B5D52-7B8B-CDF6-6B19-FC6C6A69BC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1646" y="6676925"/>
                  <a:ext cx="679620" cy="3630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D440FCD-3326-0E28-81E8-08FB4738D30D}"/>
                    </a:ext>
                  </a:extLst>
                </p:cNvPr>
                <p:cNvSpPr txBox="1"/>
                <p:nvPr/>
              </p:nvSpPr>
              <p:spPr>
                <a:xfrm>
                  <a:off x="2409896" y="6695623"/>
                  <a:ext cx="679620" cy="363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EE25DA1-6F93-FBAA-0234-CB1420CC4D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9896" y="6695623"/>
                  <a:ext cx="679620" cy="3630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8B9D5CF-216C-E9E0-0EB1-339F55005F1B}"/>
                </a:ext>
              </a:extLst>
            </p:cNvPr>
            <p:cNvGrpSpPr/>
            <p:nvPr/>
          </p:nvGrpSpPr>
          <p:grpSpPr>
            <a:xfrm>
              <a:off x="4021188" y="6617238"/>
              <a:ext cx="289243" cy="97059"/>
              <a:chOff x="1431519" y="6090175"/>
              <a:chExt cx="289243" cy="97059"/>
            </a:xfrm>
          </p:grpSpPr>
          <p:cxnSp>
            <p:nvCxnSpPr>
              <p:cNvPr id="70" name="Elbow Connector 69">
                <a:extLst>
                  <a:ext uri="{FF2B5EF4-FFF2-40B4-BE49-F238E27FC236}">
                    <a16:creationId xmlns:a16="http://schemas.microsoft.com/office/drawing/2014/main" id="{828FEA7D-C64A-DFF7-7FBF-1216BDE98C7D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1480964" y="6090175"/>
                <a:ext cx="190399" cy="97059"/>
              </a:xfrm>
              <a:prstGeom prst="bentConnector3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2641B33-4905-AFC3-C01A-641B9A7E4181}"/>
                  </a:ext>
                </a:extLst>
              </p:cNvPr>
              <p:cNvCxnSpPr/>
              <p:nvPr/>
            </p:nvCxnSpPr>
            <p:spPr>
              <a:xfrm>
                <a:off x="1675042" y="6103391"/>
                <a:ext cx="45720" cy="4572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69D2886-6580-D2B8-399F-6E618D741BAA}"/>
                  </a:ext>
                </a:extLst>
              </p:cNvPr>
              <p:cNvCxnSpPr/>
              <p:nvPr/>
            </p:nvCxnSpPr>
            <p:spPr>
              <a:xfrm>
                <a:off x="1431519" y="6123822"/>
                <a:ext cx="45720" cy="4572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2AD7A5E-902F-298A-FEF3-6D23F7D4B768}"/>
                </a:ext>
              </a:extLst>
            </p:cNvPr>
            <p:cNvCxnSpPr>
              <a:cxnSpLocks/>
            </p:cNvCxnSpPr>
            <p:nvPr/>
          </p:nvCxnSpPr>
          <p:spPr>
            <a:xfrm>
              <a:off x="5550947" y="5654702"/>
              <a:ext cx="0" cy="100584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490EE84-948B-4580-D17B-90116D98ECBD}"/>
                </a:ext>
              </a:extLst>
            </p:cNvPr>
            <p:cNvCxnSpPr>
              <a:cxnSpLocks/>
            </p:cNvCxnSpPr>
            <p:nvPr/>
          </p:nvCxnSpPr>
          <p:spPr>
            <a:xfrm>
              <a:off x="5550947" y="5833135"/>
              <a:ext cx="56325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CDC6D4D-FDC0-2094-5DF8-ED9FAB775F8A}"/>
                    </a:ext>
                  </a:extLst>
                </p:cNvPr>
                <p:cNvSpPr txBox="1"/>
                <p:nvPr/>
              </p:nvSpPr>
              <p:spPr>
                <a:xfrm>
                  <a:off x="6337303" y="6662530"/>
                  <a:ext cx="679620" cy="363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2F344C0-EC46-E62E-2161-886731A61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7303" y="6662530"/>
                  <a:ext cx="679620" cy="3630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557232D-2923-6B7E-C7EC-FE1BEBEA08BC}"/>
                    </a:ext>
                  </a:extLst>
                </p:cNvPr>
                <p:cNvSpPr txBox="1"/>
                <p:nvPr/>
              </p:nvSpPr>
              <p:spPr>
                <a:xfrm>
                  <a:off x="5723178" y="5156679"/>
                  <a:ext cx="506629" cy="381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1BEBC42-FCF1-88ED-7CD8-0EDFEA8D8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3178" y="5156679"/>
                  <a:ext cx="506629" cy="38177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6C6DCE9-14AC-3965-72ED-F7A8E4E309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5595" y="5509240"/>
              <a:ext cx="194010" cy="39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F576741-B495-F2F5-A2D2-404AE560C7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6000" y="5506951"/>
              <a:ext cx="194010" cy="39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71B1EE0-0BA5-4D5B-3B82-384F3AE8765A}"/>
                </a:ext>
              </a:extLst>
            </p:cNvPr>
            <p:cNvCxnSpPr>
              <a:cxnSpLocks/>
            </p:cNvCxnSpPr>
            <p:nvPr/>
          </p:nvCxnSpPr>
          <p:spPr>
            <a:xfrm>
              <a:off x="5395203" y="6283514"/>
              <a:ext cx="64008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E6AD8DE-1D9A-940B-830B-8C1E20186C8C}"/>
                </a:ext>
              </a:extLst>
            </p:cNvPr>
            <p:cNvCxnSpPr>
              <a:cxnSpLocks/>
            </p:cNvCxnSpPr>
            <p:nvPr/>
          </p:nvCxnSpPr>
          <p:spPr>
            <a:xfrm>
              <a:off x="6023629" y="6282769"/>
              <a:ext cx="64008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A1376A1-296C-A741-0BF8-D363A6929641}"/>
                    </a:ext>
                  </a:extLst>
                </p:cNvPr>
                <p:cNvSpPr txBox="1"/>
                <p:nvPr/>
              </p:nvSpPr>
              <p:spPr>
                <a:xfrm>
                  <a:off x="5557313" y="5533120"/>
                  <a:ext cx="506627" cy="363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027FD36-9FD2-E95D-9396-773A910F3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7313" y="5533120"/>
                  <a:ext cx="506627" cy="3630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A0590B2-E702-0B7D-2A44-A55C0941ED53}"/>
                </a:ext>
              </a:extLst>
            </p:cNvPr>
            <p:cNvSpPr txBox="1"/>
            <p:nvPr/>
          </p:nvSpPr>
          <p:spPr>
            <a:xfrm>
              <a:off x="5487380" y="6220780"/>
              <a:ext cx="593407" cy="363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FSR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81326F2-E2A6-8BA9-6CFC-9849135395FE}"/>
                </a:ext>
              </a:extLst>
            </p:cNvPr>
            <p:cNvSpPr txBox="1"/>
            <p:nvPr/>
          </p:nvSpPr>
          <p:spPr>
            <a:xfrm>
              <a:off x="6117790" y="6226334"/>
              <a:ext cx="599866" cy="363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FSR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 Placeholder 13">
                <a:extLst>
                  <a:ext uri="{FF2B5EF4-FFF2-40B4-BE49-F238E27FC236}">
                    <a16:creationId xmlns:a16="http://schemas.microsoft.com/office/drawing/2014/main" id="{45EBA17A-BE68-781A-9B1B-F7BA9006F2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7592" y="753894"/>
                <a:ext cx="3791990" cy="237538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rgbClr val="7F7F7F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4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>
                    <a:solidFill>
                      <a:schemeClr val="tx1"/>
                    </a:solidFill>
                  </a:rPr>
                  <a:t>Cooperativity: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𝒈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sz="1400" b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𝐚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sz="1400" b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𝐛</m:t>
                            </m:r>
                          </m:sub>
                        </m:sSub>
                      </m:den>
                    </m:f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Efficiency: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sSup>
                          <m:sSup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  <m:sup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Requirement: </a:t>
                </a:r>
              </a:p>
              <a:p>
                <a:pPr>
                  <a:buFont typeface="Arial" charset="0"/>
                  <a:buAutoNum type="arabicParenR"/>
                </a:pPr>
                <a:r>
                  <a:rPr lang="en-US" sz="1400" dirty="0">
                    <a:solidFill>
                      <a:schemeClr val="tx1"/>
                    </a:solidFill>
                  </a:rPr>
                  <a:t>Single-photon microwave-optic coupling 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𝒆𝒐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). </a:t>
                </a:r>
              </a:p>
              <a:p>
                <a:pPr>
                  <a:buFont typeface="Arial" charset="0"/>
                  <a:buAutoNum type="arabicParenR"/>
                </a:pPr>
                <a:r>
                  <a:rPr lang="en-US" sz="1400" dirty="0">
                    <a:solidFill>
                      <a:schemeClr val="tx1"/>
                    </a:solidFill>
                  </a:rPr>
                  <a:t>Q factor of the microwave and optical cavities. </a:t>
                </a:r>
              </a:p>
              <a:p>
                <a:pPr>
                  <a:buFont typeface="Arial" charset="0"/>
                  <a:buAutoNum type="arabicParenR"/>
                </a:pPr>
                <a:r>
                  <a:rPr lang="en-US" sz="1400" dirty="0">
                    <a:solidFill>
                      <a:schemeClr val="tx1"/>
                    </a:solidFill>
                  </a:rPr>
                  <a:t>Pump power. 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Text Placeholder 13">
                <a:extLst>
                  <a:ext uri="{FF2B5EF4-FFF2-40B4-BE49-F238E27FC236}">
                    <a16:creationId xmlns:a16="http://schemas.microsoft.com/office/drawing/2014/main" id="{45EBA17A-BE68-781A-9B1B-F7BA9006F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592" y="753894"/>
                <a:ext cx="3791990" cy="2375386"/>
              </a:xfrm>
              <a:prstGeom prst="rect">
                <a:avLst/>
              </a:prstGeom>
              <a:blipFill>
                <a:blip r:embed="rId21"/>
                <a:stretch>
                  <a:fillRect l="-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16ED555-36C6-67CE-C8D5-0EA62F5BD72C}"/>
                  </a:ext>
                </a:extLst>
              </p:cNvPr>
              <p:cNvSpPr txBox="1"/>
              <p:nvPr/>
            </p:nvSpPr>
            <p:spPr>
              <a:xfrm>
                <a:off x="819657" y="2622571"/>
                <a:ext cx="4228611" cy="90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Electro-optic material: Lithium Niobate (LiNbO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)</a:t>
                </a:r>
              </a:p>
              <a:p>
                <a:r>
                  <a:rPr lang="en-US" sz="1600" dirty="0"/>
                  <a:t>Three-wave mixing: </a:t>
                </a:r>
                <a:endParaRPr lang="en-US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𝑒𝑜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1600"/>
                            <m:t>†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sz="1600"/>
                            <m:t>†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1600"/>
                            <m:t>†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16ED555-36C6-67CE-C8D5-0EA62F5BD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57" y="2622571"/>
                <a:ext cx="4228611" cy="900375"/>
              </a:xfrm>
              <a:prstGeom prst="rect">
                <a:avLst/>
              </a:prstGeom>
              <a:blipFill>
                <a:blip r:embed="rId22"/>
                <a:stretch>
                  <a:fillRect l="-898" t="-2778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590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78" grpId="0"/>
      <p:bldP spid="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F2FD2-F860-B986-C91E-73A1376D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electro-optical quantum transduction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0CBF80-E720-890D-892D-4D47BF248D02}"/>
              </a:ext>
            </a:extLst>
          </p:cNvPr>
          <p:cNvGrpSpPr/>
          <p:nvPr/>
        </p:nvGrpSpPr>
        <p:grpSpPr>
          <a:xfrm>
            <a:off x="2482086" y="2883957"/>
            <a:ext cx="6536532" cy="1512597"/>
            <a:chOff x="2482086" y="850260"/>
            <a:chExt cx="6536532" cy="15125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8CB9B2-A034-7848-55AA-70D6FB1F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1449" y="896600"/>
              <a:ext cx="1125581" cy="134324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F981F6-988E-C479-9839-31E9F6B9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6395" y="946189"/>
              <a:ext cx="532486" cy="1293656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2AE8FAE-37E2-1763-29E5-7498CDC1E270}"/>
                </a:ext>
              </a:extLst>
            </p:cNvPr>
            <p:cNvSpPr/>
            <p:nvPr/>
          </p:nvSpPr>
          <p:spPr>
            <a:xfrm>
              <a:off x="2482086" y="850260"/>
              <a:ext cx="6515101" cy="1512597"/>
            </a:xfrm>
            <a:prstGeom prst="roundRect">
              <a:avLst>
                <a:gd name="adj" fmla="val 441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/>
                <p:nvPr/>
              </p:nvSpPr>
              <p:spPr>
                <a:xfrm>
                  <a:off x="4408245" y="877945"/>
                  <a:ext cx="4610373" cy="1415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42900"/>
                  <a:r>
                    <a:rPr lang="en-US" sz="1600" b="1" u="sng" dirty="0">
                      <a:solidFill>
                        <a:srgbClr val="003087"/>
                      </a:solidFill>
                    </a:rPr>
                    <a:t>3D electro-optical design for transduction 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3087"/>
                      </a:solidFill>
                    </a:rPr>
                    <a:t>High-Q cavities to boost microwave-optic conversion efficiency in quantum transduction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3087"/>
                      </a:solidFill>
                    </a:rPr>
                    <a:t>Bulk electro-optic material embedded in SRF cavity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3087"/>
                      </a:solidFill>
                    </a:rPr>
                    <a:t>Estimated conversion efficiency up to 50% at 140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3087"/>
                          </a:solidFill>
                          <a:latin typeface="Cambria Math" panose="02040503050406030204" pitchFamily="18" charset="0"/>
                        </a:rPr>
                        <m:t>μW</m:t>
                      </m:r>
                    </m:oMath>
                  </a14:m>
                  <a:endParaRPr lang="en-US" sz="1400" dirty="0">
                    <a:solidFill>
                      <a:srgbClr val="003087"/>
                    </a:solidFill>
                  </a:endParaRPr>
                </a:p>
                <a:p>
                  <a:pPr defTabSz="342900"/>
                  <a:r>
                    <a:rPr lang="en-US" sz="1400" i="1" dirty="0" err="1">
                      <a:solidFill>
                        <a:schemeClr val="accent6"/>
                      </a:solidFill>
                    </a:rPr>
                    <a:t>npj</a:t>
                  </a:r>
                  <a:r>
                    <a:rPr lang="en-US" sz="1400" i="1" dirty="0">
                      <a:solidFill>
                        <a:schemeClr val="accent6"/>
                      </a:solidFill>
                    </a:rPr>
                    <a:t> Quantum Information 8, 149 (2023)</a:t>
                  </a:r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8245" y="877945"/>
                  <a:ext cx="4610373" cy="1415772"/>
                </a:xfrm>
                <a:prstGeom prst="rect">
                  <a:avLst/>
                </a:prstGeom>
                <a:blipFill>
                  <a:blip r:embed="rId5"/>
                  <a:stretch>
                    <a:fillRect l="-826" t="-893" b="-44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917E1D-1E3D-6B32-6E38-F3041842B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769999"/>
              </p:ext>
            </p:extLst>
          </p:nvPr>
        </p:nvGraphicFramePr>
        <p:xfrm>
          <a:off x="2792840" y="1424845"/>
          <a:ext cx="5915025" cy="281940"/>
        </p:xfrm>
        <a:graphic>
          <a:graphicData uri="http://schemas.openxmlformats.org/drawingml/2006/table">
            <a:tbl>
              <a:tblPr/>
              <a:tblGrid>
                <a:gridCol w="5915025">
                  <a:extLst>
                    <a:ext uri="{9D8B030D-6E8A-4147-A177-3AD203B41FA5}">
                      <a16:colId xmlns:a16="http://schemas.microsoft.com/office/drawing/2014/main" val="113476434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fontAlgn="t"/>
                      <a:endParaRPr lang="en-US" sz="1400" dirty="0">
                        <a:effectLst/>
                      </a:endParaRPr>
                    </a:p>
                  </a:txBody>
                  <a:tcPr marL="68580" marR="46435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477573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8974C5-4ED1-5A31-6C61-38BCC03CE203}"/>
              </a:ext>
            </a:extLst>
          </p:cNvPr>
          <p:cNvSpPr/>
          <p:nvPr/>
        </p:nvSpPr>
        <p:spPr>
          <a:xfrm>
            <a:off x="2482086" y="951503"/>
            <a:ext cx="6515101" cy="1607892"/>
          </a:xfrm>
          <a:prstGeom prst="roundRect">
            <a:avLst>
              <a:gd name="adj" fmla="val 441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D1BAE-365F-E7C3-B155-12AFF635B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449" y="1060258"/>
            <a:ext cx="1125581" cy="1222208"/>
          </a:xfrm>
          <a:prstGeom prst="rect">
            <a:avLst/>
          </a:prstGeom>
        </p:spPr>
      </p:pic>
      <p:pic>
        <p:nvPicPr>
          <p:cNvPr id="11" name="Picture 10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7E0A4C24-6EBC-303C-26C1-D543D28E1C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24299" r="20112" b="26667"/>
          <a:stretch/>
        </p:blipFill>
        <p:spPr>
          <a:xfrm>
            <a:off x="3786395" y="1060257"/>
            <a:ext cx="1199896" cy="13266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5E252E-43D8-864F-EB83-299B05F2F053}"/>
              </a:ext>
            </a:extLst>
          </p:cNvPr>
          <p:cNvSpPr txBox="1"/>
          <p:nvPr/>
        </p:nvSpPr>
        <p:spPr>
          <a:xfrm>
            <a:off x="5075655" y="940534"/>
            <a:ext cx="38536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b="1" u="sng" dirty="0">
                <a:solidFill>
                  <a:srgbClr val="003087"/>
                </a:solidFill>
              </a:rPr>
              <a:t>Characterization of Electro-optic materials 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087"/>
                </a:solidFill>
              </a:rPr>
              <a:t>High-Q SRF cavity to characterize microwave properties of electro-optic materials (e.g., LN)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/>
              </a:solidFill>
            </a:endParaRPr>
          </a:p>
          <a:p>
            <a:pPr defTabSz="342900"/>
            <a:r>
              <a:rPr lang="en-US" sz="1400" i="1" dirty="0">
                <a:solidFill>
                  <a:schemeClr val="accent6"/>
                </a:solidFill>
              </a:rPr>
              <a:t>Phys. Rev. B 107, L220302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/>
              <p:nvPr/>
            </p:nvSpPr>
            <p:spPr>
              <a:xfrm>
                <a:off x="5347531" y="1704466"/>
                <a:ext cx="1041119" cy="447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531" y="1704466"/>
                <a:ext cx="1041119" cy="447751"/>
              </a:xfrm>
              <a:prstGeom prst="rect">
                <a:avLst/>
              </a:prstGeom>
              <a:blipFill>
                <a:blip r:embed="rId8"/>
                <a:stretch>
                  <a:fillRect t="-277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6544BB-6087-92EC-9A4A-E85A6747DCCC}"/>
                  </a:ext>
                </a:extLst>
              </p:cNvPr>
              <p:cNvSpPr txBox="1"/>
              <p:nvPr/>
            </p:nvSpPr>
            <p:spPr>
              <a:xfrm>
                <a:off x="6950594" y="1755449"/>
                <a:ext cx="1374542" cy="3323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𝑡𝑎𝑛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sSub>
                            <m:sSub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𝑐𝑟𝑦𝑠𝑡𝑎𝑙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6544BB-6087-92EC-9A4A-E85A6747D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594" y="1755449"/>
                <a:ext cx="1374542" cy="332335"/>
              </a:xfrm>
              <a:prstGeom prst="rect">
                <a:avLst/>
              </a:prstGeom>
              <a:blipFill>
                <a:blip r:embed="rId9"/>
                <a:stretch>
                  <a:fillRect l="-1835" t="-3704" r="-1835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/>
              <p:nvPr/>
            </p:nvSpPr>
            <p:spPr>
              <a:xfrm>
                <a:off x="228600" y="951503"/>
                <a:ext cx="216412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Fermilab’s 3D Bulk Niobium superconducting cavity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600" dirty="0"/>
                  <a:t>)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51503"/>
                <a:ext cx="2164121" cy="1077218"/>
              </a:xfrm>
              <a:prstGeom prst="rect">
                <a:avLst/>
              </a:prstGeom>
              <a:blipFill>
                <a:blip r:embed="rId10"/>
                <a:stretch>
                  <a:fillRect l="-1754" t="-1163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FD276B6F-CC1C-725F-6D28-8D1E0623D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7" y="2432715"/>
            <a:ext cx="1978398" cy="16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2EC1541-2FED-79AD-315F-50647A6B6474}"/>
              </a:ext>
            </a:extLst>
          </p:cNvPr>
          <p:cNvSpPr/>
          <p:nvPr/>
        </p:nvSpPr>
        <p:spPr>
          <a:xfrm>
            <a:off x="211814" y="4073487"/>
            <a:ext cx="206018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Physical Review Applied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 </a:t>
            </a:r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13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 034032 (2020).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448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5" grpId="0"/>
      <p:bldP spid="16" grpId="0"/>
      <p:bldP spid="17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128F7B-E3F3-ABA7-7FEF-0E72EF8F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of </a:t>
            </a:r>
            <a:r>
              <a:rPr lang="en-US" sz="2400" dirty="0"/>
              <a:t>LiNbO</a:t>
            </a:r>
            <a:r>
              <a:rPr lang="en-US" sz="2400" baseline="-25000" dirty="0"/>
              <a:t>3</a:t>
            </a:r>
            <a:r>
              <a:rPr lang="en-US" dirty="0"/>
              <a:t>’s permittivity and loss tangent at </a:t>
            </a:r>
            <a:r>
              <a:rPr lang="en-US" dirty="0" err="1"/>
              <a:t>mK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DD601-5016-16C7-CC7A-F98A07F321D3}"/>
              </a:ext>
            </a:extLst>
          </p:cNvPr>
          <p:cNvSpPr txBox="1"/>
          <p:nvPr/>
        </p:nvSpPr>
        <p:spPr>
          <a:xfrm>
            <a:off x="412955" y="3029453"/>
            <a:ext cx="314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LiNbO</a:t>
            </a:r>
            <a:r>
              <a:rPr lang="en-US" sz="1800" baseline="-25000" dirty="0"/>
              <a:t>3</a:t>
            </a:r>
            <a:r>
              <a:rPr lang="en-US" sz="1800" dirty="0">
                <a:latin typeface="Cambria Math" panose="02040503050406030204" pitchFamily="18" charset="0"/>
              </a:rPr>
              <a:t> property at 50mK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999D3-57F2-E2FD-AB96-782D56CD7AEE}"/>
              </a:ext>
            </a:extLst>
          </p:cNvPr>
          <p:cNvSpPr txBox="1"/>
          <p:nvPr/>
        </p:nvSpPr>
        <p:spPr>
          <a:xfrm>
            <a:off x="3269295" y="3053497"/>
            <a:ext cx="23216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200" i="1" dirty="0">
                <a:solidFill>
                  <a:srgbClr val="003087"/>
                </a:solidFill>
              </a:rPr>
              <a:t>Phys. Rev. B 107, L220302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38A70E-C888-F0F6-12E9-96978D075A51}"/>
              </a:ext>
            </a:extLst>
          </p:cNvPr>
          <p:cNvGrpSpPr/>
          <p:nvPr/>
        </p:nvGrpSpPr>
        <p:grpSpPr>
          <a:xfrm>
            <a:off x="412955" y="557616"/>
            <a:ext cx="7878380" cy="2229485"/>
            <a:chOff x="412955" y="557616"/>
            <a:chExt cx="7878380" cy="22294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1865CA-33A0-BADB-44A8-35B5C171E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000"/>
            <a:stretch/>
          </p:blipFill>
          <p:spPr>
            <a:xfrm>
              <a:off x="518935" y="713767"/>
              <a:ext cx="7772400" cy="207333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0578F1-8BDC-821D-5783-B7EF23F1BF75}"/>
                </a:ext>
              </a:extLst>
            </p:cNvPr>
            <p:cNvSpPr/>
            <p:nvPr/>
          </p:nvSpPr>
          <p:spPr>
            <a:xfrm>
              <a:off x="412955" y="609600"/>
              <a:ext cx="383458" cy="235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C392EB-BF2C-8040-68C6-7B2CE50193AD}"/>
                </a:ext>
              </a:extLst>
            </p:cNvPr>
            <p:cNvSpPr/>
            <p:nvPr/>
          </p:nvSpPr>
          <p:spPr>
            <a:xfrm>
              <a:off x="4352145" y="557616"/>
              <a:ext cx="383458" cy="235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6787A8-049F-95F4-6B8A-C026CD118C04}"/>
                </a:ext>
              </a:extLst>
            </p:cNvPr>
            <p:cNvSpPr/>
            <p:nvPr/>
          </p:nvSpPr>
          <p:spPr>
            <a:xfrm>
              <a:off x="1249676" y="1808480"/>
              <a:ext cx="843284" cy="256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B5F42C-8C97-2008-2016-236A21CE30BD}"/>
                </a:ext>
              </a:extLst>
            </p:cNvPr>
            <p:cNvSpPr/>
            <p:nvPr/>
          </p:nvSpPr>
          <p:spPr>
            <a:xfrm>
              <a:off x="1168396" y="1057138"/>
              <a:ext cx="9245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5419B7-9AD8-1A2C-7EFD-D599F10207E8}"/>
                  </a:ext>
                </a:extLst>
              </p:cNvPr>
              <p:cNvSpPr txBox="1"/>
              <p:nvPr/>
            </p:nvSpPr>
            <p:spPr>
              <a:xfrm>
                <a:off x="4343400" y="3455995"/>
                <a:ext cx="4572000" cy="6647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=(1.73±0.24)×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=(1.28±0.21)×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5419B7-9AD8-1A2C-7EFD-D599F1020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455995"/>
                <a:ext cx="4572000" cy="664734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5F857B-8C14-139E-D094-2A06037D0086}"/>
                  </a:ext>
                </a:extLst>
              </p:cNvPr>
              <p:cNvSpPr txBox="1"/>
              <p:nvPr/>
            </p:nvSpPr>
            <p:spPr>
              <a:xfrm>
                <a:off x="412955" y="3585454"/>
                <a:ext cx="4572000" cy="375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b="0" dirty="0">
                    <a:latin typeface="Cambria Math" panose="02040503050406030204" pitchFamily="18" charset="0"/>
                  </a:rPr>
                  <a:t>,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47, 47, 28</m:t>
                        </m:r>
                      </m:e>
                    </m:d>
                  </m:oMath>
                </a14:m>
                <a:endParaRPr lang="en-US" sz="18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5F857B-8C14-139E-D094-2A06037D0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55" y="3585454"/>
                <a:ext cx="4572000" cy="375231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4463B71C-FCEA-8165-B437-B8CF609475FF}"/>
              </a:ext>
            </a:extLst>
          </p:cNvPr>
          <p:cNvSpPr/>
          <p:nvPr/>
        </p:nvSpPr>
        <p:spPr>
          <a:xfrm>
            <a:off x="1249676" y="3455995"/>
            <a:ext cx="7208524" cy="664734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913ADA-74F2-ABF1-035F-F7E0C7854986}"/>
              </a:ext>
            </a:extLst>
          </p:cNvPr>
          <p:cNvSpPr txBox="1"/>
          <p:nvPr/>
        </p:nvSpPr>
        <p:spPr>
          <a:xfrm>
            <a:off x="2547486" y="4246228"/>
            <a:ext cx="48749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Relevant literature: </a:t>
            </a:r>
            <a:r>
              <a:rPr lang="en-US" sz="1050" dirty="0" err="1">
                <a:solidFill>
                  <a:srgbClr val="222222"/>
                </a:solidFill>
                <a:latin typeface="Arial" panose="020B0604020202020204" pitchFamily="34" charset="0"/>
              </a:rPr>
              <a:t>Goryachev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 et al. Physical Review B 92, 060406(R) (2015)</a:t>
            </a:r>
          </a:p>
          <a:p>
            <a:r>
              <a:rPr lang="en-US" sz="1050" dirty="0" err="1">
                <a:solidFill>
                  <a:srgbClr val="222222"/>
                </a:solidFill>
                <a:latin typeface="Arial" panose="020B0604020202020204" pitchFamily="34" charset="0"/>
              </a:rPr>
              <a:t>Wollack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 et al. Appl. Phys. Lett. 118, 123501 (2021)</a:t>
            </a:r>
          </a:p>
          <a:p>
            <a:r>
              <a:rPr lang="en-US" sz="1050" dirty="0" err="1">
                <a:solidFill>
                  <a:srgbClr val="222222"/>
                </a:solidFill>
                <a:latin typeface="Arial" panose="020B0604020202020204" pitchFamily="34" charset="0"/>
              </a:rPr>
              <a:t>Hease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 et al. PRX Quantum 1, 020315 (2020)</a:t>
            </a:r>
          </a:p>
        </p:txBody>
      </p:sp>
    </p:spTree>
    <p:extLst>
      <p:ext uri="{BB962C8B-B14F-4D97-AF65-F5344CB8AC3E}">
        <p14:creationId xmlns:p14="http://schemas.microsoft.com/office/powerpoint/2010/main" val="6461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5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5ABE3AF-EA84-5041-D2B1-FA665DFE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5"/>
            <a:ext cx="8686800" cy="320908"/>
          </a:xfrm>
        </p:spPr>
        <p:txBody>
          <a:bodyPr/>
          <a:lstStyle/>
          <a:p>
            <a:r>
              <a:rPr lang="en-US" u="sng" dirty="0">
                <a:solidFill>
                  <a:srgbClr val="003087"/>
                </a:solidFill>
              </a:rPr>
              <a:t>3D Design for transduction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03CAD5-3CA6-D3FD-B290-C82E11DE7AE1}"/>
              </a:ext>
            </a:extLst>
          </p:cNvPr>
          <p:cNvSpPr txBox="1"/>
          <p:nvPr/>
        </p:nvSpPr>
        <p:spPr>
          <a:xfrm>
            <a:off x="5650117" y="4481128"/>
            <a:ext cx="30533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npj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 Quantum Information 8, 149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ADC5AF0-C3CF-D1EC-B969-FAF9ECF1A7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3839280"/>
                  </p:ext>
                </p:extLst>
              </p:nvPr>
            </p:nvGraphicFramePr>
            <p:xfrm>
              <a:off x="5650117" y="1588750"/>
              <a:ext cx="2575364" cy="258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7983">
                      <a:extLst>
                        <a:ext uri="{9D8B030D-6E8A-4147-A177-3AD203B41FA5}">
                          <a16:colId xmlns:a16="http://schemas.microsoft.com/office/drawing/2014/main" val="3207374244"/>
                        </a:ext>
                      </a:extLst>
                    </a:gridCol>
                    <a:gridCol w="797381">
                      <a:extLst>
                        <a:ext uri="{9D8B030D-6E8A-4147-A177-3AD203B41FA5}">
                          <a16:colId xmlns:a16="http://schemas.microsoft.com/office/drawing/2014/main" val="15748203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Single-photon microwave-optical coupling rate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46.</m:t>
                              </m:r>
                              <m: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75</m:t>
                              </m:r>
                            </m:oMath>
                          </a14:m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Hz</a:t>
                          </a: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4467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Microwave quality factor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6656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Cooperativity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𝑒𝑜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0.58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56250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Conversion efficiency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50%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5849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Operating bandwidth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100kHz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96576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Pump power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140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μW</m:t>
                              </m:r>
                            </m:oMath>
                          </a14:m>
                          <a:endParaRPr lang="en-US" sz="12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59817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ADC5AF0-C3CF-D1EC-B969-FAF9ECF1A7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3839280"/>
                  </p:ext>
                </p:extLst>
              </p:nvPr>
            </p:nvGraphicFramePr>
            <p:xfrm>
              <a:off x="5650117" y="1588750"/>
              <a:ext cx="2575364" cy="258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7983">
                      <a:extLst>
                        <a:ext uri="{9D8B030D-6E8A-4147-A177-3AD203B41FA5}">
                          <a16:colId xmlns:a16="http://schemas.microsoft.com/office/drawing/2014/main" val="3207374244"/>
                        </a:ext>
                      </a:extLst>
                    </a:gridCol>
                    <a:gridCol w="797381">
                      <a:extLst>
                        <a:ext uri="{9D8B030D-6E8A-4147-A177-3AD203B41FA5}">
                          <a16:colId xmlns:a16="http://schemas.microsoft.com/office/drawing/2014/main" val="157482036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961" r="-46099" b="-30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3810" t="-1961" r="-3175" b="-3019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446719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Microwave quality factor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3810" t="-144444" r="-3175" b="-3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6656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03448" r="-46099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0.58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56250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Conversion efficiency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50%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5849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Operating bandwidth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100kHz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96576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Pump power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3810" t="-606897" r="-317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59817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CA5C6C65-B895-1357-AE32-B640E9BA2100}"/>
              </a:ext>
            </a:extLst>
          </p:cNvPr>
          <p:cNvSpPr txBox="1"/>
          <p:nvPr/>
        </p:nvSpPr>
        <p:spPr>
          <a:xfrm>
            <a:off x="6212606" y="1156046"/>
            <a:ext cx="1518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Figures of merit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D054B2-7A67-087B-246F-220B9258EF0C}"/>
              </a:ext>
            </a:extLst>
          </p:cNvPr>
          <p:cNvGrpSpPr>
            <a:grpSpLocks noChangeAspect="1"/>
          </p:cNvGrpSpPr>
          <p:nvPr/>
        </p:nvGrpSpPr>
        <p:grpSpPr>
          <a:xfrm>
            <a:off x="675367" y="929596"/>
            <a:ext cx="2902950" cy="1285283"/>
            <a:chOff x="922044" y="177314"/>
            <a:chExt cx="3407698" cy="1504598"/>
          </a:xfrm>
        </p:grpSpPr>
        <p:sp>
          <p:nvSpPr>
            <p:cNvPr id="35" name="Can 34">
              <a:extLst>
                <a:ext uri="{FF2B5EF4-FFF2-40B4-BE49-F238E27FC236}">
                  <a16:creationId xmlns:a16="http://schemas.microsoft.com/office/drawing/2014/main" id="{ADC80CC6-A175-BBAC-850A-23FD2CC074C0}"/>
                </a:ext>
              </a:extLst>
            </p:cNvPr>
            <p:cNvSpPr/>
            <p:nvPr/>
          </p:nvSpPr>
          <p:spPr>
            <a:xfrm>
              <a:off x="1543571" y="177314"/>
              <a:ext cx="2158708" cy="1504598"/>
            </a:xfrm>
            <a:prstGeom prst="can">
              <a:avLst>
                <a:gd name="adj" fmla="val 46931"/>
              </a:avLst>
            </a:prstGeom>
            <a:gradFill>
              <a:gsLst>
                <a:gs pos="0">
                  <a:schemeClr val="accent5">
                    <a:lumMod val="60000"/>
                    <a:lumOff val="40000"/>
                    <a:alpha val="90000"/>
                  </a:schemeClr>
                </a:gs>
                <a:gs pos="50000">
                  <a:schemeClr val="accent5">
                    <a:alpha val="50000"/>
                  </a:schemeClr>
                </a:gs>
                <a:gs pos="100000">
                  <a:schemeClr val="accent5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6" name="Can 35">
              <a:extLst>
                <a:ext uri="{FF2B5EF4-FFF2-40B4-BE49-F238E27FC236}">
                  <a16:creationId xmlns:a16="http://schemas.microsoft.com/office/drawing/2014/main" id="{164C7F6F-0400-EA9B-4273-C5CF16D838F8}"/>
                </a:ext>
              </a:extLst>
            </p:cNvPr>
            <p:cNvSpPr/>
            <p:nvPr/>
          </p:nvSpPr>
          <p:spPr>
            <a:xfrm rot="5400000">
              <a:off x="1141408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Can 36">
              <a:extLst>
                <a:ext uri="{FF2B5EF4-FFF2-40B4-BE49-F238E27FC236}">
                  <a16:creationId xmlns:a16="http://schemas.microsoft.com/office/drawing/2014/main" id="{A6CC0679-6A2E-D5C8-A78A-F8970CF203A8}"/>
                </a:ext>
              </a:extLst>
            </p:cNvPr>
            <p:cNvSpPr/>
            <p:nvPr/>
          </p:nvSpPr>
          <p:spPr>
            <a:xfrm rot="5400000">
              <a:off x="3907127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E05BCFB8-F953-AAA9-C7CC-5C6DBB68F40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 flipV="1">
              <a:off x="1894087" y="761877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E551A82C-0C67-7447-2A2F-CD467FBFB711}"/>
                </a:ext>
              </a:extLst>
            </p:cNvPr>
            <p:cNvSpPr>
              <a:spLocks noChangeAspect="1"/>
            </p:cNvSpPr>
            <p:nvPr/>
          </p:nvSpPr>
          <p:spPr>
            <a:xfrm rot="5400000" flipV="1">
              <a:off x="3316328" y="758400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D25448E-3A88-1C07-8E7C-7A0E82E24B54}"/>
                </a:ext>
              </a:extLst>
            </p:cNvPr>
            <p:cNvSpPr/>
            <p:nvPr/>
          </p:nvSpPr>
          <p:spPr>
            <a:xfrm rot="5400000">
              <a:off x="1029540" y="1243063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Can 40">
              <a:extLst>
                <a:ext uri="{FF2B5EF4-FFF2-40B4-BE49-F238E27FC236}">
                  <a16:creationId xmlns:a16="http://schemas.microsoft.com/office/drawing/2014/main" id="{F1D5A360-F24B-5F3D-5CE9-C45859079048}"/>
                </a:ext>
              </a:extLst>
            </p:cNvPr>
            <p:cNvSpPr/>
            <p:nvPr/>
          </p:nvSpPr>
          <p:spPr>
            <a:xfrm>
              <a:off x="2001859" y="900552"/>
              <a:ext cx="1246498" cy="544041"/>
            </a:xfrm>
            <a:prstGeom prst="can">
              <a:avLst>
                <a:gd name="adj" fmla="val 50000"/>
              </a:avLst>
            </a:prstGeom>
            <a:solidFill>
              <a:srgbClr val="FF8AD8">
                <a:alpha val="64000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76B6D5D-48A9-4DE2-965C-1E35A57CB9D9}"/>
                </a:ext>
              </a:extLst>
            </p:cNvPr>
            <p:cNvSpPr/>
            <p:nvPr/>
          </p:nvSpPr>
          <p:spPr>
            <a:xfrm rot="16200000" flipH="1">
              <a:off x="4182466" y="1222234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9B4095-0729-610B-997B-7D7AB889BD4B}"/>
                </a:ext>
              </a:extLst>
            </p:cNvPr>
            <p:cNvSpPr/>
            <p:nvPr/>
          </p:nvSpPr>
          <p:spPr>
            <a:xfrm>
              <a:off x="1998257" y="1068625"/>
              <a:ext cx="1246498" cy="21156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3A56845C-5EE4-02E6-934C-57C1F2A1C743}"/>
                </a:ext>
              </a:extLst>
            </p:cNvPr>
            <p:cNvSpPr/>
            <p:nvPr/>
          </p:nvSpPr>
          <p:spPr>
            <a:xfrm>
              <a:off x="2417318" y="1159303"/>
              <a:ext cx="334474" cy="277962"/>
            </a:xfrm>
            <a:prstGeom prst="triangle">
              <a:avLst>
                <a:gd name="adj" fmla="val 4945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isometricOffAxis2Top">
                <a:rot lat="20509858" lon="19744006" rev="3973264"/>
              </a:camera>
              <a:lightRig rig="threePt" dir="t"/>
            </a:scene3d>
            <a:sp3d extrusionH="76200" prstMaterial="softEdge">
              <a:extrusionClr>
                <a:schemeClr val="accent1">
                  <a:lumMod val="20000"/>
                  <a:lumOff val="8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00EBDE-95D0-700F-4EB3-206B1962D2C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999781" y="1789245"/>
            <a:ext cx="1277381" cy="3867058"/>
            <a:chOff x="1674184" y="-564819"/>
            <a:chExt cx="1378839" cy="4174205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C076829-58A9-59E3-6148-E02F2A3CF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4184" y="511874"/>
              <a:ext cx="1110992" cy="3097512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0F97CBE-5037-8F52-BC06-124CC89DFE38}"/>
                </a:ext>
              </a:extLst>
            </p:cNvPr>
            <p:cNvCxnSpPr>
              <a:cxnSpLocks/>
            </p:cNvCxnSpPr>
            <p:nvPr/>
          </p:nvCxnSpPr>
          <p:spPr>
            <a:xfrm>
              <a:off x="2377714" y="1593682"/>
              <a:ext cx="0" cy="95357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D97C323-394C-A412-78A4-394E20071437}"/>
                </a:ext>
              </a:extLst>
            </p:cNvPr>
            <p:cNvCxnSpPr>
              <a:cxnSpLocks/>
            </p:cNvCxnSpPr>
            <p:nvPr/>
          </p:nvCxnSpPr>
          <p:spPr>
            <a:xfrm>
              <a:off x="2737752" y="875686"/>
              <a:ext cx="0" cy="239002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8BB3FBF-CF38-90A9-FC46-3C077D114A67}"/>
                </a:ext>
              </a:extLst>
            </p:cNvPr>
            <p:cNvSpPr txBox="1"/>
            <p:nvPr/>
          </p:nvSpPr>
          <p:spPr>
            <a:xfrm rot="16200000">
              <a:off x="2083139" y="1839595"/>
              <a:ext cx="840204" cy="332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Ø 2 mm</a:t>
              </a:r>
              <a:endParaRPr lang="en-US" sz="1400" dirty="0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D8FC7F4-2A2D-6820-CBEE-2FD27A6FD1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7357" y="3053406"/>
              <a:ext cx="461587" cy="195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E62363D-422A-9754-FEFB-1BDABCEB6621}"/>
                </a:ext>
              </a:extLst>
            </p:cNvPr>
            <p:cNvSpPr txBox="1"/>
            <p:nvPr/>
          </p:nvSpPr>
          <p:spPr>
            <a:xfrm rot="16200000">
              <a:off x="2210105" y="2728365"/>
              <a:ext cx="686625" cy="332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mm</a:t>
              </a:r>
              <a:endParaRPr lang="en-US" sz="14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4135D8-1BA8-78A8-A991-A7FC88CCBE07}"/>
                </a:ext>
              </a:extLst>
            </p:cNvPr>
            <p:cNvSpPr txBox="1"/>
            <p:nvPr/>
          </p:nvSpPr>
          <p:spPr>
            <a:xfrm rot="16200000">
              <a:off x="2373679" y="1752228"/>
              <a:ext cx="1026465" cy="332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Ø 5 mm</a:t>
              </a:r>
              <a:endParaRPr lang="en-US" sz="1400" dirty="0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418F8FE-2686-35F7-AB80-1893F95A7CF9}"/>
                </a:ext>
              </a:extLst>
            </p:cNvPr>
            <p:cNvCxnSpPr>
              <a:cxnSpLocks/>
            </p:cNvCxnSpPr>
            <p:nvPr/>
          </p:nvCxnSpPr>
          <p:spPr>
            <a:xfrm>
              <a:off x="1674184" y="655743"/>
              <a:ext cx="110304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909FEA2-1EA0-ED34-64B4-8D037DBE8596}"/>
                    </a:ext>
                  </a:extLst>
                </p:cNvPr>
                <p:cNvSpPr txBox="1"/>
                <p:nvPr/>
              </p:nvSpPr>
              <p:spPr>
                <a:xfrm rot="16200000">
                  <a:off x="1558732" y="-99772"/>
                  <a:ext cx="1262318" cy="3322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2.25 mm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909FEA2-1EA0-ED34-64B4-8D037DBE8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558732" y="-99772"/>
                  <a:ext cx="1262318" cy="332223"/>
                </a:xfrm>
                <a:prstGeom prst="rect">
                  <a:avLst/>
                </a:prstGeom>
                <a:blipFill>
                  <a:blip r:embed="rId7"/>
                  <a:stretch>
                    <a:fillRect t="-7692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3267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163E8D-3D76-3BAD-98D5-EDD1C58A6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Transduction for Remote entanglement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3922CC-1C69-BF39-CDBE-55350F842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3348"/>
            <a:ext cx="8686800" cy="4161157"/>
          </a:xfrm>
        </p:spPr>
        <p:txBody>
          <a:bodyPr/>
          <a:lstStyle/>
          <a:p>
            <a:pPr lvl="1"/>
            <a:r>
              <a:rPr lang="en-US" dirty="0"/>
              <a:t>Entanglement between distant SRF cavities (qubit / </a:t>
            </a:r>
            <a:r>
              <a:rPr lang="en-US" dirty="0" err="1"/>
              <a:t>qudit</a:t>
            </a:r>
            <a:r>
              <a:rPr lang="en-US" dirty="0"/>
              <a:t> encoding) via optical photons</a:t>
            </a:r>
          </a:p>
          <a:p>
            <a:pPr lvl="1"/>
            <a:r>
              <a:rPr lang="en-US" dirty="0"/>
              <a:t>Entanglement between distant </a:t>
            </a:r>
            <a:r>
              <a:rPr lang="en-US" dirty="0" err="1"/>
              <a:t>transmon</a:t>
            </a:r>
            <a:r>
              <a:rPr lang="en-US" dirty="0"/>
              <a:t> qubits via optical photons</a:t>
            </a:r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F1E528-4766-8677-1206-57A8A94001B0}"/>
              </a:ext>
            </a:extLst>
          </p:cNvPr>
          <p:cNvGrpSpPr/>
          <p:nvPr/>
        </p:nvGrpSpPr>
        <p:grpSpPr>
          <a:xfrm>
            <a:off x="1304493" y="1992862"/>
            <a:ext cx="8131693" cy="1562526"/>
            <a:chOff x="600485" y="676714"/>
            <a:chExt cx="8131693" cy="15625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18CFFD-89CB-C1BA-D2E7-C990909F1900}"/>
                </a:ext>
              </a:extLst>
            </p:cNvPr>
            <p:cNvSpPr txBox="1"/>
            <p:nvPr/>
          </p:nvSpPr>
          <p:spPr>
            <a:xfrm>
              <a:off x="600485" y="676714"/>
              <a:ext cx="39459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/>
              <a:r>
                <a:rPr lang="en-US" sz="1600" dirty="0">
                  <a:solidFill>
                    <a:srgbClr val="003087"/>
                  </a:solidFill>
                </a:rPr>
                <a:t>Microwave Bell state generation: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0E1F5BC-90E5-105C-E5E7-8F02BA4E0F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20809" y="692144"/>
              <a:ext cx="7311369" cy="1547096"/>
              <a:chOff x="13164226" y="24556625"/>
              <a:chExt cx="21326317" cy="450935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CEC15AB4-FC85-B325-89AF-1A5C4DB01C86}"/>
                      </a:ext>
                    </a:extLst>
                  </p:cNvPr>
                  <p:cNvSpPr txBox="1"/>
                  <p:nvPr/>
                </p:nvSpPr>
                <p:spPr>
                  <a:xfrm>
                    <a:off x="19709036" y="24556625"/>
                    <a:ext cx="14781507" cy="20938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|</a:t>
                    </a:r>
                    <a14:m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𝛹</m:t>
                            </m:r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a14:m>
                    <a:endParaRPr lang="en-US" sz="1400" dirty="0"/>
                  </a:p>
                  <a:p>
                    <a:endParaRPr lang="en-US" sz="1400" dirty="0">
                      <a:highlight>
                        <a:srgbClr val="FFFF00"/>
                      </a:highlight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61688C0C-5E27-144F-1354-5A3329A767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709036" y="24556625"/>
                    <a:ext cx="14781507" cy="209389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50" t="-45614" b="-157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7ED1D5F-7759-0BCE-716B-C5B544D2C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64226" y="25443139"/>
                <a:ext cx="15544003" cy="3622841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7BEF1D-416E-EF10-34EB-181ADFDF57F3}"/>
              </a:ext>
            </a:extLst>
          </p:cNvPr>
          <p:cNvGrpSpPr/>
          <p:nvPr/>
        </p:nvGrpSpPr>
        <p:grpSpPr>
          <a:xfrm>
            <a:off x="2012876" y="3327518"/>
            <a:ext cx="1250426" cy="839812"/>
            <a:chOff x="2965777" y="5512453"/>
            <a:chExt cx="1250426" cy="8398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95D650-47C9-30D2-7F15-83F4700351CC}"/>
                </a:ext>
              </a:extLst>
            </p:cNvPr>
            <p:cNvGrpSpPr/>
            <p:nvPr/>
          </p:nvGrpSpPr>
          <p:grpSpPr>
            <a:xfrm rot="16200000" flipV="1">
              <a:off x="3121232" y="5703608"/>
              <a:ext cx="493202" cy="804111"/>
              <a:chOff x="1455821" y="4355432"/>
              <a:chExt cx="939752" cy="151763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513A6CA-A3C3-FDCF-A152-77D292376A15}"/>
                  </a:ext>
                </a:extLst>
              </p:cNvPr>
              <p:cNvSpPr/>
              <p:nvPr/>
            </p:nvSpPr>
            <p:spPr>
              <a:xfrm>
                <a:off x="1455821" y="4872789"/>
                <a:ext cx="441158" cy="47725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A86A641-5CC8-0429-A08D-EC00DACC1F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5821" y="4872789"/>
                <a:ext cx="441158" cy="4772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DF72029-3483-5244-3072-33AD33CD75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55821" y="4872789"/>
                <a:ext cx="441158" cy="4772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B1F734A-8618-51C0-DCD4-AFB8C0D5BEEB}"/>
                  </a:ext>
                </a:extLst>
              </p:cNvPr>
              <p:cNvCxnSpPr>
                <a:cxnSpLocks/>
                <a:stCxn id="18" idx="0"/>
              </p:cNvCxnSpPr>
              <p:nvPr/>
            </p:nvCxnSpPr>
            <p:spPr>
              <a:xfrm flipV="1">
                <a:off x="1676400" y="4355432"/>
                <a:ext cx="0" cy="5173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7B7EE14-4A19-CAE7-19B5-B77C7EE2C7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6400" y="5350042"/>
                <a:ext cx="0" cy="5173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82206A9-E36C-0B9C-82F8-FCB5D3CB2E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935079" y="4096754"/>
                <a:ext cx="0" cy="5173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4539EE8-DBF4-0B20-8FB3-4ACFF56BCF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3758" y="4355432"/>
                <a:ext cx="0" cy="7135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3193A1A-6AEA-3D3A-6395-EE86BB0532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3758" y="5159542"/>
                <a:ext cx="0" cy="7135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69D151-D3D9-E72B-77D3-B5C60C7D39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927059" y="5614386"/>
                <a:ext cx="0" cy="5173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A0EB10B-C6B6-480F-B799-9A8036F8A4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4603" y="5060701"/>
                <a:ext cx="370970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3DEAC85-C8E6-AB27-16C9-CD867E32D4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4603" y="5162958"/>
                <a:ext cx="370970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EE0F043-89EC-BF80-DF98-47C26B283C8F}"/>
                </a:ext>
              </a:extLst>
            </p:cNvPr>
            <p:cNvCxnSpPr>
              <a:cxnSpLocks/>
            </p:cNvCxnSpPr>
            <p:nvPr/>
          </p:nvCxnSpPr>
          <p:spPr>
            <a:xfrm>
              <a:off x="3769175" y="6094896"/>
              <a:ext cx="34968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AA9537F-62D6-45DD-1138-8E74E7716A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44016" y="5917751"/>
              <a:ext cx="34968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75DC2C-DC17-0415-EB85-C84C7FE68914}"/>
                </a:ext>
              </a:extLst>
            </p:cNvPr>
            <p:cNvGrpSpPr/>
            <p:nvPr/>
          </p:nvGrpSpPr>
          <p:grpSpPr>
            <a:xfrm rot="5400000">
              <a:off x="4091766" y="5617038"/>
              <a:ext cx="54181" cy="194693"/>
              <a:chOff x="3494424" y="6011463"/>
              <a:chExt cx="54181" cy="194693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5A63EA0-6816-813A-1E3F-A6A17DFC871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451258" y="6108809"/>
                <a:ext cx="194693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5317B83-DAD2-7B2D-333F-D20E1D181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97078" y="6108809"/>
                <a:ext cx="194693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B5FD18A-8919-17FD-78D7-66DB1082B209}"/>
                </a:ext>
              </a:extLst>
            </p:cNvPr>
            <p:cNvCxnSpPr>
              <a:cxnSpLocks/>
            </p:cNvCxnSpPr>
            <p:nvPr/>
          </p:nvCxnSpPr>
          <p:spPr>
            <a:xfrm>
              <a:off x="4118856" y="5512453"/>
              <a:ext cx="0" cy="1748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C0192F-CB1B-BCEA-8B3A-A41F122DD5E6}"/>
              </a:ext>
            </a:extLst>
          </p:cNvPr>
          <p:cNvGrpSpPr/>
          <p:nvPr/>
        </p:nvGrpSpPr>
        <p:grpSpPr>
          <a:xfrm flipH="1">
            <a:off x="6255560" y="3351568"/>
            <a:ext cx="1250426" cy="839812"/>
            <a:chOff x="2965777" y="5512453"/>
            <a:chExt cx="1250426" cy="8398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418A3B7-FB4F-36F0-381F-AC1195B58A5E}"/>
                </a:ext>
              </a:extLst>
            </p:cNvPr>
            <p:cNvGrpSpPr/>
            <p:nvPr/>
          </p:nvGrpSpPr>
          <p:grpSpPr>
            <a:xfrm rot="16200000" flipV="1">
              <a:off x="3121232" y="5703608"/>
              <a:ext cx="493202" cy="804111"/>
              <a:chOff x="1455821" y="4355432"/>
              <a:chExt cx="939752" cy="151763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85AFF2A-155A-DDD3-8BA9-947B0525D757}"/>
                  </a:ext>
                </a:extLst>
              </p:cNvPr>
              <p:cNvSpPr/>
              <p:nvPr/>
            </p:nvSpPr>
            <p:spPr>
              <a:xfrm>
                <a:off x="1455821" y="4872789"/>
                <a:ext cx="441158" cy="47725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3085B6A-73A0-5488-12CB-A5AF056C71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5821" y="4872789"/>
                <a:ext cx="441158" cy="4772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FD6281F-F8C8-2876-CF7D-B512742D61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55821" y="4872789"/>
                <a:ext cx="441158" cy="4772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99D85D9-FBCB-1C70-87D5-37B2C70E0A2E}"/>
                  </a:ext>
                </a:extLst>
              </p:cNvPr>
              <p:cNvCxnSpPr>
                <a:cxnSpLocks/>
                <a:stCxn id="37" idx="0"/>
              </p:cNvCxnSpPr>
              <p:nvPr/>
            </p:nvCxnSpPr>
            <p:spPr>
              <a:xfrm flipV="1">
                <a:off x="1676400" y="4355432"/>
                <a:ext cx="0" cy="5173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790643F-C5A3-9D81-CB5F-E5C7D6FAA5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6400" y="5350042"/>
                <a:ext cx="0" cy="5173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F660643-C210-B7C2-6DCC-1C788A132FD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935079" y="4096754"/>
                <a:ext cx="0" cy="5173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825F8E3-92B7-29A7-D19B-5EF736B510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3758" y="4355432"/>
                <a:ext cx="0" cy="7135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2FEE726-0B15-6CDD-B98B-F8CED3ECE9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3758" y="5159542"/>
                <a:ext cx="0" cy="7135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A8553E6-4ABE-B1FE-1BD0-349ECB4A47F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927059" y="5614386"/>
                <a:ext cx="0" cy="5173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E54981B-9650-472B-BC18-E83BBC1E82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4603" y="5060701"/>
                <a:ext cx="370970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DD02FDE-6F1D-04AE-1A92-705DC40209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4603" y="5162958"/>
                <a:ext cx="370970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05E4F07-D045-94AA-B340-D932857E175A}"/>
                </a:ext>
              </a:extLst>
            </p:cNvPr>
            <p:cNvCxnSpPr>
              <a:cxnSpLocks/>
            </p:cNvCxnSpPr>
            <p:nvPr/>
          </p:nvCxnSpPr>
          <p:spPr>
            <a:xfrm>
              <a:off x="3769175" y="6094896"/>
              <a:ext cx="34968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EFB1F4B-0861-DE93-911D-05E4B15ACBB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44016" y="5917751"/>
              <a:ext cx="34968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7F6B7BA-4311-C48C-CD32-1088AD374432}"/>
                </a:ext>
              </a:extLst>
            </p:cNvPr>
            <p:cNvGrpSpPr/>
            <p:nvPr/>
          </p:nvGrpSpPr>
          <p:grpSpPr>
            <a:xfrm rot="5400000">
              <a:off x="4091766" y="5617038"/>
              <a:ext cx="54181" cy="194693"/>
              <a:chOff x="3494424" y="6011463"/>
              <a:chExt cx="54181" cy="194693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BE0150B-22A7-760A-87FA-F0E589CD6FF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451258" y="6108809"/>
                <a:ext cx="194693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82939BA-DE70-F609-DA5B-3ECC8012719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97078" y="6108809"/>
                <a:ext cx="194693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BF809AD-F11A-372B-96E3-9FD438A03610}"/>
                </a:ext>
              </a:extLst>
            </p:cNvPr>
            <p:cNvCxnSpPr>
              <a:cxnSpLocks/>
            </p:cNvCxnSpPr>
            <p:nvPr/>
          </p:nvCxnSpPr>
          <p:spPr>
            <a:xfrm>
              <a:off x="4118856" y="5512453"/>
              <a:ext cx="0" cy="1748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EF38C7-AAD1-5212-A255-121D828FB767}"/>
              </a:ext>
            </a:extLst>
          </p:cNvPr>
          <p:cNvSpPr txBox="1"/>
          <p:nvPr/>
        </p:nvSpPr>
        <p:spPr>
          <a:xfrm>
            <a:off x="1915135" y="4167329"/>
            <a:ext cx="203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Superconducting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Transmon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Qubit</a:t>
            </a:r>
          </a:p>
        </p:txBody>
      </p:sp>
    </p:spTree>
    <p:extLst>
      <p:ext uri="{BB962C8B-B14F-4D97-AF65-F5344CB8AC3E}">
        <p14:creationId xmlns:p14="http://schemas.microsoft.com/office/powerpoint/2010/main" val="258260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014944FF35AF4D8D9077E1048B0D7C" ma:contentTypeVersion="5" ma:contentTypeDescription="Create a new document." ma:contentTypeScope="" ma:versionID="0af01e628dec37d82f153a4555d3127c">
  <xsd:schema xmlns:xsd="http://www.w3.org/2001/XMLSchema" xmlns:xs="http://www.w3.org/2001/XMLSchema" xmlns:p="http://schemas.microsoft.com/office/2006/metadata/properties" xmlns:ns2="2fbef6ad-55e0-4d24-bf53-b306f88a0df1" targetNamespace="http://schemas.microsoft.com/office/2006/metadata/properties" ma:root="true" ma:fieldsID="9b3ffcae0e9c40b7b44ff57b61c35711" ns2:_="">
    <xsd:import namespace="2fbef6ad-55e0-4d24-bf53-b306f88a0d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ef6ad-55e0-4d24-bf53-b306f88a0d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7EC1E9-50CF-44D4-80AF-79730E876650}">
  <ds:schemaRefs>
    <ds:schemaRef ds:uri="2fbef6ad-55e0-4d24-bf53-b306f88a0d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D4F8D2B-9739-408A-A324-E6730217C8B0}">
  <ds:schemaRefs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2fbef6ad-55e0-4d24-bf53-b306f88a0df1"/>
  </ds:schemaRefs>
</ds:datastoreItem>
</file>

<file path=customXml/itemProps3.xml><?xml version="1.0" encoding="utf-8"?>
<ds:datastoreItem xmlns:ds="http://schemas.openxmlformats.org/officeDocument/2006/customXml" ds:itemID="{70BBA0A5-36AA-4DF9-BF74-AAFE8BF9D7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15254</TotalTime>
  <Words>448</Words>
  <Application>Microsoft Macintosh PowerPoint</Application>
  <PresentationFormat>On-screen Show (16:9)</PresentationFormat>
  <Paragraphs>88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Cambria Math</vt:lpstr>
      <vt:lpstr>Helvetica</vt:lpstr>
      <vt:lpstr>Times New Roman</vt:lpstr>
      <vt:lpstr>Fermilab_PPT_090915</vt:lpstr>
      <vt:lpstr>PowerPoint Presentation</vt:lpstr>
      <vt:lpstr>Introduction to Quantum Transduction</vt:lpstr>
      <vt:lpstr>3D electro-optical quantum transduction</vt:lpstr>
      <vt:lpstr>Measurement of LiNbO3’s permittivity and loss tangent at mK</vt:lpstr>
      <vt:lpstr>3D Design for transduction</vt:lpstr>
      <vt:lpstr>Transduction for Remote entanglement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Changqing Wang</cp:lastModifiedBy>
  <cp:revision>333</cp:revision>
  <cp:lastPrinted>2014-01-20T19:40:21Z</cp:lastPrinted>
  <dcterms:created xsi:type="dcterms:W3CDTF">2014-01-03T20:18:13Z</dcterms:created>
  <dcterms:modified xsi:type="dcterms:W3CDTF">2024-02-13T16:01:49Z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0x0101007F014944FF35AF4D8D9077E1048B0D7C</vt:lpwstr>
  </property>
</Properties>
</file>