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9" r:id="rId5"/>
    <p:sldMasterId id="2147484148" r:id="rId6"/>
  </p:sldMasterIdLst>
  <p:notesMasterIdLst>
    <p:notesMasterId r:id="rId14"/>
  </p:notesMasterIdLst>
  <p:handoutMasterIdLst>
    <p:handoutMasterId r:id="rId15"/>
  </p:handoutMasterIdLst>
  <p:sldIdLst>
    <p:sldId id="449" r:id="rId7"/>
    <p:sldId id="2533" r:id="rId8"/>
    <p:sldId id="2517" r:id="rId9"/>
    <p:sldId id="2530" r:id="rId10"/>
    <p:sldId id="2531" r:id="rId11"/>
    <p:sldId id="2532" r:id="rId12"/>
    <p:sldId id="2534" r:id="rId1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BFEFF"/>
    <a:srgbClr val="DAF3CB"/>
    <a:srgbClr val="97D7EB"/>
    <a:srgbClr val="98D7EA"/>
    <a:srgbClr val="98D7EB"/>
    <a:srgbClr val="50504E"/>
    <a:srgbClr val="4E4E4E"/>
    <a:srgbClr val="404040"/>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00B917-FEE3-4D99-8A55-A34E2EAFDA74}" v="2" dt="2024-02-07T14:39:06.67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6" d="100"/>
          <a:sy n="206" d="100"/>
        </p:scale>
        <p:origin x="500" y="12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us Lapointe" userId="f9293570-82b3-4e78-b437-deca3145489a" providerId="ADAL" clId="{9800B917-FEE3-4D99-8A55-A34E2EAFDA74}"/>
    <pc:docChg chg="custSel addSld modSld">
      <pc:chgData name="Marcus Lapointe" userId="f9293570-82b3-4e78-b437-deca3145489a" providerId="ADAL" clId="{9800B917-FEE3-4D99-8A55-A34E2EAFDA74}" dt="2024-02-07T20:20:24.577" v="2950" actId="313"/>
      <pc:docMkLst>
        <pc:docMk/>
      </pc:docMkLst>
      <pc:sldChg chg="modSp mod">
        <pc:chgData name="Marcus Lapointe" userId="f9293570-82b3-4e78-b437-deca3145489a" providerId="ADAL" clId="{9800B917-FEE3-4D99-8A55-A34E2EAFDA74}" dt="2024-02-07T20:20:24.577" v="2950" actId="313"/>
        <pc:sldMkLst>
          <pc:docMk/>
          <pc:sldMk cId="1810868556" sldId="449"/>
        </pc:sldMkLst>
        <pc:spChg chg="mod">
          <ac:chgData name="Marcus Lapointe" userId="f9293570-82b3-4e78-b437-deca3145489a" providerId="ADAL" clId="{9800B917-FEE3-4D99-8A55-A34E2EAFDA74}" dt="2024-02-07T20:20:24.577" v="2950" actId="313"/>
          <ac:spMkLst>
            <pc:docMk/>
            <pc:sldMk cId="1810868556" sldId="449"/>
            <ac:spMk id="11" creationId="{D44ACDAA-8A3A-487A-887A-E488F5E0E9B8}"/>
          </ac:spMkLst>
        </pc:spChg>
        <pc:spChg chg="mod">
          <ac:chgData name="Marcus Lapointe" userId="f9293570-82b3-4e78-b437-deca3145489a" providerId="ADAL" clId="{9800B917-FEE3-4D99-8A55-A34E2EAFDA74}" dt="2024-02-07T20:12:13.912" v="2870" actId="1076"/>
          <ac:spMkLst>
            <pc:docMk/>
            <pc:sldMk cId="1810868556" sldId="449"/>
            <ac:spMk id="12" creationId="{43829EBE-2286-4BFE-AB9D-27C5930E3C48}"/>
          </ac:spMkLst>
        </pc:spChg>
      </pc:sldChg>
      <pc:sldChg chg="modSp mod">
        <pc:chgData name="Marcus Lapointe" userId="f9293570-82b3-4e78-b437-deca3145489a" providerId="ADAL" clId="{9800B917-FEE3-4D99-8A55-A34E2EAFDA74}" dt="2024-02-07T14:21:55.301" v="2314" actId="20577"/>
        <pc:sldMkLst>
          <pc:docMk/>
          <pc:sldMk cId="2070942350" sldId="2530"/>
        </pc:sldMkLst>
        <pc:spChg chg="mod">
          <ac:chgData name="Marcus Lapointe" userId="f9293570-82b3-4e78-b437-deca3145489a" providerId="ADAL" clId="{9800B917-FEE3-4D99-8A55-A34E2EAFDA74}" dt="2024-02-07T14:21:55.301" v="2314" actId="20577"/>
          <ac:spMkLst>
            <pc:docMk/>
            <pc:sldMk cId="2070942350" sldId="2530"/>
            <ac:spMk id="8" creationId="{DEC1C203-92D5-F59A-38D3-C352FE5F0E30}"/>
          </ac:spMkLst>
        </pc:spChg>
      </pc:sldChg>
      <pc:sldChg chg="modSp mod">
        <pc:chgData name="Marcus Lapointe" userId="f9293570-82b3-4e78-b437-deca3145489a" providerId="ADAL" clId="{9800B917-FEE3-4D99-8A55-A34E2EAFDA74}" dt="2024-02-07T14:20:54.139" v="2230" actId="20577"/>
        <pc:sldMkLst>
          <pc:docMk/>
          <pc:sldMk cId="365441694" sldId="2531"/>
        </pc:sldMkLst>
        <pc:spChg chg="mod">
          <ac:chgData name="Marcus Lapointe" userId="f9293570-82b3-4e78-b437-deca3145489a" providerId="ADAL" clId="{9800B917-FEE3-4D99-8A55-A34E2EAFDA74}" dt="2024-02-07T14:20:54.139" v="2230" actId="20577"/>
          <ac:spMkLst>
            <pc:docMk/>
            <pc:sldMk cId="365441694" sldId="2531"/>
            <ac:spMk id="3" creationId="{20EC758D-D290-7F9C-CA5C-CA24ABA42C4E}"/>
          </ac:spMkLst>
        </pc:spChg>
      </pc:sldChg>
      <pc:sldChg chg="modSp add mod">
        <pc:chgData name="Marcus Lapointe" userId="f9293570-82b3-4e78-b437-deca3145489a" providerId="ADAL" clId="{9800B917-FEE3-4D99-8A55-A34E2EAFDA74}" dt="2024-02-07T14:28:47.077" v="2616" actId="12"/>
        <pc:sldMkLst>
          <pc:docMk/>
          <pc:sldMk cId="1030901787" sldId="2533"/>
        </pc:sldMkLst>
        <pc:spChg chg="mod">
          <ac:chgData name="Marcus Lapointe" userId="f9293570-82b3-4e78-b437-deca3145489a" providerId="ADAL" clId="{9800B917-FEE3-4D99-8A55-A34E2EAFDA74}" dt="2024-02-07T14:28:47.077" v="2616" actId="12"/>
          <ac:spMkLst>
            <pc:docMk/>
            <pc:sldMk cId="1030901787" sldId="2533"/>
            <ac:spMk id="11" creationId="{D44ACDAA-8A3A-487A-887A-E488F5E0E9B8}"/>
          </ac:spMkLst>
        </pc:spChg>
      </pc:sldChg>
      <pc:sldChg chg="addSp delSp modSp add mod modAnim">
        <pc:chgData name="Marcus Lapointe" userId="f9293570-82b3-4e78-b437-deca3145489a" providerId="ADAL" clId="{9800B917-FEE3-4D99-8A55-A34E2EAFDA74}" dt="2024-02-07T14:15:43.728" v="2004" actId="20577"/>
        <pc:sldMkLst>
          <pc:docMk/>
          <pc:sldMk cId="546607374" sldId="2534"/>
        </pc:sldMkLst>
        <pc:spChg chg="mod">
          <ac:chgData name="Marcus Lapointe" userId="f9293570-82b3-4e78-b437-deca3145489a" providerId="ADAL" clId="{9800B917-FEE3-4D99-8A55-A34E2EAFDA74}" dt="2024-02-07T14:15:43.728" v="2004" actId="20577"/>
          <ac:spMkLst>
            <pc:docMk/>
            <pc:sldMk cId="546607374" sldId="2534"/>
            <ac:spMk id="3" creationId="{20EC758D-D290-7F9C-CA5C-CA24ABA42C4E}"/>
          </ac:spMkLst>
        </pc:spChg>
        <pc:spChg chg="add del mod">
          <ac:chgData name="Marcus Lapointe" userId="f9293570-82b3-4e78-b437-deca3145489a" providerId="ADAL" clId="{9800B917-FEE3-4D99-8A55-A34E2EAFDA74}" dt="2024-02-07T14:13:20.035" v="1748"/>
          <ac:spMkLst>
            <pc:docMk/>
            <pc:sldMk cId="546607374" sldId="2534"/>
            <ac:spMk id="6" creationId="{E603F53B-F80E-99D2-DE5B-B10F151BD965}"/>
          </ac:spMkLst>
        </pc:spChg>
        <pc:spChg chg="mod">
          <ac:chgData name="Marcus Lapointe" userId="f9293570-82b3-4e78-b437-deca3145489a" providerId="ADAL" clId="{9800B917-FEE3-4D99-8A55-A34E2EAFDA74}" dt="2024-02-07T14:15:12.150" v="1943" actId="20577"/>
          <ac:spMkLst>
            <pc:docMk/>
            <pc:sldMk cId="546607374" sldId="2534"/>
            <ac:spMk id="11" creationId="{5CD127F2-2588-8EF9-26BC-68373EBA00D1}"/>
          </ac:spMkLst>
        </pc:spChg>
        <pc:picChg chg="add mod">
          <ac:chgData name="Marcus Lapointe" userId="f9293570-82b3-4e78-b437-deca3145489a" providerId="ADAL" clId="{9800B917-FEE3-4D99-8A55-A34E2EAFDA74}" dt="2024-02-07T14:13:23.942" v="1749" actId="1076"/>
          <ac:picMkLst>
            <pc:docMk/>
            <pc:sldMk cId="546607374" sldId="2534"/>
            <ac:picMk id="7" creationId="{F1062B16-326C-4EE8-5EF9-AE7BF2856821}"/>
          </ac:picMkLst>
        </pc:picChg>
        <pc:picChg chg="del">
          <ac:chgData name="Marcus Lapointe" userId="f9293570-82b3-4e78-b437-deca3145489a" providerId="ADAL" clId="{9800B917-FEE3-4D99-8A55-A34E2EAFDA74}" dt="2024-02-07T14:12:26.055" v="1747" actId="478"/>
          <ac:picMkLst>
            <pc:docMk/>
            <pc:sldMk cId="546607374" sldId="2534"/>
            <ac:picMk id="8" creationId="{3067EB8B-D346-5571-D437-F8EB86050AF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047228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564782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41419"/>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2/5/2024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836338"/>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2/5/2024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915356"/>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2/5/2024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221560"/>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2/5/2024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161784"/>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59875"/>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14578831"/>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22404938"/>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03588710"/>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540933736"/>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259346799"/>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00721686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2/5/2024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558697"/>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2/5/2024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690902"/>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2/5/2024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176168"/>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2/5/2024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594279"/>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2/5/2024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263379"/>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2/5/2024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36861"/>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847496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89732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53996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79667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12965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000831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178375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434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606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1-24-2023</a:t>
            </a:r>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M. Quinn | Rad Protection Update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316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31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1-24-2023</a:t>
            </a:r>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M. Quinn | Rad Protection Update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69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1-24-2023</a:t>
            </a:r>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M. Quinn | Rad Protection Update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48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2/5/2024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226953"/>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2/5/2024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80072"/>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9.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2/5/2024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2/5/2024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8273861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195324903"/>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4ACDAA-8A3A-487A-887A-E488F5E0E9B8}"/>
              </a:ext>
            </a:extLst>
          </p:cNvPr>
          <p:cNvSpPr/>
          <p:nvPr/>
        </p:nvSpPr>
        <p:spPr>
          <a:xfrm>
            <a:off x="222250" y="462230"/>
            <a:ext cx="8446016" cy="4370427"/>
          </a:xfrm>
          <a:prstGeom prst="rect">
            <a:avLst/>
          </a:prstGeom>
          <a:noFill/>
        </p:spPr>
        <p:txBody>
          <a:bodyPr wrap="square" lIns="91440" tIns="45720" rIns="91440" bIns="45720" anchor="t">
            <a:spAutoFit/>
          </a:bodyPr>
          <a:lstStyle/>
          <a:p>
            <a:pPr marR="57150" lvl="0" algn="l" defTabSz="457200" rtl="0" eaLnBrk="1" fontAlgn="base" latinLnBrk="0" hangingPunct="1">
              <a:spcBef>
                <a:spcPts val="0"/>
              </a:spcBef>
              <a:spcAft>
                <a:spcPts val="600"/>
              </a:spcAft>
              <a:buClrTx/>
              <a:buSzTx/>
              <a:tabLst/>
              <a:defRPr/>
            </a:pPr>
            <a:r>
              <a:rPr lang="en-US" sz="1400" b="1" u="sng" dirty="0">
                <a:solidFill>
                  <a:srgbClr val="000000"/>
                </a:solidFill>
                <a:latin typeface="+mn-lt"/>
                <a:ea typeface="Times New Roman" panose="02020603050405020304" pitchFamily="18" charset="0"/>
                <a:cs typeface="Calibri" panose="020F0502020204030204" pitchFamily="34" charset="0"/>
              </a:rPr>
              <a:t>Lab Projects:</a:t>
            </a:r>
          </a:p>
          <a:p>
            <a:pPr marR="57150" lvl="0" algn="l" defTabSz="457200" rtl="0" eaLnBrk="1" fontAlgn="base" latinLnBrk="0" hangingPunct="1">
              <a:spcBef>
                <a:spcPts val="0"/>
              </a:spcBef>
              <a:spcAft>
                <a:spcPts val="0"/>
              </a:spcAft>
              <a:buClrTx/>
              <a:buSzTx/>
              <a:tabLst/>
              <a:defRPr/>
            </a:pPr>
            <a:r>
              <a:rPr lang="en-US" sz="1200" b="1" dirty="0">
                <a:solidFill>
                  <a:srgbClr val="000000"/>
                </a:solidFill>
              </a:rPr>
              <a:t>Sustainability:</a:t>
            </a:r>
            <a:r>
              <a:rPr lang="en-US" sz="1100" dirty="0">
                <a:solidFill>
                  <a:srgbClr val="000000"/>
                </a:solidFill>
              </a:rPr>
              <a:t> The group is currently prioritizing the installation of charging units – more to come. FREP site visits start in two weeks for solar additions on buildings. </a:t>
            </a:r>
          </a:p>
          <a:p>
            <a:pPr marR="57150">
              <a:spcBef>
                <a:spcPts val="0"/>
              </a:spcBef>
              <a:spcAft>
                <a:spcPts val="0"/>
              </a:spcAft>
              <a:defRPr/>
            </a:pPr>
            <a:r>
              <a:rPr lang="en-US" sz="1200" b="1" dirty="0">
                <a:solidFill>
                  <a:srgbClr val="000000"/>
                </a:solidFill>
              </a:rPr>
              <a:t>Wilson Hall Site Improvements – </a:t>
            </a:r>
            <a:r>
              <a:rPr lang="en-US" sz="1100" dirty="0">
                <a:solidFill>
                  <a:srgbClr val="000000"/>
                </a:solidFill>
              </a:rPr>
              <a:t>still in progress </a:t>
            </a:r>
            <a:r>
              <a:rPr lang="en-US" sz="1100" b="1" dirty="0">
                <a:solidFill>
                  <a:srgbClr val="000000"/>
                </a:solidFill>
              </a:rPr>
              <a:t>slide #4</a:t>
            </a:r>
            <a:r>
              <a:rPr lang="en-US" sz="1100" dirty="0">
                <a:solidFill>
                  <a:srgbClr val="000000"/>
                </a:solidFill>
              </a:rPr>
              <a:t>. Sections of concrete have been poured. </a:t>
            </a:r>
          </a:p>
          <a:p>
            <a:pPr marR="57150">
              <a:spcBef>
                <a:spcPts val="0"/>
              </a:spcBef>
              <a:spcAft>
                <a:spcPts val="0"/>
              </a:spcAft>
              <a:defRPr/>
            </a:pPr>
            <a:r>
              <a:rPr lang="en-US" sz="1200" b="1" dirty="0">
                <a:solidFill>
                  <a:srgbClr val="000000"/>
                </a:solidFill>
              </a:rPr>
              <a:t>Overhead Door Repair Update: </a:t>
            </a:r>
            <a:r>
              <a:rPr lang="en-US" sz="1100" dirty="0">
                <a:solidFill>
                  <a:srgbClr val="000000"/>
                </a:solidFill>
              </a:rPr>
              <a:t>Currently waiting on new training requirements to get on site.</a:t>
            </a:r>
          </a:p>
          <a:p>
            <a:pPr marR="57150">
              <a:spcBef>
                <a:spcPts val="0"/>
              </a:spcBef>
              <a:spcAft>
                <a:spcPts val="0"/>
              </a:spcAft>
              <a:defRPr/>
            </a:pPr>
            <a:r>
              <a:rPr lang="en-US" sz="1200" b="1" dirty="0">
                <a:solidFill>
                  <a:srgbClr val="000000"/>
                </a:solidFill>
              </a:rPr>
              <a:t>TSIB building Project: </a:t>
            </a:r>
            <a:r>
              <a:rPr lang="en-US" sz="1100" dirty="0">
                <a:solidFill>
                  <a:srgbClr val="000000"/>
                </a:solidFill>
              </a:rPr>
              <a:t>Broke ground last week and in the initial phases of prepping the site for work. As such the south entrances are being closed off to prevent people from unintentionally walking into a construction site. There is an emergency exit that is remain active. Also, the south garage door will have limited access only. In the process of verifying the locations and breakers before the work starts.</a:t>
            </a:r>
          </a:p>
          <a:p>
            <a:pPr marR="57150">
              <a:spcBef>
                <a:spcPts val="0"/>
              </a:spcBef>
              <a:spcAft>
                <a:spcPts val="0"/>
              </a:spcAft>
              <a:defRPr/>
            </a:pPr>
            <a:endParaRPr lang="en-US" sz="1100" dirty="0">
              <a:solidFill>
                <a:srgbClr val="000000"/>
              </a:solidFill>
              <a:latin typeface="+mn-lt"/>
              <a:cs typeface="Calibri" panose="020F0502020204030204" pitchFamily="34" charset="0"/>
            </a:endParaRPr>
          </a:p>
          <a:p>
            <a:pPr marR="57150">
              <a:spcBef>
                <a:spcPts val="0"/>
              </a:spcBef>
              <a:spcAft>
                <a:spcPts val="600"/>
              </a:spcAft>
              <a:defRPr/>
            </a:pPr>
            <a:r>
              <a:rPr lang="en-US" sz="1400" b="1" u="sng" dirty="0">
                <a:solidFill>
                  <a:srgbClr val="000000"/>
                </a:solidFill>
                <a:latin typeface="+mn-lt"/>
                <a:cs typeface="Calibri" panose="020F0502020204030204" pitchFamily="34" charset="0"/>
              </a:rPr>
              <a:t>AD Projects</a:t>
            </a:r>
            <a:r>
              <a:rPr lang="en-US" sz="1100" b="1" dirty="0">
                <a:solidFill>
                  <a:srgbClr val="000000"/>
                </a:solidFill>
                <a:latin typeface="+mn-lt"/>
                <a:cs typeface="Calibri" panose="020F0502020204030204" pitchFamily="34" charset="0"/>
              </a:rPr>
              <a:t>: </a:t>
            </a:r>
          </a:p>
          <a:p>
            <a:pPr marR="57150">
              <a:spcBef>
                <a:spcPts val="0"/>
              </a:spcBef>
              <a:spcAft>
                <a:spcPts val="600"/>
              </a:spcAft>
              <a:defRPr/>
            </a:pPr>
            <a:r>
              <a:rPr lang="en-US" sz="1100" b="1" dirty="0">
                <a:solidFill>
                  <a:srgbClr val="000000"/>
                </a:solidFill>
                <a:latin typeface="+mn-lt"/>
                <a:cs typeface="Calibri" panose="020F0502020204030204" pitchFamily="34" charset="0"/>
              </a:rPr>
              <a:t>Door EOL Replacements – </a:t>
            </a:r>
            <a:r>
              <a:rPr lang="en-US" sz="1100" dirty="0">
                <a:solidFill>
                  <a:srgbClr val="000000"/>
                </a:solidFill>
                <a:latin typeface="+mn-lt"/>
                <a:cs typeface="Calibri" panose="020F0502020204030204" pitchFamily="34" charset="0"/>
              </a:rPr>
              <a:t>Requisition for 13 doors on the </a:t>
            </a:r>
            <a:r>
              <a:rPr lang="en-US" sz="1100" dirty="0" err="1">
                <a:solidFill>
                  <a:srgbClr val="000000"/>
                </a:solidFill>
                <a:latin typeface="+mn-lt"/>
                <a:cs typeface="Calibri" panose="020F0502020204030204" pitchFamily="34" charset="0"/>
              </a:rPr>
              <a:t>eol</a:t>
            </a:r>
            <a:r>
              <a:rPr lang="en-US" sz="1100" dirty="0">
                <a:solidFill>
                  <a:srgbClr val="000000"/>
                </a:solidFill>
                <a:latin typeface="+mn-lt"/>
                <a:cs typeface="Calibri" panose="020F0502020204030204" pitchFamily="34" charset="0"/>
              </a:rPr>
              <a:t> list is in progress. </a:t>
            </a:r>
            <a:r>
              <a:rPr lang="en-US" sz="1100" b="1" dirty="0">
                <a:solidFill>
                  <a:srgbClr val="000000"/>
                </a:solidFill>
                <a:latin typeface="+mn-lt"/>
                <a:cs typeface="Calibri" panose="020F0502020204030204" pitchFamily="34" charset="0"/>
              </a:rPr>
              <a:t>slide #5</a:t>
            </a:r>
            <a:r>
              <a:rPr lang="en-US" sz="1400" dirty="0">
                <a:solidFill>
                  <a:srgbClr val="000000"/>
                </a:solidFill>
                <a:latin typeface="+mn-lt"/>
                <a:cs typeface="Calibri" panose="020F0502020204030204" pitchFamily="34" charset="0"/>
              </a:rPr>
              <a:t>. </a:t>
            </a:r>
            <a:r>
              <a:rPr lang="en-US" sz="1000" dirty="0">
                <a:solidFill>
                  <a:srgbClr val="000000"/>
                </a:solidFill>
                <a:latin typeface="+mn-lt"/>
                <a:cs typeface="Calibri" panose="020F0502020204030204" pitchFamily="34" charset="0"/>
              </a:rPr>
              <a:t>Plus 4 others on a fast track working with Scott on locations like SWA, ME7, &amp; AP0, MT Worm.</a:t>
            </a:r>
          </a:p>
          <a:p>
            <a:pPr marR="57150">
              <a:spcBef>
                <a:spcPts val="0"/>
              </a:spcBef>
              <a:spcAft>
                <a:spcPts val="600"/>
              </a:spcAft>
              <a:defRPr/>
            </a:pPr>
            <a:r>
              <a:rPr lang="en-US" sz="1100" b="1" dirty="0">
                <a:solidFill>
                  <a:srgbClr val="000000"/>
                </a:solidFill>
                <a:latin typeface="+mn-lt"/>
                <a:cs typeface="Calibri" panose="020F0502020204030204" pitchFamily="34" charset="0"/>
              </a:rPr>
              <a:t>Office Refurbishing </a:t>
            </a:r>
            <a:r>
              <a:rPr lang="en-US" sz="1100" dirty="0">
                <a:solidFill>
                  <a:srgbClr val="000000"/>
                </a:solidFill>
                <a:latin typeface="+mn-lt"/>
                <a:cs typeface="Calibri" panose="020F0502020204030204" pitchFamily="34" charset="0"/>
              </a:rPr>
              <a:t>– </a:t>
            </a:r>
            <a:r>
              <a:rPr lang="en-US" sz="1100" dirty="0">
                <a:solidFill>
                  <a:srgbClr val="000000"/>
                </a:solidFill>
                <a:latin typeface="+mn-lt"/>
                <a:ea typeface="Times New Roman" panose="02020603050405020304" pitchFamily="18" charset="0"/>
                <a:cs typeface="Calibri" panose="020F0502020204030204" pitchFamily="34" charset="0"/>
              </a:rPr>
              <a:t>XGC 129 (carpet/paint), XGC 105/107 (carpet/paint/plus), and </a:t>
            </a:r>
          </a:p>
          <a:p>
            <a:pPr marR="57150">
              <a:spcBef>
                <a:spcPts val="0"/>
              </a:spcBef>
              <a:spcAft>
                <a:spcPts val="600"/>
              </a:spcAft>
              <a:defRPr/>
            </a:pPr>
            <a:r>
              <a:rPr lang="en-US" sz="1100" dirty="0">
                <a:solidFill>
                  <a:srgbClr val="000000"/>
                </a:solidFill>
                <a:latin typeface="+mn-lt"/>
                <a:ea typeface="Times New Roman" panose="02020603050405020304" pitchFamily="18" charset="0"/>
                <a:cs typeface="Calibri" panose="020F0502020204030204" pitchFamily="34" charset="0"/>
              </a:rPr>
              <a:t>SWA 2</a:t>
            </a:r>
            <a:r>
              <a:rPr lang="en-US" sz="1100" baseline="30000" dirty="0">
                <a:solidFill>
                  <a:srgbClr val="000000"/>
                </a:solidFill>
                <a:latin typeface="+mn-lt"/>
                <a:ea typeface="Times New Roman" panose="02020603050405020304" pitchFamily="18" charset="0"/>
                <a:cs typeface="Calibri" panose="020F0502020204030204" pitchFamily="34" charset="0"/>
              </a:rPr>
              <a:t>nd</a:t>
            </a:r>
            <a:r>
              <a:rPr lang="en-US" sz="1100" dirty="0">
                <a:solidFill>
                  <a:srgbClr val="000000"/>
                </a:solidFill>
                <a:latin typeface="+mn-lt"/>
                <a:ea typeface="Times New Roman" panose="02020603050405020304" pitchFamily="18" charset="0"/>
                <a:cs typeface="Calibri" panose="020F0502020204030204" pitchFamily="34" charset="0"/>
              </a:rPr>
              <a:t> Refurbishing – we are currently working with Real Property on providing containers to handle any cleanouts of old unwanted stuff. Also working on the initial plans and approvals to get things rolling.</a:t>
            </a:r>
            <a:endParaRPr lang="en-US" sz="1100" dirty="0">
              <a:solidFill>
                <a:srgbClr val="000000"/>
              </a:solidFill>
              <a:latin typeface="+mn-lt"/>
              <a:cs typeface="Calibri" panose="020F0502020204030204" pitchFamily="34" charset="0"/>
            </a:endParaRPr>
          </a:p>
          <a:p>
            <a:pPr marR="57150">
              <a:spcBef>
                <a:spcPts val="0"/>
              </a:spcBef>
              <a:spcAft>
                <a:spcPts val="600"/>
              </a:spcAft>
              <a:defRPr/>
            </a:pPr>
            <a:r>
              <a:rPr lang="en-US" sz="1100" b="1" dirty="0">
                <a:solidFill>
                  <a:srgbClr val="000000"/>
                </a:solidFill>
                <a:latin typeface="+mn-lt"/>
                <a:cs typeface="Calibri" panose="020F0502020204030204" pitchFamily="34" charset="0"/>
              </a:rPr>
              <a:t>Exterior Ladder EOL replacements </a:t>
            </a:r>
            <a:r>
              <a:rPr lang="en-US" sz="1100" dirty="0">
                <a:solidFill>
                  <a:srgbClr val="000000"/>
                </a:solidFill>
                <a:latin typeface="+mn-lt"/>
                <a:cs typeface="Calibri" panose="020F0502020204030204" pitchFamily="34" charset="0"/>
              </a:rPr>
              <a:t>– Currently determining the number of ladders and the extent of adjustments to the projects, such as ladder door locks, climber cages, etc.</a:t>
            </a:r>
          </a:p>
          <a:p>
            <a:pPr marR="57150">
              <a:spcBef>
                <a:spcPts val="0"/>
              </a:spcBef>
              <a:spcAft>
                <a:spcPts val="600"/>
              </a:spcAft>
              <a:defRPr/>
            </a:pPr>
            <a:r>
              <a:rPr lang="en-US" sz="1100" b="1" dirty="0">
                <a:solidFill>
                  <a:srgbClr val="000000"/>
                </a:solidFill>
                <a:latin typeface="+mn-lt"/>
                <a:cs typeface="Calibri" panose="020F0502020204030204" pitchFamily="34" charset="0"/>
              </a:rPr>
              <a:t>Maintenance Repairs </a:t>
            </a:r>
            <a:r>
              <a:rPr lang="en-US" sz="1100" dirty="0">
                <a:solidFill>
                  <a:srgbClr val="000000"/>
                </a:solidFill>
                <a:latin typeface="+mn-lt"/>
                <a:cs typeface="Calibri" panose="020F0502020204030204" pitchFamily="34" charset="0"/>
              </a:rPr>
              <a:t>– Entrance Heating Mat replacement at LINAC Northwest entrance – has arrived and will be installed, Generator alarm at NML (option has been exercised and project is being scheduled 😁), 6” water pipe burst in MI-10 on Tuesday is being looked into, Plus more…</a:t>
            </a:r>
          </a:p>
          <a:p>
            <a:pPr marR="57150">
              <a:spcBef>
                <a:spcPts val="0"/>
              </a:spcBef>
              <a:spcAft>
                <a:spcPts val="600"/>
              </a:spcAft>
              <a:defRPr/>
            </a:pPr>
            <a:endParaRPr lang="en-US" sz="1100" dirty="0">
              <a:solidFill>
                <a:schemeClr val="bg1"/>
              </a:solidFill>
              <a:latin typeface="+mn-lt"/>
              <a:cs typeface="Calibri" panose="020F0502020204030204" pitchFamily="34" charset="0"/>
            </a:endParaRPr>
          </a:p>
        </p:txBody>
      </p:sp>
      <p:sp>
        <p:nvSpPr>
          <p:cNvPr id="12" name="TextBox 11">
            <a:extLst>
              <a:ext uri="{FF2B5EF4-FFF2-40B4-BE49-F238E27FC236}">
                <a16:creationId xmlns:a16="http://schemas.microsoft.com/office/drawing/2014/main" id="{43829EBE-2286-4BFE-AB9D-27C5930E3C48}"/>
              </a:ext>
            </a:extLst>
          </p:cNvPr>
          <p:cNvSpPr txBox="1"/>
          <p:nvPr/>
        </p:nvSpPr>
        <p:spPr>
          <a:xfrm>
            <a:off x="293473" y="73225"/>
            <a:ext cx="5084895"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Infrastructure Services Division - AFM Updates</a:t>
            </a:r>
          </a:p>
        </p:txBody>
      </p:sp>
      <p:sp>
        <p:nvSpPr>
          <p:cNvPr id="2" name="Slide Number Placeholder 1">
            <a:extLst>
              <a:ext uri="{FF2B5EF4-FFF2-40B4-BE49-F238E27FC236}">
                <a16:creationId xmlns:a16="http://schemas.microsoft.com/office/drawing/2014/main" id="{85A9511A-FFE3-AA86-CA6F-5A492B9C97D7}"/>
              </a:ext>
            </a:extLst>
          </p:cNvPr>
          <p:cNvSpPr>
            <a:spLocks noGrp="1"/>
          </p:cNvSpPr>
          <p:nvPr>
            <p:ph type="sldNum" sz="quarter" idx="4"/>
          </p:nvPr>
        </p:nvSpPr>
        <p:spPr/>
        <p:txBody>
          <a:bodyPr/>
          <a:lstStyle/>
          <a:p>
            <a:pPr>
              <a:defRPr/>
            </a:pPr>
            <a:fld id="{148C009B-CB69-E04A-B9B3-34B26D69E9CF}" type="slidenum">
              <a:rPr lang="en-US" smtClean="0"/>
              <a:pPr>
                <a:defRPr/>
              </a:pPr>
              <a:t>1</a:t>
            </a:fld>
            <a:endParaRPr lang="en-US"/>
          </a:p>
        </p:txBody>
      </p:sp>
    </p:spTree>
    <p:extLst>
      <p:ext uri="{BB962C8B-B14F-4D97-AF65-F5344CB8AC3E}">
        <p14:creationId xmlns:p14="http://schemas.microsoft.com/office/powerpoint/2010/main" val="1810868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4ACDAA-8A3A-487A-887A-E488F5E0E9B8}"/>
              </a:ext>
            </a:extLst>
          </p:cNvPr>
          <p:cNvSpPr/>
          <p:nvPr/>
        </p:nvSpPr>
        <p:spPr>
          <a:xfrm>
            <a:off x="222250" y="462230"/>
            <a:ext cx="8446016" cy="5432256"/>
          </a:xfrm>
          <a:prstGeom prst="rect">
            <a:avLst/>
          </a:prstGeom>
          <a:noFill/>
        </p:spPr>
        <p:txBody>
          <a:bodyPr wrap="square" lIns="91440" tIns="45720" rIns="91440" bIns="45720" anchor="t">
            <a:spAutoFit/>
          </a:bodyPr>
          <a:lstStyle/>
          <a:p>
            <a:pPr marR="57150">
              <a:spcBef>
                <a:spcPts val="0"/>
              </a:spcBef>
              <a:spcAft>
                <a:spcPts val="0"/>
              </a:spcAft>
              <a:defRPr/>
            </a:pPr>
            <a:endParaRPr lang="en-US" sz="1100" dirty="0">
              <a:solidFill>
                <a:srgbClr val="000000"/>
              </a:solidFill>
              <a:latin typeface="+mn-lt"/>
              <a:cs typeface="Calibri" panose="020F0502020204030204" pitchFamily="34" charset="0"/>
            </a:endParaRPr>
          </a:p>
          <a:p>
            <a:pPr marR="57150">
              <a:spcBef>
                <a:spcPts val="0"/>
              </a:spcBef>
              <a:spcAft>
                <a:spcPts val="600"/>
              </a:spcAft>
              <a:defRPr/>
            </a:pPr>
            <a:r>
              <a:rPr lang="en-US" sz="1400" b="1" u="sng" dirty="0">
                <a:solidFill>
                  <a:srgbClr val="000000"/>
                </a:solidFill>
                <a:latin typeface="+mn-lt"/>
                <a:cs typeface="Calibri" panose="020F0502020204030204" pitchFamily="34" charset="0"/>
              </a:rPr>
              <a:t>AD Projects</a:t>
            </a:r>
            <a:r>
              <a:rPr lang="en-US" sz="1100" b="1" dirty="0">
                <a:solidFill>
                  <a:srgbClr val="000000"/>
                </a:solidFill>
                <a:latin typeface="+mn-lt"/>
                <a:cs typeface="Calibri" panose="020F0502020204030204" pitchFamily="34" charset="0"/>
              </a:rPr>
              <a:t>: </a:t>
            </a:r>
          </a:p>
          <a:p>
            <a:pPr marR="57150">
              <a:spcBef>
                <a:spcPts val="0"/>
              </a:spcBef>
              <a:spcAft>
                <a:spcPts val="600"/>
              </a:spcAft>
              <a:defRPr/>
            </a:pPr>
            <a:r>
              <a:rPr lang="en-US" sz="1100" b="1" dirty="0">
                <a:solidFill>
                  <a:srgbClr val="000000"/>
                </a:solidFill>
                <a:latin typeface="+mn-lt"/>
                <a:cs typeface="Calibri" panose="020F0502020204030204" pitchFamily="34" charset="0"/>
              </a:rPr>
              <a:t>Card Reader Installation </a:t>
            </a:r>
            <a:r>
              <a:rPr lang="en-US" sz="1100" dirty="0">
                <a:solidFill>
                  <a:srgbClr val="000000"/>
                </a:solidFill>
                <a:latin typeface="+mn-lt"/>
                <a:cs typeface="Calibri" panose="020F0502020204030204" pitchFamily="34" charset="0"/>
              </a:rPr>
              <a:t>– Finish up WH, then the plan is the one for Transfer Gallery.</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Roof Repairs in progress: </a:t>
            </a:r>
            <a:r>
              <a:rPr lang="en-US" sz="1100" dirty="0">
                <a:solidFill>
                  <a:srgbClr val="000000"/>
                </a:solidFill>
                <a:latin typeface="+mn-lt"/>
                <a:ea typeface="Times New Roman" panose="02020603050405020304" pitchFamily="18" charset="0"/>
                <a:cs typeface="Calibri" panose="020F0502020204030204" pitchFamily="34" charset="0"/>
              </a:rPr>
              <a:t>MS6, MI-8, TG, MS4, and SWA. – Currently waiting on the new training requirements for contractors to get this service back in motion. </a:t>
            </a:r>
            <a:r>
              <a:rPr lang="en-US" sz="1100" i="1" dirty="0">
                <a:solidFill>
                  <a:srgbClr val="000000"/>
                </a:solidFill>
                <a:latin typeface="+mn-lt"/>
                <a:ea typeface="Times New Roman" panose="02020603050405020304" pitchFamily="18" charset="0"/>
                <a:cs typeface="Calibri" panose="020F0502020204030204" pitchFamily="34" charset="0"/>
              </a:rPr>
              <a:t>Plan is being worked as a work around</a:t>
            </a:r>
            <a:r>
              <a:rPr lang="en-US" sz="1100" dirty="0">
                <a:solidFill>
                  <a:srgbClr val="000000"/>
                </a:solidFill>
                <a:latin typeface="+mn-lt"/>
                <a:ea typeface="Times New Roman" panose="02020603050405020304" pitchFamily="18" charset="0"/>
                <a:cs typeface="Calibri" panose="020F0502020204030204" pitchFamily="34" charset="0"/>
              </a:rPr>
              <a:t>.</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New Roofs</a:t>
            </a:r>
            <a:r>
              <a:rPr lang="en-US" sz="1100" dirty="0">
                <a:solidFill>
                  <a:srgbClr val="000000"/>
                </a:solidFill>
                <a:latin typeface="+mn-lt"/>
                <a:ea typeface="Times New Roman" panose="02020603050405020304" pitchFamily="18" charset="0"/>
                <a:cs typeface="Calibri" panose="020F0502020204030204" pitchFamily="34" charset="0"/>
              </a:rPr>
              <a:t> – HAB is next, completing Lab F and NWA as weather permits. </a:t>
            </a:r>
          </a:p>
          <a:p>
            <a:pPr marL="171450" marR="57150" indent="-171450">
              <a:spcBef>
                <a:spcPts val="0"/>
              </a:spcBef>
              <a:spcAft>
                <a:spcPts val="600"/>
              </a:spcAft>
              <a:buFont typeface="Arial" panose="020B0604020202020204" pitchFamily="34" charset="0"/>
              <a:buChar char="•"/>
              <a:defRPr/>
            </a:pPr>
            <a:r>
              <a:rPr lang="en-US" sz="1100" dirty="0">
                <a:solidFill>
                  <a:srgbClr val="000000"/>
                </a:solidFill>
                <a:latin typeface="+mn-lt"/>
                <a:ea typeface="Times New Roman" panose="02020603050405020304" pitchFamily="18" charset="0"/>
                <a:cs typeface="Calibri" panose="020F0502020204030204" pitchFamily="34" charset="0"/>
              </a:rPr>
              <a:t>NWA roof tin work scheduled to start on 2/12/24, this will wrap up the roof project there. All that is left is the metal flashing around the roof perimeter and hatch penetrations. There should be “no impacts to workers in the building”, however there will be roofers on the roof.</a:t>
            </a:r>
          </a:p>
          <a:p>
            <a:pPr marL="171450" marR="57150" indent="-171450">
              <a:spcBef>
                <a:spcPts val="0"/>
              </a:spcBef>
              <a:spcAft>
                <a:spcPts val="600"/>
              </a:spcAft>
              <a:buFont typeface="Arial" panose="020B0604020202020204" pitchFamily="34" charset="0"/>
              <a:buChar char="•"/>
              <a:defRPr/>
            </a:pPr>
            <a:r>
              <a:rPr lang="en-US" sz="1100" dirty="0">
                <a:solidFill>
                  <a:srgbClr val="000000"/>
                </a:solidFill>
                <a:latin typeface="+mn-lt"/>
                <a:ea typeface="Times New Roman" panose="02020603050405020304" pitchFamily="18" charset="0"/>
                <a:cs typeface="Calibri" panose="020F0502020204030204" pitchFamily="34" charset="0"/>
              </a:rPr>
              <a:t>Also started using the lab drones to survey roofs for new roof installations to better plan for contracts and mechanical/roof alignment. </a:t>
            </a:r>
            <a:r>
              <a:rPr lang="en-US" sz="1100" b="1" dirty="0">
                <a:solidFill>
                  <a:srgbClr val="000000"/>
                </a:solidFill>
                <a:latin typeface="+mn-lt"/>
                <a:ea typeface="Times New Roman" panose="02020603050405020304" pitchFamily="18" charset="0"/>
                <a:cs typeface="Calibri" panose="020F0502020204030204" pitchFamily="34" charset="0"/>
              </a:rPr>
              <a:t>Video</a:t>
            </a:r>
            <a:r>
              <a:rPr lang="en-US" sz="1100" dirty="0">
                <a:solidFill>
                  <a:srgbClr val="000000"/>
                </a:solidFill>
                <a:latin typeface="+mn-lt"/>
                <a:ea typeface="Times New Roman" panose="02020603050405020304" pitchFamily="18" charset="0"/>
                <a:cs typeface="Calibri" panose="020F0502020204030204" pitchFamily="34" charset="0"/>
              </a:rPr>
              <a:t> </a:t>
            </a:r>
            <a:r>
              <a:rPr lang="en-US" sz="1100" b="1" dirty="0">
                <a:solidFill>
                  <a:srgbClr val="000000"/>
                </a:solidFill>
                <a:latin typeface="+mn-lt"/>
                <a:cs typeface="Calibri" panose="020F0502020204030204" pitchFamily="34" charset="0"/>
              </a:rPr>
              <a:t>slide #7.</a:t>
            </a:r>
            <a:endParaRPr lang="en-US" sz="1100" dirty="0">
              <a:solidFill>
                <a:srgbClr val="000000"/>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Foundation Leaks </a:t>
            </a:r>
            <a:r>
              <a:rPr lang="en-US" sz="1100" dirty="0">
                <a:solidFill>
                  <a:srgbClr val="000000"/>
                </a:solidFill>
                <a:latin typeface="+mn-lt"/>
                <a:ea typeface="Times New Roman" panose="02020603050405020304" pitchFamily="18" charset="0"/>
                <a:cs typeface="Calibri" panose="020F0502020204030204" pitchFamily="34" charset="0"/>
              </a:rPr>
              <a:t>– MT6 –Had a walkthrough with the contractor for epoxy work, will push forward with Req..</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Potential next Projects</a:t>
            </a:r>
            <a:r>
              <a:rPr lang="en-US" sz="1100" dirty="0">
                <a:solidFill>
                  <a:srgbClr val="000000"/>
                </a:solidFill>
                <a:latin typeface="+mn-lt"/>
                <a:ea typeface="Times New Roman" panose="02020603050405020304" pitchFamily="18" charset="0"/>
                <a:cs typeface="Calibri" panose="020F0502020204030204" pitchFamily="34" charset="0"/>
              </a:rPr>
              <a:t> – APOTH Door &amp; Frame Replacement (waiting on quote), A0 cleanroom sanitary line replacement (performed walkdown and waiting on quote), MI Building Concrete Coatings, C0 Service Building (in beginning phase).</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Metal Roof Coatings </a:t>
            </a:r>
            <a:r>
              <a:rPr lang="en-US" sz="1100" dirty="0">
                <a:solidFill>
                  <a:srgbClr val="000000"/>
                </a:solidFill>
                <a:latin typeface="+mn-lt"/>
                <a:ea typeface="Times New Roman" panose="02020603050405020304" pitchFamily="18" charset="0"/>
                <a:cs typeface="Calibri" panose="020F0502020204030204" pitchFamily="34" charset="0"/>
              </a:rPr>
              <a:t>– MI buildings and ME7/ME7 Worm Roof coated. </a:t>
            </a:r>
            <a:r>
              <a:rPr lang="en-US" sz="1100" b="1" dirty="0">
                <a:solidFill>
                  <a:srgbClr val="000000"/>
                </a:solidFill>
                <a:latin typeface="+mn-lt"/>
                <a:cs typeface="Calibri" panose="020F0502020204030204" pitchFamily="34" charset="0"/>
              </a:rPr>
              <a:t>slide #6. </a:t>
            </a:r>
            <a:r>
              <a:rPr lang="en-US" sz="1100" dirty="0">
                <a:solidFill>
                  <a:srgbClr val="000000"/>
                </a:solidFill>
                <a:latin typeface="+mn-lt"/>
                <a:cs typeface="Calibri" panose="020F0502020204030204" pitchFamily="34" charset="0"/>
              </a:rPr>
              <a:t>Req in progress.</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Lighting Work/Upgrades </a:t>
            </a:r>
            <a:r>
              <a:rPr lang="en-US" sz="1100" dirty="0">
                <a:solidFill>
                  <a:srgbClr val="000000"/>
                </a:solidFill>
                <a:latin typeface="+mn-lt"/>
                <a:ea typeface="Times New Roman" panose="02020603050405020304" pitchFamily="18" charset="0"/>
                <a:cs typeface="Calibri" panose="020F0502020204030204" pitchFamily="34" charset="0"/>
              </a:rPr>
              <a:t>– A-0 is getting completed right now – 2</a:t>
            </a:r>
            <a:r>
              <a:rPr lang="en-US" sz="1100" baseline="30000" dirty="0">
                <a:solidFill>
                  <a:srgbClr val="000000"/>
                </a:solidFill>
                <a:latin typeface="+mn-lt"/>
                <a:ea typeface="Times New Roman" panose="02020603050405020304" pitchFamily="18" charset="0"/>
                <a:cs typeface="Calibri" panose="020F0502020204030204" pitchFamily="34" charset="0"/>
              </a:rPr>
              <a:t>nd</a:t>
            </a:r>
            <a:r>
              <a:rPr lang="en-US" sz="1100" dirty="0">
                <a:solidFill>
                  <a:srgbClr val="000000"/>
                </a:solidFill>
                <a:latin typeface="+mn-lt"/>
                <a:ea typeface="Times New Roman" panose="02020603050405020304" pitchFamily="18" charset="0"/>
                <a:cs typeface="Calibri" panose="020F0502020204030204" pitchFamily="34" charset="0"/>
              </a:rPr>
              <a:t> floor is complete, and 1</a:t>
            </a:r>
            <a:r>
              <a:rPr lang="en-US" sz="1100" baseline="30000" dirty="0">
                <a:solidFill>
                  <a:srgbClr val="000000"/>
                </a:solidFill>
                <a:latin typeface="+mn-lt"/>
                <a:ea typeface="Times New Roman" panose="02020603050405020304" pitchFamily="18" charset="0"/>
                <a:cs typeface="Calibri" panose="020F0502020204030204" pitchFamily="34" charset="0"/>
              </a:rPr>
              <a:t>st</a:t>
            </a:r>
            <a:r>
              <a:rPr lang="en-US" sz="1100" dirty="0">
                <a:solidFill>
                  <a:srgbClr val="000000"/>
                </a:solidFill>
                <a:latin typeface="+mn-lt"/>
                <a:ea typeface="Times New Roman" panose="02020603050405020304" pitchFamily="18" charset="0"/>
                <a:cs typeface="Calibri" panose="020F0502020204030204" pitchFamily="34" charset="0"/>
              </a:rPr>
              <a:t> floor is in progress. NML is next in the cue and we are working on getting a crane operator. CMTF is next after that.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Pest Control </a:t>
            </a:r>
            <a:r>
              <a:rPr lang="en-US" sz="1100" dirty="0">
                <a:solidFill>
                  <a:srgbClr val="000000"/>
                </a:solidFill>
                <a:latin typeface="+mn-lt"/>
                <a:ea typeface="Times New Roman" panose="02020603050405020304" pitchFamily="18" charset="0"/>
                <a:cs typeface="Calibri" panose="020F0502020204030204" pitchFamily="34" charset="0"/>
              </a:rPr>
              <a:t>- We’ve had an uptick in rodents and flying rodents in buildings lately, mice (NWA) and birds (BTW).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Planned Power Outages </a:t>
            </a:r>
            <a:r>
              <a:rPr lang="en-US" sz="1100" dirty="0">
                <a:solidFill>
                  <a:srgbClr val="000000"/>
                </a:solidFill>
                <a:latin typeface="+mn-lt"/>
                <a:ea typeface="Times New Roman" panose="02020603050405020304" pitchFamily="18" charset="0"/>
                <a:cs typeface="Calibri" panose="020F0502020204030204" pitchFamily="34" charset="0"/>
              </a:rPr>
              <a:t>– CMTF has one on May 28</a:t>
            </a:r>
            <a:r>
              <a:rPr lang="en-US" sz="1100" baseline="30000" dirty="0">
                <a:solidFill>
                  <a:srgbClr val="000000"/>
                </a:solidFill>
                <a:latin typeface="+mn-lt"/>
                <a:ea typeface="Times New Roman" panose="02020603050405020304" pitchFamily="18" charset="0"/>
                <a:cs typeface="Calibri" panose="020F0502020204030204" pitchFamily="34" charset="0"/>
              </a:rPr>
              <a:t>th</a:t>
            </a:r>
            <a:r>
              <a:rPr lang="en-US" sz="1100" dirty="0">
                <a:solidFill>
                  <a:srgbClr val="000000"/>
                </a:solidFill>
                <a:latin typeface="+mn-lt"/>
                <a:ea typeface="Times New Roman" panose="02020603050405020304" pitchFamily="18" charset="0"/>
                <a:cs typeface="Calibri" panose="020F0502020204030204" pitchFamily="34" charset="0"/>
              </a:rPr>
              <a:t>.</a:t>
            </a:r>
          </a:p>
          <a:p>
            <a:pPr marR="57150">
              <a:spcBef>
                <a:spcPts val="0"/>
              </a:spcBef>
              <a:spcAft>
                <a:spcPts val="600"/>
              </a:spcAft>
              <a:defRPr/>
            </a:pPr>
            <a:endParaRPr lang="en-US" sz="1100" dirty="0">
              <a:solidFill>
                <a:srgbClr val="000000"/>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endParaRPr lang="en-US" sz="1100" dirty="0">
              <a:solidFill>
                <a:srgbClr val="000000"/>
              </a:solidFill>
              <a:latin typeface="+mn-lt"/>
              <a:cs typeface="Calibri" panose="020F0502020204030204" pitchFamily="34" charset="0"/>
            </a:endParaRPr>
          </a:p>
          <a:p>
            <a:pPr marR="57150">
              <a:spcBef>
                <a:spcPts val="0"/>
              </a:spcBef>
              <a:spcAft>
                <a:spcPts val="600"/>
              </a:spcAft>
              <a:defRPr/>
            </a:pPr>
            <a:endParaRPr lang="en-US" sz="1100" dirty="0">
              <a:solidFill>
                <a:srgbClr val="000000"/>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endParaRPr lang="en-US" sz="1100" dirty="0">
              <a:solidFill>
                <a:srgbClr val="000000"/>
              </a:solidFill>
              <a:latin typeface="+mn-lt"/>
              <a:cs typeface="Calibri" panose="020F0502020204030204" pitchFamily="34" charset="0"/>
            </a:endParaRPr>
          </a:p>
          <a:p>
            <a:pPr marR="57150">
              <a:spcBef>
                <a:spcPts val="0"/>
              </a:spcBef>
              <a:spcAft>
                <a:spcPts val="600"/>
              </a:spcAft>
              <a:defRPr/>
            </a:pPr>
            <a:endParaRPr lang="en-US" sz="1100" dirty="0">
              <a:solidFill>
                <a:schemeClr val="bg1"/>
              </a:solidFill>
              <a:latin typeface="+mn-lt"/>
              <a:cs typeface="Calibri" panose="020F0502020204030204" pitchFamily="34" charset="0"/>
            </a:endParaRPr>
          </a:p>
        </p:txBody>
      </p:sp>
      <p:sp>
        <p:nvSpPr>
          <p:cNvPr id="12" name="TextBox 11">
            <a:extLst>
              <a:ext uri="{FF2B5EF4-FFF2-40B4-BE49-F238E27FC236}">
                <a16:creationId xmlns:a16="http://schemas.microsoft.com/office/drawing/2014/main" id="{43829EBE-2286-4BFE-AB9D-27C5930E3C48}"/>
              </a:ext>
            </a:extLst>
          </p:cNvPr>
          <p:cNvSpPr txBox="1"/>
          <p:nvPr/>
        </p:nvSpPr>
        <p:spPr>
          <a:xfrm>
            <a:off x="0" y="118730"/>
            <a:ext cx="5084895"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Infrastructure Services Division Updates</a:t>
            </a:r>
          </a:p>
        </p:txBody>
      </p:sp>
      <p:sp>
        <p:nvSpPr>
          <p:cNvPr id="2" name="Slide Number Placeholder 1">
            <a:extLst>
              <a:ext uri="{FF2B5EF4-FFF2-40B4-BE49-F238E27FC236}">
                <a16:creationId xmlns:a16="http://schemas.microsoft.com/office/drawing/2014/main" id="{85A9511A-FFE3-AA86-CA6F-5A492B9C97D7}"/>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spTree>
    <p:extLst>
      <p:ext uri="{BB962C8B-B14F-4D97-AF65-F5344CB8AC3E}">
        <p14:creationId xmlns:p14="http://schemas.microsoft.com/office/powerpoint/2010/main" val="1030901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2/5/2024</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sp>
        <p:nvSpPr>
          <p:cNvPr id="12" name="Content Placeholder 11">
            <a:extLst>
              <a:ext uri="{FF2B5EF4-FFF2-40B4-BE49-F238E27FC236}">
                <a16:creationId xmlns:a16="http://schemas.microsoft.com/office/drawing/2014/main" id="{A763CA87-AD73-FE00-E03F-00D89F35D913}"/>
              </a:ext>
            </a:extLst>
          </p:cNvPr>
          <p:cNvSpPr>
            <a:spLocks noGrp="1"/>
          </p:cNvSpPr>
          <p:nvPr>
            <p:ph idx="1"/>
          </p:nvPr>
        </p:nvSpPr>
        <p:spPr>
          <a:xfrm>
            <a:off x="228604" y="1081216"/>
            <a:ext cx="8371700" cy="3441970"/>
          </a:xfrm>
        </p:spPr>
        <p:txBody>
          <a:bodyPr/>
          <a:lstStyle/>
          <a:p>
            <a:r>
              <a:rPr lang="en-US" dirty="0"/>
              <a:t>The below slides are more detailed information on current happenings.  Feel free to review. </a:t>
            </a:r>
            <a:r>
              <a:rPr lang="en-US"/>
              <a:t>Keep </a:t>
            </a:r>
            <a:r>
              <a:rPr lang="en-US" dirty="0"/>
              <a:t>scrolling…or hit the stop button.</a:t>
            </a:r>
          </a:p>
        </p:txBody>
      </p:sp>
      <p:pic>
        <p:nvPicPr>
          <p:cNvPr id="14" name="Picture 13" descr="Red alert button">
            <a:extLst>
              <a:ext uri="{FF2B5EF4-FFF2-40B4-BE49-F238E27FC236}">
                <a16:creationId xmlns:a16="http://schemas.microsoft.com/office/drawing/2014/main" id="{B80D53D7-2C4C-9B0B-AC32-16CB1C496ABC}"/>
              </a:ext>
            </a:extLst>
          </p:cNvPr>
          <p:cNvPicPr>
            <a:picLocks noChangeAspect="1"/>
          </p:cNvPicPr>
          <p:nvPr/>
        </p:nvPicPr>
        <p:blipFill>
          <a:blip r:embed="rId2"/>
          <a:stretch>
            <a:fillRect/>
          </a:stretch>
        </p:blipFill>
        <p:spPr>
          <a:xfrm>
            <a:off x="2741658" y="2013993"/>
            <a:ext cx="3345591" cy="2509193"/>
          </a:xfrm>
          <a:prstGeom prst="rect">
            <a:avLst/>
          </a:prstGeom>
        </p:spPr>
      </p:pic>
    </p:spTree>
    <p:extLst>
      <p:ext uri="{BB962C8B-B14F-4D97-AF65-F5344CB8AC3E}">
        <p14:creationId xmlns:p14="http://schemas.microsoft.com/office/powerpoint/2010/main" val="412108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F9DDB30-04E5-F209-9089-14971409343A}"/>
              </a:ext>
            </a:extLst>
          </p:cNvPr>
          <p:cNvPicPr>
            <a:picLocks noGrp="1" noChangeAspect="1"/>
          </p:cNvPicPr>
          <p:nvPr>
            <p:ph idx="1"/>
          </p:nvPr>
        </p:nvPicPr>
        <p:blipFill>
          <a:blip r:embed="rId2"/>
          <a:stretch>
            <a:fillRect/>
          </a:stretch>
        </p:blipFill>
        <p:spPr>
          <a:xfrm>
            <a:off x="222250" y="674687"/>
            <a:ext cx="4881430" cy="3794125"/>
          </a:xfrm>
        </p:spPr>
      </p:pic>
      <p:sp>
        <p:nvSpPr>
          <p:cNvPr id="3" name="Title 2">
            <a:extLst>
              <a:ext uri="{FF2B5EF4-FFF2-40B4-BE49-F238E27FC236}">
                <a16:creationId xmlns:a16="http://schemas.microsoft.com/office/drawing/2014/main" id="{20EC758D-D290-7F9C-CA5C-CA24ABA42C4E}"/>
              </a:ext>
            </a:extLst>
          </p:cNvPr>
          <p:cNvSpPr>
            <a:spLocks noGrp="1"/>
          </p:cNvSpPr>
          <p:nvPr>
            <p:ph type="title"/>
          </p:nvPr>
        </p:nvSpPr>
        <p:spPr/>
        <p:txBody>
          <a:bodyPr/>
          <a:lstStyle/>
          <a:p>
            <a:r>
              <a:rPr lang="en-US" dirty="0"/>
              <a:t>Current Happenings: Wilson Hall Site Improvements</a:t>
            </a:r>
          </a:p>
        </p:txBody>
      </p:sp>
      <p:sp>
        <p:nvSpPr>
          <p:cNvPr id="4" name="Date Placeholder 3">
            <a:extLst>
              <a:ext uri="{FF2B5EF4-FFF2-40B4-BE49-F238E27FC236}">
                <a16:creationId xmlns:a16="http://schemas.microsoft.com/office/drawing/2014/main" id="{2A661385-B8AF-3465-5F1E-52FD03605AD1}"/>
              </a:ext>
            </a:extLst>
          </p:cNvPr>
          <p:cNvSpPr>
            <a:spLocks noGrp="1"/>
          </p:cNvSpPr>
          <p:nvPr>
            <p:ph type="dt" sz="half" idx="2"/>
          </p:nvPr>
        </p:nvSpPr>
        <p:spPr/>
        <p:txBody>
          <a:bodyPr/>
          <a:lstStyle/>
          <a:p>
            <a:pPr>
              <a:defRPr/>
            </a:pPr>
            <a:fld id="{57ADAB69-348E-2C41-AF41-E98D046040A4}" type="datetime1">
              <a:rPr lang="en-US" smtClean="0"/>
              <a:pPr>
                <a:defRPr/>
              </a:pPr>
              <a:t>2/5/2024</a:t>
            </a:fld>
            <a:endParaRPr lang="en-US"/>
          </a:p>
        </p:txBody>
      </p:sp>
      <p:sp>
        <p:nvSpPr>
          <p:cNvPr id="5" name="Slide Number Placeholder 4">
            <a:extLst>
              <a:ext uri="{FF2B5EF4-FFF2-40B4-BE49-F238E27FC236}">
                <a16:creationId xmlns:a16="http://schemas.microsoft.com/office/drawing/2014/main" id="{9F6625AE-6BC2-160E-D5CF-3B2E0F8D0028}"/>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a:p>
        </p:txBody>
      </p:sp>
      <p:sp>
        <p:nvSpPr>
          <p:cNvPr id="8" name="TextBox 7">
            <a:extLst>
              <a:ext uri="{FF2B5EF4-FFF2-40B4-BE49-F238E27FC236}">
                <a16:creationId xmlns:a16="http://schemas.microsoft.com/office/drawing/2014/main" id="{DEC1C203-92D5-F59A-38D3-C352FE5F0E30}"/>
              </a:ext>
            </a:extLst>
          </p:cNvPr>
          <p:cNvSpPr txBox="1"/>
          <p:nvPr/>
        </p:nvSpPr>
        <p:spPr>
          <a:xfrm>
            <a:off x="5197642" y="1103061"/>
            <a:ext cx="3669106" cy="1954381"/>
          </a:xfrm>
          <a:prstGeom prst="rect">
            <a:avLst/>
          </a:prstGeom>
          <a:noFill/>
        </p:spPr>
        <p:txBody>
          <a:bodyPr wrap="square" rtlCol="0">
            <a:spAutoFit/>
          </a:bodyPr>
          <a:lstStyle/>
          <a:p>
            <a:pPr marL="0" marR="0">
              <a:spcBef>
                <a:spcPts val="0"/>
              </a:spcBef>
              <a:spcAft>
                <a:spcPts val="0"/>
              </a:spcAft>
            </a:pPr>
            <a:r>
              <a:rPr lang="en-US" sz="1100" dirty="0">
                <a:solidFill>
                  <a:srgbClr val="004C97"/>
                </a:solidFill>
                <a:effectLst/>
                <a:latin typeface="Calibri" panose="020F0502020204030204" pitchFamily="34" charset="0"/>
                <a:ea typeface="Calibri" panose="020F0502020204030204" pitchFamily="34" charset="0"/>
              </a:rPr>
              <a:t>Team,</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solidFill>
                  <a:srgbClr val="004C97"/>
                </a:solidFill>
                <a:effectLst/>
                <a:latin typeface="Calibri" panose="020F0502020204030204" pitchFamily="34" charset="0"/>
                <a:ea typeface="Calibri" panose="020F0502020204030204" pitchFamily="34" charset="0"/>
              </a:rPr>
              <a:t>Attached you will find </a:t>
            </a:r>
            <a:r>
              <a:rPr lang="en-US" sz="1000" b="1" i="1" dirty="0">
                <a:solidFill>
                  <a:srgbClr val="004C97"/>
                </a:solidFill>
                <a:effectLst/>
                <a:latin typeface="Calibri" panose="020F0502020204030204" pitchFamily="34" charset="0"/>
                <a:ea typeface="Calibri" panose="020F0502020204030204" pitchFamily="34" charset="0"/>
              </a:rPr>
              <a:t>Road Closing Information – Wilson Hall Site Improvements 11.15.2023.pdf</a:t>
            </a:r>
            <a:r>
              <a:rPr lang="en-US" sz="1000" dirty="0">
                <a:solidFill>
                  <a:srgbClr val="004C97"/>
                </a:solidFill>
                <a:effectLst/>
                <a:latin typeface="Calibri" panose="020F0502020204030204" pitchFamily="34" charset="0"/>
                <a:ea typeface="Calibri" panose="020F0502020204030204" pitchFamily="34" charset="0"/>
              </a:rPr>
              <a:t>.  </a:t>
            </a:r>
          </a:p>
          <a:p>
            <a:pPr marL="0" marR="0">
              <a:spcBef>
                <a:spcPts val="0"/>
              </a:spcBef>
              <a:spcAft>
                <a:spcPts val="0"/>
              </a:spcAft>
            </a:pPr>
            <a:endParaRPr lang="en-US" sz="1000" dirty="0">
              <a:solidFill>
                <a:srgbClr val="004C97"/>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solidFill>
                  <a:srgbClr val="004C97"/>
                </a:solidFill>
                <a:effectLst/>
                <a:latin typeface="Calibri" panose="020F0502020204030204" pitchFamily="34" charset="0"/>
                <a:ea typeface="Calibri" panose="020F0502020204030204" pitchFamily="34" charset="0"/>
              </a:rPr>
              <a:t>Construction is in progress. Currently pouring/curing concrete and prepping the entry for the new equipment lift.</a:t>
            </a:r>
          </a:p>
          <a:p>
            <a:pPr marL="0" marR="0">
              <a:spcBef>
                <a:spcPts val="0"/>
              </a:spcBef>
              <a:spcAft>
                <a:spcPts val="0"/>
              </a:spcAft>
            </a:pPr>
            <a:endParaRPr lang="en-US" sz="1000" dirty="0">
              <a:solidFill>
                <a:srgbClr val="004C97"/>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solidFill>
                  <a:srgbClr val="004C97"/>
                </a:solidFill>
                <a:effectLst/>
                <a:latin typeface="Calibri" panose="020F0502020204030204" pitchFamily="34" charset="0"/>
                <a:ea typeface="Calibri" panose="020F0502020204030204" pitchFamily="34" charset="0"/>
              </a:rPr>
              <a:t>Pedestrian sidewalk access will be closed, along with street and handicap parking. This closure is necessary for the construction of the Wilson Hall Site Improvements project. </a:t>
            </a:r>
          </a:p>
          <a:p>
            <a:pPr marL="0" marR="0">
              <a:spcBef>
                <a:spcPts val="0"/>
              </a:spcBef>
              <a:spcAft>
                <a:spcPts val="0"/>
              </a:spcAft>
            </a:pPr>
            <a:endParaRPr lang="en-US" sz="1000" dirty="0">
              <a:solidFill>
                <a:srgbClr val="004C97"/>
              </a:solidFill>
              <a:latin typeface="Calibri" panose="020F0502020204030204" pitchFamily="34" charset="0"/>
              <a:ea typeface="Calibri" panose="020F0502020204030204" pitchFamily="34" charset="0"/>
            </a:endParaRPr>
          </a:p>
          <a:p>
            <a:pPr marL="0" marR="0">
              <a:spcBef>
                <a:spcPts val="0"/>
              </a:spcBef>
              <a:spcAft>
                <a:spcPts val="0"/>
              </a:spcAft>
            </a:pPr>
            <a:endParaRPr lang="en-US" sz="1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70942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C758D-D290-7F9C-CA5C-CA24ABA42C4E}"/>
              </a:ext>
            </a:extLst>
          </p:cNvPr>
          <p:cNvSpPr>
            <a:spLocks noGrp="1"/>
          </p:cNvSpPr>
          <p:nvPr>
            <p:ph type="title"/>
          </p:nvPr>
        </p:nvSpPr>
        <p:spPr/>
        <p:txBody>
          <a:bodyPr/>
          <a:lstStyle/>
          <a:p>
            <a:r>
              <a:rPr lang="en-US" dirty="0"/>
              <a:t>Current Happenings: EOL Door Locations</a:t>
            </a:r>
          </a:p>
        </p:txBody>
      </p:sp>
      <p:sp>
        <p:nvSpPr>
          <p:cNvPr id="4" name="Date Placeholder 3">
            <a:extLst>
              <a:ext uri="{FF2B5EF4-FFF2-40B4-BE49-F238E27FC236}">
                <a16:creationId xmlns:a16="http://schemas.microsoft.com/office/drawing/2014/main" id="{2A661385-B8AF-3465-5F1E-52FD03605AD1}"/>
              </a:ext>
            </a:extLst>
          </p:cNvPr>
          <p:cNvSpPr>
            <a:spLocks noGrp="1"/>
          </p:cNvSpPr>
          <p:nvPr>
            <p:ph type="dt" sz="half" idx="2"/>
          </p:nvPr>
        </p:nvSpPr>
        <p:spPr/>
        <p:txBody>
          <a:bodyPr/>
          <a:lstStyle/>
          <a:p>
            <a:pPr>
              <a:defRPr/>
            </a:pPr>
            <a:fld id="{57ADAB69-348E-2C41-AF41-E98D046040A4}" type="datetime1">
              <a:rPr lang="en-US" smtClean="0"/>
              <a:pPr>
                <a:defRPr/>
              </a:pPr>
              <a:t>2/5/2024</a:t>
            </a:fld>
            <a:endParaRPr lang="en-US"/>
          </a:p>
        </p:txBody>
      </p:sp>
      <p:sp>
        <p:nvSpPr>
          <p:cNvPr id="5" name="Slide Number Placeholder 4">
            <a:extLst>
              <a:ext uri="{FF2B5EF4-FFF2-40B4-BE49-F238E27FC236}">
                <a16:creationId xmlns:a16="http://schemas.microsoft.com/office/drawing/2014/main" id="{9F6625AE-6BC2-160E-D5CF-3B2E0F8D0028}"/>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a:p>
        </p:txBody>
      </p:sp>
      <p:pic>
        <p:nvPicPr>
          <p:cNvPr id="10" name="Content Placeholder 9" descr="Map&#10;&#10;Description automatically generated">
            <a:extLst>
              <a:ext uri="{FF2B5EF4-FFF2-40B4-BE49-F238E27FC236}">
                <a16:creationId xmlns:a16="http://schemas.microsoft.com/office/drawing/2014/main" id="{3B2C8921-3460-2AB4-0B0C-55999F74FEC5}"/>
              </a:ext>
            </a:extLst>
          </p:cNvPr>
          <p:cNvPicPr>
            <a:picLocks noGrp="1" noChangeAspect="1"/>
          </p:cNvPicPr>
          <p:nvPr>
            <p:ph idx="1"/>
          </p:nvPr>
        </p:nvPicPr>
        <p:blipFill>
          <a:blip r:embed="rId2"/>
          <a:stretch>
            <a:fillRect/>
          </a:stretch>
        </p:blipFill>
        <p:spPr>
          <a:xfrm>
            <a:off x="530422" y="1199207"/>
            <a:ext cx="4394088" cy="3196709"/>
          </a:xfrm>
        </p:spPr>
      </p:pic>
      <p:sp>
        <p:nvSpPr>
          <p:cNvPr id="11" name="TextBox 10">
            <a:extLst>
              <a:ext uri="{FF2B5EF4-FFF2-40B4-BE49-F238E27FC236}">
                <a16:creationId xmlns:a16="http://schemas.microsoft.com/office/drawing/2014/main" id="{5CD127F2-2588-8EF9-26BC-68373EBA00D1}"/>
              </a:ext>
            </a:extLst>
          </p:cNvPr>
          <p:cNvSpPr txBox="1"/>
          <p:nvPr/>
        </p:nvSpPr>
        <p:spPr>
          <a:xfrm>
            <a:off x="5217641" y="1248032"/>
            <a:ext cx="3527854" cy="1569660"/>
          </a:xfrm>
          <a:prstGeom prst="rect">
            <a:avLst/>
          </a:prstGeom>
          <a:noFill/>
        </p:spPr>
        <p:txBody>
          <a:bodyPr wrap="square" rtlCol="0">
            <a:spAutoFit/>
          </a:bodyPr>
          <a:lstStyle/>
          <a:p>
            <a:r>
              <a:rPr lang="en-US" dirty="0"/>
              <a:t>15 locations have been bundled to replace EOL door that are past their life.  </a:t>
            </a:r>
          </a:p>
        </p:txBody>
      </p:sp>
    </p:spTree>
    <p:extLst>
      <p:ext uri="{BB962C8B-B14F-4D97-AF65-F5344CB8AC3E}">
        <p14:creationId xmlns:p14="http://schemas.microsoft.com/office/powerpoint/2010/main" val="365441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C758D-D290-7F9C-CA5C-CA24ABA42C4E}"/>
              </a:ext>
            </a:extLst>
          </p:cNvPr>
          <p:cNvSpPr>
            <a:spLocks noGrp="1"/>
          </p:cNvSpPr>
          <p:nvPr>
            <p:ph type="title"/>
          </p:nvPr>
        </p:nvSpPr>
        <p:spPr/>
        <p:txBody>
          <a:bodyPr/>
          <a:lstStyle/>
          <a:p>
            <a:r>
              <a:rPr lang="en-US" dirty="0"/>
              <a:t>Current Happenings: Wilson Hall Site Improvements</a:t>
            </a:r>
          </a:p>
        </p:txBody>
      </p:sp>
      <p:sp>
        <p:nvSpPr>
          <p:cNvPr id="4" name="Date Placeholder 3">
            <a:extLst>
              <a:ext uri="{FF2B5EF4-FFF2-40B4-BE49-F238E27FC236}">
                <a16:creationId xmlns:a16="http://schemas.microsoft.com/office/drawing/2014/main" id="{2A661385-B8AF-3465-5F1E-52FD03605AD1}"/>
              </a:ext>
            </a:extLst>
          </p:cNvPr>
          <p:cNvSpPr>
            <a:spLocks noGrp="1"/>
          </p:cNvSpPr>
          <p:nvPr>
            <p:ph type="dt" sz="half" idx="2"/>
          </p:nvPr>
        </p:nvSpPr>
        <p:spPr/>
        <p:txBody>
          <a:bodyPr/>
          <a:lstStyle/>
          <a:p>
            <a:pPr>
              <a:defRPr/>
            </a:pPr>
            <a:fld id="{57ADAB69-348E-2C41-AF41-E98D046040A4}" type="datetime1">
              <a:rPr lang="en-US" smtClean="0"/>
              <a:pPr>
                <a:defRPr/>
              </a:pPr>
              <a:t>2/5/2024</a:t>
            </a:fld>
            <a:endParaRPr lang="en-US"/>
          </a:p>
        </p:txBody>
      </p:sp>
      <p:sp>
        <p:nvSpPr>
          <p:cNvPr id="5" name="Slide Number Placeholder 4">
            <a:extLst>
              <a:ext uri="{FF2B5EF4-FFF2-40B4-BE49-F238E27FC236}">
                <a16:creationId xmlns:a16="http://schemas.microsoft.com/office/drawing/2014/main" id="{9F6625AE-6BC2-160E-D5CF-3B2E0F8D0028}"/>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sp>
        <p:nvSpPr>
          <p:cNvPr id="11" name="TextBox 10">
            <a:extLst>
              <a:ext uri="{FF2B5EF4-FFF2-40B4-BE49-F238E27FC236}">
                <a16:creationId xmlns:a16="http://schemas.microsoft.com/office/drawing/2014/main" id="{5CD127F2-2588-8EF9-26BC-68373EBA00D1}"/>
              </a:ext>
            </a:extLst>
          </p:cNvPr>
          <p:cNvSpPr txBox="1"/>
          <p:nvPr/>
        </p:nvSpPr>
        <p:spPr>
          <a:xfrm>
            <a:off x="5575987" y="713603"/>
            <a:ext cx="3527854" cy="1938992"/>
          </a:xfrm>
          <a:prstGeom prst="rect">
            <a:avLst/>
          </a:prstGeom>
          <a:noFill/>
        </p:spPr>
        <p:txBody>
          <a:bodyPr wrap="square" rtlCol="0">
            <a:spAutoFit/>
          </a:bodyPr>
          <a:lstStyle/>
          <a:p>
            <a:r>
              <a:rPr lang="en-US" dirty="0"/>
              <a:t>ME7 planned to get roof coating with the next worm to be done each year after until all worms are completed.   </a:t>
            </a:r>
          </a:p>
        </p:txBody>
      </p:sp>
      <p:pic>
        <p:nvPicPr>
          <p:cNvPr id="8" name="Content Placeholder 7" descr="A picture containing text, sky, outdoor, grass&#10;&#10;Description automatically generated">
            <a:extLst>
              <a:ext uri="{FF2B5EF4-FFF2-40B4-BE49-F238E27FC236}">
                <a16:creationId xmlns:a16="http://schemas.microsoft.com/office/drawing/2014/main" id="{3067EB8B-D346-5571-D437-F8EB86050AF1}"/>
              </a:ext>
            </a:extLst>
          </p:cNvPr>
          <p:cNvPicPr>
            <a:picLocks noGrp="1" noChangeAspect="1"/>
          </p:cNvPicPr>
          <p:nvPr>
            <p:ph idx="1"/>
          </p:nvPr>
        </p:nvPicPr>
        <p:blipFill>
          <a:blip r:embed="rId2"/>
          <a:stretch>
            <a:fillRect/>
          </a:stretch>
        </p:blipFill>
        <p:spPr>
          <a:xfrm>
            <a:off x="398505" y="642166"/>
            <a:ext cx="5058833" cy="3794125"/>
          </a:xfrm>
        </p:spPr>
      </p:pic>
    </p:spTree>
    <p:extLst>
      <p:ext uri="{BB962C8B-B14F-4D97-AF65-F5344CB8AC3E}">
        <p14:creationId xmlns:p14="http://schemas.microsoft.com/office/powerpoint/2010/main" val="2925196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C758D-D290-7F9C-CA5C-CA24ABA42C4E}"/>
              </a:ext>
            </a:extLst>
          </p:cNvPr>
          <p:cNvSpPr>
            <a:spLocks noGrp="1"/>
          </p:cNvSpPr>
          <p:nvPr>
            <p:ph type="title"/>
          </p:nvPr>
        </p:nvSpPr>
        <p:spPr/>
        <p:txBody>
          <a:bodyPr/>
          <a:lstStyle/>
          <a:p>
            <a:r>
              <a:rPr lang="en-US" dirty="0"/>
              <a:t>Current Happenings: Roof Surveys w/ The Drone Show</a:t>
            </a:r>
          </a:p>
        </p:txBody>
      </p:sp>
      <p:sp>
        <p:nvSpPr>
          <p:cNvPr id="4" name="Date Placeholder 3">
            <a:extLst>
              <a:ext uri="{FF2B5EF4-FFF2-40B4-BE49-F238E27FC236}">
                <a16:creationId xmlns:a16="http://schemas.microsoft.com/office/drawing/2014/main" id="{2A661385-B8AF-3465-5F1E-52FD03605AD1}"/>
              </a:ext>
            </a:extLst>
          </p:cNvPr>
          <p:cNvSpPr>
            <a:spLocks noGrp="1"/>
          </p:cNvSpPr>
          <p:nvPr>
            <p:ph type="dt" sz="half" idx="2"/>
          </p:nvPr>
        </p:nvSpPr>
        <p:spPr/>
        <p:txBody>
          <a:bodyPr/>
          <a:lstStyle/>
          <a:p>
            <a:pPr>
              <a:defRPr/>
            </a:pPr>
            <a:fld id="{57ADAB69-348E-2C41-AF41-E98D046040A4}" type="datetime1">
              <a:rPr lang="en-US" smtClean="0"/>
              <a:pPr>
                <a:defRPr/>
              </a:pPr>
              <a:t>2/7/2024</a:t>
            </a:fld>
            <a:endParaRPr lang="en-US"/>
          </a:p>
        </p:txBody>
      </p:sp>
      <p:sp>
        <p:nvSpPr>
          <p:cNvPr id="5" name="Slide Number Placeholder 4">
            <a:extLst>
              <a:ext uri="{FF2B5EF4-FFF2-40B4-BE49-F238E27FC236}">
                <a16:creationId xmlns:a16="http://schemas.microsoft.com/office/drawing/2014/main" id="{9F6625AE-6BC2-160E-D5CF-3B2E0F8D0028}"/>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
        <p:nvSpPr>
          <p:cNvPr id="11" name="TextBox 10">
            <a:extLst>
              <a:ext uri="{FF2B5EF4-FFF2-40B4-BE49-F238E27FC236}">
                <a16:creationId xmlns:a16="http://schemas.microsoft.com/office/drawing/2014/main" id="{5CD127F2-2588-8EF9-26BC-68373EBA00D1}"/>
              </a:ext>
            </a:extLst>
          </p:cNvPr>
          <p:cNvSpPr txBox="1"/>
          <p:nvPr/>
        </p:nvSpPr>
        <p:spPr>
          <a:xfrm>
            <a:off x="4800601" y="858795"/>
            <a:ext cx="3527854" cy="3416320"/>
          </a:xfrm>
          <a:prstGeom prst="rect">
            <a:avLst/>
          </a:prstGeom>
          <a:noFill/>
        </p:spPr>
        <p:txBody>
          <a:bodyPr wrap="square" rtlCol="0">
            <a:spAutoFit/>
          </a:bodyPr>
          <a:lstStyle/>
          <a:p>
            <a:r>
              <a:rPr lang="en-US" dirty="0"/>
              <a:t>Working with Security on using Lab Drones to survey roofs before the packages go to procurement for new roofs.</a:t>
            </a:r>
          </a:p>
          <a:p>
            <a:endParaRPr lang="en-US" dirty="0"/>
          </a:p>
          <a:p>
            <a:r>
              <a:rPr lang="en-US" dirty="0"/>
              <a:t>The Drone Show – working to survey MI-62, MI-60, MI-52, MI-30, and more.</a:t>
            </a:r>
          </a:p>
        </p:txBody>
      </p:sp>
      <p:pic>
        <p:nvPicPr>
          <p:cNvPr id="7" name="Drone Show Valkyrie">
            <a:hlinkClick r:id="" action="ppaction://media"/>
            <a:extLst>
              <a:ext uri="{FF2B5EF4-FFF2-40B4-BE49-F238E27FC236}">
                <a16:creationId xmlns:a16="http://schemas.microsoft.com/office/drawing/2014/main" id="{F1062B16-326C-4EE8-5EF9-AE7BF28568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32190" y="713603"/>
            <a:ext cx="2135187" cy="3794125"/>
          </a:xfrm>
        </p:spPr>
      </p:pic>
    </p:spTree>
    <p:extLst>
      <p:ext uri="{BB962C8B-B14F-4D97-AF65-F5344CB8AC3E}">
        <p14:creationId xmlns:p14="http://schemas.microsoft.com/office/powerpoint/2010/main" val="54660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7d8579e-9806-4906-bb3f-fe9e6ca36276">
      <UserInfo>
        <DisplayName>Bruce Bieritz</DisplayName>
        <AccountId>17</AccountId>
        <AccountType/>
      </UserInfo>
      <UserInfo>
        <DisplayName>Rob Allison</DisplayName>
        <AccountId>15</AccountId>
        <AccountType/>
      </UserInfo>
      <UserInfo>
        <DisplayName>Marcus Lapointe</DisplayName>
        <AccountId>84</AccountId>
        <AccountType/>
      </UserInfo>
    </SharedWithUsers>
    <_activity xmlns="5b0c2c9f-5e78-4f01-8553-30af293088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8215BA4B975946A65B8A125D1C8CF8" ma:contentTypeVersion="12" ma:contentTypeDescription="Create a new document." ma:contentTypeScope="" ma:versionID="a3a3e1ee4b40806f731935ef9dc75959">
  <xsd:schema xmlns:xsd="http://www.w3.org/2001/XMLSchema" xmlns:xs="http://www.w3.org/2001/XMLSchema" xmlns:p="http://schemas.microsoft.com/office/2006/metadata/properties" xmlns:ns3="5b0c2c9f-5e78-4f01-8553-30af2930880f" xmlns:ns4="37d8579e-9806-4906-bb3f-fe9e6ca36276" targetNamespace="http://schemas.microsoft.com/office/2006/metadata/properties" ma:root="true" ma:fieldsID="1325aa799b5d2d351f20dbf232d68181" ns3:_="" ns4:_="">
    <xsd:import namespace="5b0c2c9f-5e78-4f01-8553-30af2930880f"/>
    <xsd:import namespace="37d8579e-9806-4906-bb3f-fe9e6ca36276"/>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bjectDetectorVersion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c2c9f-5e78-4f01-8553-30af293088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8579e-9806-4906-bb3f-fe9e6ca3627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E0986E-6B6B-4CD6-B67A-6001D9E3C49B}">
  <ds:schemaRefs>
    <ds:schemaRef ds:uri="http://schemas.microsoft.com/sharepoint/v3/contenttype/forms"/>
  </ds:schemaRefs>
</ds:datastoreItem>
</file>

<file path=customXml/itemProps2.xml><?xml version="1.0" encoding="utf-8"?>
<ds:datastoreItem xmlns:ds="http://schemas.openxmlformats.org/officeDocument/2006/customXml" ds:itemID="{92F2A62D-1FC0-448D-BA91-EB291059DD95}">
  <ds:schemaRefs>
    <ds:schemaRef ds:uri="http://purl.org/dc/elements/1.1/"/>
    <ds:schemaRef ds:uri="http://schemas.microsoft.com/office/2006/metadata/properties"/>
    <ds:schemaRef ds:uri="http://purl.org/dc/terms/"/>
    <ds:schemaRef ds:uri="http://schemas.openxmlformats.org/package/2006/metadata/core-properties"/>
    <ds:schemaRef ds:uri="37d8579e-9806-4906-bb3f-fe9e6ca36276"/>
    <ds:schemaRef ds:uri="http://schemas.microsoft.com/office/2006/documentManagement/types"/>
    <ds:schemaRef ds:uri="http://schemas.microsoft.com/office/infopath/2007/PartnerControls"/>
    <ds:schemaRef ds:uri="5b0c2c9f-5e78-4f01-8553-30af2930880f"/>
    <ds:schemaRef ds:uri="http://www.w3.org/XML/1998/namespace"/>
    <ds:schemaRef ds:uri="http://purl.org/dc/dcmitype/"/>
  </ds:schemaRefs>
</ds:datastoreItem>
</file>

<file path=customXml/itemProps3.xml><?xml version="1.0" encoding="utf-8"?>
<ds:datastoreItem xmlns:ds="http://schemas.openxmlformats.org/officeDocument/2006/customXml" ds:itemID="{EED9B64A-574A-4431-AF5D-C309E9D4AE46}">
  <ds:schemaRefs>
    <ds:schemaRef ds:uri="37d8579e-9806-4906-bb3f-fe9e6ca36276"/>
    <ds:schemaRef ds:uri="5b0c2c9f-5e78-4f01-8553-30af293088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FNAL_Powerpoint_16x9-seasons_052121 (3)</Template>
  <TotalTime>8031</TotalTime>
  <Words>882</Words>
  <Application>Microsoft Office PowerPoint</Application>
  <PresentationFormat>On-screen Show (16:9)</PresentationFormat>
  <Paragraphs>61</Paragraphs>
  <Slides>7</Slides>
  <Notes>2</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vt:i4>
      </vt:variant>
    </vt:vector>
  </HeadingPairs>
  <TitlesOfParts>
    <vt:vector size="13" baseType="lpstr">
      <vt:lpstr>Arial</vt:lpstr>
      <vt:lpstr>Calibri</vt:lpstr>
      <vt:lpstr>Helvetica</vt:lpstr>
      <vt:lpstr>Fermilab_PPT_090915</vt:lpstr>
      <vt:lpstr>1_Fermilab_PPT_090915</vt:lpstr>
      <vt:lpstr>2_Fermilab_PPT_090915</vt:lpstr>
      <vt:lpstr>PowerPoint Presentation</vt:lpstr>
      <vt:lpstr>PowerPoint Presentation</vt:lpstr>
      <vt:lpstr>Current Happenings</vt:lpstr>
      <vt:lpstr>Current Happenings: Wilson Hall Site Improvements</vt:lpstr>
      <vt:lpstr>Current Happenings: EOL Door Locations</vt:lpstr>
      <vt:lpstr>Current Happenings: Wilson Hall Site Improvements</vt:lpstr>
      <vt:lpstr>Current Happenings: Roof Surveys w/ The Drone Show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 Jeffers</dc:creator>
  <cp:lastModifiedBy>Marcus Lapointe</cp:lastModifiedBy>
  <cp:revision>15</cp:revision>
  <cp:lastPrinted>2014-01-20T19:40:21Z</cp:lastPrinted>
  <dcterms:created xsi:type="dcterms:W3CDTF">2021-12-21T17:11:20Z</dcterms:created>
  <dcterms:modified xsi:type="dcterms:W3CDTF">2024-02-07T20:20:34Z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0x010100CD8215BA4B975946A65B8A125D1C8CF8</vt:lpwstr>
  </property>
  <property fmtid="{D5CDD505-2E9C-101B-9397-08002B2CF9AE}" pid="3" name="MediaServiceImageTags">
    <vt:lpwstr/>
  </property>
</Properties>
</file>