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8"/>
  </p:notesMasterIdLst>
  <p:handoutMasterIdLst>
    <p:handoutMasterId r:id="rId9"/>
  </p:handoutMasterIdLst>
  <p:sldIdLst>
    <p:sldId id="294" r:id="rId2"/>
    <p:sldId id="2815" r:id="rId3"/>
    <p:sldId id="297" r:id="rId4"/>
    <p:sldId id="2981" r:id="rId5"/>
    <p:sldId id="2817" r:id="rId6"/>
    <p:sldId id="2816" r:id="rId7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505050"/>
    <a:srgbClr val="97D7EB"/>
    <a:srgbClr val="98D7EA"/>
    <a:srgbClr val="98D7EB"/>
    <a:srgbClr val="50504E"/>
    <a:srgbClr val="4E4E4E"/>
    <a:srgbClr val="404040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94694"/>
  </p:normalViewPr>
  <p:slideViewPr>
    <p:cSldViewPr snapToGrid="0" snapToObjects="1" showGuides="1">
      <p:cViewPr varScale="1">
        <p:scale>
          <a:sx n="134" d="100"/>
          <a:sy n="134" d="100"/>
        </p:scale>
        <p:origin x="200" y="624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10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LBNF LCW systems, design engineering and drafting continue in all areas while at the same time engineering is preparing for the upcoming CD-2 review.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30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10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3366FF-FC5A-AF2F-8982-6C4BF5E497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5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2/9/2024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MSD Project Updates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2/9/2024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M. Wong-Squires | MSD Project Updates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2/9/2024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M. Wong-Squires | MSD Project Updates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68874-F147-4402-9226-4D5D12DAF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C1EA6-1F04-42CA-B271-85282F9B7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13D2A-E145-466F-AF03-3D3ABF88C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2/9/2024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6E750-8E3B-4E81-8698-7EDA317F8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Wong-Squires | MSD Project Updates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B980B-E849-47BE-B045-A03CE7969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14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D440B3-9F17-BFC5-071C-0E749A69DB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BA6F94-E34F-7970-1C5D-1D7967F7B5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7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1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A75D36-F305-4A2D-4B28-9B9D51922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1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8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spcBef>
                <a:spcPts val="984"/>
              </a:spcBef>
              <a:buFont typeface="Arial" panose="020B0604020202020204" pitchFamily="34" charset="0"/>
              <a:buChar char="•"/>
              <a:defRPr sz="1600">
                <a:solidFill>
                  <a:srgbClr val="505050"/>
                </a:solidFill>
              </a:defRPr>
            </a:lvl1pPr>
            <a:lvl2pPr marL="514350" marR="0" indent="-231775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400">
                <a:solidFill>
                  <a:srgbClr val="505050"/>
                </a:solidFill>
              </a:defRPr>
            </a:lvl2pPr>
            <a:lvl3pPr marL="800100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rgbClr val="505050"/>
                </a:solidFill>
              </a:defRPr>
            </a:lvl3pPr>
            <a:lvl4pPr marL="108743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Helvetica" panose="020B0604020202020204" pitchFamily="34" charset="0"/>
              <a:buChar char="–"/>
              <a:tabLst/>
              <a:defRPr sz="1200">
                <a:solidFill>
                  <a:srgbClr val="505050"/>
                </a:solidFill>
              </a:defRPr>
            </a:lvl4pPr>
            <a:lvl5pPr marL="1373188" marR="0" indent="-23336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2/9/2024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MSD Project Updates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Click to edit Master text styles</a:t>
            </a:r>
          </a:p>
          <a:p>
            <a:pPr marL="285750" marR="0" lvl="1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Second level</a:t>
            </a:r>
          </a:p>
          <a:p>
            <a:pPr marL="285750" marR="0" lvl="2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Third level</a:t>
            </a:r>
          </a:p>
          <a:p>
            <a:pPr marL="285750" marR="0" lvl="3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Fourth level</a:t>
            </a:r>
          </a:p>
          <a:p>
            <a:pPr marL="285750" marR="0" lvl="4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2/9/2024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MSD Project Updates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165237"/>
            <a:ext cx="3027894" cy="3209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 marL="1373188" indent="0">
              <a:spcBef>
                <a:spcPts val="984"/>
              </a:spcBef>
              <a:buFont typeface="Arial" panose="020B0604020202020204" pitchFamily="34" charset="0"/>
              <a:buNone/>
              <a:defRPr sz="1200">
                <a:solidFill>
                  <a:srgbClr val="505050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2/9/2024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M. Wong-Squires | MSD Project Updates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7E9888-76A4-76B3-BAD9-CA6F84EBC30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1" y="728664"/>
            <a:ext cx="3027893" cy="3368538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2/9/2024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MSD Project Updates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7" r:id="rId2"/>
    <p:sldLayoutId id="2147484125" r:id="rId3"/>
    <p:sldLayoutId id="2147484132" r:id="rId4"/>
    <p:sldLayoutId id="2147484131" r:id="rId5"/>
    <p:sldLayoutId id="2147484129" r:id="rId6"/>
    <p:sldLayoutId id="2147484104" r:id="rId7"/>
    <p:sldLayoutId id="2147484105" r:id="rId8"/>
    <p:sldLayoutId id="2147484120" r:id="rId9"/>
    <p:sldLayoutId id="2147484103" r:id="rId10"/>
    <p:sldLayoutId id="2147484122" r:id="rId11"/>
    <p:sldLayoutId id="2147484116" r:id="rId12"/>
    <p:sldLayoutId id="2147484133" r:id="rId1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Project Activities for MSD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3964" y="3849336"/>
            <a:ext cx="8499231" cy="935794"/>
          </a:xfrm>
        </p:spPr>
        <p:txBody>
          <a:bodyPr/>
          <a:lstStyle/>
          <a:p>
            <a:r>
              <a:rPr lang="en-US" sz="1400" dirty="0" err="1"/>
              <a:t>Mayling</a:t>
            </a:r>
            <a:r>
              <a:rPr lang="en-US" sz="1400" dirty="0"/>
              <a:t> Wong-Squires		</a:t>
            </a:r>
          </a:p>
          <a:p>
            <a:r>
              <a:rPr lang="en-US" dirty="0"/>
              <a:t>AD Operations Friday 9am Meeting</a:t>
            </a:r>
            <a:endParaRPr lang="en-US" sz="1400" dirty="0"/>
          </a:p>
          <a:p>
            <a:r>
              <a:rPr lang="en-US" dirty="0"/>
              <a:t>9 February 2024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2C0EB6-E627-47FA-B68A-CE2E3F88B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937" y="985234"/>
            <a:ext cx="4894005" cy="3856776"/>
          </a:xfrm>
        </p:spPr>
        <p:txBody>
          <a:bodyPr lIns="0" tIns="0" rIns="0" bIns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en-US" sz="1725" b="1" dirty="0">
                <a:cs typeface="Helvetica"/>
              </a:rPr>
              <a:t>Working on</a:t>
            </a:r>
          </a:p>
          <a:p>
            <a:r>
              <a:rPr lang="en-US" sz="1500" dirty="0">
                <a:cs typeface="Helvetica"/>
              </a:rPr>
              <a:t>Procurement of Warm Front End vacuum equipment</a:t>
            </a:r>
          </a:p>
          <a:p>
            <a:pPr marL="230029" indent="-230029"/>
            <a:r>
              <a:rPr lang="en-US" sz="1500" dirty="0">
                <a:cs typeface="Helvetica"/>
              </a:rPr>
              <a:t>Final design for Beam Transfer Line and Beam Absorber line</a:t>
            </a:r>
          </a:p>
          <a:p>
            <a:pPr marL="512445" lvl="1" indent="-230029"/>
            <a:r>
              <a:rPr lang="en-US" sz="1350" dirty="0">
                <a:ea typeface="ＭＳ Ｐゴシック"/>
                <a:cs typeface="Helvetica"/>
              </a:rPr>
              <a:t>Detail BTL/BAL Vacuum CAD model and magnets interspaces configurations with input from stakeholders: </a:t>
            </a:r>
            <a:r>
              <a:rPr lang="en-US" sz="1350" dirty="0" err="1">
                <a:ea typeface="ＭＳ Ｐゴシック"/>
                <a:cs typeface="Helvetica"/>
              </a:rPr>
              <a:t>MagPS</a:t>
            </a:r>
            <a:r>
              <a:rPr lang="en-US" sz="1350" dirty="0">
                <a:ea typeface="ＭＳ Ｐゴシック"/>
                <a:cs typeface="Helvetica"/>
              </a:rPr>
              <a:t>, BI, BTL/BAL Installation</a:t>
            </a:r>
          </a:p>
          <a:p>
            <a:pPr marL="512445" lvl="1" indent="-230029"/>
            <a:r>
              <a:rPr lang="en-US" sz="1350" dirty="0">
                <a:cs typeface="Helvetica"/>
              </a:rPr>
              <a:t>Vacuum chamber design for dipole magnets (quantity 40) in coordination with </a:t>
            </a:r>
            <a:r>
              <a:rPr lang="en-US" sz="1350" dirty="0" err="1">
                <a:cs typeface="Helvetica"/>
              </a:rPr>
              <a:t>MagPS</a:t>
            </a:r>
            <a:endParaRPr lang="en-US" sz="1350" dirty="0">
              <a:cs typeface="Helvetica"/>
            </a:endParaRPr>
          </a:p>
          <a:p>
            <a:pPr marL="512445" lvl="1" indent="-230029"/>
            <a:r>
              <a:rPr lang="en-US" sz="1350" dirty="0">
                <a:ea typeface="ＭＳ Ｐゴシック"/>
                <a:cs typeface="Helvetica"/>
              </a:rPr>
              <a:t>Final design of interfaces with Beam Instrumentation devices, Booster vacuum, Beam Absorber Line</a:t>
            </a:r>
          </a:p>
          <a:p>
            <a:pPr marL="512445" lvl="1" indent="-230029"/>
            <a:r>
              <a:rPr lang="en-US" sz="1350" dirty="0">
                <a:ea typeface="ＭＳ Ｐゴシック"/>
                <a:cs typeface="Helvetica"/>
              </a:rPr>
              <a:t>Validation of equipment selection with vacuum pressure and structural simulations </a:t>
            </a:r>
          </a:p>
          <a:p>
            <a:pPr marL="229877" indent="-230029"/>
            <a:r>
              <a:rPr lang="en-US" sz="1550" dirty="0">
                <a:ea typeface="ＭＳ Ｐゴシック"/>
                <a:cs typeface="Helvetica"/>
              </a:rPr>
              <a:t>Addressing review recommendations</a:t>
            </a:r>
          </a:p>
          <a:p>
            <a:pPr marL="0" indent="0">
              <a:buNone/>
            </a:pPr>
            <a:r>
              <a:rPr lang="en-US" sz="1725" b="1" dirty="0">
                <a:cs typeface="Helvetica"/>
              </a:rPr>
              <a:t>Coming up</a:t>
            </a:r>
          </a:p>
          <a:p>
            <a:pPr marL="229877" indent="-230029"/>
            <a:r>
              <a:rPr lang="en-US" sz="1500" dirty="0">
                <a:cs typeface="Helvetica"/>
              </a:rPr>
              <a:t>Director’s Review – February 2024</a:t>
            </a:r>
          </a:p>
          <a:p>
            <a:pPr marL="229877" indent="-230029"/>
            <a:r>
              <a:rPr lang="en-US" sz="1500" dirty="0">
                <a:cs typeface="Helvetica"/>
              </a:rPr>
              <a:t>Integrated Vacuum Systems FDR – March 2024</a:t>
            </a:r>
          </a:p>
          <a:p>
            <a:pPr marL="0" indent="0">
              <a:buNone/>
            </a:pPr>
            <a:r>
              <a:rPr lang="en-US" sz="1725" b="1" dirty="0">
                <a:cs typeface="Helvetica"/>
              </a:rPr>
              <a:t>Department resources needed</a:t>
            </a:r>
          </a:p>
          <a:p>
            <a:pPr marL="229877" indent="-230029"/>
            <a:r>
              <a:rPr lang="en-US" sz="1500" dirty="0">
                <a:cs typeface="Helvetica"/>
              </a:rPr>
              <a:t>Engineering (review vacuum analysis document)</a:t>
            </a:r>
          </a:p>
          <a:p>
            <a:pPr marL="229877" indent="-230029"/>
            <a:r>
              <a:rPr lang="en-US" sz="1500" dirty="0">
                <a:cs typeface="Helvetica"/>
              </a:rPr>
              <a:t>Fabrication Procurement (BTL dipole &amp; septum chambers)</a:t>
            </a:r>
          </a:p>
          <a:p>
            <a:pPr marL="229877" indent="-230029"/>
            <a:r>
              <a:rPr lang="en-US" sz="1500" dirty="0">
                <a:cs typeface="Helvetica"/>
              </a:rPr>
              <a:t>Design/Drafting (BTL design &amp; integration)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53DF82-B2D7-4256-8EB4-1F19684FD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188814"/>
            <a:ext cx="8640096" cy="719146"/>
          </a:xfrm>
        </p:spPr>
        <p:txBody>
          <a:bodyPr>
            <a:normAutofit fontScale="90000"/>
          </a:bodyPr>
          <a:lstStyle/>
          <a:p>
            <a:r>
              <a:rPr lang="en-US" sz="2175" dirty="0"/>
              <a:t>PIP-II Vacuum Systems Updates</a:t>
            </a:r>
            <a:br>
              <a:rPr lang="en-US" sz="2175" dirty="0"/>
            </a:br>
            <a:r>
              <a:rPr lang="en-US" sz="1500" dirty="0"/>
              <a:t>Raul Campos (L3/CAM), Lucy Nobrega* (Deputy L3), Alex Chen (Lead Vacuum Engineer), Rich Andrews (chamber design), Eric Pirtle (Design), Dirk Hurd (Design)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2F6D7A-F9A5-C513-804D-C7DD2C6A67B9}"/>
              </a:ext>
            </a:extLst>
          </p:cNvPr>
          <p:cNvSpPr txBox="1"/>
          <p:nvPr/>
        </p:nvSpPr>
        <p:spPr>
          <a:xfrm>
            <a:off x="6024544" y="2928494"/>
            <a:ext cx="1964410" cy="3462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25" dirty="0"/>
              <a:t>First dipole chamber structural verification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16873E-A58E-4F33-E94F-C99BE8E8F22A}"/>
              </a:ext>
            </a:extLst>
          </p:cNvPr>
          <p:cNvSpPr txBox="1"/>
          <p:nvPr/>
        </p:nvSpPr>
        <p:spPr>
          <a:xfrm>
            <a:off x="6137552" y="4495761"/>
            <a:ext cx="1808781" cy="3462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25" dirty="0"/>
              <a:t>Typical BTL vacuum chamber assembly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D06BD84-3DA5-4575-C3E0-E2A9571CE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857" y="1183787"/>
            <a:ext cx="4052498" cy="171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6411469-A238-AB58-152D-E783F6E97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857" y="3365379"/>
            <a:ext cx="4052498" cy="108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78451-35D4-7B70-BDC9-5C222966BD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2/9/2024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0EB70-A8DE-52ED-C9D3-3CB88C6F51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Wong-Squires | MSD Project Updates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97343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BD086-B47E-42F4-5BD3-81DB90AD9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35" y="93008"/>
            <a:ext cx="7886700" cy="542926"/>
          </a:xfrm>
        </p:spPr>
        <p:txBody>
          <a:bodyPr/>
          <a:lstStyle/>
          <a:p>
            <a:r>
              <a:rPr lang="en-US" dirty="0"/>
              <a:t>LBNF RAW Updates</a:t>
            </a:r>
            <a:br>
              <a:rPr lang="en-US" dirty="0"/>
            </a:br>
            <a:r>
              <a:rPr lang="en-US" sz="1400" dirty="0"/>
              <a:t>Abhishek (Des) Deshpande, Jennifer </a:t>
            </a:r>
            <a:r>
              <a:rPr lang="en-US" sz="1400" dirty="0" err="1"/>
              <a:t>Chikelu</a:t>
            </a:r>
            <a:endParaRPr lang="en-US" sz="1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DA35-788D-2FA1-5588-691D0BA0D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735" y="688258"/>
            <a:ext cx="4304538" cy="41236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technical design review for the Horn Test Cooling skid was completed yesterday. There were no show-stoppers.</a:t>
            </a:r>
          </a:p>
          <a:p>
            <a:r>
              <a:rPr lang="en-US" dirty="0"/>
              <a:t>Creating a purchase requisition for the Horn Test Cooling skid. </a:t>
            </a:r>
          </a:p>
          <a:p>
            <a:r>
              <a:rPr lang="en-US" dirty="0"/>
              <a:t>Argon/H2 prototype electrical work at C0 is complete; huge thanks to Chris Jensen and his team! Currently finishing up the ORC for this skid.</a:t>
            </a:r>
          </a:p>
          <a:p>
            <a:r>
              <a:rPr lang="en-US" dirty="0"/>
              <a:t>Reviewing fabrication drawing for the Horn B RAW system.</a:t>
            </a:r>
          </a:p>
          <a:p>
            <a:r>
              <a:rPr lang="en-US" dirty="0"/>
              <a:t>Working on the RAW systems section of the Technical Design Report (TDR).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F54F0-03F7-34BA-5483-8702EAEA9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2/9/2024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4B75D-A1D9-F1B8-464E-F6DEA3D4D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Wong-Squires | MSD Project Updates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6B15C1-0756-1DEF-DD9C-6A62B1D26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1855141"/>
            <a:ext cx="2077433" cy="15252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109609-97F6-A27D-1CFC-23614FE66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125" y="1855141"/>
            <a:ext cx="2043006" cy="15252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613C3F-65F7-EE68-590B-5D5AADD9F57C}"/>
              </a:ext>
            </a:extLst>
          </p:cNvPr>
          <p:cNvSpPr txBox="1"/>
          <p:nvPr/>
        </p:nvSpPr>
        <p:spPr>
          <a:xfrm>
            <a:off x="4765169" y="1546827"/>
            <a:ext cx="386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/>
              <a:t>C0 gas prototype work</a:t>
            </a:r>
          </a:p>
        </p:txBody>
      </p:sp>
    </p:spTree>
    <p:extLst>
      <p:ext uri="{BB962C8B-B14F-4D97-AF65-F5344CB8AC3E}">
        <p14:creationId xmlns:p14="http://schemas.microsoft.com/office/powerpoint/2010/main" val="3557287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40779E-52EE-77DC-AD60-73C5DE2F2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944137"/>
            <a:ext cx="8672513" cy="357904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Preparing for CD-2 review</a:t>
            </a:r>
          </a:p>
          <a:p>
            <a:r>
              <a:rPr lang="en-US" dirty="0"/>
              <a:t>Going over LCW and bus Basis of Estimates (BOEs)</a:t>
            </a:r>
          </a:p>
          <a:p>
            <a:r>
              <a:rPr lang="en-US" dirty="0"/>
              <a:t>Going over LCW Project Design Report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Design engineering and drafting continue in all areas</a:t>
            </a:r>
          </a:p>
          <a:p>
            <a:r>
              <a:rPr lang="en-US" dirty="0"/>
              <a:t>Primary Water System and Bus: Flow Model​ and CAD model (mostly complete)</a:t>
            </a:r>
          </a:p>
          <a:p>
            <a:r>
              <a:rPr lang="en-US" dirty="0"/>
              <a:t>LBNF-05 Power Supply Room​, Pump Room, and the Primary Beam Line (PBE): CAD models in progress, with focus on components </a:t>
            </a:r>
          </a:p>
          <a:p>
            <a:r>
              <a:rPr lang="en-US" dirty="0"/>
              <a:t>LBNF-05 and PBE LCW and Bus: Flow Schematics in progress</a:t>
            </a:r>
          </a:p>
          <a:p>
            <a:r>
              <a:rPr lang="en-US" dirty="0"/>
              <a:t>Magnet LCW and bus connections: CAD model in progress</a:t>
            </a:r>
          </a:p>
          <a:p>
            <a:r>
              <a:rPr lang="en-US" dirty="0"/>
              <a:t>Planning of MI/LBNF Extraction Design rework starting with the planned hours complete.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Coming Up</a:t>
            </a:r>
          </a:p>
          <a:p>
            <a:r>
              <a:rPr lang="en-US" dirty="0"/>
              <a:t>Routing of LCW, </a:t>
            </a:r>
            <a:r>
              <a:rPr lang="en-US" dirty="0" err="1"/>
              <a:t>fluroinert</a:t>
            </a:r>
            <a:r>
              <a:rPr lang="en-US" dirty="0"/>
              <a:t>, and Bus from MI-10/-14 to PBE to start</a:t>
            </a:r>
          </a:p>
          <a:p>
            <a:r>
              <a:rPr lang="en-US" dirty="0"/>
              <a:t>Check drawings for the Target and Absorber Halls Intermediate Water Systems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58BD09-F059-CEA1-D696-DB1BBDD5D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539850"/>
          </a:xfrm>
        </p:spPr>
        <p:txBody>
          <a:bodyPr/>
          <a:lstStyle/>
          <a:p>
            <a:r>
              <a:rPr lang="en-US" sz="2000" spc="-8" dirty="0">
                <a:solidFill>
                  <a:srgbClr val="004C97"/>
                </a:solidFill>
                <a:latin typeface="Helvetica" pitchFamily="2" charset="0"/>
                <a:cs typeface="Times New Roman" panose="02020603050405020304" pitchFamily="18" charset="0"/>
              </a:rPr>
              <a:t>LBNF LCW System Update </a:t>
            </a:r>
            <a:br>
              <a:rPr lang="en-US" sz="3200" spc="-8" dirty="0">
                <a:solidFill>
                  <a:srgbClr val="004C97"/>
                </a:solidFill>
                <a:latin typeface="Helvetica" pitchFamily="2" charset="0"/>
                <a:cs typeface="Times New Roman" panose="02020603050405020304" pitchFamily="18" charset="0"/>
              </a:rPr>
            </a:br>
            <a:r>
              <a:rPr lang="en-US" sz="1600" spc="-8" dirty="0">
                <a:solidFill>
                  <a:srgbClr val="004C97"/>
                </a:solidFill>
                <a:latin typeface="Helvetica" pitchFamily="2" charset="0"/>
                <a:cs typeface="Times New Roman" panose="02020603050405020304" pitchFamily="18" charset="0"/>
              </a:rPr>
              <a:t>Dave Hixson, Scott </a:t>
            </a:r>
            <a:r>
              <a:rPr lang="en-US" sz="1600" spc="-8" dirty="0" err="1">
                <a:solidFill>
                  <a:srgbClr val="004C97"/>
                </a:solidFill>
                <a:latin typeface="Helvetica" pitchFamily="2" charset="0"/>
                <a:cs typeface="Times New Roman" panose="02020603050405020304" pitchFamily="18" charset="0"/>
              </a:rPr>
              <a:t>Oplt</a:t>
            </a:r>
            <a:r>
              <a:rPr lang="en-US" sz="1600" spc="-8" dirty="0">
                <a:solidFill>
                  <a:srgbClr val="004C97"/>
                </a:solidFill>
                <a:latin typeface="Helvetica" pitchFamily="2" charset="0"/>
                <a:cs typeface="Times New Roman" panose="02020603050405020304" pitchFamily="18" charset="0"/>
              </a:rPr>
              <a:t>, Will </a:t>
            </a:r>
            <a:r>
              <a:rPr lang="en-US" sz="1600" spc="-8" dirty="0" err="1">
                <a:solidFill>
                  <a:srgbClr val="004C97"/>
                </a:solidFill>
                <a:latin typeface="Helvetica" pitchFamily="2" charset="0"/>
                <a:cs typeface="Times New Roman" panose="02020603050405020304" pitchFamily="18" charset="0"/>
              </a:rPr>
              <a:t>Derylo</a:t>
            </a:r>
            <a:endParaRPr lang="en-US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48BF-6C4E-7859-0D95-E45DAEC39E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2/9/2024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228E7-53F1-9F18-3ECA-52F89959DD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Wong-Squires | MSD Project Updates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51774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2C0EB6-E627-47FA-B68A-CE2E3F88B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29" y="985234"/>
            <a:ext cx="4742419" cy="3892925"/>
          </a:xfrm>
        </p:spPr>
        <p:txBody>
          <a:bodyPr lIns="0" tIns="0" rIns="0" bIns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sz="1725" b="1" dirty="0">
                <a:cs typeface="Helvetica"/>
              </a:rPr>
              <a:t>Working on</a:t>
            </a:r>
          </a:p>
          <a:p>
            <a:r>
              <a:rPr lang="en-US" sz="1500" dirty="0">
                <a:cs typeface="Helvetica"/>
              </a:rPr>
              <a:t>Addressed review recommendations on engineering note for cartridge</a:t>
            </a:r>
          </a:p>
          <a:p>
            <a:r>
              <a:rPr lang="en-US" sz="1500" dirty="0">
                <a:cs typeface="Helvetica"/>
              </a:rPr>
              <a:t>Procurement package of the rotating cartridge has been sent out for bid</a:t>
            </a:r>
          </a:p>
          <a:p>
            <a:r>
              <a:rPr lang="en-US" sz="1500" dirty="0">
                <a:cs typeface="Helvetica"/>
              </a:rPr>
              <a:t>Engineering note for the vacuum window </a:t>
            </a:r>
          </a:p>
          <a:p>
            <a:pPr marL="230029" indent="-230029"/>
            <a:r>
              <a:rPr lang="en-US" sz="1500" dirty="0">
                <a:cs typeface="Helvetica"/>
              </a:rPr>
              <a:t>Installation plan of the cartridge assembly</a:t>
            </a:r>
          </a:p>
          <a:p>
            <a:pPr marL="0" indent="0">
              <a:buNone/>
            </a:pPr>
            <a:r>
              <a:rPr lang="en-US" sz="1725" b="1" dirty="0">
                <a:cs typeface="Helvetica"/>
              </a:rPr>
              <a:t>Coming up</a:t>
            </a:r>
          </a:p>
          <a:p>
            <a:pPr marL="229877" indent="-230029"/>
            <a:r>
              <a:rPr lang="en-US" sz="1500" dirty="0">
                <a:cs typeface="Helvetica"/>
              </a:rPr>
              <a:t>Testing of the rotation of the cartridge would occur at A-Zero with the help of the Beamlines techs later this year</a:t>
            </a:r>
          </a:p>
          <a:p>
            <a:pPr marL="0" indent="0">
              <a:buNone/>
            </a:pPr>
            <a:r>
              <a:rPr lang="en-US" sz="1725" b="1" dirty="0">
                <a:cs typeface="Helvetica"/>
              </a:rPr>
              <a:t>Department resources needed</a:t>
            </a:r>
          </a:p>
          <a:p>
            <a:pPr marL="229877" indent="-230029"/>
            <a:r>
              <a:rPr lang="en-US" sz="1500" dirty="0">
                <a:cs typeface="Helvetica"/>
              </a:rPr>
              <a:t>Engineering (vacuum window engineering note and installation planning)</a:t>
            </a:r>
          </a:p>
          <a:p>
            <a:pPr marL="229877" indent="-230029"/>
            <a:r>
              <a:rPr lang="en-US" sz="1500" dirty="0">
                <a:cs typeface="Helvetica"/>
              </a:rPr>
              <a:t>Fabrication Procurement (rotating cartridge)</a:t>
            </a:r>
          </a:p>
          <a:p>
            <a:pPr marL="229877" indent="-230029"/>
            <a:r>
              <a:rPr lang="en-US" sz="1500" dirty="0">
                <a:cs typeface="Helvetica"/>
              </a:rPr>
              <a:t>Design (installation and any needed vacuum window modifications)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53DF82-B2D7-4256-8EB4-1F19684FD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188814"/>
            <a:ext cx="6179483" cy="719146"/>
          </a:xfrm>
        </p:spPr>
        <p:txBody>
          <a:bodyPr>
            <a:normAutofit fontScale="90000"/>
          </a:bodyPr>
          <a:lstStyle/>
          <a:p>
            <a:r>
              <a:rPr lang="en-US" sz="2175"/>
              <a:t>LBNF Primary Window Cartridge &amp; Window Update</a:t>
            </a:r>
            <a:br>
              <a:rPr lang="en-US" sz="2175"/>
            </a:br>
            <a:r>
              <a:rPr lang="en-US" sz="1500"/>
              <a:t>Chris Ader (Lead Mechanical Engineer), Clark Reid (Design), Zhijing Tang (FEA Analysis), Greg Bulat (Procurement)</a:t>
            </a:r>
            <a:endParaRPr lang="en-US" sz="1500" dirty="0"/>
          </a:p>
        </p:txBody>
      </p:sp>
      <p:pic>
        <p:nvPicPr>
          <p:cNvPr id="5" name="Picture 4" descr="A computer generated image of a machine&#10;&#10;Description automatically generated">
            <a:extLst>
              <a:ext uri="{FF2B5EF4-FFF2-40B4-BE49-F238E27FC236}">
                <a16:creationId xmlns:a16="http://schemas.microsoft.com/office/drawing/2014/main" id="{BE126E4E-02E0-F1ED-CD72-DF9F454DB1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34" y="2751684"/>
            <a:ext cx="3315623" cy="1662862"/>
          </a:xfrm>
          <a:prstGeom prst="rect">
            <a:avLst/>
          </a:prstGeom>
        </p:spPr>
      </p:pic>
      <p:pic>
        <p:nvPicPr>
          <p:cNvPr id="7" name="Picture 6" descr="A blue and white object with text&#10;&#10;Description automatically generated">
            <a:extLst>
              <a:ext uri="{FF2B5EF4-FFF2-40B4-BE49-F238E27FC236}">
                <a16:creationId xmlns:a16="http://schemas.microsoft.com/office/drawing/2014/main" id="{15F2728F-B077-61BD-EA55-2621FBDD99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899" y="842924"/>
            <a:ext cx="3172727" cy="157354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3212C-3116-445B-9508-973A35C82B9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2/9/2024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DC23E1-16E3-3F15-EDBA-CB7601459E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Wong-Squires | MSD Project Updates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69D3B1-5848-3F76-66D3-32258A5460CD}"/>
              </a:ext>
            </a:extLst>
          </p:cNvPr>
          <p:cNvSpPr txBox="1"/>
          <p:nvPr/>
        </p:nvSpPr>
        <p:spPr>
          <a:xfrm>
            <a:off x="5131543" y="2415064"/>
            <a:ext cx="386798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Cutaway view of window cartridge being tested at vendor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DC237-FB11-F0BD-F9BF-36663BB76E1D}"/>
              </a:ext>
            </a:extLst>
          </p:cNvPr>
          <p:cNvSpPr txBox="1"/>
          <p:nvPr/>
        </p:nvSpPr>
        <p:spPr>
          <a:xfrm>
            <a:off x="5801665" y="4414546"/>
            <a:ext cx="26192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Cartridge assembly inserted in wall</a:t>
            </a:r>
          </a:p>
        </p:txBody>
      </p:sp>
    </p:spTree>
    <p:extLst>
      <p:ext uri="{BB962C8B-B14F-4D97-AF65-F5344CB8AC3E}">
        <p14:creationId xmlns:p14="http://schemas.microsoft.com/office/powerpoint/2010/main" val="1217111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A73396-509E-322E-D30B-1A98F3543F7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1" y="1071568"/>
            <a:ext cx="2866643" cy="3071812"/>
          </a:xfrm>
        </p:spPr>
        <p:txBody>
          <a:bodyPr/>
          <a:lstStyle/>
          <a:p>
            <a:r>
              <a:rPr lang="en-US" dirty="0"/>
              <a:t>Completed pressure testing of the HRS cooling skid. </a:t>
            </a:r>
          </a:p>
          <a:p>
            <a:r>
              <a:rPr lang="en-US" dirty="0"/>
              <a:t>LCW should be flowing through this soon.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052B1-5C17-785D-6ECF-279301A7B83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2/9/2024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666D5-ED72-F63C-7FDA-E1E20CBF20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Wong-Squires | MSD Project Updates</a:t>
            </a:r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1A33B4-1EE6-D9C5-3B20-0BF13B1D7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616806"/>
          </a:xfrm>
        </p:spPr>
        <p:txBody>
          <a:bodyPr/>
          <a:lstStyle/>
          <a:p>
            <a:r>
              <a:rPr lang="en-US" dirty="0"/>
              <a:t>Mu2E LCW Updates</a:t>
            </a:r>
            <a:br>
              <a:rPr lang="en-US" sz="1400" dirty="0"/>
            </a:br>
            <a:r>
              <a:rPr lang="en-US" sz="1400" dirty="0"/>
              <a:t>Abhishek (Des) Deshpande, Frank Rios, Amos Horton, John Cody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2271AF-74A1-8FED-8711-4B29C3CFF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244" y="1132689"/>
            <a:ext cx="3208023" cy="33535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CA370F-8709-28C8-2CAE-E12D1683BB65}"/>
              </a:ext>
            </a:extLst>
          </p:cNvPr>
          <p:cNvSpPr txBox="1"/>
          <p:nvPr/>
        </p:nvSpPr>
        <p:spPr>
          <a:xfrm>
            <a:off x="3512124" y="857671"/>
            <a:ext cx="515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/>
              <a:t>Completed pressure test permits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CBF7A6-C313-5179-57F6-A7535A8AF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285" y="1197507"/>
            <a:ext cx="2859590" cy="328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93890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900" dirty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NAL_Powerpoint_16x9_103023" id="{E1BB9EEB-EE7F-6A45-902D-2FAAA9CEF802}" vid="{7D1E3761-D559-8944-983C-6FB4DBA43E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208</TotalTime>
  <Words>682</Words>
  <Application>Microsoft Macintosh PowerPoint</Application>
  <PresentationFormat>On-screen Show (16:9)</PresentationFormat>
  <Paragraphs>76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ＭＳ Ｐゴシック</vt:lpstr>
      <vt:lpstr>Arial</vt:lpstr>
      <vt:lpstr>Calibri</vt:lpstr>
      <vt:lpstr>Helvetica</vt:lpstr>
      <vt:lpstr>Fermilab_PPT_090915</vt:lpstr>
      <vt:lpstr>PowerPoint Presentation</vt:lpstr>
      <vt:lpstr>PIP-II Vacuum Systems Updates Raul Campos (L3/CAM), Lucy Nobrega* (Deputy L3), Alex Chen (Lead Vacuum Engineer), Rich Andrews (chamber design), Eric Pirtle (Design), Dirk Hurd (Design)</vt:lpstr>
      <vt:lpstr>LBNF RAW Updates Abhishek (Des) Deshpande, Jennifer Chikelu</vt:lpstr>
      <vt:lpstr>LBNF LCW System Update  Dave Hixson, Scott Oplt, Will Derylo</vt:lpstr>
      <vt:lpstr>LBNF Primary Window Cartridge &amp; Window Update Chris Ader (Lead Mechanical Engineer), Clark Reid (Design), Zhijing Tang (FEA Analysis), Greg Bulat (Procurement)</vt:lpstr>
      <vt:lpstr>Mu2E LCW Updates Abhishek (Des) Deshpande, Frank Rios, Amos Horton, John Cody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Mayling L Wong-Squires</dc:creator>
  <cp:lastModifiedBy>Mayling L Wong-Squires</cp:lastModifiedBy>
  <cp:revision>21</cp:revision>
  <cp:lastPrinted>2014-01-20T19:40:21Z</cp:lastPrinted>
  <dcterms:created xsi:type="dcterms:W3CDTF">2023-11-30T22:05:45Z</dcterms:created>
  <dcterms:modified xsi:type="dcterms:W3CDTF">2024-02-09T14:43:25Z</dcterms:modified>
</cp:coreProperties>
</file>