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2"/>
  </p:notesMasterIdLst>
  <p:handoutMasterIdLst>
    <p:handoutMasterId r:id="rId13"/>
  </p:handoutMasterIdLst>
  <p:sldIdLst>
    <p:sldId id="265" r:id="rId4"/>
    <p:sldId id="286" r:id="rId5"/>
    <p:sldId id="313" r:id="rId6"/>
    <p:sldId id="314" r:id="rId7"/>
    <p:sldId id="312" r:id="rId8"/>
    <p:sldId id="309" r:id="rId9"/>
    <p:sldId id="310" r:id="rId10"/>
    <p:sldId id="311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3"/>
            <p14:sldId id="314"/>
            <p14:sldId id="312"/>
            <p14:sldId id="309"/>
            <p14:sldId id="310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2/9/2024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2/9/2024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February 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07626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recommendations from SAD/ASE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ARR scheduled for Next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Metal objects found in septum were 86% Aluminum and 13% silver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Threaded holes in aluminum frame show clear signs of galling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Mechanical techs installed new compact vacuum pipe in Q203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Waiting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at AP-50, ready to be lowered into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and rad hard 8Q24 will be lowered into tunnel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8Q24 and four NSA sextupoles that had water leaks go to 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source of chronic D50 ceiling tunnel ceiling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ICW valved out to AP-50 as a test, tunnel leak remained the same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3F6CB-2186-A64B-D6EF-52061D2D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437" y="4668239"/>
            <a:ext cx="3773103" cy="15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6621-E2A0-D1AE-FAB7-4D149104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C50C-ABE2-1FF9-3DBB-897421C3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Q206 rad hard water line modifications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FA354-B1D9-6CE9-45FD-A3978662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88E1-5A33-5B18-CD31-9D84A347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32DCF-A0EE-19A0-1316-4AF944B5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7" name="Picture 6" descr="A machine with pipes and wires&#10;&#10;Description automatically generated">
            <a:extLst>
              <a:ext uri="{FF2B5EF4-FFF2-40B4-BE49-F238E27FC236}">
                <a16:creationId xmlns:a16="http://schemas.microsoft.com/office/drawing/2014/main" id="{A31C05A2-5653-06F9-03AC-6A5D7B5316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1" y="1806311"/>
            <a:ext cx="4327164" cy="3245373"/>
          </a:xfrm>
          <a:prstGeom prst="rect">
            <a:avLst/>
          </a:prstGeom>
        </p:spPr>
      </p:pic>
      <p:pic>
        <p:nvPicPr>
          <p:cNvPr id="9" name="Picture 8" descr="A machine with wires and tubes&#10;&#10;Description automatically generated">
            <a:extLst>
              <a:ext uri="{FF2B5EF4-FFF2-40B4-BE49-F238E27FC236}">
                <a16:creationId xmlns:a16="http://schemas.microsoft.com/office/drawing/2014/main" id="{6B8511FF-5EC2-673B-C896-C0FDAC80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06312"/>
            <a:ext cx="4482439" cy="324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3057DA-566A-EF9B-9EB5-BA6E3D51A4E4}"/>
              </a:ext>
            </a:extLst>
          </p:cNvPr>
          <p:cNvSpPr txBox="1"/>
          <p:nvPr/>
        </p:nvSpPr>
        <p:spPr>
          <a:xfrm>
            <a:off x="304115" y="5065206"/>
            <a:ext cx="367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Q206 modified rad-hard manifold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48D68-A45F-BA57-CF77-4A6609D2EFE1}"/>
              </a:ext>
            </a:extLst>
          </p:cNvPr>
          <p:cNvSpPr txBox="1"/>
          <p:nvPr/>
        </p:nvSpPr>
        <p:spPr>
          <a:xfrm>
            <a:off x="4872175" y="5076907"/>
            <a:ext cx="366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Q301 standard rad-hard manifold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8E87B8-CD34-3558-4986-E8AD22E8956C}"/>
              </a:ext>
            </a:extLst>
          </p:cNvPr>
          <p:cNvCxnSpPr>
            <a:cxnSpLocks/>
          </p:cNvCxnSpPr>
          <p:nvPr/>
        </p:nvCxnSpPr>
        <p:spPr>
          <a:xfrm flipH="1">
            <a:off x="2348564" y="1645920"/>
            <a:ext cx="750771" cy="10010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EF453C-59A7-5583-33D4-C8A2666EC682}"/>
              </a:ext>
            </a:extLst>
          </p:cNvPr>
          <p:cNvSpPr txBox="1"/>
          <p:nvPr/>
        </p:nvSpPr>
        <p:spPr>
          <a:xfrm>
            <a:off x="1544266" y="1180928"/>
            <a:ext cx="347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Notch where M4 Line pipe goes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642503-35EE-880A-65FE-F4EC41FF84C0}"/>
              </a:ext>
            </a:extLst>
          </p:cNvPr>
          <p:cNvSpPr/>
          <p:nvPr/>
        </p:nvSpPr>
        <p:spPr>
          <a:xfrm>
            <a:off x="2505151" y="2431784"/>
            <a:ext cx="959943" cy="560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4FB10E-6429-A127-84E9-13B5DC311508}"/>
              </a:ext>
            </a:extLst>
          </p:cNvPr>
          <p:cNvSpPr/>
          <p:nvPr/>
        </p:nvSpPr>
        <p:spPr>
          <a:xfrm>
            <a:off x="6988175" y="2584184"/>
            <a:ext cx="959943" cy="560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8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AD86-061F-921D-4991-02E04754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7F4CC-F7DE-0E3B-8A72-1ACA4B8F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0" y="885623"/>
            <a:ext cx="7995368" cy="534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3A0A5-0916-F9DA-CBB7-00A2AE8F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D50 tunnel ceiling leak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7C07-AC48-4735-AF21-6BF988D6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09D0-11FA-B481-334F-FCEF05D3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1859B-300B-6BBA-E825-9757355B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55027-B4A1-B1DA-703A-90FEBC408DE6}"/>
              </a:ext>
            </a:extLst>
          </p:cNvPr>
          <p:cNvSpPr txBox="1"/>
          <p:nvPr/>
        </p:nvSpPr>
        <p:spPr>
          <a:xfrm rot="2315993">
            <a:off x="994804" y="2952586"/>
            <a:ext cx="236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Domestic water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FE5A5-D70B-7143-8C27-322F2077EF19}"/>
              </a:ext>
            </a:extLst>
          </p:cNvPr>
          <p:cNvSpPr txBox="1"/>
          <p:nvPr/>
        </p:nvSpPr>
        <p:spPr>
          <a:xfrm rot="18382196">
            <a:off x="2070662" y="1946378"/>
            <a:ext cx="255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ceiling leak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DAED2-BF82-FC96-5433-FC1F63E5A99B}"/>
              </a:ext>
            </a:extLst>
          </p:cNvPr>
          <p:cNvSpPr txBox="1"/>
          <p:nvPr/>
        </p:nvSpPr>
        <p:spPr>
          <a:xfrm rot="17619839">
            <a:off x="3923816" y="1459075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Chilled water lines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3E3CE9-FDE0-5653-1849-4C94805F1B75}"/>
              </a:ext>
            </a:extLst>
          </p:cNvPr>
          <p:cNvSpPr/>
          <p:nvPr/>
        </p:nvSpPr>
        <p:spPr>
          <a:xfrm rot="18536164">
            <a:off x="3013322" y="2375416"/>
            <a:ext cx="959943" cy="344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4654A-2C75-6288-ACEC-B4FB0F1A891A}"/>
              </a:ext>
            </a:extLst>
          </p:cNvPr>
          <p:cNvSpPr txBox="1"/>
          <p:nvPr/>
        </p:nvSpPr>
        <p:spPr>
          <a:xfrm rot="2335418">
            <a:off x="2856845" y="4001336"/>
            <a:ext cx="2979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Industrial Cold Water 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440DA-FABB-FFD9-87E6-BD8FAFF69F02}"/>
              </a:ext>
            </a:extLst>
          </p:cNvPr>
          <p:cNvSpPr txBox="1"/>
          <p:nvPr/>
        </p:nvSpPr>
        <p:spPr>
          <a:xfrm rot="963813">
            <a:off x="6563202" y="5013895"/>
            <a:ext cx="1708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Ring Enclosure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D0659-FA7E-4D77-49C5-31A39214F329}"/>
              </a:ext>
            </a:extLst>
          </p:cNvPr>
          <p:cNvSpPr txBox="1"/>
          <p:nvPr/>
        </p:nvSpPr>
        <p:spPr>
          <a:xfrm rot="14731405">
            <a:off x="1068083" y="4040505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NuMI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ECFB5-398B-D99E-D52F-CEAEFD7B3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01" y="888541"/>
            <a:ext cx="3301017" cy="21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2FF8F-856F-84D2-2C03-9773E160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Examples of metal galling compared with ESS1 pieces</a:t>
            </a:r>
          </a:p>
        </p:txBody>
      </p:sp>
      <p:pic>
        <p:nvPicPr>
          <p:cNvPr id="3" name="Picture 2" descr="A close-up of a grey surface&#10;&#10;Description automatically generated">
            <a:extLst>
              <a:ext uri="{FF2B5EF4-FFF2-40B4-BE49-F238E27FC236}">
                <a16:creationId xmlns:a16="http://schemas.microsoft.com/office/drawing/2014/main" id="{868AB596-57AF-659D-EC76-2D419899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0"/>
          <a:stretch/>
        </p:blipFill>
        <p:spPr>
          <a:xfrm>
            <a:off x="322336" y="839850"/>
            <a:ext cx="4085117" cy="2997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F0563-E45E-6B32-333E-F1F193292EFA}"/>
              </a:ext>
            </a:extLst>
          </p:cNvPr>
          <p:cNvSpPr txBox="1"/>
          <p:nvPr/>
        </p:nvSpPr>
        <p:spPr>
          <a:xfrm>
            <a:off x="676275" y="3176439"/>
            <a:ext cx="3497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From Wikipedia entry on galling</a:t>
            </a:r>
          </a:p>
        </p:txBody>
      </p:sp>
      <p:pic>
        <p:nvPicPr>
          <p:cNvPr id="13" name="Picture 12" descr="Close up of a nut face&#10;&#10;Description automatically generated">
            <a:extLst>
              <a:ext uri="{FF2B5EF4-FFF2-40B4-BE49-F238E27FC236}">
                <a16:creationId xmlns:a16="http://schemas.microsoft.com/office/drawing/2014/main" id="{172377DB-BED4-6E27-F1A3-33A32736E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3082" r="3331"/>
          <a:stretch/>
        </p:blipFill>
        <p:spPr>
          <a:xfrm>
            <a:off x="174170" y="3837494"/>
            <a:ext cx="4381447" cy="22177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091727-2255-615C-5142-12CEDB9F5C78}"/>
              </a:ext>
            </a:extLst>
          </p:cNvPr>
          <p:cNvSpPr txBox="1"/>
          <p:nvPr/>
        </p:nvSpPr>
        <p:spPr>
          <a:xfrm>
            <a:off x="127631" y="5949645"/>
            <a:ext cx="4595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Caused by adhesion of contacting surfaces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79F5D-BD9C-8946-1E85-0CCA7610E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072" y="861173"/>
            <a:ext cx="3490134" cy="2494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CDD76-37BC-70C7-92E5-1F9999FCEA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489" y="3603069"/>
            <a:ext cx="3478717" cy="2609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C37472-3EAD-835B-3813-C072339B4AF3}"/>
              </a:ext>
            </a:extLst>
          </p:cNvPr>
          <p:cNvSpPr txBox="1"/>
          <p:nvPr/>
        </p:nvSpPr>
        <p:spPr>
          <a:xfrm>
            <a:off x="5796449" y="3279178"/>
            <a:ext cx="298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Metal pieces found in ESS1</a:t>
            </a:r>
          </a:p>
        </p:txBody>
      </p:sp>
    </p:spTree>
    <p:extLst>
      <p:ext uri="{BB962C8B-B14F-4D97-AF65-F5344CB8AC3E}">
        <p14:creationId xmlns:p14="http://schemas.microsoft.com/office/powerpoint/2010/main" val="355263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Galled threads in aluminum frame of ESS1 and fastener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BA14F-4689-D441-47A6-FA26358D1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6" r="9571"/>
          <a:stretch/>
        </p:blipFill>
        <p:spPr>
          <a:xfrm>
            <a:off x="-6758" y="864460"/>
            <a:ext cx="3215583" cy="2542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E9D283-4CAE-66AB-F669-B3D78D09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3" y="3580624"/>
            <a:ext cx="4733323" cy="2619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2881CE-3D74-2D94-2AF6-3BE1975B7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14"/>
          <a:stretch/>
        </p:blipFill>
        <p:spPr>
          <a:xfrm>
            <a:off x="6177459" y="860295"/>
            <a:ext cx="2966542" cy="2546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163325-92EC-76E0-F440-B0B9D528E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08" t="19598" b="-1"/>
          <a:stretch/>
        </p:blipFill>
        <p:spPr>
          <a:xfrm>
            <a:off x="5101389" y="3578684"/>
            <a:ext cx="3751547" cy="2620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7DE49-8B56-31BE-B2BE-70934C5DE1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4" y="860295"/>
            <a:ext cx="3855419" cy="25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end view, location of galled threads in frame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67E05-65D8-E35A-252F-1435A7ED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3" y="885524"/>
            <a:ext cx="8053874" cy="53266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B43A7F-5CA8-4F21-6774-7FEC5F90F3FD}"/>
              </a:ext>
            </a:extLst>
          </p:cNvPr>
          <p:cNvCxnSpPr/>
          <p:nvPr/>
        </p:nvCxnSpPr>
        <p:spPr>
          <a:xfrm flipH="1">
            <a:off x="4572000" y="1761423"/>
            <a:ext cx="625642" cy="442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D98368-4594-1435-3B1C-C0AC2FBE25FF}"/>
              </a:ext>
            </a:extLst>
          </p:cNvPr>
          <p:cNvCxnSpPr/>
          <p:nvPr/>
        </p:nvCxnSpPr>
        <p:spPr>
          <a:xfrm flipH="1">
            <a:off x="2462463" y="2296961"/>
            <a:ext cx="625642" cy="442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6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1556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component replacement and assembly will continue at the A0 Clean Room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optimistically be ready for tunnel installation in mid-March (end of February in last week’s report)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Installation, leak-check and vacuum pump-down would follow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delayed, vacuum spool will be installed in Delivery Ring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 Preparations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magnet swap and special vacuum pipe replacement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on parts to be machined for Q205 vacuum pipe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of D40 Hatch has been delayed until parts are in hand</a:t>
            </a:r>
            <a:endParaRPr lang="en-US" sz="16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Q203 location ready to for ESS1 installation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some missing stand parts that should arrive soon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D50 tunnel water leak continues unabated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Valving out CW and ICW to AP-50 didn’t reduce leak or sump activity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longer need ICW valved out for test, considering next move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513348</TotalTime>
  <Words>448</Words>
  <Application>Microsoft Office PowerPoint</Application>
  <PresentationFormat>On-screen Show (4:3)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Q206 rad hard water line modifications</vt:lpstr>
      <vt:lpstr>D50 tunnel ceiling leak</vt:lpstr>
      <vt:lpstr>Examples of metal galling compared with ESS1 pieces</vt:lpstr>
      <vt:lpstr>Galled threads in aluminum frame of ESS1 and fastener</vt:lpstr>
      <vt:lpstr>ESS1 end view, location of galled threads in frame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1072</cp:revision>
  <cp:lastPrinted>2016-10-17T16:36:40Z</cp:lastPrinted>
  <dcterms:created xsi:type="dcterms:W3CDTF">2014-12-17T13:45:40Z</dcterms:created>
  <dcterms:modified xsi:type="dcterms:W3CDTF">2024-02-09T16:01:47Z</dcterms:modified>
</cp:coreProperties>
</file>