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5"/>
  </p:sldMasterIdLst>
  <p:notesMasterIdLst>
    <p:notesMasterId r:id="rId8"/>
  </p:notesMasterIdLst>
  <p:handoutMasterIdLst>
    <p:handoutMasterId r:id="rId9"/>
  </p:handoutMasterIdLst>
  <p:sldIdLst>
    <p:sldId id="294" r:id="rId6"/>
    <p:sldId id="342" r:id="rId7"/>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9744F9-3F17-409E-2F42-3B4DE116F763}" name="Noah M. Curfman" initials="NC" userId="SCURFMAN"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oah M. Curfman" initials="NC" lastIdx="1" clrIdx="0">
    <p:extLst>
      <p:ext uri="{19B8F6BF-5375-455C-9EA6-DF929625EA0E}">
        <p15:presenceInfo xmlns:p15="http://schemas.microsoft.com/office/powerpoint/2012/main" userId="SCURFMAN" providerId="AD"/>
      </p:ext>
    </p:extLst>
  </p:cmAuthor>
  <p:cmAuthor id="2" name="Noah M. Curfman" initials="NMC" lastIdx="1" clrIdx="1">
    <p:extLst>
      <p:ext uri="{19B8F6BF-5375-455C-9EA6-DF929625EA0E}">
        <p15:presenceInfo xmlns:p15="http://schemas.microsoft.com/office/powerpoint/2012/main" userId="S::ncurfman@services.fnal.gov::85677e98-ab8c-4280-8e54-ec63c7d39b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97D7EB"/>
    <a:srgbClr val="98D7EA"/>
    <a:srgbClr val="98D7EB"/>
    <a:srgbClr val="4E4E4E"/>
    <a:srgbClr val="404040"/>
    <a:srgbClr val="004C97"/>
    <a:srgbClr val="63666A"/>
    <a:srgbClr val="99D6EA"/>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71" autoAdjust="0"/>
    <p:restoredTop sz="96197" autoAdjust="0"/>
  </p:normalViewPr>
  <p:slideViewPr>
    <p:cSldViewPr snapToGrid="0" snapToObjects="1" showGuides="1">
      <p:cViewPr varScale="1">
        <p:scale>
          <a:sx n="159" d="100"/>
          <a:sy n="159" d="100"/>
        </p:scale>
        <p:origin x="336" y="184"/>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image" Target="../media/image10.gi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2/8/24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2/8/24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190860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working on another robot that used to be part of the MARV family.  It is now called HERMES, short for Helpful Robotic Messenger).  It is the smallest robot that we have that can be used for confined spaces and high radiation areas.  A co-op engineering student designed a 3D printed chassis.  </a:t>
            </a:r>
            <a:r>
              <a:rPr lang="en-US" dirty="0" err="1"/>
              <a:t>Curently</a:t>
            </a:r>
            <a:r>
              <a:rPr lang="en-US" dirty="0"/>
              <a:t>, under Susanna Stevenson's and Adam Watt's guidance, a senior engineering design group at Northern Illinois University is </a:t>
            </a:r>
            <a:r>
              <a:rPr lang="en-US" dirty="0" err="1"/>
              <a:t>buidling</a:t>
            </a:r>
            <a:r>
              <a:rPr lang="en-US" dirty="0"/>
              <a:t> a payload for autonomous photographic mapping of enclosures.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1824007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EB3912BD-915F-9743-9B97-07036F979331}" type="datetime1">
              <a:rPr lang="en-US" smtClean="0"/>
              <a:t>2/8/24</a:t>
            </a:fld>
            <a:endParaRPr lang="en-US"/>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Adam Watts | Introduction to Electromechanical Systems</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41C435F-2892-E24E-94EF-07EE757C15EC}" type="datetime1">
              <a:rPr lang="en-US" smtClean="0"/>
              <a:t>2/8/24</a:t>
            </a:fld>
            <a:endParaRPr lang="en-US"/>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8267048B-FE85-A849-B303-C87416369BD4}" type="datetime1">
              <a:rPr lang="en-US" smtClean="0"/>
              <a:t>2/8/24</a:t>
            </a:fld>
            <a:endParaRPr lang="en-US"/>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Adam Watts | Introduction to Electromechanical Systems</a:t>
            </a:r>
            <a:endParaRPr lang="en-US" b="1"/>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C6AD8EF0-AF2D-E146-9498-9AF099192CDB}" type="datetime1">
              <a:rPr lang="en-US" smtClean="0"/>
              <a:t>2/8/24</a:t>
            </a:fld>
            <a:endParaRPr lang="en-US"/>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Adam Watts | Introduction to Electromechanical Systems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648"/>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107222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8288"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6661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46598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31751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28603" y="728664"/>
            <a:ext cx="8672513" cy="3794522"/>
          </a:xfrm>
          <a:prstGeom prst="rect">
            <a:avLst/>
          </a:prstGeom>
        </p:spPr>
        <p:txBody>
          <a:bodyPr lIns="0" tIns="0" rIns="0" bIns="0"/>
          <a:lstStyle>
            <a:lvl1pPr marL="230188" indent="-230188">
              <a:spcBef>
                <a:spcPts val="984"/>
              </a:spcBef>
              <a:defRPr sz="1800">
                <a:solidFill>
                  <a:srgbClr val="505050"/>
                </a:solidFill>
              </a:defRPr>
            </a:lvl1pPr>
            <a:lvl2pPr marL="282575" marR="0" indent="0" algn="l" defTabSz="457200" rtl="0" eaLnBrk="1" fontAlgn="base" latinLnBrk="0" hangingPunct="1">
              <a:lnSpc>
                <a:spcPct val="100000"/>
              </a:lnSpc>
              <a:spcBef>
                <a:spcPts val="984"/>
              </a:spcBef>
              <a:spcAft>
                <a:spcPct val="0"/>
              </a:spcAft>
              <a:buClrTx/>
              <a:buSzTx/>
              <a:buFont typeface="Arial" charset="0"/>
              <a:buNone/>
              <a:tabLst/>
              <a:defRPr sz="1600">
                <a:solidFill>
                  <a:srgbClr val="505050"/>
                </a:solidFill>
              </a:defRPr>
            </a:lvl2pPr>
            <a:lvl3pPr marL="573087" marR="0" indent="0" algn="l" defTabSz="457200" rtl="0" eaLnBrk="1" fontAlgn="base" latinLnBrk="0" hangingPunct="1">
              <a:lnSpc>
                <a:spcPct val="100000"/>
              </a:lnSpc>
              <a:spcBef>
                <a:spcPts val="984"/>
              </a:spcBef>
              <a:spcAft>
                <a:spcPct val="0"/>
              </a:spcAft>
              <a:buClrTx/>
              <a:buSzTx/>
              <a:buFont typeface="Arial" charset="0"/>
              <a:buNone/>
              <a:tabLst/>
              <a:defRPr sz="1500">
                <a:solidFill>
                  <a:srgbClr val="505050"/>
                </a:solidFill>
              </a:defRPr>
            </a:lvl3pPr>
            <a:lvl4pPr marL="857250" marR="0" indent="0" algn="l" defTabSz="457200" rtl="0" eaLnBrk="1" fontAlgn="base" latinLnBrk="0" hangingPunct="1">
              <a:lnSpc>
                <a:spcPct val="100000"/>
              </a:lnSpc>
              <a:spcBef>
                <a:spcPts val="984"/>
              </a:spcBef>
              <a:spcAft>
                <a:spcPct val="0"/>
              </a:spcAft>
              <a:buClrTx/>
              <a:buSzTx/>
              <a:buFont typeface="Arial" charset="0"/>
              <a:buNone/>
              <a:tabLst/>
              <a:defRPr sz="1400">
                <a:solidFill>
                  <a:srgbClr val="505050"/>
                </a:solidFill>
              </a:defRPr>
            </a:lvl4pPr>
            <a:lvl5pPr marL="1139825" marR="0" indent="0" algn="l" defTabSz="457200" rtl="0" eaLnBrk="1" fontAlgn="base" latinLnBrk="0" hangingPunct="1">
              <a:lnSpc>
                <a:spcPct val="100000"/>
              </a:lnSpc>
              <a:spcBef>
                <a:spcPts val="984"/>
              </a:spcBef>
              <a:spcAft>
                <a:spcPct val="0"/>
              </a:spcAft>
              <a:buClrTx/>
              <a:buSzTx/>
              <a:buFont typeface="Arial"/>
              <a:buNone/>
              <a:tabLst/>
              <a:defRPr sz="1400">
                <a:solidFill>
                  <a:srgbClr val="505050"/>
                </a:solidFill>
              </a:defRPr>
            </a:lvl5pPr>
          </a:lstStyle>
          <a:p>
            <a:pPr lvl="0"/>
            <a:r>
              <a:rPr lang="en-US" dirty="0"/>
              <a:t>Click to edit Master text styles.</a:t>
            </a:r>
          </a:p>
          <a:p>
            <a:pPr marL="512763"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Second level</a:t>
            </a:r>
          </a:p>
          <a:p>
            <a:pPr marL="803275"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Third level</a:t>
            </a:r>
          </a:p>
          <a:p>
            <a:pPr marL="1085850" marR="0" lvl="3" indent="-228600" algn="l" defTabSz="457200" rtl="0" eaLnBrk="1" fontAlgn="base" latinLnBrk="0" hangingPunct="1">
              <a:lnSpc>
                <a:spcPct val="100000"/>
              </a:lnSpc>
              <a:spcBef>
                <a:spcPts val="984"/>
              </a:spcBef>
              <a:spcAft>
                <a:spcPct val="0"/>
              </a:spcAft>
              <a:buClrTx/>
              <a:buSzTx/>
              <a:buFont typeface="Arial" charset="0"/>
              <a:buChar char="–"/>
              <a:tabLst/>
              <a:defRPr/>
            </a:pPr>
            <a:r>
              <a:rPr lang="en-US" dirty="0"/>
              <a:t>Fourth level</a:t>
            </a:r>
          </a:p>
          <a:p>
            <a:pPr marL="1370013" marR="0" lvl="4" indent="-230188" algn="l" defTabSz="457200" rtl="0" eaLnBrk="1" fontAlgn="base" latinLnBrk="0" hangingPunct="1">
              <a:lnSpc>
                <a:spcPct val="100000"/>
              </a:lnSpc>
              <a:spcBef>
                <a:spcPts val="984"/>
              </a:spcBef>
              <a:spcAft>
                <a:spcPct val="0"/>
              </a:spcAft>
              <a:buClrTx/>
              <a:buSzTx/>
              <a:buFont typeface="Arial"/>
              <a:buChar char="•"/>
              <a:tabLst/>
              <a:defRPr/>
            </a:pPr>
            <a:r>
              <a:rPr lang="en-US" dirty="0"/>
              <a:t>Fifth level</a:t>
            </a:r>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9ECA3937-0060-7347-B034-72D4EB31F43B}" type="datetime1">
              <a:rPr lang="en-US" smtClean="0"/>
              <a:t>2/8/24</a:t>
            </a:fld>
            <a:endParaRPr lang="en-US"/>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2260A202-F066-C148-B723-81788874667D}" type="datetime1">
              <a:rPr lang="en-US" smtClean="0"/>
              <a:t>2/8/24</a:t>
            </a:fld>
            <a:endParaRPr lang="en-US"/>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1A9AF2DD-B800-684B-BB6A-1F61E0A39FF6}" type="datetime1">
              <a:rPr lang="en-US" smtClean="0"/>
              <a:t>2/8/24</a:t>
            </a:fld>
            <a:endParaRPr lang="en-US"/>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ftr="0" dt="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3" Type="http://schemas.openxmlformats.org/officeDocument/2006/relationships/hyperlink" Target="https://www-bd.fnal.gov/osinfo/due23.fnal.gov.html" TargetMode="External"/><Relationship Id="rId18" Type="http://schemas.openxmlformats.org/officeDocument/2006/relationships/hyperlink" Target="http://www-bd.fnal.gov/sda/engines/files/logger/CryoB_Statistics_Report.txt" TargetMode="External"/><Relationship Id="rId26" Type="http://schemas.openxmlformats.org/officeDocument/2006/relationships/hyperlink" Target="https://www-bd.fnal.gov/osinfo/due29.fnal.gov.html" TargetMode="External"/><Relationship Id="rId39" Type="http://schemas.openxmlformats.org/officeDocument/2006/relationships/hyperlink" Target="http://www-bd.fnal.gov/sda/engines/files/logger/CryoX_Statistics_Report.txt" TargetMode="External"/><Relationship Id="rId21" Type="http://schemas.openxmlformats.org/officeDocument/2006/relationships/hyperlink" Target="http://www-bd.fnal.gov/jpp/guide/helpnote.html" TargetMode="External"/><Relationship Id="rId34" Type="http://schemas.openxmlformats.org/officeDocument/2006/relationships/hyperlink" Target="http://www-bd.fnal.gov/sda/engines/files/logger/CMTF_Statistics_Report.txt" TargetMode="External"/><Relationship Id="rId42" Type="http://schemas.openxmlformats.org/officeDocument/2006/relationships/hyperlink" Target="https://www-bd.fnal.gov/osinfo/due36.fnal.gov.html" TargetMode="External"/><Relationship Id="rId47" Type="http://schemas.openxmlformats.org/officeDocument/2006/relationships/hyperlink" Target="http://www-bd.fnal.gov/sda/engines/files/logger/CUB_Statistics_Report.txt" TargetMode="External"/><Relationship Id="rId50" Type="http://schemas.openxmlformats.org/officeDocument/2006/relationships/hyperlink" Target="http://www-bd.fnal.gov/sda/engines/files/logger/Linac_Statistics_Report.txt" TargetMode="External"/><Relationship Id="rId55" Type="http://schemas.openxmlformats.org/officeDocument/2006/relationships/hyperlink" Target="http://www-bd.fnal.gov/sda/engines/files/logger/NMLSRF_Statistics_Report.txt" TargetMode="External"/><Relationship Id="rId7" Type="http://schemas.openxmlformats.org/officeDocument/2006/relationships/hyperlink" Target="http://www-bd.fnal.gov/sda/engines/files/logger/CHLB_Statistics_Report.txt" TargetMode="External"/><Relationship Id="rId2" Type="http://schemas.openxmlformats.org/officeDocument/2006/relationships/slideLayout" Target="../slideLayouts/slideLayout9.xml"/><Relationship Id="rId16" Type="http://schemas.openxmlformats.org/officeDocument/2006/relationships/hyperlink" Target="https://www-bd.fnal.gov/osinfo/due24.fnal.gov.html" TargetMode="External"/><Relationship Id="rId29" Type="http://schemas.openxmlformats.org/officeDocument/2006/relationships/hyperlink" Target="http://www-bd.fnal.gov/sda/engines/files/logger/CryoC_Statistics_Report.txt" TargetMode="External"/><Relationship Id="rId11" Type="http://schemas.openxmlformats.org/officeDocument/2006/relationships/hyperlink" Target="http://www-bd.fnal.gov/pp" TargetMode="External"/><Relationship Id="rId24" Type="http://schemas.openxmlformats.org/officeDocument/2006/relationships/hyperlink" Target="https://www-bd.fnal.gov/osinfo/due28.fnal.gov.html" TargetMode="External"/><Relationship Id="rId32" Type="http://schemas.openxmlformats.org/officeDocument/2006/relationships/hyperlink" Target="https://www-bd.fnal.gov/osinfo/due32.fnal.gov.html" TargetMode="External"/><Relationship Id="rId37" Type="http://schemas.openxmlformats.org/officeDocument/2006/relationships/hyperlink" Target="http://www-bd.fnal.gov/sda/engines/files/logger/CryoF_Statistics_Report.txt" TargetMode="External"/><Relationship Id="rId40" Type="http://schemas.openxmlformats.org/officeDocument/2006/relationships/hyperlink" Target="https://www-bd.fnal.gov/osinfo/due35.fnal.gov.html" TargetMode="External"/><Relationship Id="rId45" Type="http://schemas.openxmlformats.org/officeDocument/2006/relationships/hyperlink" Target="http://www-bd.fnal.gov/sda/engines/files/logger/Inst1_Statistics_Report.txt" TargetMode="External"/><Relationship Id="rId53" Type="http://schemas.openxmlformats.org/officeDocument/2006/relationships/hyperlink" Target="http://www-bd.fnal.gov/sda/engines/files/logger/NML_Statistics_Report.txt" TargetMode="External"/><Relationship Id="rId5" Type="http://schemas.openxmlformats.org/officeDocument/2006/relationships/hyperlink" Target="http://www-bd.fnal.gov/sda/engines/files/logger/Mech3_Statistics_Report.txt" TargetMode="External"/><Relationship Id="rId19" Type="http://schemas.openxmlformats.org/officeDocument/2006/relationships/hyperlink" Target="https://www-bd.fnal.gov/osinfo/due25.fnal.gov.html" TargetMode="External"/><Relationship Id="rId4" Type="http://schemas.openxmlformats.org/officeDocument/2006/relationships/hyperlink" Target="https://www-bd.fnal.gov/osinfo/due20.fnal.gov.html" TargetMode="External"/><Relationship Id="rId9" Type="http://schemas.openxmlformats.org/officeDocument/2006/relationships/hyperlink" Target="http://www-bd.fnal.gov/ReadingJob" TargetMode="External"/><Relationship Id="rId14" Type="http://schemas.openxmlformats.org/officeDocument/2006/relationships/hyperlink" Target="http://www-bd.fnal.gov/sda/engines/files/logger/NML3_Statistics_Report.txt" TargetMode="External"/><Relationship Id="rId22" Type="http://schemas.openxmlformats.org/officeDocument/2006/relationships/hyperlink" Target="https://www-bd.fnal.gov/osinfo/due27.fnal.gov.html" TargetMode="External"/><Relationship Id="rId27" Type="http://schemas.openxmlformats.org/officeDocument/2006/relationships/hyperlink" Target="http://www-bd.fnal.gov/sda/engines/files/logger/EventV_Statistics_Report.txt" TargetMode="External"/><Relationship Id="rId30" Type="http://schemas.openxmlformats.org/officeDocument/2006/relationships/hyperlink" Target="https://www-bd.fnal.gov/osinfo/due31.fnal.gov.html" TargetMode="External"/><Relationship Id="rId35" Type="http://schemas.openxmlformats.org/officeDocument/2006/relationships/hyperlink" Target="https://www-bd.fnal.gov/osinfo/due33.fnal.gov.html" TargetMode="External"/><Relationship Id="rId43" Type="http://schemas.openxmlformats.org/officeDocument/2006/relationships/hyperlink" Target="http://www-bd.fnal.gov/sda/engines/files/logger/Muon4_Statistics_Report.txt" TargetMode="External"/><Relationship Id="rId48" Type="http://schemas.openxmlformats.org/officeDocument/2006/relationships/hyperlink" Target="http://www-bd.fnal.gov/sda/engines/files/logger/CMTS1A_Statistics_Report.txt" TargetMode="External"/><Relationship Id="rId56" Type="http://schemas.openxmlformats.org/officeDocument/2006/relationships/hyperlink" Target="https://www-bd.fnal.gov/osinfo/due41.fnal.gov.html" TargetMode="External"/><Relationship Id="rId8" Type="http://schemas.openxmlformats.org/officeDocument/2006/relationships/hyperlink" Target="https://www-bd.fnal.gov/osinfo/due22.fnal.gov.html" TargetMode="External"/><Relationship Id="rId51" Type="http://schemas.openxmlformats.org/officeDocument/2006/relationships/hyperlink" Target="http://www-bd.fnal.gov/sda/engines/files/logger/Lina4_Statistics_Report.txt" TargetMode="External"/><Relationship Id="rId3" Type="http://schemas.openxmlformats.org/officeDocument/2006/relationships/notesSlide" Target="../notesSlides/notesSlide2.xml"/><Relationship Id="rId12" Type="http://schemas.openxmlformats.org/officeDocument/2006/relationships/hyperlink" Target="http://www-bd.fnal.gov/sda/engines/files/logger/CryoD_Statistics_Report.txt" TargetMode="External"/><Relationship Id="rId17" Type="http://schemas.openxmlformats.org/officeDocument/2006/relationships/hyperlink" Target="http://www-bd.fnal.gov/D44/users" TargetMode="External"/><Relationship Id="rId25" Type="http://schemas.openxmlformats.org/officeDocument/2006/relationships/hyperlink" Target="http://www-bd.fnal.gov/sda/engines/files/logger/Mau_Statistics_Report.txt" TargetMode="External"/><Relationship Id="rId33" Type="http://schemas.openxmlformats.org/officeDocument/2006/relationships/hyperlink" Target="http://www-bd.fnal.gov/sda/engines/files/logger/CryoE_Statistics_Report.txt" TargetMode="External"/><Relationship Id="rId38" Type="http://schemas.openxmlformats.org/officeDocument/2006/relationships/hyperlink" Target="https://www-bd.fnal.gov/osinfo/due34.fnal.gov.html" TargetMode="External"/><Relationship Id="rId46" Type="http://schemas.openxmlformats.org/officeDocument/2006/relationships/hyperlink" Target="https://www-bd.fnal.gov/osinfo/due38.fnal.gov.html" TargetMode="External"/><Relationship Id="rId20" Type="http://schemas.openxmlformats.org/officeDocument/2006/relationships/hyperlink" Target="https://www-bd.fnal.gov/osinfo/due26.fnal.gov.html" TargetMode="External"/><Relationship Id="rId41" Type="http://schemas.openxmlformats.org/officeDocument/2006/relationships/hyperlink" Target="http://www-bd.fnal.gov/sda/engines/files/logger/CryoY_Statistics_Report.txt" TargetMode="External"/><Relationship Id="rId54" Type="http://schemas.openxmlformats.org/officeDocument/2006/relationships/hyperlink" Target="http://www-bd.fnal.gov/sda/engines/files/logger/EventN_Statistics_Report.txt" TargetMode="External"/><Relationship Id="rId1" Type="http://schemas.openxmlformats.org/officeDocument/2006/relationships/vmlDrawing" Target="../drawings/vmlDrawing1.vml"/><Relationship Id="rId6" Type="http://schemas.openxmlformats.org/officeDocument/2006/relationships/hyperlink" Target="https://www-bd.fnal.gov/osinfo/due21.fnal.gov.html" TargetMode="External"/><Relationship Id="rId15" Type="http://schemas.openxmlformats.org/officeDocument/2006/relationships/hyperlink" Target="http://www-bd.fnal.gov/sda/engines/files/logger/NML2_Statistics_Report.txt" TargetMode="External"/><Relationship Id="rId23" Type="http://schemas.openxmlformats.org/officeDocument/2006/relationships/hyperlink" Target="http://www-bd.fnal.gov/sda/engines/files/logger/State_Statistics_Report.txt" TargetMode="External"/><Relationship Id="rId28" Type="http://schemas.openxmlformats.org/officeDocument/2006/relationships/hyperlink" Target="https://www-bd.fnal.gov/osinfo/due30.fnal.gov.html" TargetMode="External"/><Relationship Id="rId36" Type="http://schemas.openxmlformats.org/officeDocument/2006/relationships/hyperlink" Target="http://www-bd.fnal.gov/sda/engines/files/logger/CMTS1_Statistics_Report.txt" TargetMode="External"/><Relationship Id="rId49" Type="http://schemas.openxmlformats.org/officeDocument/2006/relationships/hyperlink" Target="https://www-bd.fnal.gov/osinfo/due39.fnal.gov.html" TargetMode="External"/><Relationship Id="rId57" Type="http://schemas.openxmlformats.org/officeDocument/2006/relationships/hyperlink" Target="http://www-bd.fnal.gov/sda/engines/files/logger/Safty_Statistics_Report.txt" TargetMode="External"/><Relationship Id="rId10" Type="http://schemas.openxmlformats.org/officeDocument/2006/relationships/hyperlink" Target="http://www-bd.fnal.gov/err" TargetMode="External"/><Relationship Id="rId31" Type="http://schemas.openxmlformats.org/officeDocument/2006/relationships/hyperlink" Target="http://www-bd.fnal.gov/sda/engines/files/logger/CryoA_Statistics_Report.txt" TargetMode="External"/><Relationship Id="rId44" Type="http://schemas.openxmlformats.org/officeDocument/2006/relationships/hyperlink" Target="https://www-bd.fnal.gov/osinfo/due37.fnal.gov.html" TargetMode="External"/><Relationship Id="rId52" Type="http://schemas.openxmlformats.org/officeDocument/2006/relationships/hyperlink" Target="https://www-bd.fnal.gov/osinfo/due40.fnal.gov.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1400" dirty="0"/>
              <a:t>Adam Watts</a:t>
            </a:r>
          </a:p>
          <a:p>
            <a:r>
              <a:rPr lang="en-US" sz="1400" dirty="0"/>
              <a:t>9 February 2024</a:t>
            </a:r>
          </a:p>
        </p:txBody>
      </p:sp>
      <p:sp>
        <p:nvSpPr>
          <p:cNvPr id="3" name="Text Placeholder 2"/>
          <p:cNvSpPr>
            <a:spLocks noGrp="1"/>
          </p:cNvSpPr>
          <p:nvPr>
            <p:ph type="body" sz="quarter" idx="11"/>
          </p:nvPr>
        </p:nvSpPr>
        <p:spPr/>
        <p:txBody>
          <a:bodyPr>
            <a:noAutofit/>
          </a:bodyPr>
          <a:lstStyle/>
          <a:p>
            <a:r>
              <a:rPr lang="en-US" sz="1800" dirty="0"/>
              <a:t>AD Controls Department Report</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832CA94-7F01-3B47-ADF3-BB2D7067D05C}"/>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a:p>
        </p:txBody>
      </p:sp>
      <p:sp>
        <p:nvSpPr>
          <p:cNvPr id="3" name="Title 2">
            <a:extLst>
              <a:ext uri="{FF2B5EF4-FFF2-40B4-BE49-F238E27FC236}">
                <a16:creationId xmlns:a16="http://schemas.microsoft.com/office/drawing/2014/main" id="{726227DD-AF20-A045-974F-06085626DE33}"/>
              </a:ext>
            </a:extLst>
          </p:cNvPr>
          <p:cNvSpPr>
            <a:spLocks noGrp="1"/>
          </p:cNvSpPr>
          <p:nvPr>
            <p:ph type="title"/>
          </p:nvPr>
        </p:nvSpPr>
        <p:spPr/>
        <p:txBody>
          <a:bodyPr/>
          <a:lstStyle/>
          <a:p>
            <a:r>
              <a:rPr lang="en-US" dirty="0"/>
              <a:t>Java Engine Upgrades</a:t>
            </a:r>
          </a:p>
        </p:txBody>
      </p:sp>
      <p:sp>
        <p:nvSpPr>
          <p:cNvPr id="8" name="Rectangle 7">
            <a:extLst>
              <a:ext uri="{FF2B5EF4-FFF2-40B4-BE49-F238E27FC236}">
                <a16:creationId xmlns:a16="http://schemas.microsoft.com/office/drawing/2014/main" id="{4BB09841-4FD3-AD39-5C04-652B7B7BD19A}"/>
              </a:ext>
            </a:extLst>
          </p:cNvPr>
          <p:cNvSpPr/>
          <p:nvPr/>
        </p:nvSpPr>
        <p:spPr>
          <a:xfrm>
            <a:off x="4445202" y="2340918"/>
            <a:ext cx="253596" cy="461665"/>
          </a:xfrm>
          <a:prstGeom prst="rect">
            <a:avLst/>
          </a:prstGeom>
        </p:spPr>
        <p:txBody>
          <a:bodyPr wrap="none">
            <a:spAutoFit/>
          </a:bodyPr>
          <a:lstStyle/>
          <a:p>
            <a:r>
              <a:rPr lang="en-US" dirty="0"/>
              <a:t> </a:t>
            </a:r>
          </a:p>
        </p:txBody>
      </p:sp>
      <p:graphicFrame>
        <p:nvGraphicFramePr>
          <p:cNvPr id="12" name="Table 11">
            <a:extLst>
              <a:ext uri="{FF2B5EF4-FFF2-40B4-BE49-F238E27FC236}">
                <a16:creationId xmlns:a16="http://schemas.microsoft.com/office/drawing/2014/main" id="{1E04B36F-7710-906C-5C73-ADC68E3B6B16}"/>
              </a:ext>
            </a:extLst>
          </p:cNvPr>
          <p:cNvGraphicFramePr>
            <a:graphicFrameLocks noGrp="1"/>
          </p:cNvGraphicFramePr>
          <p:nvPr>
            <p:extLst>
              <p:ext uri="{D42A27DB-BD31-4B8C-83A1-F6EECF244321}">
                <p14:modId xmlns:p14="http://schemas.microsoft.com/office/powerpoint/2010/main" val="3245022044"/>
              </p:ext>
            </p:extLst>
          </p:nvPr>
        </p:nvGraphicFramePr>
        <p:xfrm>
          <a:off x="5293895" y="127000"/>
          <a:ext cx="1714481" cy="4465241"/>
        </p:xfrm>
        <a:graphic>
          <a:graphicData uri="http://schemas.openxmlformats.org/drawingml/2006/table">
            <a:tbl>
              <a:tblPr/>
              <a:tblGrid>
                <a:gridCol w="394389">
                  <a:extLst>
                    <a:ext uri="{9D8B030D-6E8A-4147-A177-3AD203B41FA5}">
                      <a16:colId xmlns:a16="http://schemas.microsoft.com/office/drawing/2014/main" val="1254510048"/>
                    </a:ext>
                  </a:extLst>
                </a:gridCol>
                <a:gridCol w="1320092">
                  <a:extLst>
                    <a:ext uri="{9D8B030D-6E8A-4147-A177-3AD203B41FA5}">
                      <a16:colId xmlns:a16="http://schemas.microsoft.com/office/drawing/2014/main" val="360807437"/>
                    </a:ext>
                  </a:extLst>
                </a:gridCol>
              </a:tblGrid>
              <a:tr h="196207">
                <a:tc>
                  <a:txBody>
                    <a:bodyPr/>
                    <a:lstStyle/>
                    <a:p>
                      <a:r>
                        <a:rPr lang="en-US" sz="600">
                          <a:hlinkClick r:id="rId4"/>
                        </a:rPr>
                        <a:t>due20</a:t>
                      </a:r>
                      <a:endParaRPr lang="en-US" sz="600"/>
                    </a:p>
                  </a:txBody>
                  <a:tcPr marL="28073" marR="28073" marT="14037" marB="14037">
                    <a:lnL>
                      <a:noFill/>
                    </a:lnL>
                    <a:lnR>
                      <a:noFill/>
                    </a:lnR>
                    <a:lnT>
                      <a:noFill/>
                    </a:lnT>
                    <a:lnB>
                      <a:noFill/>
                    </a:lnB>
                    <a:noFill/>
                  </a:tcPr>
                </a:tc>
                <a:tc>
                  <a:txBody>
                    <a:bodyPr/>
                    <a:lstStyle/>
                    <a:p>
                      <a:r>
                        <a:rPr lang="en-US" sz="600"/>
                        <a:t>DAE </a:t>
                      </a:r>
                      <a:br>
                        <a:rPr lang="en-US" sz="600"/>
                      </a:br>
                      <a:r>
                        <a:rPr lang="en-US" sz="600" b="1"/>
                        <a:t>Data Logger</a:t>
                      </a:r>
                      <a:r>
                        <a:rPr lang="en-US" sz="600"/>
                        <a:t>: </a:t>
                      </a:r>
                      <a:r>
                        <a:rPr lang="en-US" sz="600">
                          <a:hlinkClick r:id="rId5"/>
                        </a:rPr>
                        <a:t>Mech3</a:t>
                      </a:r>
                      <a:r>
                        <a:rPr lang="en-US" sz="600"/>
                        <a:t> </a:t>
                      </a:r>
                      <a:r>
                        <a:rPr lang="en-US" sz="600" b="1"/>
                        <a:t>OAC: </a:t>
                      </a:r>
                      <a:r>
                        <a:rPr lang="en-US" sz="600"/>
                        <a:t>BATCH </a:t>
                      </a:r>
                    </a:p>
                  </a:txBody>
                  <a:tcPr marL="28073" marR="28073" marT="14037" marB="14037" anchor="ctr">
                    <a:lnL>
                      <a:noFill/>
                    </a:lnL>
                    <a:lnR>
                      <a:noFill/>
                    </a:lnR>
                    <a:lnT>
                      <a:noFill/>
                    </a:lnT>
                    <a:lnB>
                      <a:noFill/>
                    </a:lnB>
                    <a:noFill/>
                  </a:tcPr>
                </a:tc>
                <a:extLst>
                  <a:ext uri="{0D108BD9-81ED-4DB2-BD59-A6C34878D82A}">
                    <a16:rowId xmlns:a16="http://schemas.microsoft.com/office/drawing/2014/main" val="1641963549"/>
                  </a:ext>
                </a:extLst>
              </a:tr>
              <a:tr h="280730">
                <a:tc>
                  <a:txBody>
                    <a:bodyPr/>
                    <a:lstStyle/>
                    <a:p>
                      <a:r>
                        <a:rPr lang="en-US" sz="600">
                          <a:hlinkClick r:id="rId6"/>
                        </a:rPr>
                        <a:t>due21</a:t>
                      </a:r>
                      <a:endParaRPr lang="en-US" sz="600"/>
                    </a:p>
                  </a:txBody>
                  <a:tcPr marL="28073" marR="28073" marT="14037" marB="14037">
                    <a:lnL>
                      <a:noFill/>
                    </a:lnL>
                    <a:lnR>
                      <a:noFill/>
                    </a:lnR>
                    <a:lnT>
                      <a:noFill/>
                    </a:lnT>
                    <a:lnB>
                      <a:noFill/>
                    </a:lnB>
                    <a:noFill/>
                  </a:tcPr>
                </a:tc>
                <a:tc>
                  <a:txBody>
                    <a:bodyPr/>
                    <a:lstStyle/>
                    <a:p>
                      <a:r>
                        <a:rPr lang="en-US" sz="600" dirty="0"/>
                        <a:t>DAE </a:t>
                      </a:r>
                      <a:br>
                        <a:rPr lang="en-US" sz="600" dirty="0"/>
                      </a:br>
                      <a:r>
                        <a:rPr lang="en-US" sz="600" b="1" dirty="0"/>
                        <a:t>Data Logger</a:t>
                      </a:r>
                      <a:r>
                        <a:rPr lang="en-US" sz="600" dirty="0"/>
                        <a:t>: </a:t>
                      </a:r>
                      <a:r>
                        <a:rPr lang="en-US" sz="600" dirty="0">
                          <a:hlinkClick r:id="rId7"/>
                        </a:rPr>
                        <a:t>CHLB</a:t>
                      </a:r>
                      <a:r>
                        <a:rPr lang="en-US" sz="600" dirty="0"/>
                        <a:t> </a:t>
                      </a:r>
                      <a:r>
                        <a:rPr lang="en-US" sz="600" b="1" dirty="0"/>
                        <a:t>OAC: </a:t>
                      </a:r>
                      <a:r>
                        <a:rPr lang="en-US" sz="600" dirty="0"/>
                        <a:t>ACLDEV </a:t>
                      </a:r>
                    </a:p>
                  </a:txBody>
                  <a:tcPr marL="28073" marR="28073" marT="14037" marB="14037" anchor="ctr">
                    <a:lnL>
                      <a:noFill/>
                    </a:lnL>
                    <a:lnR>
                      <a:noFill/>
                    </a:lnR>
                    <a:lnT>
                      <a:noFill/>
                    </a:lnT>
                    <a:lnB>
                      <a:noFill/>
                    </a:lnB>
                    <a:noFill/>
                  </a:tcPr>
                </a:tc>
                <a:extLst>
                  <a:ext uri="{0D108BD9-81ED-4DB2-BD59-A6C34878D82A}">
                    <a16:rowId xmlns:a16="http://schemas.microsoft.com/office/drawing/2014/main" val="3266082409"/>
                  </a:ext>
                </a:extLst>
              </a:tr>
              <a:tr h="870266">
                <a:tc>
                  <a:txBody>
                    <a:bodyPr/>
                    <a:lstStyle/>
                    <a:p>
                      <a:r>
                        <a:rPr lang="en-US" sz="600">
                          <a:hlinkClick r:id="rId8"/>
                        </a:rPr>
                        <a:t>due22</a:t>
                      </a:r>
                      <a:endParaRPr lang="en-US" sz="600"/>
                    </a:p>
                  </a:txBody>
                  <a:tcPr marL="28073" marR="28073" marT="14037" marB="14037">
                    <a:lnL>
                      <a:noFill/>
                    </a:lnL>
                    <a:lnR>
                      <a:noFill/>
                    </a:lnR>
                    <a:lnT>
                      <a:noFill/>
                    </a:lnT>
                    <a:lnB>
                      <a:noFill/>
                    </a:lnB>
                    <a:noFill/>
                  </a:tcPr>
                </a:tc>
                <a:tc>
                  <a:txBody>
                    <a:bodyPr/>
                    <a:lstStyle/>
                    <a:p>
                      <a:r>
                        <a:rPr lang="en-US" sz="600"/>
                        <a:t>DAE </a:t>
                      </a:r>
                      <a:br>
                        <a:rPr lang="en-US" sz="600"/>
                      </a:br>
                      <a:r>
                        <a:rPr lang="en-US" sz="600" b="1"/>
                        <a:t>Servlet: </a:t>
                      </a:r>
                      <a:r>
                        <a:rPr lang="en-US" sz="600">
                          <a:hlinkClick r:id="rId9"/>
                        </a:rPr>
                        <a:t>ReadingJob</a:t>
                      </a:r>
                      <a:r>
                        <a:rPr lang="en-US" sz="600"/>
                        <a:t> servlets/JSPs mostly for ParameterPage. </a:t>
                      </a:r>
                      <a:r>
                        <a:rPr lang="en-US" sz="600">
                          <a:hlinkClick r:id="rId10"/>
                        </a:rPr>
                        <a:t>err</a:t>
                      </a:r>
                      <a:r>
                        <a:rPr lang="en-US" sz="600"/>
                        <a:t> servlets/JSPs used mostly in ParameterPage. </a:t>
                      </a:r>
                      <a:r>
                        <a:rPr lang="en-US" sz="600">
                          <a:hlinkClick r:id="rId11"/>
                        </a:rPr>
                        <a:t>pp</a:t>
                      </a:r>
                      <a:r>
                        <a:rPr lang="en-US" sz="600"/>
                        <a:t> Servlets/JSPs for web Parameter Page. </a:t>
                      </a:r>
                      <a:br>
                        <a:rPr lang="en-US" sz="600"/>
                      </a:br>
                      <a:r>
                        <a:rPr lang="en-US" sz="600" b="1"/>
                        <a:t>Data Logger</a:t>
                      </a:r>
                      <a:r>
                        <a:rPr lang="en-US" sz="600"/>
                        <a:t>: </a:t>
                      </a:r>
                      <a:r>
                        <a:rPr lang="en-US" sz="600">
                          <a:hlinkClick r:id="rId12"/>
                        </a:rPr>
                        <a:t>CryoD</a:t>
                      </a:r>
                      <a:r>
                        <a:rPr lang="en-US" sz="600"/>
                        <a:t> </a:t>
                      </a:r>
                    </a:p>
                  </a:txBody>
                  <a:tcPr marL="28073" marR="28073" marT="14037" marB="14037" anchor="ctr">
                    <a:lnL>
                      <a:noFill/>
                    </a:lnL>
                    <a:lnR>
                      <a:noFill/>
                    </a:lnR>
                    <a:lnT>
                      <a:noFill/>
                    </a:lnT>
                    <a:lnB>
                      <a:noFill/>
                    </a:lnB>
                    <a:noFill/>
                  </a:tcPr>
                </a:tc>
                <a:extLst>
                  <a:ext uri="{0D108BD9-81ED-4DB2-BD59-A6C34878D82A}">
                    <a16:rowId xmlns:a16="http://schemas.microsoft.com/office/drawing/2014/main" val="2394080118"/>
                  </a:ext>
                </a:extLst>
              </a:tr>
              <a:tr h="280730">
                <a:tc>
                  <a:txBody>
                    <a:bodyPr/>
                    <a:lstStyle/>
                    <a:p>
                      <a:r>
                        <a:rPr lang="en-US" sz="600">
                          <a:hlinkClick r:id="rId13"/>
                        </a:rPr>
                        <a:t>due23</a:t>
                      </a:r>
                      <a:endParaRPr lang="en-US" sz="600"/>
                    </a:p>
                  </a:txBody>
                  <a:tcPr marL="28073" marR="28073" marT="14037" marB="14037">
                    <a:lnL>
                      <a:noFill/>
                    </a:lnL>
                    <a:lnR>
                      <a:noFill/>
                    </a:lnR>
                    <a:lnT>
                      <a:noFill/>
                    </a:lnT>
                    <a:lnB>
                      <a:noFill/>
                    </a:lnB>
                    <a:noFill/>
                  </a:tcPr>
                </a:tc>
                <a:tc>
                  <a:txBody>
                    <a:bodyPr/>
                    <a:lstStyle/>
                    <a:p>
                      <a:r>
                        <a:rPr lang="en-US" sz="600"/>
                        <a:t>DAE </a:t>
                      </a:r>
                      <a:br>
                        <a:rPr lang="en-US" sz="600"/>
                      </a:br>
                      <a:r>
                        <a:rPr lang="en-US" sz="600" b="1"/>
                        <a:t>Data Logger</a:t>
                      </a:r>
                      <a:r>
                        <a:rPr lang="en-US" sz="600"/>
                        <a:t>: </a:t>
                      </a:r>
                      <a:r>
                        <a:rPr lang="en-US" sz="600">
                          <a:hlinkClick r:id="rId14"/>
                        </a:rPr>
                        <a:t>NML3</a:t>
                      </a:r>
                      <a:r>
                        <a:rPr lang="en-US" sz="600"/>
                        <a:t>, </a:t>
                      </a:r>
                      <a:r>
                        <a:rPr lang="en-US" sz="600">
                          <a:hlinkClick r:id="rId15"/>
                        </a:rPr>
                        <a:t>NML2</a:t>
                      </a:r>
                      <a:r>
                        <a:rPr lang="en-US" sz="600"/>
                        <a:t> </a:t>
                      </a:r>
                      <a:r>
                        <a:rPr lang="en-US" sz="600" b="1"/>
                        <a:t>OAC: </a:t>
                      </a:r>
                      <a:r>
                        <a:rPr lang="en-US" sz="600"/>
                        <a:t>LRHVAC </a:t>
                      </a:r>
                    </a:p>
                  </a:txBody>
                  <a:tcPr marL="28073" marR="28073" marT="14037" marB="14037" anchor="ctr">
                    <a:lnL>
                      <a:noFill/>
                    </a:lnL>
                    <a:lnR>
                      <a:noFill/>
                    </a:lnR>
                    <a:lnT>
                      <a:noFill/>
                    </a:lnT>
                    <a:lnB>
                      <a:noFill/>
                    </a:lnB>
                    <a:noFill/>
                  </a:tcPr>
                </a:tc>
                <a:extLst>
                  <a:ext uri="{0D108BD9-81ED-4DB2-BD59-A6C34878D82A}">
                    <a16:rowId xmlns:a16="http://schemas.microsoft.com/office/drawing/2014/main" val="1722229322"/>
                  </a:ext>
                </a:extLst>
              </a:tr>
              <a:tr h="701826">
                <a:tc>
                  <a:txBody>
                    <a:bodyPr/>
                    <a:lstStyle/>
                    <a:p>
                      <a:r>
                        <a:rPr lang="en-US" sz="600">
                          <a:hlinkClick r:id="rId16"/>
                        </a:rPr>
                        <a:t>due24</a:t>
                      </a:r>
                      <a:endParaRPr lang="en-US" sz="600"/>
                    </a:p>
                  </a:txBody>
                  <a:tcPr marL="28073" marR="28073" marT="14037" marB="14037">
                    <a:lnL>
                      <a:noFill/>
                    </a:lnL>
                    <a:lnR>
                      <a:noFill/>
                    </a:lnR>
                    <a:lnT>
                      <a:noFill/>
                    </a:lnT>
                    <a:lnB>
                      <a:noFill/>
                    </a:lnB>
                    <a:noFill/>
                  </a:tcPr>
                </a:tc>
                <a:tc>
                  <a:txBody>
                    <a:bodyPr/>
                    <a:lstStyle/>
                    <a:p>
                      <a:r>
                        <a:rPr lang="en-US" sz="600"/>
                        <a:t>DAE </a:t>
                      </a:r>
                      <a:br>
                        <a:rPr lang="en-US" sz="600"/>
                      </a:br>
                      <a:r>
                        <a:rPr lang="en-US" sz="600" b="1"/>
                        <a:t>Servlet: </a:t>
                      </a:r>
                      <a:r>
                        <a:rPr lang="en-US" sz="600"/>
                        <a:t>CompositeDevices </a:t>
                      </a:r>
                      <a:r>
                        <a:rPr lang="en-US" sz="600">
                          <a:hlinkClick r:id="rId17"/>
                        </a:rPr>
                        <a:t>D44/users</a:t>
                      </a:r>
                      <a:r>
                        <a:rPr lang="en-US" sz="600"/>
                        <a:t>Saving and restoring configuration for web-based D44</a:t>
                      </a:r>
                    </a:p>
                    <a:p>
                      <a:br>
                        <a:rPr lang="en-US" sz="600"/>
                      </a:br>
                      <a:r>
                        <a:rPr lang="en-US" sz="600" b="1"/>
                        <a:t>Data Logger</a:t>
                      </a:r>
                      <a:r>
                        <a:rPr lang="en-US" sz="600"/>
                        <a:t>: </a:t>
                      </a:r>
                      <a:r>
                        <a:rPr lang="en-US" sz="600">
                          <a:hlinkClick r:id="rId18"/>
                        </a:rPr>
                        <a:t>CryoB</a:t>
                      </a:r>
                      <a:r>
                        <a:rPr lang="en-US" sz="600"/>
                        <a:t> </a:t>
                      </a:r>
                    </a:p>
                  </a:txBody>
                  <a:tcPr marL="28073" marR="28073" marT="14037" marB="14037" anchor="ctr">
                    <a:lnL>
                      <a:noFill/>
                    </a:lnL>
                    <a:lnR>
                      <a:noFill/>
                    </a:lnR>
                    <a:lnT>
                      <a:noFill/>
                    </a:lnT>
                    <a:lnB>
                      <a:noFill/>
                    </a:lnB>
                    <a:noFill/>
                  </a:tcPr>
                </a:tc>
                <a:extLst>
                  <a:ext uri="{0D108BD9-81ED-4DB2-BD59-A6C34878D82A}">
                    <a16:rowId xmlns:a16="http://schemas.microsoft.com/office/drawing/2014/main" val="621353376"/>
                  </a:ext>
                </a:extLst>
              </a:tr>
              <a:tr h="280730">
                <a:tc>
                  <a:txBody>
                    <a:bodyPr/>
                    <a:lstStyle/>
                    <a:p>
                      <a:r>
                        <a:rPr lang="en-US" sz="600">
                          <a:hlinkClick r:id="rId19"/>
                        </a:rPr>
                        <a:t>due25</a:t>
                      </a:r>
                      <a:endParaRPr lang="en-US" sz="600"/>
                    </a:p>
                  </a:txBody>
                  <a:tcPr marL="28073" marR="28073" marT="14037" marB="14037">
                    <a:lnL>
                      <a:noFill/>
                    </a:lnL>
                    <a:lnR>
                      <a:noFill/>
                    </a:lnR>
                    <a:lnT>
                      <a:noFill/>
                    </a:lnT>
                    <a:lnB>
                      <a:noFill/>
                    </a:lnB>
                    <a:noFill/>
                  </a:tcPr>
                </a:tc>
                <a:tc>
                  <a:txBody>
                    <a:bodyPr/>
                    <a:lstStyle/>
                    <a:p>
                      <a:r>
                        <a:rPr lang="en-US" sz="600"/>
                        <a:t>DAE </a:t>
                      </a:r>
                      <a:br>
                        <a:rPr lang="en-US" sz="600"/>
                      </a:br>
                      <a:r>
                        <a:rPr lang="en-US" sz="600" b="1"/>
                        <a:t>Data Logger</a:t>
                      </a:r>
                      <a:r>
                        <a:rPr lang="en-US" sz="600"/>
                        <a:t>: CBSDA </a:t>
                      </a:r>
                      <a:r>
                        <a:rPr lang="en-US" sz="600" b="1"/>
                        <a:t>OAC: </a:t>
                      </a:r>
                      <a:r>
                        <a:rPr lang="en-US" sz="600"/>
                        <a:t>NOVAPS </a:t>
                      </a:r>
                    </a:p>
                  </a:txBody>
                  <a:tcPr marL="28073" marR="28073" marT="14037" marB="14037" anchor="ctr">
                    <a:lnL>
                      <a:noFill/>
                    </a:lnL>
                    <a:lnR>
                      <a:noFill/>
                    </a:lnR>
                    <a:lnT>
                      <a:noFill/>
                    </a:lnT>
                    <a:lnB>
                      <a:noFill/>
                    </a:lnB>
                    <a:noFill/>
                  </a:tcPr>
                </a:tc>
                <a:extLst>
                  <a:ext uri="{0D108BD9-81ED-4DB2-BD59-A6C34878D82A}">
                    <a16:rowId xmlns:a16="http://schemas.microsoft.com/office/drawing/2014/main" val="1651383018"/>
                  </a:ext>
                </a:extLst>
              </a:tr>
              <a:tr h="533389">
                <a:tc>
                  <a:txBody>
                    <a:bodyPr/>
                    <a:lstStyle/>
                    <a:p>
                      <a:r>
                        <a:rPr lang="en-US" sz="600">
                          <a:hlinkClick r:id="rId20"/>
                        </a:rPr>
                        <a:t>due26</a:t>
                      </a:r>
                      <a:endParaRPr lang="en-US" sz="600"/>
                    </a:p>
                  </a:txBody>
                  <a:tcPr marL="28073" marR="28073" marT="14037" marB="14037">
                    <a:lnL>
                      <a:noFill/>
                    </a:lnL>
                    <a:lnR>
                      <a:noFill/>
                    </a:lnR>
                    <a:lnT>
                      <a:noFill/>
                    </a:lnT>
                    <a:lnB>
                      <a:noFill/>
                    </a:lnB>
                    <a:noFill/>
                  </a:tcPr>
                </a:tc>
                <a:tc>
                  <a:txBody>
                    <a:bodyPr/>
                    <a:lstStyle/>
                    <a:p>
                      <a:r>
                        <a:rPr lang="en-US" sz="600"/>
                        <a:t>DAE </a:t>
                      </a:r>
                      <a:br>
                        <a:rPr lang="en-US" sz="600"/>
                      </a:br>
                      <a:r>
                        <a:rPr lang="en-US" sz="600" b="1"/>
                        <a:t>Servlet: </a:t>
                      </a:r>
                      <a:r>
                        <a:rPr lang="en-US" sz="600"/>
                        <a:t>bcc jpp - Java Parameter Page </a:t>
                      </a:r>
                      <a:r>
                        <a:rPr lang="en-US" sz="600">
                          <a:hlinkClick r:id="rId21"/>
                        </a:rPr>
                        <a:t>help</a:t>
                      </a:r>
                      <a:r>
                        <a:rPr lang="en-US" sz="600"/>
                        <a:t> naming </a:t>
                      </a:r>
                      <a:br>
                        <a:rPr lang="en-US" sz="600"/>
                      </a:br>
                      <a:r>
                        <a:rPr lang="en-US" sz="600" b="1"/>
                        <a:t>Data Logger</a:t>
                      </a:r>
                      <a:r>
                        <a:rPr lang="en-US" sz="600"/>
                        <a:t>: PBSDA </a:t>
                      </a:r>
                      <a:r>
                        <a:rPr lang="en-US" sz="600" b="1"/>
                        <a:t>OAC: </a:t>
                      </a:r>
                      <a:r>
                        <a:rPr lang="en-US" sz="600"/>
                        <a:t>SERBAL </a:t>
                      </a:r>
                    </a:p>
                  </a:txBody>
                  <a:tcPr marL="28073" marR="28073" marT="14037" marB="14037" anchor="ctr">
                    <a:lnL>
                      <a:noFill/>
                    </a:lnL>
                    <a:lnR>
                      <a:noFill/>
                    </a:lnR>
                    <a:lnT>
                      <a:noFill/>
                    </a:lnT>
                    <a:lnB>
                      <a:noFill/>
                    </a:lnB>
                    <a:noFill/>
                  </a:tcPr>
                </a:tc>
                <a:extLst>
                  <a:ext uri="{0D108BD9-81ED-4DB2-BD59-A6C34878D82A}">
                    <a16:rowId xmlns:a16="http://schemas.microsoft.com/office/drawing/2014/main" val="1457813581"/>
                  </a:ext>
                </a:extLst>
              </a:tr>
              <a:tr h="280730">
                <a:tc>
                  <a:txBody>
                    <a:bodyPr/>
                    <a:lstStyle/>
                    <a:p>
                      <a:r>
                        <a:rPr lang="en-US" sz="600">
                          <a:hlinkClick r:id="rId22"/>
                        </a:rPr>
                        <a:t>due27</a:t>
                      </a:r>
                      <a:endParaRPr lang="en-US" sz="600"/>
                    </a:p>
                  </a:txBody>
                  <a:tcPr marL="28073" marR="28073" marT="14037" marB="14037">
                    <a:lnL>
                      <a:noFill/>
                    </a:lnL>
                    <a:lnR>
                      <a:noFill/>
                    </a:lnR>
                    <a:lnT>
                      <a:noFill/>
                    </a:lnT>
                    <a:lnB>
                      <a:noFill/>
                    </a:lnB>
                    <a:noFill/>
                  </a:tcPr>
                </a:tc>
                <a:tc>
                  <a:txBody>
                    <a:bodyPr/>
                    <a:lstStyle/>
                    <a:p>
                      <a:r>
                        <a:rPr lang="en-US" sz="600"/>
                        <a:t>DAE </a:t>
                      </a:r>
                      <a:br>
                        <a:rPr lang="en-US" sz="600"/>
                      </a:br>
                      <a:r>
                        <a:rPr lang="en-US" sz="600" b="1"/>
                        <a:t>Data Logger</a:t>
                      </a:r>
                      <a:r>
                        <a:rPr lang="en-US" sz="600"/>
                        <a:t>: </a:t>
                      </a:r>
                      <a:r>
                        <a:rPr lang="en-US" sz="600">
                          <a:hlinkClick r:id="rId23"/>
                        </a:rPr>
                        <a:t>State</a:t>
                      </a:r>
                      <a:r>
                        <a:rPr lang="en-US" sz="600"/>
                        <a:t> </a:t>
                      </a:r>
                      <a:r>
                        <a:rPr lang="en-US" sz="600" b="1"/>
                        <a:t>OAC: </a:t>
                      </a:r>
                      <a:r>
                        <a:rPr lang="en-US" sz="600"/>
                        <a:t>VLOGV </a:t>
                      </a:r>
                    </a:p>
                  </a:txBody>
                  <a:tcPr marL="28073" marR="28073" marT="14037" marB="14037" anchor="ctr">
                    <a:lnL>
                      <a:noFill/>
                    </a:lnL>
                    <a:lnR>
                      <a:noFill/>
                    </a:lnR>
                    <a:lnT>
                      <a:noFill/>
                    </a:lnT>
                    <a:lnB>
                      <a:noFill/>
                    </a:lnB>
                    <a:noFill/>
                  </a:tcPr>
                </a:tc>
                <a:extLst>
                  <a:ext uri="{0D108BD9-81ED-4DB2-BD59-A6C34878D82A}">
                    <a16:rowId xmlns:a16="http://schemas.microsoft.com/office/drawing/2014/main" val="3585062415"/>
                  </a:ext>
                </a:extLst>
              </a:tr>
              <a:tr h="533389">
                <a:tc>
                  <a:txBody>
                    <a:bodyPr/>
                    <a:lstStyle/>
                    <a:p>
                      <a:r>
                        <a:rPr lang="en-US" sz="600">
                          <a:hlinkClick r:id="rId24"/>
                        </a:rPr>
                        <a:t>due28</a:t>
                      </a:r>
                      <a:endParaRPr lang="en-US" sz="600"/>
                    </a:p>
                  </a:txBody>
                  <a:tcPr marL="28073" marR="28073" marT="14037" marB="14037">
                    <a:lnL>
                      <a:noFill/>
                    </a:lnL>
                    <a:lnR>
                      <a:noFill/>
                    </a:lnR>
                    <a:lnT>
                      <a:noFill/>
                    </a:lnT>
                    <a:lnB>
                      <a:noFill/>
                    </a:lnB>
                    <a:noFill/>
                  </a:tcPr>
                </a:tc>
                <a:tc>
                  <a:txBody>
                    <a:bodyPr/>
                    <a:lstStyle/>
                    <a:p>
                      <a:r>
                        <a:rPr lang="en-US" sz="600"/>
                        <a:t>DAE </a:t>
                      </a:r>
                      <a:br>
                        <a:rPr lang="en-US" sz="600"/>
                      </a:br>
                      <a:r>
                        <a:rPr lang="en-US" sz="600" b="1"/>
                        <a:t>Servlet: </a:t>
                      </a:r>
                      <a:r>
                        <a:rPr lang="en-US" sz="600"/>
                        <a:t>BossOSchedule EnclosureStatus </a:t>
                      </a:r>
                      <a:br>
                        <a:rPr lang="en-US" sz="600"/>
                      </a:br>
                      <a:r>
                        <a:rPr lang="en-US" sz="600" b="1"/>
                        <a:t>Data Logger</a:t>
                      </a:r>
                      <a:r>
                        <a:rPr lang="en-US" sz="600"/>
                        <a:t>: </a:t>
                      </a:r>
                      <a:r>
                        <a:rPr lang="en-US" sz="600">
                          <a:hlinkClick r:id="rId25"/>
                        </a:rPr>
                        <a:t>Mau</a:t>
                      </a:r>
                      <a:r>
                        <a:rPr lang="en-US" sz="600"/>
                        <a:t> </a:t>
                      </a:r>
                      <a:r>
                        <a:rPr lang="en-US" sz="600" b="1"/>
                        <a:t>OAC: </a:t>
                      </a:r>
                      <a:r>
                        <a:rPr lang="en-US" sz="600"/>
                        <a:t>RACKMN </a:t>
                      </a:r>
                    </a:p>
                  </a:txBody>
                  <a:tcPr marL="28073" marR="28073" marT="14037" marB="14037" anchor="ctr">
                    <a:lnL>
                      <a:noFill/>
                    </a:lnL>
                    <a:lnR>
                      <a:noFill/>
                    </a:lnR>
                    <a:lnT>
                      <a:noFill/>
                    </a:lnT>
                    <a:lnB>
                      <a:noFill/>
                    </a:lnB>
                    <a:noFill/>
                  </a:tcPr>
                </a:tc>
                <a:extLst>
                  <a:ext uri="{0D108BD9-81ED-4DB2-BD59-A6C34878D82A}">
                    <a16:rowId xmlns:a16="http://schemas.microsoft.com/office/drawing/2014/main" val="681462729"/>
                  </a:ext>
                </a:extLst>
              </a:tr>
              <a:tr h="449169">
                <a:tc>
                  <a:txBody>
                    <a:bodyPr/>
                    <a:lstStyle/>
                    <a:p>
                      <a:r>
                        <a:rPr lang="en-US" sz="600">
                          <a:hlinkClick r:id="rId26"/>
                        </a:rPr>
                        <a:t>due29</a:t>
                      </a:r>
                      <a:endParaRPr lang="en-US" sz="600"/>
                    </a:p>
                  </a:txBody>
                  <a:tcPr marL="28073" marR="28073" marT="14037" marB="14037">
                    <a:lnL>
                      <a:noFill/>
                    </a:lnL>
                    <a:lnR>
                      <a:noFill/>
                    </a:lnR>
                    <a:lnT>
                      <a:noFill/>
                    </a:lnT>
                    <a:lnB>
                      <a:noFill/>
                    </a:lnB>
                    <a:noFill/>
                  </a:tcPr>
                </a:tc>
                <a:tc>
                  <a:txBody>
                    <a:bodyPr/>
                    <a:lstStyle/>
                    <a:p>
                      <a:r>
                        <a:rPr lang="en-US" sz="600" dirty="0"/>
                        <a:t>DAE </a:t>
                      </a:r>
                      <a:br>
                        <a:rPr lang="en-US" sz="600" dirty="0"/>
                      </a:br>
                      <a:r>
                        <a:rPr lang="en-US" sz="600" b="1" dirty="0"/>
                        <a:t>Data Logger</a:t>
                      </a:r>
                      <a:r>
                        <a:rPr lang="en-US" sz="600" dirty="0"/>
                        <a:t>: </a:t>
                      </a:r>
                      <a:r>
                        <a:rPr lang="en-US" sz="600" dirty="0">
                          <a:hlinkClick r:id="rId27"/>
                        </a:rPr>
                        <a:t>EventV</a:t>
                      </a:r>
                      <a:r>
                        <a:rPr lang="en-US" sz="600" dirty="0"/>
                        <a:t> </a:t>
                      </a:r>
                      <a:r>
                        <a:rPr lang="en-US" sz="600" b="1" dirty="0"/>
                        <a:t>OAC: </a:t>
                      </a:r>
                      <a:r>
                        <a:rPr lang="en-US" sz="600" dirty="0"/>
                        <a:t>HEARTB, LJALRM, MONITR, NETPNG, VLOGGR</a:t>
                      </a:r>
                    </a:p>
                  </a:txBody>
                  <a:tcPr marL="28073" marR="28073" marT="14037" marB="14037" anchor="ctr">
                    <a:lnL>
                      <a:noFill/>
                    </a:lnL>
                    <a:lnR>
                      <a:noFill/>
                    </a:lnR>
                    <a:lnT>
                      <a:noFill/>
                    </a:lnT>
                    <a:lnB>
                      <a:noFill/>
                    </a:lnB>
                    <a:noFill/>
                  </a:tcPr>
                </a:tc>
                <a:extLst>
                  <a:ext uri="{0D108BD9-81ED-4DB2-BD59-A6C34878D82A}">
                    <a16:rowId xmlns:a16="http://schemas.microsoft.com/office/drawing/2014/main" val="20027785"/>
                  </a:ext>
                </a:extLst>
              </a:tr>
            </a:tbl>
          </a:graphicData>
        </a:graphic>
      </p:graphicFrame>
      <p:graphicFrame>
        <p:nvGraphicFramePr>
          <p:cNvPr id="13" name="Table 12">
            <a:extLst>
              <a:ext uri="{FF2B5EF4-FFF2-40B4-BE49-F238E27FC236}">
                <a16:creationId xmlns:a16="http://schemas.microsoft.com/office/drawing/2014/main" id="{3C51F053-D1FB-2B8E-E85E-02283C67795B}"/>
              </a:ext>
            </a:extLst>
          </p:cNvPr>
          <p:cNvGraphicFramePr>
            <a:graphicFrameLocks noGrp="1"/>
          </p:cNvGraphicFramePr>
          <p:nvPr>
            <p:extLst>
              <p:ext uri="{D42A27DB-BD31-4B8C-83A1-F6EECF244321}">
                <p14:modId xmlns:p14="http://schemas.microsoft.com/office/powerpoint/2010/main" val="2543197195"/>
              </p:ext>
            </p:extLst>
          </p:nvPr>
        </p:nvGraphicFramePr>
        <p:xfrm>
          <a:off x="7303168" y="127000"/>
          <a:ext cx="1612232" cy="4463604"/>
        </p:xfrm>
        <a:graphic>
          <a:graphicData uri="http://schemas.openxmlformats.org/drawingml/2006/table">
            <a:tbl>
              <a:tblPr/>
              <a:tblGrid>
                <a:gridCol w="417470">
                  <a:extLst>
                    <a:ext uri="{9D8B030D-6E8A-4147-A177-3AD203B41FA5}">
                      <a16:colId xmlns:a16="http://schemas.microsoft.com/office/drawing/2014/main" val="361858869"/>
                    </a:ext>
                  </a:extLst>
                </a:gridCol>
                <a:gridCol w="1194762">
                  <a:extLst>
                    <a:ext uri="{9D8B030D-6E8A-4147-A177-3AD203B41FA5}">
                      <a16:colId xmlns:a16="http://schemas.microsoft.com/office/drawing/2014/main" val="2420972249"/>
                    </a:ext>
                  </a:extLst>
                </a:gridCol>
              </a:tblGrid>
              <a:tr h="323244">
                <a:tc>
                  <a:txBody>
                    <a:bodyPr/>
                    <a:lstStyle/>
                    <a:p>
                      <a:r>
                        <a:rPr lang="en-US" sz="600">
                          <a:hlinkClick r:id="rId28"/>
                        </a:rPr>
                        <a:t>due30</a:t>
                      </a:r>
                      <a:endParaRPr lang="en-US" sz="600"/>
                    </a:p>
                  </a:txBody>
                  <a:tcPr marL="30903" marR="30903" marT="15452" marB="15452">
                    <a:lnL>
                      <a:noFill/>
                    </a:lnL>
                    <a:lnR>
                      <a:noFill/>
                    </a:lnR>
                    <a:lnT>
                      <a:noFill/>
                    </a:lnT>
                    <a:lnB>
                      <a:noFill/>
                    </a:lnB>
                    <a:noFill/>
                  </a:tcPr>
                </a:tc>
                <a:tc>
                  <a:txBody>
                    <a:bodyPr/>
                    <a:lstStyle/>
                    <a:p>
                      <a:r>
                        <a:rPr lang="en-US" sz="600"/>
                        <a:t>DAE </a:t>
                      </a:r>
                      <a:br>
                        <a:rPr lang="en-US" sz="600"/>
                      </a:br>
                      <a:r>
                        <a:rPr lang="en-US" sz="600" b="1"/>
                        <a:t>Data Logger</a:t>
                      </a:r>
                      <a:r>
                        <a:rPr lang="en-US" sz="600"/>
                        <a:t>: </a:t>
                      </a:r>
                      <a:r>
                        <a:rPr lang="en-US" sz="600">
                          <a:hlinkClick r:id="rId29"/>
                        </a:rPr>
                        <a:t>CryoC</a:t>
                      </a:r>
                      <a:r>
                        <a:rPr lang="en-US" sz="600"/>
                        <a:t> </a:t>
                      </a:r>
                      <a:r>
                        <a:rPr lang="en-US" sz="600" b="1"/>
                        <a:t>OAC: </a:t>
                      </a:r>
                      <a:r>
                        <a:rPr lang="en-US" sz="600"/>
                        <a:t>DEBBPM </a:t>
                      </a:r>
                    </a:p>
                  </a:txBody>
                  <a:tcPr marL="30903" marR="30903" marT="15452" marB="15452" anchor="ctr">
                    <a:lnL>
                      <a:noFill/>
                    </a:lnL>
                    <a:lnR>
                      <a:noFill/>
                    </a:lnR>
                    <a:lnT>
                      <a:noFill/>
                    </a:lnT>
                    <a:lnB>
                      <a:noFill/>
                    </a:lnB>
                    <a:noFill/>
                  </a:tcPr>
                </a:tc>
                <a:extLst>
                  <a:ext uri="{0D108BD9-81ED-4DB2-BD59-A6C34878D82A}">
                    <a16:rowId xmlns:a16="http://schemas.microsoft.com/office/drawing/2014/main" val="2337359626"/>
                  </a:ext>
                </a:extLst>
              </a:tr>
              <a:tr h="420690">
                <a:tc>
                  <a:txBody>
                    <a:bodyPr/>
                    <a:lstStyle/>
                    <a:p>
                      <a:r>
                        <a:rPr lang="en-US" sz="600">
                          <a:hlinkClick r:id="rId30"/>
                        </a:rPr>
                        <a:t>due31</a:t>
                      </a:r>
                      <a:endParaRPr lang="en-US" sz="600"/>
                    </a:p>
                  </a:txBody>
                  <a:tcPr marL="30903" marR="30903" marT="15452" marB="15452">
                    <a:lnL>
                      <a:noFill/>
                    </a:lnL>
                    <a:lnR>
                      <a:noFill/>
                    </a:lnR>
                    <a:lnT>
                      <a:noFill/>
                    </a:lnT>
                    <a:lnB>
                      <a:noFill/>
                    </a:lnB>
                    <a:noFill/>
                  </a:tcPr>
                </a:tc>
                <a:tc>
                  <a:txBody>
                    <a:bodyPr/>
                    <a:lstStyle/>
                    <a:p>
                      <a:r>
                        <a:rPr lang="en-US" sz="600"/>
                        <a:t>DAE </a:t>
                      </a:r>
                      <a:br>
                        <a:rPr lang="en-US" sz="600"/>
                      </a:br>
                      <a:r>
                        <a:rPr lang="en-US" sz="600" b="1"/>
                        <a:t>Data Logger</a:t>
                      </a:r>
                      <a:r>
                        <a:rPr lang="en-US" sz="600"/>
                        <a:t>: </a:t>
                      </a:r>
                      <a:r>
                        <a:rPr lang="en-US" sz="600">
                          <a:hlinkClick r:id="rId31"/>
                        </a:rPr>
                        <a:t>CryoA</a:t>
                      </a:r>
                      <a:r>
                        <a:rPr lang="en-US" sz="600"/>
                        <a:t> </a:t>
                      </a:r>
                      <a:r>
                        <a:rPr lang="en-US" sz="600" b="1"/>
                        <a:t>OAC: </a:t>
                      </a:r>
                      <a:r>
                        <a:rPr lang="en-US" sz="600"/>
                        <a:t>NUM101, NUM118, NUM121 </a:t>
                      </a:r>
                    </a:p>
                  </a:txBody>
                  <a:tcPr marL="30903" marR="30903" marT="15452" marB="15452" anchor="ctr">
                    <a:lnL>
                      <a:noFill/>
                    </a:lnL>
                    <a:lnR>
                      <a:noFill/>
                    </a:lnR>
                    <a:lnT>
                      <a:noFill/>
                    </a:lnT>
                    <a:lnB>
                      <a:noFill/>
                    </a:lnB>
                    <a:noFill/>
                  </a:tcPr>
                </a:tc>
                <a:extLst>
                  <a:ext uri="{0D108BD9-81ED-4DB2-BD59-A6C34878D82A}">
                    <a16:rowId xmlns:a16="http://schemas.microsoft.com/office/drawing/2014/main" val="276159757"/>
                  </a:ext>
                </a:extLst>
              </a:tr>
              <a:tr h="420690">
                <a:tc>
                  <a:txBody>
                    <a:bodyPr/>
                    <a:lstStyle/>
                    <a:p>
                      <a:r>
                        <a:rPr lang="en-US" sz="600">
                          <a:hlinkClick r:id="rId32"/>
                        </a:rPr>
                        <a:t>due32</a:t>
                      </a:r>
                      <a:endParaRPr lang="en-US" sz="600"/>
                    </a:p>
                  </a:txBody>
                  <a:tcPr marL="30903" marR="30903" marT="15452" marB="15452">
                    <a:lnL>
                      <a:noFill/>
                    </a:lnL>
                    <a:lnR>
                      <a:noFill/>
                    </a:lnR>
                    <a:lnT>
                      <a:noFill/>
                    </a:lnT>
                    <a:lnB>
                      <a:noFill/>
                    </a:lnB>
                    <a:noFill/>
                  </a:tcPr>
                </a:tc>
                <a:tc>
                  <a:txBody>
                    <a:bodyPr/>
                    <a:lstStyle/>
                    <a:p>
                      <a:r>
                        <a:rPr lang="en-US" sz="600"/>
                        <a:t>DAE </a:t>
                      </a:r>
                      <a:br>
                        <a:rPr lang="en-US" sz="600"/>
                      </a:br>
                      <a:r>
                        <a:rPr lang="en-US" sz="600" b="1"/>
                        <a:t>Data Logger</a:t>
                      </a:r>
                      <a:r>
                        <a:rPr lang="en-US" sz="600"/>
                        <a:t>: </a:t>
                      </a:r>
                      <a:r>
                        <a:rPr lang="en-US" sz="600">
                          <a:hlinkClick r:id="rId33"/>
                        </a:rPr>
                        <a:t>CryoE</a:t>
                      </a:r>
                      <a:r>
                        <a:rPr lang="en-US" sz="600"/>
                        <a:t>, </a:t>
                      </a:r>
                      <a:r>
                        <a:rPr lang="en-US" sz="600">
                          <a:hlinkClick r:id="rId34"/>
                        </a:rPr>
                        <a:t>CMTF</a:t>
                      </a:r>
                      <a:r>
                        <a:rPr lang="en-US" sz="600"/>
                        <a:t> </a:t>
                      </a:r>
                      <a:r>
                        <a:rPr lang="en-US" sz="600" b="1"/>
                        <a:t>OAC: </a:t>
                      </a:r>
                      <a:r>
                        <a:rPr lang="en-US" sz="600"/>
                        <a:t>MIBLMS, MIEFFS </a:t>
                      </a:r>
                    </a:p>
                  </a:txBody>
                  <a:tcPr marL="30903" marR="30903" marT="15452" marB="15452" anchor="ctr">
                    <a:lnL>
                      <a:noFill/>
                    </a:lnL>
                    <a:lnR>
                      <a:noFill/>
                    </a:lnR>
                    <a:lnT>
                      <a:noFill/>
                    </a:lnT>
                    <a:lnB>
                      <a:noFill/>
                    </a:lnB>
                    <a:noFill/>
                  </a:tcPr>
                </a:tc>
                <a:extLst>
                  <a:ext uri="{0D108BD9-81ED-4DB2-BD59-A6C34878D82A}">
                    <a16:rowId xmlns:a16="http://schemas.microsoft.com/office/drawing/2014/main" val="1142826751"/>
                  </a:ext>
                </a:extLst>
              </a:tr>
              <a:tr h="323244">
                <a:tc>
                  <a:txBody>
                    <a:bodyPr/>
                    <a:lstStyle/>
                    <a:p>
                      <a:r>
                        <a:rPr lang="en-US" sz="600">
                          <a:hlinkClick r:id="rId35"/>
                        </a:rPr>
                        <a:t>due33</a:t>
                      </a:r>
                      <a:endParaRPr lang="en-US" sz="600"/>
                    </a:p>
                  </a:txBody>
                  <a:tcPr marL="30903" marR="30903" marT="15452" marB="15452">
                    <a:lnL>
                      <a:noFill/>
                    </a:lnL>
                    <a:lnR>
                      <a:noFill/>
                    </a:lnR>
                    <a:lnT>
                      <a:noFill/>
                    </a:lnT>
                    <a:lnB>
                      <a:noFill/>
                    </a:lnB>
                    <a:noFill/>
                  </a:tcPr>
                </a:tc>
                <a:tc>
                  <a:txBody>
                    <a:bodyPr/>
                    <a:lstStyle/>
                    <a:p>
                      <a:r>
                        <a:rPr lang="en-US" sz="600"/>
                        <a:t>DAE </a:t>
                      </a:r>
                      <a:br>
                        <a:rPr lang="en-US" sz="600"/>
                      </a:br>
                      <a:r>
                        <a:rPr lang="en-US" sz="600" b="1"/>
                        <a:t>Data Logger</a:t>
                      </a:r>
                      <a:r>
                        <a:rPr lang="en-US" sz="600"/>
                        <a:t>: </a:t>
                      </a:r>
                      <a:r>
                        <a:rPr lang="en-US" sz="600">
                          <a:hlinkClick r:id="rId36"/>
                        </a:rPr>
                        <a:t>CMTS1</a:t>
                      </a:r>
                      <a:r>
                        <a:rPr lang="en-US" sz="600"/>
                        <a:t>, </a:t>
                      </a:r>
                      <a:r>
                        <a:rPr lang="en-US" sz="600">
                          <a:hlinkClick r:id="rId37"/>
                        </a:rPr>
                        <a:t>CryoF</a:t>
                      </a:r>
                      <a:r>
                        <a:rPr lang="en-US" sz="600"/>
                        <a:t> </a:t>
                      </a:r>
                    </a:p>
                  </a:txBody>
                  <a:tcPr marL="30903" marR="30903" marT="15452" marB="15452" anchor="ctr">
                    <a:lnL>
                      <a:noFill/>
                    </a:lnL>
                    <a:lnR>
                      <a:noFill/>
                    </a:lnR>
                    <a:lnT>
                      <a:noFill/>
                    </a:lnT>
                    <a:lnB>
                      <a:noFill/>
                    </a:lnB>
                    <a:noFill/>
                  </a:tcPr>
                </a:tc>
                <a:extLst>
                  <a:ext uri="{0D108BD9-81ED-4DB2-BD59-A6C34878D82A}">
                    <a16:rowId xmlns:a16="http://schemas.microsoft.com/office/drawing/2014/main" val="483245846"/>
                  </a:ext>
                </a:extLst>
              </a:tr>
              <a:tr h="323244">
                <a:tc>
                  <a:txBody>
                    <a:bodyPr/>
                    <a:lstStyle/>
                    <a:p>
                      <a:r>
                        <a:rPr lang="en-US" sz="600">
                          <a:hlinkClick r:id="rId38"/>
                        </a:rPr>
                        <a:t>due34</a:t>
                      </a:r>
                      <a:endParaRPr lang="en-US" sz="600"/>
                    </a:p>
                  </a:txBody>
                  <a:tcPr marL="30903" marR="30903" marT="15452" marB="15452">
                    <a:lnL>
                      <a:noFill/>
                    </a:lnL>
                    <a:lnR>
                      <a:noFill/>
                    </a:lnR>
                    <a:lnT>
                      <a:noFill/>
                    </a:lnT>
                    <a:lnB>
                      <a:noFill/>
                    </a:lnB>
                    <a:noFill/>
                  </a:tcPr>
                </a:tc>
                <a:tc>
                  <a:txBody>
                    <a:bodyPr/>
                    <a:lstStyle/>
                    <a:p>
                      <a:r>
                        <a:rPr lang="en-US" sz="600"/>
                        <a:t>DAE </a:t>
                      </a:r>
                      <a:br>
                        <a:rPr lang="en-US" sz="600"/>
                      </a:br>
                      <a:r>
                        <a:rPr lang="en-US" sz="600" b="1"/>
                        <a:t>Data Logger</a:t>
                      </a:r>
                      <a:r>
                        <a:rPr lang="en-US" sz="600"/>
                        <a:t>: </a:t>
                      </a:r>
                      <a:r>
                        <a:rPr lang="en-US" sz="600">
                          <a:hlinkClick r:id="rId39"/>
                        </a:rPr>
                        <a:t>CryoX</a:t>
                      </a:r>
                      <a:r>
                        <a:rPr lang="en-US" sz="600"/>
                        <a:t> </a:t>
                      </a:r>
                      <a:r>
                        <a:rPr lang="en-US" sz="600" b="1"/>
                        <a:t>OAC: </a:t>
                      </a:r>
                      <a:r>
                        <a:rPr lang="en-US" sz="600"/>
                        <a:t>WEATHR </a:t>
                      </a:r>
                    </a:p>
                  </a:txBody>
                  <a:tcPr marL="30903" marR="30903" marT="15452" marB="15452" anchor="ctr">
                    <a:lnL>
                      <a:noFill/>
                    </a:lnL>
                    <a:lnR>
                      <a:noFill/>
                    </a:lnR>
                    <a:lnT>
                      <a:noFill/>
                    </a:lnT>
                    <a:lnB>
                      <a:noFill/>
                    </a:lnB>
                    <a:noFill/>
                  </a:tcPr>
                </a:tc>
                <a:extLst>
                  <a:ext uri="{0D108BD9-81ED-4DB2-BD59-A6C34878D82A}">
                    <a16:rowId xmlns:a16="http://schemas.microsoft.com/office/drawing/2014/main" val="3875265995"/>
                  </a:ext>
                </a:extLst>
              </a:tr>
              <a:tr h="420690">
                <a:tc>
                  <a:txBody>
                    <a:bodyPr/>
                    <a:lstStyle/>
                    <a:p>
                      <a:r>
                        <a:rPr lang="en-US" sz="600">
                          <a:hlinkClick r:id="rId40"/>
                        </a:rPr>
                        <a:t>due35</a:t>
                      </a:r>
                      <a:endParaRPr lang="en-US" sz="600"/>
                    </a:p>
                  </a:txBody>
                  <a:tcPr marL="30903" marR="30903" marT="15452" marB="15452">
                    <a:lnL>
                      <a:noFill/>
                    </a:lnL>
                    <a:lnR>
                      <a:noFill/>
                    </a:lnR>
                    <a:lnT>
                      <a:noFill/>
                    </a:lnT>
                    <a:lnB>
                      <a:noFill/>
                    </a:lnB>
                    <a:noFill/>
                  </a:tcPr>
                </a:tc>
                <a:tc>
                  <a:txBody>
                    <a:bodyPr/>
                    <a:lstStyle/>
                    <a:p>
                      <a:r>
                        <a:rPr lang="en-US" sz="600"/>
                        <a:t>DAE </a:t>
                      </a:r>
                      <a:br>
                        <a:rPr lang="en-US" sz="600"/>
                      </a:br>
                      <a:r>
                        <a:rPr lang="en-US" sz="600" b="1"/>
                        <a:t>Servlet: </a:t>
                      </a:r>
                      <a:r>
                        <a:rPr lang="en-US" sz="600"/>
                        <a:t>monitor </a:t>
                      </a:r>
                      <a:br>
                        <a:rPr lang="en-US" sz="600"/>
                      </a:br>
                      <a:r>
                        <a:rPr lang="en-US" sz="600" b="1"/>
                        <a:t>Data Logger</a:t>
                      </a:r>
                      <a:r>
                        <a:rPr lang="en-US" sz="600"/>
                        <a:t>: </a:t>
                      </a:r>
                      <a:r>
                        <a:rPr lang="en-US" sz="600">
                          <a:hlinkClick r:id="rId41"/>
                        </a:rPr>
                        <a:t>CryoY</a:t>
                      </a:r>
                      <a:r>
                        <a:rPr lang="en-US" sz="600"/>
                        <a:t> </a:t>
                      </a:r>
                      <a:r>
                        <a:rPr lang="en-US" sz="600" b="1"/>
                        <a:t>OAC: </a:t>
                      </a:r>
                      <a:r>
                        <a:rPr lang="en-US" sz="600"/>
                        <a:t>MCTF </a:t>
                      </a:r>
                    </a:p>
                  </a:txBody>
                  <a:tcPr marL="30903" marR="30903" marT="15452" marB="15452" anchor="ctr">
                    <a:lnL>
                      <a:noFill/>
                    </a:lnL>
                    <a:lnR>
                      <a:noFill/>
                    </a:lnR>
                    <a:lnT>
                      <a:noFill/>
                    </a:lnT>
                    <a:lnB>
                      <a:noFill/>
                    </a:lnB>
                    <a:noFill/>
                  </a:tcPr>
                </a:tc>
                <a:extLst>
                  <a:ext uri="{0D108BD9-81ED-4DB2-BD59-A6C34878D82A}">
                    <a16:rowId xmlns:a16="http://schemas.microsoft.com/office/drawing/2014/main" val="2348099859"/>
                  </a:ext>
                </a:extLst>
              </a:tr>
              <a:tr h="420690">
                <a:tc>
                  <a:txBody>
                    <a:bodyPr/>
                    <a:lstStyle/>
                    <a:p>
                      <a:r>
                        <a:rPr lang="en-US" sz="600">
                          <a:hlinkClick r:id="rId42"/>
                        </a:rPr>
                        <a:t>due36</a:t>
                      </a:r>
                      <a:endParaRPr lang="en-US" sz="600"/>
                    </a:p>
                  </a:txBody>
                  <a:tcPr marL="30903" marR="30903" marT="15452" marB="15452">
                    <a:lnL>
                      <a:noFill/>
                    </a:lnL>
                    <a:lnR>
                      <a:noFill/>
                    </a:lnR>
                    <a:lnT>
                      <a:noFill/>
                    </a:lnT>
                    <a:lnB>
                      <a:noFill/>
                    </a:lnB>
                    <a:noFill/>
                  </a:tcPr>
                </a:tc>
                <a:tc>
                  <a:txBody>
                    <a:bodyPr/>
                    <a:lstStyle/>
                    <a:p>
                      <a:r>
                        <a:rPr lang="en-US" sz="600"/>
                        <a:t>DAE </a:t>
                      </a:r>
                      <a:br>
                        <a:rPr lang="en-US" sz="600"/>
                      </a:br>
                      <a:r>
                        <a:rPr lang="en-US" sz="600" b="1"/>
                        <a:t>Servlet: </a:t>
                      </a:r>
                      <a:r>
                        <a:rPr lang="en-US" sz="600"/>
                        <a:t>AutoTune#MI8 </a:t>
                      </a:r>
                      <a:br>
                        <a:rPr lang="en-US" sz="600"/>
                      </a:br>
                      <a:r>
                        <a:rPr lang="en-US" sz="600" b="1"/>
                        <a:t>Data Logger</a:t>
                      </a:r>
                      <a:r>
                        <a:rPr lang="en-US" sz="600"/>
                        <a:t>: </a:t>
                      </a:r>
                      <a:r>
                        <a:rPr lang="en-US" sz="600">
                          <a:hlinkClick r:id="rId43"/>
                        </a:rPr>
                        <a:t>Muon4</a:t>
                      </a:r>
                      <a:r>
                        <a:rPr lang="en-US" sz="600"/>
                        <a:t> </a:t>
                      </a:r>
                    </a:p>
                  </a:txBody>
                  <a:tcPr marL="30903" marR="30903" marT="15452" marB="15452" anchor="ctr">
                    <a:lnL>
                      <a:noFill/>
                    </a:lnL>
                    <a:lnR>
                      <a:noFill/>
                    </a:lnR>
                    <a:lnT>
                      <a:noFill/>
                    </a:lnT>
                    <a:lnB>
                      <a:noFill/>
                    </a:lnB>
                    <a:noFill/>
                  </a:tcPr>
                </a:tc>
                <a:extLst>
                  <a:ext uri="{0D108BD9-81ED-4DB2-BD59-A6C34878D82A}">
                    <a16:rowId xmlns:a16="http://schemas.microsoft.com/office/drawing/2014/main" val="2884055397"/>
                  </a:ext>
                </a:extLst>
              </a:tr>
              <a:tr h="323244">
                <a:tc>
                  <a:txBody>
                    <a:bodyPr/>
                    <a:lstStyle/>
                    <a:p>
                      <a:r>
                        <a:rPr lang="en-US" sz="600">
                          <a:hlinkClick r:id="rId44"/>
                        </a:rPr>
                        <a:t>due37</a:t>
                      </a:r>
                      <a:endParaRPr lang="en-US" sz="600"/>
                    </a:p>
                  </a:txBody>
                  <a:tcPr marL="30903" marR="30903" marT="15452" marB="15452">
                    <a:lnL>
                      <a:noFill/>
                    </a:lnL>
                    <a:lnR>
                      <a:noFill/>
                    </a:lnR>
                    <a:lnT>
                      <a:noFill/>
                    </a:lnT>
                    <a:lnB>
                      <a:noFill/>
                    </a:lnB>
                    <a:noFill/>
                  </a:tcPr>
                </a:tc>
                <a:tc>
                  <a:txBody>
                    <a:bodyPr/>
                    <a:lstStyle/>
                    <a:p>
                      <a:r>
                        <a:rPr lang="en-US" sz="600"/>
                        <a:t>DAE </a:t>
                      </a:r>
                      <a:br>
                        <a:rPr lang="en-US" sz="600"/>
                      </a:br>
                      <a:r>
                        <a:rPr lang="en-US" sz="600" b="1"/>
                        <a:t>Servlet: </a:t>
                      </a:r>
                      <a:r>
                        <a:rPr lang="en-US" sz="600"/>
                        <a:t>snapshot </a:t>
                      </a:r>
                      <a:br>
                        <a:rPr lang="en-US" sz="600"/>
                      </a:br>
                      <a:r>
                        <a:rPr lang="en-US" sz="600" b="1"/>
                        <a:t>Data Logger</a:t>
                      </a:r>
                      <a:r>
                        <a:rPr lang="en-US" sz="600"/>
                        <a:t>: </a:t>
                      </a:r>
                      <a:r>
                        <a:rPr lang="en-US" sz="600">
                          <a:hlinkClick r:id="rId45"/>
                        </a:rPr>
                        <a:t>Inst1</a:t>
                      </a:r>
                      <a:r>
                        <a:rPr lang="en-US" sz="600"/>
                        <a:t> </a:t>
                      </a:r>
                    </a:p>
                  </a:txBody>
                  <a:tcPr marL="30903" marR="30903" marT="15452" marB="15452" anchor="ctr">
                    <a:lnL>
                      <a:noFill/>
                    </a:lnL>
                    <a:lnR>
                      <a:noFill/>
                    </a:lnR>
                    <a:lnT>
                      <a:noFill/>
                    </a:lnT>
                    <a:lnB>
                      <a:noFill/>
                    </a:lnB>
                    <a:noFill/>
                  </a:tcPr>
                </a:tc>
                <a:extLst>
                  <a:ext uri="{0D108BD9-81ED-4DB2-BD59-A6C34878D82A}">
                    <a16:rowId xmlns:a16="http://schemas.microsoft.com/office/drawing/2014/main" val="3780098534"/>
                  </a:ext>
                </a:extLst>
              </a:tr>
              <a:tr h="323244">
                <a:tc>
                  <a:txBody>
                    <a:bodyPr/>
                    <a:lstStyle/>
                    <a:p>
                      <a:r>
                        <a:rPr lang="en-US" sz="600">
                          <a:hlinkClick r:id="rId46"/>
                        </a:rPr>
                        <a:t>due38</a:t>
                      </a:r>
                      <a:endParaRPr lang="en-US" sz="600"/>
                    </a:p>
                  </a:txBody>
                  <a:tcPr marL="30903" marR="30903" marT="15452" marB="15452">
                    <a:lnL>
                      <a:noFill/>
                    </a:lnL>
                    <a:lnR>
                      <a:noFill/>
                    </a:lnR>
                    <a:lnT>
                      <a:noFill/>
                    </a:lnT>
                    <a:lnB>
                      <a:noFill/>
                    </a:lnB>
                    <a:noFill/>
                  </a:tcPr>
                </a:tc>
                <a:tc>
                  <a:txBody>
                    <a:bodyPr/>
                    <a:lstStyle/>
                    <a:p>
                      <a:r>
                        <a:rPr lang="en-US" sz="600"/>
                        <a:t>DAE </a:t>
                      </a:r>
                      <a:br>
                        <a:rPr lang="en-US" sz="600"/>
                      </a:br>
                      <a:r>
                        <a:rPr lang="en-US" sz="600" b="1"/>
                        <a:t>Data Logger</a:t>
                      </a:r>
                      <a:r>
                        <a:rPr lang="en-US" sz="600"/>
                        <a:t>: </a:t>
                      </a:r>
                      <a:r>
                        <a:rPr lang="en-US" sz="600">
                          <a:hlinkClick r:id="rId47"/>
                        </a:rPr>
                        <a:t>CUB</a:t>
                      </a:r>
                      <a:r>
                        <a:rPr lang="en-US" sz="600"/>
                        <a:t>, </a:t>
                      </a:r>
                      <a:r>
                        <a:rPr lang="en-US" sz="600">
                          <a:hlinkClick r:id="rId48"/>
                        </a:rPr>
                        <a:t>CMTS1A</a:t>
                      </a:r>
                      <a:r>
                        <a:rPr lang="en-US" sz="600"/>
                        <a:t> </a:t>
                      </a:r>
                    </a:p>
                  </a:txBody>
                  <a:tcPr marL="30903" marR="30903" marT="15452" marB="15452" anchor="ctr">
                    <a:lnL>
                      <a:noFill/>
                    </a:lnL>
                    <a:lnR>
                      <a:noFill/>
                    </a:lnR>
                    <a:lnT>
                      <a:noFill/>
                    </a:lnT>
                    <a:lnB>
                      <a:noFill/>
                    </a:lnB>
                    <a:noFill/>
                  </a:tcPr>
                </a:tc>
                <a:extLst>
                  <a:ext uri="{0D108BD9-81ED-4DB2-BD59-A6C34878D82A}">
                    <a16:rowId xmlns:a16="http://schemas.microsoft.com/office/drawing/2014/main" val="523519325"/>
                  </a:ext>
                </a:extLst>
              </a:tr>
              <a:tr h="323244">
                <a:tc>
                  <a:txBody>
                    <a:bodyPr/>
                    <a:lstStyle/>
                    <a:p>
                      <a:r>
                        <a:rPr lang="en-US" sz="600">
                          <a:hlinkClick r:id="rId49"/>
                        </a:rPr>
                        <a:t>due39</a:t>
                      </a:r>
                      <a:endParaRPr lang="en-US" sz="600"/>
                    </a:p>
                  </a:txBody>
                  <a:tcPr marL="30903" marR="30903" marT="15452" marB="15452">
                    <a:lnL>
                      <a:noFill/>
                    </a:lnL>
                    <a:lnR>
                      <a:noFill/>
                    </a:lnR>
                    <a:lnT>
                      <a:noFill/>
                    </a:lnT>
                    <a:lnB>
                      <a:noFill/>
                    </a:lnB>
                    <a:noFill/>
                  </a:tcPr>
                </a:tc>
                <a:tc>
                  <a:txBody>
                    <a:bodyPr/>
                    <a:lstStyle/>
                    <a:p>
                      <a:r>
                        <a:rPr lang="en-US" sz="600"/>
                        <a:t>DAE </a:t>
                      </a:r>
                      <a:br>
                        <a:rPr lang="en-US" sz="600"/>
                      </a:br>
                      <a:r>
                        <a:rPr lang="en-US" sz="600" b="1"/>
                        <a:t>Data Logger</a:t>
                      </a:r>
                      <a:r>
                        <a:rPr lang="en-US" sz="600"/>
                        <a:t>: </a:t>
                      </a:r>
                      <a:r>
                        <a:rPr lang="en-US" sz="600">
                          <a:hlinkClick r:id="rId50"/>
                        </a:rPr>
                        <a:t>Linac</a:t>
                      </a:r>
                      <a:r>
                        <a:rPr lang="en-US" sz="600"/>
                        <a:t>, </a:t>
                      </a:r>
                      <a:r>
                        <a:rPr lang="en-US" sz="600">
                          <a:hlinkClick r:id="rId51"/>
                        </a:rPr>
                        <a:t>Lina4</a:t>
                      </a:r>
                      <a:r>
                        <a:rPr lang="en-US" sz="600"/>
                        <a:t> </a:t>
                      </a:r>
                    </a:p>
                  </a:txBody>
                  <a:tcPr marL="30903" marR="30903" marT="15452" marB="15452" anchor="ctr">
                    <a:lnL>
                      <a:noFill/>
                    </a:lnL>
                    <a:lnR>
                      <a:noFill/>
                    </a:lnR>
                    <a:lnT>
                      <a:noFill/>
                    </a:lnT>
                    <a:lnB>
                      <a:noFill/>
                    </a:lnB>
                    <a:noFill/>
                  </a:tcPr>
                </a:tc>
                <a:extLst>
                  <a:ext uri="{0D108BD9-81ED-4DB2-BD59-A6C34878D82A}">
                    <a16:rowId xmlns:a16="http://schemas.microsoft.com/office/drawing/2014/main" val="3641556605"/>
                  </a:ext>
                </a:extLst>
              </a:tr>
              <a:tr h="420690">
                <a:tc>
                  <a:txBody>
                    <a:bodyPr/>
                    <a:lstStyle/>
                    <a:p>
                      <a:r>
                        <a:rPr lang="en-US" sz="600">
                          <a:hlinkClick r:id="rId52"/>
                        </a:rPr>
                        <a:t>due40</a:t>
                      </a:r>
                      <a:endParaRPr lang="en-US" sz="600"/>
                    </a:p>
                  </a:txBody>
                  <a:tcPr marL="30903" marR="30903" marT="15452" marB="15452">
                    <a:lnL>
                      <a:noFill/>
                    </a:lnL>
                    <a:lnR>
                      <a:noFill/>
                    </a:lnR>
                    <a:lnT>
                      <a:noFill/>
                    </a:lnT>
                    <a:lnB>
                      <a:noFill/>
                    </a:lnB>
                    <a:noFill/>
                  </a:tcPr>
                </a:tc>
                <a:tc>
                  <a:txBody>
                    <a:bodyPr/>
                    <a:lstStyle/>
                    <a:p>
                      <a:r>
                        <a:rPr lang="en-US" sz="600"/>
                        <a:t>DAE </a:t>
                      </a:r>
                      <a:br>
                        <a:rPr lang="en-US" sz="600"/>
                      </a:br>
                      <a:r>
                        <a:rPr lang="en-US" sz="600" b="1"/>
                        <a:t>Data Logger</a:t>
                      </a:r>
                      <a:r>
                        <a:rPr lang="en-US" sz="600"/>
                        <a:t>: </a:t>
                      </a:r>
                      <a:r>
                        <a:rPr lang="en-US" sz="600">
                          <a:hlinkClick r:id="rId53"/>
                        </a:rPr>
                        <a:t>NML</a:t>
                      </a:r>
                      <a:r>
                        <a:rPr lang="en-US" sz="600"/>
                        <a:t>, </a:t>
                      </a:r>
                      <a:r>
                        <a:rPr lang="en-US" sz="600">
                          <a:hlinkClick r:id="rId54"/>
                        </a:rPr>
                        <a:t>EventN</a:t>
                      </a:r>
                      <a:r>
                        <a:rPr lang="en-US" sz="600"/>
                        <a:t>, </a:t>
                      </a:r>
                      <a:r>
                        <a:rPr lang="en-US" sz="600">
                          <a:hlinkClick r:id="rId55"/>
                        </a:rPr>
                        <a:t>NMLSRF</a:t>
                      </a:r>
                      <a:r>
                        <a:rPr lang="en-US" sz="600"/>
                        <a:t> </a:t>
                      </a:r>
                      <a:r>
                        <a:rPr lang="en-US" sz="600" b="1"/>
                        <a:t>OAC: </a:t>
                      </a:r>
                      <a:r>
                        <a:rPr lang="en-US" sz="600"/>
                        <a:t>EVENTN </a:t>
                      </a:r>
                    </a:p>
                  </a:txBody>
                  <a:tcPr marL="30903" marR="30903" marT="15452" marB="15452" anchor="ctr">
                    <a:lnL>
                      <a:noFill/>
                    </a:lnL>
                    <a:lnR>
                      <a:noFill/>
                    </a:lnR>
                    <a:lnT>
                      <a:noFill/>
                    </a:lnT>
                    <a:lnB>
                      <a:noFill/>
                    </a:lnB>
                    <a:noFill/>
                  </a:tcPr>
                </a:tc>
                <a:extLst>
                  <a:ext uri="{0D108BD9-81ED-4DB2-BD59-A6C34878D82A}">
                    <a16:rowId xmlns:a16="http://schemas.microsoft.com/office/drawing/2014/main" val="1935327873"/>
                  </a:ext>
                </a:extLst>
              </a:tr>
              <a:tr h="420690">
                <a:tc>
                  <a:txBody>
                    <a:bodyPr/>
                    <a:lstStyle/>
                    <a:p>
                      <a:r>
                        <a:rPr lang="en-US" sz="600">
                          <a:hlinkClick r:id="rId56"/>
                        </a:rPr>
                        <a:t>due41</a:t>
                      </a:r>
                      <a:endParaRPr lang="en-US" sz="600"/>
                    </a:p>
                  </a:txBody>
                  <a:tcPr marL="30903" marR="30903" marT="15452" marB="15452">
                    <a:lnL>
                      <a:noFill/>
                    </a:lnL>
                    <a:lnR>
                      <a:noFill/>
                    </a:lnR>
                    <a:lnT>
                      <a:noFill/>
                    </a:lnT>
                    <a:lnB>
                      <a:noFill/>
                    </a:lnB>
                    <a:noFill/>
                  </a:tcPr>
                </a:tc>
                <a:tc>
                  <a:txBody>
                    <a:bodyPr/>
                    <a:lstStyle/>
                    <a:p>
                      <a:r>
                        <a:rPr lang="en-US" sz="600" dirty="0"/>
                        <a:t>DAE </a:t>
                      </a:r>
                      <a:br>
                        <a:rPr lang="en-US" sz="600" dirty="0"/>
                      </a:br>
                      <a:r>
                        <a:rPr lang="en-US" sz="600" b="1" dirty="0"/>
                        <a:t>Servlet: </a:t>
                      </a:r>
                      <a:r>
                        <a:rPr lang="en-US" sz="600" dirty="0" err="1"/>
                        <a:t>AutoTune#Db</a:t>
                      </a:r>
                      <a:r>
                        <a:rPr lang="en-US" sz="600" dirty="0"/>
                        <a:t> </a:t>
                      </a:r>
                      <a:r>
                        <a:rPr lang="en-US" sz="600" dirty="0" err="1"/>
                        <a:t>DbServlet</a:t>
                      </a:r>
                      <a:r>
                        <a:rPr lang="en-US" sz="600" dirty="0"/>
                        <a:t> </a:t>
                      </a:r>
                      <a:r>
                        <a:rPr lang="en-US" sz="600" dirty="0" err="1"/>
                        <a:t>db_sqlapi</a:t>
                      </a:r>
                      <a:r>
                        <a:rPr lang="en-US" sz="600" dirty="0"/>
                        <a:t> </a:t>
                      </a:r>
                      <a:br>
                        <a:rPr lang="en-US" sz="600" dirty="0"/>
                      </a:br>
                      <a:r>
                        <a:rPr lang="en-US" sz="600" b="1" dirty="0"/>
                        <a:t>Data Logger</a:t>
                      </a:r>
                      <a:r>
                        <a:rPr lang="en-US" sz="600" dirty="0"/>
                        <a:t>: </a:t>
                      </a:r>
                      <a:r>
                        <a:rPr lang="en-US" sz="600" dirty="0">
                          <a:hlinkClick r:id="rId57"/>
                        </a:rPr>
                        <a:t>Safty</a:t>
                      </a:r>
                      <a:endParaRPr lang="en-US" sz="600" dirty="0"/>
                    </a:p>
                  </a:txBody>
                  <a:tcPr marL="30903" marR="30903" marT="15452" marB="15452" anchor="ctr">
                    <a:lnL>
                      <a:noFill/>
                    </a:lnL>
                    <a:lnR>
                      <a:noFill/>
                    </a:lnR>
                    <a:lnT>
                      <a:noFill/>
                    </a:lnT>
                    <a:lnB>
                      <a:noFill/>
                    </a:lnB>
                    <a:noFill/>
                  </a:tcPr>
                </a:tc>
                <a:extLst>
                  <a:ext uri="{0D108BD9-81ED-4DB2-BD59-A6C34878D82A}">
                    <a16:rowId xmlns:a16="http://schemas.microsoft.com/office/drawing/2014/main" val="2117094854"/>
                  </a:ext>
                </a:extLst>
              </a:tr>
            </a:tbl>
          </a:graphicData>
        </a:graphic>
      </p:graphicFrame>
      <p:sp>
        <p:nvSpPr>
          <p:cNvPr id="14" name="TextBox 13">
            <a:extLst>
              <a:ext uri="{FF2B5EF4-FFF2-40B4-BE49-F238E27FC236}">
                <a16:creationId xmlns:a16="http://schemas.microsoft.com/office/drawing/2014/main" id="{99CAF51D-965F-C37A-24CB-C060B8A5D714}"/>
              </a:ext>
            </a:extLst>
          </p:cNvPr>
          <p:cNvSpPr txBox="1"/>
          <p:nvPr/>
        </p:nvSpPr>
        <p:spPr>
          <a:xfrm>
            <a:off x="168675" y="1217533"/>
            <a:ext cx="4827671" cy="2585323"/>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chemeClr val="accent6"/>
                </a:solidFill>
              </a:rPr>
              <a:t>Java engine upgrades still going smoothly.</a:t>
            </a:r>
          </a:p>
          <a:p>
            <a:pPr marL="342900" indent="-342900">
              <a:buFont typeface="Arial" panose="020B0604020202020204" pitchFamily="34" charset="0"/>
              <a:buChar char="•"/>
            </a:pPr>
            <a:r>
              <a:rPr lang="en-US" sz="1800" dirty="0">
                <a:solidFill>
                  <a:schemeClr val="accent6"/>
                </a:solidFill>
              </a:rPr>
              <a:t>Trying to give more advanced notice of outages.</a:t>
            </a:r>
          </a:p>
          <a:p>
            <a:pPr marL="342900" indent="-342900">
              <a:buFont typeface="Arial" panose="020B0604020202020204" pitchFamily="34" charset="0"/>
              <a:buChar char="•"/>
            </a:pPr>
            <a:r>
              <a:rPr lang="en-US" sz="1800" b="1" dirty="0">
                <a:solidFill>
                  <a:schemeClr val="accent6"/>
                </a:solidFill>
              </a:rPr>
              <a:t>DAEs</a:t>
            </a:r>
            <a:r>
              <a:rPr lang="en-US" sz="1800" dirty="0">
                <a:solidFill>
                  <a:schemeClr val="accent6"/>
                </a:solidFill>
              </a:rPr>
              <a:t> are redundant, no service impact from single outage</a:t>
            </a:r>
          </a:p>
          <a:p>
            <a:pPr marL="342900" indent="-342900">
              <a:buFont typeface="Arial" panose="020B0604020202020204" pitchFamily="34" charset="0"/>
              <a:buChar char="•"/>
            </a:pPr>
            <a:r>
              <a:rPr lang="en-US" sz="1800" dirty="0">
                <a:solidFill>
                  <a:schemeClr val="accent6"/>
                </a:solidFill>
              </a:rPr>
              <a:t>Watch out for </a:t>
            </a:r>
            <a:r>
              <a:rPr lang="en-US" sz="1800" b="1" dirty="0">
                <a:solidFill>
                  <a:schemeClr val="accent6"/>
                </a:solidFill>
              </a:rPr>
              <a:t>OACs</a:t>
            </a:r>
            <a:r>
              <a:rPr lang="en-US" sz="1800" dirty="0">
                <a:solidFill>
                  <a:schemeClr val="accent6"/>
                </a:solidFill>
              </a:rPr>
              <a:t> (open-access clients), mostly likely operational impact.</a:t>
            </a:r>
          </a:p>
          <a:p>
            <a:pPr marL="342900" indent="-342900">
              <a:buFont typeface="Arial" panose="020B0604020202020204" pitchFamily="34" charset="0"/>
              <a:buChar char="•"/>
            </a:pPr>
            <a:r>
              <a:rPr lang="en-US" sz="1800" dirty="0">
                <a:solidFill>
                  <a:schemeClr val="accent6"/>
                </a:solidFill>
              </a:rPr>
              <a:t>Adding OAC functionality notes to </a:t>
            </a:r>
            <a:r>
              <a:rPr lang="en-US" sz="1800" dirty="0" err="1">
                <a:solidFill>
                  <a:schemeClr val="accent6"/>
                </a:solidFill>
              </a:rPr>
              <a:t>Elog</a:t>
            </a:r>
            <a:r>
              <a:rPr lang="en-US" sz="1800" dirty="0">
                <a:solidFill>
                  <a:schemeClr val="accent6"/>
                </a:solidFill>
              </a:rPr>
              <a:t> notification entries.</a:t>
            </a:r>
          </a:p>
        </p:txBody>
      </p:sp>
    </p:spTree>
    <p:extLst>
      <p:ext uri="{BB962C8B-B14F-4D97-AF65-F5344CB8AC3E}">
        <p14:creationId xmlns:p14="http://schemas.microsoft.com/office/powerpoint/2010/main" val="1257495662"/>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4" id="{CB7ACBD4-1FF4-4C43-816D-7134F0E2B41D}" vid="{8773B698-5E34-8649-83D5-C6AC28019C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ccf97bdc-a551-4925-98dc-bdea88868885"/>
    <Document_x0020_Category xmlns="ccf97bdc-a551-4925-98dc-bdea88868885"/>
    <Project_x0020_Phase xmlns="ccf97bdc-a551-4925-98dc-bdea88868885">Initiation</Project_x0020_Phas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1C09F1DBC5AD47A6869093810B4492" ma:contentTypeVersion="60" ma:contentTypeDescription="Create a new document." ma:contentTypeScope="" ma:versionID="a20d3f2dfbcd7e6e87b37600e534a7ff">
  <xsd:schema xmlns:xsd="http://www.w3.org/2001/XMLSchema" xmlns:xs="http://www.w3.org/2001/XMLSchema" xmlns:p="http://schemas.microsoft.com/office/2006/metadata/properties" xmlns:ns2="3427cf1b-08f6-4349-98e1-9c40df501855" xmlns:ns3="ccf97bdc-a551-4925-98dc-bdea88868885" targetNamespace="http://schemas.microsoft.com/office/2006/metadata/properties" ma:root="true" ma:fieldsID="69c3da6ba194ca1086459c16ba5ddc8d" ns2:_="" ns3:_="">
    <xsd:import namespace="3427cf1b-08f6-4349-98e1-9c40df501855"/>
    <xsd:import namespace="ccf97bdc-a551-4925-98dc-bdea88868885"/>
    <xsd:element name="properties">
      <xsd:complexType>
        <xsd:sequence>
          <xsd:element name="documentManagement">
            <xsd:complexType>
              <xsd:all>
                <xsd:element ref="ns2:_dlc_DocId" minOccurs="0"/>
                <xsd:element ref="ns2:_dlc_DocIdUrl" minOccurs="0"/>
                <xsd:element ref="ns2:_dlc_DocIdPersistId" minOccurs="0"/>
                <xsd:element ref="ns3:Document_x0020_Type" minOccurs="0"/>
                <xsd:element ref="ns3:Document_x0020_Category" minOccurs="0"/>
                <xsd:element ref="ns3:Project_x0020_Pha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27cf1b-08f6-4349-98e1-9c40df50185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cf97bdc-a551-4925-98dc-bdea88868885" elementFormDefault="qualified">
    <xsd:import namespace="http://schemas.microsoft.com/office/2006/documentManagement/types"/>
    <xsd:import namespace="http://schemas.microsoft.com/office/infopath/2007/PartnerControls"/>
    <xsd:element name="Document_x0020_Type" ma:index="11" nillable="true" ma:displayName="Document Type" ma:internalName="Document_x0020_Type" ma:readOnly="false">
      <xsd:complexType>
        <xsd:complexContent>
          <xsd:extension base="dms:MultiChoiceFillIn">
            <xsd:sequence>
              <xsd:element name="Value" maxOccurs="unbounded" minOccurs="0" nillable="true">
                <xsd:simpleType>
                  <xsd:union memberTypes="dms:Text">
                    <xsd:simpleType>
                      <xsd:restriction base="dms:Choice">
                        <xsd:enumeration value="Action Item List"/>
                        <xsd:enumeration value="Change Request Log"/>
                        <xsd:enumeration value="Communications Plan"/>
                        <xsd:enumeration value="Decision Log"/>
                        <xsd:enumeration value="Design Document"/>
                        <xsd:enumeration value="Issues Log"/>
                        <xsd:enumeration value="Lesson Learned"/>
                        <xsd:enumeration value="Management and Organization Structure"/>
                        <xsd:enumeration value="Meeting Minutes"/>
                        <xsd:enumeration value="Project Acceptance Criteria"/>
                        <xsd:enumeration value="Project Charter"/>
                        <xsd:enumeration value="Project Cost Estimate"/>
                        <xsd:enumeration value="Project Management Workbook"/>
                        <xsd:enumeration value="Project Summary"/>
                        <xsd:enumeration value="Requirements Document"/>
                        <xsd:enumeration value="Risk Register"/>
                        <xsd:enumeration value="Schedule"/>
                        <xsd:enumeration value="Security Management Plan"/>
                        <xsd:enumeration value="Technical Document"/>
                        <xsd:enumeration value="Weekly Status Reports"/>
                      </xsd:restriction>
                    </xsd:simpleType>
                  </xsd:union>
                </xsd:simpleType>
              </xsd:element>
            </xsd:sequence>
          </xsd:extension>
        </xsd:complexContent>
      </xsd:complexType>
    </xsd:element>
    <xsd:element name="Document_x0020_Category" ma:index="12" nillable="true" ma:displayName="Document Category" ma:internalName="Document_x0020_Category" ma:readOnly="false">
      <xsd:complexType>
        <xsd:complexContent>
          <xsd:extension base="dms:MultiChoiceFillIn">
            <xsd:sequence>
              <xsd:element name="Value" maxOccurs="unbounded" minOccurs="0" nillable="true">
                <xsd:simpleType>
                  <xsd:union memberTypes="dms:Text">
                    <xsd:simpleType>
                      <xsd:restriction base="dms:Choice">
                        <xsd:enumeration value="Request for Proposals"/>
                        <xsd:enumeration value="Project Decision Documents (PDD)"/>
                        <xsd:enumeration value="Budget and Cost Documents"/>
                      </xsd:restriction>
                    </xsd:simpleType>
                  </xsd:union>
                </xsd:simpleType>
              </xsd:element>
            </xsd:sequence>
          </xsd:extension>
        </xsd:complexContent>
      </xsd:complexType>
    </xsd:element>
    <xsd:element name="Project_x0020_Phase" ma:index="13" nillable="true" ma:displayName="Project Phase" ma:default="Initiation" ma:format="Dropdown" ma:internalName="Project_x0020_Phase" ma:readOnly="false">
      <xsd:simpleType>
        <xsd:restriction base="dms:Choice">
          <xsd:enumeration value="Initiation"/>
          <xsd:enumeration value="Planning"/>
          <xsd:enumeration value="Execution"/>
          <xsd:enumeration value="Control"/>
          <xsd:enumeration value="Closeou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7B1EC6-8980-4132-B578-1EFCA69A24C9}">
  <ds:schemaRefs>
    <ds:schemaRef ds:uri="http://purl.org/dc/dcmitype/"/>
    <ds:schemaRef ds:uri="http://purl.org/dc/elements/1.1/"/>
    <ds:schemaRef ds:uri="3427cf1b-08f6-4349-98e1-9c40df501855"/>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ccf97bdc-a551-4925-98dc-bdea8886888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F19CE26-B9B0-4D18-9AF5-AFCEF8F13B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27cf1b-08f6-4349-98e1-9c40df501855"/>
    <ds:schemaRef ds:uri="ccf97bdc-a551-4925-98dc-bdea888688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78AAC9-3811-45E2-8B1F-6823F0320A5E}">
  <ds:schemaRefs>
    <ds:schemaRef ds:uri="http://schemas.microsoft.com/sharepoint/events"/>
  </ds:schemaRefs>
</ds:datastoreItem>
</file>

<file path=customXml/itemProps4.xml><?xml version="1.0" encoding="utf-8"?>
<ds:datastoreItem xmlns:ds="http://schemas.openxmlformats.org/officeDocument/2006/customXml" ds:itemID="{CBB153CA-B575-4332-8657-26A6407DAC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Fermilab_PPT_090915</Template>
  <TotalTime>10478</TotalTime>
  <Words>458</Words>
  <Application>Microsoft Macintosh PowerPoint</Application>
  <PresentationFormat>On-screen Show (16:9)</PresentationFormat>
  <Paragraphs>59</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Helvetica</vt:lpstr>
      <vt:lpstr>Fermilab_PPT_090915</vt:lpstr>
      <vt:lpstr>PowerPoint Presentation</vt:lpstr>
      <vt:lpstr>Java Engine Upgrades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C. Watts</dc:creator>
  <cp:lastModifiedBy>Adam C. Watts</cp:lastModifiedBy>
  <cp:revision>314</cp:revision>
  <cp:lastPrinted>2023-01-25T17:43:18Z</cp:lastPrinted>
  <dcterms:created xsi:type="dcterms:W3CDTF">2021-10-06T21:33:04Z</dcterms:created>
  <dcterms:modified xsi:type="dcterms:W3CDTF">2024-02-09T03:11:30Z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0x010100471C09F1DBC5AD47A6869093810B4492</vt:lpwstr>
  </property>
</Properties>
</file>