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8"/>
  </p:notesMasterIdLst>
  <p:sldIdLst>
    <p:sldId id="309" r:id="rId2"/>
    <p:sldId id="307" r:id="rId3"/>
    <p:sldId id="313" r:id="rId4"/>
    <p:sldId id="308" r:id="rId5"/>
    <p:sldId id="310" r:id="rId6"/>
    <p:sldId id="311" r:id="rId7"/>
    <p:sldId id="312" r:id="rId8"/>
    <p:sldId id="265" r:id="rId9"/>
    <p:sldId id="306" r:id="rId10"/>
    <p:sldId id="303" r:id="rId11"/>
    <p:sldId id="304" r:id="rId12"/>
    <p:sldId id="305" r:id="rId13"/>
    <p:sldId id="302" r:id="rId14"/>
    <p:sldId id="300" r:id="rId15"/>
    <p:sldId id="301" r:id="rId16"/>
    <p:sldId id="299" r:id="rId17"/>
    <p:sldId id="298" r:id="rId18"/>
    <p:sldId id="297" r:id="rId19"/>
    <p:sldId id="293" r:id="rId20"/>
    <p:sldId id="294" r:id="rId21"/>
    <p:sldId id="295" r:id="rId22"/>
    <p:sldId id="296" r:id="rId23"/>
    <p:sldId id="292" r:id="rId24"/>
    <p:sldId id="288" r:id="rId25"/>
    <p:sldId id="289" r:id="rId26"/>
    <p:sldId id="291" r:id="rId27"/>
    <p:sldId id="290" r:id="rId28"/>
    <p:sldId id="287" r:id="rId29"/>
    <p:sldId id="283" r:id="rId30"/>
    <p:sldId id="284" r:id="rId31"/>
    <p:sldId id="285" r:id="rId32"/>
    <p:sldId id="282" r:id="rId33"/>
    <p:sldId id="281" r:id="rId34"/>
    <p:sldId id="277" r:id="rId35"/>
    <p:sldId id="278" r:id="rId36"/>
    <p:sldId id="279" r:id="rId37"/>
    <p:sldId id="280" r:id="rId38"/>
    <p:sldId id="276" r:id="rId39"/>
    <p:sldId id="256" r:id="rId40"/>
    <p:sldId id="274" r:id="rId41"/>
    <p:sldId id="271" r:id="rId42"/>
    <p:sldId id="272" r:id="rId43"/>
    <p:sldId id="273" r:id="rId44"/>
    <p:sldId id="270" r:id="rId45"/>
    <p:sldId id="268" r:id="rId46"/>
    <p:sldId id="269" r:id="rId47"/>
    <p:sldId id="267" r:id="rId48"/>
    <p:sldId id="266" r:id="rId49"/>
    <p:sldId id="258" r:id="rId50"/>
    <p:sldId id="264" r:id="rId51"/>
    <p:sldId id="260" r:id="rId52"/>
    <p:sldId id="262" r:id="rId53"/>
    <p:sldId id="261" r:id="rId54"/>
    <p:sldId id="263" r:id="rId55"/>
    <p:sldId id="257" r:id="rId56"/>
    <p:sldId id="259" r:id="rId57"/>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328"/>
    <p:restoredTop sz="96306"/>
  </p:normalViewPr>
  <p:slideViewPr>
    <p:cSldViewPr snapToGrid="0" snapToObjects="1">
      <p:cViewPr varScale="1">
        <p:scale>
          <a:sx n="83" d="100"/>
          <a:sy n="83" d="100"/>
        </p:scale>
        <p:origin x="208"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05.02.24</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FEB.08.24</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FEB.08.24</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FEB.08.24</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FEB.08.24</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FEB.08.24</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FEB.08.24</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FEB.08.24</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FEB.08.24</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FEB.08.24</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FEB.08.24</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FEB.08.24</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hyperlink" Target="https://indico.fnal.gov/event/63058/contributions/283340/attachments/174664/236877/IERC%20Conference%20Collaboration%20Furniture.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cbarker@fnal.gov" TargetMode="External"/><Relationship Id="rId2" Type="http://schemas.openxmlformats.org/officeDocument/2006/relationships/hyperlink" Target="mailto:sbarrett@fnal.gov" TargetMode="Externa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224676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Chilled water circuit:</a:t>
            </a:r>
          </a:p>
          <a:p>
            <a:r>
              <a:rPr lang="en-GB" sz="2000" dirty="0">
                <a:solidFill>
                  <a:schemeClr val="accent1"/>
                </a:solidFill>
                <a:latin typeface="Arial" panose="020B0604020202020204" pitchFamily="34" charset="0"/>
                <a:cs typeface="Arial" panose="020B0604020202020204" pitchFamily="34" charset="0"/>
              </a:rPr>
              <a:t>Blake </a:t>
            </a:r>
            <a:r>
              <a:rPr lang="en-GB" sz="2000" dirty="0" err="1">
                <a:solidFill>
                  <a:schemeClr val="accent1"/>
                </a:solidFill>
                <a:latin typeface="Arial" panose="020B0604020202020204" pitchFamily="34" charset="0"/>
                <a:cs typeface="Arial" panose="020B0604020202020204" pitchFamily="34" charset="0"/>
              </a:rPr>
              <a:t>Hanauer</a:t>
            </a:r>
            <a:r>
              <a:rPr lang="en-GB" sz="2000" dirty="0">
                <a:solidFill>
                  <a:schemeClr val="accent1"/>
                </a:solidFill>
                <a:latin typeface="Arial" panose="020B0604020202020204" pitchFamily="34" charset="0"/>
                <a:cs typeface="Arial" panose="020B0604020202020204" pitchFamily="34" charset="0"/>
              </a:rPr>
              <a:t> from ISD is proposing to use the same style unit filter that already installed in other areas throughout the lab. With ISD Ops taking care of the filter changes and chemical treatments it is best we keep a universal system in place rather than stocking parts and filters for many different applications. This is good and we are waiting for a quote on the work for the replacement.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0" name="Picture 9">
            <a:extLst>
              <a:ext uri="{FF2B5EF4-FFF2-40B4-BE49-F238E27FC236}">
                <a16:creationId xmlns:a16="http://schemas.microsoft.com/office/drawing/2014/main" id="{B14C816A-0ADE-9845-86C3-D7454683E032}"/>
              </a:ext>
            </a:extLst>
          </p:cNvPr>
          <p:cNvPicPr>
            <a:picLocks noChangeAspect="1"/>
          </p:cNvPicPr>
          <p:nvPr/>
        </p:nvPicPr>
        <p:blipFill>
          <a:blip r:embed="rId2"/>
          <a:stretch>
            <a:fillRect/>
          </a:stretch>
        </p:blipFill>
        <p:spPr>
          <a:xfrm>
            <a:off x="653142" y="3099687"/>
            <a:ext cx="6670463" cy="1844102"/>
          </a:xfrm>
          <a:prstGeom prst="rect">
            <a:avLst/>
          </a:prstGeom>
        </p:spPr>
      </p:pic>
    </p:spTree>
    <p:extLst>
      <p:ext uri="{BB962C8B-B14F-4D97-AF65-F5344CB8AC3E}">
        <p14:creationId xmlns:p14="http://schemas.microsoft.com/office/powerpoint/2010/main" val="3180344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Monday Feb 5</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will start the installation of the new furniture for the conference rooms, common areas and wellness </a:t>
            </a:r>
            <a:r>
              <a:rPr lang="en-GB" sz="2000" dirty="0" err="1">
                <a:solidFill>
                  <a:schemeClr val="accent1"/>
                </a:solidFill>
                <a:latin typeface="Arial" panose="020B0604020202020204" pitchFamily="34" charset="0"/>
                <a:cs typeface="Arial" panose="020B0604020202020204" pitchFamily="34" charset="0"/>
              </a:rPr>
              <a:t>centers</a:t>
            </a:r>
            <a:r>
              <a:rPr lang="en-GB" sz="2000" dirty="0">
                <a:solidFill>
                  <a:schemeClr val="accent1"/>
                </a:solidFill>
                <a:latin typeface="Arial" panose="020B0604020202020204" pitchFamily="34" charset="0"/>
                <a:cs typeface="Arial" panose="020B0604020202020204" pitchFamily="34" charset="0"/>
              </a:rPr>
              <a:t>. We need to empty the conference room from the current “borrowed” furniture.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pic>
        <p:nvPicPr>
          <p:cNvPr id="8" name="Picture 7">
            <a:extLst>
              <a:ext uri="{FF2B5EF4-FFF2-40B4-BE49-F238E27FC236}">
                <a16:creationId xmlns:a16="http://schemas.microsoft.com/office/drawing/2014/main" id="{8A8A2160-5F98-B846-B3F4-7C3D345D6195}"/>
              </a:ext>
            </a:extLst>
          </p:cNvPr>
          <p:cNvPicPr>
            <a:picLocks noChangeAspect="1"/>
          </p:cNvPicPr>
          <p:nvPr/>
        </p:nvPicPr>
        <p:blipFill>
          <a:blip r:embed="rId2"/>
          <a:stretch>
            <a:fillRect/>
          </a:stretch>
        </p:blipFill>
        <p:spPr>
          <a:xfrm>
            <a:off x="223284" y="2336994"/>
            <a:ext cx="4238277" cy="2363083"/>
          </a:xfrm>
          <a:prstGeom prst="rect">
            <a:avLst/>
          </a:prstGeom>
        </p:spPr>
      </p:pic>
      <p:pic>
        <p:nvPicPr>
          <p:cNvPr id="10" name="Picture 9">
            <a:extLst>
              <a:ext uri="{FF2B5EF4-FFF2-40B4-BE49-F238E27FC236}">
                <a16:creationId xmlns:a16="http://schemas.microsoft.com/office/drawing/2014/main" id="{03C80EF1-12A4-014F-8167-48A3C294D84A}"/>
              </a:ext>
            </a:extLst>
          </p:cNvPr>
          <p:cNvPicPr>
            <a:picLocks noChangeAspect="1"/>
          </p:cNvPicPr>
          <p:nvPr/>
        </p:nvPicPr>
        <p:blipFill>
          <a:blip r:embed="rId3"/>
          <a:stretch>
            <a:fillRect/>
          </a:stretch>
        </p:blipFill>
        <p:spPr>
          <a:xfrm>
            <a:off x="4415161" y="2532141"/>
            <a:ext cx="4728839" cy="2167936"/>
          </a:xfrm>
          <a:prstGeom prst="rect">
            <a:avLst/>
          </a:prstGeom>
        </p:spPr>
      </p:pic>
      <p:sp>
        <p:nvSpPr>
          <p:cNvPr id="11" name="TextBox 10">
            <a:extLst>
              <a:ext uri="{FF2B5EF4-FFF2-40B4-BE49-F238E27FC236}">
                <a16:creationId xmlns:a16="http://schemas.microsoft.com/office/drawing/2014/main" id="{A5741C8F-0D39-3949-BAC2-98A0C2E9E436}"/>
              </a:ext>
            </a:extLst>
          </p:cNvPr>
          <p:cNvSpPr txBox="1"/>
          <p:nvPr/>
        </p:nvSpPr>
        <p:spPr>
          <a:xfrm>
            <a:off x="743487" y="4700077"/>
            <a:ext cx="7877908" cy="76944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List of furniture is available here: </a:t>
            </a:r>
            <a:r>
              <a:rPr lang="en-GB" sz="1200" dirty="0">
                <a:solidFill>
                  <a:schemeClr val="accent1"/>
                </a:solidFill>
                <a:latin typeface="Arial" panose="020B0604020202020204" pitchFamily="34" charset="0"/>
                <a:cs typeface="Arial" panose="020B0604020202020204" pitchFamily="34" charset="0"/>
                <a:hlinkClick r:id="rId4"/>
              </a:rPr>
              <a:t>https://indico.fnal.gov/event/63058/contributions/283340/attachments/174664/236877/IERC Conference Collaboration Furniture.pdf</a:t>
            </a:r>
            <a:endParaRPr lang="en-GB" sz="1200" dirty="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F05B14B-920F-4945-8F47-9F9071EFF72A}"/>
              </a:ext>
            </a:extLst>
          </p:cNvPr>
          <p:cNvSpPr txBox="1"/>
          <p:nvPr/>
        </p:nvSpPr>
        <p:spPr>
          <a:xfrm>
            <a:off x="743487" y="5586910"/>
            <a:ext cx="7877908"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completion of the furniture for the double occupancy offices is still on-hold (req. 350162)</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60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agreed this is the list of new workbenches for the various labs that I have collected. Final negotiations in progress.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pic>
        <p:nvPicPr>
          <p:cNvPr id="7" name="Picture 6">
            <a:extLst>
              <a:ext uri="{FF2B5EF4-FFF2-40B4-BE49-F238E27FC236}">
                <a16:creationId xmlns:a16="http://schemas.microsoft.com/office/drawing/2014/main" id="{00ECE619-5AD6-F246-B70C-1CF8B5293A06}"/>
              </a:ext>
            </a:extLst>
          </p:cNvPr>
          <p:cNvPicPr>
            <a:picLocks noChangeAspect="1"/>
          </p:cNvPicPr>
          <p:nvPr/>
        </p:nvPicPr>
        <p:blipFill>
          <a:blip r:embed="rId2"/>
          <a:stretch>
            <a:fillRect/>
          </a:stretch>
        </p:blipFill>
        <p:spPr>
          <a:xfrm>
            <a:off x="1106967" y="1798525"/>
            <a:ext cx="6930065" cy="3069567"/>
          </a:xfrm>
          <a:prstGeom prst="rect">
            <a:avLst/>
          </a:prstGeom>
        </p:spPr>
      </p:pic>
      <p:sp>
        <p:nvSpPr>
          <p:cNvPr id="9" name="TextBox 8">
            <a:extLst>
              <a:ext uri="{FF2B5EF4-FFF2-40B4-BE49-F238E27FC236}">
                <a16:creationId xmlns:a16="http://schemas.microsoft.com/office/drawing/2014/main" id="{9D3241A6-20CB-EB4A-846B-07A332962B6E}"/>
              </a:ext>
            </a:extLst>
          </p:cNvPr>
          <p:cNvSpPr txBox="1"/>
          <p:nvPr/>
        </p:nvSpPr>
        <p:spPr>
          <a:xfrm>
            <a:off x="803643" y="5047343"/>
            <a:ext cx="7877908" cy="954107"/>
          </a:xfrm>
          <a:prstGeom prst="rect">
            <a:avLst/>
          </a:prstGeom>
          <a:noFill/>
        </p:spPr>
        <p:txBody>
          <a:bodyPr wrap="square" rtlCol="0">
            <a:spAutoFit/>
          </a:bodyPr>
          <a:lstStyle/>
          <a:p>
            <a:pPr marL="342900" indent="-342900">
              <a:buFont typeface="+mj-lt"/>
              <a:buAutoNum type="arabicPeriod"/>
            </a:pPr>
            <a:r>
              <a:rPr lang="en-CH" sz="1400" dirty="0">
                <a:latin typeface="Arial" panose="020B0604020202020204" pitchFamily="34" charset="0"/>
                <a:cs typeface="Arial" panose="020B0604020202020204" pitchFamily="34" charset="0"/>
              </a:rPr>
              <a:t>Mu2e to return 2 workbenches to CMB-S4 for the CMB-S4 assembly lab</a:t>
            </a:r>
          </a:p>
          <a:p>
            <a:pPr marL="342900" indent="-342900">
              <a:buFont typeface="+mj-lt"/>
              <a:buAutoNum type="arabicPeriod"/>
            </a:pPr>
            <a:r>
              <a:rPr lang="en-CH" sz="1400" dirty="0">
                <a:latin typeface="Arial" panose="020B0604020202020204" pitchFamily="34" charset="0"/>
                <a:cs typeface="Arial" panose="020B0604020202020204" pitchFamily="34" charset="0"/>
              </a:rPr>
              <a:t>One extra ESD workbench with shelves is available </a:t>
            </a:r>
          </a:p>
          <a:p>
            <a:pPr marL="342900" indent="-342900">
              <a:buFont typeface="+mj-lt"/>
              <a:buAutoNum type="arabicPeriod"/>
            </a:pPr>
            <a:r>
              <a:rPr lang="en-GB" sz="1400" dirty="0">
                <a:latin typeface="Arial" panose="020B0604020202020204" pitchFamily="34" charset="0"/>
                <a:cs typeface="Arial" panose="020B0604020202020204" pitchFamily="34" charset="0"/>
              </a:rPr>
              <a:t>W</a:t>
            </a:r>
            <a:r>
              <a:rPr lang="en-CH" sz="1400" dirty="0">
                <a:latin typeface="Arial" panose="020B0604020202020204" pitchFamily="34" charset="0"/>
                <a:cs typeface="Arial" panose="020B0604020202020204" pitchFamily="34" charset="0"/>
              </a:rPr>
              <a:t>e had to cut the request from G211 from 5 to 3 and from EED from 6 to 5 in order to fit into the PPD budget</a:t>
            </a:r>
          </a:p>
        </p:txBody>
      </p:sp>
    </p:spTree>
    <p:extLst>
      <p:ext uri="{BB962C8B-B14F-4D97-AF65-F5344CB8AC3E}">
        <p14:creationId xmlns:p14="http://schemas.microsoft.com/office/powerpoint/2010/main" val="2069534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removed the link to the zoom meeting from the indico agenda. I have asked Leticia to send the new zoom link (which will be always the same) together with the weekly reminder.</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11" name="Picture 10">
            <a:extLst>
              <a:ext uri="{FF2B5EF4-FFF2-40B4-BE49-F238E27FC236}">
                <a16:creationId xmlns:a16="http://schemas.microsoft.com/office/drawing/2014/main" id="{5C72C327-2D97-964F-ABAE-2439A9D2E256}"/>
              </a:ext>
            </a:extLst>
          </p:cNvPr>
          <p:cNvPicPr>
            <a:picLocks noChangeAspect="1"/>
          </p:cNvPicPr>
          <p:nvPr/>
        </p:nvPicPr>
        <p:blipFill>
          <a:blip r:embed="rId2"/>
          <a:stretch>
            <a:fillRect/>
          </a:stretch>
        </p:blipFill>
        <p:spPr>
          <a:xfrm>
            <a:off x="514523" y="2124002"/>
            <a:ext cx="8114954" cy="1668203"/>
          </a:xfrm>
          <a:prstGeom prst="rect">
            <a:avLst/>
          </a:prstGeom>
        </p:spPr>
      </p:pic>
      <p:sp>
        <p:nvSpPr>
          <p:cNvPr id="12" name="TextBox 11">
            <a:extLst>
              <a:ext uri="{FF2B5EF4-FFF2-40B4-BE49-F238E27FC236}">
                <a16:creationId xmlns:a16="http://schemas.microsoft.com/office/drawing/2014/main" id="{3556D13A-FCDE-5541-A6E1-367D661CB397}"/>
              </a:ext>
            </a:extLst>
          </p:cNvPr>
          <p:cNvSpPr txBox="1"/>
          <p:nvPr/>
        </p:nvSpPr>
        <p:spPr>
          <a:xfrm>
            <a:off x="637442" y="3792205"/>
            <a:ext cx="4103688" cy="369332"/>
          </a:xfrm>
          <a:prstGeom prst="rect">
            <a:avLst/>
          </a:prstGeom>
          <a:noFill/>
        </p:spPr>
        <p:txBody>
          <a:bodyPr wrap="none" rtlCol="0">
            <a:spAutoFit/>
          </a:bodyPr>
          <a:lstStyle/>
          <a:p>
            <a:r>
              <a:rPr lang="en-GB" dirty="0"/>
              <a:t>D</a:t>
            </a:r>
            <a:r>
              <a:rPr lang="en-CH" dirty="0"/>
              <a:t>oes anybody know anything about this ?</a:t>
            </a:r>
          </a:p>
        </p:txBody>
      </p:sp>
    </p:spTree>
    <p:extLst>
      <p:ext uri="{BB962C8B-B14F-4D97-AF65-F5344CB8AC3E}">
        <p14:creationId xmlns:p14="http://schemas.microsoft.com/office/powerpoint/2010/main" val="393462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an on-going visit today from AMTS who is charged to assess the cost/possibility of using space at IERC for advanced microelectronic packaging equipment.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now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on the 29</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11:30am to discuss how to proceed with the IERC chilled water circuit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DOE Safety tour of IERC scheduled for the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Please try to discard the many cardboard boxes still laying around in the labs.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Tree>
    <p:extLst>
      <p:ext uri="{BB962C8B-B14F-4D97-AF65-F5344CB8AC3E}">
        <p14:creationId xmlns:p14="http://schemas.microsoft.com/office/powerpoint/2010/main" val="233584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pic>
        <p:nvPicPr>
          <p:cNvPr id="8" name="Picture 7">
            <a:extLst>
              <a:ext uri="{FF2B5EF4-FFF2-40B4-BE49-F238E27FC236}">
                <a16:creationId xmlns:a16="http://schemas.microsoft.com/office/drawing/2014/main" id="{A7031D19-6F6B-E342-A84F-3625F0CC0702}"/>
              </a:ext>
            </a:extLst>
          </p:cNvPr>
          <p:cNvPicPr>
            <a:picLocks noChangeAspect="1"/>
          </p:cNvPicPr>
          <p:nvPr/>
        </p:nvPicPr>
        <p:blipFill>
          <a:blip r:embed="rId2"/>
          <a:stretch>
            <a:fillRect/>
          </a:stretch>
        </p:blipFill>
        <p:spPr>
          <a:xfrm rot="5400000">
            <a:off x="467057" y="1153645"/>
            <a:ext cx="2898257" cy="2173693"/>
          </a:xfrm>
          <a:prstGeom prst="rect">
            <a:avLst/>
          </a:prstGeom>
        </p:spPr>
      </p:pic>
      <p:pic>
        <p:nvPicPr>
          <p:cNvPr id="10" name="Picture 9">
            <a:extLst>
              <a:ext uri="{FF2B5EF4-FFF2-40B4-BE49-F238E27FC236}">
                <a16:creationId xmlns:a16="http://schemas.microsoft.com/office/drawing/2014/main" id="{F15C7120-05E3-A142-AAC1-29FE9E21394F}"/>
              </a:ext>
            </a:extLst>
          </p:cNvPr>
          <p:cNvPicPr>
            <a:picLocks noChangeAspect="1"/>
          </p:cNvPicPr>
          <p:nvPr/>
        </p:nvPicPr>
        <p:blipFill>
          <a:blip r:embed="rId3"/>
          <a:stretch>
            <a:fillRect/>
          </a:stretch>
        </p:blipFill>
        <p:spPr>
          <a:xfrm rot="5400000">
            <a:off x="3262090" y="1153645"/>
            <a:ext cx="2898259" cy="2173694"/>
          </a:xfrm>
          <a:prstGeom prst="rect">
            <a:avLst/>
          </a:prstGeom>
        </p:spPr>
      </p:pic>
      <p:sp>
        <p:nvSpPr>
          <p:cNvPr id="11" name="TextBox 10">
            <a:extLst>
              <a:ext uri="{FF2B5EF4-FFF2-40B4-BE49-F238E27FC236}">
                <a16:creationId xmlns:a16="http://schemas.microsoft.com/office/drawing/2014/main" id="{C7F5E7E0-FF76-234F-9696-6ACE6795F223}"/>
              </a:ext>
            </a:extLst>
          </p:cNvPr>
          <p:cNvSpPr txBox="1"/>
          <p:nvPr/>
        </p:nvSpPr>
        <p:spPr>
          <a:xfrm>
            <a:off x="437215" y="3891517"/>
            <a:ext cx="5183470" cy="369332"/>
          </a:xfrm>
          <a:prstGeom prst="rect">
            <a:avLst/>
          </a:prstGeom>
          <a:noFill/>
        </p:spPr>
        <p:txBody>
          <a:bodyPr wrap="none" rtlCol="0">
            <a:spAutoFit/>
          </a:bodyPr>
          <a:lstStyle/>
          <a:p>
            <a:pPr marL="285750" indent="-285750">
              <a:buFont typeface="Courier New" panose="02070309020205020404" pitchFamily="49" charset="0"/>
              <a:buChar char="o"/>
            </a:pPr>
            <a:r>
              <a:rPr lang="en-CH" dirty="0">
                <a:solidFill>
                  <a:schemeClr val="accent1"/>
                </a:solidFill>
              </a:rPr>
              <a:t>Also, I think we should get rid of these old pallets  </a:t>
            </a:r>
          </a:p>
        </p:txBody>
      </p:sp>
      <p:pic>
        <p:nvPicPr>
          <p:cNvPr id="13" name="Picture 12">
            <a:extLst>
              <a:ext uri="{FF2B5EF4-FFF2-40B4-BE49-F238E27FC236}">
                <a16:creationId xmlns:a16="http://schemas.microsoft.com/office/drawing/2014/main" id="{C57354B2-9CBA-D048-9730-B29E44B48863}"/>
              </a:ext>
            </a:extLst>
          </p:cNvPr>
          <p:cNvPicPr>
            <a:picLocks noChangeAspect="1"/>
          </p:cNvPicPr>
          <p:nvPr/>
        </p:nvPicPr>
        <p:blipFill>
          <a:blip r:embed="rId4"/>
          <a:stretch>
            <a:fillRect/>
          </a:stretch>
        </p:blipFill>
        <p:spPr>
          <a:xfrm rot="5400000">
            <a:off x="6053572" y="1157197"/>
            <a:ext cx="2926677" cy="2195008"/>
          </a:xfrm>
          <a:prstGeom prst="rect">
            <a:avLst/>
          </a:prstGeom>
        </p:spPr>
      </p:pic>
    </p:spTree>
    <p:extLst>
      <p:ext uri="{BB962C8B-B14F-4D97-AF65-F5344CB8AC3E}">
        <p14:creationId xmlns:p14="http://schemas.microsoft.com/office/powerpoint/2010/main" val="384636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sp>
        <p:nvSpPr>
          <p:cNvPr id="11" name="TextBox 10">
            <a:extLst>
              <a:ext uri="{FF2B5EF4-FFF2-40B4-BE49-F238E27FC236}">
                <a16:creationId xmlns:a16="http://schemas.microsoft.com/office/drawing/2014/main" id="{C7F5E7E0-FF76-234F-9696-6ACE6795F223}"/>
              </a:ext>
            </a:extLst>
          </p:cNvPr>
          <p:cNvSpPr txBox="1"/>
          <p:nvPr/>
        </p:nvSpPr>
        <p:spPr>
          <a:xfrm>
            <a:off x="437216" y="978196"/>
            <a:ext cx="8377175" cy="1754326"/>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rPr>
              <a:t>From Brian Rubik: </a:t>
            </a:r>
          </a:p>
          <a:p>
            <a:pPr lvl="1"/>
            <a:r>
              <a:rPr lang="en-GB" dirty="0">
                <a:solidFill>
                  <a:schemeClr val="accent1"/>
                </a:solidFill>
              </a:rPr>
              <a:t>we’ve tentatively scheduled the IERC conference / collaboration furniture install to start on </a:t>
            </a:r>
            <a:r>
              <a:rPr lang="en-GB" dirty="0">
                <a:solidFill>
                  <a:srgbClr val="C00000"/>
                </a:solidFill>
              </a:rPr>
              <a:t>Monday, February 5th</a:t>
            </a:r>
            <a:r>
              <a:rPr lang="en-GB" dirty="0">
                <a:solidFill>
                  <a:schemeClr val="accent1"/>
                </a:solidFill>
              </a:rPr>
              <a:t>.  The installers believe that all furniture listed below and shown in the attached PDF can be installed in 2 days (Monday / Tuesday).  </a:t>
            </a:r>
            <a:r>
              <a:rPr lang="en-GB" dirty="0">
                <a:solidFill>
                  <a:srgbClr val="C00000"/>
                </a:solidFill>
              </a:rPr>
              <a:t>Please arrange for any temporary furniture, equipment, or any other materials that have been placed in these areas to be relocated before the 5th.  </a:t>
            </a:r>
            <a:endParaRPr lang="en-CH" dirty="0">
              <a:solidFill>
                <a:srgbClr val="C00000"/>
              </a:solidFill>
            </a:endParaRPr>
          </a:p>
        </p:txBody>
      </p:sp>
    </p:spTree>
    <p:extLst>
      <p:ext uri="{BB962C8B-B14F-4D97-AF65-F5344CB8AC3E}">
        <p14:creationId xmlns:p14="http://schemas.microsoft.com/office/powerpoint/2010/main" val="305586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erratic behaviour of some of the IERC lights seems to have been resolved now.</a:t>
            </a:r>
          </a:p>
          <a:p>
            <a:r>
              <a:rPr lang="en-GB" sz="2000" i="1" dirty="0">
                <a:solidFill>
                  <a:schemeClr val="accent1"/>
                </a:solidFill>
                <a:latin typeface="Arial" panose="020B0604020202020204" pitchFamily="34" charset="0"/>
                <a:cs typeface="Arial" panose="020B0604020202020204" pitchFamily="34" charset="0"/>
              </a:rPr>
              <a:t>Meade was onsite today investigating and was able to fix the lighting issue. Meade rebooted the system and everything now functions properly.  Crestron tech support thought it may have been power outage of some sort that may have caused the issue. </a:t>
            </a:r>
          </a:p>
          <a:p>
            <a:endParaRPr lang="en-GB" sz="2000" i="1"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18th at 12:30 (1/2 hour). This seems to be mainly aimed at neutrino activities and Monica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are on board.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 visit from AMTS is scheduled for the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in order to assess the compatibility of IERC for potential future use for advanced packaging. Jim </a:t>
            </a:r>
            <a:r>
              <a:rPr lang="en-GB" sz="2000" dirty="0" err="1">
                <a:solidFill>
                  <a:schemeClr val="accent1"/>
                </a:solidFill>
                <a:latin typeface="Arial" panose="020B0604020202020204" pitchFamily="34" charset="0"/>
                <a:cs typeface="Arial" panose="020B0604020202020204" pitchFamily="34" charset="0"/>
              </a:rPr>
              <a:t>Hirschauer</a:t>
            </a:r>
            <a:r>
              <a:rPr lang="en-GB" sz="2000" dirty="0">
                <a:solidFill>
                  <a:schemeClr val="accent1"/>
                </a:solidFill>
                <a:latin typeface="Arial" panose="020B0604020202020204" pitchFamily="34" charset="0"/>
                <a:cs typeface="Arial" panose="020B0604020202020204" pitchFamily="34" charset="0"/>
              </a:rPr>
              <a:t>, Rick Ford, Dan </a:t>
            </a:r>
            <a:r>
              <a:rPr lang="en-GB" sz="2000" dirty="0" err="1">
                <a:solidFill>
                  <a:schemeClr val="accent1"/>
                </a:solidFill>
                <a:latin typeface="Arial" panose="020B0604020202020204" pitchFamily="34" charset="0"/>
                <a:cs typeface="Arial" panose="020B0604020202020204" pitchFamily="34" charset="0"/>
              </a:rPr>
              <a:t>Fograse</a:t>
            </a:r>
            <a:r>
              <a:rPr lang="en-GB" sz="2000" dirty="0">
                <a:solidFill>
                  <a:schemeClr val="accent1"/>
                </a:solidFill>
                <a:latin typeface="Arial" panose="020B0604020202020204" pitchFamily="34" charset="0"/>
                <a:cs typeface="Arial" panose="020B0604020202020204" pitchFamily="34" charset="0"/>
              </a:rPr>
              <a:t> and Brian Rubik are following this.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spTree>
    <p:extLst>
      <p:ext uri="{BB962C8B-B14F-4D97-AF65-F5344CB8AC3E}">
        <p14:creationId xmlns:p14="http://schemas.microsoft.com/office/powerpoint/2010/main" val="1016600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walk-through by DOE (</a:t>
            </a:r>
            <a:r>
              <a:rPr lang="en-GB" sz="2000" dirty="0" err="1">
                <a:solidFill>
                  <a:schemeClr val="accent1"/>
                </a:solidFill>
                <a:latin typeface="Arial" panose="020B0604020202020204" pitchFamily="34" charset="0"/>
                <a:cs typeface="Arial" panose="020B0604020202020204" pitchFamily="34" charset="0"/>
              </a:rPr>
              <a:t>Madiar</a:t>
            </a:r>
            <a:r>
              <a:rPr lang="en-GB" sz="2000" dirty="0">
                <a:solidFill>
                  <a:schemeClr val="accent1"/>
                </a:solidFill>
                <a:latin typeface="Arial" panose="020B0604020202020204" pitchFamily="34" charset="0"/>
                <a:cs typeface="Arial" panose="020B0604020202020204" pitchFamily="34" charset="0"/>
              </a:rPr>
              <a:t>, Rachel) is foreseen for Friday January 26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2-3 pm.  </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Dave Jayson worked on cleaning up the large conference room area where left over from the building construction was left.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spTree>
    <p:extLst>
      <p:ext uri="{BB962C8B-B14F-4D97-AF65-F5344CB8AC3E}">
        <p14:creationId xmlns:p14="http://schemas.microsoft.com/office/powerpoint/2010/main" val="1924867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Some issues were reported regarding lights in the bathrooms. Not clear whether this is resolved. Dave Jayson was informed.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Gas rack has been installed.  Would remove the old rack and start using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pic>
        <p:nvPicPr>
          <p:cNvPr id="8" name="Picture 7">
            <a:extLst>
              <a:ext uri="{FF2B5EF4-FFF2-40B4-BE49-F238E27FC236}">
                <a16:creationId xmlns:a16="http://schemas.microsoft.com/office/drawing/2014/main" id="{0920828D-DF1B-F046-BFAE-5DE9C6D5ED75}"/>
              </a:ext>
            </a:extLst>
          </p:cNvPr>
          <p:cNvPicPr>
            <a:picLocks noChangeAspect="1"/>
          </p:cNvPicPr>
          <p:nvPr/>
        </p:nvPicPr>
        <p:blipFill>
          <a:blip r:embed="rId2"/>
          <a:stretch>
            <a:fillRect/>
          </a:stretch>
        </p:blipFill>
        <p:spPr>
          <a:xfrm rot="5400000">
            <a:off x="277458" y="3291901"/>
            <a:ext cx="3462670" cy="2597002"/>
          </a:xfrm>
          <a:prstGeom prst="rect">
            <a:avLst/>
          </a:prstGeom>
        </p:spPr>
      </p:pic>
      <p:sp>
        <p:nvSpPr>
          <p:cNvPr id="11" name="TextBox 10">
            <a:extLst>
              <a:ext uri="{FF2B5EF4-FFF2-40B4-BE49-F238E27FC236}">
                <a16:creationId xmlns:a16="http://schemas.microsoft.com/office/drawing/2014/main" id="{1414F1D0-99D2-1B4B-8D16-ED1160830E2F}"/>
              </a:ext>
            </a:extLst>
          </p:cNvPr>
          <p:cNvSpPr txBox="1"/>
          <p:nvPr/>
        </p:nvSpPr>
        <p:spPr>
          <a:xfrm>
            <a:off x="3518030" y="3003615"/>
            <a:ext cx="53545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Be reminded that you need to switch OFF the crane remote controllers otherwise the batteries will quickly deplete. We found several controllers with depleted batteries.</a:t>
            </a:r>
          </a:p>
        </p:txBody>
      </p:sp>
    </p:spTree>
    <p:extLst>
      <p:ext uri="{BB962C8B-B14F-4D97-AF65-F5344CB8AC3E}">
        <p14:creationId xmlns:p14="http://schemas.microsoft.com/office/powerpoint/2010/main" val="720290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 through this morning in preparation for a DOE walk-through Jan 16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(perhaps to be postponed to the following week since I am not available that week):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pic>
        <p:nvPicPr>
          <p:cNvPr id="9" name="Picture 8">
            <a:extLst>
              <a:ext uri="{FF2B5EF4-FFF2-40B4-BE49-F238E27FC236}">
                <a16:creationId xmlns:a16="http://schemas.microsoft.com/office/drawing/2014/main" id="{6935E02D-5FE1-EB4A-8631-EDFF1650F24F}"/>
              </a:ext>
            </a:extLst>
          </p:cNvPr>
          <p:cNvPicPr>
            <a:picLocks noChangeAspect="1"/>
          </p:cNvPicPr>
          <p:nvPr/>
        </p:nvPicPr>
        <p:blipFill>
          <a:blip r:embed="rId2"/>
          <a:stretch>
            <a:fillRect/>
          </a:stretch>
        </p:blipFill>
        <p:spPr>
          <a:xfrm rot="5400000">
            <a:off x="635294" y="2388573"/>
            <a:ext cx="2105247" cy="1578935"/>
          </a:xfrm>
          <a:prstGeom prst="rect">
            <a:avLst/>
          </a:prstGeom>
        </p:spPr>
      </p:pic>
      <p:sp>
        <p:nvSpPr>
          <p:cNvPr id="10" name="TextBox 9">
            <a:extLst>
              <a:ext uri="{FF2B5EF4-FFF2-40B4-BE49-F238E27FC236}">
                <a16:creationId xmlns:a16="http://schemas.microsoft.com/office/drawing/2014/main" id="{D141AB2B-F0AF-8E42-9122-2992884FE482}"/>
              </a:ext>
            </a:extLst>
          </p:cNvPr>
          <p:cNvSpPr txBox="1"/>
          <p:nvPr/>
        </p:nvSpPr>
        <p:spPr>
          <a:xfrm>
            <a:off x="2796363" y="2955851"/>
            <a:ext cx="6095836" cy="369332"/>
          </a:xfrm>
          <a:prstGeom prst="rect">
            <a:avLst/>
          </a:prstGeom>
          <a:noFill/>
        </p:spPr>
        <p:txBody>
          <a:bodyPr wrap="none" rtlCol="0">
            <a:spAutoFit/>
          </a:bodyPr>
          <a:lstStyle/>
          <a:p>
            <a:r>
              <a:rPr lang="en-CH" dirty="0"/>
              <a:t>3D printer should be in an enclosed box (like the one next to it)</a:t>
            </a:r>
          </a:p>
        </p:txBody>
      </p:sp>
      <p:pic>
        <p:nvPicPr>
          <p:cNvPr id="12" name="Picture 11">
            <a:extLst>
              <a:ext uri="{FF2B5EF4-FFF2-40B4-BE49-F238E27FC236}">
                <a16:creationId xmlns:a16="http://schemas.microsoft.com/office/drawing/2014/main" id="{C4D34CB8-1D8C-D64E-85EC-DE14208A9B37}"/>
              </a:ext>
            </a:extLst>
          </p:cNvPr>
          <p:cNvPicPr>
            <a:picLocks noChangeAspect="1"/>
          </p:cNvPicPr>
          <p:nvPr/>
        </p:nvPicPr>
        <p:blipFill>
          <a:blip r:embed="rId3"/>
          <a:stretch>
            <a:fillRect/>
          </a:stretch>
        </p:blipFill>
        <p:spPr>
          <a:xfrm rot="5400000">
            <a:off x="635294" y="4604340"/>
            <a:ext cx="2105246" cy="1578935"/>
          </a:xfrm>
          <a:prstGeom prst="rect">
            <a:avLst/>
          </a:prstGeom>
        </p:spPr>
      </p:pic>
      <p:sp>
        <p:nvSpPr>
          <p:cNvPr id="13" name="TextBox 12">
            <a:extLst>
              <a:ext uri="{FF2B5EF4-FFF2-40B4-BE49-F238E27FC236}">
                <a16:creationId xmlns:a16="http://schemas.microsoft.com/office/drawing/2014/main" id="{F6D37DE7-7CB8-0849-B393-C3F1DA6544A8}"/>
              </a:ext>
            </a:extLst>
          </p:cNvPr>
          <p:cNvSpPr txBox="1"/>
          <p:nvPr/>
        </p:nvSpPr>
        <p:spPr>
          <a:xfrm>
            <a:off x="2686050" y="5266204"/>
            <a:ext cx="6095836" cy="646331"/>
          </a:xfrm>
          <a:prstGeom prst="rect">
            <a:avLst/>
          </a:prstGeom>
          <a:noFill/>
        </p:spPr>
        <p:txBody>
          <a:bodyPr wrap="square" rtlCol="0">
            <a:spAutoFit/>
          </a:bodyPr>
          <a:lstStyle/>
          <a:p>
            <a:r>
              <a:rPr lang="en-CH" dirty="0"/>
              <a:t>Cardboard boxes should be disposed of and not left on the floor (fire hazard)</a:t>
            </a:r>
          </a:p>
        </p:txBody>
      </p:sp>
    </p:spTree>
    <p:extLst>
      <p:ext uri="{BB962C8B-B14F-4D97-AF65-F5344CB8AC3E}">
        <p14:creationId xmlns:p14="http://schemas.microsoft.com/office/powerpoint/2010/main" val="34047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400110"/>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Leak on the 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floor near Fritz Schwartz office. What is the status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7" name="Picture Placeholder 8">
            <a:extLst>
              <a:ext uri="{FF2B5EF4-FFF2-40B4-BE49-F238E27FC236}">
                <a16:creationId xmlns:a16="http://schemas.microsoft.com/office/drawing/2014/main" id="{74987970-ED87-AB4C-971C-BC03F4403000}"/>
              </a:ext>
            </a:extLst>
          </p:cNvPr>
          <p:cNvPicPr>
            <a:picLocks noChangeAspect="1"/>
          </p:cNvPicPr>
          <p:nvPr/>
        </p:nvPicPr>
        <p:blipFill>
          <a:blip r:embed="rId3"/>
          <a:srcRect t="21394" b="21394"/>
          <a:stretch>
            <a:fillRect/>
          </a:stretch>
        </p:blipFill>
        <p:spPr>
          <a:xfrm>
            <a:off x="774316" y="1286189"/>
            <a:ext cx="3653868" cy="1567543"/>
          </a:xfrm>
          <a:prstGeom prst="rect">
            <a:avLst/>
          </a:prstGeom>
        </p:spPr>
      </p:pic>
      <p:pic>
        <p:nvPicPr>
          <p:cNvPr id="8" name="Picture Placeholder 10" descr="A picture containing indoor, leather&#10;&#10;Description automatically generated">
            <a:extLst>
              <a:ext uri="{FF2B5EF4-FFF2-40B4-BE49-F238E27FC236}">
                <a16:creationId xmlns:a16="http://schemas.microsoft.com/office/drawing/2014/main" id="{C865E84C-0E81-9241-926C-045AC0097679}"/>
              </a:ext>
            </a:extLst>
          </p:cNvPr>
          <p:cNvPicPr>
            <a:picLocks noChangeAspect="1"/>
          </p:cNvPicPr>
          <p:nvPr/>
        </p:nvPicPr>
        <p:blipFill>
          <a:blip r:embed="rId4"/>
          <a:srcRect t="21394" b="21394"/>
          <a:stretch>
            <a:fillRect/>
          </a:stretch>
        </p:blipFill>
        <p:spPr>
          <a:xfrm>
            <a:off x="4715817" y="1286189"/>
            <a:ext cx="3735971" cy="1602766"/>
          </a:xfrm>
          <a:prstGeom prst="rect">
            <a:avLst/>
          </a:prstGeom>
        </p:spPr>
      </p:pic>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22" name="Picture 21">
            <a:extLst>
              <a:ext uri="{FF2B5EF4-FFF2-40B4-BE49-F238E27FC236}">
                <a16:creationId xmlns:a16="http://schemas.microsoft.com/office/drawing/2014/main" id="{84B2D183-FE9B-BD43-AF49-0CF183B34A22}"/>
              </a:ext>
            </a:extLst>
          </p:cNvPr>
          <p:cNvPicPr>
            <a:picLocks noChangeAspect="1"/>
          </p:cNvPicPr>
          <p:nvPr/>
        </p:nvPicPr>
        <p:blipFill>
          <a:blip r:embed="rId5"/>
          <a:stretch>
            <a:fillRect/>
          </a:stretch>
        </p:blipFill>
        <p:spPr>
          <a:xfrm rot="5400000">
            <a:off x="365849" y="3379985"/>
            <a:ext cx="3452298" cy="2589224"/>
          </a:xfrm>
          <a:prstGeom prst="rect">
            <a:avLst/>
          </a:prstGeom>
        </p:spPr>
      </p:pic>
      <p:sp>
        <p:nvSpPr>
          <p:cNvPr id="23" name="TextBox 22">
            <a:extLst>
              <a:ext uri="{FF2B5EF4-FFF2-40B4-BE49-F238E27FC236}">
                <a16:creationId xmlns:a16="http://schemas.microsoft.com/office/drawing/2014/main" id="{EBC99C85-93F6-4845-9CBB-57649DDF85F6}"/>
              </a:ext>
            </a:extLst>
          </p:cNvPr>
          <p:cNvSpPr txBox="1"/>
          <p:nvPr/>
        </p:nvSpPr>
        <p:spPr>
          <a:xfrm>
            <a:off x="3555347" y="4344570"/>
            <a:ext cx="3497304" cy="369332"/>
          </a:xfrm>
          <a:prstGeom prst="rect">
            <a:avLst/>
          </a:prstGeom>
          <a:noFill/>
        </p:spPr>
        <p:txBody>
          <a:bodyPr wrap="none" rtlCol="0">
            <a:spAutoFit/>
          </a:bodyPr>
          <a:lstStyle/>
          <a:p>
            <a:r>
              <a:rPr lang="en-GB" dirty="0"/>
              <a:t>S</a:t>
            </a:r>
            <a:r>
              <a:rPr lang="en-CH" dirty="0"/>
              <a:t>tains left on the wall and windows</a:t>
            </a:r>
          </a:p>
        </p:txBody>
      </p:sp>
      <p:cxnSp>
        <p:nvCxnSpPr>
          <p:cNvPr id="25" name="Straight Arrow Connector 24">
            <a:extLst>
              <a:ext uri="{FF2B5EF4-FFF2-40B4-BE49-F238E27FC236}">
                <a16:creationId xmlns:a16="http://schemas.microsoft.com/office/drawing/2014/main" id="{DF6E9791-6082-D24B-82CF-B1B6A4C5A333}"/>
              </a:ext>
            </a:extLst>
          </p:cNvPr>
          <p:cNvCxnSpPr>
            <a:stCxn id="23" idx="1"/>
          </p:cNvCxnSpPr>
          <p:nvPr/>
        </p:nvCxnSpPr>
        <p:spPr>
          <a:xfrm flipH="1" flipV="1">
            <a:off x="2091998" y="3972560"/>
            <a:ext cx="1463349" cy="556676"/>
          </a:xfrm>
          <a:prstGeom prst="straightConnector1">
            <a:avLst/>
          </a:prstGeom>
          <a:ln>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FDA79688-2E3E-4C4B-A0FE-7A31F3A3E71C}"/>
              </a:ext>
            </a:extLst>
          </p:cNvPr>
          <p:cNvCxnSpPr>
            <a:cxnSpLocks/>
            <a:stCxn id="23" idx="1"/>
          </p:cNvCxnSpPr>
          <p:nvPr/>
        </p:nvCxnSpPr>
        <p:spPr>
          <a:xfrm flipH="1">
            <a:off x="2297275" y="4529236"/>
            <a:ext cx="1258072" cy="870329"/>
          </a:xfrm>
          <a:prstGeom prst="straightConnector1">
            <a:avLst/>
          </a:prstGeom>
          <a:ln>
            <a:solidFill>
              <a:schemeClr val="bg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1996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2583712" y="1235179"/>
            <a:ext cx="6308488" cy="1200329"/>
          </a:xfrm>
          <a:prstGeom prst="rect">
            <a:avLst/>
          </a:prstGeom>
          <a:noFill/>
        </p:spPr>
        <p:txBody>
          <a:bodyPr wrap="square" rtlCol="0">
            <a:spAutoFit/>
          </a:bodyPr>
          <a:lstStyle/>
          <a:p>
            <a:r>
              <a:rPr lang="en-CH" dirty="0"/>
              <a:t>We still have a lot of left over material from Mortensen in the large conference room (1462) that need proper storage. There are several chemical and flammable material containers left on the floor.</a:t>
            </a:r>
          </a:p>
        </p:txBody>
      </p:sp>
      <p:pic>
        <p:nvPicPr>
          <p:cNvPr id="8" name="Picture 7">
            <a:extLst>
              <a:ext uri="{FF2B5EF4-FFF2-40B4-BE49-F238E27FC236}">
                <a16:creationId xmlns:a16="http://schemas.microsoft.com/office/drawing/2014/main" id="{1C1EC33A-057D-4745-AF3F-F41551653FC5}"/>
              </a:ext>
            </a:extLst>
          </p:cNvPr>
          <p:cNvPicPr>
            <a:picLocks noChangeAspect="1"/>
          </p:cNvPicPr>
          <p:nvPr/>
        </p:nvPicPr>
        <p:blipFill>
          <a:blip r:embed="rId2"/>
          <a:stretch>
            <a:fillRect/>
          </a:stretch>
        </p:blipFill>
        <p:spPr>
          <a:xfrm rot="5400000">
            <a:off x="-116573" y="1303206"/>
            <a:ext cx="2946990" cy="2210243"/>
          </a:xfrm>
          <a:prstGeom prst="rect">
            <a:avLst/>
          </a:prstGeom>
        </p:spPr>
      </p:pic>
      <p:pic>
        <p:nvPicPr>
          <p:cNvPr id="14" name="Picture 13">
            <a:extLst>
              <a:ext uri="{FF2B5EF4-FFF2-40B4-BE49-F238E27FC236}">
                <a16:creationId xmlns:a16="http://schemas.microsoft.com/office/drawing/2014/main" id="{4751728B-9C05-4541-8E39-3FEE1D05AB69}"/>
              </a:ext>
            </a:extLst>
          </p:cNvPr>
          <p:cNvPicPr>
            <a:picLocks noChangeAspect="1"/>
          </p:cNvPicPr>
          <p:nvPr/>
        </p:nvPicPr>
        <p:blipFill>
          <a:blip r:embed="rId3"/>
          <a:stretch>
            <a:fillRect/>
          </a:stretch>
        </p:blipFill>
        <p:spPr>
          <a:xfrm rot="5400000">
            <a:off x="3550766" y="3053990"/>
            <a:ext cx="3578507" cy="2683880"/>
          </a:xfrm>
          <a:prstGeom prst="rect">
            <a:avLst/>
          </a:prstGeom>
        </p:spPr>
      </p:pic>
    </p:spTree>
    <p:extLst>
      <p:ext uri="{BB962C8B-B14F-4D97-AF65-F5344CB8AC3E}">
        <p14:creationId xmlns:p14="http://schemas.microsoft.com/office/powerpoint/2010/main" val="57194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3518030" y="1235179"/>
            <a:ext cx="5374170" cy="1200329"/>
          </a:xfrm>
          <a:prstGeom prst="rect">
            <a:avLst/>
          </a:prstGeom>
          <a:noFill/>
        </p:spPr>
        <p:txBody>
          <a:bodyPr wrap="square" rtlCol="0">
            <a:spAutoFit/>
          </a:bodyPr>
          <a:lstStyle/>
          <a:p>
            <a:r>
              <a:rPr lang="en-CH" dirty="0"/>
              <a:t>In G291 there are a few setup that seem in use:</a:t>
            </a:r>
          </a:p>
          <a:p>
            <a:pPr marL="285750" indent="-285750">
              <a:buFontTx/>
              <a:buChar char="-"/>
            </a:pPr>
            <a:r>
              <a:rPr lang="en-GB" dirty="0"/>
              <a:t>D</a:t>
            </a:r>
            <a:r>
              <a:rPr lang="en-CH" dirty="0"/>
              <a:t>o they all have an ORC ?</a:t>
            </a:r>
          </a:p>
          <a:p>
            <a:pPr marL="285750" indent="-285750">
              <a:buFontTx/>
              <a:buChar char="-"/>
            </a:pPr>
            <a:r>
              <a:rPr lang="en-GB" dirty="0"/>
              <a:t>T</a:t>
            </a:r>
            <a:r>
              <a:rPr lang="en-CH" dirty="0"/>
              <a:t>he setup here does not seem to be properly placed and protected </a:t>
            </a:r>
          </a:p>
        </p:txBody>
      </p:sp>
      <p:pic>
        <p:nvPicPr>
          <p:cNvPr id="7" name="Picture 6">
            <a:extLst>
              <a:ext uri="{FF2B5EF4-FFF2-40B4-BE49-F238E27FC236}">
                <a16:creationId xmlns:a16="http://schemas.microsoft.com/office/drawing/2014/main" id="{41AAF826-AEBA-1E40-AF0D-E00027CF09F0}"/>
              </a:ext>
            </a:extLst>
          </p:cNvPr>
          <p:cNvPicPr>
            <a:picLocks noChangeAspect="1"/>
          </p:cNvPicPr>
          <p:nvPr/>
        </p:nvPicPr>
        <p:blipFill>
          <a:blip r:embed="rId2"/>
          <a:stretch>
            <a:fillRect/>
          </a:stretch>
        </p:blipFill>
        <p:spPr>
          <a:xfrm rot="5400000">
            <a:off x="-208972" y="1405729"/>
            <a:ext cx="3686175" cy="2764631"/>
          </a:xfrm>
          <a:prstGeom prst="rect">
            <a:avLst/>
          </a:prstGeom>
        </p:spPr>
      </p:pic>
    </p:spTree>
    <p:extLst>
      <p:ext uri="{BB962C8B-B14F-4D97-AF65-F5344CB8AC3E}">
        <p14:creationId xmlns:p14="http://schemas.microsoft.com/office/powerpoint/2010/main" val="282292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sp>
        <p:nvSpPr>
          <p:cNvPr id="8" name="TextBox 7">
            <a:extLst>
              <a:ext uri="{FF2B5EF4-FFF2-40B4-BE49-F238E27FC236}">
                <a16:creationId xmlns:a16="http://schemas.microsoft.com/office/drawing/2014/main" id="{6EAF8907-EE0A-4047-BB87-5E4E43D15820}"/>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12:30 (1/2 hour)</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will not be available that week. They seem to be interested mainly in the neutrino program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and Monica were also contacted. Is this OK ?</a:t>
            </a:r>
          </a:p>
        </p:txBody>
      </p:sp>
    </p:spTree>
    <p:extLst>
      <p:ext uri="{BB962C8B-B14F-4D97-AF65-F5344CB8AC3E}">
        <p14:creationId xmlns:p14="http://schemas.microsoft.com/office/powerpoint/2010/main" val="656800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2688078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spTree>
    <p:extLst>
      <p:ext uri="{BB962C8B-B14F-4D97-AF65-F5344CB8AC3E}">
        <p14:creationId xmlns:p14="http://schemas.microsoft.com/office/powerpoint/2010/main" val="242551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sp>
        <p:nvSpPr>
          <p:cNvPr id="9" name="TextBox 8">
            <a:extLst>
              <a:ext uri="{FF2B5EF4-FFF2-40B4-BE49-F238E27FC236}">
                <a16:creationId xmlns:a16="http://schemas.microsoft.com/office/drawing/2014/main" id="{2FFF8795-2F81-FE44-B0BD-F9B93702CDE0}"/>
              </a:ext>
            </a:extLst>
          </p:cNvPr>
          <p:cNvSpPr txBox="1"/>
          <p:nvPr/>
        </p:nvSpPr>
        <p:spPr>
          <a:xfrm>
            <a:off x="505243" y="1135744"/>
            <a:ext cx="8133513"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Heated sidewalks: </a:t>
            </a:r>
          </a:p>
          <a:p>
            <a:pPr lvl="1"/>
            <a:r>
              <a:rPr lang="en-GB" sz="2000" dirty="0">
                <a:solidFill>
                  <a:schemeClr val="accent1"/>
                </a:solidFill>
                <a:latin typeface="Arial" panose="020B0604020202020204" pitchFamily="34" charset="0"/>
                <a:cs typeface="Arial" panose="020B0604020202020204" pitchFamily="34" charset="0"/>
              </a:rPr>
              <a:t>it turned out that this system is only present along the “dead” path between WH and IERC. Not on the foot path between the parking lot and the north entrance to IERC</a:t>
            </a:r>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4" name="Picture 13">
            <a:extLst>
              <a:ext uri="{FF2B5EF4-FFF2-40B4-BE49-F238E27FC236}">
                <a16:creationId xmlns:a16="http://schemas.microsoft.com/office/drawing/2014/main" id="{16F02571-DD82-5B4D-B9D1-20DBC01031D4}"/>
              </a:ext>
            </a:extLst>
          </p:cNvPr>
          <p:cNvPicPr>
            <a:picLocks noChangeAspect="1"/>
          </p:cNvPicPr>
          <p:nvPr/>
        </p:nvPicPr>
        <p:blipFill>
          <a:blip r:embed="rId2"/>
          <a:stretch>
            <a:fillRect/>
          </a:stretch>
        </p:blipFill>
        <p:spPr>
          <a:xfrm>
            <a:off x="393143" y="2904366"/>
            <a:ext cx="4326403" cy="3244802"/>
          </a:xfrm>
          <a:prstGeom prst="rect">
            <a:avLst/>
          </a:prstGeom>
        </p:spPr>
      </p:pic>
      <p:pic>
        <p:nvPicPr>
          <p:cNvPr id="17" name="Picture 16">
            <a:extLst>
              <a:ext uri="{FF2B5EF4-FFF2-40B4-BE49-F238E27FC236}">
                <a16:creationId xmlns:a16="http://schemas.microsoft.com/office/drawing/2014/main" id="{A5181227-3F2E-BD44-83DB-38B5A82B4728}"/>
              </a:ext>
            </a:extLst>
          </p:cNvPr>
          <p:cNvPicPr>
            <a:picLocks noChangeAspect="1"/>
          </p:cNvPicPr>
          <p:nvPr/>
        </p:nvPicPr>
        <p:blipFill>
          <a:blip r:embed="rId3"/>
          <a:stretch>
            <a:fillRect/>
          </a:stretch>
        </p:blipFill>
        <p:spPr>
          <a:xfrm>
            <a:off x="5040200" y="2904366"/>
            <a:ext cx="3849064" cy="3244802"/>
          </a:xfrm>
          <a:prstGeom prst="rect">
            <a:avLst/>
          </a:prstGeom>
        </p:spPr>
      </p:pic>
      <p:sp>
        <p:nvSpPr>
          <p:cNvPr id="18" name="TextBox 17">
            <a:extLst>
              <a:ext uri="{FF2B5EF4-FFF2-40B4-BE49-F238E27FC236}">
                <a16:creationId xmlns:a16="http://schemas.microsoft.com/office/drawing/2014/main" id="{ACC2F73A-EF71-9D40-9610-CDD671C28AC8}"/>
              </a:ext>
            </a:extLst>
          </p:cNvPr>
          <p:cNvSpPr txBox="1"/>
          <p:nvPr/>
        </p:nvSpPr>
        <p:spPr>
          <a:xfrm>
            <a:off x="6032172" y="2532968"/>
            <a:ext cx="1498615" cy="369332"/>
          </a:xfrm>
          <a:prstGeom prst="rect">
            <a:avLst/>
          </a:prstGeom>
          <a:noFill/>
        </p:spPr>
        <p:txBody>
          <a:bodyPr wrap="none" rtlCol="0">
            <a:spAutoFit/>
          </a:bodyPr>
          <a:lstStyle/>
          <a:p>
            <a:r>
              <a:rPr lang="en-GB" dirty="0">
                <a:solidFill>
                  <a:srgbClr val="C00000"/>
                </a:solidFill>
              </a:rPr>
              <a:t>N</a:t>
            </a:r>
            <a:r>
              <a:rPr lang="en-CH" dirty="0">
                <a:solidFill>
                  <a:srgbClr val="C00000"/>
                </a:solidFill>
              </a:rPr>
              <a:t>ot working ?</a:t>
            </a:r>
          </a:p>
        </p:txBody>
      </p:sp>
      <p:cxnSp>
        <p:nvCxnSpPr>
          <p:cNvPr id="20" name="Straight Arrow Connector 19">
            <a:extLst>
              <a:ext uri="{FF2B5EF4-FFF2-40B4-BE49-F238E27FC236}">
                <a16:creationId xmlns:a16="http://schemas.microsoft.com/office/drawing/2014/main" id="{66631B05-D2AC-5A4A-B9DB-E3C3DE5C1212}"/>
              </a:ext>
            </a:extLst>
          </p:cNvPr>
          <p:cNvCxnSpPr>
            <a:cxnSpLocks/>
            <a:stCxn id="17" idx="0"/>
          </p:cNvCxnSpPr>
          <p:nvPr/>
        </p:nvCxnSpPr>
        <p:spPr>
          <a:xfrm>
            <a:off x="6964732" y="2904366"/>
            <a:ext cx="1047180" cy="7113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1882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spTree>
    <p:extLst>
      <p:ext uri="{BB962C8B-B14F-4D97-AF65-F5344CB8AC3E}">
        <p14:creationId xmlns:p14="http://schemas.microsoft.com/office/powerpoint/2010/main" val="50486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spTree>
    <p:extLst>
      <p:ext uri="{BB962C8B-B14F-4D97-AF65-F5344CB8AC3E}">
        <p14:creationId xmlns:p14="http://schemas.microsoft.com/office/powerpoint/2010/main" val="595189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33</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34</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35</a:t>
            </a:fld>
            <a:endParaRPr lang="en-CH"/>
          </a:p>
        </p:txBody>
      </p:sp>
    </p:spTree>
    <p:extLst>
      <p:ext uri="{BB962C8B-B14F-4D97-AF65-F5344CB8AC3E}">
        <p14:creationId xmlns:p14="http://schemas.microsoft.com/office/powerpoint/2010/main" val="1792104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36</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37</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38</a:t>
            </a:fld>
            <a:endParaRPr lang="en-CH"/>
          </a:p>
        </p:txBody>
      </p:sp>
    </p:spTree>
    <p:extLst>
      <p:ext uri="{BB962C8B-B14F-4D97-AF65-F5344CB8AC3E}">
        <p14:creationId xmlns:p14="http://schemas.microsoft.com/office/powerpoint/2010/main" val="1072425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39</a:t>
            </a:fld>
            <a:endParaRPr lang="en-CH"/>
          </a:p>
        </p:txBody>
      </p:sp>
    </p:spTree>
    <p:extLst>
      <p:ext uri="{BB962C8B-B14F-4D97-AF65-F5344CB8AC3E}">
        <p14:creationId xmlns:p14="http://schemas.microsoft.com/office/powerpoint/2010/main" val="66122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255454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New furniture installed in the conference rooms, common areas and wellness </a:t>
            </a:r>
            <a:r>
              <a:rPr lang="en-GB" sz="2000" dirty="0" err="1">
                <a:solidFill>
                  <a:schemeClr val="accent1"/>
                </a:solidFill>
                <a:latin typeface="Arial" panose="020B0604020202020204" pitchFamily="34" charset="0"/>
                <a:cs typeface="Arial" panose="020B0604020202020204" pitchFamily="34" charset="0"/>
              </a:rPr>
              <a:t>centers</a:t>
            </a:r>
            <a:r>
              <a:rPr lang="en-GB" sz="2000" dirty="0">
                <a:solidFill>
                  <a:schemeClr val="accent1"/>
                </a:solidFill>
                <a:latin typeface="Arial" panose="020B0604020202020204" pitchFamily="34" charset="0"/>
                <a:cs typeface="Arial" panose="020B0604020202020204" pitchFamily="34" charset="0"/>
              </a:rPr>
              <a:t>. Furniture for completing double occupancy offices still on hold</a:t>
            </a: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Spring Barret (</a:t>
            </a:r>
            <a:r>
              <a:rPr lang="en-GB" sz="2000" dirty="0">
                <a:solidFill>
                  <a:schemeClr val="accent1"/>
                </a:solidFill>
                <a:latin typeface="Arial" panose="020B0604020202020204" pitchFamily="34" charset="0"/>
                <a:cs typeface="Arial" panose="020B0604020202020204" pitchFamily="34" charset="0"/>
                <a:hlinkClick r:id="rId2"/>
              </a:rPr>
              <a:t>sbarrett@fnal.gov</a:t>
            </a:r>
            <a:r>
              <a:rPr lang="en-GB" sz="2000" dirty="0">
                <a:solidFill>
                  <a:schemeClr val="accent1"/>
                </a:solidFill>
                <a:latin typeface="Arial" panose="020B0604020202020204" pitchFamily="34" charset="0"/>
                <a:cs typeface="Arial" panose="020B0604020202020204" pitchFamily="34" charset="0"/>
              </a:rPr>
              <a:t>) and Cathy Barker (</a:t>
            </a:r>
            <a:r>
              <a:rPr lang="en-GB" sz="2000" dirty="0">
                <a:solidFill>
                  <a:schemeClr val="accent1"/>
                </a:solidFill>
                <a:latin typeface="Arial" panose="020B0604020202020204" pitchFamily="34" charset="0"/>
                <a:cs typeface="Arial" panose="020B0604020202020204" pitchFamily="34" charset="0"/>
                <a:hlinkClick r:id="rId3"/>
              </a:rPr>
              <a:t>cbarker@fnal.gov</a:t>
            </a:r>
            <a:r>
              <a:rPr lang="en-GB" sz="2000" dirty="0">
                <a:solidFill>
                  <a:schemeClr val="accent1"/>
                </a:solidFill>
                <a:latin typeface="Arial" panose="020B0604020202020204" pitchFamily="34" charset="0"/>
                <a:cs typeface="Arial" panose="020B0604020202020204" pitchFamily="34" charset="0"/>
              </a:rPr>
              <a:t>) will be managing the 3 conference rooms: </a:t>
            </a:r>
            <a:r>
              <a:rPr lang="en-GB" sz="2000" i="1" dirty="0">
                <a:solidFill>
                  <a:schemeClr val="accent1"/>
                </a:solidFill>
                <a:latin typeface="Arial" panose="020B0604020202020204" pitchFamily="34" charset="0"/>
                <a:cs typeface="Arial" panose="020B0604020202020204" pitchFamily="34" charset="0"/>
              </a:rPr>
              <a:t>Cantilever</a:t>
            </a:r>
            <a:r>
              <a:rPr lang="en-GB" sz="2000" dirty="0">
                <a:solidFill>
                  <a:schemeClr val="accent1"/>
                </a:solidFill>
                <a:latin typeface="Arial" panose="020B0604020202020204" pitchFamily="34" charset="0"/>
                <a:cs typeface="Arial" panose="020B0604020202020204" pitchFamily="34" charset="0"/>
              </a:rPr>
              <a:t> (1880), </a:t>
            </a:r>
            <a:r>
              <a:rPr lang="en-GB" sz="2000" i="1" dirty="0">
                <a:solidFill>
                  <a:schemeClr val="accent1"/>
                </a:solidFill>
                <a:latin typeface="Arial" panose="020B0604020202020204" pitchFamily="34" charset="0"/>
                <a:cs typeface="Arial" panose="020B0604020202020204" pitchFamily="34" charset="0"/>
              </a:rPr>
              <a:t>The Ground Plane </a:t>
            </a:r>
            <a:r>
              <a:rPr lang="en-GB" sz="2000" dirty="0">
                <a:solidFill>
                  <a:schemeClr val="accent1"/>
                </a:solidFill>
                <a:latin typeface="Arial" panose="020B0604020202020204" pitchFamily="34" charset="0"/>
                <a:cs typeface="Arial" panose="020B0604020202020204" pitchFamily="34" charset="0"/>
              </a:rPr>
              <a:t>(G771) and “no name yet” (1416) . 1416 does not have zoom equipment only local AV (audio visual) equipment.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2" name="Picture 11">
            <a:extLst>
              <a:ext uri="{FF2B5EF4-FFF2-40B4-BE49-F238E27FC236}">
                <a16:creationId xmlns:a16="http://schemas.microsoft.com/office/drawing/2014/main" id="{BFB5E6CC-E2C7-614E-848F-3B8E1940BAB7}"/>
              </a:ext>
            </a:extLst>
          </p:cNvPr>
          <p:cNvPicPr>
            <a:picLocks noChangeAspect="1"/>
          </p:cNvPicPr>
          <p:nvPr/>
        </p:nvPicPr>
        <p:blipFill>
          <a:blip r:embed="rId4"/>
          <a:stretch>
            <a:fillRect/>
          </a:stretch>
        </p:blipFill>
        <p:spPr>
          <a:xfrm rot="5400000">
            <a:off x="573767" y="3758565"/>
            <a:ext cx="2968897" cy="2226673"/>
          </a:xfrm>
          <a:prstGeom prst="rect">
            <a:avLst/>
          </a:prstGeom>
        </p:spPr>
      </p:pic>
      <p:pic>
        <p:nvPicPr>
          <p:cNvPr id="16" name="Picture 15">
            <a:extLst>
              <a:ext uri="{FF2B5EF4-FFF2-40B4-BE49-F238E27FC236}">
                <a16:creationId xmlns:a16="http://schemas.microsoft.com/office/drawing/2014/main" id="{67A3696E-8E11-E04E-9BE0-E10EA0FE1B92}"/>
              </a:ext>
            </a:extLst>
          </p:cNvPr>
          <p:cNvPicPr>
            <a:picLocks noChangeAspect="1"/>
          </p:cNvPicPr>
          <p:nvPr/>
        </p:nvPicPr>
        <p:blipFill>
          <a:blip r:embed="rId5"/>
          <a:stretch>
            <a:fillRect/>
          </a:stretch>
        </p:blipFill>
        <p:spPr>
          <a:xfrm rot="5400000">
            <a:off x="2938148" y="3758565"/>
            <a:ext cx="2968897" cy="2226673"/>
          </a:xfrm>
          <a:prstGeom prst="rect">
            <a:avLst/>
          </a:prstGeom>
        </p:spPr>
      </p:pic>
      <p:pic>
        <p:nvPicPr>
          <p:cNvPr id="20" name="Picture 19">
            <a:extLst>
              <a:ext uri="{FF2B5EF4-FFF2-40B4-BE49-F238E27FC236}">
                <a16:creationId xmlns:a16="http://schemas.microsoft.com/office/drawing/2014/main" id="{815092A6-D051-6D4E-884B-A1A6E6B6D828}"/>
              </a:ext>
            </a:extLst>
          </p:cNvPr>
          <p:cNvPicPr>
            <a:picLocks noChangeAspect="1"/>
          </p:cNvPicPr>
          <p:nvPr/>
        </p:nvPicPr>
        <p:blipFill>
          <a:blip r:embed="rId6"/>
          <a:stretch>
            <a:fillRect/>
          </a:stretch>
        </p:blipFill>
        <p:spPr>
          <a:xfrm rot="5400000">
            <a:off x="5312329" y="3758564"/>
            <a:ext cx="2968897" cy="2226673"/>
          </a:xfrm>
          <a:prstGeom prst="rect">
            <a:avLst/>
          </a:prstGeom>
        </p:spPr>
      </p:pic>
    </p:spTree>
    <p:extLst>
      <p:ext uri="{BB962C8B-B14F-4D97-AF65-F5344CB8AC3E}">
        <p14:creationId xmlns:p14="http://schemas.microsoft.com/office/powerpoint/2010/main" val="1463713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40</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41</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42</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43</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44</a:t>
            </a:fld>
            <a:endParaRPr lang="en-CH"/>
          </a:p>
        </p:txBody>
      </p:sp>
    </p:spTree>
    <p:extLst>
      <p:ext uri="{BB962C8B-B14F-4D97-AF65-F5344CB8AC3E}">
        <p14:creationId xmlns:p14="http://schemas.microsoft.com/office/powerpoint/2010/main" val="438283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45</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46</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47</a:t>
            </a:fld>
            <a:endParaRPr lang="en-CH"/>
          </a:p>
        </p:txBody>
      </p:sp>
    </p:spTree>
    <p:extLst>
      <p:ext uri="{BB962C8B-B14F-4D97-AF65-F5344CB8AC3E}">
        <p14:creationId xmlns:p14="http://schemas.microsoft.com/office/powerpoint/2010/main" val="1453874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48</a:t>
            </a:fld>
            <a:endParaRPr lang="en-CH"/>
          </a:p>
        </p:txBody>
      </p:sp>
    </p:spTree>
    <p:extLst>
      <p:ext uri="{BB962C8B-B14F-4D97-AF65-F5344CB8AC3E}">
        <p14:creationId xmlns:p14="http://schemas.microsoft.com/office/powerpoint/2010/main" val="2305519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FEB.08.24</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49</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has been a recent request (C. Pena) for more space in the south chase to install more chiller units for a dilution refrigerator and other equipment to be installed in Great Hall East (G321). </a:t>
            </a:r>
            <a:r>
              <a:rPr lang="en-GB" sz="2000" u="sng" dirty="0">
                <a:solidFill>
                  <a:schemeClr val="accent1"/>
                </a:solidFill>
                <a:latin typeface="Arial" panose="020B0604020202020204" pitchFamily="34" charset="0"/>
                <a:cs typeface="Arial" panose="020B0604020202020204" pitchFamily="34" charset="0"/>
              </a:rPr>
              <a:t>Space is limited </a:t>
            </a:r>
            <a:r>
              <a:rPr lang="en-GB" sz="2000" dirty="0">
                <a:solidFill>
                  <a:schemeClr val="accent1"/>
                </a:solidFill>
                <a:latin typeface="Arial" panose="020B0604020202020204" pitchFamily="34" charset="0"/>
                <a:cs typeface="Arial" panose="020B0604020202020204" pitchFamily="34" charset="0"/>
              </a:rPr>
              <a:t>and Don Mitchel is keeping track of the space in the chase. Any change should be coordinated with the relevant stake holders and eventually green-lighted by him.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8" name="Picture 7">
            <a:extLst>
              <a:ext uri="{FF2B5EF4-FFF2-40B4-BE49-F238E27FC236}">
                <a16:creationId xmlns:a16="http://schemas.microsoft.com/office/drawing/2014/main" id="{722D7771-E63C-7243-AA01-C7A6F8E5BC8F}"/>
              </a:ext>
            </a:extLst>
          </p:cNvPr>
          <p:cNvPicPr>
            <a:picLocks noChangeAspect="1"/>
          </p:cNvPicPr>
          <p:nvPr/>
        </p:nvPicPr>
        <p:blipFill>
          <a:blip r:embed="rId2"/>
          <a:stretch>
            <a:fillRect/>
          </a:stretch>
        </p:blipFill>
        <p:spPr>
          <a:xfrm>
            <a:off x="844550" y="2730355"/>
            <a:ext cx="2184400" cy="2914650"/>
          </a:xfrm>
          <a:prstGeom prst="rect">
            <a:avLst/>
          </a:prstGeom>
        </p:spPr>
      </p:pic>
      <p:pic>
        <p:nvPicPr>
          <p:cNvPr id="12" name="Picture 11">
            <a:extLst>
              <a:ext uri="{FF2B5EF4-FFF2-40B4-BE49-F238E27FC236}">
                <a16:creationId xmlns:a16="http://schemas.microsoft.com/office/drawing/2014/main" id="{DD3EEC39-513C-7140-835E-127CF40F1F3B}"/>
              </a:ext>
            </a:extLst>
          </p:cNvPr>
          <p:cNvPicPr>
            <a:picLocks noChangeAspect="1"/>
          </p:cNvPicPr>
          <p:nvPr/>
        </p:nvPicPr>
        <p:blipFill>
          <a:blip r:embed="rId3"/>
          <a:stretch>
            <a:fillRect/>
          </a:stretch>
        </p:blipFill>
        <p:spPr>
          <a:xfrm>
            <a:off x="3244850" y="2711602"/>
            <a:ext cx="2185987" cy="2914649"/>
          </a:xfrm>
          <a:prstGeom prst="rect">
            <a:avLst/>
          </a:prstGeom>
        </p:spPr>
      </p:pic>
      <p:pic>
        <p:nvPicPr>
          <p:cNvPr id="14" name="Picture 13">
            <a:extLst>
              <a:ext uri="{FF2B5EF4-FFF2-40B4-BE49-F238E27FC236}">
                <a16:creationId xmlns:a16="http://schemas.microsoft.com/office/drawing/2014/main" id="{2D90A65B-78C6-454C-AE48-AF52C4B35D11}"/>
              </a:ext>
            </a:extLst>
          </p:cNvPr>
          <p:cNvPicPr>
            <a:picLocks noChangeAspect="1"/>
          </p:cNvPicPr>
          <p:nvPr/>
        </p:nvPicPr>
        <p:blipFill>
          <a:blip r:embed="rId4"/>
          <a:stretch>
            <a:fillRect/>
          </a:stretch>
        </p:blipFill>
        <p:spPr>
          <a:xfrm>
            <a:off x="5645151" y="2730355"/>
            <a:ext cx="2185986" cy="2914648"/>
          </a:xfrm>
          <a:prstGeom prst="rect">
            <a:avLst/>
          </a:prstGeom>
        </p:spPr>
      </p:pic>
    </p:spTree>
    <p:extLst>
      <p:ext uri="{BB962C8B-B14F-4D97-AF65-F5344CB8AC3E}">
        <p14:creationId xmlns:p14="http://schemas.microsoft.com/office/powerpoint/2010/main" val="1019655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50</a:t>
            </a:fld>
            <a:endParaRPr lang="en-CH"/>
          </a:p>
        </p:txBody>
      </p:sp>
    </p:spTree>
    <p:extLst>
      <p:ext uri="{BB962C8B-B14F-4D97-AF65-F5344CB8AC3E}">
        <p14:creationId xmlns:p14="http://schemas.microsoft.com/office/powerpoint/2010/main" val="303415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51</a:t>
            </a:fld>
            <a:endParaRPr lang="en-CH"/>
          </a:p>
        </p:txBody>
      </p:sp>
    </p:spTree>
    <p:extLst>
      <p:ext uri="{BB962C8B-B14F-4D97-AF65-F5344CB8AC3E}">
        <p14:creationId xmlns:p14="http://schemas.microsoft.com/office/powerpoint/2010/main" val="1374412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52</a:t>
            </a:fld>
            <a:endParaRPr lang="en-CH"/>
          </a:p>
        </p:txBody>
      </p:sp>
    </p:spTree>
    <p:extLst>
      <p:ext uri="{BB962C8B-B14F-4D97-AF65-F5344CB8AC3E}">
        <p14:creationId xmlns:p14="http://schemas.microsoft.com/office/powerpoint/2010/main" val="3735570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53</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54</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55</a:t>
            </a:fld>
            <a:endParaRPr lang="en-CH"/>
          </a:p>
        </p:txBody>
      </p:sp>
    </p:spTree>
    <p:extLst>
      <p:ext uri="{BB962C8B-B14F-4D97-AF65-F5344CB8AC3E}">
        <p14:creationId xmlns:p14="http://schemas.microsoft.com/office/powerpoint/2010/main" val="1951050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FEB.08.24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56</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have been some issues with birds hitting the windows of IERC (East and West). Wally </a:t>
            </a:r>
            <a:r>
              <a:rPr lang="en-GB" sz="2000" dirty="0" err="1">
                <a:solidFill>
                  <a:schemeClr val="accent1"/>
                </a:solidFill>
                <a:latin typeface="Arial" panose="020B0604020202020204" pitchFamily="34" charset="0"/>
                <a:cs typeface="Arial" panose="020B0604020202020204" pitchFamily="34" charset="0"/>
              </a:rPr>
              <a:t>Levernier</a:t>
            </a:r>
            <a:r>
              <a:rPr lang="en-GB" sz="2000" dirty="0">
                <a:solidFill>
                  <a:schemeClr val="accent1"/>
                </a:solidFill>
                <a:latin typeface="Arial" panose="020B0604020202020204" pitchFamily="34" charset="0"/>
                <a:cs typeface="Arial" panose="020B0604020202020204" pitchFamily="34" charset="0"/>
              </a:rPr>
              <a:t> (Fermilab ecologist) is following this issue. A possible solution would be to install visual deterrents such as adhesive dots or similar.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9" name="Picture 8">
            <a:extLst>
              <a:ext uri="{FF2B5EF4-FFF2-40B4-BE49-F238E27FC236}">
                <a16:creationId xmlns:a16="http://schemas.microsoft.com/office/drawing/2014/main" id="{F2D86DD8-DE4D-6041-9E58-71E87B1BDDF4}"/>
              </a:ext>
            </a:extLst>
          </p:cNvPr>
          <p:cNvPicPr>
            <a:picLocks noChangeAspect="1"/>
          </p:cNvPicPr>
          <p:nvPr/>
        </p:nvPicPr>
        <p:blipFill>
          <a:blip r:embed="rId2"/>
          <a:stretch>
            <a:fillRect/>
          </a:stretch>
        </p:blipFill>
        <p:spPr>
          <a:xfrm rot="5400000">
            <a:off x="256691" y="2511253"/>
            <a:ext cx="3171613" cy="2378710"/>
          </a:xfrm>
          <a:prstGeom prst="rect">
            <a:avLst/>
          </a:prstGeom>
        </p:spPr>
      </p:pic>
      <p:sp>
        <p:nvSpPr>
          <p:cNvPr id="13" name="TextBox 12">
            <a:extLst>
              <a:ext uri="{FF2B5EF4-FFF2-40B4-BE49-F238E27FC236}">
                <a16:creationId xmlns:a16="http://schemas.microsoft.com/office/drawing/2014/main" id="{B7474DB0-9DED-FB49-803C-95E80A824B81}"/>
              </a:ext>
            </a:extLst>
          </p:cNvPr>
          <p:cNvSpPr txBox="1"/>
          <p:nvPr/>
        </p:nvSpPr>
        <p:spPr>
          <a:xfrm>
            <a:off x="505243" y="5520274"/>
            <a:ext cx="8133513"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2 large TV screen for Mu2e were actually found on the upper floor of the Mu2e building. </a:t>
            </a:r>
          </a:p>
        </p:txBody>
      </p:sp>
    </p:spTree>
    <p:extLst>
      <p:ext uri="{BB962C8B-B14F-4D97-AF65-F5344CB8AC3E}">
        <p14:creationId xmlns:p14="http://schemas.microsoft.com/office/powerpoint/2010/main" val="2057613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temporarily moving the dismounted class 100 clean room from G-WEST to the unfinished large conference room on the 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floor. This is in preparation for the laying of the new floor, however the PO 707736 is on hold since the awarded company did not quote prevailing wages (req. was signed August 2023).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8" name="Picture 7">
            <a:extLst>
              <a:ext uri="{FF2B5EF4-FFF2-40B4-BE49-F238E27FC236}">
                <a16:creationId xmlns:a16="http://schemas.microsoft.com/office/drawing/2014/main" id="{08975F3E-6CCA-074A-A843-EC3E819B70BB}"/>
              </a:ext>
            </a:extLst>
          </p:cNvPr>
          <p:cNvPicPr>
            <a:picLocks noChangeAspect="1"/>
          </p:cNvPicPr>
          <p:nvPr/>
        </p:nvPicPr>
        <p:blipFill>
          <a:blip r:embed="rId2"/>
          <a:stretch>
            <a:fillRect/>
          </a:stretch>
        </p:blipFill>
        <p:spPr>
          <a:xfrm rot="5400000">
            <a:off x="256056" y="3287031"/>
            <a:ext cx="3176693" cy="2382520"/>
          </a:xfrm>
          <a:prstGeom prst="rect">
            <a:avLst/>
          </a:prstGeom>
        </p:spPr>
      </p:pic>
    </p:spTree>
    <p:extLst>
      <p:ext uri="{BB962C8B-B14F-4D97-AF65-F5344CB8AC3E}">
        <p14:creationId xmlns:p14="http://schemas.microsoft.com/office/powerpoint/2010/main" val="3069587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Tree>
    <p:extLst>
      <p:ext uri="{BB962C8B-B14F-4D97-AF65-F5344CB8AC3E}">
        <p14:creationId xmlns:p14="http://schemas.microsoft.com/office/powerpoint/2010/main" val="401149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40120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DOE Safety tour of IERC (JAN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 went pretty well, I think. Nothing major to report. Thanks to all participants.</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regarding the needed improvements on the chilled water circuit. Blake </a:t>
            </a:r>
            <a:r>
              <a:rPr lang="en-GB" sz="2000" dirty="0" err="1">
                <a:solidFill>
                  <a:schemeClr val="accent1"/>
                </a:solidFill>
                <a:latin typeface="Arial" panose="020B0604020202020204" pitchFamily="34" charset="0"/>
                <a:cs typeface="Arial" panose="020B0604020202020204" pitchFamily="34" charset="0"/>
              </a:rPr>
              <a:t>Hanauer</a:t>
            </a:r>
            <a:r>
              <a:rPr lang="en-GB" sz="2000" dirty="0">
                <a:solidFill>
                  <a:schemeClr val="accent1"/>
                </a:solidFill>
                <a:latin typeface="Arial" panose="020B0604020202020204" pitchFamily="34" charset="0"/>
                <a:cs typeface="Arial" panose="020B0604020202020204" pitchFamily="34" charset="0"/>
              </a:rPr>
              <a:t> will get us a quote for the filter installation and regular maintenance from ISD.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Lisa </a:t>
            </a:r>
            <a:r>
              <a:rPr lang="en-GB" sz="2000" dirty="0" err="1">
                <a:solidFill>
                  <a:schemeClr val="accent1"/>
                </a:solidFill>
                <a:latin typeface="Arial" panose="020B0604020202020204" pitchFamily="34" charset="0"/>
                <a:cs typeface="Arial" panose="020B0604020202020204" pitchFamily="34" charset="0"/>
              </a:rPr>
              <a:t>Reger</a:t>
            </a:r>
            <a:r>
              <a:rPr lang="en-GB" sz="2000" dirty="0">
                <a:solidFill>
                  <a:schemeClr val="accent1"/>
                </a:solidFill>
                <a:latin typeface="Arial" panose="020B0604020202020204" pitchFamily="34" charset="0"/>
                <a:cs typeface="Arial" panose="020B0604020202020204" pitchFamily="34" charset="0"/>
              </a:rPr>
              <a:t> is organizing a meeting with the relevant people on ISD to make sure that maintenance and other interventions on equipment that are linked to the ODH analysis for IERC are properly identified and we have the necessary procedures in place. Meeting is scheduled for Feb 15, 10:00 to 11:00 in the IERC “cantilever”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FEB.08.24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spTree>
    <p:extLst>
      <p:ext uri="{BB962C8B-B14F-4D97-AF65-F5344CB8AC3E}">
        <p14:creationId xmlns:p14="http://schemas.microsoft.com/office/powerpoint/2010/main" val="1845405567"/>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41767</TotalTime>
  <Words>5579</Words>
  <Application>Microsoft Macintosh PowerPoint</Application>
  <PresentationFormat>On-screen Show (4:3)</PresentationFormat>
  <Paragraphs>540</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70</cp:revision>
  <dcterms:created xsi:type="dcterms:W3CDTF">2023-09-28T18:39:51Z</dcterms:created>
  <dcterms:modified xsi:type="dcterms:W3CDTF">2024-02-08T19:54:47Z</dcterms:modified>
</cp:coreProperties>
</file>