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12"/>
  </p:notesMasterIdLst>
  <p:handoutMasterIdLst>
    <p:handoutMasterId r:id="rId13"/>
  </p:handoutMasterIdLst>
  <p:sldIdLst>
    <p:sldId id="294" r:id="rId5"/>
    <p:sldId id="303" r:id="rId6"/>
    <p:sldId id="275" r:id="rId7"/>
    <p:sldId id="302" r:id="rId8"/>
    <p:sldId id="305" r:id="rId9"/>
    <p:sldId id="306" r:id="rId10"/>
    <p:sldId id="307" r:id="rId11"/>
  </p:sldIdLst>
  <p:sldSz cx="9144000" cy="6858000" type="screen4x3"/>
  <p:notesSz cx="6985000" cy="92837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D62"/>
    <a:srgbClr val="99D6EA"/>
    <a:srgbClr val="505050"/>
    <a:srgbClr val="50504E"/>
    <a:srgbClr val="4E4E4E"/>
    <a:srgbClr val="404040"/>
    <a:srgbClr val="004C97"/>
    <a:srgbClr val="63666A"/>
    <a:srgbClr val="A7A8AA"/>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3"/>
  </p:normalViewPr>
  <p:slideViewPr>
    <p:cSldViewPr snapToGrid="0" snapToObjects="1" showGuides="1">
      <p:cViewPr varScale="1">
        <p:scale>
          <a:sx n="144" d="100"/>
          <a:sy n="144" d="100"/>
        </p:scale>
        <p:origin x="1296" y="192"/>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wrap="square" lIns="92958" tIns="46479" rIns="92958" bIns="4647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4/26/24</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wrap="square" lIns="92958" tIns="46479" rIns="92958" bIns="4647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956550" y="0"/>
            <a:ext cx="3026833" cy="464185"/>
          </a:xfrm>
          <a:prstGeom prst="rect">
            <a:avLst/>
          </a:prstGeom>
        </p:spPr>
        <p:txBody>
          <a:bodyPr vert="horz" wrap="square" lIns="92958" tIns="46479" rIns="92958" bIns="4647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4/26/24</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wrap="square" lIns="92958" tIns="46479" rIns="92958" bIns="4647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case of fire, the audio/visual alerts are a steady horn and white strobe. Occupants should evacuate the building at the nearest exit door. Go to the west parking lot and meet at the Emergency Assembly area located in the middle of the parking lot where signage is posted.</a:t>
            </a:r>
          </a:p>
          <a:p>
            <a:endParaRPr lang="en-US" dirty="0"/>
          </a:p>
          <a:p>
            <a:r>
              <a:rPr lang="en-US" dirty="0"/>
              <a:t>In case of severe weather, the audio/visual alerts are a siren followed by voice instructions. Occupants should evacuate the conference room and follow shelter signs. The shelter areas for the 1</a:t>
            </a:r>
            <a:r>
              <a:rPr lang="en-US" baseline="30000" dirty="0"/>
              <a:t>st</a:t>
            </a:r>
            <a:r>
              <a:rPr lang="en-US" dirty="0"/>
              <a:t> floor of IARC OTE  are in the Men’s and Women’s Washrooms and hallways marked as </a:t>
            </a:r>
            <a:r>
              <a:rPr lang="en-US"/>
              <a:t>Storm Shelter Areas.</a:t>
            </a:r>
            <a:endParaRPr lang="en-US" dirty="0"/>
          </a:p>
        </p:txBody>
      </p:sp>
      <p:sp>
        <p:nvSpPr>
          <p:cNvPr id="4" name="Slide Number Placeholder 3"/>
          <p:cNvSpPr>
            <a:spLocks noGrp="1"/>
          </p:cNvSpPr>
          <p:nvPr>
            <p:ph type="sldNum" sz="quarter" idx="5"/>
          </p:nvPr>
        </p:nvSpPr>
        <p:spPr/>
        <p:txBody>
          <a:bodyPr/>
          <a:lstStyle/>
          <a:p>
            <a:fld id="{E3D769AF-C387-42B0-A977-06D98CD58DFF}" type="slidenum">
              <a:rPr lang="en-US" smtClean="0"/>
              <a:t>4</a:t>
            </a:fld>
            <a:endParaRPr lang="en-US"/>
          </a:p>
        </p:txBody>
      </p:sp>
    </p:spTree>
    <p:extLst>
      <p:ext uri="{BB962C8B-B14F-4D97-AF65-F5344CB8AC3E}">
        <p14:creationId xmlns:p14="http://schemas.microsoft.com/office/powerpoint/2010/main" val="20281511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fld id="{09EA2773-F02A-CC43-B1C5-479A1F34EDA7}" type="datetime1">
              <a:rPr lang="en-US" smtClean="0"/>
              <a:t>4/26/24</a:t>
            </a:fld>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dirty="0"/>
              <a:t>Presenter | Presentation Title or Meeting Title</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A6277B28-07F0-1A40-A152-F179A1370DFF}"/>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4" name="Rectangle 13">
            <a:extLst>
              <a:ext uri="{FF2B5EF4-FFF2-40B4-BE49-F238E27FC236}">
                <a16:creationId xmlns:a16="http://schemas.microsoft.com/office/drawing/2014/main" id="{DCC5D535-9066-B247-8A94-392C689516EB}"/>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1183633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8FEA58B7-095F-6844-8E3C-8A1DDD22BF89}" type="datetime1">
              <a:rPr lang="en-US" smtClean="0"/>
              <a:t>4/26/24</a:t>
            </a:fld>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496DF85D-9E15-6943-AE30-0ED88E91D42F}"/>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5" name="Rectangle 14">
            <a:extLst>
              <a:ext uri="{FF2B5EF4-FFF2-40B4-BE49-F238E27FC236}">
                <a16:creationId xmlns:a16="http://schemas.microsoft.com/office/drawing/2014/main" id="{F9D5FCF3-4E2F-704F-BE1D-3307737332FD}"/>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191535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fld id="{3C7E1B65-1920-CF40-87B8-818D6517E0EA}" type="datetime1">
              <a:rPr lang="en-US" smtClean="0"/>
              <a:t>4/26/24</a:t>
            </a:fld>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pic>
        <p:nvPicPr>
          <p:cNvPr id="6" name="Picture 5" descr="A picture containing icon&#10;&#10;Description automatically generated">
            <a:extLst>
              <a:ext uri="{FF2B5EF4-FFF2-40B4-BE49-F238E27FC236}">
                <a16:creationId xmlns:a16="http://schemas.microsoft.com/office/drawing/2014/main" id="{7195FC8E-A302-604F-B566-3B477A1532F8}"/>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8" name="Rectangle 7">
            <a:extLst>
              <a:ext uri="{FF2B5EF4-FFF2-40B4-BE49-F238E27FC236}">
                <a16:creationId xmlns:a16="http://schemas.microsoft.com/office/drawing/2014/main" id="{2A2A4A72-F504-5545-BC7E-7E2B7738B172}"/>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22156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D38FDACF-6E1B-814B-BDB6-B66F2ED862D6}" type="datetime1">
              <a:rPr lang="en-US" smtClean="0"/>
              <a:t>4/26/24</a:t>
            </a:fld>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pic>
        <p:nvPicPr>
          <p:cNvPr id="23" name="Picture 22" descr="A picture containing icon&#10;&#10;Description automatically generated">
            <a:extLst>
              <a:ext uri="{FF2B5EF4-FFF2-40B4-BE49-F238E27FC236}">
                <a16:creationId xmlns:a16="http://schemas.microsoft.com/office/drawing/2014/main" id="{B79370FC-E149-604A-B4F3-08DEA3D84B64}"/>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39" name="Rectangle 38">
            <a:extLst>
              <a:ext uri="{FF2B5EF4-FFF2-40B4-BE49-F238E27FC236}">
                <a16:creationId xmlns:a16="http://schemas.microsoft.com/office/drawing/2014/main" id="{36FF585D-DDCF-264A-ADC6-3B99862B509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0161784"/>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27868" b="27868"/>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8991404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599" b="36987"/>
          <a:stretch/>
        </p:blipFill>
        <p:spPr>
          <a:xfrm>
            <a:off x="-17762" y="817011"/>
            <a:ext cx="9189720" cy="2966102"/>
          </a:xfrm>
          <a:prstGeom prst="rect">
            <a:avLst/>
          </a:prstGeom>
          <a:ln>
            <a:solidFill>
              <a:schemeClr val="accent1"/>
            </a:solidFill>
          </a:ln>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347822265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0916" b="40730"/>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104481437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6134" b="35512"/>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109996360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39239" b="12407"/>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321011623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7732" r="7732"/>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9917967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57ADAB69-348E-2C41-AF41-E98D046040A4}" type="datetime1">
              <a:rPr lang="en-US" smtClean="0"/>
              <a:t>4/26/24</a:t>
            </a:fld>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922695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B099EE7B-C01A-E94A-AA76-2F04CF97FC05}" type="datetime1">
              <a:rPr lang="en-US" smtClean="0"/>
              <a:t>4/26/24</a:t>
            </a:fld>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1DA16756-E255-8B4F-A3A1-3BBDD1DB051B}"/>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7" name="Rectangle 16">
            <a:extLst>
              <a:ext uri="{FF2B5EF4-FFF2-40B4-BE49-F238E27FC236}">
                <a16:creationId xmlns:a16="http://schemas.microsoft.com/office/drawing/2014/main" id="{87E78866-2134-CA4E-800C-6577038C03A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958007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E2EF4938-6162-EE4E-9ED3-73016E21644A}" type="datetime1">
              <a:rPr lang="en-US" smtClean="0"/>
              <a:t>4/26/24</a:t>
            </a:fld>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3" r:id="rId2"/>
    <p:sldLayoutId id="2147484124" r:id="rId3"/>
    <p:sldLayoutId id="2147484125" r:id="rId4"/>
    <p:sldLayoutId id="2147484126" r:id="rId5"/>
    <p:sldLayoutId id="2147484128" r:id="rId6"/>
    <p:sldLayoutId id="2147484127" r:id="rId7"/>
    <p:sldLayoutId id="2147484104" r:id="rId8"/>
    <p:sldLayoutId id="2147484105" r:id="rId9"/>
    <p:sldLayoutId id="2147484120" r:id="rId10"/>
    <p:sldLayoutId id="2147484103" r:id="rId11"/>
    <p:sldLayoutId id="2147484122" r:id="rId12"/>
    <p:sldLayoutId id="2147484116" r:id="rId13"/>
  </p:sldLayoutIdLst>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sz="1600" dirty="0"/>
              <a:t>U</a:t>
            </a:r>
            <a:r>
              <a:rPr lang="en-US" sz="1800" dirty="0"/>
              <a:t>.S. Magnet Development Program Collaboration Meeting</a:t>
            </a:r>
          </a:p>
          <a:p>
            <a:r>
              <a:rPr lang="en-US" sz="1800" dirty="0"/>
              <a:t>April 30 – May 3, 2024</a:t>
            </a:r>
          </a:p>
          <a:p>
            <a:endParaRPr lang="en-US" dirty="0"/>
          </a:p>
        </p:txBody>
      </p:sp>
      <p:sp>
        <p:nvSpPr>
          <p:cNvPr id="3" name="Text Placeholder 2"/>
          <p:cNvSpPr>
            <a:spLocks noGrp="1"/>
          </p:cNvSpPr>
          <p:nvPr>
            <p:ph type="body" sz="quarter" idx="11"/>
          </p:nvPr>
        </p:nvSpPr>
        <p:spPr/>
        <p:txBody>
          <a:bodyPr>
            <a:noAutofit/>
          </a:bodyPr>
          <a:lstStyle/>
          <a:p>
            <a:r>
              <a:rPr lang="en-US" sz="1800" dirty="0"/>
              <a:t>Welcome to Fermilab</a:t>
            </a:r>
          </a:p>
        </p:txBody>
      </p:sp>
      <p:pic>
        <p:nvPicPr>
          <p:cNvPr id="6" name="Picture 5" descr="Qr code&#10;&#10;Description automatically generated">
            <a:extLst>
              <a:ext uri="{FF2B5EF4-FFF2-40B4-BE49-F238E27FC236}">
                <a16:creationId xmlns:a16="http://schemas.microsoft.com/office/drawing/2014/main" id="{CECDDD75-9399-AAB2-96EB-065D5C450577}"/>
              </a:ext>
            </a:extLst>
          </p:cNvPr>
          <p:cNvPicPr>
            <a:picLocks noChangeAspect="1"/>
          </p:cNvPicPr>
          <p:nvPr/>
        </p:nvPicPr>
        <p:blipFill>
          <a:blip r:embed="rId2"/>
          <a:stretch>
            <a:fillRect/>
          </a:stretch>
        </p:blipFill>
        <p:spPr>
          <a:xfrm>
            <a:off x="7038976" y="4781551"/>
            <a:ext cx="1905000" cy="1905000"/>
          </a:xfrm>
          <a:prstGeom prst="rect">
            <a:avLst/>
          </a:prstGeom>
        </p:spPr>
      </p:pic>
    </p:spTree>
    <p:extLst>
      <p:ext uri="{BB962C8B-B14F-4D97-AF65-F5344CB8AC3E}">
        <p14:creationId xmlns:p14="http://schemas.microsoft.com/office/powerpoint/2010/main" val="198959752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181839-BB51-4F64-A869-59E9E79C83E4}"/>
              </a:ext>
            </a:extLst>
          </p:cNvPr>
          <p:cNvSpPr>
            <a:spLocks noGrp="1"/>
          </p:cNvSpPr>
          <p:nvPr>
            <p:ph type="body" sz="quarter" idx="10"/>
          </p:nvPr>
        </p:nvSpPr>
        <p:spPr>
          <a:xfrm>
            <a:off x="341925" y="5202920"/>
            <a:ext cx="6973276" cy="1290094"/>
          </a:xfrm>
        </p:spPr>
        <p:txBody>
          <a:bodyPr/>
          <a:lstStyle/>
          <a:p>
            <a:pPr marL="342900" indent="-342900">
              <a:buFont typeface="Arial" panose="020B0604020202020204" pitchFamily="34" charset="0"/>
              <a:buChar char="•"/>
            </a:pPr>
            <a:r>
              <a:rPr lang="en-US" sz="1800" dirty="0"/>
              <a:t>The meeting agenda can be found at: </a:t>
            </a:r>
          </a:p>
          <a:p>
            <a:pPr marL="342900" indent="-342900">
              <a:buFont typeface="Arial" panose="020B0604020202020204" pitchFamily="34" charset="0"/>
              <a:buChar char="•"/>
            </a:pPr>
            <a:r>
              <a:rPr lang="en-US" sz="1800" dirty="0"/>
              <a:t>https://indico.fnal.gov/event/63310/contributions/</a:t>
            </a:r>
          </a:p>
          <a:p>
            <a:pPr marL="342900" indent="-342900">
              <a:buFont typeface="Arial" panose="020B0604020202020204" pitchFamily="34" charset="0"/>
              <a:buChar char="•"/>
            </a:pPr>
            <a:r>
              <a:rPr lang="en-US" sz="1800" dirty="0"/>
              <a:t>For help please contact tgloss@fnal.gov, christym@fnal.gov or blodgett@fnal.gov</a:t>
            </a:r>
          </a:p>
          <a:p>
            <a:endParaRPr lang="en-US" dirty="0"/>
          </a:p>
        </p:txBody>
      </p:sp>
      <p:sp>
        <p:nvSpPr>
          <p:cNvPr id="3" name="Text Placeholder 2">
            <a:extLst>
              <a:ext uri="{FF2B5EF4-FFF2-40B4-BE49-F238E27FC236}">
                <a16:creationId xmlns:a16="http://schemas.microsoft.com/office/drawing/2014/main" id="{CB0ED8D6-BE03-40B8-8ED7-2FF9DC78BC5F}"/>
              </a:ext>
            </a:extLst>
          </p:cNvPr>
          <p:cNvSpPr>
            <a:spLocks noGrp="1"/>
          </p:cNvSpPr>
          <p:nvPr>
            <p:ph type="body" sz="quarter" idx="11"/>
          </p:nvPr>
        </p:nvSpPr>
        <p:spPr>
          <a:xfrm>
            <a:off x="341923" y="3951841"/>
            <a:ext cx="8697573" cy="1116547"/>
          </a:xfrm>
        </p:spPr>
        <p:txBody>
          <a:bodyPr>
            <a:normAutofit/>
          </a:bodyPr>
          <a:lstStyle/>
          <a:p>
            <a:r>
              <a:rPr lang="en-US" dirty="0"/>
              <a:t>The meeting will begin at 8:40 A.M.  </a:t>
            </a:r>
          </a:p>
        </p:txBody>
      </p:sp>
      <p:pic>
        <p:nvPicPr>
          <p:cNvPr id="7" name="Picture 6" descr="Qr code&#10;&#10;Description automatically generated">
            <a:extLst>
              <a:ext uri="{FF2B5EF4-FFF2-40B4-BE49-F238E27FC236}">
                <a16:creationId xmlns:a16="http://schemas.microsoft.com/office/drawing/2014/main" id="{56E3C726-C8CD-103D-DC9A-5189151B61A4}"/>
              </a:ext>
            </a:extLst>
          </p:cNvPr>
          <p:cNvPicPr>
            <a:picLocks noChangeAspect="1"/>
          </p:cNvPicPr>
          <p:nvPr/>
        </p:nvPicPr>
        <p:blipFill>
          <a:blip r:embed="rId2"/>
          <a:stretch>
            <a:fillRect/>
          </a:stretch>
        </p:blipFill>
        <p:spPr>
          <a:xfrm>
            <a:off x="7358746" y="5202920"/>
            <a:ext cx="1485714" cy="1485714"/>
          </a:xfrm>
          <a:prstGeom prst="rect">
            <a:avLst/>
          </a:prstGeom>
        </p:spPr>
      </p:pic>
      <p:pic>
        <p:nvPicPr>
          <p:cNvPr id="5" name="Picture 4">
            <a:extLst>
              <a:ext uri="{FF2B5EF4-FFF2-40B4-BE49-F238E27FC236}">
                <a16:creationId xmlns:a16="http://schemas.microsoft.com/office/drawing/2014/main" id="{7685F379-83F6-96A9-3094-4A66C8DC9213}"/>
              </a:ext>
            </a:extLst>
          </p:cNvPr>
          <p:cNvPicPr>
            <a:picLocks noChangeAspect="1"/>
          </p:cNvPicPr>
          <p:nvPr/>
        </p:nvPicPr>
        <p:blipFill>
          <a:blip r:embed="rId3"/>
          <a:stretch>
            <a:fillRect/>
          </a:stretch>
        </p:blipFill>
        <p:spPr>
          <a:xfrm>
            <a:off x="7316361" y="5068388"/>
            <a:ext cx="1620246" cy="1620246"/>
          </a:xfrm>
          <a:prstGeom prst="rect">
            <a:avLst/>
          </a:prstGeom>
          <a:ln>
            <a:noFill/>
          </a:ln>
        </p:spPr>
      </p:pic>
    </p:spTree>
    <p:extLst>
      <p:ext uri="{BB962C8B-B14F-4D97-AF65-F5344CB8AC3E}">
        <p14:creationId xmlns:p14="http://schemas.microsoft.com/office/powerpoint/2010/main" val="242400316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12843" y="282574"/>
            <a:ext cx="8931157" cy="427877"/>
          </a:xfrm>
        </p:spPr>
        <p:txBody>
          <a:bodyPr/>
          <a:lstStyle/>
          <a:p>
            <a:r>
              <a:rPr lang="en-US" sz="1950" dirty="0"/>
              <a:t>Fermilab Guest Wi-Fi Network Registration</a:t>
            </a:r>
          </a:p>
        </p:txBody>
      </p:sp>
      <p:sp>
        <p:nvSpPr>
          <p:cNvPr id="4" name="Footer Placeholder 3"/>
          <p:cNvSpPr>
            <a:spLocks noGrp="1"/>
          </p:cNvSpPr>
          <p:nvPr>
            <p:ph type="ftr" sz="quarter" idx="3"/>
          </p:nvPr>
        </p:nvSpPr>
        <p:spPr>
          <a:xfrm>
            <a:off x="2194561" y="6504213"/>
            <a:ext cx="6748102" cy="242873"/>
          </a:xfrm>
        </p:spPr>
        <p:txBody>
          <a:bodyPr/>
          <a:lstStyle/>
          <a:p>
            <a:pPr>
              <a:defRPr/>
            </a:pPr>
            <a:r>
              <a:rPr lang="en-US" dirty="0"/>
              <a:t>US MDP Collaboration Meeting (4/30/2024 – 05/03/2024) | https://indico.fnal.gov/event/63310/</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6" name="Content Placeholder 5">
            <a:extLst>
              <a:ext uri="{FF2B5EF4-FFF2-40B4-BE49-F238E27FC236}">
                <a16:creationId xmlns:a16="http://schemas.microsoft.com/office/drawing/2014/main" id="{FBB260B5-A402-4405-96F1-A493C1C46F85}"/>
              </a:ext>
            </a:extLst>
          </p:cNvPr>
          <p:cNvSpPr>
            <a:spLocks noGrp="1"/>
          </p:cNvSpPr>
          <p:nvPr>
            <p:ph idx="1"/>
          </p:nvPr>
        </p:nvSpPr>
        <p:spPr>
          <a:xfrm>
            <a:off x="222250" y="971551"/>
            <a:ext cx="8720413" cy="588801"/>
          </a:xfrm>
        </p:spPr>
        <p:txBody>
          <a:bodyPr/>
          <a:lstStyle/>
          <a:p>
            <a:pPr marL="0" marR="0" indent="0" algn="ctr">
              <a:lnSpc>
                <a:spcPct val="107000"/>
              </a:lnSpc>
              <a:spcBef>
                <a:spcPts val="0"/>
              </a:spcBef>
              <a:spcAft>
                <a:spcPts val="800"/>
              </a:spcAft>
              <a:buNone/>
            </a:pPr>
            <a:r>
              <a:rPr lang="en-US" sz="1800" spc="25" dirty="0">
                <a:solidFill>
                  <a:srgbClr val="000000"/>
                </a:solidFill>
                <a:effectLst/>
                <a:latin typeface="Helvetica" panose="020B0604020202020204" pitchFamily="34" charset="0"/>
                <a:ea typeface="HGGothicE" panose="020B0400000000000000" pitchFamily="49" charset="-128"/>
                <a:cs typeface="Helvetica" panose="020B0604020202020204" pitchFamily="34" charset="0"/>
              </a:rPr>
              <a:t>All electronic devices connecting to the Fermilab Visitors wireless network must go through a self-registration process. Steps to self-register:</a:t>
            </a:r>
            <a:endParaRPr lang="en-US" sz="1800" dirty="0">
              <a:effectLst/>
              <a:latin typeface="Helvetica" panose="020B0604020202020204" pitchFamily="34" charset="0"/>
              <a:ea typeface="HGGothicE" panose="020B0400000000000000" pitchFamily="49" charset="-128"/>
              <a:cs typeface="Helvetica" panose="020B0604020202020204" pitchFamily="34" charset="0"/>
            </a:endParaRPr>
          </a:p>
        </p:txBody>
      </p:sp>
      <p:pic>
        <p:nvPicPr>
          <p:cNvPr id="11" name="Picture 10">
            <a:extLst>
              <a:ext uri="{FF2B5EF4-FFF2-40B4-BE49-F238E27FC236}">
                <a16:creationId xmlns:a16="http://schemas.microsoft.com/office/drawing/2014/main" id="{D95BE7CE-B1A9-404D-938C-B33ED60DF4E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2668" y="1795245"/>
            <a:ext cx="4269995" cy="3205685"/>
          </a:xfrm>
          <a:prstGeom prst="rect">
            <a:avLst/>
          </a:prstGeom>
          <a:noFill/>
          <a:ln>
            <a:solidFill>
              <a:schemeClr val="accent1"/>
            </a:solidFill>
          </a:ln>
        </p:spPr>
      </p:pic>
      <p:sp>
        <p:nvSpPr>
          <p:cNvPr id="12" name="Content Placeholder 5">
            <a:extLst>
              <a:ext uri="{FF2B5EF4-FFF2-40B4-BE49-F238E27FC236}">
                <a16:creationId xmlns:a16="http://schemas.microsoft.com/office/drawing/2014/main" id="{2EB54304-8DEE-4826-ABCB-1C37D8E63DD4}"/>
              </a:ext>
            </a:extLst>
          </p:cNvPr>
          <p:cNvSpPr txBox="1">
            <a:spLocks/>
          </p:cNvSpPr>
          <p:nvPr/>
        </p:nvSpPr>
        <p:spPr>
          <a:xfrm>
            <a:off x="212843" y="1775131"/>
            <a:ext cx="4359157" cy="4377094"/>
          </a:xfrm>
          <a:prstGeom prst="rect">
            <a:avLst/>
          </a:prstGeom>
          <a:gradFill>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lIns="0" tIns="0" rIns="0" bIns="0"/>
          <a:lstStyle>
            <a:lvl1pPr marL="342900" indent="-342900" algn="l" defTabSz="457200" rtl="0" eaLnBrk="1" fontAlgn="base" hangingPunct="1">
              <a:spcBef>
                <a:spcPts val="984"/>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ts val="984"/>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ts val="984"/>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ts val="984"/>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ts val="984"/>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7000"/>
              </a:lnSpc>
              <a:spcBef>
                <a:spcPts val="0"/>
              </a:spcBef>
              <a:spcAft>
                <a:spcPts val="0"/>
              </a:spcAft>
              <a:buFont typeface="+mj-lt"/>
              <a:buAutoNum type="arabicPeriod"/>
            </a:pPr>
            <a:r>
              <a:rPr lang="en-US" sz="1800" spc="25" dirty="0">
                <a:solidFill>
                  <a:srgbClr val="000000"/>
                </a:solidFill>
                <a:latin typeface="Helvetica" panose="020B0604020202020204" pitchFamily="34" charset="0"/>
                <a:ea typeface="HGGothicE" panose="020B0400000000000000" pitchFamily="49" charset="-128"/>
                <a:cs typeface="Helvetica" panose="020B0604020202020204" pitchFamily="34" charset="0"/>
              </a:rPr>
              <a:t>Associate your device with the “guest” network.  </a:t>
            </a:r>
          </a:p>
          <a:p>
            <a:pPr>
              <a:lnSpc>
                <a:spcPct val="107000"/>
              </a:lnSpc>
              <a:spcBef>
                <a:spcPts val="0"/>
              </a:spcBef>
              <a:spcAft>
                <a:spcPts val="0"/>
              </a:spcAft>
              <a:buFont typeface="+mj-lt"/>
              <a:buAutoNum type="arabicPeriod"/>
            </a:pPr>
            <a:r>
              <a:rPr lang="en-US" sz="1800" spc="25" dirty="0">
                <a:solidFill>
                  <a:srgbClr val="000000"/>
                </a:solidFill>
                <a:latin typeface="Helvetica" panose="020B0604020202020204" pitchFamily="34" charset="0"/>
                <a:ea typeface="HGGothicE" panose="020B0400000000000000" pitchFamily="49" charset="-128"/>
                <a:cs typeface="Helvetica" panose="020B0604020202020204" pitchFamily="34" charset="0"/>
              </a:rPr>
              <a:t>Complete the required fields marked by an </a:t>
            </a:r>
            <a:r>
              <a:rPr lang="en-US" sz="1800" spc="25" dirty="0">
                <a:solidFill>
                  <a:srgbClr val="FF0000"/>
                </a:solidFill>
                <a:latin typeface="Helvetica" panose="020B0604020202020204" pitchFamily="34" charset="0"/>
                <a:ea typeface="HGGothicE" panose="020B0400000000000000" pitchFamily="49" charset="-128"/>
                <a:cs typeface="Helvetica" panose="020B0604020202020204" pitchFamily="34" charset="0"/>
              </a:rPr>
              <a:t>*</a:t>
            </a:r>
            <a:r>
              <a:rPr lang="en-US" sz="1800" spc="25" dirty="0">
                <a:solidFill>
                  <a:srgbClr val="000000"/>
                </a:solidFill>
                <a:latin typeface="Helvetica" panose="020B0604020202020204" pitchFamily="34" charset="0"/>
                <a:ea typeface="HGGothicE" panose="020B0400000000000000" pitchFamily="49" charset="-128"/>
                <a:cs typeface="Helvetica" panose="020B0604020202020204" pitchFamily="34" charset="0"/>
              </a:rPr>
              <a:t> in the self-registration portal form.  </a:t>
            </a:r>
          </a:p>
          <a:p>
            <a:pPr>
              <a:lnSpc>
                <a:spcPct val="107000"/>
              </a:lnSpc>
              <a:spcBef>
                <a:spcPts val="0"/>
              </a:spcBef>
              <a:spcAft>
                <a:spcPts val="0"/>
              </a:spcAft>
              <a:buFont typeface="+mj-lt"/>
              <a:buAutoNum type="arabicPeriod"/>
            </a:pPr>
            <a:r>
              <a:rPr lang="en-US" sz="1800" spc="25" dirty="0">
                <a:solidFill>
                  <a:srgbClr val="000000"/>
                </a:solidFill>
                <a:latin typeface="Helvetica" panose="020B0604020202020204" pitchFamily="34" charset="0"/>
                <a:ea typeface="HGGothicE" panose="020B0400000000000000" pitchFamily="49" charset="-128"/>
                <a:cs typeface="Helvetica" panose="020B0604020202020204" pitchFamily="34" charset="0"/>
              </a:rPr>
              <a:t>After submitting the form, click the “log-in” button to connect to the network for 8 hours of access. </a:t>
            </a:r>
          </a:p>
          <a:p>
            <a:pPr>
              <a:lnSpc>
                <a:spcPct val="107000"/>
              </a:lnSpc>
              <a:spcBef>
                <a:spcPts val="0"/>
              </a:spcBef>
              <a:spcAft>
                <a:spcPts val="800"/>
              </a:spcAft>
              <a:buFont typeface="+mj-lt"/>
              <a:buAutoNum type="arabicPeriod"/>
            </a:pPr>
            <a:r>
              <a:rPr lang="en-US" sz="1800" spc="25" dirty="0">
                <a:solidFill>
                  <a:srgbClr val="000000"/>
                </a:solidFill>
                <a:latin typeface="Helvetica" panose="020B0604020202020204" pitchFamily="34" charset="0"/>
                <a:ea typeface="HGGothicE" panose="020B0400000000000000" pitchFamily="49" charset="-128"/>
                <a:cs typeface="Helvetica" panose="020B0604020202020204" pitchFamily="34" charset="0"/>
              </a:rPr>
              <a:t>For access up to 1 week, check your e-mail with the subject “Confirmation Required” to confirm your registration. Use the credentials provided for future logins during that time</a:t>
            </a:r>
            <a:r>
              <a:rPr lang="en-US" sz="1600" spc="25" dirty="0">
                <a:solidFill>
                  <a:srgbClr val="000000"/>
                </a:solidFill>
                <a:latin typeface="Helvetica" panose="020B0604020202020204" pitchFamily="34" charset="0"/>
                <a:ea typeface="HGGothicE" panose="020B0400000000000000" pitchFamily="49" charset="-128"/>
                <a:cs typeface="Helvetica" panose="020B0604020202020204" pitchFamily="34" charset="0"/>
              </a:rPr>
              <a:t>. </a:t>
            </a:r>
          </a:p>
          <a:p>
            <a:pPr>
              <a:lnSpc>
                <a:spcPct val="107000"/>
              </a:lnSpc>
              <a:spcBef>
                <a:spcPts val="0"/>
              </a:spcBef>
              <a:spcAft>
                <a:spcPts val="800"/>
              </a:spcAft>
              <a:buFont typeface="+mj-lt"/>
              <a:buAutoNum type="arabicPeriod"/>
            </a:pPr>
            <a:r>
              <a:rPr lang="en-US" sz="1600" spc="25" dirty="0">
                <a:solidFill>
                  <a:srgbClr val="000000"/>
                </a:solidFill>
                <a:latin typeface="Helvetica" panose="020B0604020202020204" pitchFamily="34" charset="0"/>
                <a:ea typeface="HGGothicE" panose="020B0400000000000000" pitchFamily="49" charset="-128"/>
                <a:cs typeface="Helvetica" panose="020B0604020202020204" pitchFamily="34" charset="0"/>
              </a:rPr>
              <a:t>Or you may use “</a:t>
            </a:r>
            <a:r>
              <a:rPr lang="en-US" sz="1600" spc="25" dirty="0" err="1">
                <a:solidFill>
                  <a:srgbClr val="000000"/>
                </a:solidFill>
                <a:latin typeface="Helvetica" panose="020B0604020202020204" pitchFamily="34" charset="0"/>
                <a:ea typeface="HGGothicE" panose="020B0400000000000000" pitchFamily="49" charset="-128"/>
                <a:cs typeface="Helvetica" panose="020B0604020202020204" pitchFamily="34" charset="0"/>
              </a:rPr>
              <a:t>eduroam</a:t>
            </a:r>
            <a:r>
              <a:rPr lang="en-US" sz="1600" spc="25">
                <a:solidFill>
                  <a:srgbClr val="000000"/>
                </a:solidFill>
                <a:latin typeface="Helvetica" panose="020B0604020202020204" pitchFamily="34" charset="0"/>
                <a:ea typeface="HGGothicE" panose="020B0400000000000000" pitchFamily="49" charset="-128"/>
                <a:cs typeface="Helvetica" panose="020B0604020202020204" pitchFamily="34" charset="0"/>
              </a:rPr>
              <a:t>”  …</a:t>
            </a:r>
            <a:endParaRPr lang="en-US" sz="1600" spc="25" dirty="0">
              <a:solidFill>
                <a:srgbClr val="000000"/>
              </a:solidFill>
              <a:latin typeface="Helvetica" panose="020B0604020202020204" pitchFamily="34" charset="0"/>
              <a:ea typeface="HGGothicE" panose="020B0400000000000000" pitchFamily="49" charset="-128"/>
              <a:cs typeface="Helvetica" panose="020B0604020202020204" pitchFamily="34" charset="0"/>
            </a:endParaRPr>
          </a:p>
          <a:p>
            <a:endParaRPr lang="en-US" dirty="0"/>
          </a:p>
        </p:txBody>
      </p:sp>
      <p:pic>
        <p:nvPicPr>
          <p:cNvPr id="8" name="Picture 7" descr="Qr code&#10;&#10;Description automatically generated">
            <a:extLst>
              <a:ext uri="{FF2B5EF4-FFF2-40B4-BE49-F238E27FC236}">
                <a16:creationId xmlns:a16="http://schemas.microsoft.com/office/drawing/2014/main" id="{CB47D2BE-E551-25AC-BD02-4D506A5D9190}"/>
              </a:ext>
            </a:extLst>
          </p:cNvPr>
          <p:cNvPicPr>
            <a:picLocks noChangeAspect="1"/>
          </p:cNvPicPr>
          <p:nvPr/>
        </p:nvPicPr>
        <p:blipFill>
          <a:blip r:embed="rId3"/>
          <a:stretch>
            <a:fillRect/>
          </a:stretch>
        </p:blipFill>
        <p:spPr>
          <a:xfrm>
            <a:off x="7809188" y="5087574"/>
            <a:ext cx="1133475" cy="1133475"/>
          </a:xfrm>
          <a:prstGeom prst="rect">
            <a:avLst/>
          </a:prstGeom>
        </p:spPr>
      </p:pic>
    </p:spTree>
    <p:extLst>
      <p:ext uri="{BB962C8B-B14F-4D97-AF65-F5344CB8AC3E}">
        <p14:creationId xmlns:p14="http://schemas.microsoft.com/office/powerpoint/2010/main" val="378468987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3D26E3-F80F-8445-A58F-21F8A13FFF94}"/>
              </a:ext>
            </a:extLst>
          </p:cNvPr>
          <p:cNvSpPr>
            <a:spLocks noGrp="1"/>
          </p:cNvSpPr>
          <p:nvPr>
            <p:ph idx="1"/>
          </p:nvPr>
        </p:nvSpPr>
        <p:spPr>
          <a:xfrm>
            <a:off x="228600" y="1558161"/>
            <a:ext cx="3650187" cy="3998377"/>
          </a:xfrm>
        </p:spPr>
        <p:txBody>
          <a:bodyPr>
            <a:normAutofit/>
          </a:bodyPr>
          <a:lstStyle/>
          <a:p>
            <a:pPr marL="0" indent="0">
              <a:buNone/>
            </a:pPr>
            <a:r>
              <a:rPr lang="en-US" b="1" dirty="0">
                <a:solidFill>
                  <a:srgbClr val="FF0000"/>
                </a:solidFill>
              </a:rPr>
              <a:t>Fire audio/visual emergency alerts:</a:t>
            </a:r>
            <a:br>
              <a:rPr lang="en-US" dirty="0">
                <a:solidFill>
                  <a:srgbClr val="FF0000"/>
                </a:solidFill>
              </a:rPr>
            </a:br>
            <a:r>
              <a:rPr lang="en-US" dirty="0">
                <a:solidFill>
                  <a:srgbClr val="FF0000"/>
                </a:solidFill>
              </a:rPr>
              <a:t>steady horn and white strobe</a:t>
            </a:r>
          </a:p>
          <a:p>
            <a:pPr marL="0" indent="0">
              <a:buNone/>
            </a:pPr>
            <a:endParaRPr lang="en-US" dirty="0">
              <a:solidFill>
                <a:srgbClr val="FF0000"/>
              </a:solidFill>
            </a:endParaRPr>
          </a:p>
          <a:p>
            <a:pPr marL="0" indent="0">
              <a:buNone/>
            </a:pPr>
            <a:r>
              <a:rPr lang="en-US" b="1" dirty="0">
                <a:solidFill>
                  <a:srgbClr val="FF0000"/>
                </a:solidFill>
              </a:rPr>
              <a:t>Severe weather audio/visual emergency alerts:</a:t>
            </a:r>
            <a:br>
              <a:rPr lang="en-US" dirty="0">
                <a:solidFill>
                  <a:srgbClr val="FF0000"/>
                </a:solidFill>
              </a:rPr>
            </a:br>
            <a:r>
              <a:rPr lang="en-US" dirty="0">
                <a:solidFill>
                  <a:srgbClr val="FF0000"/>
                </a:solidFill>
              </a:rPr>
              <a:t>siren followed by voice instructions</a:t>
            </a:r>
          </a:p>
        </p:txBody>
      </p:sp>
      <p:sp>
        <p:nvSpPr>
          <p:cNvPr id="3" name="Title 2">
            <a:extLst>
              <a:ext uri="{FF2B5EF4-FFF2-40B4-BE49-F238E27FC236}">
                <a16:creationId xmlns:a16="http://schemas.microsoft.com/office/drawing/2014/main" id="{3CB38EEB-741F-4F43-9D4F-FEFA249386D0}"/>
              </a:ext>
            </a:extLst>
          </p:cNvPr>
          <p:cNvSpPr>
            <a:spLocks noGrp="1"/>
          </p:cNvSpPr>
          <p:nvPr>
            <p:ph type="title"/>
          </p:nvPr>
        </p:nvSpPr>
        <p:spPr/>
        <p:txBody>
          <a:bodyPr/>
          <a:lstStyle/>
          <a:p>
            <a:r>
              <a:rPr lang="en-US" sz="1950" b="1" dirty="0"/>
              <a:t>Safety Procedures</a:t>
            </a:r>
          </a:p>
        </p:txBody>
      </p:sp>
      <p:sp>
        <p:nvSpPr>
          <p:cNvPr id="5" name="Footer Placeholder 4">
            <a:extLst>
              <a:ext uri="{FF2B5EF4-FFF2-40B4-BE49-F238E27FC236}">
                <a16:creationId xmlns:a16="http://schemas.microsoft.com/office/drawing/2014/main" id="{555479D1-5F42-A543-B449-1D1AD31941FB}"/>
              </a:ext>
            </a:extLst>
          </p:cNvPr>
          <p:cNvSpPr>
            <a:spLocks noGrp="1"/>
          </p:cNvSpPr>
          <p:nvPr>
            <p:ph type="ftr" sz="quarter" idx="3"/>
          </p:nvPr>
        </p:nvSpPr>
        <p:spPr>
          <a:xfrm>
            <a:off x="2174932" y="6551202"/>
            <a:ext cx="6549968" cy="195884"/>
          </a:xfrm>
        </p:spPr>
        <p:txBody>
          <a:bodyPr/>
          <a:lstStyle/>
          <a:p>
            <a:pPr>
              <a:defRPr/>
            </a:pPr>
            <a:r>
              <a:rPr lang="en-US" dirty="0"/>
              <a:t>US MDP Collaboration Meeting (4/30/2024 – 05/03/2024) | https://indico.fnal.gov/event/63310/</a:t>
            </a:r>
            <a:endParaRPr lang="en-US" b="1" dirty="0"/>
          </a:p>
          <a:p>
            <a:pPr>
              <a:defRPr/>
            </a:pPr>
            <a:endParaRPr lang="en-US" b="1" dirty="0"/>
          </a:p>
        </p:txBody>
      </p:sp>
      <p:sp>
        <p:nvSpPr>
          <p:cNvPr id="6" name="Slide Number Placeholder 5">
            <a:extLst>
              <a:ext uri="{FF2B5EF4-FFF2-40B4-BE49-F238E27FC236}">
                <a16:creationId xmlns:a16="http://schemas.microsoft.com/office/drawing/2014/main" id="{5033FC78-877B-FB4E-A85F-ACC096756B3B}"/>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pic>
        <p:nvPicPr>
          <p:cNvPr id="16" name="Picture 15">
            <a:extLst>
              <a:ext uri="{FF2B5EF4-FFF2-40B4-BE49-F238E27FC236}">
                <a16:creationId xmlns:a16="http://schemas.microsoft.com/office/drawing/2014/main" id="{92A09D66-91EE-9E4A-A7EC-65C5A5C4B119}"/>
              </a:ext>
            </a:extLst>
          </p:cNvPr>
          <p:cNvPicPr>
            <a:picLocks noChangeAspect="1"/>
          </p:cNvPicPr>
          <p:nvPr/>
        </p:nvPicPr>
        <p:blipFill rotWithShape="1">
          <a:blip r:embed="rId3"/>
          <a:srcRect l="32041"/>
          <a:stretch/>
        </p:blipFill>
        <p:spPr>
          <a:xfrm>
            <a:off x="4069327" y="1897447"/>
            <a:ext cx="4336148" cy="3307490"/>
          </a:xfrm>
          <a:prstGeom prst="rect">
            <a:avLst/>
          </a:prstGeom>
        </p:spPr>
      </p:pic>
      <p:grpSp>
        <p:nvGrpSpPr>
          <p:cNvPr id="24" name="Group 23">
            <a:extLst>
              <a:ext uri="{FF2B5EF4-FFF2-40B4-BE49-F238E27FC236}">
                <a16:creationId xmlns:a16="http://schemas.microsoft.com/office/drawing/2014/main" id="{EB218A9A-721F-0641-B9B1-63BCCC40824E}"/>
              </a:ext>
            </a:extLst>
          </p:cNvPr>
          <p:cNvGrpSpPr/>
          <p:nvPr/>
        </p:nvGrpSpPr>
        <p:grpSpPr>
          <a:xfrm>
            <a:off x="4592112" y="2773108"/>
            <a:ext cx="1892852" cy="1278967"/>
            <a:chOff x="3645179" y="2575774"/>
            <a:chExt cx="2523802" cy="1705289"/>
          </a:xfrm>
        </p:grpSpPr>
        <p:sp>
          <p:nvSpPr>
            <p:cNvPr id="17" name="Oval 16">
              <a:extLst>
                <a:ext uri="{FF2B5EF4-FFF2-40B4-BE49-F238E27FC236}">
                  <a16:creationId xmlns:a16="http://schemas.microsoft.com/office/drawing/2014/main" id="{D1A80605-DD02-2042-AF7A-499E990A8240}"/>
                </a:ext>
              </a:extLst>
            </p:cNvPr>
            <p:cNvSpPr/>
            <p:nvPr/>
          </p:nvSpPr>
          <p:spPr>
            <a:xfrm>
              <a:off x="3645179" y="2575774"/>
              <a:ext cx="837127" cy="824248"/>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20" name="Straight Arrow Connector 19">
              <a:extLst>
                <a:ext uri="{FF2B5EF4-FFF2-40B4-BE49-F238E27FC236}">
                  <a16:creationId xmlns:a16="http://schemas.microsoft.com/office/drawing/2014/main" id="{82B78521-8B65-724D-B8C4-B2028445CE03}"/>
                </a:ext>
              </a:extLst>
            </p:cNvPr>
            <p:cNvCxnSpPr>
              <a:cxnSpLocks/>
            </p:cNvCxnSpPr>
            <p:nvPr/>
          </p:nvCxnSpPr>
          <p:spPr>
            <a:xfrm flipH="1">
              <a:off x="3799268" y="3400022"/>
              <a:ext cx="2369713" cy="856254"/>
            </a:xfrm>
            <a:prstGeom prst="straightConnector1">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3C00E59A-F0C2-1544-ADD5-7DFF20A0FF26}"/>
                </a:ext>
              </a:extLst>
            </p:cNvPr>
            <p:cNvCxnSpPr/>
            <p:nvPr/>
          </p:nvCxnSpPr>
          <p:spPr>
            <a:xfrm flipV="1">
              <a:off x="3786389" y="3603378"/>
              <a:ext cx="0" cy="677685"/>
            </a:xfrm>
            <a:prstGeom prst="straightConnector1">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38" name="Group 37">
            <a:extLst>
              <a:ext uri="{FF2B5EF4-FFF2-40B4-BE49-F238E27FC236}">
                <a16:creationId xmlns:a16="http://schemas.microsoft.com/office/drawing/2014/main" id="{F1FFFA60-06B1-9E44-B4DB-513C8B641AAE}"/>
              </a:ext>
            </a:extLst>
          </p:cNvPr>
          <p:cNvGrpSpPr/>
          <p:nvPr/>
        </p:nvGrpSpPr>
        <p:grpSpPr>
          <a:xfrm>
            <a:off x="6142130" y="2562199"/>
            <a:ext cx="2397885" cy="1862624"/>
            <a:chOff x="5718220" y="2294564"/>
            <a:chExt cx="3197180" cy="2483498"/>
          </a:xfrm>
        </p:grpSpPr>
        <p:cxnSp>
          <p:nvCxnSpPr>
            <p:cNvPr id="27" name="Straight Arrow Connector 26">
              <a:extLst>
                <a:ext uri="{FF2B5EF4-FFF2-40B4-BE49-F238E27FC236}">
                  <a16:creationId xmlns:a16="http://schemas.microsoft.com/office/drawing/2014/main" id="{33561775-C790-D840-8A95-68FD652A5B5E}"/>
                </a:ext>
              </a:extLst>
            </p:cNvPr>
            <p:cNvCxnSpPr/>
            <p:nvPr/>
          </p:nvCxnSpPr>
          <p:spPr>
            <a:xfrm flipV="1">
              <a:off x="6452315" y="2321123"/>
              <a:ext cx="0" cy="357386"/>
            </a:xfrm>
            <a:prstGeom prst="straightConnector1">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36810B63-4FC7-9E48-8899-4E72CBD9C8BF}"/>
                </a:ext>
              </a:extLst>
            </p:cNvPr>
            <p:cNvCxnSpPr/>
            <p:nvPr/>
          </p:nvCxnSpPr>
          <p:spPr>
            <a:xfrm>
              <a:off x="6452315" y="2294564"/>
              <a:ext cx="2463085" cy="0"/>
            </a:xfrm>
            <a:prstGeom prst="straightConnector1">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97DB64B0-2EA9-F14B-9DA1-AFC0358D8DB7}"/>
                </a:ext>
              </a:extLst>
            </p:cNvPr>
            <p:cNvCxnSpPr/>
            <p:nvPr/>
          </p:nvCxnSpPr>
          <p:spPr>
            <a:xfrm>
              <a:off x="8216721" y="2678509"/>
              <a:ext cx="698679" cy="0"/>
            </a:xfrm>
            <a:prstGeom prst="straightConnector1">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7E57FB92-13AD-E245-BF9A-A5EF7FE3AE0F}"/>
                </a:ext>
              </a:extLst>
            </p:cNvPr>
            <p:cNvCxnSpPr/>
            <p:nvPr/>
          </p:nvCxnSpPr>
          <p:spPr>
            <a:xfrm>
              <a:off x="5718220" y="3561263"/>
              <a:ext cx="0" cy="1216799"/>
            </a:xfrm>
            <a:prstGeom prst="straightConnector1">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2763AD08-126E-DB4C-A488-017876FBCB2C}"/>
                </a:ext>
              </a:extLst>
            </p:cNvPr>
            <p:cNvCxnSpPr/>
            <p:nvPr/>
          </p:nvCxnSpPr>
          <p:spPr>
            <a:xfrm>
              <a:off x="5718220" y="4765183"/>
              <a:ext cx="3197180" cy="0"/>
            </a:xfrm>
            <a:prstGeom prst="straightConnector1">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A6E78122-8ACC-9A4A-89B0-52B0F24B22F3}"/>
                </a:ext>
              </a:extLst>
            </p:cNvPr>
            <p:cNvCxnSpPr/>
            <p:nvPr/>
          </p:nvCxnSpPr>
          <p:spPr>
            <a:xfrm flipH="1">
              <a:off x="5718220" y="3400022"/>
              <a:ext cx="450761" cy="161241"/>
            </a:xfrm>
            <a:prstGeom prst="straightConnector1">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7" name="TextBox 6">
            <a:extLst>
              <a:ext uri="{FF2B5EF4-FFF2-40B4-BE49-F238E27FC236}">
                <a16:creationId xmlns:a16="http://schemas.microsoft.com/office/drawing/2014/main" id="{0E33F627-E60B-FB93-88C1-5A66A0219347}"/>
              </a:ext>
            </a:extLst>
          </p:cNvPr>
          <p:cNvSpPr txBox="1"/>
          <p:nvPr/>
        </p:nvSpPr>
        <p:spPr>
          <a:xfrm>
            <a:off x="3878787" y="943340"/>
            <a:ext cx="4526688" cy="954107"/>
          </a:xfrm>
          <a:prstGeom prst="rect">
            <a:avLst/>
          </a:prstGeom>
          <a:noFill/>
        </p:spPr>
        <p:txBody>
          <a:bodyPr wrap="square" rtlCol="0">
            <a:spAutoFit/>
          </a:bodyPr>
          <a:lstStyle/>
          <a:p>
            <a:pPr algn="ctr"/>
            <a:r>
              <a:rPr lang="en-US" sz="2800" b="1" dirty="0">
                <a:solidFill>
                  <a:schemeClr val="accent6">
                    <a:lumMod val="50000"/>
                  </a:schemeClr>
                </a:solidFill>
              </a:rPr>
              <a:t>IARC &amp; Alvin </a:t>
            </a:r>
          </a:p>
          <a:p>
            <a:pPr algn="ctr"/>
            <a:r>
              <a:rPr lang="en-US" sz="2800" b="1" dirty="0">
                <a:solidFill>
                  <a:schemeClr val="accent6">
                    <a:lumMod val="50000"/>
                  </a:schemeClr>
                </a:solidFill>
              </a:rPr>
              <a:t>Tollestrup Auditorium </a:t>
            </a:r>
          </a:p>
        </p:txBody>
      </p:sp>
    </p:spTree>
    <p:extLst>
      <p:ext uri="{BB962C8B-B14F-4D97-AF65-F5344CB8AC3E}">
        <p14:creationId xmlns:p14="http://schemas.microsoft.com/office/powerpoint/2010/main" val="2051497344"/>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0" presetClass="exit" presetSubtype="0" fill="hold" nodeType="withEffect">
                                  <p:stCondLst>
                                    <p:cond delay="0"/>
                                  </p:stCondLst>
                                  <p:childTnLst>
                                    <p:animEffect transition="out" filter="fade">
                                      <p:cBhvr>
                                        <p:cTn id="14" dur="500"/>
                                        <p:tgtEl>
                                          <p:spTgt spid="38"/>
                                        </p:tgtEl>
                                      </p:cBhvr>
                                    </p:animEffect>
                                    <p:set>
                                      <p:cBhvr>
                                        <p:cTn id="15" dur="1" fill="hold">
                                          <p:stCondLst>
                                            <p:cond delay="4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12843" y="282574"/>
            <a:ext cx="8931157" cy="427877"/>
          </a:xfrm>
        </p:spPr>
        <p:txBody>
          <a:bodyPr/>
          <a:lstStyle/>
          <a:p>
            <a:r>
              <a:rPr lang="en-US" sz="1950" dirty="0"/>
              <a:t>Room Locations</a:t>
            </a:r>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12" name="Content Placeholder 5">
            <a:extLst>
              <a:ext uri="{FF2B5EF4-FFF2-40B4-BE49-F238E27FC236}">
                <a16:creationId xmlns:a16="http://schemas.microsoft.com/office/drawing/2014/main" id="{2EB54304-8DEE-4826-ABCB-1C37D8E63DD4}"/>
              </a:ext>
            </a:extLst>
          </p:cNvPr>
          <p:cNvSpPr txBox="1">
            <a:spLocks/>
          </p:cNvSpPr>
          <p:nvPr/>
        </p:nvSpPr>
        <p:spPr>
          <a:xfrm>
            <a:off x="222251" y="1120967"/>
            <a:ext cx="4243330" cy="1358117"/>
          </a:xfrm>
          <a:prstGeom prst="rect">
            <a:avLst/>
          </a:prstGeom>
          <a:gradFill>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lIns="0" tIns="0" rIns="0" bIns="0"/>
          <a:lstStyle>
            <a:lvl1pPr marL="342900" indent="-342900" algn="l" defTabSz="457200" rtl="0" eaLnBrk="1" fontAlgn="base" hangingPunct="1">
              <a:spcBef>
                <a:spcPts val="984"/>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ts val="984"/>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ts val="984"/>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ts val="984"/>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ts val="984"/>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tabLst>
                <a:tab pos="974725" algn="l"/>
              </a:tabLst>
            </a:pPr>
            <a:r>
              <a:rPr lang="en-US" sz="2200" b="1" dirty="0">
                <a:latin typeface="Helvetica" panose="020B0604020202020204" pitchFamily="34" charset="0"/>
                <a:cs typeface="Helvetica" panose="020B0604020202020204" pitchFamily="34" charset="0"/>
              </a:rPr>
              <a:t>Coffee Breaks	</a:t>
            </a:r>
          </a:p>
          <a:p>
            <a:pPr marL="0" indent="0">
              <a:buNone/>
              <a:tabLst>
                <a:tab pos="974725" algn="l"/>
              </a:tabLst>
            </a:pPr>
            <a:r>
              <a:rPr lang="en-US" sz="1400" dirty="0">
                <a:solidFill>
                  <a:schemeClr val="accent6">
                    <a:lumMod val="50000"/>
                  </a:schemeClr>
                </a:solidFill>
                <a:latin typeface="Helvetica" panose="020B0604020202020204" pitchFamily="34" charset="0"/>
                <a:cs typeface="Helvetica" panose="020B0604020202020204" pitchFamily="34" charset="0"/>
              </a:rPr>
              <a:t>Location:	IARC Lobby, 1</a:t>
            </a:r>
            <a:r>
              <a:rPr lang="en-US" sz="1400" baseline="30000" dirty="0">
                <a:solidFill>
                  <a:schemeClr val="accent6">
                    <a:lumMod val="50000"/>
                  </a:schemeClr>
                </a:solidFill>
                <a:latin typeface="Helvetica" panose="020B0604020202020204" pitchFamily="34" charset="0"/>
                <a:cs typeface="Helvetica" panose="020B0604020202020204" pitchFamily="34" charset="0"/>
              </a:rPr>
              <a:t>st</a:t>
            </a:r>
            <a:r>
              <a:rPr lang="en-US" sz="1400" dirty="0">
                <a:solidFill>
                  <a:schemeClr val="accent6">
                    <a:lumMod val="50000"/>
                  </a:schemeClr>
                </a:solidFill>
                <a:latin typeface="Helvetica" panose="020B0604020202020204" pitchFamily="34" charset="0"/>
                <a:cs typeface="Helvetica" panose="020B0604020202020204" pitchFamily="34" charset="0"/>
              </a:rPr>
              <a:t> Floor</a:t>
            </a:r>
          </a:p>
          <a:p>
            <a:pPr marL="0" indent="0">
              <a:buNone/>
              <a:tabLst>
                <a:tab pos="974725" algn="l"/>
              </a:tabLst>
            </a:pPr>
            <a:r>
              <a:rPr lang="en-US" sz="1400" dirty="0">
                <a:solidFill>
                  <a:schemeClr val="accent6">
                    <a:lumMod val="50000"/>
                  </a:schemeClr>
                </a:solidFill>
                <a:latin typeface="Helvetica" panose="020B0604020202020204" pitchFamily="34" charset="0"/>
                <a:cs typeface="Helvetica" panose="020B0604020202020204" pitchFamily="34" charset="0"/>
              </a:rPr>
              <a:t>Times:	10:30 - 10:50 A.M.</a:t>
            </a:r>
          </a:p>
          <a:p>
            <a:pPr marL="0" indent="0">
              <a:spcBef>
                <a:spcPts val="0"/>
              </a:spcBef>
              <a:buNone/>
              <a:tabLst>
                <a:tab pos="974725" algn="l"/>
              </a:tabLst>
            </a:pPr>
            <a:r>
              <a:rPr lang="en-US" sz="1400" dirty="0">
                <a:solidFill>
                  <a:schemeClr val="accent6">
                    <a:lumMod val="50000"/>
                  </a:schemeClr>
                </a:solidFill>
                <a:latin typeface="Helvetica" panose="020B0604020202020204" pitchFamily="34" charset="0"/>
                <a:cs typeface="Helvetica" panose="020B0604020202020204" pitchFamily="34" charset="0"/>
              </a:rPr>
              <a:t>	3:25 – 3:40 P.M.</a:t>
            </a:r>
          </a:p>
          <a:p>
            <a:pPr marL="0" indent="0">
              <a:buNone/>
              <a:tabLst>
                <a:tab pos="974725" algn="l"/>
              </a:tabLst>
            </a:pPr>
            <a:endParaRPr lang="en-US" sz="1400" dirty="0">
              <a:solidFill>
                <a:schemeClr val="accent6">
                  <a:lumMod val="50000"/>
                </a:schemeClr>
              </a:solidFill>
              <a:latin typeface="Helvetica" panose="020B0604020202020204" pitchFamily="34" charset="0"/>
              <a:cs typeface="Helvetica" panose="020B0604020202020204" pitchFamily="34" charset="0"/>
            </a:endParaRPr>
          </a:p>
        </p:txBody>
      </p:sp>
      <p:sp>
        <p:nvSpPr>
          <p:cNvPr id="9" name="Content Placeholder 5">
            <a:extLst>
              <a:ext uri="{FF2B5EF4-FFF2-40B4-BE49-F238E27FC236}">
                <a16:creationId xmlns:a16="http://schemas.microsoft.com/office/drawing/2014/main" id="{2112B18E-D0A0-EBFC-9670-9E499858B05E}"/>
              </a:ext>
            </a:extLst>
          </p:cNvPr>
          <p:cNvSpPr txBox="1">
            <a:spLocks/>
          </p:cNvSpPr>
          <p:nvPr/>
        </p:nvSpPr>
        <p:spPr>
          <a:xfrm>
            <a:off x="222251" y="2844958"/>
            <a:ext cx="4252738" cy="1717517"/>
          </a:xfrm>
          <a:prstGeom prst="rect">
            <a:avLst/>
          </a:prstGeom>
          <a:gradFill>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lIns="0" tIns="0" rIns="0" bIns="0"/>
          <a:lstStyle>
            <a:lvl1pPr marL="342900" indent="-342900" algn="l" defTabSz="457200" rtl="0" eaLnBrk="1" fontAlgn="base" hangingPunct="1">
              <a:spcBef>
                <a:spcPts val="984"/>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ts val="984"/>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ts val="984"/>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ts val="984"/>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ts val="984"/>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tabLst>
                <a:tab pos="1089025" algn="l"/>
              </a:tabLst>
            </a:pPr>
            <a:r>
              <a:rPr lang="en-US" sz="2200" b="1" dirty="0">
                <a:latin typeface="Helvetica" panose="020B0604020202020204" pitchFamily="34" charset="0"/>
                <a:cs typeface="Helvetica" panose="020B0604020202020204" pitchFamily="34" charset="0"/>
              </a:rPr>
              <a:t>Pre-Registered Lunch	</a:t>
            </a:r>
          </a:p>
          <a:p>
            <a:pPr marL="0" indent="0" algn="l">
              <a:buNone/>
              <a:tabLst>
                <a:tab pos="974725" algn="l"/>
              </a:tabLst>
            </a:pPr>
            <a:r>
              <a:rPr lang="en-US" sz="1400" dirty="0">
                <a:solidFill>
                  <a:schemeClr val="accent6">
                    <a:lumMod val="50000"/>
                  </a:schemeClr>
                </a:solidFill>
                <a:latin typeface="Helvetica" panose="020B0604020202020204" pitchFamily="34" charset="0"/>
                <a:cs typeface="Helvetica" panose="020B0604020202020204" pitchFamily="34" charset="0"/>
              </a:rPr>
              <a:t>Location:	</a:t>
            </a:r>
            <a:r>
              <a:rPr lang="it-IT" sz="1400" dirty="0">
                <a:solidFill>
                  <a:schemeClr val="accent6">
                    <a:lumMod val="50000"/>
                  </a:schemeClr>
                </a:solidFill>
                <a:latin typeface="Helvetica" panose="020B0604020202020204" pitchFamily="34" charset="0"/>
                <a:cs typeface="Helvetica" panose="020B0604020202020204" pitchFamily="34" charset="0"/>
              </a:rPr>
              <a:t>IARC, </a:t>
            </a:r>
            <a:r>
              <a:rPr lang="en-US" sz="1400" dirty="0">
                <a:solidFill>
                  <a:schemeClr val="accent6">
                    <a:lumMod val="50000"/>
                  </a:schemeClr>
                </a:solidFill>
                <a:latin typeface="Helvetica" panose="020B0604020202020204" pitchFamily="34" charset="0"/>
                <a:cs typeface="Helvetica" panose="020B0604020202020204" pitchFamily="34" charset="0"/>
              </a:rPr>
              <a:t>2</a:t>
            </a:r>
            <a:r>
              <a:rPr lang="en-US" sz="1400" baseline="30000" dirty="0">
                <a:solidFill>
                  <a:schemeClr val="accent6">
                    <a:lumMod val="50000"/>
                  </a:schemeClr>
                </a:solidFill>
                <a:latin typeface="Helvetica" panose="020B0604020202020204" pitchFamily="34" charset="0"/>
                <a:cs typeface="Helvetica" panose="020B0604020202020204" pitchFamily="34" charset="0"/>
              </a:rPr>
              <a:t>nd </a:t>
            </a:r>
            <a:r>
              <a:rPr lang="it-IT" sz="1400" dirty="0">
                <a:solidFill>
                  <a:schemeClr val="accent6">
                    <a:lumMod val="50000"/>
                  </a:schemeClr>
                </a:solidFill>
                <a:latin typeface="Helvetica" panose="020B0604020202020204" pitchFamily="34" charset="0"/>
                <a:cs typeface="Helvetica" panose="020B0604020202020204" pitchFamily="34" charset="0"/>
              </a:rPr>
              <a:t>Floor Cafeteria</a:t>
            </a:r>
            <a:br>
              <a:rPr lang="it-IT" sz="1400" dirty="0">
                <a:solidFill>
                  <a:schemeClr val="accent6">
                    <a:lumMod val="50000"/>
                  </a:schemeClr>
                </a:solidFill>
                <a:latin typeface="Helvetica" panose="020B0604020202020204" pitchFamily="34" charset="0"/>
                <a:cs typeface="Helvetica" panose="020B0604020202020204" pitchFamily="34" charset="0"/>
              </a:rPr>
            </a:br>
            <a:r>
              <a:rPr lang="it-IT" sz="1400" dirty="0">
                <a:solidFill>
                  <a:schemeClr val="accent6">
                    <a:lumMod val="50000"/>
                  </a:schemeClr>
                </a:solidFill>
                <a:latin typeface="Helvetica" panose="020B0604020202020204" pitchFamily="34" charset="0"/>
                <a:cs typeface="Helvetica" panose="020B0604020202020204" pitchFamily="34" charset="0"/>
              </a:rPr>
              <a:t>	(serving, seating)</a:t>
            </a:r>
          </a:p>
          <a:p>
            <a:pPr marL="0" indent="0" algn="just">
              <a:spcBef>
                <a:spcPts val="0"/>
              </a:spcBef>
              <a:buNone/>
              <a:tabLst>
                <a:tab pos="974725" algn="l"/>
              </a:tabLst>
            </a:pPr>
            <a:r>
              <a:rPr lang="it-IT" sz="1400" b="0" i="0" dirty="0">
                <a:solidFill>
                  <a:schemeClr val="accent6">
                    <a:lumMod val="50000"/>
                  </a:schemeClr>
                </a:solidFill>
                <a:effectLst/>
                <a:latin typeface="Helvetica" panose="020B0604020202020204" pitchFamily="34" charset="0"/>
                <a:cs typeface="Helvetica" panose="020B0604020202020204" pitchFamily="34" charset="0"/>
              </a:rPr>
              <a:t>	Cafeteria, </a:t>
            </a:r>
            <a:r>
              <a:rPr lang="en-US" sz="1400" b="0" i="0" dirty="0">
                <a:solidFill>
                  <a:schemeClr val="accent6">
                    <a:lumMod val="50000"/>
                  </a:schemeClr>
                </a:solidFill>
                <a:effectLst/>
                <a:latin typeface="Helvetica" panose="020B0604020202020204" pitchFamily="34" charset="0"/>
                <a:cs typeface="Helvetica" panose="020B0604020202020204" pitchFamily="34" charset="0"/>
              </a:rPr>
              <a:t>2</a:t>
            </a:r>
            <a:r>
              <a:rPr lang="en-US" sz="1400" b="0" i="0" baseline="30000" dirty="0">
                <a:solidFill>
                  <a:schemeClr val="accent6">
                    <a:lumMod val="50000"/>
                  </a:schemeClr>
                </a:solidFill>
                <a:effectLst/>
                <a:latin typeface="Helvetica" panose="020B0604020202020204" pitchFamily="34" charset="0"/>
                <a:cs typeface="Helvetica" panose="020B0604020202020204" pitchFamily="34" charset="0"/>
              </a:rPr>
              <a:t>nd</a:t>
            </a:r>
            <a:r>
              <a:rPr lang="en-US" sz="1400" b="0" i="0" dirty="0">
                <a:solidFill>
                  <a:schemeClr val="accent6">
                    <a:lumMod val="50000"/>
                  </a:schemeClr>
                </a:solidFill>
                <a:effectLst/>
                <a:latin typeface="Helvetica" panose="020B0604020202020204" pitchFamily="34" charset="0"/>
                <a:cs typeface="Helvetica" panose="020B0604020202020204" pitchFamily="34" charset="0"/>
              </a:rPr>
              <a:t> </a:t>
            </a:r>
            <a:r>
              <a:rPr lang="en-US" sz="1400" dirty="0">
                <a:solidFill>
                  <a:schemeClr val="accent6">
                    <a:lumMod val="50000"/>
                  </a:schemeClr>
                </a:solidFill>
                <a:latin typeface="Helvetica" panose="020B0604020202020204" pitchFamily="34" charset="0"/>
                <a:cs typeface="Helvetica" panose="020B0604020202020204" pitchFamily="34" charset="0"/>
              </a:rPr>
              <a:t>Floor</a:t>
            </a:r>
            <a:r>
              <a:rPr lang="it-IT" sz="1400" b="0" i="0" dirty="0">
                <a:solidFill>
                  <a:schemeClr val="accent6">
                    <a:lumMod val="50000"/>
                  </a:schemeClr>
                </a:solidFill>
                <a:effectLst/>
                <a:latin typeface="Helvetica" panose="020B0604020202020204" pitchFamily="34" charset="0"/>
                <a:cs typeface="Helvetica" panose="020B0604020202020204" pitchFamily="34" charset="0"/>
              </a:rPr>
              <a:t> Patio</a:t>
            </a:r>
          </a:p>
          <a:p>
            <a:pPr marL="0" indent="0" algn="just">
              <a:spcBef>
                <a:spcPts val="0"/>
              </a:spcBef>
              <a:buNone/>
              <a:tabLst>
                <a:tab pos="974725" algn="l"/>
              </a:tabLst>
            </a:pPr>
            <a:r>
              <a:rPr lang="it-IT" sz="1400" dirty="0">
                <a:solidFill>
                  <a:schemeClr val="accent6">
                    <a:lumMod val="50000"/>
                  </a:schemeClr>
                </a:solidFill>
                <a:latin typeface="Helvetica" panose="020B0604020202020204" pitchFamily="34" charset="0"/>
                <a:cs typeface="Helvetica" panose="020B0604020202020204" pitchFamily="34" charset="0"/>
              </a:rPr>
              <a:t>	</a:t>
            </a:r>
            <a:r>
              <a:rPr lang="it-IT" sz="1400" b="0" i="0" dirty="0">
                <a:solidFill>
                  <a:schemeClr val="accent6">
                    <a:lumMod val="50000"/>
                  </a:schemeClr>
                </a:solidFill>
                <a:effectLst/>
                <a:latin typeface="Helvetica" panose="020B0604020202020204" pitchFamily="34" charset="0"/>
                <a:cs typeface="Helvetica" panose="020B0604020202020204" pitchFamily="34" charset="0"/>
              </a:rPr>
              <a:t>(extra seating outside)</a:t>
            </a:r>
          </a:p>
          <a:p>
            <a:pPr marL="0" indent="0">
              <a:buNone/>
              <a:tabLst>
                <a:tab pos="974725" algn="l"/>
              </a:tabLst>
            </a:pPr>
            <a:r>
              <a:rPr lang="en-US" sz="1400" dirty="0">
                <a:solidFill>
                  <a:schemeClr val="accent6">
                    <a:lumMod val="50000"/>
                  </a:schemeClr>
                </a:solidFill>
                <a:latin typeface="Helvetica" panose="020B0604020202020204" pitchFamily="34" charset="0"/>
                <a:cs typeface="Helvetica" panose="020B0604020202020204" pitchFamily="34" charset="0"/>
              </a:rPr>
              <a:t>Time:	12:25 – 1:10 P.M.</a:t>
            </a:r>
          </a:p>
        </p:txBody>
      </p:sp>
      <p:sp>
        <p:nvSpPr>
          <p:cNvPr id="13" name="Content Placeholder 5">
            <a:extLst>
              <a:ext uri="{FF2B5EF4-FFF2-40B4-BE49-F238E27FC236}">
                <a16:creationId xmlns:a16="http://schemas.microsoft.com/office/drawing/2014/main" id="{211480C3-9FC9-7114-9DBF-04CBE1E5606D}"/>
              </a:ext>
            </a:extLst>
          </p:cNvPr>
          <p:cNvSpPr txBox="1">
            <a:spLocks/>
          </p:cNvSpPr>
          <p:nvPr/>
        </p:nvSpPr>
        <p:spPr>
          <a:xfrm>
            <a:off x="222250" y="4860931"/>
            <a:ext cx="4243328" cy="1117398"/>
          </a:xfrm>
          <a:prstGeom prst="rect">
            <a:avLst/>
          </a:prstGeom>
          <a:gradFill>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lIns="0" tIns="0" rIns="0" bIns="0"/>
          <a:lstStyle>
            <a:lvl1pPr marL="342900" indent="-342900" algn="l" defTabSz="457200" rtl="0" eaLnBrk="1" fontAlgn="base" hangingPunct="1">
              <a:spcBef>
                <a:spcPts val="984"/>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ts val="984"/>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ts val="984"/>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ts val="984"/>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ts val="984"/>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tabLst>
                <a:tab pos="1089025" algn="l"/>
              </a:tabLst>
            </a:pPr>
            <a:r>
              <a:rPr lang="en-US" sz="2200" b="1" dirty="0">
                <a:latin typeface="Helvetica" panose="020B0604020202020204" pitchFamily="34" charset="0"/>
                <a:cs typeface="Helvetica" panose="020B0604020202020204" pitchFamily="34" charset="0"/>
              </a:rPr>
              <a:t>Meeting Rooms	</a:t>
            </a:r>
            <a:endParaRPr lang="en-US" sz="1600" b="1" i="0" dirty="0">
              <a:solidFill>
                <a:srgbClr val="CB6D04"/>
              </a:solidFill>
              <a:effectLst/>
              <a:latin typeface="Helvetica" panose="020B0604020202020204" pitchFamily="34" charset="0"/>
              <a:cs typeface="Helvetica" panose="020B0604020202020204" pitchFamily="34" charset="0"/>
            </a:endParaRPr>
          </a:p>
          <a:p>
            <a:pPr marL="0" indent="0">
              <a:buNone/>
              <a:tabLst>
                <a:tab pos="1654175" algn="l"/>
              </a:tabLst>
            </a:pPr>
            <a:r>
              <a:rPr lang="en-US" sz="1400" dirty="0">
                <a:solidFill>
                  <a:schemeClr val="accent6">
                    <a:lumMod val="50000"/>
                  </a:schemeClr>
                </a:solidFill>
                <a:latin typeface="Helvetica" panose="020B0604020202020204" pitchFamily="34" charset="0"/>
                <a:cs typeface="Helvetica" panose="020B0604020202020204" pitchFamily="34" charset="0"/>
              </a:rPr>
              <a:t>Alvin Tollestrup Auditorium:  IARC 1</a:t>
            </a:r>
            <a:r>
              <a:rPr lang="en-US" sz="1400" baseline="30000" dirty="0">
                <a:solidFill>
                  <a:schemeClr val="accent6">
                    <a:lumMod val="50000"/>
                  </a:schemeClr>
                </a:solidFill>
                <a:latin typeface="Helvetica" panose="020B0604020202020204" pitchFamily="34" charset="0"/>
                <a:cs typeface="Helvetica" panose="020B0604020202020204" pitchFamily="34" charset="0"/>
              </a:rPr>
              <a:t>st</a:t>
            </a:r>
            <a:r>
              <a:rPr lang="en-US" sz="1400" dirty="0">
                <a:solidFill>
                  <a:schemeClr val="accent6">
                    <a:lumMod val="50000"/>
                  </a:schemeClr>
                </a:solidFill>
                <a:latin typeface="Helvetica" panose="020B0604020202020204" pitchFamily="34" charset="0"/>
                <a:cs typeface="Helvetica" panose="020B0604020202020204" pitchFamily="34" charset="0"/>
              </a:rPr>
              <a:t> Floor</a:t>
            </a:r>
          </a:p>
        </p:txBody>
      </p:sp>
      <p:cxnSp>
        <p:nvCxnSpPr>
          <p:cNvPr id="15" name="Straight Connector 14">
            <a:extLst>
              <a:ext uri="{FF2B5EF4-FFF2-40B4-BE49-F238E27FC236}">
                <a16:creationId xmlns:a16="http://schemas.microsoft.com/office/drawing/2014/main" id="{7FF8B4A0-2611-D9D1-9E23-2665E17B3AD5}"/>
              </a:ext>
            </a:extLst>
          </p:cNvPr>
          <p:cNvCxnSpPr>
            <a:cxnSpLocks/>
          </p:cNvCxnSpPr>
          <p:nvPr/>
        </p:nvCxnSpPr>
        <p:spPr>
          <a:xfrm>
            <a:off x="4563291" y="1098646"/>
            <a:ext cx="8709" cy="4923712"/>
          </a:xfrm>
          <a:prstGeom prst="line">
            <a:avLst/>
          </a:prstGeom>
        </p:spPr>
        <p:style>
          <a:lnRef idx="2">
            <a:schemeClr val="accent2"/>
          </a:lnRef>
          <a:fillRef idx="0">
            <a:schemeClr val="accent2"/>
          </a:fillRef>
          <a:effectRef idx="1">
            <a:schemeClr val="accent2"/>
          </a:effectRef>
          <a:fontRef idx="minor">
            <a:schemeClr val="tx1"/>
          </a:fontRef>
        </p:style>
      </p:cxnSp>
      <p:sp>
        <p:nvSpPr>
          <p:cNvPr id="2" name="Content Placeholder 5">
            <a:extLst>
              <a:ext uri="{FF2B5EF4-FFF2-40B4-BE49-F238E27FC236}">
                <a16:creationId xmlns:a16="http://schemas.microsoft.com/office/drawing/2014/main" id="{944F09A0-887B-4BE5-5D3A-0A3C278AEE44}"/>
              </a:ext>
            </a:extLst>
          </p:cNvPr>
          <p:cNvSpPr txBox="1">
            <a:spLocks/>
          </p:cNvSpPr>
          <p:nvPr/>
        </p:nvSpPr>
        <p:spPr>
          <a:xfrm>
            <a:off x="4678421" y="1133038"/>
            <a:ext cx="4252738" cy="1828409"/>
          </a:xfrm>
          <a:prstGeom prst="rect">
            <a:avLst/>
          </a:prstGeom>
          <a:gradFill>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lIns="0" tIns="0" rIns="0" bIns="0"/>
          <a:lstStyle>
            <a:lvl1pPr marL="342900" indent="-342900" algn="l" defTabSz="457200" rtl="0" eaLnBrk="1" fontAlgn="base" hangingPunct="1">
              <a:spcBef>
                <a:spcPts val="984"/>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ts val="984"/>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ts val="984"/>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ts val="984"/>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ts val="984"/>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tabLst>
                <a:tab pos="1089025" algn="l"/>
              </a:tabLst>
            </a:pPr>
            <a:r>
              <a:rPr lang="en-US" sz="2200" b="1" dirty="0">
                <a:latin typeface="Helvetica" panose="020B0604020202020204" pitchFamily="34" charset="0"/>
                <a:cs typeface="Helvetica" panose="020B0604020202020204" pitchFamily="34" charset="0"/>
              </a:rPr>
              <a:t>Reception &amp; Pre-Registered Tour</a:t>
            </a:r>
          </a:p>
          <a:p>
            <a:pPr marL="0" indent="0">
              <a:buNone/>
              <a:tabLst>
                <a:tab pos="974725" algn="l"/>
              </a:tabLst>
            </a:pPr>
            <a:r>
              <a:rPr lang="en-US" sz="1400" dirty="0">
                <a:solidFill>
                  <a:schemeClr val="accent6">
                    <a:lumMod val="50000"/>
                  </a:schemeClr>
                </a:solidFill>
                <a:latin typeface="Helvetica" panose="020B0604020202020204" pitchFamily="34" charset="0"/>
                <a:cs typeface="Helvetica" panose="020B0604020202020204" pitchFamily="34" charset="0"/>
              </a:rPr>
              <a:t>Reception:	Wilson Hall </a:t>
            </a:r>
            <a:r>
              <a:rPr lang="it-IT" sz="1400" dirty="0">
                <a:solidFill>
                  <a:schemeClr val="accent6">
                    <a:lumMod val="50000"/>
                  </a:schemeClr>
                </a:solidFill>
                <a:latin typeface="Helvetica" panose="020B0604020202020204" pitchFamily="34" charset="0"/>
                <a:cs typeface="Helvetica" panose="020B0604020202020204" pitchFamily="34" charset="0"/>
              </a:rPr>
              <a:t>Crossover, </a:t>
            </a:r>
            <a:r>
              <a:rPr lang="en-US" sz="1400" dirty="0">
                <a:solidFill>
                  <a:schemeClr val="accent6">
                    <a:lumMod val="50000"/>
                  </a:schemeClr>
                </a:solidFill>
                <a:latin typeface="Helvetica" panose="020B0604020202020204" pitchFamily="34" charset="0"/>
                <a:cs typeface="Helvetica" panose="020B0604020202020204" pitchFamily="34" charset="0"/>
              </a:rPr>
              <a:t>2</a:t>
            </a:r>
            <a:r>
              <a:rPr lang="en-US" sz="1400" baseline="30000" dirty="0">
                <a:solidFill>
                  <a:schemeClr val="accent6">
                    <a:lumMod val="50000"/>
                  </a:schemeClr>
                </a:solidFill>
                <a:latin typeface="Helvetica" panose="020B0604020202020204" pitchFamily="34" charset="0"/>
                <a:cs typeface="Helvetica" panose="020B0604020202020204" pitchFamily="34" charset="0"/>
              </a:rPr>
              <a:t>nd </a:t>
            </a:r>
            <a:r>
              <a:rPr lang="it-IT" sz="1400" dirty="0">
                <a:solidFill>
                  <a:schemeClr val="accent6">
                    <a:lumMod val="50000"/>
                  </a:schemeClr>
                </a:solidFill>
                <a:latin typeface="Helvetica" panose="020B0604020202020204" pitchFamily="34" charset="0"/>
                <a:cs typeface="Helvetica" panose="020B0604020202020204" pitchFamily="34" charset="0"/>
              </a:rPr>
              <a:t>Floor</a:t>
            </a:r>
          </a:p>
          <a:p>
            <a:pPr marL="0" indent="0">
              <a:spcBef>
                <a:spcPts val="0"/>
              </a:spcBef>
              <a:buNone/>
              <a:tabLst>
                <a:tab pos="974725" algn="l"/>
              </a:tabLst>
            </a:pPr>
            <a:r>
              <a:rPr lang="it-IT" sz="1400" dirty="0">
                <a:solidFill>
                  <a:schemeClr val="accent6">
                    <a:lumMod val="50000"/>
                  </a:schemeClr>
                </a:solidFill>
                <a:latin typeface="Helvetica" panose="020B0604020202020204" pitchFamily="34" charset="0"/>
                <a:cs typeface="Helvetica" panose="020B0604020202020204" pitchFamily="34" charset="0"/>
              </a:rPr>
              <a:t>	Thursday, 6:00 – 7:30 P.M.</a:t>
            </a:r>
          </a:p>
          <a:p>
            <a:pPr marL="0" indent="0">
              <a:buNone/>
              <a:tabLst>
                <a:tab pos="974725" algn="l"/>
              </a:tabLst>
            </a:pPr>
            <a:r>
              <a:rPr lang="it-IT" sz="1400" dirty="0">
                <a:solidFill>
                  <a:schemeClr val="accent6">
                    <a:lumMod val="50000"/>
                  </a:schemeClr>
                </a:solidFill>
                <a:latin typeface="Helvetica" panose="020B0604020202020204" pitchFamily="34" charset="0"/>
                <a:cs typeface="Helvetica" panose="020B0604020202020204" pitchFamily="34" charset="0"/>
              </a:rPr>
              <a:t>Tour:	</a:t>
            </a:r>
            <a:r>
              <a:rPr lang="en-US" sz="1400" dirty="0">
                <a:solidFill>
                  <a:schemeClr val="accent6">
                    <a:lumMod val="50000"/>
                  </a:schemeClr>
                </a:solidFill>
                <a:latin typeface="Helvetica" panose="020B0604020202020204" pitchFamily="34" charset="0"/>
                <a:cs typeface="Helvetica" panose="020B0604020202020204" pitchFamily="34" charset="0"/>
              </a:rPr>
              <a:t>IARC Lobby, 1</a:t>
            </a:r>
            <a:r>
              <a:rPr lang="en-US" sz="1400" baseline="30000" dirty="0">
                <a:solidFill>
                  <a:schemeClr val="accent6">
                    <a:lumMod val="50000"/>
                  </a:schemeClr>
                </a:solidFill>
                <a:latin typeface="Helvetica" panose="020B0604020202020204" pitchFamily="34" charset="0"/>
                <a:cs typeface="Helvetica" panose="020B0604020202020204" pitchFamily="34" charset="0"/>
              </a:rPr>
              <a:t>st</a:t>
            </a:r>
            <a:r>
              <a:rPr lang="en-US" sz="1400" dirty="0">
                <a:solidFill>
                  <a:schemeClr val="accent6">
                    <a:lumMod val="50000"/>
                  </a:schemeClr>
                </a:solidFill>
                <a:latin typeface="Helvetica" panose="020B0604020202020204" pitchFamily="34" charset="0"/>
                <a:cs typeface="Helvetica" panose="020B0604020202020204" pitchFamily="34" charset="0"/>
              </a:rPr>
              <a:t> Floor</a:t>
            </a:r>
          </a:p>
          <a:p>
            <a:pPr marL="0" indent="0">
              <a:spcBef>
                <a:spcPts val="0"/>
              </a:spcBef>
              <a:buNone/>
              <a:tabLst>
                <a:tab pos="974725" algn="l"/>
              </a:tabLst>
            </a:pPr>
            <a:r>
              <a:rPr lang="en-US" sz="1400" dirty="0">
                <a:solidFill>
                  <a:schemeClr val="accent6">
                    <a:lumMod val="50000"/>
                  </a:schemeClr>
                </a:solidFill>
                <a:latin typeface="Helvetica" panose="020B0604020202020204" pitchFamily="34" charset="0"/>
                <a:cs typeface="Helvetica" panose="020B0604020202020204" pitchFamily="34" charset="0"/>
              </a:rPr>
              <a:t>	Friday, 1:15 – 2:30 P.M.</a:t>
            </a:r>
            <a:endParaRPr lang="it-IT" sz="1400" dirty="0">
              <a:solidFill>
                <a:schemeClr val="accent6">
                  <a:lumMod val="50000"/>
                </a:schemeClr>
              </a:solidFill>
              <a:latin typeface="Helvetica" panose="020B0604020202020204" pitchFamily="34" charset="0"/>
              <a:cs typeface="Helvetica" panose="020B0604020202020204" pitchFamily="34" charset="0"/>
            </a:endParaRPr>
          </a:p>
        </p:txBody>
      </p:sp>
      <p:sp>
        <p:nvSpPr>
          <p:cNvPr id="3" name="Footer Placeholder 3">
            <a:extLst>
              <a:ext uri="{FF2B5EF4-FFF2-40B4-BE49-F238E27FC236}">
                <a16:creationId xmlns:a16="http://schemas.microsoft.com/office/drawing/2014/main" id="{0C99BE97-EFBB-510E-3945-3308BE6C9CEE}"/>
              </a:ext>
            </a:extLst>
          </p:cNvPr>
          <p:cNvSpPr>
            <a:spLocks noGrp="1"/>
          </p:cNvSpPr>
          <p:nvPr>
            <p:ph type="ftr" sz="quarter" idx="3"/>
          </p:nvPr>
        </p:nvSpPr>
        <p:spPr>
          <a:xfrm>
            <a:off x="2159727" y="6504213"/>
            <a:ext cx="6782936" cy="242873"/>
          </a:xfrm>
        </p:spPr>
        <p:txBody>
          <a:bodyPr/>
          <a:lstStyle/>
          <a:p>
            <a:pPr>
              <a:defRPr/>
            </a:pPr>
            <a:r>
              <a:rPr lang="en-US" dirty="0"/>
              <a:t>US MDP Collaboration Meeting (4/30/2024 – 05/03/2024) | https://indico.fnal.gov/event/63310/</a:t>
            </a:r>
            <a:endParaRPr lang="en-US" b="1" dirty="0"/>
          </a:p>
          <a:p>
            <a:pPr>
              <a:defRPr/>
            </a:pPr>
            <a:endParaRPr lang="en-US" b="1" dirty="0"/>
          </a:p>
        </p:txBody>
      </p:sp>
      <p:sp>
        <p:nvSpPr>
          <p:cNvPr id="4" name="TextBox 3">
            <a:extLst>
              <a:ext uri="{FF2B5EF4-FFF2-40B4-BE49-F238E27FC236}">
                <a16:creationId xmlns:a16="http://schemas.microsoft.com/office/drawing/2014/main" id="{1EA67854-18C3-0800-183E-4C8B0089C6CB}"/>
              </a:ext>
            </a:extLst>
          </p:cNvPr>
          <p:cNvSpPr txBox="1"/>
          <p:nvPr/>
        </p:nvSpPr>
        <p:spPr>
          <a:xfrm>
            <a:off x="4660302" y="3128845"/>
            <a:ext cx="4235711" cy="1538883"/>
          </a:xfrm>
          <a:prstGeom prst="rect">
            <a:avLst/>
          </a:prstGeom>
          <a:solidFill>
            <a:srgbClr val="99D6EA"/>
          </a:solidFill>
        </p:spPr>
        <p:txBody>
          <a:bodyPr wrap="square" rtlCol="0">
            <a:spAutoFit/>
          </a:bodyPr>
          <a:lstStyle/>
          <a:p>
            <a:r>
              <a:rPr lang="en-US" sz="2200" b="1" dirty="0">
                <a:solidFill>
                  <a:srgbClr val="505050"/>
                </a:solidFill>
                <a:latin typeface="Helvetica" panose="020B0604020202020204" pitchFamily="34" charset="0"/>
                <a:cs typeface="Helvetica" panose="020B0604020202020204" pitchFamily="34" charset="0"/>
              </a:rPr>
              <a:t>Pre-Registered Dinner</a:t>
            </a:r>
          </a:p>
          <a:p>
            <a:endParaRPr lang="en-US" sz="1600" dirty="0">
              <a:solidFill>
                <a:srgbClr val="505050"/>
              </a:solidFill>
              <a:latin typeface="Helvetica" panose="020B0604020202020204" pitchFamily="34" charset="0"/>
              <a:cs typeface="Helvetica" panose="020B0604020202020204" pitchFamily="34" charset="0"/>
            </a:endParaRPr>
          </a:p>
          <a:p>
            <a:r>
              <a:rPr lang="en-US" sz="1400" dirty="0">
                <a:solidFill>
                  <a:schemeClr val="accent6">
                    <a:lumMod val="50000"/>
                  </a:schemeClr>
                </a:solidFill>
                <a:latin typeface="Helvetica" panose="020B0604020202020204" pitchFamily="34" charset="0"/>
                <a:cs typeface="Helvetica" panose="020B0604020202020204" pitchFamily="34" charset="0"/>
              </a:rPr>
              <a:t>Self Transport</a:t>
            </a:r>
          </a:p>
          <a:p>
            <a:r>
              <a:rPr lang="en-US" sz="1400" dirty="0">
                <a:solidFill>
                  <a:schemeClr val="accent6">
                    <a:lumMod val="50000"/>
                  </a:schemeClr>
                </a:solidFill>
                <a:latin typeface="Helvetica" panose="020B0604020202020204" pitchFamily="34" charset="0"/>
                <a:cs typeface="Helvetica" panose="020B0604020202020204" pitchFamily="34" charset="0"/>
              </a:rPr>
              <a:t>Thursday, 6:30 – 9 PM</a:t>
            </a:r>
          </a:p>
          <a:p>
            <a:r>
              <a:rPr lang="en-US" sz="1400" dirty="0">
                <a:solidFill>
                  <a:schemeClr val="accent6">
                    <a:lumMod val="50000"/>
                  </a:schemeClr>
                </a:solidFill>
                <a:latin typeface="Helvetica" panose="020B0604020202020204" pitchFamily="34" charset="0"/>
                <a:cs typeface="Helvetica" panose="020B0604020202020204" pitchFamily="34" charset="0"/>
              </a:rPr>
              <a:t>Meet:  The Turf Room</a:t>
            </a:r>
          </a:p>
          <a:p>
            <a:r>
              <a:rPr lang="en-US" sz="1400" dirty="0">
                <a:solidFill>
                  <a:schemeClr val="accent6">
                    <a:lumMod val="50000"/>
                  </a:schemeClr>
                </a:solidFill>
                <a:latin typeface="Helvetica" panose="020B0604020202020204" pitchFamily="34" charset="0"/>
                <a:cs typeface="Helvetica" panose="020B0604020202020204" pitchFamily="34" charset="0"/>
              </a:rPr>
              <a:t>	  1033 </a:t>
            </a:r>
            <a:r>
              <a:rPr lang="en-US" sz="1400" dirty="0" err="1">
                <a:solidFill>
                  <a:schemeClr val="accent6">
                    <a:lumMod val="50000"/>
                  </a:schemeClr>
                </a:solidFill>
                <a:latin typeface="Helvetica" panose="020B0604020202020204" pitchFamily="34" charset="0"/>
                <a:cs typeface="Helvetica" panose="020B0604020202020204" pitchFamily="34" charset="0"/>
              </a:rPr>
              <a:t>Kilbery</a:t>
            </a:r>
            <a:r>
              <a:rPr lang="en-US" sz="1400" dirty="0">
                <a:solidFill>
                  <a:schemeClr val="accent6">
                    <a:lumMod val="50000"/>
                  </a:schemeClr>
                </a:solidFill>
                <a:latin typeface="Helvetica" panose="020B0604020202020204" pitchFamily="34" charset="0"/>
                <a:cs typeface="Helvetica" panose="020B0604020202020204" pitchFamily="34" charset="0"/>
              </a:rPr>
              <a:t> Street, N. Aurora, IL   60542</a:t>
            </a:r>
          </a:p>
        </p:txBody>
      </p:sp>
      <p:pic>
        <p:nvPicPr>
          <p:cNvPr id="8" name="Picture 7" descr="Qr code&#10;&#10;Description automatically generated">
            <a:extLst>
              <a:ext uri="{FF2B5EF4-FFF2-40B4-BE49-F238E27FC236}">
                <a16:creationId xmlns:a16="http://schemas.microsoft.com/office/drawing/2014/main" id="{04DBB676-673E-8DB3-8C4F-3594E5B4630B}"/>
              </a:ext>
            </a:extLst>
          </p:cNvPr>
          <p:cNvPicPr>
            <a:picLocks noChangeAspect="1"/>
          </p:cNvPicPr>
          <p:nvPr/>
        </p:nvPicPr>
        <p:blipFill>
          <a:blip r:embed="rId2"/>
          <a:stretch>
            <a:fillRect/>
          </a:stretch>
        </p:blipFill>
        <p:spPr>
          <a:xfrm>
            <a:off x="7219951" y="4656792"/>
            <a:ext cx="1606494" cy="1606494"/>
          </a:xfrm>
          <a:prstGeom prst="rect">
            <a:avLst/>
          </a:prstGeom>
        </p:spPr>
      </p:pic>
    </p:spTree>
    <p:extLst>
      <p:ext uri="{BB962C8B-B14F-4D97-AF65-F5344CB8AC3E}">
        <p14:creationId xmlns:p14="http://schemas.microsoft.com/office/powerpoint/2010/main" val="177146442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12843" y="282574"/>
            <a:ext cx="8931157" cy="427877"/>
          </a:xfrm>
        </p:spPr>
        <p:txBody>
          <a:bodyPr/>
          <a:lstStyle/>
          <a:p>
            <a:r>
              <a:rPr lang="en-US" sz="1950" dirty="0"/>
              <a:t>Fermilab Access Days 2+</a:t>
            </a:r>
          </a:p>
        </p:txBody>
      </p:sp>
      <p:sp>
        <p:nvSpPr>
          <p:cNvPr id="4" name="Footer Placeholder 3"/>
          <p:cNvSpPr>
            <a:spLocks noGrp="1"/>
          </p:cNvSpPr>
          <p:nvPr>
            <p:ph type="ftr" sz="quarter" idx="3"/>
          </p:nvPr>
        </p:nvSpPr>
        <p:spPr>
          <a:xfrm>
            <a:off x="2194561" y="6504213"/>
            <a:ext cx="6748102" cy="242873"/>
          </a:xfrm>
        </p:spPr>
        <p:txBody>
          <a:bodyPr/>
          <a:lstStyle/>
          <a:p>
            <a:pPr>
              <a:defRPr/>
            </a:pPr>
            <a:r>
              <a:rPr lang="en-US" dirty="0"/>
              <a:t>US MDP Collaboration Meeting (4/30/2024 – 05/03/2024) | https://indico.fnal.gov/event/63310/</a:t>
            </a:r>
            <a:endParaRPr lang="en-US" b="1" dirty="0"/>
          </a:p>
          <a:p>
            <a:pPr>
              <a:defRPr/>
            </a:pP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
        <p:nvSpPr>
          <p:cNvPr id="6" name="Content Placeholder 5">
            <a:extLst>
              <a:ext uri="{FF2B5EF4-FFF2-40B4-BE49-F238E27FC236}">
                <a16:creationId xmlns:a16="http://schemas.microsoft.com/office/drawing/2014/main" id="{FBB260B5-A402-4405-96F1-A493C1C46F85}"/>
              </a:ext>
            </a:extLst>
          </p:cNvPr>
          <p:cNvSpPr>
            <a:spLocks noGrp="1"/>
          </p:cNvSpPr>
          <p:nvPr>
            <p:ph idx="1"/>
          </p:nvPr>
        </p:nvSpPr>
        <p:spPr>
          <a:xfrm>
            <a:off x="444137" y="1298280"/>
            <a:ext cx="7977052" cy="2895055"/>
          </a:xfrm>
        </p:spPr>
        <p:txBody>
          <a:bodyPr/>
          <a:lstStyle/>
          <a:p>
            <a:pPr marR="0">
              <a:lnSpc>
                <a:spcPct val="107000"/>
              </a:lnSpc>
              <a:spcBef>
                <a:spcPts val="0"/>
              </a:spcBef>
              <a:spcAft>
                <a:spcPts val="800"/>
              </a:spcAft>
              <a:buFont typeface="+mj-lt"/>
              <a:buAutoNum type="arabicPeriod"/>
            </a:pPr>
            <a:r>
              <a:rPr lang="en-US" sz="1800" spc="25" dirty="0">
                <a:solidFill>
                  <a:srgbClr val="000000"/>
                </a:solidFill>
                <a:effectLst/>
                <a:latin typeface="Helvetica" panose="020B0604020202020204" pitchFamily="34" charset="0"/>
                <a:ea typeface="HGGothicE" panose="020B0400000000000000" pitchFamily="49" charset="-128"/>
                <a:cs typeface="Helvetica" panose="020B0604020202020204" pitchFamily="34" charset="0"/>
              </a:rPr>
              <a:t>Visitors may enter through Kirk Road/</a:t>
            </a:r>
            <a:r>
              <a:rPr lang="en-US" sz="1800" spc="25" dirty="0">
                <a:solidFill>
                  <a:srgbClr val="000000"/>
                </a:solidFill>
                <a:latin typeface="Helvetica" panose="020B0604020202020204" pitchFamily="34" charset="0"/>
                <a:ea typeface="HGGothicE" panose="020B0400000000000000" pitchFamily="49" charset="-128"/>
                <a:cs typeface="Helvetica" panose="020B0604020202020204" pitchFamily="34" charset="0"/>
              </a:rPr>
              <a:t>Pine Street </a:t>
            </a:r>
            <a:r>
              <a:rPr lang="en-US" sz="1800" i="1" spc="25" dirty="0">
                <a:solidFill>
                  <a:srgbClr val="000000"/>
                </a:solidFill>
                <a:latin typeface="Helvetica" panose="020B0604020202020204" pitchFamily="34" charset="0"/>
                <a:ea typeface="HGGothicE" panose="020B0400000000000000" pitchFamily="49" charset="-128"/>
                <a:cs typeface="Helvetica" panose="020B0604020202020204" pitchFamily="34" charset="0"/>
              </a:rPr>
              <a:t>or</a:t>
            </a:r>
            <a:r>
              <a:rPr lang="en-US" sz="1800" spc="25" dirty="0">
                <a:solidFill>
                  <a:srgbClr val="000000"/>
                </a:solidFill>
                <a:latin typeface="Helvetica" panose="020B0604020202020204" pitchFamily="34" charset="0"/>
                <a:ea typeface="HGGothicE" panose="020B0400000000000000" pitchFamily="49" charset="-128"/>
                <a:cs typeface="Helvetica" panose="020B0604020202020204" pitchFamily="34" charset="0"/>
              </a:rPr>
              <a:t> Batavia Road/Rt 59 e</a:t>
            </a:r>
            <a:r>
              <a:rPr lang="en-US" sz="1800" spc="25" dirty="0">
                <a:solidFill>
                  <a:srgbClr val="000000"/>
                </a:solidFill>
                <a:effectLst/>
                <a:latin typeface="Helvetica" panose="020B0604020202020204" pitchFamily="34" charset="0"/>
                <a:ea typeface="HGGothicE" panose="020B0400000000000000" pitchFamily="49" charset="-128"/>
                <a:cs typeface="Helvetica" panose="020B0604020202020204" pitchFamily="34" charset="0"/>
              </a:rPr>
              <a:t>ntrances.</a:t>
            </a:r>
          </a:p>
          <a:p>
            <a:pPr>
              <a:lnSpc>
                <a:spcPct val="107000"/>
              </a:lnSpc>
              <a:spcBef>
                <a:spcPts val="0"/>
              </a:spcBef>
              <a:spcAft>
                <a:spcPts val="800"/>
              </a:spcAft>
              <a:buFont typeface="+mj-lt"/>
              <a:buAutoNum type="arabicPeriod"/>
            </a:pPr>
            <a:r>
              <a:rPr lang="en-US" sz="1800" spc="25" dirty="0">
                <a:solidFill>
                  <a:srgbClr val="000000"/>
                </a:solidFill>
                <a:latin typeface="Helvetica" panose="020B0604020202020204" pitchFamily="34" charset="0"/>
                <a:ea typeface="HGGothicE" panose="020B0400000000000000" pitchFamily="49" charset="-128"/>
                <a:cs typeface="Helvetica" panose="020B0604020202020204" pitchFamily="34" charset="0"/>
              </a:rPr>
              <a:t>Present your Real ID and visitor badge* at the security gate.</a:t>
            </a:r>
          </a:p>
          <a:p>
            <a:pPr marR="0">
              <a:lnSpc>
                <a:spcPct val="107000"/>
              </a:lnSpc>
              <a:spcBef>
                <a:spcPts val="0"/>
              </a:spcBef>
              <a:spcAft>
                <a:spcPts val="800"/>
              </a:spcAft>
              <a:buFont typeface="+mj-lt"/>
              <a:buAutoNum type="arabicPeriod"/>
            </a:pPr>
            <a:r>
              <a:rPr lang="en-US" sz="1800" spc="25" dirty="0">
                <a:solidFill>
                  <a:srgbClr val="000000"/>
                </a:solidFill>
                <a:latin typeface="Helvetica" panose="020B0604020202020204" pitchFamily="34" charset="0"/>
                <a:ea typeface="HGGothicE" panose="020B0400000000000000" pitchFamily="49" charset="-128"/>
                <a:cs typeface="Helvetica" panose="020B0604020202020204" pitchFamily="34" charset="0"/>
              </a:rPr>
              <a:t>Proceed directly to IARC Alvin Tollestrup Auditorium. </a:t>
            </a:r>
          </a:p>
          <a:p>
            <a:pPr marL="0" marR="0" indent="0">
              <a:lnSpc>
                <a:spcPct val="107000"/>
              </a:lnSpc>
              <a:spcBef>
                <a:spcPts val="0"/>
              </a:spcBef>
              <a:spcAft>
                <a:spcPts val="800"/>
              </a:spcAft>
              <a:buNone/>
            </a:pPr>
            <a:endParaRPr lang="en-US" sz="1800" spc="25" dirty="0">
              <a:solidFill>
                <a:srgbClr val="000000"/>
              </a:solidFill>
              <a:latin typeface="Helvetica" panose="020B0604020202020204" pitchFamily="34" charset="0"/>
              <a:ea typeface="HGGothicE" panose="020B0400000000000000" pitchFamily="49" charset="-128"/>
              <a:cs typeface="Helvetica" panose="020B0604020202020204" pitchFamily="34" charset="0"/>
            </a:endParaRPr>
          </a:p>
          <a:p>
            <a:pPr marL="0" indent="0">
              <a:lnSpc>
                <a:spcPct val="107000"/>
              </a:lnSpc>
              <a:spcBef>
                <a:spcPts val="0"/>
              </a:spcBef>
              <a:spcAft>
                <a:spcPts val="800"/>
              </a:spcAft>
              <a:buNone/>
            </a:pPr>
            <a:r>
              <a:rPr lang="en-US" sz="1500" spc="25" dirty="0">
                <a:solidFill>
                  <a:srgbClr val="000000"/>
                </a:solidFill>
                <a:effectLst/>
                <a:latin typeface="Helvetica" panose="020B0604020202020204" pitchFamily="34" charset="0"/>
                <a:ea typeface="HGGothicE" panose="020B0400000000000000" pitchFamily="49" charset="-128"/>
                <a:cs typeface="Helvetica" panose="020B0604020202020204" pitchFamily="34" charset="0"/>
              </a:rPr>
              <a:t>*If the </a:t>
            </a:r>
            <a:r>
              <a:rPr lang="en-US" sz="1500" spc="25" dirty="0">
                <a:solidFill>
                  <a:srgbClr val="000000"/>
                </a:solidFill>
                <a:latin typeface="Helvetica" panose="020B0604020202020204" pitchFamily="34" charset="0"/>
                <a:ea typeface="HGGothicE" panose="020B0400000000000000" pitchFamily="49" charset="-128"/>
                <a:cs typeface="Helvetica" panose="020B0604020202020204" pitchFamily="34" charset="0"/>
              </a:rPr>
              <a:t>visitor badge is misplaced, it is strongly recommended that visitors arrive at the Batavia Road/Rt 59 entrance, present their Real ID and QR code, and proceed to the Aspen East Welcome and Access Center</a:t>
            </a:r>
            <a:r>
              <a:rPr lang="en-US" sz="1400" spc="25" dirty="0">
                <a:solidFill>
                  <a:srgbClr val="000000"/>
                </a:solidFill>
                <a:latin typeface="Helvetica" panose="020B0604020202020204" pitchFamily="34" charset="0"/>
                <a:ea typeface="HGGothicE" panose="020B0400000000000000" pitchFamily="49" charset="-128"/>
                <a:cs typeface="Helvetica" panose="020B0604020202020204" pitchFamily="34" charset="0"/>
              </a:rPr>
              <a:t>. </a:t>
            </a:r>
          </a:p>
          <a:p>
            <a:pPr marL="0" marR="0" indent="0">
              <a:lnSpc>
                <a:spcPct val="107000"/>
              </a:lnSpc>
              <a:spcBef>
                <a:spcPts val="0"/>
              </a:spcBef>
              <a:spcAft>
                <a:spcPts val="800"/>
              </a:spcAft>
              <a:buNone/>
            </a:pPr>
            <a:endParaRPr lang="en-US" sz="1800" spc="25" dirty="0">
              <a:solidFill>
                <a:srgbClr val="000000"/>
              </a:solidFill>
              <a:latin typeface="Helvetica" panose="020B0604020202020204" pitchFamily="34" charset="0"/>
              <a:ea typeface="HGGothicE" panose="020B0400000000000000" pitchFamily="49" charset="-128"/>
              <a:cs typeface="Helvetica" panose="020B0604020202020204" pitchFamily="34" charset="0"/>
            </a:endParaRPr>
          </a:p>
          <a:p>
            <a:pPr marL="0" marR="0" indent="0">
              <a:lnSpc>
                <a:spcPct val="107000"/>
              </a:lnSpc>
              <a:spcBef>
                <a:spcPts val="0"/>
              </a:spcBef>
              <a:spcAft>
                <a:spcPts val="800"/>
              </a:spcAft>
              <a:buNone/>
            </a:pPr>
            <a:endParaRPr lang="en-US" sz="1800" spc="25" dirty="0">
              <a:solidFill>
                <a:srgbClr val="000000"/>
              </a:solidFill>
              <a:effectLst/>
              <a:latin typeface="Helvetica" panose="020B0604020202020204" pitchFamily="34" charset="0"/>
              <a:ea typeface="HGGothicE" panose="020B0400000000000000" pitchFamily="49" charset="-128"/>
              <a:cs typeface="Helvetica" panose="020B0604020202020204" pitchFamily="34" charset="0"/>
            </a:endParaRPr>
          </a:p>
        </p:txBody>
      </p:sp>
      <p:sp>
        <p:nvSpPr>
          <p:cNvPr id="2" name="Content Placeholder 5">
            <a:extLst>
              <a:ext uri="{FF2B5EF4-FFF2-40B4-BE49-F238E27FC236}">
                <a16:creationId xmlns:a16="http://schemas.microsoft.com/office/drawing/2014/main" id="{6DAD1915-5603-5F07-637B-329F4A294479}"/>
              </a:ext>
            </a:extLst>
          </p:cNvPr>
          <p:cNvSpPr txBox="1">
            <a:spLocks/>
          </p:cNvSpPr>
          <p:nvPr/>
        </p:nvSpPr>
        <p:spPr>
          <a:xfrm>
            <a:off x="351131" y="4648006"/>
            <a:ext cx="3471933" cy="136670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lIns="0" tIns="0" rIns="0" bIns="0" anchor="ctr"/>
          <a:lstStyle>
            <a:lvl1pPr marL="342900" indent="-342900" algn="l" defTabSz="457200" rtl="0" eaLnBrk="1" fontAlgn="base" hangingPunct="1">
              <a:spcBef>
                <a:spcPts val="984"/>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ts val="984"/>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ts val="984"/>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ts val="984"/>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ts val="984"/>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07000"/>
              </a:lnSpc>
              <a:spcBef>
                <a:spcPts val="0"/>
              </a:spcBef>
              <a:spcAft>
                <a:spcPts val="800"/>
              </a:spcAft>
              <a:buFont typeface="Arial" charset="0"/>
              <a:buNone/>
            </a:pPr>
            <a:r>
              <a:rPr lang="en-US" sz="1800" spc="25" dirty="0">
                <a:solidFill>
                  <a:srgbClr val="000000"/>
                </a:solidFill>
                <a:latin typeface="Helvetica" panose="020B0604020202020204" pitchFamily="34" charset="0"/>
                <a:ea typeface="HGGothicE" panose="020B0400000000000000" pitchFamily="49" charset="-128"/>
                <a:cs typeface="Helvetica" panose="020B0604020202020204" pitchFamily="34" charset="0"/>
              </a:rPr>
              <a:t>If needed, see an LOC Member to coordinate rideshare service Campus Access. </a:t>
            </a:r>
          </a:p>
        </p:txBody>
      </p:sp>
      <p:pic>
        <p:nvPicPr>
          <p:cNvPr id="3" name="Picture 2" descr="Qr code&#10;&#10;Description automatically generated">
            <a:extLst>
              <a:ext uri="{FF2B5EF4-FFF2-40B4-BE49-F238E27FC236}">
                <a16:creationId xmlns:a16="http://schemas.microsoft.com/office/drawing/2014/main" id="{E50EBC45-A3C6-8488-8FFA-F70E9F812CE3}"/>
              </a:ext>
            </a:extLst>
          </p:cNvPr>
          <p:cNvPicPr>
            <a:picLocks noChangeAspect="1"/>
          </p:cNvPicPr>
          <p:nvPr/>
        </p:nvPicPr>
        <p:blipFill>
          <a:blip r:embed="rId2"/>
          <a:stretch>
            <a:fillRect/>
          </a:stretch>
        </p:blipFill>
        <p:spPr>
          <a:xfrm>
            <a:off x="7228114" y="4613330"/>
            <a:ext cx="1564755" cy="1564755"/>
          </a:xfrm>
          <a:prstGeom prst="rect">
            <a:avLst/>
          </a:prstGeom>
        </p:spPr>
      </p:pic>
      <p:pic>
        <p:nvPicPr>
          <p:cNvPr id="9" name="Picture 8" descr="Qr code&#10;&#10;Description automatically generated">
            <a:extLst>
              <a:ext uri="{FF2B5EF4-FFF2-40B4-BE49-F238E27FC236}">
                <a16:creationId xmlns:a16="http://schemas.microsoft.com/office/drawing/2014/main" id="{27A02D84-29B4-B2BF-BDAA-F26A4672ABD5}"/>
              </a:ext>
            </a:extLst>
          </p:cNvPr>
          <p:cNvPicPr>
            <a:picLocks noChangeAspect="1"/>
          </p:cNvPicPr>
          <p:nvPr/>
        </p:nvPicPr>
        <p:blipFill>
          <a:blip r:embed="rId3"/>
          <a:stretch>
            <a:fillRect/>
          </a:stretch>
        </p:blipFill>
        <p:spPr>
          <a:xfrm>
            <a:off x="7196103" y="4519463"/>
            <a:ext cx="1672273" cy="1672273"/>
          </a:xfrm>
          <a:prstGeom prst="rect">
            <a:avLst/>
          </a:prstGeom>
        </p:spPr>
      </p:pic>
    </p:spTree>
    <p:extLst>
      <p:ext uri="{BB962C8B-B14F-4D97-AF65-F5344CB8AC3E}">
        <p14:creationId xmlns:p14="http://schemas.microsoft.com/office/powerpoint/2010/main" val="336832670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B7A7BCE-560E-9D33-946D-116E2FE56279}"/>
              </a:ext>
            </a:extLst>
          </p:cNvPr>
          <p:cNvSpPr>
            <a:spLocks noGrp="1"/>
          </p:cNvSpPr>
          <p:nvPr>
            <p:ph type="dt" sz="half" idx="2"/>
          </p:nvPr>
        </p:nvSpPr>
        <p:spPr/>
        <p:txBody>
          <a:bodyPr/>
          <a:lstStyle/>
          <a:p>
            <a:pPr>
              <a:defRPr/>
            </a:pPr>
            <a:fld id="{57ADAB69-348E-2C41-AF41-E98D046040A4}" type="datetime1">
              <a:rPr lang="en-US" smtClean="0"/>
              <a:t>4/26/24</a:t>
            </a:fld>
            <a:endParaRPr lang="en-US" dirty="0"/>
          </a:p>
        </p:txBody>
      </p:sp>
      <p:sp>
        <p:nvSpPr>
          <p:cNvPr id="5" name="Footer Placeholder 4">
            <a:extLst>
              <a:ext uri="{FF2B5EF4-FFF2-40B4-BE49-F238E27FC236}">
                <a16:creationId xmlns:a16="http://schemas.microsoft.com/office/drawing/2014/main" id="{7241647B-6595-49BE-CF6D-724ADC395188}"/>
              </a:ext>
            </a:extLst>
          </p:cNvPr>
          <p:cNvSpPr>
            <a:spLocks noGrp="1"/>
          </p:cNvSpPr>
          <p:nvPr>
            <p:ph type="ftr" sz="quarter" idx="3"/>
          </p:nvPr>
        </p:nvSpPr>
        <p:spPr/>
        <p:txBody>
          <a:bodyPr/>
          <a:lstStyle/>
          <a:p>
            <a:pPr>
              <a:defRPr/>
            </a:pPr>
            <a:r>
              <a:rPr lang="en-US"/>
              <a:t>Presenter | Presentation Title or Meeting Title</a:t>
            </a:r>
            <a:endParaRPr lang="en-US" b="1" dirty="0"/>
          </a:p>
        </p:txBody>
      </p:sp>
      <p:sp>
        <p:nvSpPr>
          <p:cNvPr id="6" name="Slide Number Placeholder 5">
            <a:extLst>
              <a:ext uri="{FF2B5EF4-FFF2-40B4-BE49-F238E27FC236}">
                <a16:creationId xmlns:a16="http://schemas.microsoft.com/office/drawing/2014/main" id="{E233314A-D9E4-3BC0-7771-61D2C3869774}"/>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pic>
        <p:nvPicPr>
          <p:cNvPr id="7" name="Picture 6" descr="94_470_10.jpg">
            <a:extLst>
              <a:ext uri="{FF2B5EF4-FFF2-40B4-BE49-F238E27FC236}">
                <a16:creationId xmlns:a16="http://schemas.microsoft.com/office/drawing/2014/main" id="{65AC1509-F85F-2DC8-34BE-890258CC96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2434" y="666581"/>
            <a:ext cx="5791200" cy="6069329"/>
          </a:xfrm>
          <a:prstGeom prst="rect">
            <a:avLst/>
          </a:prstGeom>
        </p:spPr>
      </p:pic>
      <p:sp>
        <p:nvSpPr>
          <p:cNvPr id="8" name="Rectangle 7">
            <a:extLst>
              <a:ext uri="{FF2B5EF4-FFF2-40B4-BE49-F238E27FC236}">
                <a16:creationId xmlns:a16="http://schemas.microsoft.com/office/drawing/2014/main" id="{B7FE85A6-7455-6001-C73F-BD31E1064D6F}"/>
              </a:ext>
            </a:extLst>
          </p:cNvPr>
          <p:cNvSpPr/>
          <p:nvPr/>
        </p:nvSpPr>
        <p:spPr>
          <a:xfrm>
            <a:off x="1331214" y="204916"/>
            <a:ext cx="5695950" cy="461665"/>
          </a:xfrm>
          <a:prstGeom prst="rect">
            <a:avLst/>
          </a:prstGeom>
        </p:spPr>
        <p:txBody>
          <a:bodyPr wrap="square">
            <a:spAutoFit/>
          </a:bodyPr>
          <a:lstStyle/>
          <a:p>
            <a:pPr algn="ctr"/>
            <a:r>
              <a:rPr lang="en-US" sz="2400" dirty="0">
                <a:solidFill>
                  <a:srgbClr val="FF0000"/>
                </a:solidFill>
              </a:rPr>
              <a:t>Welcome  to Fermilab!</a:t>
            </a:r>
            <a:endParaRPr lang="en-US" sz="2400" dirty="0">
              <a:solidFill>
                <a:schemeClr val="bg1"/>
              </a:solidFill>
            </a:endParaRPr>
          </a:p>
        </p:txBody>
      </p:sp>
    </p:spTree>
    <p:extLst>
      <p:ext uri="{BB962C8B-B14F-4D97-AF65-F5344CB8AC3E}">
        <p14:creationId xmlns:p14="http://schemas.microsoft.com/office/powerpoint/2010/main" val="316095044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3" id="{EB96F61D-0660-9747-A675-216FF6C86284}" vid="{11929733-D318-6344-B1CB-9B297CDC1F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1efc39a-7467-49a9-abdb-b51e1032cc8f" xsi:nil="true"/>
    <lcf76f155ced4ddcb4097134ff3c332f xmlns="cdbbacf2-6d7a-40fd-b077-76d00ea2935d">
      <Terms xmlns="http://schemas.microsoft.com/office/infopath/2007/PartnerControls"/>
    </lcf76f155ced4ddcb4097134ff3c332f>
    <SharedWithUsers xmlns="11efc39a-7467-49a9-abdb-b51e1032cc8f">
      <UserInfo>
        <DisplayName/>
        <AccountId xsi:nil="true"/>
        <AccountType/>
      </UserInfo>
    </SharedWithUsers>
    <MediaLengthInSeconds xmlns="cdbbacf2-6d7a-40fd-b077-76d00ea2935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7984E0238D66142BCD12811A8885A42" ma:contentTypeVersion="14" ma:contentTypeDescription="Create a new document." ma:contentTypeScope="" ma:versionID="f3b6d5d234bef3391e535d3d6caeec21">
  <xsd:schema xmlns:xsd="http://www.w3.org/2001/XMLSchema" xmlns:xs="http://www.w3.org/2001/XMLSchema" xmlns:p="http://schemas.microsoft.com/office/2006/metadata/properties" xmlns:ns2="cdbbacf2-6d7a-40fd-b077-76d00ea2935d" xmlns:ns3="11efc39a-7467-49a9-abdb-b51e1032cc8f" targetNamespace="http://schemas.microsoft.com/office/2006/metadata/properties" ma:root="true" ma:fieldsID="5c32969090625714caf5525734f9a396" ns2:_="" ns3:_="">
    <xsd:import namespace="cdbbacf2-6d7a-40fd-b077-76d00ea2935d"/>
    <xsd:import namespace="11efc39a-7467-49a9-abdb-b51e1032cc8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OCR"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bbacf2-6d7a-40fd-b077-76d00ea293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12ca68d6-c86e-4960-a0df-15f27d65cdf4"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efc39a-7467-49a9-abdb-b51e1032cc8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b14d8d05-9bb5-4e69-a2a3-4fc98179a0c5}" ma:internalName="TaxCatchAll" ma:showField="CatchAllData" ma:web="11efc39a-7467-49a9-abdb-b51e1032cc8f">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51410C-EAC4-4101-98EA-5C00EAC26A8D}">
  <ds:schemaRefs>
    <ds:schemaRef ds:uri="http://schemas.microsoft.com/office/2006/documentManagement/types"/>
    <ds:schemaRef ds:uri="cdbbacf2-6d7a-40fd-b077-76d00ea2935d"/>
    <ds:schemaRef ds:uri="http://purl.org/dc/elements/1.1/"/>
    <ds:schemaRef ds:uri="http://schemas.microsoft.com/office/infopath/2007/PartnerControls"/>
    <ds:schemaRef ds:uri="11efc39a-7467-49a9-abdb-b51e1032cc8f"/>
    <ds:schemaRef ds:uri="http://purl.org/dc/term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2A8A7C00-AAF3-48CC-A853-56273B3C57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bbacf2-6d7a-40fd-b077-76d00ea2935d"/>
    <ds:schemaRef ds:uri="11efc39a-7467-49a9-abdb-b51e1032cc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B45771-AEB6-4DDB-B689-05C6F2DBAC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FNAL_PowerPoint_4x3-seasons_052121</Template>
  <TotalTime>3929</TotalTime>
  <Words>684</Words>
  <Application>Microsoft Macintosh PowerPoint</Application>
  <PresentationFormat>On-screen Show (4:3)</PresentationFormat>
  <Paragraphs>66</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Helvetica</vt:lpstr>
      <vt:lpstr>Fermilab_PPT_090815</vt:lpstr>
      <vt:lpstr>PowerPoint Presentation</vt:lpstr>
      <vt:lpstr>PowerPoint Presentation</vt:lpstr>
      <vt:lpstr>Fermilab Guest Wi-Fi Network Registration</vt:lpstr>
      <vt:lpstr>Safety Procedures</vt:lpstr>
      <vt:lpstr>Room Locations</vt:lpstr>
      <vt:lpstr>Fermilab Access Days 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Tammy Gloss</dc:creator>
  <cp:lastModifiedBy>Gueorgui Velev</cp:lastModifiedBy>
  <cp:revision>8</cp:revision>
  <cp:lastPrinted>2023-12-04T22:43:10Z</cp:lastPrinted>
  <dcterms:created xsi:type="dcterms:W3CDTF">2022-06-22T17:25:25Z</dcterms:created>
  <dcterms:modified xsi:type="dcterms:W3CDTF">2024-04-26T16:56:27Z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xd_ProgID">
    <vt:lpwstr/>
  </property>
  <property fmtid="{D5CDD505-2E9C-101B-9397-08002B2CF9AE}" pid="3" name="MediaServiceImageTags">
    <vt:lpwstr/>
  </property>
  <property fmtid="{D5CDD505-2E9C-101B-9397-08002B2CF9AE}" pid="4" name="ContentTypeId">
    <vt:lpwstr>0x010100A7984E0238D66142BCD12811A8885A42</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y fmtid="{D5CDD505-2E9C-101B-9397-08002B2CF9AE}" pid="10" name="Order">
    <vt:r8>5700</vt:r8>
  </property>
</Properties>
</file>