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718" r:id="rId3"/>
    <p:sldId id="1372" r:id="rId4"/>
    <p:sldId id="729" r:id="rId5"/>
    <p:sldId id="1380" r:id="rId6"/>
    <p:sldId id="1356" r:id="rId7"/>
    <p:sldId id="1376" r:id="rId8"/>
    <p:sldId id="1350" r:id="rId9"/>
    <p:sldId id="1373" r:id="rId10"/>
    <p:sldId id="1374" r:id="rId11"/>
    <p:sldId id="733" r:id="rId12"/>
    <p:sldId id="734" r:id="rId13"/>
    <p:sldId id="735" r:id="rId14"/>
    <p:sldId id="1379" r:id="rId15"/>
    <p:sldId id="737" r:id="rId16"/>
    <p:sldId id="736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E5DCE240-4DBF-E94F-8E7D-2507A74D9429}">
          <p14:sldIdLst>
            <p14:sldId id="256"/>
            <p14:sldId id="718"/>
          </p14:sldIdLst>
        </p14:section>
        <p14:section name="Vision and goals" id="{291B25DB-45DA-FB4F-ACC4-79584BED58DD}">
          <p14:sldIdLst>
            <p14:sldId id="1372"/>
            <p14:sldId id="729"/>
            <p14:sldId id="1380"/>
            <p14:sldId id="1356"/>
            <p14:sldId id="1376"/>
            <p14:sldId id="1350"/>
          </p14:sldIdLst>
        </p14:section>
        <p14:section name="Involvement in International community" id="{82FF18FE-81A4-7443-878B-980BBBF55FE8}">
          <p14:sldIdLst>
            <p14:sldId id="1373"/>
            <p14:sldId id="1374"/>
          </p14:sldIdLst>
        </p14:section>
        <p14:section name="Synergistic activities" id="{947F7F3A-F0E3-6747-846D-54A6F62BC0F0}">
          <p14:sldIdLst>
            <p14:sldId id="733"/>
          </p14:sldIdLst>
        </p14:section>
        <p14:section name="Goals for the Coll. Meeting" id="{E434CD1C-FC4E-1C4D-9AF3-D00AC117E290}">
          <p14:sldIdLst>
            <p14:sldId id="734"/>
            <p14:sldId id="735"/>
            <p14:sldId id="1379"/>
            <p14:sldId id="737"/>
            <p14:sldId id="73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/>
    <p:restoredTop sz="94225"/>
  </p:normalViewPr>
  <p:slideViewPr>
    <p:cSldViewPr snapToGrid="0" snapToObjects="1">
      <p:cViewPr varScale="1">
        <p:scale>
          <a:sx n="45" d="100"/>
          <a:sy n="45" d="100"/>
        </p:scale>
        <p:origin x="26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F4A44D-F9FB-F341-B4CB-D8DF2408A8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E71D3-F16E-C74A-B850-2EBECCB97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E4D7-26F9-5244-A705-35723188DE87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42848-1C1B-3C47-B06A-D6323FB4D1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902C-9A6D-9449-A842-0E9EEAB4E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B12-0D4C-8748-A5BF-F4746E4F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4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2730559" y="-285258"/>
            <a:ext cx="18896263" cy="14275987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92A2-ECC3-0E4A-B463-89504456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8729-6195-DD44-A2D3-291CAFCD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3019" y="12712700"/>
            <a:ext cx="14048508" cy="730250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2858-B553-9448-B8BF-6E8AE78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60400" y="2787650"/>
            <a:ext cx="22965835" cy="9045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9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37" y="4513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03555" y="2612015"/>
            <a:ext cx="22270530" cy="90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62830-4BF5-F146-8608-FB145C56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199" y="12712700"/>
            <a:ext cx="1393074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20A4EDA-ACD7-5348-8FB9-33448061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4/30/2024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ransition spd="med"/>
  <p:hf hdr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3310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8798395"/>
            <a:ext cx="16452852" cy="43803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dirty="0"/>
              <a:t>Soren Prestemon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dirty="0"/>
              <a:t>US Magnet Development Program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r>
              <a:rPr dirty="0"/>
              <a:t>Lawrence Berkeley National Laboratory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1539240" y="5880031"/>
            <a:ext cx="21305519" cy="2400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8" tIns="91438" rIns="91438" bIns="91438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lang="en-US" sz="7200" b="1" dirty="0"/>
              <a:t>MDP 2024 Collaboration Meeting </a:t>
            </a:r>
          </a:p>
          <a:p>
            <a:r>
              <a:rPr lang="en-US" sz="7200" b="1" dirty="0"/>
              <a:t> goals, charge and agenda</a:t>
            </a:r>
            <a:endParaRPr lang="en-US" sz="72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2417-0B0A-8244-934E-867F543C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plays an important role in the international context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DAAA7-2A55-A24D-B932-F1D8B9D1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F3E8E-62D5-F74D-A97A-B7D24A6C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D83753F-246A-EC40-A456-30442B5E0EBF}"/>
              </a:ext>
            </a:extLst>
          </p:cNvPr>
          <p:cNvSpPr txBox="1">
            <a:spLocks/>
          </p:cNvSpPr>
          <p:nvPr/>
        </p:nvSpPr>
        <p:spPr>
          <a:xfrm>
            <a:off x="576440" y="2643104"/>
            <a:ext cx="11446213" cy="373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 lnSpcReduction="10000"/>
          </a:bodyPr>
          <a:lstStyle>
            <a:lvl1pPr marL="62162" marR="0" indent="-62162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06581" marR="0" indent="-24938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111910" marR="0" indent="-19751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508760" marR="0" indent="-1371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965960" marR="0" indent="-1371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5374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29946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4518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39090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European HFM–major elements similar to US MDP</a:t>
            </a:r>
          </a:p>
          <a:p>
            <a:pPr lvl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http://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/abs/2201.07895</a:t>
            </a:r>
          </a:p>
          <a:p>
            <a:pPr lvl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multi-lab teams, similar structure</a:t>
            </a:r>
          </a:p>
          <a:p>
            <a:pPr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Framework exists with CERN that enables collaboration</a:t>
            </a:r>
          </a:p>
          <a:p>
            <a:pPr lvl="1" hangingPunct="1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HFM Leader Ezio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Todesco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co-lead Bernhard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Auchmann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DOE is supportive if additional framework is needed to enable collaborations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54A4D-347E-3549-947E-E4ED6AFF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985"/>
            <a:ext cx="5811864" cy="554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7B89B-6C23-CD4F-8D76-132C016B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53" y="6716985"/>
            <a:ext cx="5811864" cy="5526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F32BD3-ACD8-EDE2-8121-AD5FE955A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2653" y="6858000"/>
            <a:ext cx="12278842" cy="554028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B52647-C5C5-C90B-C967-ACCB73050E33}"/>
              </a:ext>
            </a:extLst>
          </p:cNvPr>
          <p:cNvSpPr txBox="1">
            <a:spLocks/>
          </p:cNvSpPr>
          <p:nvPr/>
        </p:nvSpPr>
        <p:spPr>
          <a:xfrm>
            <a:off x="12043311" y="2588954"/>
            <a:ext cx="12278842" cy="373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marL="62162" marR="0" indent="-62162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06581" marR="0" indent="-24938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111910" marR="0" indent="-19751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508760" marR="0" indent="-1371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965960" marR="0" indent="-1371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5374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29946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4518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39090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Continue to build collaborations that are mutually beneficial</a:t>
            </a:r>
          </a:p>
          <a:p>
            <a:pPr lvl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want to be seen as partners-of-choice</a:t>
            </a:r>
          </a:p>
          <a:p>
            <a:pPr lvl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keep DOE-OHEP / MDP goals in mind</a:t>
            </a:r>
          </a:p>
          <a:p>
            <a:pPr lvl="1" hangingPunct="1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 to establish robust connections with FCC and IMCC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coming years</a:t>
            </a:r>
          </a:p>
          <a:p>
            <a:pPr lvl="1" hangingPunct="1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 enhanced connections with FES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synergistic magnet R&amp;D</a:t>
            </a:r>
          </a:p>
          <a:p>
            <a:pPr marL="457200" lvl="1" indent="0" hangingPunct="1">
              <a:buNone/>
            </a:pPr>
            <a:endParaRPr lang="en-US" sz="4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49387-CE60-AEFF-B53D-D6D0BB07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5163692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4CCA5-711D-1041-8CF9-BF0A715C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synergistic activities to increase our effectiveness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11EFB-877F-C34D-9D78-C1E9536B4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657475"/>
            <a:ext cx="12192000" cy="93186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have various SBIRs, ARPA-E, Fusion &amp; INFUSE, etc. projects underway</a:t>
            </a:r>
          </a:p>
          <a:p>
            <a:endParaRPr lang="en-US" dirty="0"/>
          </a:p>
          <a:p>
            <a:pPr lvl="1"/>
            <a:r>
              <a:rPr lang="en-US" dirty="0"/>
              <a:t>From an MDP perspective:</a:t>
            </a:r>
          </a:p>
          <a:p>
            <a:pPr lvl="3"/>
            <a:r>
              <a:rPr lang="en-US" b="1" dirty="0"/>
              <a:t>Be strategic</a:t>
            </a:r>
            <a:r>
              <a:rPr lang="en-US" dirty="0"/>
              <a:t>, e.g. look for synergies between MDP needs and industry interests</a:t>
            </a:r>
          </a:p>
          <a:p>
            <a:pPr lvl="3"/>
            <a:r>
              <a:rPr lang="en-US" dirty="0"/>
              <a:t>Use these public-private partnerships to </a:t>
            </a:r>
            <a:r>
              <a:rPr lang="en-US" b="1" dirty="0"/>
              <a:t>forge relationships, identify strong partners</a:t>
            </a:r>
          </a:p>
          <a:p>
            <a:pPr lvl="3"/>
            <a:r>
              <a:rPr lang="en-US" b="1" dirty="0"/>
              <a:t>Build relation of trust</a:t>
            </a:r>
            <a:r>
              <a:rPr lang="en-US" dirty="0"/>
              <a:t>, insist on sufficient access to data for honest assessment</a:t>
            </a:r>
          </a:p>
          <a:p>
            <a:pPr lvl="2"/>
            <a:r>
              <a:rPr lang="en-US" dirty="0"/>
              <a:t>It is sometimes difficult, but… be ready to say “</a:t>
            </a:r>
            <a:r>
              <a:rPr lang="en-US" b="1" dirty="0"/>
              <a:t>no</a:t>
            </a:r>
            <a:r>
              <a:rPr lang="en-US" dirty="0"/>
              <a:t>” if the “fit” is not right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Let's continue to support DOE in identifying effective SBIR topics, grow “ecosystem”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A356E-1B5C-A741-B87F-1036962F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1D9A3-0D0B-A74C-A6F4-C27CC576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18B4-D1AD-0AFD-9331-18DAC628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34B75-B1E2-3DCA-CF83-F324B0B1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468" y="2330546"/>
            <a:ext cx="6105254" cy="5506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3DD8-DB2E-E986-AA8E-400EB2289E73}"/>
              </a:ext>
            </a:extLst>
          </p:cNvPr>
          <p:cNvSpPr txBox="1"/>
          <p:nvPr/>
        </p:nvSpPr>
        <p:spPr>
          <a:xfrm>
            <a:off x="12630150" y="2924221"/>
            <a:ext cx="5600700" cy="2954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Xingchen</a:t>
            </a: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Xu, 2017: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“Development of Next-Generation Nb3Sn Superconductors for Energy-Frontier Circular Colliders”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364DCC-6D50-5868-1B4C-92BDF9933D9A}"/>
              </a:ext>
            </a:extLst>
          </p:cNvPr>
          <p:cNvSpPr txBox="1"/>
          <p:nvPr/>
        </p:nvSpPr>
        <p:spPr>
          <a:xfrm>
            <a:off x="12630150" y="8377266"/>
            <a:ext cx="5600700" cy="2954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Lucas Brouwer, 2023: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“Fixed-Field Superconducting Magnets for Rapid, High Power </a:t>
            </a:r>
            <a:r>
              <a:rPr kumimoji="0" lang="en-US" sz="360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Accelera�on</a:t>
            </a:r>
            <a:r>
              <a:rPr kumimoji="0" lang="en-US" sz="36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of Muons and Protons”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21D263-EC95-19FA-0B60-1EFAC739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874" y="8597900"/>
            <a:ext cx="511531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hort-haired person wearing a suit jacket.">
            <a:extLst>
              <a:ext uri="{FF2B5EF4-FFF2-40B4-BE49-F238E27FC236}">
                <a16:creationId xmlns:a16="http://schemas.microsoft.com/office/drawing/2014/main" id="{D2B9787B-EF6A-2949-0BE1-33B426A5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468" y="8377266"/>
            <a:ext cx="2602804" cy="26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974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9352-412A-9843-BDBA-86FA3D2D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the collaboration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0F21D-B59C-0F47-9837-54720A202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54" y="2612015"/>
            <a:ext cx="23436606" cy="954950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Related to program roadmap:</a:t>
            </a:r>
          </a:p>
          <a:p>
            <a:pPr lvl="1"/>
            <a:r>
              <a:rPr lang="en-US" dirty="0"/>
              <a:t>How have we progressed towards program milestones? Are the milestones still appropriate?</a:t>
            </a:r>
          </a:p>
          <a:p>
            <a:pPr lvl="1"/>
            <a:r>
              <a:rPr lang="en-US" dirty="0"/>
              <a:t>What issues jeopardize success? How can we address them?</a:t>
            </a:r>
          </a:p>
          <a:p>
            <a:pPr lvl="1"/>
            <a:r>
              <a:rPr lang="en-US" dirty="0"/>
              <a:t>What challenges were encountered over the last year? What lessons were learned?</a:t>
            </a:r>
          </a:p>
          <a:p>
            <a:pPr lvl="1"/>
            <a:endParaRPr lang="en-US" dirty="0"/>
          </a:p>
          <a:p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Related to collaboration functioning:</a:t>
            </a:r>
          </a:p>
          <a:p>
            <a:pPr lvl="1"/>
            <a:r>
              <a:rPr lang="en-US" dirty="0"/>
              <a:t>Where do we see opportunities to improve, e.g. </a:t>
            </a:r>
          </a:p>
          <a:p>
            <a:pPr lvl="2"/>
            <a:r>
              <a:rPr lang="en-US" dirty="0"/>
              <a:t>Communication &amp; coordination (e.g. within Areas, between Areas, with ”G7” management team)</a:t>
            </a:r>
          </a:p>
          <a:p>
            <a:pPr lvl="2"/>
            <a:r>
              <a:rPr lang="en-US" dirty="0"/>
              <a:t>Leveraging of infrastructure; investment in, and development of, infrastructure, etc.</a:t>
            </a:r>
          </a:p>
          <a:p>
            <a:pPr lvl="1"/>
            <a:r>
              <a:rPr lang="en-US" dirty="0"/>
              <a:t>What appears to be working well? How can we build on that?</a:t>
            </a:r>
          </a:p>
          <a:p>
            <a:pPr lvl="1"/>
            <a:r>
              <a:rPr lang="en-US" dirty="0"/>
              <a:t>Are there lessons-learned that can/should influence how we collaborate more broadly, e.g. with HFM?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Related to long-term planning:</a:t>
            </a:r>
          </a:p>
          <a:p>
            <a:pPr lvl="1"/>
            <a:r>
              <a:rPr lang="en-US" dirty="0"/>
              <a:t>Lets clarify the process to develop our updated roadmaps – goal is new document before end of 2024!</a:t>
            </a:r>
          </a:p>
          <a:p>
            <a:pPr lvl="1"/>
            <a:r>
              <a:rPr lang="en-US" dirty="0"/>
              <a:t>How can we best impact HEP goals and strategic plans?</a:t>
            </a:r>
          </a:p>
          <a:p>
            <a:pPr lvl="2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8F79A-97D9-9746-B6D9-76740DA7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3C743-6C5B-8541-8264-A406BD0C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FDD13-F727-B874-7725-D2552903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13234281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76CC-9E4C-F94E-B963-78699AE2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79" y="-25400"/>
            <a:ext cx="19815453" cy="2213071"/>
          </a:xfrm>
        </p:spPr>
        <p:txBody>
          <a:bodyPr/>
          <a:lstStyle/>
          <a:p>
            <a:r>
              <a:rPr lang="en-US" dirty="0"/>
              <a:t>The MDP Technical Advisory Committee (TAC) </a:t>
            </a:r>
            <a:br>
              <a:rPr lang="en-US" dirty="0"/>
            </a:br>
            <a:r>
              <a:rPr lang="en-US" dirty="0"/>
              <a:t>is central to our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425E4-9265-5848-809F-25C5B5DF8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54" y="3281862"/>
            <a:ext cx="23293869" cy="7865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Our Technical Advisory Committee provides critical guidance to / oversight of our program</a:t>
            </a:r>
          </a:p>
          <a:p>
            <a:pPr lvl="1"/>
            <a:r>
              <a:rPr lang="en-US" dirty="0"/>
              <a:t>Andy Lankford (Chair), Giorgio </a:t>
            </a:r>
            <a:r>
              <a:rPr lang="en-US" dirty="0" err="1"/>
              <a:t>Apollinari</a:t>
            </a:r>
            <a:r>
              <a:rPr lang="en-US" dirty="0"/>
              <a:t>, Amalia Ballarino, Joe </a:t>
            </a:r>
            <a:r>
              <a:rPr lang="en-US" dirty="0" err="1"/>
              <a:t>Minervini</a:t>
            </a:r>
            <a:r>
              <a:rPr lang="en-US" dirty="0"/>
              <a:t>, Toru </a:t>
            </a:r>
            <a:r>
              <a:rPr lang="en-US" dirty="0" err="1"/>
              <a:t>Ogitsu</a:t>
            </a:r>
            <a:r>
              <a:rPr lang="en-US" dirty="0"/>
              <a:t>, Mark Palmer</a:t>
            </a:r>
          </a:p>
          <a:p>
            <a:pPr lvl="1"/>
            <a:endParaRPr lang="en-US" sz="4000" b="1" dirty="0"/>
          </a:p>
          <a:p>
            <a:r>
              <a:rPr lang="en-US" b="1" dirty="0"/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For this year, we have some changes to the TAC:</a:t>
            </a:r>
          </a:p>
          <a:p>
            <a:pPr lvl="1"/>
            <a:r>
              <a:rPr lang="en-US" dirty="0"/>
              <a:t>Andy is on vacation, so </a:t>
            </a:r>
            <a:r>
              <a:rPr lang="en-US" b="1" i="1" dirty="0"/>
              <a:t>Giorgio </a:t>
            </a:r>
            <a:r>
              <a:rPr lang="en-US" b="1" i="1" dirty="0" err="1"/>
              <a:t>Apollinari</a:t>
            </a:r>
            <a:r>
              <a:rPr lang="en-US" b="1" i="1" dirty="0"/>
              <a:t> is Acting Chair</a:t>
            </a:r>
          </a:p>
          <a:p>
            <a:pPr lvl="1"/>
            <a:r>
              <a:rPr lang="en-US" dirty="0"/>
              <a:t>Kathleen </a:t>
            </a:r>
            <a:r>
              <a:rPr lang="en-US" dirty="0" err="1"/>
              <a:t>Amm</a:t>
            </a:r>
            <a:r>
              <a:rPr lang="en-US" dirty="0"/>
              <a:t> is leaving BNL to become NHMFL Lab Director </a:t>
            </a:r>
            <a:r>
              <a:rPr lang="en-US" b="1" dirty="0"/>
              <a:t>(Congratulations Kathleen!) </a:t>
            </a:r>
          </a:p>
          <a:p>
            <a:pPr lvl="2"/>
            <a:r>
              <a:rPr lang="en-US" b="1" i="1" dirty="0"/>
              <a:t>Mark Palmer is serving as BNL’s interim MDP representative</a:t>
            </a:r>
            <a:r>
              <a:rPr lang="en-US" dirty="0"/>
              <a:t>, so not on the TAC</a:t>
            </a:r>
          </a:p>
          <a:p>
            <a:pPr lvl="1"/>
            <a:r>
              <a:rPr lang="en-US" dirty="0"/>
              <a:t>We have therefor asked for two scientists to step in as </a:t>
            </a:r>
            <a:r>
              <a:rPr lang="en-US" b="1" dirty="0"/>
              <a:t>Interim TAC members:</a:t>
            </a:r>
          </a:p>
          <a:p>
            <a:pPr lvl="2"/>
            <a:r>
              <a:rPr lang="en-US" b="1" dirty="0"/>
              <a:t>Mei Bai (SLAC)</a:t>
            </a:r>
          </a:p>
          <a:p>
            <a:pPr lvl="2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 (LBNL)</a:t>
            </a:r>
          </a:p>
          <a:p>
            <a:pPr lvl="2"/>
            <a:endParaRPr lang="en-US" dirty="0"/>
          </a:p>
          <a:p>
            <a:r>
              <a:rPr lang="en-US" dirty="0"/>
              <a:t> Furthermore, we note that Amalia Ballarino and Toru </a:t>
            </a:r>
            <a:r>
              <a:rPr lang="en-US" dirty="0" err="1"/>
              <a:t>Ogitsu</a:t>
            </a:r>
            <a:r>
              <a:rPr lang="en-US" dirty="0"/>
              <a:t> will be attending remotely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94C6-85EF-CF46-836E-DE61D145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2B013-61CB-7548-94DD-AF46AB68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F735-9444-1F36-812C-5D30D16C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1884197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76CC-9E4C-F94E-B963-78699AE2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79" y="-25400"/>
            <a:ext cx="19815453" cy="2213071"/>
          </a:xfrm>
        </p:spPr>
        <p:txBody>
          <a:bodyPr/>
          <a:lstStyle/>
          <a:p>
            <a:r>
              <a:rPr lang="en-US" dirty="0"/>
              <a:t>Feedback from the Technical Advisory Committee (TAC) </a:t>
            </a:r>
            <a:br>
              <a:rPr lang="en-US" dirty="0"/>
            </a:br>
            <a:r>
              <a:rPr lang="en-US" dirty="0"/>
              <a:t>helps guide - </a:t>
            </a:r>
            <a:r>
              <a:rPr lang="en-US" i="1" dirty="0"/>
              <a:t>and ground </a:t>
            </a:r>
            <a:r>
              <a:rPr lang="en-US" dirty="0"/>
              <a:t>- our program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94C6-85EF-CF46-836E-DE61D145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2B013-61CB-7548-94DD-AF46AB68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63DF1-36EC-8E44-B9F3-C737301CB14B}"/>
              </a:ext>
            </a:extLst>
          </p:cNvPr>
          <p:cNvSpPr/>
          <p:nvPr/>
        </p:nvSpPr>
        <p:spPr>
          <a:xfrm>
            <a:off x="33932" y="6162968"/>
            <a:ext cx="24384000" cy="4401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742950" lvl="0" indent="-742950">
              <a:buSzPct val="100000"/>
              <a:buFont typeface="+mj-lt"/>
              <a:buAutoNum type="arabicPeriod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 MDP priorities being followed? Are the Areas monitoring and prioritizing their milestones?</a:t>
            </a:r>
          </a:p>
          <a:p>
            <a:pPr marL="742950" lvl="0" indent="-742950">
              <a:buSzPct val="100000"/>
              <a:buFont typeface="+mj-lt"/>
              <a:buAutoNum type="arabicPeriod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each Area properly leveraging the capabilities within the collaboration to achieve their goals? </a:t>
            </a:r>
          </a:p>
          <a:p>
            <a:pPr marL="742950" lvl="0" indent="-742950">
              <a:buSzPct val="100000"/>
              <a:buFont typeface="+mj-lt"/>
              <a:buAutoNum type="arabicPeriod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MDP appropriately identifying, leveraging and developing synergistic activities, such as SBIR, DOE-FES, NP?</a:t>
            </a:r>
          </a:p>
          <a:p>
            <a:pPr marL="742950" lvl="0" indent="-742950">
              <a:buSzPct val="100000"/>
              <a:buFont typeface="+mj-lt"/>
              <a:buAutoNum type="arabicPeriod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MDP community involvement appropriate, i.e. in the US HEP planning process and in the context of international collaborations? Are there further avenues that should be pursued?</a:t>
            </a:r>
          </a:p>
          <a:p>
            <a:pPr marL="742950" lvl="0" indent="-742950">
              <a:buSzPct val="100000"/>
              <a:buFont typeface="+mj-lt"/>
              <a:buAutoNum type="arabicPeriod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 plans to develop updated MDP Roadmaps consistent with the P5 report?</a:t>
            </a:r>
          </a:p>
          <a:p>
            <a:pPr marL="742950" lvl="0" indent="-742950">
              <a:buSzPct val="100000"/>
              <a:buFont typeface="+mj-lt"/>
              <a:buAutoNum type="arabicPeriod"/>
            </a:pP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2B506-18C6-8142-955C-CDEEFD19238D}"/>
              </a:ext>
            </a:extLst>
          </p:cNvPr>
          <p:cNvSpPr txBox="1"/>
          <p:nvPr/>
        </p:nvSpPr>
        <p:spPr>
          <a:xfrm>
            <a:off x="814078" y="3672937"/>
            <a:ext cx="22089812" cy="169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TAC Charge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Some questions for the TAC to consider as they seek to provide advice on Program progress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0B1891-D25E-69EF-E2EE-A570DAC1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25091825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3CC5-13EB-FE47-B3C5-42625D56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for this week's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0801D-1919-5E41-ACA6-707158AC6F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106010" y="12952150"/>
            <a:ext cx="601444" cy="677104"/>
          </a:xfrm>
        </p:spPr>
        <p:txBody>
          <a:bodyPr/>
          <a:lstStyle/>
          <a:p>
            <a:fld id="{B128C41A-7A0A-A74C-A765-4BF8AA94B2BC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39992-D6D0-BB4F-ADF9-C850EB01F78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536" y="2632150"/>
            <a:ext cx="24417932" cy="9875520"/>
          </a:xfrm>
        </p:spPr>
        <p:txBody>
          <a:bodyPr>
            <a:normAutofit/>
          </a:bodyPr>
          <a:lstStyle/>
          <a:p>
            <a:r>
              <a:rPr lang="en-US" sz="4000" dirty="0"/>
              <a:t> See meeting site </a:t>
            </a:r>
            <a:r>
              <a:rPr lang="en-US" sz="4000" dirty="0">
                <a:hlinkClick r:id="rId2"/>
              </a:rPr>
              <a:t>https://indico.fnal.gov/event/63310/</a:t>
            </a:r>
            <a:r>
              <a:rPr lang="en-US" sz="4000" dirty="0"/>
              <a:t> for presentations &amp; meeting timeline</a:t>
            </a:r>
          </a:p>
          <a:p>
            <a:pPr lvl="1"/>
            <a:r>
              <a:rPr lang="en-US" sz="4000" b="1" dirty="0"/>
              <a:t>This is primarily an in-person meeting. </a:t>
            </a:r>
            <a:r>
              <a:rPr lang="en-US" sz="4000" b="1" u="sng" dirty="0"/>
              <a:t>Nevertheless we will maintain a zoom connection</a:t>
            </a:r>
          </a:p>
          <a:p>
            <a:pPr marL="457200" lvl="1" indent="0">
              <a:buNone/>
            </a:pPr>
            <a:r>
              <a:rPr lang="en-US" sz="4000" b="1" dirty="0"/>
              <a:t> </a:t>
            </a:r>
          </a:p>
          <a:p>
            <a:r>
              <a:rPr lang="en-US" sz="4000" b="1" dirty="0"/>
              <a:t> Speakers:</a:t>
            </a:r>
          </a:p>
          <a:p>
            <a:pPr lvl="1"/>
            <a:r>
              <a:rPr lang="en-US" sz="4000" dirty="0"/>
              <a:t>Please stick to the time allotted – focus on the messages you are trying to convey</a:t>
            </a:r>
          </a:p>
          <a:p>
            <a:pPr lvl="1"/>
            <a:r>
              <a:rPr lang="en-US" sz="4000" dirty="0"/>
              <a:t>More in-depth questions/discussions in the allotted discussion periods</a:t>
            </a:r>
          </a:p>
          <a:p>
            <a:endParaRPr lang="en-US" sz="4000" dirty="0"/>
          </a:p>
          <a:p>
            <a:pPr lvl="2"/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22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5C6F-EDFF-1443-A5A8-DEB8E089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for the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A677-0AC6-314B-8787-5ACF39BFD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54" y="2612015"/>
            <a:ext cx="23003899" cy="9051929"/>
          </a:xfrm>
        </p:spPr>
        <p:txBody>
          <a:bodyPr>
            <a:normAutofit/>
          </a:bodyPr>
          <a:lstStyle/>
          <a:p>
            <a:r>
              <a:rPr lang="en-US" dirty="0"/>
              <a:t>Please see the </a:t>
            </a:r>
            <a:r>
              <a:rPr lang="en-US" b="1" u="sng" dirty="0"/>
              <a:t>US Magnet Development Program Code of Conduct </a:t>
            </a:r>
            <a:r>
              <a:rPr lang="en-US" dirty="0"/>
              <a:t>on the Indico site</a:t>
            </a:r>
            <a:endParaRPr lang="en-US" b="1" dirty="0"/>
          </a:p>
          <a:p>
            <a:r>
              <a:rPr lang="en-US" dirty="0"/>
              <a:t>Keep discussions professional</a:t>
            </a:r>
          </a:p>
          <a:p>
            <a:pPr lvl="1"/>
            <a:r>
              <a:rPr lang="en-US" dirty="0"/>
              <a:t>Do not seek to blame others, </a:t>
            </a:r>
          </a:p>
          <a:p>
            <a:pPr lvl="1"/>
            <a:r>
              <a:rPr lang="en-US" dirty="0"/>
              <a:t>focus on technical and strategic aspects; </a:t>
            </a:r>
            <a:r>
              <a:rPr lang="en-US" b="1" i="1" dirty="0"/>
              <a:t>be constructive</a:t>
            </a:r>
          </a:p>
          <a:p>
            <a:pPr lvl="1"/>
            <a:r>
              <a:rPr lang="en-US" dirty="0"/>
              <a:t>Think through questions, keep them focused, and raise your hand; Keep your questions concise and to-the-point</a:t>
            </a:r>
          </a:p>
          <a:p>
            <a:pPr lvl="1"/>
            <a:r>
              <a:rPr lang="en-US" dirty="0"/>
              <a:t>We value input from </a:t>
            </a:r>
            <a:r>
              <a:rPr lang="en-US" b="1" i="1" dirty="0"/>
              <a:t>ALL</a:t>
            </a:r>
            <a:r>
              <a:rPr lang="en-US" dirty="0"/>
              <a:t> members – students and junior/early career scientists and engineers are highly encouraged to contribute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Thanks to all of you for attending - </a:t>
            </a:r>
            <a:r>
              <a:rPr lang="en-US" b="1" i="1" dirty="0"/>
              <a:t>lets start the meeting!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C23A-BAF7-A14D-88E0-ED60786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290F4-FE55-3249-BBE3-C2315145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6FBB7-4A99-6E4F-90D8-3BF29429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34225616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051B-B2BA-1D45-AC36-B2AC3A47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F0DBE-D390-274A-8AE4-BD72A270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05438-5087-F74B-B97F-80BF7B7AC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54" y="2612015"/>
            <a:ext cx="23003899" cy="98604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Welcome to the 8th Annual US MDP Collaboration Meeting!</a:t>
            </a:r>
          </a:p>
          <a:p>
            <a:endParaRPr lang="en-US" dirty="0"/>
          </a:p>
          <a:p>
            <a:r>
              <a:rPr lang="en-US" dirty="0"/>
              <a:t>Our Magnet Development Program </a:t>
            </a:r>
            <a:r>
              <a:rPr lang="en-US" b="1" i="1" dirty="0"/>
              <a:t>vision</a:t>
            </a:r>
            <a:r>
              <a:rPr lang="en-US" dirty="0"/>
              <a:t> and </a:t>
            </a:r>
            <a:r>
              <a:rPr lang="en-US" b="1" i="1" dirty="0"/>
              <a:t>goals, &amp; p</a:t>
            </a:r>
            <a:r>
              <a:rPr lang="en-US" dirty="0"/>
              <a:t>riorities of the current Roadmaps</a:t>
            </a:r>
          </a:p>
          <a:p>
            <a:endParaRPr lang="en-US" b="1" i="1" dirty="0"/>
          </a:p>
          <a:p>
            <a:r>
              <a:rPr lang="en-US" dirty="0"/>
              <a:t>Contributing to, and aligning with, the US High Energy Physics community</a:t>
            </a:r>
          </a:p>
          <a:p>
            <a:endParaRPr lang="en-US" dirty="0"/>
          </a:p>
          <a:p>
            <a:r>
              <a:rPr lang="en-US" dirty="0"/>
              <a:t>Our involvement in the international community</a:t>
            </a:r>
          </a:p>
          <a:p>
            <a:endParaRPr lang="en-US" dirty="0"/>
          </a:p>
          <a:p>
            <a:r>
              <a:rPr lang="en-US" dirty="0"/>
              <a:t>Leveraging synergistic activities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Goals for the collaboration meeting and charge to the TAC</a:t>
            </a:r>
          </a:p>
          <a:p>
            <a:endParaRPr lang="en-US" dirty="0"/>
          </a:p>
          <a:p>
            <a:r>
              <a:rPr lang="en-US" dirty="0"/>
              <a:t>Some guidance for this meeting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8A583-872C-494B-95AB-80633BE9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A7B22B-FA5C-C8E4-5BAC-83A1D8C3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20402491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89FA-A1A9-B84C-A2AD-E77EC285AB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21DEA-576C-864D-9319-0EBC1168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0"/>
            <a:ext cx="19396623" cy="2213071"/>
          </a:xfrm>
        </p:spPr>
        <p:txBody>
          <a:bodyPr/>
          <a:lstStyle/>
          <a:p>
            <a:r>
              <a:rPr lang="en-US" dirty="0"/>
              <a:t>Recap of our MDP vision and goals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003C2-E458-6D41-878C-11455FB5A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F6F3DC2-71C0-5E4C-8581-631D2C7E86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937" y="2977841"/>
            <a:ext cx="23406125" cy="98038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Maintain and strengthen US Leadership </a:t>
            </a:r>
            <a:r>
              <a:rPr b="0" i="0" dirty="0"/>
              <a:t>in high-field accelerator magnet technology for future colliders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b="0" i="0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Focus on the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four primary goals </a:t>
            </a:r>
            <a:r>
              <a:rPr dirty="0"/>
              <a:t>identified in the the original MDP Plan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Explore the performance limits of Nb</a:t>
            </a:r>
            <a:r>
              <a:rPr baseline="-15793" dirty="0"/>
              <a:t>3</a:t>
            </a:r>
            <a:r>
              <a:rPr dirty="0"/>
              <a:t>Sn accelerator magnets, with a focus on minimizing the required operating margin and significantly reducing or eliminating training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Develop and demonstrate an HTS accelerator magnet with a self-field of 5T or greater, compatible with operation in a hybrid HTS/LTS magnet for fields beyond 16T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Investigate fundamental aspects of magnet design and technology that can lead to substantial performance improvements and magnet cost reduction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Pursue Nb</a:t>
            </a:r>
            <a:r>
              <a:rPr baseline="-15793" dirty="0"/>
              <a:t>3</a:t>
            </a:r>
            <a:r>
              <a:rPr dirty="0"/>
              <a:t>Sn and HTS conductor R&amp;D with clear targets to increase performance and reduce the cost of accelerator magnets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Further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develop and integrate the teams </a:t>
            </a:r>
            <a:r>
              <a:rPr dirty="0"/>
              <a:t>across the partner laboratories and Universities for maximum value and effectiveness to the program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Identify and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nurture cross-cutting / synergistic activities </a:t>
            </a:r>
            <a:r>
              <a:rPr dirty="0"/>
              <a:t>with other programs to more rapidly advance progress towards our goals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73BE59-F942-2353-E79D-6FA0CC41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20212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8AC6-37BB-8545-96F2-A402E352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365" y="-25400"/>
            <a:ext cx="19202400" cy="2213071"/>
          </a:xfrm>
        </p:spPr>
        <p:txBody>
          <a:bodyPr/>
          <a:lstStyle/>
          <a:p>
            <a:r>
              <a:rPr lang="en-US" dirty="0"/>
              <a:t>Our Program was initiated as a result of the 2013 P5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577A-CB22-9449-B707-272106F7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809" y="2401161"/>
            <a:ext cx="23223645" cy="89136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Strategic priorities for the current plan:</a:t>
            </a:r>
          </a:p>
          <a:p>
            <a:pPr lvl="1"/>
            <a:r>
              <a:rPr lang="en-US" dirty="0"/>
              <a:t>Probing stress management structures</a:t>
            </a:r>
          </a:p>
          <a:p>
            <a:pPr lvl="1"/>
            <a:r>
              <a:rPr lang="en-US" dirty="0"/>
              <a:t>Hybrid HTS/LTS designs</a:t>
            </a:r>
          </a:p>
          <a:p>
            <a:pPr lvl="1"/>
            <a:r>
              <a:rPr lang="en-US" dirty="0"/>
              <a:t>Understanding and impacting the disturbance-spectrum</a:t>
            </a:r>
          </a:p>
          <a:p>
            <a:pPr lvl="1"/>
            <a:r>
              <a:rPr lang="en-US" dirty="0"/>
              <a:t>Advancing both LTS and HTS conductors, optimized for HEP applications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a schedule disconnect between our actual progress and many of the milestones in the 2020 Updated Roadmaps – we will see that throughout the CM</a:t>
            </a:r>
          </a:p>
          <a:p>
            <a:pPr lvl="1">
              <a:buFontTx/>
              <a:buChar char="-"/>
            </a:pPr>
            <a:r>
              <a:rPr lang="en-US" dirty="0"/>
              <a:t>Driven primarily by funding, program and lab priorities</a:t>
            </a:r>
          </a:p>
          <a:p>
            <a:pPr lvl="2">
              <a:buFontTx/>
              <a:buChar char="-"/>
            </a:pPr>
            <a:r>
              <a:rPr lang="en-US" dirty="0"/>
              <a:t>Our interest in maintaining a broad program also plays a role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4E6D-A252-F94E-99AD-788D3862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76B5-801E-174D-BD87-2EF1808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B830E-926D-EA1C-4387-EE569202390F}"/>
              </a:ext>
            </a:extLst>
          </p:cNvPr>
          <p:cNvSpPr txBox="1"/>
          <p:nvPr/>
        </p:nvSpPr>
        <p:spPr>
          <a:xfrm>
            <a:off x="2101338" y="10697334"/>
            <a:ext cx="19532027" cy="16619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800" b="1" i="1" dirty="0">
                <a:solidFill>
                  <a:schemeClr val="accent6">
                    <a:lumMod val="50000"/>
                  </a:schemeClr>
                </a:solidFill>
              </a:rPr>
              <a:t>Message from last MDP CM:  Need to increase focus on hybrid magnets</a:t>
            </a:r>
          </a:p>
          <a:p>
            <a:r>
              <a:rPr lang="en-US" sz="4800" b="1" i="1" dirty="0">
                <a:solidFill>
                  <a:schemeClr val="accent6">
                    <a:lumMod val="50000"/>
                  </a:schemeClr>
                </a:solidFill>
              </a:rPr>
              <a:t>- Intrinsically connects the core program priorities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9B9BB3F-45A5-2C9B-D06A-F08D74F1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29093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7B6308C-6E61-EC69-E029-DE20C58DF14D}"/>
              </a:ext>
            </a:extLst>
          </p:cNvPr>
          <p:cNvSpPr/>
          <p:nvPr/>
        </p:nvSpPr>
        <p:spPr>
          <a:xfrm>
            <a:off x="0" y="2435299"/>
            <a:ext cx="8561498" cy="10083272"/>
          </a:xfrm>
          <a:prstGeom prst="roundRect">
            <a:avLst>
              <a:gd name="adj" fmla="val 2214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EA44069-F450-604C-488B-45B8CE82DEB7}"/>
              </a:ext>
            </a:extLst>
          </p:cNvPr>
          <p:cNvSpPr/>
          <p:nvPr/>
        </p:nvSpPr>
        <p:spPr>
          <a:xfrm>
            <a:off x="14216627" y="2435299"/>
            <a:ext cx="10102056" cy="9791552"/>
          </a:xfrm>
          <a:prstGeom prst="roundRect">
            <a:avLst>
              <a:gd name="adj" fmla="val 2214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76362-D5A7-BDC0-354C-195F1559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structure was revised with the 2020 Updated Roadmaps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6F033-70C4-7363-418A-E3C91167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5FB44-F3AD-E3E8-A2F5-E33EA6DC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8B2D8-3D2F-E8B8-2FEE-6C3F092C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6C290-B461-1965-6009-30A8810F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554409"/>
            <a:ext cx="8109857" cy="9791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A5DC-02AB-A357-9A70-39AA004912DB}"/>
              </a:ext>
            </a:extLst>
          </p:cNvPr>
          <p:cNvSpPr txBox="1"/>
          <p:nvPr/>
        </p:nvSpPr>
        <p:spPr>
          <a:xfrm>
            <a:off x="8561498" y="3267186"/>
            <a:ext cx="5655129" cy="7848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algn="ctr"/>
            <a:r>
              <a:rPr lang="en-US" b="1" dirty="0"/>
              <a:t>Strategic Priorities:</a:t>
            </a:r>
          </a:p>
          <a:p>
            <a:pPr lvl="1" algn="ctr"/>
            <a:endParaRPr lang="en-US" dirty="0"/>
          </a:p>
          <a:p>
            <a:pPr lvl="1" algn="ctr"/>
            <a:r>
              <a:rPr lang="en-US" dirty="0"/>
              <a:t>Probing stress management structures</a:t>
            </a:r>
          </a:p>
          <a:p>
            <a:pPr marL="571500" lvl="1" indent="-571500" algn="ctr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ctr"/>
            <a:r>
              <a:rPr lang="en-US" dirty="0"/>
              <a:t>Hybrid HTS/LTS designs</a:t>
            </a:r>
          </a:p>
          <a:p>
            <a:pPr marL="571500" lvl="1" indent="-571500" algn="ctr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ctr"/>
            <a:r>
              <a:rPr lang="en-US" dirty="0"/>
              <a:t>Understanding and impacting the disturbance-spectrum</a:t>
            </a:r>
          </a:p>
          <a:p>
            <a:pPr marL="571500" lvl="1" indent="-571500" algn="ctr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ctr"/>
            <a:r>
              <a:rPr lang="en-US" dirty="0"/>
              <a:t>Advancing both LTS and HTS conductors, optimized for HEP applications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0E0FB-EF99-E722-63A1-D0F0DD58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867" y="3020382"/>
            <a:ext cx="9637753" cy="86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32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A1B1-9B83-9444-BA81-E9AB97BD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89397"/>
            <a:ext cx="19396623" cy="2213071"/>
          </a:xfrm>
        </p:spPr>
        <p:txBody>
          <a:bodyPr/>
          <a:lstStyle/>
          <a:p>
            <a:r>
              <a:rPr lang="en-US" dirty="0"/>
              <a:t>US MDP 2020 roadmaps – long range – time for an update!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57560-A04E-754D-91C0-EB9773EC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292DB-A5A1-8342-B3B3-6A899FAF09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69776" y="1946276"/>
            <a:ext cx="18475324" cy="10766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9F9F3-D9C4-654F-8D78-FB5167E99FCE}"/>
              </a:ext>
            </a:extLst>
          </p:cNvPr>
          <p:cNvSpPr txBox="1"/>
          <p:nvPr/>
        </p:nvSpPr>
        <p:spPr>
          <a:xfrm>
            <a:off x="278303" y="3989350"/>
            <a:ext cx="5229726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alignment with physics community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0E1DD-8A52-5547-8B13-3CC7E93BE453}"/>
              </a:ext>
            </a:extLst>
          </p:cNvPr>
          <p:cNvSpPr txBox="1"/>
          <p:nvPr/>
        </p:nvSpPr>
        <p:spPr>
          <a:xfrm>
            <a:off x="278305" y="6361967"/>
            <a:ext cx="5229726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Focus on “stress-management” as well as hybrid HTS/LTS magnet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9E95-E5F2-FF46-AEF6-9D840C1C0F6C}"/>
              </a:ext>
            </a:extLst>
          </p:cNvPr>
          <p:cNvSpPr txBox="1"/>
          <p:nvPr/>
        </p:nvSpPr>
        <p:spPr>
          <a:xfrm>
            <a:off x="278307" y="9923314"/>
            <a:ext cx="5229726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to invest in the “science of magnets” and in improved conductors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A1042D-1C91-0147-973F-78FFAE7B9A1E}"/>
              </a:ext>
            </a:extLst>
          </p:cNvPr>
          <p:cNvCxnSpPr/>
          <p:nvPr/>
        </p:nvCxnSpPr>
        <p:spPr>
          <a:xfrm>
            <a:off x="13627129" y="2805063"/>
            <a:ext cx="0" cy="9505507"/>
          </a:xfrm>
          <a:prstGeom prst="line">
            <a:avLst/>
          </a:prstGeom>
          <a:noFill/>
          <a:ln w="73025" cap="flat">
            <a:solidFill>
              <a:srgbClr val="FF0000">
                <a:alpha val="78000"/>
              </a:srgbClr>
            </a:solidFill>
            <a:prstDash val="sysDot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536F-BC20-DF43-A3DF-CDBB74A76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3D2CB9-05C9-C750-EAB4-16374BAAE6D2}"/>
              </a:ext>
            </a:extLst>
          </p:cNvPr>
          <p:cNvCxnSpPr/>
          <p:nvPr/>
        </p:nvCxnSpPr>
        <p:spPr>
          <a:xfrm>
            <a:off x="11360727" y="4842163"/>
            <a:ext cx="1371600" cy="0"/>
          </a:xfrm>
          <a:prstGeom prst="straightConnector1">
            <a:avLst/>
          </a:prstGeom>
          <a:noFill/>
          <a:ln w="60325" cap="flat">
            <a:solidFill>
              <a:srgbClr val="FF0000"/>
            </a:solidFill>
            <a:prstDash val="sysDot"/>
            <a:round/>
            <a:tailEnd type="triangle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Diamond 11">
            <a:extLst>
              <a:ext uri="{FF2B5EF4-FFF2-40B4-BE49-F238E27FC236}">
                <a16:creationId xmlns:a16="http://schemas.microsoft.com/office/drawing/2014/main" id="{6111A589-3C78-962C-C790-C27DCFFC50DE}"/>
              </a:ext>
            </a:extLst>
          </p:cNvPr>
          <p:cNvSpPr/>
          <p:nvPr/>
        </p:nvSpPr>
        <p:spPr>
          <a:xfrm>
            <a:off x="12718473" y="4509655"/>
            <a:ext cx="311727" cy="353290"/>
          </a:xfrm>
          <a:prstGeom prst="diamond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7501A18-76F5-2C88-388D-8BF0C146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1552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9F5B-4423-964A-BF34-7879BF4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273" y="-25400"/>
            <a:ext cx="20157659" cy="2213071"/>
          </a:xfrm>
        </p:spPr>
        <p:txBody>
          <a:bodyPr/>
          <a:lstStyle/>
          <a:p>
            <a:r>
              <a:rPr lang="en-US" dirty="0"/>
              <a:t>We have contributed significantly to the US HEP Community planning process – </a:t>
            </a:r>
            <a:r>
              <a:rPr lang="en-US" b="1" i="1" dirty="0"/>
              <a:t>now we need to realign with HEP priorities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40CC3-DD3B-D24A-B9DC-E5FDD3D4A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960" y="2538274"/>
            <a:ext cx="16768076" cy="81661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US MDP resides under DOE-OHEP General Accelerator R&amp;D</a:t>
            </a:r>
          </a:p>
          <a:p>
            <a:pPr lvl="1"/>
            <a:r>
              <a:rPr lang="en-US" dirty="0"/>
              <a:t>Viewed as </a:t>
            </a:r>
            <a:r>
              <a:rPr lang="en-US" b="1" dirty="0"/>
              <a:t>Long-term R&amp;D</a:t>
            </a:r>
            <a:r>
              <a:rPr lang="en-US" dirty="0"/>
              <a:t> – strength of DOE-OHEP, that has led to longstanding international leadership in the field </a:t>
            </a:r>
          </a:p>
          <a:p>
            <a:pPr lvl="1"/>
            <a:endParaRPr lang="en-US" dirty="0"/>
          </a:p>
          <a:p>
            <a:r>
              <a:rPr lang="en-US" dirty="0"/>
              <a:t>Contributed to the ”Snowmass” HEP community planning exercise</a:t>
            </a:r>
          </a:p>
          <a:p>
            <a:pPr lvl="1"/>
            <a:r>
              <a:rPr lang="en-US" dirty="0"/>
              <a:t>Strong presence of MDP staff – excellent!</a:t>
            </a:r>
          </a:p>
          <a:p>
            <a:pPr lvl="1"/>
            <a:r>
              <a:rPr lang="en-US" dirty="0"/>
              <a:t>Whitepapers submitted and discussed in Seattle</a:t>
            </a:r>
          </a:p>
          <a:p>
            <a:pPr lvl="1"/>
            <a:endParaRPr lang="en-US" dirty="0"/>
          </a:p>
          <a:p>
            <a:r>
              <a:rPr lang="en-US" dirty="0"/>
              <a:t>Contributed to the P5 </a:t>
            </a:r>
          </a:p>
          <a:p>
            <a:pPr lvl="1"/>
            <a:r>
              <a:rPr lang="en-US" dirty="0"/>
              <a:t>Via invited presentation at the SLAC Townhall</a:t>
            </a:r>
          </a:p>
          <a:p>
            <a:pPr lvl="1"/>
            <a:r>
              <a:rPr lang="en-US" dirty="0"/>
              <a:t>Mark Palmer, Amalia Ballarino, and Tor </a:t>
            </a:r>
            <a:r>
              <a:rPr lang="en-US" dirty="0" err="1"/>
              <a:t>Raubenheimer</a:t>
            </a:r>
            <a:r>
              <a:rPr lang="en-US" dirty="0"/>
              <a:t> served on P5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DBA5-1E98-3648-9D85-1C59EBF6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F4FE-7478-FF4C-82DD-4311A9F0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9E9DF-4A64-0D4A-BE75-4725A3225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036" y="5503749"/>
            <a:ext cx="7185699" cy="520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00593-942B-8043-AEA7-1D7F36D92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314" y="3098035"/>
            <a:ext cx="7678686" cy="2213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3AA2E-5105-CAD3-89CB-D60234C1E932}"/>
              </a:ext>
            </a:extLst>
          </p:cNvPr>
          <p:cNvSpPr txBox="1"/>
          <p:nvPr/>
        </p:nvSpPr>
        <p:spPr>
          <a:xfrm>
            <a:off x="2987080" y="10704399"/>
            <a:ext cx="1840984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en-US" sz="4800" b="1" dirty="0">
                <a:solidFill>
                  <a:srgbClr val="C00000"/>
                </a:solidFill>
              </a:rPr>
              <a:t>The Snowmass process, and especially the follow-on P5 report, provide critical input for an update to our roadmaps this year!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18CF7E2-D404-8895-BA9E-AFD5BA27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</p:spTree>
    <p:extLst>
      <p:ext uri="{BB962C8B-B14F-4D97-AF65-F5344CB8AC3E}">
        <p14:creationId xmlns:p14="http://schemas.microsoft.com/office/powerpoint/2010/main" val="28507285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D2CA-EA5B-4745-9E1D-3AF38493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good news – DOE-OHEP strengthened our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612D9-EE1F-A64C-8DB6-4101BE412C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293" y="2761214"/>
            <a:ext cx="23576180" cy="972401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Funding increased nearly 20% in FY23 – </a:t>
            </a:r>
            <a:r>
              <a:rPr lang="en-US" sz="3600" b="1" u="sng" dirty="0">
                <a:solidFill>
                  <a:schemeClr val="accent6">
                    <a:lumMod val="50000"/>
                  </a:schemeClr>
                </a:solidFill>
              </a:rPr>
              <a:t>Thank you Ken and DOE-OHEP!!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Strong support for conductor procurement and R&amp;D – increased from $500K to $1200K / year in 2023</a:t>
            </a: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Questions for discussion at this CM:</a:t>
            </a:r>
          </a:p>
          <a:p>
            <a:pPr lvl="1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Is the program seeing dividends from CPRD investments? See presentation from Ian, and follow on discussions</a:t>
            </a:r>
          </a:p>
          <a:p>
            <a:pPr lvl="1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We are pushing to get hybrid magnets built and tested </a:t>
            </a:r>
          </a:p>
          <a:p>
            <a:pPr lvl="2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Are we leveraging all the lessons learned over the last years?</a:t>
            </a:r>
          </a:p>
          <a:p>
            <a:pPr lvl="2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Are we leveraging expertise across the labs, e.g. modeling, diagnostics, testing,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etc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lvl="1"/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Keep an eye on our original questions: Ultimate Performance of Magnets</a:t>
            </a:r>
          </a:p>
          <a:p>
            <a:pPr lvl="1"/>
            <a:r>
              <a:rPr lang="en-US" sz="3200" dirty="0"/>
              <a:t>What is the nature of accelerator magnet training? Can we reduce or eliminate it?</a:t>
            </a:r>
          </a:p>
          <a:p>
            <a:pPr lvl="1"/>
            <a:r>
              <a:rPr lang="en-US" sz="3200" dirty="0"/>
              <a:t>How do we best define operating margin for Nb</a:t>
            </a:r>
            <a:r>
              <a:rPr lang="en-US" sz="3200" baseline="-25000" dirty="0"/>
              <a:t>3</a:t>
            </a:r>
            <a:r>
              <a:rPr lang="en-US" sz="3200" dirty="0"/>
              <a:t>Sn and HTS accelerator magnets, and to what degree can and should it be minimized?</a:t>
            </a:r>
          </a:p>
          <a:p>
            <a:pPr lvl="1"/>
            <a:r>
              <a:rPr lang="en-US" sz="3200" dirty="0"/>
              <a:t>Can we control the disturbance spectrum and engineer a magnet response to reduce operating margin and enhance reliable performance?</a:t>
            </a:r>
          </a:p>
          <a:p>
            <a:pPr lvl="1"/>
            <a:r>
              <a:rPr lang="en-US" sz="3200" dirty="0"/>
              <a:t>What are the mechanical limits and possible stress-management approaches for Nb</a:t>
            </a:r>
            <a:r>
              <a:rPr lang="en-US" sz="3200" baseline="-25000" dirty="0"/>
              <a:t>3</a:t>
            </a:r>
            <a:r>
              <a:rPr lang="en-US" sz="3200" dirty="0"/>
              <a:t>Sn, HTS, and 20 T hybrid LTS/HTS magnets, and do they have defined mechanical limits?</a:t>
            </a:r>
          </a:p>
          <a:p>
            <a:pPr lvl="1"/>
            <a:r>
              <a:rPr lang="en-US" sz="3200" dirty="0"/>
              <a:t>Do hybrid designs benefit from the best features of LTS and HTS, or inherit the difficulties of both material technologies?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C19B3-193A-A448-8D3B-D704BDD4EC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899813" y="13058775"/>
            <a:ext cx="484187" cy="463550"/>
          </a:xfrm>
        </p:spPr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3060-FA8A-754E-8F63-ED7A12E6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visibility in the International Community is strong…</a:t>
            </a:r>
            <a:br>
              <a:rPr lang="en-US" dirty="0"/>
            </a:br>
            <a:r>
              <a:rPr lang="en-US" dirty="0"/>
              <a:t> and </a:t>
            </a:r>
            <a:r>
              <a:rPr lang="en-US" b="1" i="1" dirty="0"/>
              <a:t>important</a:t>
            </a:r>
            <a:r>
              <a:rPr lang="en-US" dirty="0"/>
              <a:t> – lets target more intense engagement!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DB34F-ADBE-8F4D-8756-BF2A97E4D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746" y="2578416"/>
            <a:ext cx="13142963" cy="101342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Strong Conference and workshop contributions, e.g. </a:t>
            </a:r>
          </a:p>
          <a:p>
            <a:pPr lvl="1"/>
            <a:r>
              <a:rPr lang="en-US" dirty="0"/>
              <a:t>MT28</a:t>
            </a:r>
          </a:p>
          <a:p>
            <a:pPr lvl="2"/>
            <a:r>
              <a:rPr lang="en-US" dirty="0"/>
              <a:t>More than 30 papers related to MDP R&amp;D were presented!</a:t>
            </a:r>
          </a:p>
          <a:p>
            <a:pPr lvl="2"/>
            <a:r>
              <a:rPr lang="en-US" dirty="0"/>
              <a:t>HEP Plenary “Progress and plans for the US Magnet Development Program”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National Academies Study in High Magnetic Field Science and Technology</a:t>
            </a:r>
          </a:p>
          <a:p>
            <a:pPr lvl="1"/>
            <a:r>
              <a:rPr lang="en-US" dirty="0"/>
              <a:t>MDP NAS committee members: Kathleen </a:t>
            </a:r>
            <a:r>
              <a:rPr lang="en-US" dirty="0" err="1"/>
              <a:t>Amm</a:t>
            </a:r>
            <a:r>
              <a:rPr lang="en-US" dirty="0"/>
              <a:t>, Diego Arbelaez</a:t>
            </a:r>
          </a:p>
          <a:p>
            <a:pPr lvl="2"/>
            <a:r>
              <a:rPr lang="en-US" dirty="0"/>
              <a:t>Presentations to the committee:</a:t>
            </a:r>
          </a:p>
          <a:p>
            <a:pPr lvl="3"/>
            <a:r>
              <a:rPr lang="en-US" dirty="0"/>
              <a:t>D. </a:t>
            </a:r>
            <a:r>
              <a:rPr lang="en-US" dirty="0" err="1"/>
              <a:t>Larbalestier</a:t>
            </a:r>
            <a:r>
              <a:rPr lang="en-US" dirty="0"/>
              <a:t>, “Birthing new Superconducting Magnet Technologies with REBCO Coated Conductors and Round Multifilamentary Bi-2212”</a:t>
            </a:r>
          </a:p>
          <a:p>
            <a:pPr lvl="3"/>
            <a:r>
              <a:rPr lang="en-US" dirty="0"/>
              <a:t>S. </a:t>
            </a:r>
            <a:r>
              <a:rPr lang="en-US" dirty="0" err="1"/>
              <a:t>Prestemon</a:t>
            </a:r>
            <a:r>
              <a:rPr lang="en-US" dirty="0"/>
              <a:t>, “Magnet technology for Energy Frontier Colliders”</a:t>
            </a:r>
          </a:p>
          <a:p>
            <a:pPr lvl="3"/>
            <a:r>
              <a:rPr lang="en-US" dirty="0"/>
              <a:t>S. </a:t>
            </a:r>
            <a:r>
              <a:rPr lang="en-US" dirty="0" err="1"/>
              <a:t>Gourlay</a:t>
            </a:r>
            <a:r>
              <a:rPr lang="en-US" dirty="0"/>
              <a:t>,  “Magnet Technology to Enable the Next Generation of Facilities for Particle Physics”</a:t>
            </a:r>
          </a:p>
          <a:p>
            <a:pPr marL="1371600" lvl="3" indent="0">
              <a:buNone/>
            </a:pPr>
            <a:endParaRPr lang="en-US" dirty="0"/>
          </a:p>
          <a:p>
            <a:r>
              <a:rPr lang="en-US" dirty="0"/>
              <a:t>Invited and contributed talks at </a:t>
            </a:r>
          </a:p>
          <a:p>
            <a:pPr lvl="1"/>
            <a:r>
              <a:rPr lang="en-US" dirty="0"/>
              <a:t>IMCC annual meeting</a:t>
            </a:r>
          </a:p>
          <a:p>
            <a:pPr lvl="1"/>
            <a:r>
              <a:rPr lang="en-US" dirty="0"/>
              <a:t>HFM annual meeting</a:t>
            </a:r>
          </a:p>
          <a:p>
            <a:pPr lvl="1"/>
            <a:r>
              <a:rPr lang="en-US" dirty="0"/>
              <a:t>International Superconductivity Symposium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24367-BD00-3D44-86D9-CA4CCA19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MDP 2024 Collaboration Meeting goals, charge and agenda  -  Soren Prestemon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0CF7-58F6-0543-A727-50C7E394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2875D-746D-5F1D-E770-942818C2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756" y="2212028"/>
            <a:ext cx="9666176" cy="601261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E120B-B16D-E895-9694-0F944D3434AD}"/>
              </a:ext>
            </a:extLst>
          </p:cNvPr>
          <p:cNvSpPr txBox="1"/>
          <p:nvPr/>
        </p:nvSpPr>
        <p:spPr>
          <a:xfrm>
            <a:off x="19291017" y="3494791"/>
            <a:ext cx="5092983" cy="1723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RFI ongoing to guide FES Magnet R&amp;D investments (see email from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Yuhu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Zhai</a:t>
            </a:r>
            <a:r>
              <a:rPr lang="en-US" sz="3200" dirty="0"/>
              <a:t>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87F785-6150-804A-BA7E-FE470945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855708-2872-F7F5-A712-B520C7D9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450" y="5254935"/>
            <a:ext cx="8893881" cy="68654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F13A01-852C-A4DD-0241-0F8AB61B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972" y="9430815"/>
            <a:ext cx="5703878" cy="308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80683C-1325-18EA-BA36-A32BBF4C965F}"/>
              </a:ext>
            </a:extLst>
          </p:cNvPr>
          <p:cNvSpPr txBox="1"/>
          <p:nvPr/>
        </p:nvSpPr>
        <p:spPr>
          <a:xfrm>
            <a:off x="14144625" y="9801225"/>
            <a:ext cx="2257425" cy="73866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IMCC 2024</a:t>
            </a:r>
          </a:p>
        </p:txBody>
      </p:sp>
    </p:spTree>
    <p:extLst>
      <p:ext uri="{BB962C8B-B14F-4D97-AF65-F5344CB8AC3E}">
        <p14:creationId xmlns:p14="http://schemas.microsoft.com/office/powerpoint/2010/main" val="36651536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90414</TotalTime>
  <Words>2024</Words>
  <Application>Microsoft Macintosh PowerPoint</Application>
  <PresentationFormat>Custom</PresentationFormat>
  <Paragraphs>230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Franklin Gothic Book</vt:lpstr>
      <vt:lpstr>Franklin Gothic Medium</vt:lpstr>
      <vt:lpstr>Times New Roman</vt:lpstr>
      <vt:lpstr>ATAP No Footer</vt:lpstr>
      <vt:lpstr>PowerPoint Presentation</vt:lpstr>
      <vt:lpstr>Outline</vt:lpstr>
      <vt:lpstr>Recap of our MDP vision and goals</vt:lpstr>
      <vt:lpstr>Our Program was initiated as a result of the 2013 P5 report</vt:lpstr>
      <vt:lpstr>Our structure was revised with the 2020 Updated Roadmaps</vt:lpstr>
      <vt:lpstr>US MDP 2020 roadmaps – long range – time for an update!</vt:lpstr>
      <vt:lpstr>We have contributed significantly to the US HEP Community planning process – now we need to realign with HEP priorities</vt:lpstr>
      <vt:lpstr>The good news – DOE-OHEP strengthened our program</vt:lpstr>
      <vt:lpstr>Our visibility in the International Community is strong…  and important – lets target more intense engagement!</vt:lpstr>
      <vt:lpstr>MDP plays an important role in the international context</vt:lpstr>
      <vt:lpstr>Leveraging synergistic activities to increase our effectiveness</vt:lpstr>
      <vt:lpstr>Goals for the collaboration meeting</vt:lpstr>
      <vt:lpstr>The MDP Technical Advisory Committee (TAC)  is central to our program</vt:lpstr>
      <vt:lpstr>Feedback from the Technical Advisory Committee (TAC)  helps guide - and ground - our program</vt:lpstr>
      <vt:lpstr>Guidance for this week's meeting</vt:lpstr>
      <vt:lpstr>Guidance for the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Zlobin x8192 11001N</dc:creator>
  <cp:lastModifiedBy>soprestemon</cp:lastModifiedBy>
  <cp:revision>383</cp:revision>
  <dcterms:modified xsi:type="dcterms:W3CDTF">2024-04-30T00:11:28Z</dcterms:modified>
</cp:coreProperties>
</file>