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1"/>
  </p:notesMasterIdLst>
  <p:handoutMasterIdLst>
    <p:handoutMasterId r:id="rId12"/>
  </p:handoutMasterIdLst>
  <p:sldIdLst>
    <p:sldId id="317" r:id="rId5"/>
    <p:sldId id="318" r:id="rId6"/>
    <p:sldId id="322" r:id="rId7"/>
    <p:sldId id="323" r:id="rId8"/>
    <p:sldId id="324" r:id="rId9"/>
    <p:sldId id="325" r:id="rId1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dal J. Wielgos x 15321N" initials="RJWx1" lastIdx="1" clrIdx="0">
    <p:extLst>
      <p:ext uri="{19B8F6BF-5375-455C-9EA6-DF929625EA0E}">
        <p15:presenceInfo xmlns:p15="http://schemas.microsoft.com/office/powerpoint/2012/main" userId="S-1-5-21-1644491937-1202660629-839522115-35637" providerId="AD"/>
      </p:ext>
    </p:extLst>
  </p:cmAuthor>
  <p:cmAuthor id="2" name="Mark T. Jeffers" initials="MTJ" lastIdx="1" clrIdx="1">
    <p:extLst>
      <p:ext uri="{19B8F6BF-5375-455C-9EA6-DF929625EA0E}">
        <p15:presenceInfo xmlns:p15="http://schemas.microsoft.com/office/powerpoint/2012/main" userId="S::mjeffers@services.fnal.gov::1169c0cc-fdd9-414f-8ae7-bf764de348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505050"/>
    <a:srgbClr val="A7A8AA"/>
    <a:srgbClr val="0F2D62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76463" autoAdjust="0"/>
  </p:normalViewPr>
  <p:slideViewPr>
    <p:cSldViewPr snapToGrid="0">
      <p:cViewPr varScale="1">
        <p:scale>
          <a:sx n="128" d="100"/>
          <a:sy n="128" d="100"/>
        </p:scale>
        <p:origin x="696" y="17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APC = Artificial Pinning Centers for higher current density</a:t>
            </a:r>
          </a:p>
          <a:p>
            <a:r>
              <a:rPr lang="en-US" dirty="0"/>
              <a:t>High Cp – high heat capacity to reduce magnet training (maybe)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r>
              <a:rPr lang="en-US" dirty="0">
                <a:sym typeface="Wingdings" pitchFamily="2" charset="2"/>
              </a:rPr>
              <a:t>15T magnet made 14.5T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65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57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OHEP has said more than once that the magnet community (MDP) sets an example for successful collaborations.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6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4/30/24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Fleming | Fermilab 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4/30/24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Fleming | Fermilab 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4/30/24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Fleming | Fermilab 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4/30/24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Fleming | Fermilab 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4/30/24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Fleming | Fermilab 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4/30/24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Fleming | Fermilab 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4/30/24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Fleming | Fermilab 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2384" y="3339547"/>
            <a:ext cx="8499232" cy="1570383"/>
          </a:xfrm>
        </p:spPr>
        <p:txBody>
          <a:bodyPr>
            <a:noAutofit/>
          </a:bodyPr>
          <a:lstStyle/>
          <a:p>
            <a:r>
              <a:rPr lang="en-US" dirty="0"/>
              <a:t>The 8</a:t>
            </a:r>
            <a:r>
              <a:rPr lang="en-US" baseline="30000" dirty="0"/>
              <a:t>th</a:t>
            </a:r>
            <a:r>
              <a:rPr lang="en-US" dirty="0"/>
              <a:t> U.S. MDP Collaboration Meeting - Fermilab </a:t>
            </a:r>
          </a:p>
          <a:p>
            <a:endParaRPr lang="en-US" sz="1800" dirty="0"/>
          </a:p>
          <a:p>
            <a:r>
              <a:rPr lang="en-US" sz="2000" b="0" dirty="0"/>
              <a:t>Bonnie Fleming</a:t>
            </a:r>
          </a:p>
          <a:p>
            <a:r>
              <a:rPr lang="en-US" sz="2000" b="0" dirty="0"/>
              <a:t>30 April 2024</a:t>
            </a:r>
          </a:p>
        </p:txBody>
      </p:sp>
    </p:spTree>
    <p:extLst>
      <p:ext uri="{BB962C8B-B14F-4D97-AF65-F5344CB8AC3E}">
        <p14:creationId xmlns:p14="http://schemas.microsoft.com/office/powerpoint/2010/main" val="2426450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large building with a large body of water&#10;&#10;Description automatically generated with medium confidence">
            <a:extLst>
              <a:ext uri="{FF2B5EF4-FFF2-40B4-BE49-F238E27FC236}">
                <a16:creationId xmlns:a16="http://schemas.microsoft.com/office/drawing/2014/main" id="{C3CF3142-7A60-2D73-6057-D1EC38D34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06541" cy="51435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74966-8C22-BCB9-976A-E3E3D44A8D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4/30/24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07049-7755-764D-DE79-03AB3377F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Fleming | Fermilab 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C24CC-89E0-2EBB-3A03-A5786B037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55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AD14B-F9BF-DEB7-8ABF-21EF960EB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Content Placeholder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3E6FE65-1DB7-6C33-B3A7-EBEEE209F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40" y="1"/>
            <a:ext cx="9094583" cy="5143500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6814EB-1EB1-BCC7-7980-BFC35FD6AD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4/30/24</a:t>
            </a:r>
          </a:p>
        </p:txBody>
      </p:sp>
    </p:spTree>
    <p:extLst>
      <p:ext uri="{BB962C8B-B14F-4D97-AF65-F5344CB8AC3E}">
        <p14:creationId xmlns:p14="http://schemas.microsoft.com/office/powerpoint/2010/main" val="831145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87450F-5C08-4D07-7EF7-21441597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Field Magnet Development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BB704-8C12-BB89-6411-EB47DE55FC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4/30/24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483DE-08C5-DDAD-1175-5ECFF823D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Fleming |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EEA7B-16BD-C5D2-36A3-BAA6F5081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AE98F72-83D5-D857-3BC4-13B61D0C3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90546"/>
            <a:ext cx="4419596" cy="1992222"/>
          </a:xfrm>
        </p:spPr>
        <p:txBody>
          <a:bodyPr/>
          <a:lstStyle/>
          <a:p>
            <a:r>
              <a:rPr lang="en-US" sz="1800" dirty="0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P5 report: “One of the most ambitious is a future 10 </a:t>
            </a:r>
            <a:r>
              <a:rPr lang="en-US" sz="1800" dirty="0" err="1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en-US" sz="1800" dirty="0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pCM</a:t>
            </a:r>
            <a:r>
              <a:rPr lang="en-US" sz="1800" dirty="0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collider </a:t>
            </a:r>
          </a:p>
          <a:p>
            <a:pPr lvl="1"/>
            <a:r>
              <a:rPr lang="en-US" dirty="0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Precision studies of Higgs self-interaction</a:t>
            </a:r>
          </a:p>
          <a:p>
            <a:pPr lvl="1"/>
            <a:r>
              <a:rPr lang="en-US" dirty="0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full range of WIMP theories </a:t>
            </a:r>
          </a:p>
          <a:p>
            <a:pPr lvl="1"/>
            <a:r>
              <a:rPr lang="en-US" dirty="0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for Direct Evidence of New Particles</a:t>
            </a:r>
            <a:endParaRPr lang="en-US" dirty="0">
              <a:solidFill>
                <a:srgbClr val="003087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900" dirty="0"/>
          </a:p>
          <a:p>
            <a:pPr marL="0" indent="0" algn="ctr">
              <a:buNone/>
            </a:pPr>
            <a:r>
              <a:rPr lang="en-US" dirty="0"/>
              <a:t>Many opportunities for Magnet R&amp;D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D09AD-DE49-2244-AFDE-36A4ED5EC913}"/>
              </a:ext>
            </a:extLst>
          </p:cNvPr>
          <p:cNvGrpSpPr/>
          <p:nvPr/>
        </p:nvGrpSpPr>
        <p:grpSpPr>
          <a:xfrm>
            <a:off x="5595730" y="2582768"/>
            <a:ext cx="3116154" cy="1921152"/>
            <a:chOff x="5786341" y="906819"/>
            <a:chExt cx="3124199" cy="24777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974695-79EF-D08B-E99A-12631C701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6341" y="906819"/>
              <a:ext cx="3124199" cy="247775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16F1C3-B1CD-536D-C1B3-C0E3C11BDB2B}"/>
                </a:ext>
              </a:extLst>
            </p:cNvPr>
            <p:cNvSpPr txBox="1"/>
            <p:nvPr/>
          </p:nvSpPr>
          <p:spPr>
            <a:xfrm>
              <a:off x="6500384" y="2840214"/>
              <a:ext cx="1872493" cy="506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FF00"/>
                  </a:solidFill>
                  <a:latin typeface="+mn-lt"/>
                </a:rPr>
                <a:t>15 T dipole magnet world record magnet </a:t>
              </a:r>
            </a:p>
          </p:txBody>
        </p:sp>
      </p:grpSp>
      <p:pic>
        <p:nvPicPr>
          <p:cNvPr id="15" name="Picture 14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FBDA305F-E5F8-122D-5AF8-20B2435FE2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2"/>
          <a:stretch/>
        </p:blipFill>
        <p:spPr>
          <a:xfrm>
            <a:off x="6409306" y="1004050"/>
            <a:ext cx="2308660" cy="13915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944FD7-E511-6291-22C2-547989F754C8}"/>
              </a:ext>
            </a:extLst>
          </p:cNvPr>
          <p:cNvSpPr txBox="1"/>
          <p:nvPr/>
        </p:nvSpPr>
        <p:spPr>
          <a:xfrm>
            <a:off x="6701854" y="1914581"/>
            <a:ext cx="228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FFFF00"/>
                </a:solidFill>
                <a:latin typeface="+mn-lt"/>
              </a:rPr>
              <a:t>Fermilab HTS  magnet development (SBIR)</a:t>
            </a: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EE4DEACA-D633-D912-34DE-9613A28DFCB3}"/>
              </a:ext>
            </a:extLst>
          </p:cNvPr>
          <p:cNvSpPr txBox="1">
            <a:spLocks/>
          </p:cNvSpPr>
          <p:nvPr/>
        </p:nvSpPr>
        <p:spPr>
          <a:xfrm>
            <a:off x="350997" y="2835548"/>
            <a:ext cx="4996255" cy="1812699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Fermilab roles capitalize on unique strengths</a:t>
            </a:r>
            <a:r>
              <a:rPr lang="en-US" sz="14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, core infrastructure, Accelerator R&amp;D, </a:t>
            </a:r>
            <a:r>
              <a:rPr lang="en-US" sz="1400" dirty="0">
                <a:solidFill>
                  <a:schemeClr val="tx1"/>
                </a:solidFill>
                <a:highlight>
                  <a:srgbClr val="FFFFFF"/>
                </a:highlight>
                <a:latin typeface="Helvetica" pitchFamily="2" charset="0"/>
              </a:rPr>
              <a:t>cryogenic</a:t>
            </a:r>
            <a:r>
              <a:rPr lang="en-US" sz="14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 test facilities, and a diverse pool of talent</a:t>
            </a:r>
            <a:endParaRPr lang="en-US" sz="14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Technical capabilities within the superconducting</a:t>
            </a:r>
            <a:r>
              <a:rPr lang="en-US" sz="1400" dirty="0">
                <a:solidFill>
                  <a:schemeClr val="tx1"/>
                </a:solidFill>
                <a:highlight>
                  <a:srgbClr val="FFFFFF"/>
                </a:highlight>
                <a:latin typeface="Helvetica" pitchFamily="2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magnet program are applicable to other particle physics experiments, </a:t>
            </a:r>
            <a:r>
              <a:rPr lang="en-US" sz="14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e.g</a:t>
            </a:r>
            <a:r>
              <a:rPr lang="en-US" sz="14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,. </a:t>
            </a:r>
            <a:r>
              <a:rPr lang="en-US" sz="1400" dirty="0">
                <a:solidFill>
                  <a:schemeClr val="tx1"/>
                </a:solidFill>
                <a:highlight>
                  <a:srgbClr val="FFFFFF"/>
                </a:highlight>
                <a:latin typeface="Helvetica" pitchFamily="2" charset="0"/>
              </a:rPr>
              <a:t>a</a:t>
            </a:r>
            <a:r>
              <a:rPr lang="en-US" sz="14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xion searches, detector magnets and Office of Science Programs/Projects. For example, fusion magnet technology.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21D7C7-BF35-7EC6-7D35-FDEC1760AF3A}"/>
              </a:ext>
            </a:extLst>
          </p:cNvPr>
          <p:cNvSpPr txBox="1"/>
          <p:nvPr/>
        </p:nvSpPr>
        <p:spPr>
          <a:xfrm>
            <a:off x="5213004" y="346912"/>
            <a:ext cx="377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Recent Fermilab contributions to MDP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7BB393-A42D-CAC2-9E68-74D43762C091}"/>
              </a:ext>
            </a:extLst>
          </p:cNvPr>
          <p:cNvGrpSpPr/>
          <p:nvPr/>
        </p:nvGrpSpPr>
        <p:grpSpPr>
          <a:xfrm>
            <a:off x="4546768" y="808716"/>
            <a:ext cx="2071360" cy="1647662"/>
            <a:chOff x="4390655" y="762502"/>
            <a:chExt cx="2071360" cy="16476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C32CA7-F87C-80D2-CCFA-F1A9AFC6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6232" y="762502"/>
              <a:ext cx="1594277" cy="163314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0E0304-AC27-6018-ABBB-9199F30249C3}"/>
                </a:ext>
              </a:extLst>
            </p:cNvPr>
            <p:cNvSpPr txBox="1"/>
            <p:nvPr/>
          </p:nvSpPr>
          <p:spPr>
            <a:xfrm>
              <a:off x="4390655" y="2089297"/>
              <a:ext cx="2071360" cy="320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rgbClr val="FFFF00"/>
                  </a:solidFill>
                  <a:latin typeface="+mj-lt"/>
                </a:rPr>
                <a:t>APC and High C</a:t>
              </a:r>
              <a:r>
                <a:rPr lang="en-US" sz="1100" b="1" i="1" baseline="-25000" dirty="0">
                  <a:solidFill>
                    <a:srgbClr val="FFFF00"/>
                  </a:solidFill>
                  <a:latin typeface="+mj-lt"/>
                </a:rPr>
                <a:t>p</a:t>
              </a:r>
              <a:r>
                <a:rPr lang="en-US" sz="1100" b="1" i="1" dirty="0">
                  <a:solidFill>
                    <a:srgbClr val="FFFF00"/>
                  </a:solidFill>
                  <a:latin typeface="+mj-lt"/>
                </a:rPr>
                <a:t> Nb</a:t>
              </a:r>
              <a:r>
                <a:rPr lang="en-US" sz="1100" b="1" i="1" baseline="-25000" dirty="0">
                  <a:solidFill>
                    <a:srgbClr val="FFFF00"/>
                  </a:solidFill>
                  <a:latin typeface="+mj-lt"/>
                </a:rPr>
                <a:t>3</a:t>
              </a:r>
              <a:r>
                <a:rPr lang="en-US" sz="1100" b="1" i="1" dirty="0">
                  <a:solidFill>
                    <a:srgbClr val="FFFF00"/>
                  </a:solidFill>
                  <a:latin typeface="+mj-lt"/>
                </a:rPr>
                <a:t>Sn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790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940384-60CF-4638-3378-4139616C9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697" y="2799842"/>
            <a:ext cx="5584303" cy="183707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60B3F1-BC7A-8163-0719-7DEA32FB7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88" y="630826"/>
            <a:ext cx="5127168" cy="4028394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P5: </a:t>
            </a:r>
            <a:r>
              <a:rPr lang="en-US" b="1" dirty="0"/>
              <a:t>We do not yet have a technology capable of building a 10 </a:t>
            </a:r>
            <a:r>
              <a:rPr lang="en-US" b="1" dirty="0" err="1"/>
              <a:t>TeV</a:t>
            </a:r>
            <a:r>
              <a:rPr lang="en-US" b="1" dirty="0"/>
              <a:t> </a:t>
            </a:r>
            <a:r>
              <a:rPr lang="en-US" b="1" dirty="0" err="1"/>
              <a:t>pCM</a:t>
            </a:r>
            <a:r>
              <a:rPr lang="en-US" b="1" dirty="0"/>
              <a:t> energy machine, but the case for one is clear. </a:t>
            </a:r>
          </a:p>
          <a:p>
            <a:r>
              <a:rPr lang="en-US" b="1" dirty="0"/>
              <a:t>Examples are Muon Collider and FCC-</a:t>
            </a:r>
            <a:r>
              <a:rPr lang="en-US" b="1" dirty="0" err="1"/>
              <a:t>hh</a:t>
            </a:r>
            <a:endParaRPr lang="en-US" b="1" dirty="0"/>
          </a:p>
          <a:p>
            <a:pPr lvl="1"/>
            <a:r>
              <a:rPr lang="en-US" dirty="0"/>
              <a:t>Superconducting magnets are a crucial part of these machines. </a:t>
            </a:r>
          </a:p>
          <a:p>
            <a:pPr lvl="1"/>
            <a:r>
              <a:rPr lang="en-US" dirty="0"/>
              <a:t>Extensive R&amp;D is required to develop technically valuable and cost-effective options.</a:t>
            </a:r>
          </a:p>
          <a:p>
            <a:pPr lvl="1"/>
            <a:r>
              <a:rPr lang="en-US" dirty="0"/>
              <a:t>P5 recommends: ”targeted collider R&amp;D to establish the feasibility of a 10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pCM</a:t>
            </a:r>
            <a:r>
              <a:rPr lang="en-US" dirty="0"/>
              <a:t> muon collider possibly on US soil </a:t>
            </a:r>
          </a:p>
          <a:p>
            <a:pPr lvl="1"/>
            <a:r>
              <a:rPr lang="en-US" dirty="0"/>
              <a:t>The contributions of MDP to these future projects are vital.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6F203-FB2E-F591-4455-0A1CD851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2400" dirty="0" err="1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en-US" sz="2400" dirty="0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parton</a:t>
            </a:r>
            <a:r>
              <a:rPr lang="en-US" sz="2400" dirty="0">
                <a:solidFill>
                  <a:srgbClr val="003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center-of-momentum collider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62382-02D9-BEFA-BFBE-0C1BD55A5E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4/30/24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926D6-C6C9-1BA1-1ADA-34CC058AD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Fleming |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38EC6-6E19-9866-7289-63CDC8B70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 descr="A circular structure with multiple colored rods&#10;&#10;Description automatically generated with medium confidence">
            <a:extLst>
              <a:ext uri="{FF2B5EF4-FFF2-40B4-BE49-F238E27FC236}">
                <a16:creationId xmlns:a16="http://schemas.microsoft.com/office/drawing/2014/main" id="{9E782801-1169-9828-DFE8-F2D8AB9A9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816" y="434455"/>
            <a:ext cx="3512184" cy="24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40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968043-298C-6331-2C94-04C46265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will be vital for future HEP facilities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4AEE9-9D20-1580-5CAA-161FCB5076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4/30/24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4C4DB-F137-F728-4A75-25A6EEA3E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Fleming | Fermilab 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6E2C5-C5E6-C122-1FC2-1A596BFD3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 descr="A blue background with white text and brown circles&#10;&#10;Description automatically generated">
            <a:extLst>
              <a:ext uri="{FF2B5EF4-FFF2-40B4-BE49-F238E27FC236}">
                <a16:creationId xmlns:a16="http://schemas.microsoft.com/office/drawing/2014/main" id="{B4A6ED4D-1760-7E91-EDE8-644DCD8B3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280" y="188814"/>
            <a:ext cx="2425700" cy="120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50CD86-44F2-055A-19B0-A2BFED3BB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6621" y="3094166"/>
            <a:ext cx="3063247" cy="5334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BC7BFE-6E2E-3F1A-3D4E-530EC4E48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194" y="1791687"/>
            <a:ext cx="3086100" cy="66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169B30-5609-B8B0-1DDB-29591F13A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418" y="2571750"/>
            <a:ext cx="1625600" cy="1244600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373419BB-090D-E2E4-4C5B-0822A37D5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892" y="1348270"/>
            <a:ext cx="36703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4794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8D4C0FF0F1347BFFCF3AE92664021" ma:contentTypeVersion="2" ma:contentTypeDescription="Create a new document." ma:contentTypeScope="" ma:versionID="13ad5ea5b19d36125cbb0873a0ec758a">
  <xsd:schema xmlns:xsd="http://www.w3.org/2001/XMLSchema" xmlns:xs="http://www.w3.org/2001/XMLSchema" xmlns:p="http://schemas.microsoft.com/office/2006/metadata/properties" xmlns:ns2="3512e943-b333-4ff3-acc5-08a92f4f924e" targetNamespace="http://schemas.microsoft.com/office/2006/metadata/properties" ma:root="true" ma:fieldsID="b9666c3b907a4b97a126269a716bdde8" ns2:_="">
    <xsd:import namespace="3512e943-b333-4ff3-acc5-08a92f4f92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2e943-b333-4ff3-acc5-08a92f4f9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7BE1C9-645C-475E-BCFC-D1F02B5A17C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70AD612-8D92-4D3D-998A-7649A605FC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5F0CA6-67F2-4C34-8252-FD98DE09CC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12e943-b333-4ff3-acc5-08a92f4f92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FNAL_PowerPoint_16x9_100716 (2)</Template>
  <TotalTime>23475</TotalTime>
  <Words>326</Words>
  <Application>Microsoft Macintosh PowerPoint</Application>
  <PresentationFormat>On-screen Show (16:9)</PresentationFormat>
  <Paragraphs>48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Helvetica</vt:lpstr>
      <vt:lpstr>Wingdings</vt:lpstr>
      <vt:lpstr>Fermilab_PPT_090915</vt:lpstr>
      <vt:lpstr>PowerPoint Presentation</vt:lpstr>
      <vt:lpstr>PowerPoint Presentation</vt:lpstr>
      <vt:lpstr>PowerPoint Presentation</vt:lpstr>
      <vt:lpstr>High Field Magnet Development </vt:lpstr>
      <vt:lpstr>10 TeV parton center-of-momentum collider </vt:lpstr>
      <vt:lpstr>MDP will be vital for future HEP facilities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 x 36930N</dc:creator>
  <cp:lastModifiedBy>Stephen Gourlay</cp:lastModifiedBy>
  <cp:revision>153</cp:revision>
  <cp:lastPrinted>2024-04-24T21:19:33Z</cp:lastPrinted>
  <dcterms:created xsi:type="dcterms:W3CDTF">2019-08-29T20:16:23Z</dcterms:created>
  <dcterms:modified xsi:type="dcterms:W3CDTF">2024-04-25T19:04:00Z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0x0101000B68D4C0FF0F1347BFFCF3AE92664021</vt:lpwstr>
  </property>
</Properties>
</file>