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093" r:id="rId2"/>
    <p:sldId id="1216" r:id="rId3"/>
    <p:sldId id="259" r:id="rId4"/>
    <p:sldId id="1094" r:id="rId5"/>
    <p:sldId id="1212" r:id="rId6"/>
    <p:sldId id="1322" r:id="rId7"/>
    <p:sldId id="1213" r:id="rId8"/>
    <p:sldId id="1352" r:id="rId9"/>
    <p:sldId id="1353" r:id="rId10"/>
    <p:sldId id="1348" r:id="rId11"/>
    <p:sldId id="1099" r:id="rId12"/>
    <p:sldId id="1357" r:id="rId13"/>
    <p:sldId id="1214" r:id="rId14"/>
    <p:sldId id="1351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77" y="1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obin\Desktop\MDP\CM8\SMCTM1%20QP-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3930488747983"/>
          <c:y val="5.7431505261333962E-2"/>
          <c:w val="0.82283594270611049"/>
          <c:h val="0.77789251900253364"/>
        </c:manualLayout>
      </c:layout>
      <c:scatterChart>
        <c:scatterStyle val="lineMarker"/>
        <c:varyColors val="0"/>
        <c:ser>
          <c:idx val="0"/>
          <c:order val="0"/>
          <c:tx>
            <c:strRef>
              <c:f>[1]Outer!$AI$1</c:f>
              <c:strCache>
                <c:ptCount val="1"/>
                <c:pt idx="0">
                  <c:v>2L mirror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[1]Outer!$AH$2:$AH$9</c:f>
              <c:numCache>
                <c:formatCode>General</c:formatCode>
                <c:ptCount val="8"/>
                <c:pt idx="0">
                  <c:v>9.42</c:v>
                </c:pt>
                <c:pt idx="1">
                  <c:v>10.17</c:v>
                </c:pt>
                <c:pt idx="2">
                  <c:v>10.91</c:v>
                </c:pt>
                <c:pt idx="3">
                  <c:v>11.65</c:v>
                </c:pt>
                <c:pt idx="4">
                  <c:v>12.39</c:v>
                </c:pt>
                <c:pt idx="5">
                  <c:v>13.12</c:v>
                </c:pt>
                <c:pt idx="6">
                  <c:v>13.86</c:v>
                </c:pt>
                <c:pt idx="7">
                  <c:v>14.6</c:v>
                </c:pt>
              </c:numCache>
            </c:numRef>
          </c:xVal>
          <c:yVal>
            <c:numRef>
              <c:f>[1]Outer!$AI$2:$AI$9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16.995459999999998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99-4D0F-B965-EE030E8167B2}"/>
            </c:ext>
          </c:extLst>
        </c:ser>
        <c:ser>
          <c:idx val="4"/>
          <c:order val="1"/>
          <c:tx>
            <c:strRef>
              <c:f>[1]Outer!$AQ$1</c:f>
              <c:strCache>
                <c:ptCount val="1"/>
                <c:pt idx="0">
                  <c:v>4L mirror (SMCT)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[1]Outer!$AP$2:$AP$9</c:f>
              <c:numCache>
                <c:formatCode>General</c:formatCode>
                <c:ptCount val="8"/>
                <c:pt idx="0">
                  <c:v>9.42</c:v>
                </c:pt>
                <c:pt idx="1">
                  <c:v>10.35</c:v>
                </c:pt>
                <c:pt idx="2">
                  <c:v>11.28</c:v>
                </c:pt>
                <c:pt idx="3">
                  <c:v>12.2</c:v>
                </c:pt>
                <c:pt idx="4">
                  <c:v>13.12</c:v>
                </c:pt>
                <c:pt idx="5">
                  <c:v>14.04</c:v>
                </c:pt>
                <c:pt idx="6">
                  <c:v>14.95</c:v>
                </c:pt>
                <c:pt idx="7">
                  <c:v>15.86</c:v>
                </c:pt>
              </c:numCache>
            </c:numRef>
          </c:xVal>
          <c:yVal>
            <c:numRef>
              <c:f>[1]Outer!$AQ$2:$AQ$9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D99-4D0F-B965-EE030E8167B2}"/>
            </c:ext>
          </c:extLst>
        </c:ser>
        <c:ser>
          <c:idx val="5"/>
          <c:order val="2"/>
          <c:tx>
            <c:strRef>
              <c:f>[1]Inner!$R$1</c:f>
              <c:strCache>
                <c:ptCount val="1"/>
                <c:pt idx="0">
                  <c:v>4L mirror (L1)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[1]Inner!$Q$2:$Q$9</c:f>
              <c:numCache>
                <c:formatCode>General</c:formatCode>
                <c:ptCount val="8"/>
                <c:pt idx="0">
                  <c:v>10.76</c:v>
                </c:pt>
                <c:pt idx="1">
                  <c:v>11.83</c:v>
                </c:pt>
                <c:pt idx="2">
                  <c:v>12.9</c:v>
                </c:pt>
                <c:pt idx="3">
                  <c:v>13.97</c:v>
                </c:pt>
                <c:pt idx="4">
                  <c:v>15.03</c:v>
                </c:pt>
                <c:pt idx="5">
                  <c:v>16.09</c:v>
                </c:pt>
                <c:pt idx="6">
                  <c:v>17.14</c:v>
                </c:pt>
                <c:pt idx="7">
                  <c:v>18.2</c:v>
                </c:pt>
              </c:numCache>
            </c:numRef>
          </c:xVal>
          <c:yVal>
            <c:numRef>
              <c:f>[1]Inner!$R$2:$R$9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D99-4D0F-B965-EE030E8167B2}"/>
            </c:ext>
          </c:extLst>
        </c:ser>
        <c:ser>
          <c:idx val="6"/>
          <c:order val="3"/>
          <c:tx>
            <c:v>Ic(B) 28 strand cable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[1]Inner!$L$2:$L$122</c:f>
              <c:numCache>
                <c:formatCode>General</c:formatCode>
                <c:ptCount val="121"/>
                <c:pt idx="0">
                  <c:v>8</c:v>
                </c:pt>
                <c:pt idx="1">
                  <c:v>8.1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8.5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8.9</c:v>
                </c:pt>
                <c:pt idx="10">
                  <c:v>9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10</c:v>
                </c:pt>
                <c:pt idx="21">
                  <c:v>10.1</c:v>
                </c:pt>
                <c:pt idx="22">
                  <c:v>10.199999999999999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10.6</c:v>
                </c:pt>
                <c:pt idx="27">
                  <c:v>10.7</c:v>
                </c:pt>
                <c:pt idx="28">
                  <c:v>10.8</c:v>
                </c:pt>
                <c:pt idx="29">
                  <c:v>10.9</c:v>
                </c:pt>
                <c:pt idx="30">
                  <c:v>11</c:v>
                </c:pt>
                <c:pt idx="31">
                  <c:v>11.1</c:v>
                </c:pt>
                <c:pt idx="32">
                  <c:v>11.2</c:v>
                </c:pt>
                <c:pt idx="33">
                  <c:v>11.3</c:v>
                </c:pt>
                <c:pt idx="34">
                  <c:v>11.4</c:v>
                </c:pt>
                <c:pt idx="35">
                  <c:v>11.5</c:v>
                </c:pt>
                <c:pt idx="36">
                  <c:v>11.6</c:v>
                </c:pt>
                <c:pt idx="37">
                  <c:v>11.7</c:v>
                </c:pt>
                <c:pt idx="38">
                  <c:v>11.8</c:v>
                </c:pt>
                <c:pt idx="39">
                  <c:v>11.9</c:v>
                </c:pt>
                <c:pt idx="40">
                  <c:v>12</c:v>
                </c:pt>
                <c:pt idx="41">
                  <c:v>12.100000000000001</c:v>
                </c:pt>
                <c:pt idx="42">
                  <c:v>12.2</c:v>
                </c:pt>
                <c:pt idx="43">
                  <c:v>12.3</c:v>
                </c:pt>
                <c:pt idx="44">
                  <c:v>12.4</c:v>
                </c:pt>
                <c:pt idx="45">
                  <c:v>12.5</c:v>
                </c:pt>
                <c:pt idx="46">
                  <c:v>12.600000000000001</c:v>
                </c:pt>
                <c:pt idx="47">
                  <c:v>12.7</c:v>
                </c:pt>
                <c:pt idx="48">
                  <c:v>12.8</c:v>
                </c:pt>
                <c:pt idx="49">
                  <c:v>12.9</c:v>
                </c:pt>
                <c:pt idx="50">
                  <c:v>13</c:v>
                </c:pt>
                <c:pt idx="51">
                  <c:v>13.100000000000001</c:v>
                </c:pt>
                <c:pt idx="52">
                  <c:v>13.2</c:v>
                </c:pt>
                <c:pt idx="53">
                  <c:v>13.3</c:v>
                </c:pt>
                <c:pt idx="54">
                  <c:v>13.4</c:v>
                </c:pt>
                <c:pt idx="55">
                  <c:v>13.5</c:v>
                </c:pt>
                <c:pt idx="56">
                  <c:v>13.600000000000001</c:v>
                </c:pt>
                <c:pt idx="57">
                  <c:v>13.7</c:v>
                </c:pt>
                <c:pt idx="58">
                  <c:v>13.8</c:v>
                </c:pt>
                <c:pt idx="59">
                  <c:v>13.9</c:v>
                </c:pt>
                <c:pt idx="60">
                  <c:v>14</c:v>
                </c:pt>
                <c:pt idx="61">
                  <c:v>14.100000000000001</c:v>
                </c:pt>
                <c:pt idx="62">
                  <c:v>14.2</c:v>
                </c:pt>
                <c:pt idx="63">
                  <c:v>14.3</c:v>
                </c:pt>
                <c:pt idx="64">
                  <c:v>14.4</c:v>
                </c:pt>
                <c:pt idx="65">
                  <c:v>14.5</c:v>
                </c:pt>
                <c:pt idx="66">
                  <c:v>14.600000000000001</c:v>
                </c:pt>
                <c:pt idx="67">
                  <c:v>14.7</c:v>
                </c:pt>
                <c:pt idx="68">
                  <c:v>14.8</c:v>
                </c:pt>
                <c:pt idx="69">
                  <c:v>14.9</c:v>
                </c:pt>
                <c:pt idx="70">
                  <c:v>15</c:v>
                </c:pt>
                <c:pt idx="71">
                  <c:v>15.100000000000001</c:v>
                </c:pt>
                <c:pt idx="72">
                  <c:v>15.2</c:v>
                </c:pt>
                <c:pt idx="73">
                  <c:v>15.3</c:v>
                </c:pt>
                <c:pt idx="74">
                  <c:v>15.4</c:v>
                </c:pt>
                <c:pt idx="75">
                  <c:v>15.5</c:v>
                </c:pt>
                <c:pt idx="76">
                  <c:v>15.600000000000001</c:v>
                </c:pt>
                <c:pt idx="77">
                  <c:v>15.7</c:v>
                </c:pt>
                <c:pt idx="78">
                  <c:v>15.8</c:v>
                </c:pt>
                <c:pt idx="79">
                  <c:v>15.9</c:v>
                </c:pt>
                <c:pt idx="80">
                  <c:v>16</c:v>
                </c:pt>
                <c:pt idx="81">
                  <c:v>16.100000000000001</c:v>
                </c:pt>
                <c:pt idx="82">
                  <c:v>16.200000000000003</c:v>
                </c:pt>
                <c:pt idx="83">
                  <c:v>16.3</c:v>
                </c:pt>
                <c:pt idx="84">
                  <c:v>16.399999999999999</c:v>
                </c:pt>
                <c:pt idx="85">
                  <c:v>16.5</c:v>
                </c:pt>
                <c:pt idx="86">
                  <c:v>16.600000000000001</c:v>
                </c:pt>
                <c:pt idx="87">
                  <c:v>16.700000000000003</c:v>
                </c:pt>
                <c:pt idx="88">
                  <c:v>16.8</c:v>
                </c:pt>
                <c:pt idx="89">
                  <c:v>16.899999999999999</c:v>
                </c:pt>
                <c:pt idx="90">
                  <c:v>17</c:v>
                </c:pt>
                <c:pt idx="91">
                  <c:v>17.100000000000001</c:v>
                </c:pt>
                <c:pt idx="92">
                  <c:v>17.200000000000003</c:v>
                </c:pt>
                <c:pt idx="93">
                  <c:v>17.3</c:v>
                </c:pt>
                <c:pt idx="94">
                  <c:v>17.399999999999999</c:v>
                </c:pt>
                <c:pt idx="95">
                  <c:v>17.5</c:v>
                </c:pt>
                <c:pt idx="96">
                  <c:v>17.600000000000001</c:v>
                </c:pt>
                <c:pt idx="97">
                  <c:v>17.700000000000003</c:v>
                </c:pt>
                <c:pt idx="98">
                  <c:v>17.8</c:v>
                </c:pt>
                <c:pt idx="99">
                  <c:v>17.899999999999999</c:v>
                </c:pt>
                <c:pt idx="100">
                  <c:v>18</c:v>
                </c:pt>
                <c:pt idx="101">
                  <c:v>18.100000000000001</c:v>
                </c:pt>
                <c:pt idx="102">
                  <c:v>18.200000000000003</c:v>
                </c:pt>
                <c:pt idx="103">
                  <c:v>18.3</c:v>
                </c:pt>
                <c:pt idx="104">
                  <c:v>18.399999999999999</c:v>
                </c:pt>
                <c:pt idx="105">
                  <c:v>18.5</c:v>
                </c:pt>
                <c:pt idx="106">
                  <c:v>18.600000000000001</c:v>
                </c:pt>
                <c:pt idx="107">
                  <c:v>18.700000000000003</c:v>
                </c:pt>
                <c:pt idx="108">
                  <c:v>18.8</c:v>
                </c:pt>
                <c:pt idx="109">
                  <c:v>18.899999999999999</c:v>
                </c:pt>
                <c:pt idx="110">
                  <c:v>19</c:v>
                </c:pt>
                <c:pt idx="111">
                  <c:v>19.100000000000001</c:v>
                </c:pt>
                <c:pt idx="112">
                  <c:v>19.200000000000003</c:v>
                </c:pt>
                <c:pt idx="113">
                  <c:v>19.3</c:v>
                </c:pt>
                <c:pt idx="114">
                  <c:v>19.399999999999999</c:v>
                </c:pt>
                <c:pt idx="115">
                  <c:v>19.5</c:v>
                </c:pt>
                <c:pt idx="116">
                  <c:v>19.600000000000001</c:v>
                </c:pt>
                <c:pt idx="117">
                  <c:v>19.700000000000003</c:v>
                </c:pt>
                <c:pt idx="118">
                  <c:v>19.8</c:v>
                </c:pt>
                <c:pt idx="119">
                  <c:v>19.899999999999999</c:v>
                </c:pt>
                <c:pt idx="120">
                  <c:v>20</c:v>
                </c:pt>
              </c:numCache>
            </c:numRef>
          </c:xVal>
          <c:yVal>
            <c:numRef>
              <c:f>[1]Inner!$M$2:$M$122</c:f>
              <c:numCache>
                <c:formatCode>General</c:formatCode>
                <c:ptCount val="121"/>
                <c:pt idx="0">
                  <c:v>72.622182128997977</c:v>
                </c:pt>
                <c:pt idx="1">
                  <c:v>71.464596363899119</c:v>
                </c:pt>
                <c:pt idx="2">
                  <c:v>70.327388774811084</c:v>
                </c:pt>
                <c:pt idx="3">
                  <c:v>69.210011763182862</c:v>
                </c:pt>
                <c:pt idx="4">
                  <c:v>68.111939771855361</c:v>
                </c:pt>
                <c:pt idx="5">
                  <c:v>67.032668137367608</c:v>
                </c:pt>
                <c:pt idx="6">
                  <c:v>65.971712014990558</c:v>
                </c:pt>
                <c:pt idx="7">
                  <c:v>64.928605371085808</c:v>
                </c:pt>
                <c:pt idx="8">
                  <c:v>63.902900037842016</c:v>
                </c:pt>
                <c:pt idx="9">
                  <c:v>62.894164825859612</c:v>
                </c:pt>
                <c:pt idx="10">
                  <c:v>61.901984690430112</c:v>
                </c:pt>
                <c:pt idx="11">
                  <c:v>60.925959947696782</c:v>
                </c:pt>
                <c:pt idx="12">
                  <c:v>59.965705537194253</c:v>
                </c:pt>
                <c:pt idx="13">
                  <c:v>59.020850327545205</c:v>
                </c:pt>
                <c:pt idx="14">
                  <c:v>58.091036462348463</c:v>
                </c:pt>
                <c:pt idx="15">
                  <c:v>57.175918743526985</c:v>
                </c:pt>
                <c:pt idx="16">
                  <c:v>56.275164049615441</c:v>
                </c:pt>
                <c:pt idx="17">
                  <c:v>55.388450786662005</c:v>
                </c:pt>
                <c:pt idx="18">
                  <c:v>54.515468369595908</c:v>
                </c:pt>
                <c:pt idx="19">
                  <c:v>53.655916732074758</c:v>
                </c:pt>
                <c:pt idx="20">
                  <c:v>52.809505862972877</c:v>
                </c:pt>
                <c:pt idx="21">
                  <c:v>51.975955367809533</c:v>
                </c:pt>
                <c:pt idx="22">
                  <c:v>51.154994053538651</c:v>
                </c:pt>
                <c:pt idx="23">
                  <c:v>50.346359535237063</c:v>
                </c:pt>
                <c:pt idx="24">
                  <c:v>49.549797863333474</c:v>
                </c:pt>
                <c:pt idx="25">
                  <c:v>48.765063170115724</c:v>
                </c:pt>
                <c:pt idx="26">
                  <c:v>47.991917334344336</c:v>
                </c:pt>
                <c:pt idx="27">
                  <c:v>47.230129662880501</c:v>
                </c:pt>
                <c:pt idx="28">
                  <c:v>46.479476588313318</c:v>
                </c:pt>
                <c:pt idx="29">
                  <c:v>45.739741381640115</c:v>
                </c:pt>
                <c:pt idx="30">
                  <c:v>45.010713879117652</c:v>
                </c:pt>
                <c:pt idx="31">
                  <c:v>44.292190222461294</c:v>
                </c:pt>
                <c:pt idx="32">
                  <c:v>43.583972611624873</c:v>
                </c:pt>
                <c:pt idx="33">
                  <c:v>42.885869069443174</c:v>
                </c:pt>
                <c:pt idx="34">
                  <c:v>42.197693217467219</c:v>
                </c:pt>
                <c:pt idx="35">
                  <c:v>41.519264062365252</c:v>
                </c:pt>
                <c:pt idx="36">
                  <c:v>40.850405792302794</c:v>
                </c:pt>
                <c:pt idx="37">
                  <c:v>40.190947582752678</c:v>
                </c:pt>
                <c:pt idx="38">
                  <c:v>39.540723411220419</c:v>
                </c:pt>
                <c:pt idx="39">
                  <c:v>38.899571880402362</c:v>
                </c:pt>
                <c:pt idx="40">
                  <c:v>38.267336049325053</c:v>
                </c:pt>
                <c:pt idx="41">
                  <c:v>37.643863272040178</c:v>
                </c:pt>
                <c:pt idx="42">
                  <c:v>37.029005043477476</c:v>
                </c:pt>
                <c:pt idx="43">
                  <c:v>36.422616852080651</c:v>
                </c:pt>
                <c:pt idx="44">
                  <c:v>35.8245580388744</c:v>
                </c:pt>
                <c:pt idx="45">
                  <c:v>35.234691662632009</c:v>
                </c:pt>
                <c:pt idx="46">
                  <c:v>34.652884370831337</c:v>
                </c:pt>
                <c:pt idx="47">
                  <c:v>34.07900627610676</c:v>
                </c:pt>
                <c:pt idx="48">
                  <c:v>33.512930837920685</c:v>
                </c:pt>
                <c:pt idx="49">
                  <c:v>32.954534749194238</c:v>
                </c:pt>
                <c:pt idx="50">
                  <c:v>32.403697827652536</c:v>
                </c:pt>
                <c:pt idx="51">
                  <c:v>31.860302911652337</c:v>
                </c:pt>
                <c:pt idx="52">
                  <c:v>31.324235760274711</c:v>
                </c:pt>
                <c:pt idx="53">
                  <c:v>30.795384957475871</c:v>
                </c:pt>
                <c:pt idx="54">
                  <c:v>30.273641820101936</c:v>
                </c:pt>
                <c:pt idx="55">
                  <c:v>29.758900309584028</c:v>
                </c:pt>
                <c:pt idx="56">
                  <c:v>29.25105694713902</c:v>
                </c:pt>
                <c:pt idx="57">
                  <c:v>28.750010732312571</c:v>
                </c:pt>
                <c:pt idx="58">
                  <c:v>28.255663064708006</c:v>
                </c:pt>
                <c:pt idx="59">
                  <c:v>27.767917668754542</c:v>
                </c:pt>
                <c:pt idx="60">
                  <c:v>27.286680521375096</c:v>
                </c:pt>
                <c:pt idx="61">
                  <c:v>26.811859782421635</c:v>
                </c:pt>
                <c:pt idx="62">
                  <c:v>26.343365727753241</c:v>
                </c:pt>
                <c:pt idx="63">
                  <c:v>25.88111068483795</c:v>
                </c:pt>
                <c:pt idx="64">
                  <c:v>25.42500897076609</c:v>
                </c:pt>
                <c:pt idx="65">
                  <c:v>24.974976832568345</c:v>
                </c:pt>
                <c:pt idx="66">
                  <c:v>24.530932389737199</c:v>
                </c:pt>
                <c:pt idx="67">
                  <c:v>24.092795578855782</c:v>
                </c:pt>
                <c:pt idx="68">
                  <c:v>23.660488100242464</c:v>
                </c:pt>
                <c:pt idx="69">
                  <c:v>23.233933366524774</c:v>
                </c:pt>
                <c:pt idx="70">
                  <c:v>22.813056453059918</c:v>
                </c:pt>
                <c:pt idx="71">
                  <c:v>22.397784050123651</c:v>
                </c:pt>
                <c:pt idx="72">
                  <c:v>21.988044416792746</c:v>
                </c:pt>
                <c:pt idx="73">
                  <c:v>21.583767336450155</c:v>
                </c:pt>
                <c:pt idx="74">
                  <c:v>21.184884073845492</c:v>
                </c:pt>
                <c:pt idx="75">
                  <c:v>20.79132733364623</c:v>
                </c:pt>
                <c:pt idx="76">
                  <c:v>20.403031220418612</c:v>
                </c:pt>
                <c:pt idx="77">
                  <c:v>20.019931199979844</c:v>
                </c:pt>
                <c:pt idx="78">
                  <c:v>19.64196406206592</c:v>
                </c:pt>
                <c:pt idx="79">
                  <c:v>19.269067884262135</c:v>
                </c:pt>
                <c:pt idx="80">
                  <c:v>18.901181997145759</c:v>
                </c:pt>
                <c:pt idx="81">
                  <c:v>18.538246950592608</c:v>
                </c:pt>
                <c:pt idx="82">
                  <c:v>18.180204481201461</c:v>
                </c:pt>
                <c:pt idx="83">
                  <c:v>17.826997480792503</c:v>
                </c:pt>
                <c:pt idx="84">
                  <c:v>17.478569965937908</c:v>
                </c:pt>
                <c:pt idx="85">
                  <c:v>17.134867048484278</c:v>
                </c:pt>
                <c:pt idx="86">
                  <c:v>16.795834907028986</c:v>
                </c:pt>
                <c:pt idx="87">
                  <c:v>16.461420759313757</c:v>
                </c:pt>
                <c:pt idx="88">
                  <c:v>16.131572835500414</c:v>
                </c:pt>
                <c:pt idx="89">
                  <c:v>15.806240352295644</c:v>
                </c:pt>
                <c:pt idx="90">
                  <c:v>15.485373487892655</c:v>
                </c:pt>
                <c:pt idx="91">
                  <c:v>15.16892335769915</c:v>
                </c:pt>
                <c:pt idx="92">
                  <c:v>14.856841990822572</c:v>
                </c:pt>
                <c:pt idx="93">
                  <c:v>14.549082307284403</c:v>
                </c:pt>
                <c:pt idx="94">
                  <c:v>14.245598095936863</c:v>
                </c:pt>
                <c:pt idx="95">
                  <c:v>13.946343993056312</c:v>
                </c:pt>
                <c:pt idx="96">
                  <c:v>13.651275461588705</c:v>
                </c:pt>
                <c:pt idx="97">
                  <c:v>13.36034877102375</c:v>
                </c:pt>
                <c:pt idx="98">
                  <c:v>13.073520977874928</c:v>
                </c:pt>
                <c:pt idx="99">
                  <c:v>12.790749906743953</c:v>
                </c:pt>
                <c:pt idx="100">
                  <c:v>12.511994131948853</c:v>
                </c:pt>
                <c:pt idx="101">
                  <c:v>12.237212959695741</c:v>
                </c:pt>
                <c:pt idx="102">
                  <c:v>11.966366410775306</c:v>
                </c:pt>
                <c:pt idx="103">
                  <c:v>11.699415203765511</c:v>
                </c:pt>
                <c:pt idx="104">
                  <c:v>11.4363207387232</c:v>
                </c:pt>
                <c:pt idx="105">
                  <c:v>11.177045081347499</c:v>
                </c:pt>
                <c:pt idx="106">
                  <c:v>10.92155094759886</c:v>
                </c:pt>
                <c:pt idx="107">
                  <c:v>10.66980168875841</c:v>
                </c:pt>
                <c:pt idx="108">
                  <c:v>10.42176127691228</c:v>
                </c:pt>
                <c:pt idx="109">
                  <c:v>10.177394290846921</c:v>
                </c:pt>
                <c:pt idx="110">
                  <c:v>9.936665902341387</c:v>
                </c:pt>
                <c:pt idx="111">
                  <c:v>9.6995418628433203</c:v>
                </c:pt>
                <c:pt idx="112">
                  <c:v>9.4659884905161196</c:v>
                </c:pt>
                <c:pt idx="113">
                  <c:v>9.2359726576446572</c:v>
                </c:pt>
                <c:pt idx="114">
                  <c:v>9.0094617783880953</c:v>
                </c:pt>
                <c:pt idx="115">
                  <c:v>8.7864237968682364</c:v>
                </c:pt>
                <c:pt idx="116">
                  <c:v>8.5668271755825742</c:v>
                </c:pt>
                <c:pt idx="117">
                  <c:v>8.3506408841315558</c:v>
                </c:pt>
                <c:pt idx="118">
                  <c:v>8.1378343882498232</c:v>
                </c:pt>
                <c:pt idx="119">
                  <c:v>7.9283776391318481</c:v>
                </c:pt>
                <c:pt idx="120">
                  <c:v>7.7222410630424854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D99-4D0F-B965-EE030E8167B2}"/>
            </c:ext>
          </c:extLst>
        </c:ser>
        <c:ser>
          <c:idx val="3"/>
          <c:order val="4"/>
          <c:tx>
            <c:v>Ic(B) 40 strand cable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[1]Outer!$V$2:$V$92</c:f>
              <c:numCache>
                <c:formatCode>General</c:formatCode>
                <c:ptCount val="91"/>
                <c:pt idx="0">
                  <c:v>8</c:v>
                </c:pt>
                <c:pt idx="1">
                  <c:v>8.1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8.4</c:v>
                </c:pt>
                <c:pt idx="5">
                  <c:v>8.5</c:v>
                </c:pt>
                <c:pt idx="6">
                  <c:v>8.6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8.9</c:v>
                </c:pt>
                <c:pt idx="10">
                  <c:v>9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10</c:v>
                </c:pt>
                <c:pt idx="21">
                  <c:v>10.1</c:v>
                </c:pt>
                <c:pt idx="22">
                  <c:v>10.199999999999999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10.6</c:v>
                </c:pt>
                <c:pt idx="27">
                  <c:v>10.7</c:v>
                </c:pt>
                <c:pt idx="28">
                  <c:v>10.8</c:v>
                </c:pt>
                <c:pt idx="29">
                  <c:v>10.9</c:v>
                </c:pt>
                <c:pt idx="30">
                  <c:v>11</c:v>
                </c:pt>
                <c:pt idx="31">
                  <c:v>11.1</c:v>
                </c:pt>
                <c:pt idx="32">
                  <c:v>11.2</c:v>
                </c:pt>
                <c:pt idx="33">
                  <c:v>11.3</c:v>
                </c:pt>
                <c:pt idx="34">
                  <c:v>11.4</c:v>
                </c:pt>
                <c:pt idx="35">
                  <c:v>11.5</c:v>
                </c:pt>
                <c:pt idx="36">
                  <c:v>11.6</c:v>
                </c:pt>
                <c:pt idx="37">
                  <c:v>11.7</c:v>
                </c:pt>
                <c:pt idx="38">
                  <c:v>11.8</c:v>
                </c:pt>
                <c:pt idx="39">
                  <c:v>11.9</c:v>
                </c:pt>
                <c:pt idx="40">
                  <c:v>12</c:v>
                </c:pt>
                <c:pt idx="41">
                  <c:v>12.100000000000001</c:v>
                </c:pt>
                <c:pt idx="42">
                  <c:v>12.2</c:v>
                </c:pt>
                <c:pt idx="43">
                  <c:v>12.3</c:v>
                </c:pt>
                <c:pt idx="44">
                  <c:v>12.4</c:v>
                </c:pt>
                <c:pt idx="45">
                  <c:v>12.5</c:v>
                </c:pt>
                <c:pt idx="46">
                  <c:v>12.600000000000001</c:v>
                </c:pt>
                <c:pt idx="47">
                  <c:v>12.7</c:v>
                </c:pt>
                <c:pt idx="48">
                  <c:v>12.8</c:v>
                </c:pt>
                <c:pt idx="49">
                  <c:v>12.9</c:v>
                </c:pt>
                <c:pt idx="50">
                  <c:v>13</c:v>
                </c:pt>
                <c:pt idx="51">
                  <c:v>13.100000000000001</c:v>
                </c:pt>
                <c:pt idx="52">
                  <c:v>13.2</c:v>
                </c:pt>
                <c:pt idx="53">
                  <c:v>13.3</c:v>
                </c:pt>
                <c:pt idx="54">
                  <c:v>13.4</c:v>
                </c:pt>
                <c:pt idx="55">
                  <c:v>13.5</c:v>
                </c:pt>
                <c:pt idx="56">
                  <c:v>13.600000000000001</c:v>
                </c:pt>
                <c:pt idx="57">
                  <c:v>13.7</c:v>
                </c:pt>
                <c:pt idx="58">
                  <c:v>13.8</c:v>
                </c:pt>
                <c:pt idx="59">
                  <c:v>13.9</c:v>
                </c:pt>
                <c:pt idx="60">
                  <c:v>14</c:v>
                </c:pt>
                <c:pt idx="61">
                  <c:v>14.100000000000001</c:v>
                </c:pt>
                <c:pt idx="62">
                  <c:v>14.2</c:v>
                </c:pt>
                <c:pt idx="63">
                  <c:v>14.3</c:v>
                </c:pt>
                <c:pt idx="64">
                  <c:v>14.4</c:v>
                </c:pt>
                <c:pt idx="65">
                  <c:v>14.5</c:v>
                </c:pt>
                <c:pt idx="66">
                  <c:v>14.600000000000001</c:v>
                </c:pt>
                <c:pt idx="67">
                  <c:v>14.7</c:v>
                </c:pt>
                <c:pt idx="68">
                  <c:v>14.8</c:v>
                </c:pt>
                <c:pt idx="69">
                  <c:v>14.9</c:v>
                </c:pt>
                <c:pt idx="70">
                  <c:v>15</c:v>
                </c:pt>
                <c:pt idx="71">
                  <c:v>15.100000000000001</c:v>
                </c:pt>
                <c:pt idx="72">
                  <c:v>15.2</c:v>
                </c:pt>
                <c:pt idx="73">
                  <c:v>15.3</c:v>
                </c:pt>
                <c:pt idx="74">
                  <c:v>15.4</c:v>
                </c:pt>
                <c:pt idx="75">
                  <c:v>15.5</c:v>
                </c:pt>
                <c:pt idx="76">
                  <c:v>15.600000000000001</c:v>
                </c:pt>
                <c:pt idx="77">
                  <c:v>15.7</c:v>
                </c:pt>
                <c:pt idx="78">
                  <c:v>15.8</c:v>
                </c:pt>
                <c:pt idx="79">
                  <c:v>15.9</c:v>
                </c:pt>
                <c:pt idx="80">
                  <c:v>16</c:v>
                </c:pt>
                <c:pt idx="81">
                  <c:v>16.100000000000001</c:v>
                </c:pt>
                <c:pt idx="82">
                  <c:v>16.200000000000003</c:v>
                </c:pt>
                <c:pt idx="83">
                  <c:v>16.3</c:v>
                </c:pt>
                <c:pt idx="84">
                  <c:v>16.399999999999999</c:v>
                </c:pt>
                <c:pt idx="85">
                  <c:v>16.5</c:v>
                </c:pt>
                <c:pt idx="86">
                  <c:v>16.600000000000001</c:v>
                </c:pt>
                <c:pt idx="87">
                  <c:v>16.700000000000003</c:v>
                </c:pt>
                <c:pt idx="88">
                  <c:v>16.8</c:v>
                </c:pt>
                <c:pt idx="89">
                  <c:v>16.899999999999999</c:v>
                </c:pt>
                <c:pt idx="90">
                  <c:v>17</c:v>
                </c:pt>
              </c:numCache>
            </c:numRef>
          </c:xVal>
          <c:yVal>
            <c:numRef>
              <c:f>[1]Outer!$X$2:$X$92</c:f>
              <c:numCache>
                <c:formatCode>General</c:formatCode>
                <c:ptCount val="91"/>
                <c:pt idx="0">
                  <c:v>48.839558684334847</c:v>
                </c:pt>
                <c:pt idx="1">
                  <c:v>48.023134883356455</c:v>
                </c:pt>
                <c:pt idx="2">
                  <c:v>47.221267148150048</c:v>
                </c:pt>
                <c:pt idx="3">
                  <c:v>46.433567571027162</c:v>
                </c:pt>
                <c:pt idx="4">
                  <c:v>45.65966382119651</c:v>
                </c:pt>
                <c:pt idx="5">
                  <c:v>44.899198334630512</c:v>
                </c:pt>
                <c:pt idx="6">
                  <c:v>44.151827555232906</c:v>
                </c:pt>
                <c:pt idx="7">
                  <c:v>43.417221223496348</c:v>
                </c:pt>
                <c:pt idx="8">
                  <c:v>42.695061709163809</c:v>
                </c:pt>
                <c:pt idx="9">
                  <c:v>41.98504338469926</c:v>
                </c:pt>
                <c:pt idx="10">
                  <c:v>41.286872036638769</c:v>
                </c:pt>
                <c:pt idx="11">
                  <c:v>40.60026431213393</c:v>
                </c:pt>
                <c:pt idx="12">
                  <c:v>39.924947198216955</c:v>
                </c:pt>
                <c:pt idx="13">
                  <c:v>39.260657531516159</c:v>
                </c:pt>
                <c:pt idx="14">
                  <c:v>38.607141536330396</c:v>
                </c:pt>
                <c:pt idx="15">
                  <c:v>37.964154389135594</c:v>
                </c:pt>
                <c:pt idx="16">
                  <c:v>37.331459807746739</c:v>
                </c:pt>
                <c:pt idx="17">
                  <c:v>36.70882966349469</c:v>
                </c:pt>
                <c:pt idx="18">
                  <c:v>36.09604361490296</c:v>
                </c:pt>
                <c:pt idx="19">
                  <c:v>35.492888761463362</c:v>
                </c:pt>
                <c:pt idx="20">
                  <c:v>34.899159316214053</c:v>
                </c:pt>
                <c:pt idx="21">
                  <c:v>34.314656295919441</c:v>
                </c:pt>
                <c:pt idx="22">
                  <c:v>33.739187227739365</c:v>
                </c:pt>
                <c:pt idx="23">
                  <c:v>33.172565871354898</c:v>
                </c:pt>
                <c:pt idx="24">
                  <c:v>32.614611955593304</c:v>
                </c:pt>
                <c:pt idx="25">
                  <c:v>32.065150928661453</c:v>
                </c:pt>
                <c:pt idx="26">
                  <c:v>31.524013721160923</c:v>
                </c:pt>
                <c:pt idx="27">
                  <c:v>30.991036521114442</c:v>
                </c:pt>
                <c:pt idx="28">
                  <c:v>30.466060560287712</c:v>
                </c:pt>
                <c:pt idx="29">
                  <c:v>29.94893191113842</c:v>
                </c:pt>
                <c:pt idx="30">
                  <c:v>29.439501293770668</c:v>
                </c:pt>
                <c:pt idx="31">
                  <c:v>28.93762389231399</c:v>
                </c:pt>
                <c:pt idx="32">
                  <c:v>28.443159180185191</c:v>
                </c:pt>
                <c:pt idx="33">
                  <c:v>27.955970753726881</c:v>
                </c:pt>
                <c:pt idx="34">
                  <c:v>27.475926173749546</c:v>
                </c:pt>
                <c:pt idx="35">
                  <c:v>27.002896814535053</c:v>
                </c:pt>
                <c:pt idx="36">
                  <c:v>26.536757719887301</c:v>
                </c:pt>
                <c:pt idx="37">
                  <c:v>26.077387465842552</c:v>
                </c:pt>
                <c:pt idx="38">
                  <c:v>25.624668029676361</c:v>
                </c:pt>
                <c:pt idx="39">
                  <c:v>25.178484664866502</c:v>
                </c:pt>
                <c:pt idx="40">
                  <c:v>24.73872578169302</c:v>
                </c:pt>
                <c:pt idx="41">
                  <c:v>24.305282833175173</c:v>
                </c:pt>
                <c:pt idx="42">
                  <c:v>23.878050206064632</c:v>
                </c:pt>
                <c:pt idx="43">
                  <c:v>23.456925116629943</c:v>
                </c:pt>
                <c:pt idx="44">
                  <c:v>23.04180751098443</c:v>
                </c:pt>
                <c:pt idx="45">
                  <c:v>22.632599969723508</c:v>
                </c:pt>
                <c:pt idx="46">
                  <c:v>22.229207616651589</c:v>
                </c:pt>
                <c:pt idx="47">
                  <c:v>21.831538031392054</c:v>
                </c:pt>
                <c:pt idx="48">
                  <c:v>21.439501165684689</c:v>
                </c:pt>
                <c:pt idx="49">
                  <c:v>21.053009263187541</c:v>
                </c:pt>
                <c:pt idx="50">
                  <c:v>20.67197678260964</c:v>
                </c:pt>
                <c:pt idx="51">
                  <c:v>20.296320324011461</c:v>
                </c:pt>
                <c:pt idx="52">
                  <c:v>19.925958558118946</c:v>
                </c:pt>
                <c:pt idx="53">
                  <c:v>19.560812158505559</c:v>
                </c:pt>
                <c:pt idx="54">
                  <c:v>19.20080373650493</c:v>
                </c:pt>
                <c:pt idx="55">
                  <c:v>18.845857778724451</c:v>
                </c:pt>
                <c:pt idx="56">
                  <c:v>18.495900587036708</c:v>
                </c:pt>
                <c:pt idx="57">
                  <c:v>18.150860220932955</c:v>
                </c:pt>
                <c:pt idx="58">
                  <c:v>17.810666442128731</c:v>
                </c:pt>
                <c:pt idx="59">
                  <c:v>17.475250661317499</c:v>
                </c:pt>
                <c:pt idx="60">
                  <c:v>17.144545886974193</c:v>
                </c:pt>
                <c:pt idx="61">
                  <c:v>16.818486676115022</c:v>
                </c:pt>
                <c:pt idx="62">
                  <c:v>16.497009086925477</c:v>
                </c:pt>
                <c:pt idx="63">
                  <c:v>16.180050633172641</c:v>
                </c:pt>
                <c:pt idx="64">
                  <c:v>15.867550240322338</c:v>
                </c:pt>
                <c:pt idx="65">
                  <c:v>15.559448203285733</c:v>
                </c:pt>
                <c:pt idx="66">
                  <c:v>15.255686145723937</c:v>
                </c:pt>
                <c:pt idx="67">
                  <c:v>14.956206980842586</c:v>
                </c:pt>
                <c:pt idx="68">
                  <c:v>14.660954873611788</c:v>
                </c:pt>
                <c:pt idx="69">
                  <c:v>14.369875204350405</c:v>
                </c:pt>
                <c:pt idx="70">
                  <c:v>14.082914533616149</c:v>
                </c:pt>
                <c:pt idx="71">
                  <c:v>13.800020568346158</c:v>
                </c:pt>
                <c:pt idx="72">
                  <c:v>13.521142129195457</c:v>
                </c:pt>
                <c:pt idx="73">
                  <c:v>13.246229119022956</c:v>
                </c:pt>
                <c:pt idx="74">
                  <c:v>12.975232492477467</c:v>
                </c:pt>
                <c:pt idx="75">
                  <c:v>12.70810422663822</c:v>
                </c:pt>
                <c:pt idx="76">
                  <c:v>12.444797292666518</c:v>
                </c:pt>
                <c:pt idx="77">
                  <c:v>12.185265628427516</c:v>
                </c:pt>
                <c:pt idx="78">
                  <c:v>11.92946411204251</c:v>
                </c:pt>
                <c:pt idx="79">
                  <c:v>11.677348536334637</c:v>
                </c:pt>
                <c:pt idx="80">
                  <c:v>11.428875584131976</c:v>
                </c:pt>
                <c:pt idx="81">
                  <c:v>11.184002804394121</c:v>
                </c:pt>
                <c:pt idx="82">
                  <c:v>10.942688589129649</c:v>
                </c:pt>
                <c:pt idx="83">
                  <c:v>10.704892151073498</c:v>
                </c:pt>
                <c:pt idx="84">
                  <c:v>10.470573502094568</c:v>
                </c:pt>
                <c:pt idx="85">
                  <c:v>10.239693432305288</c:v>
                </c:pt>
                <c:pt idx="86">
                  <c:v>10.01221348984599</c:v>
                </c:pt>
                <c:pt idx="87">
                  <c:v>9.7880959613185503</c:v>
                </c:pt>
                <c:pt idx="88">
                  <c:v>9.5673038528441854</c:v>
                </c:pt>
                <c:pt idx="89">
                  <c:v>9.3498008717221381</c:v>
                </c:pt>
                <c:pt idx="90">
                  <c:v>9.1355514086665526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D99-4D0F-B965-EE030E8167B2}"/>
            </c:ext>
          </c:extLst>
        </c:ser>
        <c:ser>
          <c:idx val="1"/>
          <c:order val="5"/>
          <c:tx>
            <c:v>SMCTM1a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'MBHSM and SMCTM'!$V$13:$V$63</c:f>
              <c:numCache>
                <c:formatCode>0.0</c:formatCode>
                <c:ptCount val="51"/>
                <c:pt idx="0">
                  <c:v>10.552230466055228</c:v>
                </c:pt>
                <c:pt idx="1">
                  <c:v>10.806061118725752</c:v>
                </c:pt>
                <c:pt idx="2">
                  <c:v>11.310675979663614</c:v>
                </c:pt>
                <c:pt idx="3">
                  <c:v>11.161126053432245</c:v>
                </c:pt>
                <c:pt idx="4">
                  <c:v>11.36115537277766</c:v>
                </c:pt>
                <c:pt idx="5">
                  <c:v>11.644054635070292</c:v>
                </c:pt>
                <c:pt idx="6">
                  <c:v>11.529047477667143</c:v>
                </c:pt>
                <c:pt idx="7">
                  <c:v>11.929710430137561</c:v>
                </c:pt>
                <c:pt idx="8">
                  <c:v>11.926095334049171</c:v>
                </c:pt>
                <c:pt idx="9">
                  <c:v>11.990406236365255</c:v>
                </c:pt>
                <c:pt idx="10">
                  <c:v>12.075549578623001</c:v>
                </c:pt>
                <c:pt idx="11">
                  <c:v>12.093570571270206</c:v>
                </c:pt>
                <c:pt idx="12">
                  <c:v>12.108703404574767</c:v>
                </c:pt>
                <c:pt idx="13">
                  <c:v>12.161274032480764</c:v>
                </c:pt>
                <c:pt idx="14">
                  <c:v>12.260510882674788</c:v>
                </c:pt>
                <c:pt idx="15">
                  <c:v>12.321542572672838</c:v>
                </c:pt>
                <c:pt idx="16">
                  <c:v>12.33876237949325</c:v>
                </c:pt>
                <c:pt idx="17">
                  <c:v>12.461293274888602</c:v>
                </c:pt>
                <c:pt idx="18">
                  <c:v>12.146156371693388</c:v>
                </c:pt>
                <c:pt idx="19">
                  <c:v>12.283495751340164</c:v>
                </c:pt>
                <c:pt idx="20">
                  <c:v>12.461293274888602</c:v>
                </c:pt>
                <c:pt idx="21">
                  <c:v>12.551400993951315</c:v>
                </c:pt>
                <c:pt idx="22">
                  <c:v>12.371751481961018</c:v>
                </c:pt>
                <c:pt idx="23">
                  <c:v>12.582117762951752</c:v>
                </c:pt>
                <c:pt idx="24">
                  <c:v>12.582117762951752</c:v>
                </c:pt>
                <c:pt idx="25">
                  <c:v>12.588544657506475</c:v>
                </c:pt>
                <c:pt idx="26">
                  <c:v>12.371751481961018</c:v>
                </c:pt>
                <c:pt idx="27">
                  <c:v>11.996183077817356</c:v>
                </c:pt>
                <c:pt idx="28">
                  <c:v>10.713354314368861</c:v>
                </c:pt>
                <c:pt idx="29">
                  <c:v>9.5775774998001069</c:v>
                </c:pt>
                <c:pt idx="30">
                  <c:v>9.2108101418308763</c:v>
                </c:pt>
                <c:pt idx="31">
                  <c:v>7.28714651754425</c:v>
                </c:pt>
                <c:pt idx="32">
                  <c:v>12.662114290076984</c:v>
                </c:pt>
                <c:pt idx="33">
                  <c:v>12.272220044778974</c:v>
                </c:pt>
                <c:pt idx="34">
                  <c:v>11.970254459190885</c:v>
                </c:pt>
                <c:pt idx="35">
                  <c:v>11.207653210392266</c:v>
                </c:pt>
                <c:pt idx="36">
                  <c:v>11.614672845804547</c:v>
                </c:pt>
                <c:pt idx="37">
                  <c:v>11.397848362594488</c:v>
                </c:pt>
                <c:pt idx="38">
                  <c:v>11.732678021028317</c:v>
                </c:pt>
                <c:pt idx="39">
                  <c:v>11.525112173353859</c:v>
                </c:pt>
                <c:pt idx="40">
                  <c:v>10.486727832302586</c:v>
                </c:pt>
                <c:pt idx="41">
                  <c:v>10.435450692584556</c:v>
                </c:pt>
                <c:pt idx="42">
                  <c:v>9.0072610038753815</c:v>
                </c:pt>
                <c:pt idx="44">
                  <c:v>11.799261449608945</c:v>
                </c:pt>
                <c:pt idx="45">
                  <c:v>11.898974023227904</c:v>
                </c:pt>
                <c:pt idx="46">
                  <c:v>10.90175873822316</c:v>
                </c:pt>
                <c:pt idx="47">
                  <c:v>11.923564615922873</c:v>
                </c:pt>
                <c:pt idx="48">
                  <c:v>12.134851276049975</c:v>
                </c:pt>
                <c:pt idx="49">
                  <c:v>12.214726912025942</c:v>
                </c:pt>
                <c:pt idx="50">
                  <c:v>12.077928705958941</c:v>
                </c:pt>
              </c:numCache>
            </c:numRef>
          </c:xVal>
          <c:yVal>
            <c:numRef>
              <c:f>'MBHSM and SMCTM'!$R$13:$R$63</c:f>
              <c:numCache>
                <c:formatCode>0.000</c:formatCode>
                <c:ptCount val="51"/>
                <c:pt idx="0" formatCode="General">
                  <c:v>11.521000000000001</c:v>
                </c:pt>
                <c:pt idx="1">
                  <c:v>11.863200000000001</c:v>
                </c:pt>
                <c:pt idx="2" formatCode="General">
                  <c:v>12.548999999999999</c:v>
                </c:pt>
                <c:pt idx="3" formatCode="General">
                  <c:v>12.345000000000001</c:v>
                </c:pt>
                <c:pt idx="4" formatCode="General">
                  <c:v>12.618</c:v>
                </c:pt>
                <c:pt idx="5" formatCode="General">
                  <c:v>13.006</c:v>
                </c:pt>
                <c:pt idx="6" formatCode="General">
                  <c:v>12.848000000000001</c:v>
                </c:pt>
                <c:pt idx="7">
                  <c:v>13.4</c:v>
                </c:pt>
                <c:pt idx="8" formatCode="General">
                  <c:v>13.395</c:v>
                </c:pt>
                <c:pt idx="9" formatCode="General">
                  <c:v>13.484</c:v>
                </c:pt>
                <c:pt idx="10" formatCode="General">
                  <c:v>13.602</c:v>
                </c:pt>
                <c:pt idx="11" formatCode="General">
                  <c:v>13.627000000000001</c:v>
                </c:pt>
                <c:pt idx="12" formatCode="General">
                  <c:v>13.648</c:v>
                </c:pt>
                <c:pt idx="13" formatCode="General">
                  <c:v>13.721</c:v>
                </c:pt>
                <c:pt idx="14" formatCode="General">
                  <c:v>13.859</c:v>
                </c:pt>
                <c:pt idx="15" formatCode="General">
                  <c:v>13.944000000000001</c:v>
                </c:pt>
                <c:pt idx="16" formatCode="General">
                  <c:v>13.968</c:v>
                </c:pt>
                <c:pt idx="17" formatCode="General">
                  <c:v>14.138999999999999</c:v>
                </c:pt>
                <c:pt idx="18">
                  <c:v>13.7</c:v>
                </c:pt>
                <c:pt idx="19" formatCode="General">
                  <c:v>13.891</c:v>
                </c:pt>
                <c:pt idx="20" formatCode="General">
                  <c:v>14.138999999999999</c:v>
                </c:pt>
                <c:pt idx="21" formatCode="General">
                  <c:v>14.265000000000001</c:v>
                </c:pt>
                <c:pt idx="22" formatCode="General">
                  <c:v>14.013999999999999</c:v>
                </c:pt>
                <c:pt idx="23" formatCode="General">
                  <c:v>14.308</c:v>
                </c:pt>
                <c:pt idx="24" formatCode="General">
                  <c:v>14.308</c:v>
                </c:pt>
                <c:pt idx="25" formatCode="General">
                  <c:v>14.317</c:v>
                </c:pt>
                <c:pt idx="26" formatCode="General">
                  <c:v>14.013999999999999</c:v>
                </c:pt>
                <c:pt idx="27" formatCode="General">
                  <c:v>13.492000000000001</c:v>
                </c:pt>
                <c:pt idx="28" formatCode="General">
                  <c:v>11.738</c:v>
                </c:pt>
                <c:pt idx="29" formatCode="General">
                  <c:v>10.225</c:v>
                </c:pt>
                <c:pt idx="30" formatCode="General">
                  <c:v>9.7449999999999992</c:v>
                </c:pt>
                <c:pt idx="31" formatCode="General">
                  <c:v>7.3029999999999999</c:v>
                </c:pt>
                <c:pt idx="32" formatCode="General">
                  <c:v>14.4201</c:v>
                </c:pt>
                <c:pt idx="33" formatCode="General">
                  <c:v>13.875299999999999</c:v>
                </c:pt>
                <c:pt idx="34" formatCode="General">
                  <c:v>13.456100000000001</c:v>
                </c:pt>
                <c:pt idx="35" formatCode="General">
                  <c:v>12.4084</c:v>
                </c:pt>
                <c:pt idx="36" formatCode="General">
                  <c:v>12.9656</c:v>
                </c:pt>
                <c:pt idx="37" formatCode="General">
                  <c:v>12.668200000000001</c:v>
                </c:pt>
                <c:pt idx="38" formatCode="General">
                  <c:v>13.128</c:v>
                </c:pt>
                <c:pt idx="39" formatCode="General">
                  <c:v>12.842600000000001</c:v>
                </c:pt>
                <c:pt idx="40" formatCode="General">
                  <c:v>11.433</c:v>
                </c:pt>
                <c:pt idx="41" formatCode="General">
                  <c:v>11.3642</c:v>
                </c:pt>
                <c:pt idx="42" formatCode="General">
                  <c:v>9.4804999999999993</c:v>
                </c:pt>
                <c:pt idx="43" formatCode="General">
                  <c:v>8.710700000000001</c:v>
                </c:pt>
                <c:pt idx="44" formatCode="General">
                  <c:v>13.219799999999999</c:v>
                </c:pt>
                <c:pt idx="45" formatCode="General">
                  <c:v>13.3575</c:v>
                </c:pt>
                <c:pt idx="46" formatCode="General">
                  <c:v>11.992700000000001</c:v>
                </c:pt>
                <c:pt idx="47" formatCode="General">
                  <c:v>13.391500000000001</c:v>
                </c:pt>
                <c:pt idx="48" formatCode="General">
                  <c:v>13.684299999999999</c:v>
                </c:pt>
                <c:pt idx="49" formatCode="General">
                  <c:v>13.795299999999999</c:v>
                </c:pt>
                <c:pt idx="50" formatCode="General">
                  <c:v>13.6053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D99-4D0F-B965-EE030E8167B2}"/>
            </c:ext>
          </c:extLst>
        </c:ser>
        <c:ser>
          <c:idx val="2"/>
          <c:order val="6"/>
          <c:tx>
            <c:v>SMCTM1b-IC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'MBHSM and SMCTM'!$AI$19:$AI$58</c:f>
              <c:numCache>
                <c:formatCode>0.0</c:formatCode>
                <c:ptCount val="40"/>
                <c:pt idx="0">
                  <c:v>13.461268728084155</c:v>
                </c:pt>
                <c:pt idx="1">
                  <c:v>13.694293911380301</c:v>
                </c:pt>
                <c:pt idx="2">
                  <c:v>13.931356922749973</c:v>
                </c:pt>
                <c:pt idx="3">
                  <c:v>13.864945276803741</c:v>
                </c:pt>
                <c:pt idx="4">
                  <c:v>14.067899266815427</c:v>
                </c:pt>
                <c:pt idx="5">
                  <c:v>14.177133142067795</c:v>
                </c:pt>
                <c:pt idx="6">
                  <c:v>14.283391775581766</c:v>
                </c:pt>
                <c:pt idx="7">
                  <c:v>14.373074062267557</c:v>
                </c:pt>
                <c:pt idx="8">
                  <c:v>14.451174157900331</c:v>
                </c:pt>
                <c:pt idx="9">
                  <c:v>14.444267346721919</c:v>
                </c:pt>
                <c:pt idx="10">
                  <c:v>14.279460206141749</c:v>
                </c:pt>
                <c:pt idx="11">
                  <c:v>11.581872277122514</c:v>
                </c:pt>
                <c:pt idx="12">
                  <c:v>12.759961746891932</c:v>
                </c:pt>
                <c:pt idx="13">
                  <c:v>13.56944001700138</c:v>
                </c:pt>
                <c:pt idx="14">
                  <c:v>10.455318244607374</c:v>
                </c:pt>
                <c:pt idx="15">
                  <c:v>14.429709913930505</c:v>
                </c:pt>
                <c:pt idx="16">
                  <c:v>13.627032196365954</c:v>
                </c:pt>
                <c:pt idx="17">
                  <c:v>14.304856019551586</c:v>
                </c:pt>
                <c:pt idx="18">
                  <c:v>12.083094251407928</c:v>
                </c:pt>
                <c:pt idx="19">
                  <c:v>13.308150037190522</c:v>
                </c:pt>
                <c:pt idx="20">
                  <c:v>14.141005206673041</c:v>
                </c:pt>
                <c:pt idx="21">
                  <c:v>14.117628307299968</c:v>
                </c:pt>
                <c:pt idx="22">
                  <c:v>13.574327914143023</c:v>
                </c:pt>
                <c:pt idx="23">
                  <c:v>14.064924025077037</c:v>
                </c:pt>
                <c:pt idx="24">
                  <c:v>13.314950589735416</c:v>
                </c:pt>
                <c:pt idx="25">
                  <c:v>12.843906067367971</c:v>
                </c:pt>
                <c:pt idx="26">
                  <c:v>13.333439591966849</c:v>
                </c:pt>
                <c:pt idx="27">
                  <c:v>10.26128997981086</c:v>
                </c:pt>
                <c:pt idx="28">
                  <c:v>11.608118159600465</c:v>
                </c:pt>
                <c:pt idx="29">
                  <c:v>12.875996174689192</c:v>
                </c:pt>
                <c:pt idx="30">
                  <c:v>10.281797896079055</c:v>
                </c:pt>
                <c:pt idx="31">
                  <c:v>12.934544681755394</c:v>
                </c:pt>
                <c:pt idx="33">
                  <c:v>13.734990968016149</c:v>
                </c:pt>
                <c:pt idx="34">
                  <c:v>12.135798533630856</c:v>
                </c:pt>
                <c:pt idx="35">
                  <c:v>14.416002550207205</c:v>
                </c:pt>
                <c:pt idx="36">
                  <c:v>10.969291254914461</c:v>
                </c:pt>
                <c:pt idx="37">
                  <c:v>10.777175645521197</c:v>
                </c:pt>
                <c:pt idx="38">
                  <c:v>10.529486770800126</c:v>
                </c:pt>
                <c:pt idx="39">
                  <c:v>10.26128997981086</c:v>
                </c:pt>
              </c:numCache>
            </c:numRef>
          </c:xVal>
          <c:yVal>
            <c:numRef>
              <c:f>'MBHSM and SMCTM'!$AE$19:$AE$58</c:f>
              <c:numCache>
                <c:formatCode>0.000</c:formatCode>
                <c:ptCount val="40"/>
                <c:pt idx="0">
                  <c:v>10.532399999999999</c:v>
                </c:pt>
                <c:pt idx="1">
                  <c:v>10.751700000000001</c:v>
                </c:pt>
                <c:pt idx="2">
                  <c:v>10.9748</c:v>
                </c:pt>
                <c:pt idx="3">
                  <c:v>10.9123</c:v>
                </c:pt>
                <c:pt idx="4">
                  <c:v>11.103299999999999</c:v>
                </c:pt>
                <c:pt idx="5">
                  <c:v>11.206100000000001</c:v>
                </c:pt>
                <c:pt idx="6">
                  <c:v>11.306100000000001</c:v>
                </c:pt>
                <c:pt idx="7">
                  <c:v>11.390499999999999</c:v>
                </c:pt>
                <c:pt idx="8">
                  <c:v>11.464</c:v>
                </c:pt>
                <c:pt idx="9">
                  <c:v>11.4575</c:v>
                </c:pt>
                <c:pt idx="10">
                  <c:v>11.3024</c:v>
                </c:pt>
                <c:pt idx="11">
                  <c:v>8.7637</c:v>
                </c:pt>
                <c:pt idx="12">
                  <c:v>9.872399999999999</c:v>
                </c:pt>
                <c:pt idx="13">
                  <c:v>10.6342</c:v>
                </c:pt>
                <c:pt idx="14">
                  <c:v>7.7035</c:v>
                </c:pt>
                <c:pt idx="15">
                  <c:v>11.4438</c:v>
                </c:pt>
                <c:pt idx="16">
                  <c:v>10.6884</c:v>
                </c:pt>
                <c:pt idx="17">
                  <c:v>11.3263</c:v>
                </c:pt>
                <c:pt idx="18">
                  <c:v>9.2354000000000003</c:v>
                </c:pt>
                <c:pt idx="19">
                  <c:v>10.388299999999999</c:v>
                </c:pt>
                <c:pt idx="20">
                  <c:v>11.1721</c:v>
                </c:pt>
                <c:pt idx="21">
                  <c:v>11.1501</c:v>
                </c:pt>
                <c:pt idx="22">
                  <c:v>10.6388</c:v>
                </c:pt>
                <c:pt idx="23">
                  <c:v>11.1005</c:v>
                </c:pt>
                <c:pt idx="24">
                  <c:v>10.3947</c:v>
                </c:pt>
                <c:pt idx="25">
                  <c:v>9.9513999999999996</c:v>
                </c:pt>
                <c:pt idx="26">
                  <c:v>10.412100000000001</c:v>
                </c:pt>
                <c:pt idx="27">
                  <c:v>7.5208999999999993</c:v>
                </c:pt>
                <c:pt idx="28">
                  <c:v>8.7883999999999993</c:v>
                </c:pt>
                <c:pt idx="29">
                  <c:v>9.9816000000000003</c:v>
                </c:pt>
                <c:pt idx="30">
                  <c:v>7.5401999999999996</c:v>
                </c:pt>
                <c:pt idx="31">
                  <c:v>10.036700000000002</c:v>
                </c:pt>
                <c:pt idx="33">
                  <c:v>10.79</c:v>
                </c:pt>
                <c:pt idx="34">
                  <c:v>9.2850000000000001</c:v>
                </c:pt>
                <c:pt idx="35">
                  <c:v>11.430899999999999</c:v>
                </c:pt>
                <c:pt idx="36">
                  <c:v>8.1872000000000007</c:v>
                </c:pt>
                <c:pt idx="37">
                  <c:v>8.0063999999999993</c:v>
                </c:pt>
                <c:pt idx="38">
                  <c:v>7.7732999999999999</c:v>
                </c:pt>
                <c:pt idx="39">
                  <c:v>7.5208999999999993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D99-4D0F-B965-EE030E8167B2}"/>
            </c:ext>
          </c:extLst>
        </c:ser>
        <c:ser>
          <c:idx val="7"/>
          <c:order val="7"/>
          <c:tx>
            <c:v>SMCTM1b-OC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'MBHSM and SMCTM'!$AJ$19:$AJ$58</c:f>
              <c:numCache>
                <c:formatCode>0.0</c:formatCode>
                <c:ptCount val="40"/>
                <c:pt idx="0">
                  <c:v>11.762719661422393</c:v>
                </c:pt>
                <c:pt idx="1">
                  <c:v>11.964486153279971</c:v>
                </c:pt>
                <c:pt idx="2">
                  <c:v>12.169748826939001</c:v>
                </c:pt>
                <c:pt idx="3">
                  <c:v>12.112245836783513</c:v>
                </c:pt>
                <c:pt idx="4">
                  <c:v>12.287974974698683</c:v>
                </c:pt>
                <c:pt idx="5">
                  <c:v>12.382555892906431</c:v>
                </c:pt>
                <c:pt idx="6">
                  <c:v>12.474560677155212</c:v>
                </c:pt>
                <c:pt idx="7">
                  <c:v>12.552212715061183</c:v>
                </c:pt>
                <c:pt idx="8">
                  <c:v>12.619836231484037</c:v>
                </c:pt>
                <c:pt idx="9">
                  <c:v>12.613855920507866</c:v>
                </c:pt>
                <c:pt idx="10">
                  <c:v>12.471156500138008</c:v>
                </c:pt>
                <c:pt idx="11">
                  <c:v>10.135431042414206</c:v>
                </c:pt>
                <c:pt idx="12">
                  <c:v>11.155488085380439</c:v>
                </c:pt>
                <c:pt idx="13">
                  <c:v>11.856380531787652</c:v>
                </c:pt>
                <c:pt idx="14">
                  <c:v>9.1599963198086289</c:v>
                </c:pt>
                <c:pt idx="15">
                  <c:v>12.601251265065782</c:v>
                </c:pt>
                <c:pt idx="16">
                  <c:v>11.906247124850491</c:v>
                </c:pt>
                <c:pt idx="17">
                  <c:v>12.493145643573465</c:v>
                </c:pt>
                <c:pt idx="18">
                  <c:v>10.569417609715705</c:v>
                </c:pt>
                <c:pt idx="19">
                  <c:v>11.630140767319899</c:v>
                </c:pt>
                <c:pt idx="20">
                  <c:v>12.351274266261846</c:v>
                </c:pt>
                <c:pt idx="21">
                  <c:v>12.331033213727114</c:v>
                </c:pt>
                <c:pt idx="22">
                  <c:v>11.860612751863096</c:v>
                </c:pt>
                <c:pt idx="23">
                  <c:v>12.285398840739719</c:v>
                </c:pt>
                <c:pt idx="24">
                  <c:v>11.636029073511823</c:v>
                </c:pt>
                <c:pt idx="25">
                  <c:v>11.228171864936977</c:v>
                </c:pt>
                <c:pt idx="26">
                  <c:v>11.652037905971111</c:v>
                </c:pt>
                <c:pt idx="27">
                  <c:v>8.9919955837703558</c:v>
                </c:pt>
                <c:pt idx="28">
                  <c:v>10.158156224123653</c:v>
                </c:pt>
                <c:pt idx="29">
                  <c:v>11.255957309780108</c:v>
                </c:pt>
                <c:pt idx="30">
                  <c:v>9.0097525071303703</c:v>
                </c:pt>
                <c:pt idx="31">
                  <c:v>11.306651945901187</c:v>
                </c:pt>
                <c:pt idx="32">
                  <c:v>2.0724077652037907</c:v>
                </c:pt>
                <c:pt idx="33">
                  <c:v>11.999723985647252</c:v>
                </c:pt>
                <c:pt idx="34">
                  <c:v>10.6150519827031</c:v>
                </c:pt>
                <c:pt idx="35">
                  <c:v>12.58938264789769</c:v>
                </c:pt>
                <c:pt idx="36">
                  <c:v>9.6050234612199841</c:v>
                </c:pt>
                <c:pt idx="37">
                  <c:v>9.4386788112981872</c:v>
                </c:pt>
                <c:pt idx="38">
                  <c:v>9.2242156592142788</c:v>
                </c:pt>
                <c:pt idx="39">
                  <c:v>8.9919955837703558</c:v>
                </c:pt>
              </c:numCache>
            </c:numRef>
          </c:xVal>
          <c:yVal>
            <c:numRef>
              <c:f>'MBHSM and SMCTM'!$AE$19:$AE$58</c:f>
              <c:numCache>
                <c:formatCode>0.000</c:formatCode>
                <c:ptCount val="40"/>
                <c:pt idx="0">
                  <c:v>10.532399999999999</c:v>
                </c:pt>
                <c:pt idx="1">
                  <c:v>10.751700000000001</c:v>
                </c:pt>
                <c:pt idx="2">
                  <c:v>10.9748</c:v>
                </c:pt>
                <c:pt idx="3">
                  <c:v>10.9123</c:v>
                </c:pt>
                <c:pt idx="4">
                  <c:v>11.103299999999999</c:v>
                </c:pt>
                <c:pt idx="5">
                  <c:v>11.206100000000001</c:v>
                </c:pt>
                <c:pt idx="6">
                  <c:v>11.306100000000001</c:v>
                </c:pt>
                <c:pt idx="7">
                  <c:v>11.390499999999999</c:v>
                </c:pt>
                <c:pt idx="8">
                  <c:v>11.464</c:v>
                </c:pt>
                <c:pt idx="9">
                  <c:v>11.4575</c:v>
                </c:pt>
                <c:pt idx="10">
                  <c:v>11.3024</c:v>
                </c:pt>
                <c:pt idx="11">
                  <c:v>8.7637</c:v>
                </c:pt>
                <c:pt idx="12">
                  <c:v>9.872399999999999</c:v>
                </c:pt>
                <c:pt idx="13">
                  <c:v>10.6342</c:v>
                </c:pt>
                <c:pt idx="14">
                  <c:v>7.7035</c:v>
                </c:pt>
                <c:pt idx="15">
                  <c:v>11.4438</c:v>
                </c:pt>
                <c:pt idx="16">
                  <c:v>10.6884</c:v>
                </c:pt>
                <c:pt idx="17">
                  <c:v>11.3263</c:v>
                </c:pt>
                <c:pt idx="18">
                  <c:v>9.2354000000000003</c:v>
                </c:pt>
                <c:pt idx="19">
                  <c:v>10.388299999999999</c:v>
                </c:pt>
                <c:pt idx="20">
                  <c:v>11.1721</c:v>
                </c:pt>
                <c:pt idx="21">
                  <c:v>11.1501</c:v>
                </c:pt>
                <c:pt idx="22">
                  <c:v>10.6388</c:v>
                </c:pt>
                <c:pt idx="23">
                  <c:v>11.1005</c:v>
                </c:pt>
                <c:pt idx="24">
                  <c:v>10.3947</c:v>
                </c:pt>
                <c:pt idx="25">
                  <c:v>9.9513999999999996</c:v>
                </c:pt>
                <c:pt idx="26">
                  <c:v>10.412100000000001</c:v>
                </c:pt>
                <c:pt idx="27">
                  <c:v>7.5208999999999993</c:v>
                </c:pt>
                <c:pt idx="28">
                  <c:v>8.7883999999999993</c:v>
                </c:pt>
                <c:pt idx="29">
                  <c:v>9.9816000000000003</c:v>
                </c:pt>
                <c:pt idx="30">
                  <c:v>7.5401999999999996</c:v>
                </c:pt>
                <c:pt idx="31">
                  <c:v>10.036700000000002</c:v>
                </c:pt>
                <c:pt idx="33">
                  <c:v>10.79</c:v>
                </c:pt>
                <c:pt idx="34">
                  <c:v>9.2850000000000001</c:v>
                </c:pt>
                <c:pt idx="35">
                  <c:v>11.430899999999999</c:v>
                </c:pt>
                <c:pt idx="36">
                  <c:v>8.1872000000000007</c:v>
                </c:pt>
                <c:pt idx="37">
                  <c:v>8.0063999999999993</c:v>
                </c:pt>
                <c:pt idx="38">
                  <c:v>7.7732999999999999</c:v>
                </c:pt>
                <c:pt idx="39">
                  <c:v>7.5208999999999993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D99-4D0F-B965-EE030E8167B2}"/>
            </c:ext>
          </c:extLst>
        </c:ser>
        <c:ser>
          <c:idx val="8"/>
          <c:order val="8"/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>
                    <a:lumMod val="60000"/>
                  </a:schemeClr>
                </a:solidFill>
                <a:prstDash val="sysDot"/>
              </a:ln>
              <a:effectLst/>
            </c:spPr>
            <c:trendlineType val="poly"/>
            <c:order val="2"/>
            <c:backward val="5"/>
            <c:dispRSqr val="0"/>
            <c:dispEq val="0"/>
          </c:trendline>
          <c:xVal>
            <c:numRef>
              <c:f>plots!$BD$3:$BD$8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14.9</c:v>
                </c:pt>
                <c:pt idx="3">
                  <c:v>15.5</c:v>
                </c:pt>
                <c:pt idx="4">
                  <c:v>16.399999999999999</c:v>
                </c:pt>
                <c:pt idx="5">
                  <c:v>17</c:v>
                </c:pt>
              </c:numCache>
            </c:numRef>
          </c:xVal>
          <c:yVal>
            <c:numRef>
              <c:f>plots!$BF$3:$BF$8</c:f>
              <c:numCache>
                <c:formatCode>General</c:formatCode>
                <c:ptCount val="6"/>
                <c:pt idx="0">
                  <c:v>15</c:v>
                </c:pt>
                <c:pt idx="1">
                  <c:v>12.488709536435417</c:v>
                </c:pt>
                <c:pt idx="2">
                  <c:v>10.467352349873254</c:v>
                </c:pt>
                <c:pt idx="3">
                  <c:v>9.2567232889484572</c:v>
                </c:pt>
                <c:pt idx="4">
                  <c:v>7.6272544506278956</c:v>
                </c:pt>
                <c:pt idx="5">
                  <c:v>6.6548177500655568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D99-4D0F-B965-EE030E816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579680"/>
        <c:axId val="744580008"/>
      </c:scatterChart>
      <c:valAx>
        <c:axId val="744579680"/>
        <c:scaling>
          <c:orientation val="minMax"/>
          <c:max val="18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Magnetic</a:t>
                </a:r>
                <a:r>
                  <a:rPr lang="en-US" sz="1400" b="1" baseline="0">
                    <a:solidFill>
                      <a:sysClr val="windowText" lastClr="000000"/>
                    </a:solidFill>
                  </a:rPr>
                  <a:t> Field</a:t>
                </a:r>
                <a:r>
                  <a:rPr lang="en-US" sz="1400" b="1">
                    <a:solidFill>
                      <a:sysClr val="windowText" lastClr="000000"/>
                    </a:solidFill>
                  </a:rPr>
                  <a:t>, T</a:t>
                </a:r>
              </a:p>
            </c:rich>
          </c:tx>
          <c:layout>
            <c:manualLayout>
              <c:xMode val="edge"/>
              <c:yMode val="edge"/>
              <c:x val="0.34693319813156287"/>
              <c:y val="0.90023807618793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80008"/>
        <c:crosses val="autoZero"/>
        <c:crossBetween val="midCat"/>
        <c:majorUnit val="1"/>
        <c:minorUnit val="0.1"/>
      </c:valAx>
      <c:valAx>
        <c:axId val="744580008"/>
        <c:scaling>
          <c:orientation val="minMax"/>
          <c:max val="18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Current,kA</a:t>
                </a:r>
              </a:p>
            </c:rich>
          </c:tx>
          <c:layout>
            <c:manualLayout>
              <c:xMode val="edge"/>
              <c:yMode val="edge"/>
              <c:x val="1.7276612844603187E-3"/>
              <c:y val="0.30470405300666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79680"/>
        <c:crosses val="autoZero"/>
        <c:crossBetween val="midCat"/>
        <c:majorUnit val="2"/>
        <c:minorUnit val="0.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280143717896047"/>
          <c:y val="6.3061631387989273E-2"/>
          <c:w val="0.32249479925151692"/>
          <c:h val="0.19557913971057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0.62746</cdr:x>
      <cdr:y>0.03852</cdr:y>
    </cdr:from>
    <cdr:to>
      <cdr:x>0.75121</cdr:x>
      <cdr:y>0.13545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708B23A-1EFA-917E-C923-0A1D2B9785D4}"/>
            </a:ext>
          </a:extLst>
        </cdr:cNvPr>
        <cdr:cNvSpPr/>
      </cdr:nvSpPr>
      <cdr:spPr>
        <a:xfrm xmlns:a="http://schemas.openxmlformats.org/drawingml/2006/main">
          <a:off x="3072899" y="136216"/>
          <a:ext cx="606063" cy="342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1" cap="none" spc="0" baseline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1.9 K</a:t>
          </a:r>
        </a:p>
      </cdr:txBody>
    </cdr:sp>
  </cdr:relSizeAnchor>
  <cdr:relSizeAnchor xmlns:cdr="http://schemas.openxmlformats.org/drawingml/2006/chartDrawing">
    <cdr:from>
      <cdr:x>0.84705</cdr:x>
      <cdr:y>0.2014</cdr:y>
    </cdr:from>
    <cdr:to>
      <cdr:x>0.98511</cdr:x>
      <cdr:y>0.3725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07C2A65-31D7-30BE-CACB-DC8CB46F4C61}"/>
            </a:ext>
          </a:extLst>
        </cdr:cNvPr>
        <cdr:cNvSpPr txBox="1"/>
      </cdr:nvSpPr>
      <cdr:spPr>
        <a:xfrm xmlns:a="http://schemas.openxmlformats.org/drawingml/2006/main">
          <a:off x="5610225" y="10763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0.59527</cdr:x>
      <cdr:y>0.39834</cdr:y>
    </cdr:from>
    <cdr:to>
      <cdr:x>0.59751</cdr:x>
      <cdr:y>0.83422</cdr:y>
    </cdr:to>
    <cdr:cxnSp macro="">
      <cdr:nvCxnSpPr>
        <cdr:cNvPr id="21" name="Straight Arrow Connector 20">
          <a:extLst xmlns:a="http://schemas.openxmlformats.org/drawingml/2006/main">
            <a:ext uri="{FF2B5EF4-FFF2-40B4-BE49-F238E27FC236}">
              <a16:creationId xmlns:a16="http://schemas.microsoft.com/office/drawing/2014/main" id="{EC430192-0B36-F900-13F6-48704E7463F2}"/>
            </a:ext>
          </a:extLst>
        </cdr:cNvPr>
        <cdr:cNvCxnSpPr/>
      </cdr:nvCxnSpPr>
      <cdr:spPr>
        <a:xfrm xmlns:a="http://schemas.openxmlformats.org/drawingml/2006/main">
          <a:off x="2915237" y="1408721"/>
          <a:ext cx="10970" cy="15414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0.1293</cdr:x>
      <cdr:y>0.4807</cdr:y>
    </cdr:from>
    <cdr:to>
      <cdr:x>0.59268</cdr:x>
      <cdr:y>0.48977</cdr:y>
    </cdr:to>
    <cdr:cxnSp macro="">
      <cdr:nvCxnSpPr>
        <cdr:cNvPr id="23" name="Straight Arrow Connector 22">
          <a:extLst xmlns:a="http://schemas.openxmlformats.org/drawingml/2006/main">
            <a:ext uri="{FF2B5EF4-FFF2-40B4-BE49-F238E27FC236}">
              <a16:creationId xmlns:a16="http://schemas.microsoft.com/office/drawing/2014/main" id="{EC430192-0B36-F900-13F6-48704E7463F2}"/>
            </a:ext>
          </a:extLst>
        </cdr:cNvPr>
        <cdr:cNvCxnSpPr/>
      </cdr:nvCxnSpPr>
      <cdr:spPr>
        <a:xfrm xmlns:a="http://schemas.openxmlformats.org/drawingml/2006/main" flipH="1">
          <a:off x="633254" y="1699968"/>
          <a:ext cx="2269344" cy="32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0.40606</cdr:x>
      <cdr:y>0.30285</cdr:y>
    </cdr:from>
    <cdr:to>
      <cdr:x>0.40625</cdr:x>
      <cdr:y>0.82556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F43FBED-A025-B6BB-72DE-8E93AECE392B}"/>
            </a:ext>
          </a:extLst>
        </cdr:cNvPr>
        <cdr:cNvCxnSpPr/>
      </cdr:nvCxnSpPr>
      <cdr:spPr>
        <a:xfrm xmlns:a="http://schemas.openxmlformats.org/drawingml/2006/main" flipH="1">
          <a:off x="1988615" y="1071012"/>
          <a:ext cx="930" cy="18485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536E-4FDE-4DA8-9606-CF81246FA6D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1864-45CD-444B-9BF0-340B03DD7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2FABC2-BD1D-4AF1-808D-BFBF35A928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5A">
              <a:alpha val="9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933450" y="0"/>
            <a:ext cx="102108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96469"/>
            <a:ext cx="12192000" cy="1187883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16" y="4807756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17" y="140614"/>
            <a:ext cx="3234703" cy="1020399"/>
          </a:xfrm>
          <a:prstGeom prst="rect">
            <a:avLst/>
          </a:prstGeom>
        </p:spPr>
      </p:pic>
      <p:sp>
        <p:nvSpPr>
          <p:cNvPr id="13" name="Shape 128">
            <a:extLst>
              <a:ext uri="{FF2B5EF4-FFF2-40B4-BE49-F238E27FC236}">
                <a16:creationId xmlns:a16="http://schemas.microsoft.com/office/drawing/2014/main" id="{B21F043B-B4F2-44D6-B1F2-AC1A93621DE4}"/>
              </a:ext>
            </a:extLst>
          </p:cNvPr>
          <p:cNvSpPr/>
          <p:nvPr userDrawn="1"/>
        </p:nvSpPr>
        <p:spPr>
          <a:xfrm>
            <a:off x="615" y="6305550"/>
            <a:ext cx="12191385" cy="56431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59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pic>
        <p:nvPicPr>
          <p:cNvPr id="14" name="image1.png" descr="RGB_White-Seal_White-Mark_SC_Horizontal–400dpi.png">
            <a:extLst>
              <a:ext uri="{FF2B5EF4-FFF2-40B4-BE49-F238E27FC236}">
                <a16:creationId xmlns:a16="http://schemas.microsoft.com/office/drawing/2014/main" id="{4CC85D67-F0E5-4C93-92F2-7E4F54B5C9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" y="6419616"/>
            <a:ext cx="2093957" cy="2636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95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112517"/>
            <a:ext cx="12191999" cy="572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</a:path>
              <a:path w="12192000" h="1112520">
                <a:moveTo>
                  <a:pt x="0" y="0"/>
                </a:moveTo>
                <a:lnTo>
                  <a:pt x="0" y="11125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323075"/>
            <a:ext cx="12192000" cy="535305"/>
          </a:xfrm>
          <a:custGeom>
            <a:avLst/>
            <a:gdLst/>
            <a:ahLst/>
            <a:cxnLst/>
            <a:rect l="l" t="t" r="r" b="b"/>
            <a:pathLst>
              <a:path w="12192000" h="535304">
                <a:moveTo>
                  <a:pt x="12192000" y="534922"/>
                </a:moveTo>
                <a:lnTo>
                  <a:pt x="12192000" y="0"/>
                </a:lnTo>
                <a:lnTo>
                  <a:pt x="0" y="0"/>
                </a:lnTo>
                <a:lnTo>
                  <a:pt x="0" y="534922"/>
                </a:lnTo>
                <a:lnTo>
                  <a:pt x="12192000" y="53492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504" y="6457188"/>
            <a:ext cx="2093976" cy="2636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112" y="109728"/>
            <a:ext cx="2904744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" y="292430"/>
            <a:ext cx="1219225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096" y="1447672"/>
            <a:ext cx="11118850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04778" y="6530433"/>
            <a:ext cx="208279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93583" y="4490497"/>
            <a:ext cx="8226425" cy="12543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MDP Collaboration Meeting CM8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04/30/2024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2362200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Nb</a:t>
            </a:r>
            <a:r>
              <a:rPr lang="en-US" sz="21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Sn SMCT task overview, main results and next steps</a:t>
            </a:r>
          </a:p>
          <a:p>
            <a:pPr algn="ctr"/>
            <a:endParaRPr lang="en-US" sz="16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Zlobin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5723" y="0"/>
            <a:ext cx="9066530" cy="1170940"/>
            <a:chOff x="3125723" y="0"/>
            <a:chExt cx="9066530" cy="1170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723" y="0"/>
              <a:ext cx="9066275" cy="1170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275" y="239255"/>
              <a:ext cx="5658612" cy="742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51631" y="0"/>
              <a:ext cx="9040495" cy="1094740"/>
            </a:xfrm>
            <a:custGeom>
              <a:avLst/>
              <a:gdLst/>
              <a:ahLst/>
              <a:cxnLst/>
              <a:rect l="l" t="t" r="r" b="b"/>
              <a:pathLst>
                <a:path w="9040495" h="1094740">
                  <a:moveTo>
                    <a:pt x="0" y="1094232"/>
                  </a:moveTo>
                  <a:lnTo>
                    <a:pt x="9040368" y="1094232"/>
                  </a:lnTo>
                  <a:lnTo>
                    <a:pt x="9040368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2856" y="3890232"/>
            <a:ext cx="2193014" cy="2147207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1F495BA-E3DB-479A-B07C-A601186F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65110"/>
              </p:ext>
            </p:extLst>
          </p:nvPr>
        </p:nvGraphicFramePr>
        <p:xfrm>
          <a:off x="321373" y="1295400"/>
          <a:ext cx="8991599" cy="288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219">
                  <a:extLst>
                    <a:ext uri="{9D8B030D-6E8A-4147-A177-3AD203B41FA5}">
                      <a16:colId xmlns:a16="http://schemas.microsoft.com/office/drawing/2014/main" val="305178501"/>
                    </a:ext>
                  </a:extLst>
                </a:gridCol>
                <a:gridCol w="6323269">
                  <a:extLst>
                    <a:ext uri="{9D8B030D-6E8A-4147-A177-3AD203B41FA5}">
                      <a16:colId xmlns:a16="http://schemas.microsoft.com/office/drawing/2014/main" val="1360109034"/>
                    </a:ext>
                  </a:extLst>
                </a:gridCol>
                <a:gridCol w="1320111">
                  <a:extLst>
                    <a:ext uri="{9D8B030D-6E8A-4147-A177-3AD203B41FA5}">
                      <a16:colId xmlns:a16="http://schemas.microsoft.com/office/drawing/2014/main" val="369269253"/>
                    </a:ext>
                  </a:extLst>
                </a:gridCol>
              </a:tblGrid>
              <a:tr h="27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Milestone</a:t>
                      </a:r>
                      <a:r>
                        <a:rPr lang="en-US" sz="2000" spc="-65" dirty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#</a:t>
                      </a: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Description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Target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29699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M1a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5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</a:t>
                      </a:r>
                      <a:r>
                        <a:rPr sz="20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using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large-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4-layer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small-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cos-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theta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coils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mirror structure.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-2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3 =&gt; 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Feb 24</a:t>
                      </a:r>
                      <a:endParaRPr sz="2000" dirty="0">
                        <a:solidFill>
                          <a:srgbClr val="FF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264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M2a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Development,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fabrication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120-</a:t>
                      </a:r>
                      <a:r>
                        <a:rPr sz="2000" spc="-95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field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up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11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056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M3a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Assembly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stress-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  <a:p>
                      <a:pPr marL="9525" marR="7480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layer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60-</a:t>
                      </a:r>
                      <a:r>
                        <a:rPr sz="2000" spc="-90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17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 management.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Sept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4534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27469" y="2685132"/>
            <a:ext cx="9000743" cy="1497771"/>
          </a:xfrm>
          <a:custGeom>
            <a:avLst/>
            <a:gdLst/>
            <a:ahLst/>
            <a:cxnLst/>
            <a:rect l="l" t="t" r="r" b="b"/>
            <a:pathLst>
              <a:path w="6632575" h="437514">
                <a:moveTo>
                  <a:pt x="0" y="437388"/>
                </a:moveTo>
                <a:lnTo>
                  <a:pt x="6632448" y="437388"/>
                </a:lnTo>
                <a:lnTo>
                  <a:pt x="6632448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BDD7F-4A91-9F5A-1F9C-057832677D4D}"/>
              </a:ext>
            </a:extLst>
          </p:cNvPr>
          <p:cNvSpPr txBox="1"/>
          <p:nvPr/>
        </p:nvSpPr>
        <p:spPr>
          <a:xfrm>
            <a:off x="3188681" y="279186"/>
            <a:ext cx="8974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US-MDP Task: Nb</a:t>
            </a:r>
            <a:r>
              <a:rPr lang="en-US" sz="2800" baseline="-20833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Sn</a:t>
            </a:r>
            <a:r>
              <a:rPr lang="en-US" sz="2800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SMCT</a:t>
            </a:r>
            <a:r>
              <a:rPr lang="en-US" sz="2800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R&amp;D next steps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C36CF3-B41C-6A1F-89C0-28CE62600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86859"/>
              </p:ext>
            </p:extLst>
          </p:nvPr>
        </p:nvGraphicFramePr>
        <p:xfrm>
          <a:off x="321373" y="4724402"/>
          <a:ext cx="8991599" cy="108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219">
                  <a:extLst>
                    <a:ext uri="{9D8B030D-6E8A-4147-A177-3AD203B41FA5}">
                      <a16:colId xmlns:a16="http://schemas.microsoft.com/office/drawing/2014/main" val="1698055832"/>
                    </a:ext>
                  </a:extLst>
                </a:gridCol>
                <a:gridCol w="6323269">
                  <a:extLst>
                    <a:ext uri="{9D8B030D-6E8A-4147-A177-3AD203B41FA5}">
                      <a16:colId xmlns:a16="http://schemas.microsoft.com/office/drawing/2014/main" val="1745966503"/>
                    </a:ext>
                  </a:extLst>
                </a:gridCol>
                <a:gridCol w="1320111">
                  <a:extLst>
                    <a:ext uri="{9D8B030D-6E8A-4147-A177-3AD203B41FA5}">
                      <a16:colId xmlns:a16="http://schemas.microsoft.com/office/drawing/2014/main" val="2601765309"/>
                    </a:ext>
                  </a:extLst>
                </a:gridCol>
              </a:tblGrid>
              <a:tr h="108172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spc="-4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M2a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+</a:t>
                      </a:r>
                      <a:r>
                        <a:rPr lang="en-US" sz="2000" spc="-5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M3a</a:t>
                      </a:r>
                      <a:endParaRPr lang="en-US" sz="2000" dirty="0">
                        <a:solidFill>
                          <a:srgbClr val="FF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Development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of the SMCT coil technology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3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4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lang="en-US"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5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3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7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3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120-</a:t>
                      </a:r>
                      <a:r>
                        <a:rPr sz="2000" spc="-9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lang="en-US"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the</a:t>
                      </a:r>
                      <a:r>
                        <a:rPr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field</a:t>
                      </a:r>
                      <a:r>
                        <a:rPr sz="2000" spc="-6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up</a:t>
                      </a:r>
                      <a:r>
                        <a:rPr sz="2000" spc="-4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2000" spc="-4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11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 and in a 4-layer 60-mm dipole with the field up to 15 T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.</a:t>
                      </a:r>
                      <a:endParaRPr sz="2000" dirty="0">
                        <a:solidFill>
                          <a:srgbClr val="FF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Jan-</a:t>
                      </a:r>
                      <a:r>
                        <a:rPr lang="en-US" sz="2000" spc="-25" dirty="0">
                          <a:solidFill>
                            <a:srgbClr val="FF0000"/>
                          </a:solidFill>
                          <a:latin typeface="Franklin Gothic Medium"/>
                          <a:cs typeface="Franklin Gothic Medium"/>
                        </a:rPr>
                        <a:t>June 2025</a:t>
                      </a:r>
                      <a:endParaRPr sz="2000" dirty="0">
                        <a:solidFill>
                          <a:srgbClr val="FF0000"/>
                        </a:solidFill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428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ABD19-AE52-8DA9-1D55-ACA3FDE14AB0}"/>
              </a:ext>
            </a:extLst>
          </p:cNvPr>
          <p:cNvSpPr txBox="1"/>
          <p:nvPr/>
        </p:nvSpPr>
        <p:spPr>
          <a:xfrm>
            <a:off x="997055" y="5806606"/>
            <a:ext cx="764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7030A0"/>
                </a:solidFill>
              </a:rPr>
              <a:t>Task progress is limited by the resources available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1B9619-FD8E-B38A-7B5B-E6BBADC1CA08}"/>
              </a:ext>
            </a:extLst>
          </p:cNvPr>
          <p:cNvSpPr/>
          <p:nvPr/>
        </p:nvSpPr>
        <p:spPr>
          <a:xfrm>
            <a:off x="4495800" y="4308349"/>
            <a:ext cx="685800" cy="4160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05B3-8D21-00DA-1B87-B92E39ED4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82"/>
          <a:stretch/>
        </p:blipFill>
        <p:spPr>
          <a:xfrm>
            <a:off x="9692855" y="1295400"/>
            <a:ext cx="2198404" cy="2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1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18F3-0265-4D8E-001C-6DAC1D6B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292430"/>
            <a:ext cx="8915401" cy="430887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1D52B-4897-593E-8551-E814BA19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59432"/>
            <a:ext cx="6141719" cy="480131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first milestone </a:t>
            </a:r>
            <a:r>
              <a:rPr lang="en-US" sz="2600" spc="-45" dirty="0">
                <a:cs typeface="Franklin Gothic Medium"/>
              </a:rPr>
              <a:t>AI-</a:t>
            </a:r>
            <a:r>
              <a:rPr lang="en-US" sz="2600" spc="-25" dirty="0">
                <a:cs typeface="Franklin Gothic Medium"/>
              </a:rPr>
              <a:t>M1a </a:t>
            </a:r>
            <a:r>
              <a:rPr lang="en-US" sz="2600" dirty="0">
                <a:latin typeface="+mn-lt"/>
              </a:rPr>
              <a:t>of the MDP SMCT task has been achieved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t</a:t>
            </a:r>
            <a:r>
              <a:rPr lang="en-US" sz="2600" dirty="0">
                <a:solidFill>
                  <a:srgbClr val="7030A0"/>
                </a:solidFill>
                <a:latin typeface="+mn-lt"/>
              </a:rPr>
              <a:t>he 1</a:t>
            </a:r>
            <a:r>
              <a:rPr lang="en-US" sz="2600" baseline="30000" dirty="0">
                <a:solidFill>
                  <a:srgbClr val="7030A0"/>
                </a:solidFill>
                <a:latin typeface="+mn-lt"/>
              </a:rPr>
              <a:t>st</a:t>
            </a:r>
            <a:r>
              <a:rPr lang="en-US" sz="2600" dirty="0">
                <a:solidFill>
                  <a:srgbClr val="7030A0"/>
                </a:solidFill>
                <a:latin typeface="+mn-lt"/>
              </a:rPr>
              <a:t> SMCT coil has been designed, fabricated and tested showing promising quench performance but revealing also some issues to be addressed by the 2</a:t>
            </a:r>
            <a:r>
              <a:rPr lang="en-US" sz="2600" baseline="30000" dirty="0">
                <a:solidFill>
                  <a:srgbClr val="7030A0"/>
                </a:solidFill>
                <a:latin typeface="+mn-lt"/>
              </a:rPr>
              <a:t>nd</a:t>
            </a:r>
            <a:r>
              <a:rPr lang="en-US" sz="2600" dirty="0">
                <a:solidFill>
                  <a:srgbClr val="7030A0"/>
                </a:solidFill>
                <a:latin typeface="+mn-lt"/>
              </a:rPr>
              <a:t> coil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/>
              <a:t>Fabrication of the 2</a:t>
            </a:r>
            <a:r>
              <a:rPr lang="en-US" sz="2600" baseline="30000" dirty="0"/>
              <a:t>nd</a:t>
            </a:r>
            <a:r>
              <a:rPr lang="en-US" sz="2600" dirty="0"/>
              <a:t> SMCT coil and its test independently and in two dipole configurations with the 1</a:t>
            </a:r>
            <a:r>
              <a:rPr lang="en-US" sz="2600" baseline="30000" dirty="0"/>
              <a:t>st</a:t>
            </a:r>
            <a:r>
              <a:rPr lang="en-US" sz="2600" dirty="0"/>
              <a:t> SMCT coil and MDPST1 inner coils will allow to further study the potential of the SMCT technology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A5D9A6-DBC9-D708-9E13-E69AA28B6740}"/>
              </a:ext>
            </a:extLst>
          </p:cNvPr>
          <p:cNvGrpSpPr/>
          <p:nvPr/>
        </p:nvGrpSpPr>
        <p:grpSpPr>
          <a:xfrm>
            <a:off x="6389658" y="1448547"/>
            <a:ext cx="5726142" cy="4223084"/>
            <a:chOff x="6389658" y="1448547"/>
            <a:chExt cx="5726142" cy="4223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B70F86-A517-9EEE-C157-EDBA69F221CE}"/>
                </a:ext>
              </a:extLst>
            </p:cNvPr>
            <p:cNvGrpSpPr/>
            <p:nvPr/>
          </p:nvGrpSpPr>
          <p:grpSpPr>
            <a:xfrm>
              <a:off x="6389658" y="1448547"/>
              <a:ext cx="5726142" cy="4223084"/>
              <a:chOff x="6465858" y="1737662"/>
              <a:chExt cx="5726142" cy="422308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81B97CC-5B1A-8280-2DE7-D00C7957A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65858" y="1737662"/>
                <a:ext cx="5726142" cy="4223084"/>
              </a:xfrm>
              <a:prstGeom prst="rect">
                <a:avLst/>
              </a:prstGeom>
            </p:spPr>
          </p:pic>
          <p:sp>
            <p:nvSpPr>
              <p:cNvPr id="6" name="Arrow: Up 5">
                <a:extLst>
                  <a:ext uri="{FF2B5EF4-FFF2-40B4-BE49-F238E27FC236}">
                    <a16:creationId xmlns:a16="http://schemas.microsoft.com/office/drawing/2014/main" id="{DEC3B37D-AB11-D816-FF21-89AF0C03349A}"/>
                  </a:ext>
                </a:extLst>
              </p:cNvPr>
              <p:cNvSpPr/>
              <p:nvPr/>
            </p:nvSpPr>
            <p:spPr>
              <a:xfrm>
                <a:off x="11506200" y="2819400"/>
                <a:ext cx="45719" cy="22860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69FF47-B7F1-4880-E97F-C5165BDD3474}"/>
                </a:ext>
              </a:extLst>
            </p:cNvPr>
            <p:cNvCxnSpPr/>
            <p:nvPr/>
          </p:nvCxnSpPr>
          <p:spPr>
            <a:xfrm>
              <a:off x="9252414" y="4237947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872F74-6A13-6737-BC5A-AFEE61C8F469}"/>
                </a:ext>
              </a:extLst>
            </p:cNvPr>
            <p:cNvSpPr txBox="1"/>
            <p:nvPr/>
          </p:nvSpPr>
          <p:spPr>
            <a:xfrm>
              <a:off x="8305618" y="442540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MDP-1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DC0DC8-715E-8B5C-66FE-90EFB2B09C16}"/>
                </a:ext>
              </a:extLst>
            </p:cNvPr>
            <p:cNvSpPr txBox="1"/>
            <p:nvPr/>
          </p:nvSpPr>
          <p:spPr>
            <a:xfrm>
              <a:off x="9296400" y="44196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MDP-2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98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49" y="314327"/>
            <a:ext cx="8690658" cy="430887"/>
          </a:xfrm>
        </p:spPr>
        <p:txBody>
          <a:bodyPr/>
          <a:lstStyle/>
          <a:p>
            <a:pPr algn="ctr"/>
            <a:r>
              <a:rPr lang="en-US" dirty="0"/>
              <a:t>MDP phase 3: SMCT concept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98" y="4648286"/>
            <a:ext cx="1651596" cy="1626619"/>
          </a:xfrm>
        </p:spPr>
        <p:txBody>
          <a:bodyPr>
            <a:normAutofit/>
          </a:bodyPr>
          <a:lstStyle/>
          <a:p>
            <a:r>
              <a:rPr lang="en-US" sz="1600" dirty="0"/>
              <a:t>Utility structure (LBNL/FNAL)</a:t>
            </a:r>
          </a:p>
          <a:p>
            <a:pPr lvl="1"/>
            <a:r>
              <a:rPr lang="en-US" sz="1400" dirty="0">
                <a:solidFill>
                  <a:srgbClr val="7030A0"/>
                </a:solidFill>
              </a:rPr>
              <a:t>Cold mass OD=750 mm</a:t>
            </a:r>
          </a:p>
          <a:p>
            <a:pPr lvl="1"/>
            <a:r>
              <a:rPr lang="en-US" sz="1400" dirty="0">
                <a:solidFill>
                  <a:srgbClr val="7030A0"/>
                </a:solidFill>
              </a:rPr>
              <a:t>75 mm thick Al shell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087" y="1173383"/>
            <a:ext cx="544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1. Coil conceptual design with stress 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060" y="4078087"/>
            <a:ext cx="3271989" cy="39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2. Mechanical structures</a:t>
            </a:r>
          </a:p>
        </p:txBody>
      </p:sp>
      <p:pic>
        <p:nvPicPr>
          <p:cNvPr id="2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48" y="4078087"/>
            <a:ext cx="2343884" cy="22480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6007A8-099D-6D61-591D-2C9B8288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80" y="1658022"/>
            <a:ext cx="5918702" cy="395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4811F3-89D0-A3C7-2276-9317E37ED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891" y="1876857"/>
            <a:ext cx="5567187" cy="220123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3FE9A3E1-21B6-61E7-29AD-BDCDA6780163}"/>
              </a:ext>
            </a:extLst>
          </p:cNvPr>
          <p:cNvSpPr/>
          <p:nvPr/>
        </p:nvSpPr>
        <p:spPr>
          <a:xfrm>
            <a:off x="10744200" y="3021827"/>
            <a:ext cx="76200" cy="86177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B2EF377-B33B-CCE2-B000-FD9CC4859B4B}"/>
              </a:ext>
            </a:extLst>
          </p:cNvPr>
          <p:cNvSpPr/>
          <p:nvPr/>
        </p:nvSpPr>
        <p:spPr>
          <a:xfrm rot="5400000">
            <a:off x="11223423" y="3521738"/>
            <a:ext cx="76200" cy="86177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6249-BB7B-B392-CD4B-85AEA436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292430"/>
            <a:ext cx="8991727" cy="430887"/>
          </a:xfrm>
        </p:spPr>
        <p:txBody>
          <a:bodyPr/>
          <a:lstStyle/>
          <a:p>
            <a:pPr algn="ctr"/>
            <a:r>
              <a:rPr lang="en-US" dirty="0"/>
              <a:t>Result discussion and publication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9E347-8F7B-6FD9-4E21-30F5B4D3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8702"/>
            <a:ext cx="11658600" cy="5201424"/>
          </a:xfrm>
        </p:spPr>
        <p:txBody>
          <a:bodyPr/>
          <a:lstStyle/>
          <a:p>
            <a:r>
              <a:rPr lang="en-US" sz="2200" b="1" u="sng" dirty="0">
                <a:solidFill>
                  <a:srgbClr val="7030A0"/>
                </a:solidFill>
              </a:rPr>
              <a:t>Presentations (since CM7):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I. </a:t>
            </a:r>
            <a:r>
              <a:rPr lang="en-US" sz="1600" dirty="0" err="1"/>
              <a:t>Novitski</a:t>
            </a:r>
            <a:r>
              <a:rPr lang="en-US" sz="1600" dirty="0"/>
              <a:t>, “SMCTM1 assembly status,” MSD SCRD group meeting, 03/13/2023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I. </a:t>
            </a:r>
            <a:r>
              <a:rPr lang="en-US" sz="1600" dirty="0" err="1"/>
              <a:t>Novitski</a:t>
            </a:r>
            <a:r>
              <a:rPr lang="en-US" sz="1600" dirty="0"/>
              <a:t>, “SMCT mirror magnet update,” US-MDP general meeting, 05/10/2023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M. </a:t>
            </a:r>
            <a:r>
              <a:rPr lang="en-US" sz="1600" dirty="0" err="1"/>
              <a:t>Baldini</a:t>
            </a:r>
            <a:r>
              <a:rPr lang="en-US" sz="1600" dirty="0"/>
              <a:t>, “SMCTM1 Magnet Instrumentation and Test plan,” 07/17/2023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A.V. Zlobin,“Nb</a:t>
            </a:r>
            <a:r>
              <a:rPr lang="en-US" sz="1600" baseline="-25000" dirty="0"/>
              <a:t>3</a:t>
            </a:r>
            <a:r>
              <a:rPr lang="en-US" sz="1600" dirty="0"/>
              <a:t>Sn SMCT program overview and FY24 plan,” US-MDP general meeting, 10/11/2023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0" dirty="0">
                <a:effectLst/>
              </a:rPr>
              <a:t>M. </a:t>
            </a:r>
            <a:r>
              <a:rPr lang="en-US" sz="1600" i="0" dirty="0" err="1">
                <a:effectLst/>
              </a:rPr>
              <a:t>Baldini</a:t>
            </a:r>
            <a:r>
              <a:rPr lang="en-US" sz="1600" i="0" dirty="0">
                <a:effectLst/>
              </a:rPr>
              <a:t>, “SMCTM1a test summary and next steps,”</a:t>
            </a:r>
            <a:r>
              <a:rPr lang="en-US" sz="1600" dirty="0"/>
              <a:t> US-MDP general meeting, 10/11/2023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I. </a:t>
            </a:r>
            <a:r>
              <a:rPr lang="en-US" sz="1600" dirty="0" err="1"/>
              <a:t>Novitski</a:t>
            </a:r>
            <a:r>
              <a:rPr lang="en-US" sz="1600" dirty="0"/>
              <a:t>, “Development and Test of a Large-Aperture Nb</a:t>
            </a:r>
            <a:r>
              <a:rPr lang="en-US" sz="1600" baseline="-25000" dirty="0"/>
              <a:t>3</a:t>
            </a:r>
            <a:r>
              <a:rPr lang="en-US" sz="1600" dirty="0"/>
              <a:t>Sn Cos-Theta Dipole Coil With Stress Management,” MT-28, 10/272023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A.V. Zlobin, “US MDP high-field Nb</a:t>
            </a:r>
            <a:r>
              <a:rPr lang="en-US" sz="1600" baseline="-25000" dirty="0"/>
              <a:t>3</a:t>
            </a:r>
            <a:r>
              <a:rPr lang="en-US" sz="1600" dirty="0"/>
              <a:t>Sn cos-theta dipole magnet with stress management,” EU HFM program annual meeting, 11/01/2023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A.V. Zlobin, I. </a:t>
            </a:r>
            <a:r>
              <a:rPr lang="en-US" sz="1600" dirty="0" err="1"/>
              <a:t>Novitski</a:t>
            </a:r>
            <a:r>
              <a:rPr lang="en-US" sz="1600" dirty="0"/>
              <a:t>, M. </a:t>
            </a:r>
            <a:r>
              <a:rPr lang="en-US" sz="1600" dirty="0" err="1"/>
              <a:t>Baldini</a:t>
            </a:r>
            <a:r>
              <a:rPr lang="en-US" sz="1600" dirty="0"/>
              <a:t>, S. </a:t>
            </a:r>
            <a:r>
              <a:rPr lang="en-US" sz="1600" dirty="0" err="1"/>
              <a:t>Krave</a:t>
            </a:r>
            <a:r>
              <a:rPr lang="en-US" sz="1600" dirty="0"/>
              <a:t>, “</a:t>
            </a:r>
            <a:r>
              <a:rPr lang="en-US" sz="1600" i="0" dirty="0">
                <a:effectLst/>
              </a:rPr>
              <a:t>SMCTM1 - results and discussions</a:t>
            </a:r>
            <a:r>
              <a:rPr lang="en-US" sz="1600" dirty="0"/>
              <a:t>”, MSD SCRD group meeting, 03/04/2024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I. </a:t>
            </a:r>
            <a:r>
              <a:rPr lang="en-US" sz="1600" dirty="0" err="1"/>
              <a:t>Novitski</a:t>
            </a:r>
            <a:r>
              <a:rPr lang="en-US" sz="1600" dirty="0"/>
              <a:t>, “SMCT mirror assembly,” US MDP general meeting, 4/10/2024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0" dirty="0">
                <a:effectLst/>
              </a:rPr>
              <a:t>M. </a:t>
            </a:r>
            <a:r>
              <a:rPr lang="en-US" sz="1600" i="0" dirty="0" err="1">
                <a:effectLst/>
              </a:rPr>
              <a:t>Baldini</a:t>
            </a:r>
            <a:r>
              <a:rPr lang="en-US" sz="1600" i="0" dirty="0">
                <a:effectLst/>
              </a:rPr>
              <a:t>, “SMCTM1a/b test summary,”</a:t>
            </a:r>
            <a:r>
              <a:rPr lang="en-US" sz="1600" dirty="0"/>
              <a:t> US MDP general meeting, 4/10/2024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S. </a:t>
            </a:r>
            <a:r>
              <a:rPr lang="en-US" sz="1600" dirty="0" err="1"/>
              <a:t>Krave</a:t>
            </a:r>
            <a:r>
              <a:rPr lang="en-US" sz="1600" dirty="0"/>
              <a:t>, “Acoustic Sensors for SMCTM1b,” US MDP general meeting, 4/10/2024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2200" b="1" u="sng" dirty="0">
                <a:solidFill>
                  <a:srgbClr val="7030A0"/>
                </a:solidFill>
              </a:rPr>
              <a:t>Publications: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I. </a:t>
            </a:r>
            <a:r>
              <a:rPr lang="en-US" sz="1600" dirty="0" err="1"/>
              <a:t>Novitski</a:t>
            </a:r>
            <a:r>
              <a:rPr lang="en-US" sz="1600" dirty="0"/>
              <a:t>, A.V. Zlobin, M. </a:t>
            </a:r>
            <a:r>
              <a:rPr lang="en-US" sz="1600" dirty="0" err="1"/>
              <a:t>Baldini</a:t>
            </a:r>
            <a:r>
              <a:rPr lang="en-US" sz="1600" dirty="0"/>
              <a:t>, S. </a:t>
            </a:r>
            <a:r>
              <a:rPr lang="en-US" sz="1600" dirty="0" err="1"/>
              <a:t>Krave</a:t>
            </a:r>
            <a:r>
              <a:rPr lang="en-US" sz="1600" dirty="0"/>
              <a:t>, D. Orris, D. </a:t>
            </a:r>
            <a:r>
              <a:rPr lang="en-US" sz="1600" dirty="0" err="1"/>
              <a:t>Turrioni</a:t>
            </a:r>
            <a:r>
              <a:rPr lang="en-US" sz="1600" dirty="0"/>
              <a:t>, E. </a:t>
            </a:r>
            <a:r>
              <a:rPr lang="en-US" sz="1600" dirty="0" err="1"/>
              <a:t>Barzi</a:t>
            </a:r>
            <a:r>
              <a:rPr lang="en-US" sz="1600" dirty="0"/>
              <a:t>, “Development and test of a large-aperture Nb</a:t>
            </a:r>
            <a:r>
              <a:rPr lang="en-US" sz="1600" baseline="-25000" dirty="0"/>
              <a:t>3</a:t>
            </a:r>
            <a:r>
              <a:rPr lang="en-US" sz="1600" dirty="0"/>
              <a:t>Sn cos-theta dipole coil with stress management,” IEEE Trans. on Appl. </a:t>
            </a:r>
            <a:r>
              <a:rPr lang="en-US" sz="1600" dirty="0" err="1"/>
              <a:t>Supercond</a:t>
            </a:r>
            <a:r>
              <a:rPr lang="en-US" sz="1600" dirty="0"/>
              <a:t>., Vol.  </a:t>
            </a:r>
            <a:r>
              <a:rPr lang="en-US" sz="1600" dirty="0">
                <a:solidFill>
                  <a:srgbClr val="FF0000"/>
                </a:solidFill>
              </a:rPr>
              <a:t>3x</a:t>
            </a:r>
            <a:r>
              <a:rPr lang="en-US" sz="1600" dirty="0"/>
              <a:t>, Issue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n-US" sz="1600" dirty="0"/>
              <a:t>, 2024</a:t>
            </a:r>
          </a:p>
          <a:p>
            <a:endParaRPr lang="en-US" sz="1600" b="1" u="sng" dirty="0">
              <a:solidFill>
                <a:srgbClr val="7030A0"/>
              </a:solidFill>
            </a:endParaRPr>
          </a:p>
          <a:p>
            <a:r>
              <a:rPr lang="en-US" sz="2200" b="1" u="sng" dirty="0">
                <a:solidFill>
                  <a:srgbClr val="7030A0"/>
                </a:solidFill>
              </a:rPr>
              <a:t>IPAC’2024 and ASC’2024 abstracts: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A.V. Zlobin et al., “Development and test of a large-aperture Nb3Sn cos-theta dipole coil with stress management,” IPAC-2024, poster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A.V. Zlobin et al., “Test of a 4-layer Nb</a:t>
            </a:r>
            <a:r>
              <a:rPr lang="en-US" sz="16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Sn cos-theta dipole coil with stress management,” ASC-2024, invited talk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851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5CEA-C06D-0F8E-02F5-E3C3A9B6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9" y="292430"/>
            <a:ext cx="8839327" cy="430887"/>
          </a:xfrm>
        </p:spPr>
        <p:txBody>
          <a:bodyPr/>
          <a:lstStyle/>
          <a:p>
            <a:pPr algn="ctr"/>
            <a:r>
              <a:rPr lang="en-US" dirty="0"/>
              <a:t>MDP 1 and 2 Nb</a:t>
            </a:r>
            <a:r>
              <a:rPr lang="en-US" baseline="-25000" dirty="0"/>
              <a:t>3</a:t>
            </a:r>
            <a:r>
              <a:rPr lang="en-US" dirty="0"/>
              <a:t>Sn program at Fermilab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0A9F-674A-0551-0D7F-F3B0C6FC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876800"/>
            <a:ext cx="5303520" cy="12268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0F91D-1D43-ED37-0559-9E5769C169D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4876798"/>
            <a:ext cx="5303520" cy="12268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F0A7-7B5D-036D-6A01-5C6919C8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" y="1219200"/>
            <a:ext cx="5072395" cy="38214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93223E-81B9-AF16-8018-B05831FA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5" y="1219200"/>
            <a:ext cx="5947070" cy="397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E49FC9-EB6D-2AE8-2571-0D49F52BB5EF}"/>
              </a:ext>
            </a:extLst>
          </p:cNvPr>
          <p:cNvCxnSpPr/>
          <p:nvPr/>
        </p:nvCxnSpPr>
        <p:spPr>
          <a:xfrm>
            <a:off x="2514600" y="3733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422FD0-1B34-C69D-4573-CDAECAA3ED46}"/>
              </a:ext>
            </a:extLst>
          </p:cNvPr>
          <p:cNvSpPr txBox="1"/>
          <p:nvPr/>
        </p:nvSpPr>
        <p:spPr>
          <a:xfrm>
            <a:off x="1567804" y="392125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MDP-1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36196-A652-68F5-7BE0-3F1C60059DF7}"/>
              </a:ext>
            </a:extLst>
          </p:cNvPr>
          <p:cNvSpPr txBox="1"/>
          <p:nvPr/>
        </p:nvSpPr>
        <p:spPr>
          <a:xfrm>
            <a:off x="2558586" y="391545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MDP-2</a:t>
            </a:r>
          </a:p>
        </p:txBody>
      </p:sp>
    </p:spTree>
    <p:extLst>
      <p:ext uri="{BB962C8B-B14F-4D97-AF65-F5344CB8AC3E}">
        <p14:creationId xmlns:p14="http://schemas.microsoft.com/office/powerpoint/2010/main" val="140533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01C1-2E86-E1E0-75B5-65D8C0E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9" y="292430"/>
            <a:ext cx="8915527" cy="430887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76ACB-A4EC-7945-A5AD-9075AFE2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96" y="1447672"/>
            <a:ext cx="11118850" cy="2831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Program goal and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Summary of results achieved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details by Maria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Next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lessons learned by Igor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Long-term plan based on P5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138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370878-DF5C-11A8-67C9-DF4821EB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3" y="2735874"/>
            <a:ext cx="3494458" cy="22636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4412C14-4F27-0396-65D9-59D5F236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69" y="292430"/>
            <a:ext cx="8945357" cy="861774"/>
          </a:xfrm>
        </p:spPr>
        <p:txBody>
          <a:bodyPr/>
          <a:lstStyle/>
          <a:p>
            <a:pPr algn="ctr"/>
            <a:r>
              <a:rPr lang="en-US" sz="2800" b="1" dirty="0"/>
              <a:t>Stress Management Cos-Theta (</a:t>
            </a:r>
            <a:r>
              <a:rPr lang="en-US" b="1" dirty="0">
                <a:latin typeface="Franklin Gothic Medium" panose="020B0603020102020204" pitchFamily="34" charset="0"/>
              </a:rPr>
              <a:t>SMCT)</a:t>
            </a:r>
            <a:r>
              <a:rPr lang="en-US" b="1" spc="-35" dirty="0">
                <a:latin typeface="Franklin Gothic Medium" panose="020B0603020102020204" pitchFamily="34" charset="0"/>
              </a:rPr>
              <a:t> </a:t>
            </a:r>
            <a:r>
              <a:rPr lang="en-US" b="1" dirty="0">
                <a:latin typeface="Franklin Gothic Medium" panose="020B0603020102020204" pitchFamily="34" charset="0"/>
              </a:rPr>
              <a:t>coil</a:t>
            </a:r>
            <a:r>
              <a:rPr lang="en-US" b="1" spc="-30" dirty="0">
                <a:latin typeface="Franklin Gothic Medium" panose="020B0603020102020204" pitchFamily="34" charset="0"/>
              </a:rPr>
              <a:t> concept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7DDEDE9-FAF3-EA6A-E7A6-2259A255B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3820" y="1208763"/>
            <a:ext cx="7465406" cy="4739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stress-managed cos-theta (SMCT) coil is a new concept being developed at Fermilab for HF and/or LA accelerator magnets based on LTS and 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SMCT structure is used to reduce large coil deformations under Lorentz forces and, thus, the excessively large strains and stresses in the coil.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 120-mm aperture two-layer Nb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Sn SMCT dipole coil has been developed at Fermilab to demonstrate the SM concept including coil design, fabrication technology and performance. 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3ADDAC-7976-C203-03CA-A3AF85969F1E}"/>
              </a:ext>
            </a:extLst>
          </p:cNvPr>
          <p:cNvGrpSpPr>
            <a:grpSpLocks noChangeAspect="1"/>
          </p:cNvGrpSpPr>
          <p:nvPr/>
        </p:nvGrpSpPr>
        <p:grpSpPr>
          <a:xfrm>
            <a:off x="186246" y="1208763"/>
            <a:ext cx="4337573" cy="1324899"/>
            <a:chOff x="185968" y="1201861"/>
            <a:chExt cx="5030201" cy="15364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CB5772-A317-4AA6-B545-A61E913F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990" y="1688425"/>
              <a:ext cx="5028179" cy="1049896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B3743220-D9D7-4E58-9DA8-948129411084}"/>
                </a:ext>
              </a:extLst>
            </p:cNvPr>
            <p:cNvSpPr txBox="1"/>
            <p:nvPr/>
          </p:nvSpPr>
          <p:spPr>
            <a:xfrm>
              <a:off x="185968" y="1201861"/>
              <a:ext cx="3549232" cy="469205"/>
            </a:xfrm>
            <a:prstGeom prst="rect">
              <a:avLst/>
            </a:prstGeom>
          </p:spPr>
          <p:txBody>
            <a:bodyPr vert="horz" wrap="square" lIns="0" tIns="156845" rIns="0" bIns="0" rtlCol="0">
              <a:spAutoFit/>
            </a:bodyPr>
            <a:lstStyle/>
            <a:p>
              <a:pPr marR="6985" algn="l">
                <a:lnSpc>
                  <a:spcPct val="100000"/>
                </a:lnSpc>
                <a:spcBef>
                  <a:spcPts val="1135"/>
                </a:spcBef>
              </a:pPr>
              <a:r>
                <a:rPr lang="en-US" sz="1600" spc="-10" dirty="0">
                  <a:solidFill>
                    <a:schemeClr val="tx2"/>
                  </a:solidFill>
                  <a:latin typeface="Franklin Gothic Medium"/>
                  <a:cs typeface="Franklin Gothic Medium"/>
                </a:rPr>
                <a:t>Nb</a:t>
              </a:r>
              <a:r>
                <a:rPr lang="en-US" sz="1600" spc="-10" baseline="-25000" dirty="0">
                  <a:solidFill>
                    <a:schemeClr val="tx2"/>
                  </a:solidFill>
                  <a:latin typeface="Franklin Gothic Medium"/>
                  <a:cs typeface="Franklin Gothic Medium"/>
                </a:rPr>
                <a:t>3</a:t>
              </a:r>
              <a:r>
                <a:rPr lang="en-US" sz="1600" spc="-10" dirty="0">
                  <a:solidFill>
                    <a:schemeClr val="tx2"/>
                  </a:solidFill>
                  <a:latin typeface="Franklin Gothic Medium"/>
                  <a:cs typeface="Franklin Gothic Medium"/>
                </a:rPr>
                <a:t>Sn Rutherford cable</a:t>
              </a:r>
              <a:endParaRPr sz="1600" dirty="0">
                <a:solidFill>
                  <a:schemeClr val="tx2"/>
                </a:solidFill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7D6CF52-4E56-42CD-9481-FF495514AE1F}"/>
              </a:ext>
            </a:extLst>
          </p:cNvPr>
          <p:cNvSpPr txBox="1"/>
          <p:nvPr/>
        </p:nvSpPr>
        <p:spPr>
          <a:xfrm>
            <a:off x="109450" y="5649237"/>
            <a:ext cx="4351359" cy="602362"/>
          </a:xfrm>
          <a:prstGeom prst="rect">
            <a:avLst/>
          </a:prstGeom>
          <a:noFill/>
        </p:spPr>
        <p:txBody>
          <a:bodyPr wrap="square" lIns="108855" tIns="54428" rIns="108855" bIns="54428" rtlCol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sym typeface="Calibri"/>
              </a:rPr>
              <a:t>Stress management</a:t>
            </a:r>
            <a:r>
              <a:rPr lang="en-US" sz="1600" kern="0" dirty="0">
                <a:solidFill>
                  <a:schemeClr val="tx2"/>
                </a:solidFill>
                <a:latin typeface="Franklin Gothic Medium" panose="020B0603020102020204" pitchFamily="34" charset="0"/>
                <a:sym typeface="Calibri"/>
              </a:rPr>
              <a:t> for</a:t>
            </a:r>
            <a:r>
              <a:rPr lang="en-US" sz="1600" kern="0" dirty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sym typeface="Calibri"/>
              </a:rPr>
              <a:t> whole coil using 3D printed stainless steel mandrels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8268C-0599-513E-CFBA-EAEF27C3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86" y="4098559"/>
            <a:ext cx="2720363" cy="1503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5723" y="0"/>
            <a:ext cx="9066530" cy="1170940"/>
            <a:chOff x="3125723" y="0"/>
            <a:chExt cx="9066530" cy="1170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723" y="0"/>
              <a:ext cx="9066275" cy="1170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275" y="239255"/>
              <a:ext cx="5658612" cy="742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51631" y="0"/>
              <a:ext cx="9040495" cy="1094740"/>
            </a:xfrm>
            <a:custGeom>
              <a:avLst/>
              <a:gdLst/>
              <a:ahLst/>
              <a:cxnLst/>
              <a:rect l="l" t="t" r="r" b="b"/>
              <a:pathLst>
                <a:path w="9040495" h="1094740">
                  <a:moveTo>
                    <a:pt x="0" y="1094232"/>
                  </a:moveTo>
                  <a:lnTo>
                    <a:pt x="9040368" y="1094232"/>
                  </a:lnTo>
                  <a:lnTo>
                    <a:pt x="9040368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692" y="1161226"/>
            <a:ext cx="2143308" cy="21472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3556" y="1153425"/>
            <a:ext cx="2104303" cy="214720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446931" y="2623902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816" y="0"/>
                </a:moveTo>
                <a:lnTo>
                  <a:pt x="0" y="0"/>
                </a:lnTo>
                <a:lnTo>
                  <a:pt x="0" y="18287"/>
                </a:lnTo>
                <a:lnTo>
                  <a:pt x="51816" y="18287"/>
                </a:lnTo>
                <a:lnTo>
                  <a:pt x="518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6931" y="2623902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0" y="18287"/>
                </a:moveTo>
                <a:lnTo>
                  <a:pt x="51816" y="18287"/>
                </a:lnTo>
                <a:lnTo>
                  <a:pt x="51816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6931" y="1816505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816" y="0"/>
                </a:moveTo>
                <a:lnTo>
                  <a:pt x="0" y="0"/>
                </a:lnTo>
                <a:lnTo>
                  <a:pt x="0" y="18287"/>
                </a:lnTo>
                <a:lnTo>
                  <a:pt x="51816" y="18287"/>
                </a:lnTo>
                <a:lnTo>
                  <a:pt x="518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46931" y="1816505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0" y="18287"/>
                </a:moveTo>
                <a:lnTo>
                  <a:pt x="51816" y="18287"/>
                </a:lnTo>
                <a:lnTo>
                  <a:pt x="51816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8676" y="1157315"/>
            <a:ext cx="2193014" cy="214720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60997" y="3276600"/>
            <a:ext cx="512539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Cos-</a:t>
            </a:r>
            <a:r>
              <a:rPr spc="-2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theta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dipole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coils</a:t>
            </a:r>
            <a:r>
              <a:rPr spc="-4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2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with</a:t>
            </a:r>
            <a:r>
              <a:rPr spc="-55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stress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management</a:t>
            </a:r>
            <a:endParaRPr dirty="0">
              <a:latin typeface="Franklin Gothic Medium"/>
              <a:cs typeface="Franklin Gothic Medium"/>
            </a:endParaRPr>
          </a:p>
        </p:txBody>
      </p:sp>
      <p:pic>
        <p:nvPicPr>
          <p:cNvPr id="22" name="object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3324" y="1245871"/>
            <a:ext cx="2152725" cy="18547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781194" y="3177439"/>
            <a:ext cx="172499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Medium"/>
                <a:cs typeface="Franklin Gothic Medium"/>
              </a:rPr>
              <a:t>ID=60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mm</a:t>
            </a:r>
            <a:r>
              <a:rPr lang="en-US" sz="1400" spc="-25" dirty="0">
                <a:latin typeface="Franklin Gothic Medium"/>
                <a:cs typeface="Franklin Gothic Medium"/>
              </a:rPr>
              <a:t>, </a:t>
            </a:r>
            <a:r>
              <a:rPr sz="1400" dirty="0">
                <a:latin typeface="Franklin Gothic Medium"/>
                <a:cs typeface="Franklin Gothic Medium"/>
              </a:rPr>
              <a:t>B</a:t>
            </a:r>
            <a:r>
              <a:rPr sz="1400" baseline="-21604" dirty="0">
                <a:latin typeface="Franklin Gothic Medium"/>
                <a:cs typeface="Franklin Gothic Medium"/>
              </a:rPr>
              <a:t>des</a:t>
            </a:r>
            <a:r>
              <a:rPr sz="1400" dirty="0">
                <a:latin typeface="Franklin Gothic Medium"/>
                <a:cs typeface="Franklin Gothic Medium"/>
              </a:rPr>
              <a:t>~17</a:t>
            </a:r>
            <a:r>
              <a:rPr sz="1400" spc="-75" dirty="0">
                <a:latin typeface="Franklin Gothic Medium"/>
                <a:cs typeface="Franklin Gothic Medium"/>
              </a:rPr>
              <a:t> </a:t>
            </a:r>
            <a:r>
              <a:rPr sz="1400" spc="-50" dirty="0">
                <a:latin typeface="Franklin Gothic Medium"/>
                <a:cs typeface="Franklin Gothic Medium"/>
              </a:rPr>
              <a:t>T</a:t>
            </a:r>
            <a:endParaRPr sz="1400" dirty="0">
              <a:latin typeface="Franklin Gothic Medium"/>
              <a:cs typeface="Franklin Gothic Medium"/>
            </a:endParaRPr>
          </a:p>
        </p:txBody>
      </p:sp>
      <p:pic>
        <p:nvPicPr>
          <p:cNvPr id="28" name="object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320023"/>
            <a:ext cx="2052166" cy="179087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01240" y="3200732"/>
            <a:ext cx="1823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ranklin Gothic Medium"/>
                <a:cs typeface="Franklin Gothic Medium"/>
              </a:rPr>
              <a:t>ID=120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mm</a:t>
            </a:r>
            <a:r>
              <a:rPr lang="en-US" sz="1400" spc="-25" dirty="0">
                <a:latin typeface="Franklin Gothic Medium"/>
                <a:cs typeface="Franklin Gothic Medium"/>
              </a:rPr>
              <a:t>, </a:t>
            </a:r>
            <a:r>
              <a:rPr sz="1400" dirty="0">
                <a:latin typeface="Franklin Gothic Medium"/>
                <a:cs typeface="Franklin Gothic Medium"/>
              </a:rPr>
              <a:t>B</a:t>
            </a:r>
            <a:r>
              <a:rPr sz="1400" baseline="-21604" dirty="0">
                <a:latin typeface="Franklin Gothic Medium"/>
                <a:cs typeface="Franklin Gothic Medium"/>
              </a:rPr>
              <a:t>des</a:t>
            </a:r>
            <a:r>
              <a:rPr sz="1400" dirty="0">
                <a:latin typeface="Franklin Gothic Medium"/>
                <a:cs typeface="Franklin Gothic Medium"/>
              </a:rPr>
              <a:t>~11</a:t>
            </a:r>
            <a:r>
              <a:rPr sz="1400" spc="-5" dirty="0">
                <a:latin typeface="Franklin Gothic Medium"/>
                <a:cs typeface="Franklin Gothic Medium"/>
              </a:rPr>
              <a:t> </a:t>
            </a:r>
            <a:r>
              <a:rPr sz="1400" spc="-50" dirty="0">
                <a:latin typeface="Franklin Gothic Medium"/>
                <a:cs typeface="Franklin Gothic Medium"/>
              </a:rPr>
              <a:t>T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1F495BA-E3DB-479A-B07C-A601186FB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89464"/>
              </p:ext>
            </p:extLst>
          </p:nvPr>
        </p:nvGraphicFramePr>
        <p:xfrm>
          <a:off x="534784" y="3667596"/>
          <a:ext cx="11310351" cy="2414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457">
                  <a:extLst>
                    <a:ext uri="{9D8B030D-6E8A-4147-A177-3AD203B41FA5}">
                      <a16:colId xmlns:a16="http://schemas.microsoft.com/office/drawing/2014/main" val="305178501"/>
                    </a:ext>
                  </a:extLst>
                </a:gridCol>
                <a:gridCol w="8153399">
                  <a:extLst>
                    <a:ext uri="{9D8B030D-6E8A-4147-A177-3AD203B41FA5}">
                      <a16:colId xmlns:a16="http://schemas.microsoft.com/office/drawing/2014/main" val="1360109034"/>
                    </a:ext>
                  </a:extLst>
                </a:gridCol>
                <a:gridCol w="1397495">
                  <a:extLst>
                    <a:ext uri="{9D8B030D-6E8A-4147-A177-3AD203B41FA5}">
                      <a16:colId xmlns:a16="http://schemas.microsoft.com/office/drawing/2014/main" val="369269253"/>
                    </a:ext>
                  </a:extLst>
                </a:gridCol>
              </a:tblGrid>
              <a:tr h="397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Milestone</a:t>
                      </a:r>
                      <a:r>
                        <a:rPr lang="en-US" sz="2000" spc="-65" dirty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#</a:t>
                      </a: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Description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Target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29699"/>
                  </a:ext>
                </a:extLst>
              </a:tr>
              <a:tr h="698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M1a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5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</a:t>
                      </a:r>
                      <a:r>
                        <a:rPr sz="20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using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large-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4-layer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small-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cos-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theta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coils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mirror structure.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-2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3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2644"/>
                  </a:ext>
                </a:extLst>
              </a:tr>
              <a:tr h="552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M2a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Development,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fabrication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120-</a:t>
                      </a:r>
                      <a:r>
                        <a:rPr sz="2000" spc="-95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field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up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11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05685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M3a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Assembly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stress-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  <a:p>
                      <a:pPr marL="9525" marR="7480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layer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60-</a:t>
                      </a:r>
                      <a:r>
                        <a:rPr sz="2000" spc="-90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17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 management.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Sept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4534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34784" y="4125880"/>
            <a:ext cx="11298629" cy="640462"/>
          </a:xfrm>
          <a:custGeom>
            <a:avLst/>
            <a:gdLst/>
            <a:ahLst/>
            <a:cxnLst/>
            <a:rect l="l" t="t" r="r" b="b"/>
            <a:pathLst>
              <a:path w="6632575" h="437514">
                <a:moveTo>
                  <a:pt x="0" y="437388"/>
                </a:moveTo>
                <a:lnTo>
                  <a:pt x="6632448" y="437388"/>
                </a:lnTo>
                <a:lnTo>
                  <a:pt x="6632448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BDD7F-4A91-9F5A-1F9C-057832677D4D}"/>
              </a:ext>
            </a:extLst>
          </p:cNvPr>
          <p:cNvSpPr txBox="1"/>
          <p:nvPr/>
        </p:nvSpPr>
        <p:spPr>
          <a:xfrm>
            <a:off x="3188681" y="279186"/>
            <a:ext cx="8974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US-MDP Task: Nb</a:t>
            </a:r>
            <a:r>
              <a:rPr lang="en-US" sz="2800" baseline="-20833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Sn</a:t>
            </a:r>
            <a:r>
              <a:rPr lang="en-US" sz="2800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SMCT</a:t>
            </a:r>
            <a:r>
              <a:rPr lang="en-US" sz="2800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R&amp;D goals</a:t>
            </a:r>
            <a:r>
              <a:rPr lang="en-US" sz="2800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and</a:t>
            </a:r>
            <a:r>
              <a:rPr lang="en-US" sz="2800" spc="1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spc="-10" dirty="0">
                <a:solidFill>
                  <a:schemeClr val="bg1"/>
                </a:solidFill>
                <a:latin typeface="+mn-lt"/>
              </a:rPr>
              <a:t>milestones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orking in a factory&#10;&#10;Description automatically generated">
            <a:extLst>
              <a:ext uri="{FF2B5EF4-FFF2-40B4-BE49-F238E27FC236}">
                <a16:creationId xmlns:a16="http://schemas.microsoft.com/office/drawing/2014/main" id="{8467BC29-3D45-4A1F-BE68-EF4F0F4DE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10001" r="20185" b="32692"/>
          <a:stretch/>
        </p:blipFill>
        <p:spPr>
          <a:xfrm>
            <a:off x="9191189" y="1236785"/>
            <a:ext cx="2820097" cy="5015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F31B6FA-3657-4223-99D6-5CB3729CE013}"/>
              </a:ext>
            </a:extLst>
          </p:cNvPr>
          <p:cNvSpPr txBox="1">
            <a:spLocks/>
          </p:cNvSpPr>
          <p:nvPr/>
        </p:nvSpPr>
        <p:spPr>
          <a:xfrm>
            <a:off x="3173246" y="-25818"/>
            <a:ext cx="9018748" cy="1110404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2800" dirty="0">
                <a:latin typeface="+mn-lt"/>
              </a:rPr>
              <a:t>SMCTM1a/b assembly, test steps and configurations</a:t>
            </a:r>
            <a:endParaRPr lang="en-US" sz="2800" b="1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A84D56-A5A1-A839-B055-2DC4A9DE8832}"/>
              </a:ext>
            </a:extLst>
          </p:cNvPr>
          <p:cNvGrpSpPr>
            <a:grpSpLocks noChangeAspect="1"/>
          </p:cNvGrpSpPr>
          <p:nvPr/>
        </p:nvGrpSpPr>
        <p:grpSpPr>
          <a:xfrm>
            <a:off x="180714" y="1150506"/>
            <a:ext cx="4848486" cy="2056812"/>
            <a:chOff x="4880143" y="3124200"/>
            <a:chExt cx="7007057" cy="29725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560E20-19E7-C578-72BE-F22FF300D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090"/>
            <a:stretch/>
          </p:blipFill>
          <p:spPr>
            <a:xfrm>
              <a:off x="4880143" y="3124200"/>
              <a:ext cx="7007057" cy="2972515"/>
            </a:xfrm>
            <a:prstGeom prst="rect">
              <a:avLst/>
            </a:prstGeom>
          </p:spPr>
        </p:pic>
        <p:sp>
          <p:nvSpPr>
            <p:cNvPr id="6" name="Minus Sign 5">
              <a:extLst>
                <a:ext uri="{FF2B5EF4-FFF2-40B4-BE49-F238E27FC236}">
                  <a16:creationId xmlns:a16="http://schemas.microsoft.com/office/drawing/2014/main" id="{61785090-2114-BF78-0E37-3D7605175513}"/>
                </a:ext>
              </a:extLst>
            </p:cNvPr>
            <p:cNvSpPr/>
            <p:nvPr/>
          </p:nvSpPr>
          <p:spPr>
            <a:xfrm>
              <a:off x="6096000" y="3124200"/>
              <a:ext cx="4114800" cy="152400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5BF67727-FDEF-D504-3B79-B3BF5E3DB8FF}"/>
                </a:ext>
              </a:extLst>
            </p:cNvPr>
            <p:cNvSpPr/>
            <p:nvPr/>
          </p:nvSpPr>
          <p:spPr>
            <a:xfrm>
              <a:off x="6096000" y="5929724"/>
              <a:ext cx="4038600" cy="152400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230CECD-9856-B7D2-B5D6-6B52CDDC5DB8}"/>
              </a:ext>
            </a:extLst>
          </p:cNvPr>
          <p:cNvSpPr txBox="1"/>
          <p:nvPr/>
        </p:nvSpPr>
        <p:spPr>
          <a:xfrm>
            <a:off x="5193772" y="1185675"/>
            <a:ext cx="3950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Magnet fabrication and assembly - 2022-2023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Delivered to VMTF - May 2023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Tested in two configurations - Sep 2023-Feb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3DC29-9B10-E03F-E3D9-C83B27970A94}"/>
              </a:ext>
            </a:extLst>
          </p:cNvPr>
          <p:cNvSpPr txBox="1"/>
          <p:nvPr/>
        </p:nvSpPr>
        <p:spPr>
          <a:xfrm>
            <a:off x="66831" y="3238029"/>
            <a:ext cx="610186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The first milestone of the MDP SMCT program has been achieved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  <a:latin typeface="+mn-lt"/>
              </a:rPr>
              <a:t>The first 2L 123-mm ID cos-theta coil with stress management (SMCT coil) has been developed and fabricated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7030A0"/>
                </a:solidFill>
                <a:latin typeface="+mn-lt"/>
              </a:rPr>
              <a:t>The SMCT coil was assembled with 60-mm ID 2L cos-theta coil (</a:t>
            </a:r>
            <a:r>
              <a:rPr lang="en-US" sz="2100" i="1" dirty="0">
                <a:solidFill>
                  <a:srgbClr val="7030A0"/>
                </a:solidFill>
                <a:latin typeface="+mn-lt"/>
              </a:rPr>
              <a:t>previously tested in MDPCT1 dipole</a:t>
            </a:r>
            <a:r>
              <a:rPr lang="en-US" sz="2100" dirty="0">
                <a:solidFill>
                  <a:srgbClr val="7030A0"/>
                </a:solidFill>
                <a:latin typeface="+mn-lt"/>
              </a:rPr>
              <a:t>) inside the dipole mirror structure SMCTM1 and successfully tested at Fermilab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BB2224-78A8-A38F-6C99-77DE82FDC661}"/>
              </a:ext>
            </a:extLst>
          </p:cNvPr>
          <p:cNvGrpSpPr/>
          <p:nvPr/>
        </p:nvGrpSpPr>
        <p:grpSpPr>
          <a:xfrm>
            <a:off x="6223754" y="3017396"/>
            <a:ext cx="2756258" cy="3234889"/>
            <a:chOff x="5895797" y="2999811"/>
            <a:chExt cx="2756258" cy="32348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8BF395-1816-6E38-F6B0-4DD8E176F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835"/>
            <a:stretch/>
          </p:blipFill>
          <p:spPr>
            <a:xfrm>
              <a:off x="6921901" y="4624209"/>
              <a:ext cx="1730154" cy="16104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0AD3B-C3DA-2CDF-FC65-F5D3B1CAD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468"/>
            <a:stretch/>
          </p:blipFill>
          <p:spPr>
            <a:xfrm>
              <a:off x="5895797" y="2999811"/>
              <a:ext cx="1642890" cy="158181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9BC6E6-08DA-402D-A1BF-CEF3829F1AD6}"/>
                </a:ext>
              </a:extLst>
            </p:cNvPr>
            <p:cNvSpPr txBox="1"/>
            <p:nvPr/>
          </p:nvSpPr>
          <p:spPr>
            <a:xfrm>
              <a:off x="7241353" y="5849034"/>
              <a:ext cx="1091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SMCTM1b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74222F-E4D5-472E-B659-F517736A4373}"/>
                </a:ext>
              </a:extLst>
            </p:cNvPr>
            <p:cNvSpPr txBox="1"/>
            <p:nvPr/>
          </p:nvSpPr>
          <p:spPr>
            <a:xfrm>
              <a:off x="6166316" y="4135104"/>
              <a:ext cx="110185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SMCTM1a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CF60-A750-2231-405A-2EE7EC4C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29006"/>
            <a:ext cx="8763126" cy="430887"/>
          </a:xfrm>
        </p:spPr>
        <p:txBody>
          <a:bodyPr/>
          <a:lstStyle/>
          <a:p>
            <a:pPr marL="285750" indent="-285750" algn="ctr"/>
            <a:r>
              <a:rPr lang="en-US" sz="2800" dirty="0"/>
              <a:t>SMCTM1a/b test summary (details in Maria’s talk)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8592E-1D61-5505-D4EE-C737E7F1DD7C}"/>
              </a:ext>
            </a:extLst>
          </p:cNvPr>
          <p:cNvSpPr txBox="1"/>
          <p:nvPr/>
        </p:nvSpPr>
        <p:spPr>
          <a:xfrm>
            <a:off x="82534" y="3813222"/>
            <a:ext cx="7531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SMCTM1a test with TC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relatively short training but no training memory (?)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q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degradation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wrt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coil SSL based on WS data was ~9%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no performance degradation (!) after TC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maximum field reached at 1.9 K in the SMCT coil was 12.7 T </a:t>
            </a:r>
          </a:p>
          <a:p>
            <a:r>
              <a:rPr lang="en-US" b="1" dirty="0">
                <a:solidFill>
                  <a:schemeClr val="tx1"/>
                </a:solidFill>
              </a:rPr>
              <a:t>SMCTM1b test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test was complicated by presence of current and voltage spikes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maximum field in the SMCT/inner coils was 12.6/14.5 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performance limitation due to large degradation of the inner coil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E9312B-0D12-0FD4-2139-BBD0DA5B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92" y="1184296"/>
            <a:ext cx="4343290" cy="3387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4DBDFE-ED78-8F67-B8CE-E33CBFB4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2"/>
          <a:stretch/>
        </p:blipFill>
        <p:spPr>
          <a:xfrm>
            <a:off x="11033917" y="2743200"/>
            <a:ext cx="830663" cy="84139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25A280-9C6D-7D2C-8945-F53A1DF1D15C}"/>
              </a:ext>
            </a:extLst>
          </p:cNvPr>
          <p:cNvGrpSpPr/>
          <p:nvPr/>
        </p:nvGrpSpPr>
        <p:grpSpPr>
          <a:xfrm>
            <a:off x="82534" y="1160823"/>
            <a:ext cx="4024156" cy="2725378"/>
            <a:chOff x="688146" y="1175504"/>
            <a:chExt cx="4915075" cy="35285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733F4CA-72CB-C03A-B5A3-2E35DEB8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146" y="1175504"/>
              <a:ext cx="4915075" cy="352854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C46A6-E90C-1364-26E3-3D5C9021F68B}"/>
                </a:ext>
              </a:extLst>
            </p:cNvPr>
            <p:cNvSpPr txBox="1"/>
            <p:nvPr/>
          </p:nvSpPr>
          <p:spPr>
            <a:xfrm>
              <a:off x="2857254" y="1346932"/>
              <a:ext cx="829191" cy="3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12.7 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2189CC-B240-7BAA-306F-3DA08C9A9B12}"/>
                </a:ext>
              </a:extLst>
            </p:cNvPr>
            <p:cNvSpPr txBox="1"/>
            <p:nvPr/>
          </p:nvSpPr>
          <p:spPr>
            <a:xfrm>
              <a:off x="4552877" y="1317523"/>
              <a:ext cx="829191" cy="3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12.6 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C45578-B602-3522-799E-F391C8BA6B11}"/>
                </a:ext>
              </a:extLst>
            </p:cNvPr>
            <p:cNvSpPr txBox="1"/>
            <p:nvPr/>
          </p:nvSpPr>
          <p:spPr>
            <a:xfrm>
              <a:off x="1706719" y="1423883"/>
              <a:ext cx="723427" cy="3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1.9 K</a:t>
              </a:r>
            </a:p>
          </p:txBody>
        </p: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737105"/>
              </p:ext>
            </p:extLst>
          </p:nvPr>
        </p:nvGraphicFramePr>
        <p:xfrm>
          <a:off x="4038600" y="1135057"/>
          <a:ext cx="3739596" cy="281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71993EC-4215-D0DD-0032-212ED794FB6B}"/>
              </a:ext>
            </a:extLst>
          </p:cNvPr>
          <p:cNvSpPr txBox="1"/>
          <p:nvPr/>
        </p:nvSpPr>
        <p:spPr>
          <a:xfrm>
            <a:off x="7859101" y="4621239"/>
            <a:ext cx="4180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performance of the first large-aperture SMCT coil is inspiring.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record field of 12.7 T was achieved in 123 mm aperture </a:t>
            </a:r>
            <a:r>
              <a:rPr lang="en-US" b="1" i="1" u="sng" dirty="0"/>
              <a:t>dipole</a:t>
            </a:r>
            <a:r>
              <a:rPr lang="en-US" dirty="0"/>
              <a:t> coil made of brittle Nb</a:t>
            </a:r>
            <a:r>
              <a:rPr lang="en-US" baseline="-25000" dirty="0"/>
              <a:t>3</a:t>
            </a:r>
            <a:r>
              <a:rPr lang="en-US" dirty="0"/>
              <a:t>Sn cable.</a:t>
            </a:r>
          </a:p>
        </p:txBody>
      </p:sp>
    </p:spTree>
    <p:extLst>
      <p:ext uri="{BB962C8B-B14F-4D97-AF65-F5344CB8AC3E}">
        <p14:creationId xmlns:p14="http://schemas.microsoft.com/office/powerpoint/2010/main" val="364097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5723" y="0"/>
            <a:ext cx="9066530" cy="1170940"/>
            <a:chOff x="3125723" y="0"/>
            <a:chExt cx="9066530" cy="1170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723" y="0"/>
              <a:ext cx="9066275" cy="1170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275" y="239255"/>
              <a:ext cx="5658612" cy="742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51631" y="0"/>
              <a:ext cx="9040495" cy="1094740"/>
            </a:xfrm>
            <a:custGeom>
              <a:avLst/>
              <a:gdLst/>
              <a:ahLst/>
              <a:cxnLst/>
              <a:rect l="l" t="t" r="r" b="b"/>
              <a:pathLst>
                <a:path w="9040495" h="1094740">
                  <a:moveTo>
                    <a:pt x="0" y="1094232"/>
                  </a:moveTo>
                  <a:lnTo>
                    <a:pt x="9040368" y="1094232"/>
                  </a:lnTo>
                  <a:lnTo>
                    <a:pt x="9040368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692" y="1161226"/>
            <a:ext cx="2143308" cy="21472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3556" y="1153425"/>
            <a:ext cx="2104303" cy="214720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446931" y="2623902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816" y="0"/>
                </a:moveTo>
                <a:lnTo>
                  <a:pt x="0" y="0"/>
                </a:lnTo>
                <a:lnTo>
                  <a:pt x="0" y="18287"/>
                </a:lnTo>
                <a:lnTo>
                  <a:pt x="51816" y="18287"/>
                </a:lnTo>
                <a:lnTo>
                  <a:pt x="518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6931" y="2623902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0" y="18287"/>
                </a:moveTo>
                <a:lnTo>
                  <a:pt x="51816" y="18287"/>
                </a:lnTo>
                <a:lnTo>
                  <a:pt x="51816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6931" y="1816505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51816" y="0"/>
                </a:moveTo>
                <a:lnTo>
                  <a:pt x="0" y="0"/>
                </a:lnTo>
                <a:lnTo>
                  <a:pt x="0" y="18287"/>
                </a:lnTo>
                <a:lnTo>
                  <a:pt x="51816" y="18287"/>
                </a:lnTo>
                <a:lnTo>
                  <a:pt x="518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46931" y="1816505"/>
            <a:ext cx="66632" cy="23565"/>
          </a:xfrm>
          <a:custGeom>
            <a:avLst/>
            <a:gdLst/>
            <a:ahLst/>
            <a:cxnLst/>
            <a:rect l="l" t="t" r="r" b="b"/>
            <a:pathLst>
              <a:path w="52070" h="18414">
                <a:moveTo>
                  <a:pt x="0" y="18287"/>
                </a:moveTo>
                <a:lnTo>
                  <a:pt x="51816" y="18287"/>
                </a:lnTo>
                <a:lnTo>
                  <a:pt x="51816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8676" y="1157315"/>
            <a:ext cx="2193014" cy="214720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950868" y="3291893"/>
            <a:ext cx="512539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Cos-</a:t>
            </a:r>
            <a:r>
              <a:rPr spc="-2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theta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dipole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coils</a:t>
            </a:r>
            <a:r>
              <a:rPr spc="-4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2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with</a:t>
            </a:r>
            <a:r>
              <a:rPr spc="-55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205868"/>
                </a:solidFill>
                <a:latin typeface="Franklin Gothic Medium"/>
                <a:cs typeface="Franklin Gothic Medium"/>
              </a:rPr>
              <a:t>stress</a:t>
            </a:r>
            <a:r>
              <a:rPr spc="-5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 </a:t>
            </a:r>
            <a:r>
              <a:rPr spc="-10" dirty="0">
                <a:solidFill>
                  <a:srgbClr val="205868"/>
                </a:solidFill>
                <a:latin typeface="Franklin Gothic Medium"/>
                <a:cs typeface="Franklin Gothic Medium"/>
              </a:rPr>
              <a:t>management</a:t>
            </a:r>
            <a:endParaRPr dirty="0">
              <a:latin typeface="Franklin Gothic Medium"/>
              <a:cs typeface="Franklin Gothic Medium"/>
            </a:endParaRPr>
          </a:p>
        </p:txBody>
      </p:sp>
      <p:pic>
        <p:nvPicPr>
          <p:cNvPr id="22" name="object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3324" y="1245871"/>
            <a:ext cx="2152725" cy="18547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781194" y="3177439"/>
            <a:ext cx="172499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Medium"/>
                <a:cs typeface="Franklin Gothic Medium"/>
              </a:rPr>
              <a:t>ID=60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mm</a:t>
            </a:r>
            <a:r>
              <a:rPr lang="en-US" sz="1400" spc="-25" dirty="0">
                <a:latin typeface="Franklin Gothic Medium"/>
                <a:cs typeface="Franklin Gothic Medium"/>
              </a:rPr>
              <a:t>, </a:t>
            </a:r>
            <a:r>
              <a:rPr sz="1400" dirty="0">
                <a:latin typeface="Franklin Gothic Medium"/>
                <a:cs typeface="Franklin Gothic Medium"/>
              </a:rPr>
              <a:t>B</a:t>
            </a:r>
            <a:r>
              <a:rPr sz="1400" baseline="-21604" dirty="0">
                <a:latin typeface="Franklin Gothic Medium"/>
                <a:cs typeface="Franklin Gothic Medium"/>
              </a:rPr>
              <a:t>des</a:t>
            </a:r>
            <a:r>
              <a:rPr sz="1400" dirty="0">
                <a:latin typeface="Franklin Gothic Medium"/>
                <a:cs typeface="Franklin Gothic Medium"/>
              </a:rPr>
              <a:t>~17</a:t>
            </a:r>
            <a:r>
              <a:rPr sz="1400" spc="-75" dirty="0">
                <a:latin typeface="Franklin Gothic Medium"/>
                <a:cs typeface="Franklin Gothic Medium"/>
              </a:rPr>
              <a:t> </a:t>
            </a:r>
            <a:r>
              <a:rPr sz="1400" spc="-50" dirty="0">
                <a:latin typeface="Franklin Gothic Medium"/>
                <a:cs typeface="Franklin Gothic Medium"/>
              </a:rPr>
              <a:t>T</a:t>
            </a:r>
            <a:endParaRPr sz="1400" dirty="0">
              <a:latin typeface="Franklin Gothic Medium"/>
              <a:cs typeface="Franklin Gothic Medium"/>
            </a:endParaRPr>
          </a:p>
        </p:txBody>
      </p:sp>
      <p:pic>
        <p:nvPicPr>
          <p:cNvPr id="28" name="object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320023"/>
            <a:ext cx="2052166" cy="179087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01240" y="3200732"/>
            <a:ext cx="1823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ranklin Gothic Medium"/>
                <a:cs typeface="Franklin Gothic Medium"/>
              </a:rPr>
              <a:t>ID=120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mm</a:t>
            </a:r>
            <a:r>
              <a:rPr lang="en-US" sz="1400" spc="-25" dirty="0">
                <a:latin typeface="Franklin Gothic Medium"/>
                <a:cs typeface="Franklin Gothic Medium"/>
              </a:rPr>
              <a:t>, </a:t>
            </a:r>
            <a:r>
              <a:rPr sz="1400" dirty="0">
                <a:latin typeface="Franklin Gothic Medium"/>
                <a:cs typeface="Franklin Gothic Medium"/>
              </a:rPr>
              <a:t>B</a:t>
            </a:r>
            <a:r>
              <a:rPr sz="1400" baseline="-21604" dirty="0">
                <a:latin typeface="Franklin Gothic Medium"/>
                <a:cs typeface="Franklin Gothic Medium"/>
              </a:rPr>
              <a:t>des</a:t>
            </a:r>
            <a:r>
              <a:rPr sz="1400" dirty="0">
                <a:latin typeface="Franklin Gothic Medium"/>
                <a:cs typeface="Franklin Gothic Medium"/>
              </a:rPr>
              <a:t>~11</a:t>
            </a:r>
            <a:r>
              <a:rPr sz="1400" spc="-5" dirty="0">
                <a:latin typeface="Franklin Gothic Medium"/>
                <a:cs typeface="Franklin Gothic Medium"/>
              </a:rPr>
              <a:t> </a:t>
            </a:r>
            <a:r>
              <a:rPr sz="1400" spc="-50" dirty="0">
                <a:latin typeface="Franklin Gothic Medium"/>
                <a:cs typeface="Franklin Gothic Medium"/>
              </a:rPr>
              <a:t>T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1F495BA-E3DB-479A-B07C-A601186FB62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653063"/>
          <a:ext cx="11277600" cy="2571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987">
                  <a:extLst>
                    <a:ext uri="{9D8B030D-6E8A-4147-A177-3AD203B41FA5}">
                      <a16:colId xmlns:a16="http://schemas.microsoft.com/office/drawing/2014/main" val="305178501"/>
                    </a:ext>
                  </a:extLst>
                </a:gridCol>
                <a:gridCol w="7930880">
                  <a:extLst>
                    <a:ext uri="{9D8B030D-6E8A-4147-A177-3AD203B41FA5}">
                      <a16:colId xmlns:a16="http://schemas.microsoft.com/office/drawing/2014/main" val="1360109034"/>
                    </a:ext>
                  </a:extLst>
                </a:gridCol>
                <a:gridCol w="1655733">
                  <a:extLst>
                    <a:ext uri="{9D8B030D-6E8A-4147-A177-3AD203B41FA5}">
                      <a16:colId xmlns:a16="http://schemas.microsoft.com/office/drawing/2014/main" val="369269253"/>
                    </a:ext>
                  </a:extLst>
                </a:gridCol>
              </a:tblGrid>
              <a:tr h="27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Milestone</a:t>
                      </a:r>
                      <a:r>
                        <a:rPr lang="en-US" sz="2000" spc="-65" dirty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#</a:t>
                      </a: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Description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Target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06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29699"/>
                  </a:ext>
                </a:extLst>
              </a:tr>
              <a:tr h="779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M1a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5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</a:t>
                      </a:r>
                      <a:r>
                        <a:rPr sz="20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using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large-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4-layer 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small-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aperture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cos-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theta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coils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mirror structure.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-2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3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44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264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M2a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Development,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fabrication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2-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layer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120-</a:t>
                      </a:r>
                      <a:r>
                        <a:rPr sz="2000" spc="-95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lang="en-US"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the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field</a:t>
                      </a:r>
                      <a:r>
                        <a:rPr sz="20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up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to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11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June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lang="en-US" sz="2000" spc="-25" dirty="0">
                          <a:latin typeface="Franklin Gothic Medium"/>
                          <a:cs typeface="Franklin Gothic Medium"/>
                        </a:rPr>
                        <a:t>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985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056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5" dirty="0">
                          <a:latin typeface="Franklin Gothic Medium"/>
                          <a:cs typeface="Franklin Gothic Medium"/>
                        </a:rPr>
                        <a:t>AI-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M3a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Assembly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test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of</a:t>
                      </a:r>
                      <a:r>
                        <a:rPr sz="20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stress-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management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concept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  <a:p>
                      <a:pPr marL="9525" marR="7480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sz="20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4-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layer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60-</a:t>
                      </a:r>
                      <a:r>
                        <a:rPr sz="2000" spc="-90" dirty="0">
                          <a:latin typeface="Franklin Gothic Medium"/>
                          <a:cs typeface="Franklin Gothic Medium"/>
                        </a:rPr>
                        <a:t>mm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17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sz="20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dipole</a:t>
                      </a:r>
                      <a:r>
                        <a:rPr sz="20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20" dirty="0">
                          <a:latin typeface="Franklin Gothic Medium"/>
                          <a:cs typeface="Franklin Gothic Medium"/>
                        </a:rPr>
                        <a:t>with</a:t>
                      </a:r>
                      <a:r>
                        <a:rPr sz="20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-10" dirty="0">
                          <a:latin typeface="Franklin Gothic Medium"/>
                          <a:cs typeface="Franklin Gothic Medium"/>
                        </a:rPr>
                        <a:t>stress management.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US" sz="2000" spc="-50" dirty="0">
                          <a:latin typeface="Franklin Gothic Medium"/>
                          <a:cs typeface="Franklin Gothic Medium"/>
                        </a:rPr>
                        <a:t>Sept</a:t>
                      </a:r>
                      <a:r>
                        <a:rPr sz="2000" spc="-5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2000" spc="-25" dirty="0">
                          <a:latin typeface="Franklin Gothic Medium"/>
                          <a:cs typeface="Franklin Gothic Medium"/>
                        </a:rPr>
                        <a:t>24</a:t>
                      </a:r>
                      <a:endParaRPr sz="2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4534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71197" y="4866997"/>
            <a:ext cx="11277600" cy="1357908"/>
          </a:xfrm>
          <a:custGeom>
            <a:avLst/>
            <a:gdLst/>
            <a:ahLst/>
            <a:cxnLst/>
            <a:rect l="l" t="t" r="r" b="b"/>
            <a:pathLst>
              <a:path w="6632575" h="437514">
                <a:moveTo>
                  <a:pt x="0" y="437388"/>
                </a:moveTo>
                <a:lnTo>
                  <a:pt x="6632448" y="437388"/>
                </a:lnTo>
                <a:lnTo>
                  <a:pt x="6632448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BDD7F-4A91-9F5A-1F9C-057832677D4D}"/>
              </a:ext>
            </a:extLst>
          </p:cNvPr>
          <p:cNvSpPr txBox="1"/>
          <p:nvPr/>
        </p:nvSpPr>
        <p:spPr>
          <a:xfrm>
            <a:off x="3188681" y="279186"/>
            <a:ext cx="8974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US-MDP Task: Nb</a:t>
            </a:r>
            <a:r>
              <a:rPr lang="en-US" sz="2800" baseline="-20833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Sn</a:t>
            </a:r>
            <a:r>
              <a:rPr lang="en-US" sz="2800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SMCT</a:t>
            </a:r>
            <a:r>
              <a:rPr lang="en-US" sz="2800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R&amp;D next steps</a:t>
            </a:r>
          </a:p>
        </p:txBody>
      </p:sp>
    </p:spTree>
    <p:extLst>
      <p:ext uri="{BB962C8B-B14F-4D97-AF65-F5344CB8AC3E}">
        <p14:creationId xmlns:p14="http://schemas.microsoft.com/office/powerpoint/2010/main" val="28729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C145-B994-434E-39E9-F880A30E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292430"/>
            <a:ext cx="8763127" cy="430887"/>
          </a:xfrm>
        </p:spPr>
        <p:txBody>
          <a:bodyPr/>
          <a:lstStyle/>
          <a:p>
            <a:pPr algn="ctr"/>
            <a:r>
              <a:rPr lang="en-US" dirty="0"/>
              <a:t>SMCTD1 design concept </a:t>
            </a:r>
            <a:r>
              <a:rPr lang="en-US" sz="2800" dirty="0"/>
              <a:t>(details in Igor’s talk)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D693-C4E9-7B2A-6F91-903F3F90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438400"/>
            <a:ext cx="11118850" cy="497078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990339-9C52-A3F1-F183-85E227BEFA05}"/>
              </a:ext>
            </a:extLst>
          </p:cNvPr>
          <p:cNvGrpSpPr/>
          <p:nvPr/>
        </p:nvGrpSpPr>
        <p:grpSpPr>
          <a:xfrm>
            <a:off x="652712" y="1129939"/>
            <a:ext cx="10886575" cy="5176111"/>
            <a:chOff x="652712" y="1129939"/>
            <a:chExt cx="10886575" cy="51761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0649FB-0D57-5C91-21D5-45251691768C}"/>
                </a:ext>
              </a:extLst>
            </p:cNvPr>
            <p:cNvGrpSpPr/>
            <p:nvPr/>
          </p:nvGrpSpPr>
          <p:grpSpPr>
            <a:xfrm>
              <a:off x="652712" y="1129939"/>
              <a:ext cx="10886575" cy="5118461"/>
              <a:chOff x="652712" y="1129939"/>
              <a:chExt cx="10886575" cy="511846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6AE937C-02A5-49E1-9590-E2C52769189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2712" y="1600199"/>
                <a:ext cx="10886575" cy="4648201"/>
                <a:chOff x="533400" y="1377655"/>
                <a:chExt cx="10134600" cy="4327133"/>
              </a:xfrm>
              <a:noFill/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4ADDFEE-AF1D-E8CC-02D1-B62532EA5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9375" t="36667" r="15000" b="21111"/>
                <a:stretch/>
              </p:blipFill>
              <p:spPr>
                <a:xfrm>
                  <a:off x="533400" y="1377655"/>
                  <a:ext cx="10134600" cy="432713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" name="object 20">
                  <a:extLst>
                    <a:ext uri="{FF2B5EF4-FFF2-40B4-BE49-F238E27FC236}">
                      <a16:creationId xmlns:a16="http://schemas.microsoft.com/office/drawing/2014/main" id="{3279E902-88FE-FDF1-0B1D-031845D474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t="1761" b="2132"/>
                <a:stretch/>
              </p:blipFill>
              <p:spPr>
                <a:xfrm>
                  <a:off x="3886200" y="2307368"/>
                  <a:ext cx="3158123" cy="2971800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52B7E3-FD26-C61C-061C-5F38FEB8B200}"/>
                  </a:ext>
                </a:extLst>
              </p:cNvPr>
              <p:cNvSpPr txBox="1"/>
              <p:nvPr/>
            </p:nvSpPr>
            <p:spPr>
              <a:xfrm>
                <a:off x="2438400" y="1129939"/>
                <a:ext cx="7391399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New optimized SMCT2 coil + 2 new coils from MDPCT1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Reinforced MDPCT1 mechanical structure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Optimized coil end support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Optimized connection box to provide various test options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8CEFF5-8368-5140-C3BD-3156EBFED7C6}"/>
                </a:ext>
              </a:extLst>
            </p:cNvPr>
            <p:cNvSpPr txBox="1"/>
            <p:nvPr/>
          </p:nvSpPr>
          <p:spPr>
            <a:xfrm>
              <a:off x="2971799" y="5936718"/>
              <a:ext cx="6324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Based on lessons learned from MDPCT1 and SMCTM1a/b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1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5699-A1D0-4587-A369-80DAC56C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292430"/>
            <a:ext cx="8763127" cy="430887"/>
          </a:xfrm>
        </p:spPr>
        <p:txBody>
          <a:bodyPr/>
          <a:lstStyle/>
          <a:p>
            <a:pPr algn="ctr"/>
            <a:r>
              <a:rPr lang="en-US" dirty="0"/>
              <a:t>SMCTD1 test configurations and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7F39-F819-E3A4-B026-9F0833A1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11118850" cy="968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1AAAB-A8BA-2B85-B781-CAACC1BE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4" t="35799" r="56337" b="37823"/>
          <a:stretch/>
        </p:blipFill>
        <p:spPr>
          <a:xfrm>
            <a:off x="65621" y="1269006"/>
            <a:ext cx="2514600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77036-78F6-1F06-E166-F3E62EDC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58" y="4034235"/>
            <a:ext cx="3350042" cy="2420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49BEA0-C415-C688-B9CE-E481C147D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7" y="4047798"/>
            <a:ext cx="3350043" cy="243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A8BE8-3394-ED79-CCEF-39AC25E30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58" y="4034234"/>
            <a:ext cx="3442164" cy="2442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539E0-729A-D205-9BB3-B075FB3DF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3" t="35799" r="42347" b="37823"/>
          <a:stretch/>
        </p:blipFill>
        <p:spPr>
          <a:xfrm>
            <a:off x="4094055" y="1284535"/>
            <a:ext cx="2514600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9EC1B0-4186-AFFD-24E2-5A18C69DD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76" t="35799" r="27934" b="37823"/>
          <a:stretch/>
        </p:blipFill>
        <p:spPr>
          <a:xfrm>
            <a:off x="8245407" y="1269006"/>
            <a:ext cx="2514600" cy="2667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1A2C68B-7234-9AD2-9262-8594CDC79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7900"/>
              </p:ext>
            </p:extLst>
          </p:nvPr>
        </p:nvGraphicFramePr>
        <p:xfrm>
          <a:off x="6406379" y="3508427"/>
          <a:ext cx="12192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14029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054076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Bo, 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Bmax, 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5583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2595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057135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C75C7EF-42AF-88AA-906D-05AE10216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27845"/>
              </p:ext>
            </p:extLst>
          </p:nvPr>
        </p:nvGraphicFramePr>
        <p:xfrm>
          <a:off x="2186297" y="3486818"/>
          <a:ext cx="12192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466788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70242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SSL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SSL_deg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112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9153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44636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40C82F9-2E0C-3594-049B-CF18512E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61590"/>
              </p:ext>
            </p:extLst>
          </p:nvPr>
        </p:nvGraphicFramePr>
        <p:xfrm>
          <a:off x="10544682" y="3508427"/>
          <a:ext cx="12192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638755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94212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Bo, 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Bmax, 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1333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8542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383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7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27071</TotalTime>
  <Words>1279</Words>
  <Application>Microsoft Office PowerPoint</Application>
  <PresentationFormat>Widescreen</PresentationFormat>
  <Paragraphs>174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Medium</vt:lpstr>
      <vt:lpstr>Times New Roman</vt:lpstr>
      <vt:lpstr>Office Theme</vt:lpstr>
      <vt:lpstr>PowerPoint Presentation</vt:lpstr>
      <vt:lpstr>Outline</vt:lpstr>
      <vt:lpstr>Stress Management Cos-Theta (SMCT) coil concept </vt:lpstr>
      <vt:lpstr>PowerPoint Presentation</vt:lpstr>
      <vt:lpstr>PowerPoint Presentation</vt:lpstr>
      <vt:lpstr>SMCTM1a/b test summary (details in Maria’s talk)</vt:lpstr>
      <vt:lpstr>PowerPoint Presentation</vt:lpstr>
      <vt:lpstr>SMCTD1 design concept (details in Igor’s talk)</vt:lpstr>
      <vt:lpstr>SMCTD1 test configurations and goals</vt:lpstr>
      <vt:lpstr>PowerPoint Presentation</vt:lpstr>
      <vt:lpstr>Summary</vt:lpstr>
      <vt:lpstr>MDP phase 3: SMCT concept evolution</vt:lpstr>
      <vt:lpstr>Result discussion and publication</vt:lpstr>
      <vt:lpstr>MDP 1 and 2 Nb3Sn program at Fermilab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Novitski</dc:creator>
  <cp:lastModifiedBy>Alexander Zlobin x8192 11001N</cp:lastModifiedBy>
  <cp:revision>121</cp:revision>
  <cp:lastPrinted>2024-04-30T07:01:41Z</cp:lastPrinted>
  <dcterms:created xsi:type="dcterms:W3CDTF">2022-10-02T22:18:30Z</dcterms:created>
  <dcterms:modified xsi:type="dcterms:W3CDTF">2024-04-30T13:07:41Z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2022-10-02T00:00:00Z</vt:filetime>
  </property>
  <property fmtid="{D5CDD505-2E9C-101B-9397-08002B2CF9AE}" pid="5" name="Producer">
    <vt:lpwstr>Microsoft® PowerPoint® for Office 365</vt:lpwstr>
  </property>
</Properties>
</file>