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60" r:id="rId1"/>
    <p:sldMasterId id="2147483677" r:id="rId2"/>
  </p:sldMasterIdLst>
  <p:notesMasterIdLst>
    <p:notesMasterId r:id="rId40"/>
  </p:notesMasterIdLst>
  <p:handoutMasterIdLst>
    <p:handoutMasterId r:id="rId41"/>
  </p:handoutMasterIdLst>
  <p:sldIdLst>
    <p:sldId id="286" r:id="rId3"/>
    <p:sldId id="1369" r:id="rId4"/>
    <p:sldId id="1366" r:id="rId5"/>
    <p:sldId id="1367" r:id="rId6"/>
    <p:sldId id="1349" r:id="rId7"/>
    <p:sldId id="563" r:id="rId8"/>
    <p:sldId id="565" r:id="rId9"/>
    <p:sldId id="1384" r:id="rId10"/>
    <p:sldId id="564" r:id="rId11"/>
    <p:sldId id="1379" r:id="rId12"/>
    <p:sldId id="553" r:id="rId13"/>
    <p:sldId id="1374" r:id="rId14"/>
    <p:sldId id="1391" r:id="rId15"/>
    <p:sldId id="1365" r:id="rId16"/>
    <p:sldId id="1357" r:id="rId17"/>
    <p:sldId id="1385" r:id="rId18"/>
    <p:sldId id="1358" r:id="rId19"/>
    <p:sldId id="1386" r:id="rId20"/>
    <p:sldId id="1390" r:id="rId21"/>
    <p:sldId id="1393" r:id="rId22"/>
    <p:sldId id="1394" r:id="rId23"/>
    <p:sldId id="1389" r:id="rId24"/>
    <p:sldId id="566" r:id="rId25"/>
    <p:sldId id="1372" r:id="rId26"/>
    <p:sldId id="1371" r:id="rId27"/>
    <p:sldId id="1392" r:id="rId28"/>
    <p:sldId id="1387" r:id="rId29"/>
    <p:sldId id="1388" r:id="rId30"/>
    <p:sldId id="1380" r:id="rId31"/>
    <p:sldId id="1381" r:id="rId32"/>
    <p:sldId id="1382" r:id="rId33"/>
    <p:sldId id="1383" r:id="rId34"/>
    <p:sldId id="1373" r:id="rId35"/>
    <p:sldId id="1352" r:id="rId36"/>
    <p:sldId id="1353" r:id="rId37"/>
    <p:sldId id="1355" r:id="rId38"/>
    <p:sldId id="1361" r:id="rId39"/>
  </p:sldIdLst>
  <p:sldSz cx="12192000" cy="6858000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0" userDrawn="1">
          <p15:clr>
            <a:srgbClr val="A4A3A4"/>
          </p15:clr>
        </p15:guide>
        <p15:guide id="2" orient="horz" pos="1010" userDrawn="1">
          <p15:clr>
            <a:srgbClr val="A4A3A4"/>
          </p15:clr>
        </p15:guide>
        <p15:guide id="3" orient="horz" pos="3630" userDrawn="1">
          <p15:clr>
            <a:srgbClr val="A4A3A4"/>
          </p15:clr>
        </p15:guide>
        <p15:guide id="4" orient="horz" pos="2309" userDrawn="1">
          <p15:clr>
            <a:srgbClr val="A4A3A4"/>
          </p15:clr>
        </p15:guide>
        <p15:guide id="5" pos="7295" userDrawn="1">
          <p15:clr>
            <a:srgbClr val="A4A3A4"/>
          </p15:clr>
        </p15:guide>
        <p15:guide id="6" pos="393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2767" userDrawn="1">
          <p15:clr>
            <a:srgbClr val="A4A3A4"/>
          </p15:clr>
        </p15:guide>
        <p15:guide id="9" pos="5185" userDrawn="1">
          <p15:clr>
            <a:srgbClr val="A4A3A4"/>
          </p15:clr>
        </p15:guide>
        <p15:guide id="10" pos="4905" userDrawn="1">
          <p15:clr>
            <a:srgbClr val="A4A3A4"/>
          </p15:clr>
        </p15:guide>
        <p15:guide id="11" pos="3803" userDrawn="1">
          <p15:clr>
            <a:srgbClr val="A4A3A4"/>
          </p15:clr>
        </p15:guide>
        <p15:guide id="12" pos="24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oyan E. Stoynev x 30907N" initials="SESx3" lastIdx="2" clrIdx="0">
    <p:extLst>
      <p:ext uri="{19B8F6BF-5375-455C-9EA6-DF929625EA0E}">
        <p15:presenceInfo xmlns:p15="http://schemas.microsoft.com/office/powerpoint/2012/main" userId="S-1-5-21-1644491937-1202660629-839522115-180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CCECFF"/>
    <a:srgbClr val="203BE2"/>
    <a:srgbClr val="898989"/>
    <a:srgbClr val="FF33CC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1"/>
    <p:restoredTop sz="93068"/>
  </p:normalViewPr>
  <p:slideViewPr>
    <p:cSldViewPr snapToGrid="0" snapToObjects="1">
      <p:cViewPr varScale="1">
        <p:scale>
          <a:sx n="62" d="100"/>
          <a:sy n="62" d="100"/>
        </p:scale>
        <p:origin x="1028" y="88"/>
      </p:cViewPr>
      <p:guideLst>
        <p:guide orient="horz" pos="2560"/>
        <p:guide orient="horz" pos="1010"/>
        <p:guide orient="horz" pos="3630"/>
        <p:guide orient="horz" pos="2309"/>
        <p:guide pos="7295"/>
        <p:guide pos="393"/>
        <p:guide/>
        <p:guide pos="2767"/>
        <p:guide pos="5185"/>
        <p:guide pos="4905"/>
        <p:guide pos="3803"/>
        <p:guide pos="24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7" d="100"/>
        <a:sy n="47" d="100"/>
      </p:scale>
      <p:origin x="0" y="-1469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1B9D2C41-C2D0-FF45-8B99-3885B7F78EB1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269AC406-2681-664E-BB07-370330405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CA948ED6-3360-EB40-9D40-476C2156E9E8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C10DA6-9909-7D4F-83A2-7593F71D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03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data variation vs RR;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277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T magnet  plot…</a:t>
            </a:r>
          </a:p>
          <a:p>
            <a:r>
              <a:rPr lang="en-US" dirty="0"/>
              <a:t>SM coil has different heat treatment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031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Minimum quench energy…</a:t>
            </a:r>
          </a:p>
          <a:p>
            <a:r>
              <a:rPr lang="en-US" dirty="0"/>
              <a:t>Cable is the same/ check insulation </a:t>
            </a:r>
            <a:r>
              <a:rPr lang="en-US" dirty="0" err="1"/>
              <a:t>thinkness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028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 rods are supposed to shrink as the SM structure and 15 T coil. With cooldown coil should shrink and so the rods in similar way.</a:t>
            </a:r>
          </a:p>
          <a:p>
            <a:r>
              <a:rPr lang="en-US" dirty="0"/>
              <a:t>One of </a:t>
            </a:r>
            <a:r>
              <a:rPr lang="en-US"/>
              <a:t>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42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covers all the turns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56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A3-A4 check if it is simultaneous and expand 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3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038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Description of test plan and </a:t>
            </a:r>
            <a:r>
              <a:rPr lang="en-US" dirty="0" err="1"/>
              <a:t>w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ramp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rate dependence at 1. 9 K  started close to a plateau </a:t>
            </a:r>
            <a:r>
              <a:rPr lang="en-US" dirty="0"/>
              <a:t>hat happened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6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TC</a:t>
            </a:r>
          </a:p>
          <a:p>
            <a:r>
              <a:rPr lang="en-US" sz="1200" b="1" dirty="0">
                <a:highlight>
                  <a:srgbClr val="FFFF00"/>
                </a:highlight>
              </a:rPr>
              <a:t>T 86% of SSL</a:t>
            </a:r>
          </a:p>
          <a:p>
            <a:r>
              <a:rPr lang="en-US" sz="1200" b="1" dirty="0">
                <a:highlight>
                  <a:srgbClr val="FFFF00"/>
                </a:highlight>
              </a:rPr>
              <a:t>Check field at 12. 5 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861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91% of SSL at 1.9 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9% reduction of maximum achieved quench current with respect to SSL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322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Coil 3 how many quenches (check)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325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detection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301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covers all the turns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782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add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97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"/>
            <a:ext cx="12192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12192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722" y="4891939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12192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59" y="186644"/>
            <a:ext cx="3789783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" y="0"/>
            <a:ext cx="12191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096" y="0"/>
            <a:ext cx="8581904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57" y="123515"/>
            <a:ext cx="2752384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943835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43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"/>
            <a:ext cx="12192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12192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722" y="4891939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12192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59" y="186644"/>
            <a:ext cx="3789783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" y="0"/>
            <a:ext cx="12191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096" y="0"/>
            <a:ext cx="8581904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09179" y="6417782"/>
            <a:ext cx="688900" cy="365125"/>
          </a:xfrm>
        </p:spPr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54" y="123515"/>
            <a:ext cx="3303755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32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9" y="2130853"/>
            <a:ext cx="10364391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100" y="3886652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41093" indent="0" algn="ctr">
              <a:buNone/>
              <a:defRPr/>
            </a:lvl2pPr>
            <a:lvl3pPr marL="482186" indent="0" algn="ctr">
              <a:buNone/>
              <a:defRPr/>
            </a:lvl3pPr>
            <a:lvl4pPr marL="723279" indent="0" algn="ctr">
              <a:buNone/>
              <a:defRPr/>
            </a:lvl4pPr>
            <a:lvl5pPr marL="964372" indent="0" algn="ctr">
              <a:buNone/>
              <a:defRPr/>
            </a:lvl5pPr>
            <a:lvl6pPr marL="1205465" indent="0" algn="ctr">
              <a:buNone/>
              <a:defRPr/>
            </a:lvl6pPr>
            <a:lvl7pPr marL="1446558" indent="0" algn="ctr">
              <a:buNone/>
              <a:defRPr/>
            </a:lvl7pPr>
            <a:lvl8pPr marL="1687651" indent="0" algn="ctr">
              <a:buNone/>
              <a:defRPr/>
            </a:lvl8pPr>
            <a:lvl9pPr marL="1928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99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3503" y="6356355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615" y="6323779"/>
            <a:ext cx="122215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algn="ctr" defTabSz="342812"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342812"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92" y="6457861"/>
            <a:ext cx="2093957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82" r:id="rId3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3503" y="6356355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615" y="6323779"/>
            <a:ext cx="122215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marL="0" marR="0" lvl="0" indent="0" algn="ctr" defTabSz="342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342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92" y="6457861"/>
            <a:ext cx="2093957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7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emf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13.bin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61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64.wmf"/><Relationship Id="rId7" Type="http://schemas.openxmlformats.org/officeDocument/2006/relationships/image" Target="../media/image66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65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67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68.wmf"/><Relationship Id="rId7" Type="http://schemas.openxmlformats.org/officeDocument/2006/relationships/image" Target="../media/image70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71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22.bin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7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7" Type="http://schemas.openxmlformats.org/officeDocument/2006/relationships/image" Target="../media/image23.png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image" Target="../media/image20.emf"/><Relationship Id="rId7" Type="http://schemas.openxmlformats.org/officeDocument/2006/relationships/oleObject" Target="../embeddings/oleObject2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75.wmf"/><Relationship Id="rId4" Type="http://schemas.openxmlformats.org/officeDocument/2006/relationships/image" Target="../media/image21.emf"/><Relationship Id="rId9" Type="http://schemas.openxmlformats.org/officeDocument/2006/relationships/oleObject" Target="../embeddings/oleObject25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6.wmf"/><Relationship Id="rId7" Type="http://schemas.openxmlformats.org/officeDocument/2006/relationships/image" Target="../media/image21.e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77.w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11095" y="4526205"/>
            <a:ext cx="6169819" cy="77627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Maria Baldini</a:t>
            </a:r>
          </a:p>
          <a:p>
            <a:r>
              <a:rPr lang="en-US" sz="1425" dirty="0"/>
              <a:t>US Magnet Development Program</a:t>
            </a:r>
          </a:p>
          <a:p>
            <a:r>
              <a:rPr lang="en-US" sz="1425" dirty="0"/>
              <a:t>Fermi National Accelerator Laboratory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609" y="2400576"/>
            <a:ext cx="114967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SMCTM1a/b test summary and data analysis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MDP collaboration meeting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April 30- May 3</a:t>
            </a:r>
          </a:p>
        </p:txBody>
      </p:sp>
    </p:spTree>
    <p:extLst>
      <p:ext uri="{BB962C8B-B14F-4D97-AF65-F5344CB8AC3E}">
        <p14:creationId xmlns:p14="http://schemas.microsoft.com/office/powerpoint/2010/main" val="17357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32C3-9D65-B447-3960-28A7AC43C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951" y="0"/>
            <a:ext cx="8286962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SMCTM1a quench performance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8A6B6-FF4A-721A-F1BC-51CD66FF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B54C50-5C9D-A498-73C5-E1F4750A278C}"/>
              </a:ext>
            </a:extLst>
          </p:cNvPr>
          <p:cNvSpPr txBox="1"/>
          <p:nvPr/>
        </p:nvSpPr>
        <p:spPr>
          <a:xfrm>
            <a:off x="803190" y="1364345"/>
            <a:ext cx="111298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baseline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TC1: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i="0" u="none" strike="noStrike" baseline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Coil training at 1.9 K started at 10.6 T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i="0" u="none" strike="noStrike" baseline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~25 quenches to I</a:t>
            </a:r>
            <a:r>
              <a:rPr lang="en-US" sz="2400" i="0" u="none" strike="noStrike" baseline="-25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max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i="0" u="none" strike="noStrike" baseline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Except 4, all the quenches are in L3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i="0" u="none" strike="noStrike" baseline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Maximum field in coil straight section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0" u="none" strike="noStrike" baseline="0" dirty="0" err="1"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r>
              <a:rPr lang="en-US" sz="2400" i="0" u="none" strike="noStrike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max</a:t>
            </a:r>
            <a:r>
              <a:rPr lang="en-US" sz="240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=12.7 T at 1.9 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40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r>
              <a:rPr lang="da-DK" sz="2400" i="0" u="none" strike="noStrike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max</a:t>
            </a:r>
            <a:r>
              <a:rPr lang="da-DK" sz="240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=12.0 T at 4.5 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i="0" u="none" strike="noStrike" baseline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SMCT coil conductor degradation 92%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i="0" u="none" strike="noStrike" baseline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400" b="1" i="0" u="none" strike="noStrike" baseline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TC2: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u="none" strike="noStrike" baseline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Coil re-training at 1.9 K started at 11.2 T: no good memory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u="none" strike="noStrike" baseline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Similar training rate as in TC1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u="none" strike="noStrike" baseline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degradation after TC</a:t>
            </a:r>
          </a:p>
        </p:txBody>
      </p:sp>
    </p:spTree>
    <p:extLst>
      <p:ext uri="{BB962C8B-B14F-4D97-AF65-F5344CB8AC3E}">
        <p14:creationId xmlns:p14="http://schemas.microsoft.com/office/powerpoint/2010/main" val="693359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D222-2F63-5F85-75BD-6691C141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588" y="-28511"/>
            <a:ext cx="8581904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SMCTM1b: 4-layer mirror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2EF84-AFE8-31A2-9EA5-41873B7B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372BC707-0CDA-C57A-EF4A-06649AF0AD85}"/>
              </a:ext>
            </a:extLst>
          </p:cNvPr>
          <p:cNvGrpSpPr/>
          <p:nvPr/>
        </p:nvGrpSpPr>
        <p:grpSpPr>
          <a:xfrm>
            <a:off x="4632300" y="1681781"/>
            <a:ext cx="7278763" cy="4537968"/>
            <a:chOff x="592581" y="-92292"/>
            <a:chExt cx="11588040" cy="67932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4B56D5-548B-B731-BD3E-EE6D6720D741}"/>
                </a:ext>
              </a:extLst>
            </p:cNvPr>
            <p:cNvGrpSpPr/>
            <p:nvPr/>
          </p:nvGrpSpPr>
          <p:grpSpPr>
            <a:xfrm>
              <a:off x="3824362" y="4120570"/>
              <a:ext cx="8356259" cy="2281270"/>
              <a:chOff x="0" y="4290246"/>
              <a:chExt cx="12192000" cy="256775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D735412-9993-20DC-2478-324F33F8A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290246"/>
                <a:ext cx="12192000" cy="1453744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2823D77-959C-4476-9F41-FC75471559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5743990"/>
                <a:ext cx="12192000" cy="111401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2C5439-A350-A994-0968-EEB982E17D11}"/>
                  </a:ext>
                </a:extLst>
              </p:cNvPr>
              <p:cNvSpPr txBox="1"/>
              <p:nvPr/>
            </p:nvSpPr>
            <p:spPr>
              <a:xfrm>
                <a:off x="827888" y="4342654"/>
                <a:ext cx="4267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B2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85BCD6-1A83-E945-0483-10A1F203B0F3}"/>
                  </a:ext>
                </a:extLst>
              </p:cNvPr>
              <p:cNvSpPr txBox="1"/>
              <p:nvPr/>
            </p:nvSpPr>
            <p:spPr>
              <a:xfrm>
                <a:off x="9355191" y="4982708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B6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D14EF9-D416-4973-8F9B-61453B72EAAA}"/>
                  </a:ext>
                </a:extLst>
              </p:cNvPr>
              <p:cNvSpPr txBox="1"/>
              <p:nvPr/>
            </p:nvSpPr>
            <p:spPr>
              <a:xfrm>
                <a:off x="9355191" y="4642117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B5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1152A-BE38-E804-0483-F99280753098}"/>
                  </a:ext>
                </a:extLst>
              </p:cNvPr>
              <p:cNvSpPr txBox="1"/>
              <p:nvPr/>
            </p:nvSpPr>
            <p:spPr>
              <a:xfrm>
                <a:off x="10560235" y="4443693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B4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45EE9A-1430-17E9-ED8E-7E778F5D1A66}"/>
                  </a:ext>
                </a:extLst>
              </p:cNvPr>
              <p:cNvSpPr txBox="1"/>
              <p:nvPr/>
            </p:nvSpPr>
            <p:spPr>
              <a:xfrm>
                <a:off x="2285343" y="5193040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B3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A3B127-0469-84C7-8C1D-43462B391C1C}"/>
                  </a:ext>
                </a:extLst>
              </p:cNvPr>
              <p:cNvSpPr txBox="1"/>
              <p:nvPr/>
            </p:nvSpPr>
            <p:spPr>
              <a:xfrm>
                <a:off x="3663687" y="4982541"/>
                <a:ext cx="426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B7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187F59-AC20-8758-45EE-B72E20581602}"/>
                  </a:ext>
                </a:extLst>
              </p:cNvPr>
              <p:cNvSpPr txBox="1"/>
              <p:nvPr/>
            </p:nvSpPr>
            <p:spPr>
              <a:xfrm>
                <a:off x="3664579" y="4696178"/>
                <a:ext cx="1150906" cy="522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B8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5E10CF-76AB-63B6-8E8C-15C26B075988}"/>
                  </a:ext>
                </a:extLst>
              </p:cNvPr>
              <p:cNvSpPr txBox="1"/>
              <p:nvPr/>
            </p:nvSpPr>
            <p:spPr>
              <a:xfrm>
                <a:off x="804114" y="6224075"/>
                <a:ext cx="4347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A2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C0A199-FD43-3CBE-B822-7BE826E15936}"/>
                  </a:ext>
                </a:extLst>
              </p:cNvPr>
              <p:cNvSpPr txBox="1"/>
              <p:nvPr/>
            </p:nvSpPr>
            <p:spPr>
              <a:xfrm>
                <a:off x="3517869" y="6185988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A6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04037D-2874-1AD6-8B6D-81C9C88ACCE4}"/>
                  </a:ext>
                </a:extLst>
              </p:cNvPr>
              <p:cNvSpPr txBox="1"/>
              <p:nvPr/>
            </p:nvSpPr>
            <p:spPr>
              <a:xfrm>
                <a:off x="9459213" y="6206130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A7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93F353-F546-A41C-84BD-A518558B2C20}"/>
                  </a:ext>
                </a:extLst>
              </p:cNvPr>
              <p:cNvSpPr txBox="1"/>
              <p:nvPr/>
            </p:nvSpPr>
            <p:spPr>
              <a:xfrm>
                <a:off x="2229658" y="5915675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A4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C2DB21-887A-B9E3-8B05-B2D656E14913}"/>
                  </a:ext>
                </a:extLst>
              </p:cNvPr>
              <p:cNvSpPr txBox="1"/>
              <p:nvPr/>
            </p:nvSpPr>
            <p:spPr>
              <a:xfrm>
                <a:off x="1539722" y="5754068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7D212F5-A4E9-7D2A-4D56-8BE186178DD4}"/>
                  </a:ext>
                </a:extLst>
              </p:cNvPr>
              <p:cNvSpPr txBox="1"/>
              <p:nvPr/>
            </p:nvSpPr>
            <p:spPr>
              <a:xfrm>
                <a:off x="3505676" y="5951273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A5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266659-8774-7E10-B0E8-75DD2B9C074B}"/>
                  </a:ext>
                </a:extLst>
              </p:cNvPr>
              <p:cNvSpPr txBox="1"/>
              <p:nvPr/>
            </p:nvSpPr>
            <p:spPr>
              <a:xfrm>
                <a:off x="9453110" y="5974965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A8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DA7153F-FCCC-DCC9-30BB-93A3DBDEEFC3}"/>
                  </a:ext>
                </a:extLst>
              </p:cNvPr>
              <p:cNvSpPr txBox="1"/>
              <p:nvPr/>
            </p:nvSpPr>
            <p:spPr>
              <a:xfrm>
                <a:off x="7191729" y="6021465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A9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7AA2A02-EB0D-91E7-FA89-46B713B38BC9}"/>
                  </a:ext>
                </a:extLst>
              </p:cNvPr>
              <p:cNvSpPr/>
              <p:nvPr/>
            </p:nvSpPr>
            <p:spPr>
              <a:xfrm>
                <a:off x="1360019" y="666072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B6B9D2E-0C72-7080-3632-49CADC227B57}"/>
                  </a:ext>
                </a:extLst>
              </p:cNvPr>
              <p:cNvSpPr/>
              <p:nvPr/>
            </p:nvSpPr>
            <p:spPr>
              <a:xfrm>
                <a:off x="10506989" y="464196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E1C5672-664B-842D-2D8F-09D2C6707F59}"/>
                  </a:ext>
                </a:extLst>
              </p:cNvPr>
              <p:cNvSpPr/>
              <p:nvPr/>
            </p:nvSpPr>
            <p:spPr>
              <a:xfrm>
                <a:off x="7179097" y="609586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E08D3EB-EDC8-F7DF-5AB6-FD6796F92129}"/>
                  </a:ext>
                </a:extLst>
              </p:cNvPr>
              <p:cNvSpPr/>
              <p:nvPr/>
            </p:nvSpPr>
            <p:spPr>
              <a:xfrm>
                <a:off x="10011354" y="610979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DEF6E6C-CF79-7344-497A-1E86E65D1014}"/>
                  </a:ext>
                </a:extLst>
              </p:cNvPr>
              <p:cNvSpPr/>
              <p:nvPr/>
            </p:nvSpPr>
            <p:spPr>
              <a:xfrm>
                <a:off x="9999598" y="6379949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08DD29E-E732-38E0-77AB-329405934D39}"/>
                  </a:ext>
                </a:extLst>
              </p:cNvPr>
              <p:cNvSpPr/>
              <p:nvPr/>
            </p:nvSpPr>
            <p:spPr>
              <a:xfrm>
                <a:off x="3403099" y="636541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BDFAEA-408B-85E8-B693-0C83C1259CC3}"/>
                  </a:ext>
                </a:extLst>
              </p:cNvPr>
              <p:cNvSpPr/>
              <p:nvPr/>
            </p:nvSpPr>
            <p:spPr>
              <a:xfrm>
                <a:off x="3403100" y="606697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39006B7-6E0A-F53D-B7E4-2BF84DF1670D}"/>
                  </a:ext>
                </a:extLst>
              </p:cNvPr>
              <p:cNvSpPr/>
              <p:nvPr/>
            </p:nvSpPr>
            <p:spPr>
              <a:xfrm>
                <a:off x="3492790" y="523818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BACC4C3-F94C-9D16-83A8-4F879437BAA4}"/>
                  </a:ext>
                </a:extLst>
              </p:cNvPr>
              <p:cNvSpPr/>
              <p:nvPr/>
            </p:nvSpPr>
            <p:spPr>
              <a:xfrm>
                <a:off x="3598603" y="474346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6D501C3-C31F-88E7-5878-265858541211}"/>
                  </a:ext>
                </a:extLst>
              </p:cNvPr>
              <p:cNvSpPr/>
              <p:nvPr/>
            </p:nvSpPr>
            <p:spPr>
              <a:xfrm>
                <a:off x="9965693" y="471334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4559A06-35B2-110D-DDB3-0248304BD3D5}"/>
                  </a:ext>
                </a:extLst>
              </p:cNvPr>
              <p:cNvSpPr/>
              <p:nvPr/>
            </p:nvSpPr>
            <p:spPr>
              <a:xfrm>
                <a:off x="9946353" y="519942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BFFDB8D-E05B-5EDE-CB7C-817C0669C390}"/>
                  </a:ext>
                </a:extLst>
              </p:cNvPr>
              <p:cNvSpPr/>
              <p:nvPr/>
            </p:nvSpPr>
            <p:spPr>
              <a:xfrm>
                <a:off x="2235935" y="536043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7CA0D23-1346-B549-BEE1-316EC9D7429D}"/>
                  </a:ext>
                </a:extLst>
              </p:cNvPr>
              <p:cNvSpPr/>
              <p:nvPr/>
            </p:nvSpPr>
            <p:spPr>
              <a:xfrm>
                <a:off x="1332928" y="4348547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B9A69DD-9473-E318-8A5D-BBFCA828F84E}"/>
                  </a:ext>
                </a:extLst>
              </p:cNvPr>
              <p:cNvSpPr/>
              <p:nvPr/>
            </p:nvSpPr>
            <p:spPr>
              <a:xfrm>
                <a:off x="1984515" y="590814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5B31FCB-9D72-4FD8-ADBF-B86D4451E17F}"/>
                  </a:ext>
                </a:extLst>
              </p:cNvPr>
              <p:cNvSpPr/>
              <p:nvPr/>
            </p:nvSpPr>
            <p:spPr>
              <a:xfrm>
                <a:off x="2600463" y="591163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E7A59A6-A035-6C5B-84DF-3E9321A4D9F0}"/>
                  </a:ext>
                </a:extLst>
              </p:cNvPr>
              <p:cNvSpPr txBox="1"/>
              <p:nvPr/>
            </p:nvSpPr>
            <p:spPr>
              <a:xfrm>
                <a:off x="146164" y="6302338"/>
                <a:ext cx="4347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A1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5FF5237-BB4C-B408-C54C-B488F977B239}"/>
                  </a:ext>
                </a:extLst>
              </p:cNvPr>
              <p:cNvSpPr/>
              <p:nvPr/>
            </p:nvSpPr>
            <p:spPr>
              <a:xfrm>
                <a:off x="72294" y="666584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FFE0886-7DED-FD8F-6EAE-A69AEED976BA}"/>
                  </a:ext>
                </a:extLst>
              </p:cNvPr>
              <p:cNvSpPr txBox="1"/>
              <p:nvPr/>
            </p:nvSpPr>
            <p:spPr>
              <a:xfrm>
                <a:off x="9175" y="4371386"/>
                <a:ext cx="4267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B1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9C5538B-04D8-9C15-56B8-E9C916EDF093}"/>
                  </a:ext>
                </a:extLst>
              </p:cNvPr>
              <p:cNvSpPr/>
              <p:nvPr/>
            </p:nvSpPr>
            <p:spPr>
              <a:xfrm>
                <a:off x="76816" y="433506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2F5B5ED-48F1-448F-E9A6-5F1CC5BE7FE7}"/>
                </a:ext>
              </a:extLst>
            </p:cNvPr>
            <p:cNvGrpSpPr/>
            <p:nvPr/>
          </p:nvGrpSpPr>
          <p:grpSpPr>
            <a:xfrm>
              <a:off x="3807776" y="244826"/>
              <a:ext cx="8371498" cy="3716533"/>
              <a:chOff x="21438" y="103131"/>
              <a:chExt cx="12168603" cy="4192802"/>
            </a:xfrm>
          </p:grpSpPr>
          <p:pic>
            <p:nvPicPr>
              <p:cNvPr id="43" name="Picture 4">
                <a:extLst>
                  <a:ext uri="{FF2B5EF4-FFF2-40B4-BE49-F238E27FC236}">
                    <a16:creationId xmlns:a16="http://schemas.microsoft.com/office/drawing/2014/main" id="{E7C4E0E8-0756-FA77-9C82-1CCD4F72BE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92" t="25996" r="4211" b="30708"/>
              <a:stretch/>
            </p:blipFill>
            <p:spPr bwMode="auto">
              <a:xfrm>
                <a:off x="343896" y="2563169"/>
                <a:ext cx="11009081" cy="1732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3">
                <a:extLst>
                  <a:ext uri="{FF2B5EF4-FFF2-40B4-BE49-F238E27FC236}">
                    <a16:creationId xmlns:a16="http://schemas.microsoft.com/office/drawing/2014/main" id="{C42670C0-B614-6435-C3C3-97E2205C8D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8" t="20446" r="7940" b="19700"/>
              <a:stretch/>
            </p:blipFill>
            <p:spPr bwMode="auto">
              <a:xfrm>
                <a:off x="343897" y="115043"/>
                <a:ext cx="11009083" cy="2448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1B3E72C-5146-1A18-C31B-719B27F09120}"/>
                  </a:ext>
                </a:extLst>
              </p:cNvPr>
              <p:cNvSpPr/>
              <p:nvPr/>
            </p:nvSpPr>
            <p:spPr>
              <a:xfrm>
                <a:off x="223284" y="2566622"/>
                <a:ext cx="1320552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45DEF88-9741-B08B-8394-74B98B9F4879}"/>
                  </a:ext>
                </a:extLst>
              </p:cNvPr>
              <p:cNvSpPr/>
              <p:nvPr/>
            </p:nvSpPr>
            <p:spPr>
              <a:xfrm>
                <a:off x="223284" y="103131"/>
                <a:ext cx="1312385" cy="24680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089BB85-48B8-DCB2-21F1-03D8664FADDA}"/>
                  </a:ext>
                </a:extLst>
              </p:cNvPr>
              <p:cNvSpPr/>
              <p:nvPr/>
            </p:nvSpPr>
            <p:spPr>
              <a:xfrm>
                <a:off x="11376767" y="118500"/>
                <a:ext cx="732058" cy="244121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F5A5721-00EF-8C51-9BD2-48CF3AC5D26F}"/>
                  </a:ext>
                </a:extLst>
              </p:cNvPr>
              <p:cNvSpPr/>
              <p:nvPr/>
            </p:nvSpPr>
            <p:spPr>
              <a:xfrm>
                <a:off x="11363808" y="2571177"/>
                <a:ext cx="745017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9086C4F-19BD-802D-7013-CD3C7F9260BE}"/>
                  </a:ext>
                </a:extLst>
              </p:cNvPr>
              <p:cNvSpPr txBox="1"/>
              <p:nvPr/>
            </p:nvSpPr>
            <p:spPr>
              <a:xfrm>
                <a:off x="867439" y="243870"/>
                <a:ext cx="633315" cy="487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D2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473F10F-BD10-DA48-8C60-E6C9742D2F41}"/>
                  </a:ext>
                </a:extLst>
              </p:cNvPr>
              <p:cNvSpPr txBox="1"/>
              <p:nvPr/>
            </p:nvSpPr>
            <p:spPr>
              <a:xfrm>
                <a:off x="3437537" y="977983"/>
                <a:ext cx="633316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D5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0E5AC13-45D7-1AC3-4084-9BC80C1D5D9F}"/>
                  </a:ext>
                </a:extLst>
              </p:cNvPr>
              <p:cNvSpPr txBox="1"/>
              <p:nvPr/>
            </p:nvSpPr>
            <p:spPr>
              <a:xfrm>
                <a:off x="4251913" y="408864"/>
                <a:ext cx="633316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D6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3F4F370-37C4-BC63-0567-A453966BF192}"/>
                  </a:ext>
                </a:extLst>
              </p:cNvPr>
              <p:cNvSpPr txBox="1"/>
              <p:nvPr/>
            </p:nvSpPr>
            <p:spPr>
              <a:xfrm>
                <a:off x="900677" y="3708525"/>
                <a:ext cx="605900" cy="487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BDB141D-79E2-ACF0-1CCF-D161EB0629AD}"/>
                  </a:ext>
                </a:extLst>
              </p:cNvPr>
              <p:cNvSpPr txBox="1"/>
              <p:nvPr/>
            </p:nvSpPr>
            <p:spPr>
              <a:xfrm>
                <a:off x="2553974" y="2612914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C4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00F148C-6A3B-6A92-60FA-83AD61CEE6FA}"/>
                  </a:ext>
                </a:extLst>
              </p:cNvPr>
              <p:cNvSpPr txBox="1"/>
              <p:nvPr/>
            </p:nvSpPr>
            <p:spPr>
              <a:xfrm>
                <a:off x="1871299" y="2513987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C3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99B3FF8-D0D6-85BF-D6AD-1E40EE24BA29}"/>
                  </a:ext>
                </a:extLst>
              </p:cNvPr>
              <p:cNvSpPr txBox="1"/>
              <p:nvPr/>
            </p:nvSpPr>
            <p:spPr>
              <a:xfrm>
                <a:off x="3821858" y="3037320"/>
                <a:ext cx="644741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C6</a:t>
                </a: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898C946-443A-F4EF-E2F0-7F7C3D797A65}"/>
                  </a:ext>
                </a:extLst>
              </p:cNvPr>
              <p:cNvSpPr/>
              <p:nvPr/>
            </p:nvSpPr>
            <p:spPr>
              <a:xfrm>
                <a:off x="2098359" y="114995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366EC94-0035-B9BD-3614-3F20FA895DCD}"/>
                  </a:ext>
                </a:extLst>
              </p:cNvPr>
              <p:cNvSpPr/>
              <p:nvPr/>
            </p:nvSpPr>
            <p:spPr>
              <a:xfrm>
                <a:off x="2856924" y="966718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D678509-3B58-0555-97B6-5052D60536B5}"/>
                  </a:ext>
                </a:extLst>
              </p:cNvPr>
              <p:cNvSpPr/>
              <p:nvPr/>
            </p:nvSpPr>
            <p:spPr>
              <a:xfrm>
                <a:off x="3568427" y="1296596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180A86-1397-7B58-9CCA-6B3A826075C9}"/>
                  </a:ext>
                </a:extLst>
              </p:cNvPr>
              <p:cNvSpPr txBox="1"/>
              <p:nvPr/>
            </p:nvSpPr>
            <p:spPr>
              <a:xfrm>
                <a:off x="129644" y="214857"/>
                <a:ext cx="633315" cy="487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D1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539C395-A9B4-D3A7-B08E-2E33981A3EF1}"/>
                  </a:ext>
                </a:extLst>
              </p:cNvPr>
              <p:cNvSpPr txBox="1"/>
              <p:nvPr/>
            </p:nvSpPr>
            <p:spPr>
              <a:xfrm>
                <a:off x="129644" y="3711380"/>
                <a:ext cx="605900" cy="487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C1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912B278-CD18-3ED4-CC2E-D53D193EB71D}"/>
                  </a:ext>
                </a:extLst>
              </p:cNvPr>
              <p:cNvSpPr txBox="1"/>
              <p:nvPr/>
            </p:nvSpPr>
            <p:spPr>
              <a:xfrm>
                <a:off x="3236244" y="2726862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C5</a:t>
                </a: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7F239FA-A390-08E7-243C-AC39F237AF52}"/>
                  </a:ext>
                </a:extLst>
              </p:cNvPr>
              <p:cNvSpPr/>
              <p:nvPr/>
            </p:nvSpPr>
            <p:spPr>
              <a:xfrm>
                <a:off x="4701416" y="144523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15682EF-E231-2B70-1CA5-87158781BD53}"/>
                  </a:ext>
                </a:extLst>
              </p:cNvPr>
              <p:cNvSpPr/>
              <p:nvPr/>
            </p:nvSpPr>
            <p:spPr>
              <a:xfrm>
                <a:off x="3300580" y="317252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625A80AF-A8A0-0F62-DA7A-049F7DA42509}"/>
                  </a:ext>
                </a:extLst>
              </p:cNvPr>
              <p:cNvSpPr/>
              <p:nvPr/>
            </p:nvSpPr>
            <p:spPr>
              <a:xfrm>
                <a:off x="2218318" y="328677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60FCAADA-5680-540B-4480-629A62F7A9D7}"/>
                  </a:ext>
                </a:extLst>
              </p:cNvPr>
              <p:cNvSpPr/>
              <p:nvPr/>
            </p:nvSpPr>
            <p:spPr>
              <a:xfrm>
                <a:off x="2781036" y="3376164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BC8E4AD-6093-D699-36AF-A81FC0A605DF}"/>
                  </a:ext>
                </a:extLst>
              </p:cNvPr>
              <p:cNvSpPr/>
              <p:nvPr/>
            </p:nvSpPr>
            <p:spPr>
              <a:xfrm>
                <a:off x="3821445" y="358799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8504EC7-C88E-D4FB-213C-9FD8997DBCFB}"/>
                  </a:ext>
                </a:extLst>
              </p:cNvPr>
              <p:cNvSpPr txBox="1"/>
              <p:nvPr/>
            </p:nvSpPr>
            <p:spPr>
              <a:xfrm>
                <a:off x="1946668" y="714137"/>
                <a:ext cx="667588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D3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B05BD36-7E57-B3FD-D2C6-6A1FF9E50F9F}"/>
                  </a:ext>
                </a:extLst>
              </p:cNvPr>
              <p:cNvSpPr txBox="1"/>
              <p:nvPr/>
            </p:nvSpPr>
            <p:spPr>
              <a:xfrm>
                <a:off x="2718736" y="1077220"/>
                <a:ext cx="667588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D4</a:t>
                </a: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FF8DC23-C5E3-E893-93B9-6238AB88B0EA}"/>
                  </a:ext>
                </a:extLst>
              </p:cNvPr>
              <p:cNvSpPr/>
              <p:nvPr/>
            </p:nvSpPr>
            <p:spPr>
              <a:xfrm>
                <a:off x="4369801" y="760772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A974C44-3A54-10B4-5DA9-C27AFB53FA5A}"/>
                  </a:ext>
                </a:extLst>
              </p:cNvPr>
              <p:cNvSpPr txBox="1"/>
              <p:nvPr/>
            </p:nvSpPr>
            <p:spPr>
              <a:xfrm>
                <a:off x="4513068" y="1013422"/>
                <a:ext cx="667588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D7</a:t>
                </a: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95109F4-E0BF-76E8-A358-FDCEBF6A9FDD}"/>
                  </a:ext>
                </a:extLst>
              </p:cNvPr>
              <p:cNvSpPr/>
              <p:nvPr/>
            </p:nvSpPr>
            <p:spPr>
              <a:xfrm>
                <a:off x="1360019" y="141947"/>
                <a:ext cx="106491" cy="1009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57D6C4D-6DD9-509D-6CD7-0B769146DBF9}"/>
                  </a:ext>
                </a:extLst>
              </p:cNvPr>
              <p:cNvSpPr txBox="1"/>
              <p:nvPr/>
            </p:nvSpPr>
            <p:spPr>
              <a:xfrm>
                <a:off x="11528278" y="156438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</a:rPr>
                  <a:t>L4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10AE0CD-ED33-77C8-B95F-729381AC1B41}"/>
                  </a:ext>
                </a:extLst>
              </p:cNvPr>
              <p:cNvSpPr txBox="1"/>
              <p:nvPr/>
            </p:nvSpPr>
            <p:spPr>
              <a:xfrm>
                <a:off x="11473589" y="2610096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B050"/>
                    </a:solidFill>
                  </a:rPr>
                  <a:t>L3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06E2AB7-C549-F219-BEFD-422FC4CBC419}"/>
                  </a:ext>
                </a:extLst>
              </p:cNvPr>
              <p:cNvSpPr/>
              <p:nvPr/>
            </p:nvSpPr>
            <p:spPr>
              <a:xfrm>
                <a:off x="22067" y="4120078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9F76AB3-CD81-DA47-67BE-1FE37D3D8CB9}"/>
                  </a:ext>
                </a:extLst>
              </p:cNvPr>
              <p:cNvSpPr/>
              <p:nvPr/>
            </p:nvSpPr>
            <p:spPr>
              <a:xfrm>
                <a:off x="64981" y="4143794"/>
                <a:ext cx="114132" cy="112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08944B68-3151-7C19-D4DA-BA28D7F995AE}"/>
                  </a:ext>
                </a:extLst>
              </p:cNvPr>
              <p:cNvSpPr/>
              <p:nvPr/>
            </p:nvSpPr>
            <p:spPr>
              <a:xfrm>
                <a:off x="1321586" y="4163150"/>
                <a:ext cx="117833" cy="10411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85F18B9-407D-73B4-96E1-4D29FF9DA707}"/>
                  </a:ext>
                </a:extLst>
              </p:cNvPr>
              <p:cNvSpPr/>
              <p:nvPr/>
            </p:nvSpPr>
            <p:spPr>
              <a:xfrm>
                <a:off x="21438" y="103131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A7E2C02-9BB0-F5B4-2E0A-D1DA88F917CE}"/>
                  </a:ext>
                </a:extLst>
              </p:cNvPr>
              <p:cNvSpPr/>
              <p:nvPr/>
            </p:nvSpPr>
            <p:spPr>
              <a:xfrm flipH="1">
                <a:off x="56906" y="134526"/>
                <a:ext cx="98693" cy="10079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89B0E28-DF80-0036-9766-48B6964643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818957"/>
                <a:ext cx="453666" cy="689038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AFD5E61-94CE-8CA1-D34E-6DBA4501D4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900477"/>
                <a:ext cx="384138" cy="611013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A8F5034-0814-1098-FE70-7FF2F9549C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0379" y="2302131"/>
                <a:ext cx="548550" cy="868107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D3BF1A77-09F4-DA17-6814-F6AD030135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02953" y="2299033"/>
                <a:ext cx="515867" cy="82460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20425D5-0CE7-49BA-ADE4-D7058523414C}"/>
                  </a:ext>
                </a:extLst>
              </p:cNvPr>
              <p:cNvSpPr/>
              <p:nvPr/>
            </p:nvSpPr>
            <p:spPr>
              <a:xfrm>
                <a:off x="303873" y="2351277"/>
                <a:ext cx="11886168" cy="26668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27471C0-7CE2-F780-6178-C6E369361C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644" y="315545"/>
              <a:ext cx="3070514" cy="23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CE0B019-5A7E-2EA8-724E-469C3E2180C4}"/>
                </a:ext>
              </a:extLst>
            </p:cNvPr>
            <p:cNvCxnSpPr>
              <a:cxnSpLocks/>
            </p:cNvCxnSpPr>
            <p:nvPr/>
          </p:nvCxnSpPr>
          <p:spPr>
            <a:xfrm>
              <a:off x="1944914" y="3879850"/>
              <a:ext cx="186286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776EDD3-B6DE-1CCA-233A-674AA075165A}"/>
                </a:ext>
              </a:extLst>
            </p:cNvPr>
            <p:cNvCxnSpPr>
              <a:cxnSpLocks/>
            </p:cNvCxnSpPr>
            <p:nvPr/>
          </p:nvCxnSpPr>
          <p:spPr>
            <a:xfrm>
              <a:off x="1944914" y="4205981"/>
              <a:ext cx="188726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9F6B03D-E321-E064-7451-CA46D7946C6B}"/>
                </a:ext>
              </a:extLst>
            </p:cNvPr>
            <p:cNvCxnSpPr>
              <a:cxnSpLocks/>
            </p:cNvCxnSpPr>
            <p:nvPr/>
          </p:nvCxnSpPr>
          <p:spPr>
            <a:xfrm>
              <a:off x="622300" y="6266718"/>
              <a:ext cx="3209876" cy="1347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53EB13F-37D5-5FED-E445-72A9BADA2231}"/>
                </a:ext>
              </a:extLst>
            </p:cNvPr>
            <p:cNvSpPr txBox="1"/>
            <p:nvPr/>
          </p:nvSpPr>
          <p:spPr>
            <a:xfrm>
              <a:off x="3170543" y="3358240"/>
              <a:ext cx="625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WP2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61B8DC4-0021-E66B-86B0-E476E44715CF}"/>
                </a:ext>
              </a:extLst>
            </p:cNvPr>
            <p:cNvSpPr txBox="1"/>
            <p:nvPr/>
          </p:nvSpPr>
          <p:spPr>
            <a:xfrm>
              <a:off x="2774710" y="3368948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LP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8B5F170-2C85-1231-D415-7538C2FAB7C5}"/>
                </a:ext>
              </a:extLst>
            </p:cNvPr>
            <p:cNvSpPr txBox="1"/>
            <p:nvPr/>
          </p:nvSpPr>
          <p:spPr>
            <a:xfrm>
              <a:off x="3073844" y="423298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WN2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37A1834-1048-1783-A570-C625AD4A004B}"/>
                </a:ext>
              </a:extLst>
            </p:cNvPr>
            <p:cNvSpPr txBox="1"/>
            <p:nvPr/>
          </p:nvSpPr>
          <p:spPr>
            <a:xfrm>
              <a:off x="2736466" y="427386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LN</a:t>
              </a:r>
            </a:p>
          </p:txBody>
        </p:sp>
        <p:sp>
          <p:nvSpPr>
            <p:cNvPr id="92" name="Flowchart: Connector 91">
              <a:extLst>
                <a:ext uri="{FF2B5EF4-FFF2-40B4-BE49-F238E27FC236}">
                  <a16:creationId xmlns:a16="http://schemas.microsoft.com/office/drawing/2014/main" id="{BEFA3E64-76D4-01DE-BB6A-F9167D81A100}"/>
                </a:ext>
              </a:extLst>
            </p:cNvPr>
            <p:cNvSpPr/>
            <p:nvPr/>
          </p:nvSpPr>
          <p:spPr>
            <a:xfrm>
              <a:off x="3495128" y="276168"/>
              <a:ext cx="88226" cy="7943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lowchart: Connector 92">
              <a:extLst>
                <a:ext uri="{FF2B5EF4-FFF2-40B4-BE49-F238E27FC236}">
                  <a16:creationId xmlns:a16="http://schemas.microsoft.com/office/drawing/2014/main" id="{8872171D-1470-6945-74E4-9007CA89AD50}"/>
                </a:ext>
              </a:extLst>
            </p:cNvPr>
            <p:cNvSpPr/>
            <p:nvPr/>
          </p:nvSpPr>
          <p:spPr>
            <a:xfrm>
              <a:off x="3137932" y="279231"/>
              <a:ext cx="79209" cy="7636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lowchart: Connector 93">
              <a:extLst>
                <a:ext uri="{FF2B5EF4-FFF2-40B4-BE49-F238E27FC236}">
                  <a16:creationId xmlns:a16="http://schemas.microsoft.com/office/drawing/2014/main" id="{20D671CB-A7E7-D47D-6A34-427FD01E9C5A}"/>
                </a:ext>
              </a:extLst>
            </p:cNvPr>
            <p:cNvSpPr/>
            <p:nvPr/>
          </p:nvSpPr>
          <p:spPr>
            <a:xfrm>
              <a:off x="3529520" y="3843659"/>
              <a:ext cx="88226" cy="7943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lowchart: Connector 94">
              <a:extLst>
                <a:ext uri="{FF2B5EF4-FFF2-40B4-BE49-F238E27FC236}">
                  <a16:creationId xmlns:a16="http://schemas.microsoft.com/office/drawing/2014/main" id="{63A5806D-A7A5-8FAC-BA2B-62D959C55228}"/>
                </a:ext>
              </a:extLst>
            </p:cNvPr>
            <p:cNvSpPr/>
            <p:nvPr/>
          </p:nvSpPr>
          <p:spPr>
            <a:xfrm>
              <a:off x="3172324" y="3846722"/>
              <a:ext cx="79209" cy="7636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8D59EB8-8251-1FB2-7C29-176E306161ED}"/>
                </a:ext>
              </a:extLst>
            </p:cNvPr>
            <p:cNvSpPr txBox="1"/>
            <p:nvPr/>
          </p:nvSpPr>
          <p:spPr>
            <a:xfrm>
              <a:off x="2953056" y="4399253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WNN2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00334DB-FD19-1D83-961D-E324D752DDDC}"/>
                </a:ext>
              </a:extLst>
            </p:cNvPr>
            <p:cNvSpPr txBox="1"/>
            <p:nvPr/>
          </p:nvSpPr>
          <p:spPr>
            <a:xfrm>
              <a:off x="2331076" y="4485123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LNN</a:t>
              </a:r>
            </a:p>
          </p:txBody>
        </p:sp>
        <p:sp>
          <p:nvSpPr>
            <p:cNvPr id="98" name="Flowchart: Connector 97">
              <a:extLst>
                <a:ext uri="{FF2B5EF4-FFF2-40B4-BE49-F238E27FC236}">
                  <a16:creationId xmlns:a16="http://schemas.microsoft.com/office/drawing/2014/main" id="{D6A0CB9F-207A-E950-04E5-616B04A2401B}"/>
                </a:ext>
              </a:extLst>
            </p:cNvPr>
            <p:cNvSpPr/>
            <p:nvPr/>
          </p:nvSpPr>
          <p:spPr>
            <a:xfrm>
              <a:off x="3534732" y="4152446"/>
              <a:ext cx="88226" cy="7943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lowchart: Connector 98">
              <a:extLst>
                <a:ext uri="{FF2B5EF4-FFF2-40B4-BE49-F238E27FC236}">
                  <a16:creationId xmlns:a16="http://schemas.microsoft.com/office/drawing/2014/main" id="{8529A945-FA9F-4207-906C-10E0DE3F1230}"/>
                </a:ext>
              </a:extLst>
            </p:cNvPr>
            <p:cNvSpPr/>
            <p:nvPr/>
          </p:nvSpPr>
          <p:spPr>
            <a:xfrm>
              <a:off x="3177536" y="4155509"/>
              <a:ext cx="79209" cy="7636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A39B35D-1984-B7F5-149A-19109B12FCA8}"/>
                </a:ext>
              </a:extLst>
            </p:cNvPr>
            <p:cNvCxnSpPr>
              <a:cxnSpLocks/>
            </p:cNvCxnSpPr>
            <p:nvPr/>
          </p:nvCxnSpPr>
          <p:spPr>
            <a:xfrm>
              <a:off x="731644" y="324716"/>
              <a:ext cx="0" cy="34135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7C39D00-B74F-F971-2049-00F75A65293A}"/>
                </a:ext>
              </a:extLst>
            </p:cNvPr>
            <p:cNvCxnSpPr>
              <a:cxnSpLocks/>
            </p:cNvCxnSpPr>
            <p:nvPr/>
          </p:nvCxnSpPr>
          <p:spPr>
            <a:xfrm>
              <a:off x="629705" y="2927504"/>
              <a:ext cx="0" cy="333948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D98F999-9AA2-8665-B0E6-6689B2260499}"/>
                </a:ext>
              </a:extLst>
            </p:cNvPr>
            <p:cNvSpPr txBox="1"/>
            <p:nvPr/>
          </p:nvSpPr>
          <p:spPr>
            <a:xfrm>
              <a:off x="677705" y="3855156"/>
              <a:ext cx="21208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NbTi leads to the top head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44467A0-D211-2619-C7D3-49D9055E94CE}"/>
                </a:ext>
              </a:extLst>
            </p:cNvPr>
            <p:cNvSpPr txBox="1"/>
            <p:nvPr/>
          </p:nvSpPr>
          <p:spPr>
            <a:xfrm>
              <a:off x="1863809" y="3227334"/>
              <a:ext cx="389850" cy="584775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40D83BE-54DA-855E-DAEB-FE8FFC8191B1}"/>
                </a:ext>
              </a:extLst>
            </p:cNvPr>
            <p:cNvSpPr txBox="1"/>
            <p:nvPr/>
          </p:nvSpPr>
          <p:spPr>
            <a:xfrm>
              <a:off x="1860135" y="4289381"/>
              <a:ext cx="393524" cy="58477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CCF2CA0-EA59-077F-D5D2-339BAD575B1E}"/>
                </a:ext>
              </a:extLst>
            </p:cNvPr>
            <p:cNvSpPr txBox="1"/>
            <p:nvPr/>
          </p:nvSpPr>
          <p:spPr>
            <a:xfrm rot="16200000">
              <a:off x="326675" y="3108922"/>
              <a:ext cx="1372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NbTi-NbTi splice</a:t>
              </a:r>
            </a:p>
          </p:txBody>
        </p:sp>
        <p:sp>
          <p:nvSpPr>
            <p:cNvPr id="106" name="Flowchart: Connector 105">
              <a:extLst>
                <a:ext uri="{FF2B5EF4-FFF2-40B4-BE49-F238E27FC236}">
                  <a16:creationId xmlns:a16="http://schemas.microsoft.com/office/drawing/2014/main" id="{A505BB15-4288-0585-D559-449EB7116254}"/>
                </a:ext>
              </a:extLst>
            </p:cNvPr>
            <p:cNvSpPr/>
            <p:nvPr/>
          </p:nvSpPr>
          <p:spPr>
            <a:xfrm>
              <a:off x="697610" y="2670178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lowchart: Connector 106">
              <a:extLst>
                <a:ext uri="{FF2B5EF4-FFF2-40B4-BE49-F238E27FC236}">
                  <a16:creationId xmlns:a16="http://schemas.microsoft.com/office/drawing/2014/main" id="{A72D85AC-A2A4-7155-76E9-875B30CA2FFF}"/>
                </a:ext>
              </a:extLst>
            </p:cNvPr>
            <p:cNvSpPr/>
            <p:nvPr/>
          </p:nvSpPr>
          <p:spPr>
            <a:xfrm>
              <a:off x="697610" y="258158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lowchart: Connector 107">
              <a:extLst>
                <a:ext uri="{FF2B5EF4-FFF2-40B4-BE49-F238E27FC236}">
                  <a16:creationId xmlns:a16="http://schemas.microsoft.com/office/drawing/2014/main" id="{9E035D17-F005-E5B9-8B1F-0359C7A4E7C5}"/>
                </a:ext>
              </a:extLst>
            </p:cNvPr>
            <p:cNvSpPr/>
            <p:nvPr/>
          </p:nvSpPr>
          <p:spPr>
            <a:xfrm>
              <a:off x="594862" y="3993584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lowchart: Connector 108">
              <a:extLst>
                <a:ext uri="{FF2B5EF4-FFF2-40B4-BE49-F238E27FC236}">
                  <a16:creationId xmlns:a16="http://schemas.microsoft.com/office/drawing/2014/main" id="{93907852-D5B6-4925-5698-6AAA94D31882}"/>
                </a:ext>
              </a:extLst>
            </p:cNvPr>
            <p:cNvSpPr/>
            <p:nvPr/>
          </p:nvSpPr>
          <p:spPr>
            <a:xfrm>
              <a:off x="594862" y="3904989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FA94C8D-5B5C-ADCA-02F7-FA3C305C36D2}"/>
                </a:ext>
              </a:extLst>
            </p:cNvPr>
            <p:cNvSpPr txBox="1"/>
            <p:nvPr/>
          </p:nvSpPr>
          <p:spPr>
            <a:xfrm>
              <a:off x="1160317" y="1529715"/>
              <a:ext cx="23335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Simplified schematic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for Test 2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DCC3F4B-2DA6-3CAA-F21F-9DCCD65B3C2D}"/>
                </a:ext>
              </a:extLst>
            </p:cNvPr>
            <p:cNvSpPr txBox="1"/>
            <p:nvPr/>
          </p:nvSpPr>
          <p:spPr>
            <a:xfrm>
              <a:off x="8230921" y="1058839"/>
              <a:ext cx="1100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SMCT coil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6BD4B98-1385-035E-1CAF-E1E9C1360665}"/>
                </a:ext>
              </a:extLst>
            </p:cNvPr>
            <p:cNvSpPr txBox="1"/>
            <p:nvPr/>
          </p:nvSpPr>
          <p:spPr>
            <a:xfrm>
              <a:off x="8336419" y="4452204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Coil 003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B1E5E7A-C2B2-64CB-7885-F0165999FE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42764" y="4539460"/>
              <a:ext cx="487325" cy="46697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D01614E-26B3-1834-7F20-6BBD801E63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77688" y="5453007"/>
              <a:ext cx="317343" cy="30543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E0BECF8-7266-2B8D-C5EA-E5BF1EDA5F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73251" y="4541338"/>
              <a:ext cx="487325" cy="46697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D2D4712-4C05-1B70-DC9C-604EECD9BA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03840" y="5454532"/>
              <a:ext cx="317343" cy="30543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DFDC185E-1C02-C120-90CA-D97A955A9B8E}"/>
                </a:ext>
              </a:extLst>
            </p:cNvPr>
            <p:cNvSpPr txBox="1"/>
            <p:nvPr/>
          </p:nvSpPr>
          <p:spPr>
            <a:xfrm>
              <a:off x="2313755" y="607588"/>
              <a:ext cx="1133247" cy="552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WN</a:t>
              </a:r>
            </a:p>
          </p:txBody>
        </p:sp>
        <p:sp>
          <p:nvSpPr>
            <p:cNvPr id="118" name="Flowchart: Connector 117">
              <a:extLst>
                <a:ext uri="{FF2B5EF4-FFF2-40B4-BE49-F238E27FC236}">
                  <a16:creationId xmlns:a16="http://schemas.microsoft.com/office/drawing/2014/main" id="{C1D19FDD-6C1C-0051-0A3F-ED9CB3E1A67B}"/>
                </a:ext>
              </a:extLst>
            </p:cNvPr>
            <p:cNvSpPr/>
            <p:nvPr/>
          </p:nvSpPr>
          <p:spPr>
            <a:xfrm>
              <a:off x="3328888" y="272654"/>
              <a:ext cx="88226" cy="7943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A499089B-BF05-FCCD-76F9-F678EDF10859}"/>
                </a:ext>
              </a:extLst>
            </p:cNvPr>
            <p:cNvSpPr txBox="1"/>
            <p:nvPr/>
          </p:nvSpPr>
          <p:spPr>
            <a:xfrm>
              <a:off x="3028996" y="4695683"/>
              <a:ext cx="688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WNN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00F6F0-94E0-C1A4-8ACC-34E5D37560EA}"/>
                </a:ext>
              </a:extLst>
            </p:cNvPr>
            <p:cNvSpPr txBox="1"/>
            <p:nvPr/>
          </p:nvSpPr>
          <p:spPr>
            <a:xfrm>
              <a:off x="2941509" y="3093468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WP</a:t>
              </a:r>
            </a:p>
          </p:txBody>
        </p:sp>
        <p:sp>
          <p:nvSpPr>
            <p:cNvPr id="121" name="Flowchart: Connector 120">
              <a:extLst>
                <a:ext uri="{FF2B5EF4-FFF2-40B4-BE49-F238E27FC236}">
                  <a16:creationId xmlns:a16="http://schemas.microsoft.com/office/drawing/2014/main" id="{4FFD1388-9B5F-D68D-AB9B-06299B1679E9}"/>
                </a:ext>
              </a:extLst>
            </p:cNvPr>
            <p:cNvSpPr/>
            <p:nvPr/>
          </p:nvSpPr>
          <p:spPr>
            <a:xfrm>
              <a:off x="3355303" y="3832512"/>
              <a:ext cx="88226" cy="7943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lowchart: Connector 121">
              <a:extLst>
                <a:ext uri="{FF2B5EF4-FFF2-40B4-BE49-F238E27FC236}">
                  <a16:creationId xmlns:a16="http://schemas.microsoft.com/office/drawing/2014/main" id="{F2809E72-C6C0-8501-8E52-0B263360C3CF}"/>
                </a:ext>
              </a:extLst>
            </p:cNvPr>
            <p:cNvSpPr/>
            <p:nvPr/>
          </p:nvSpPr>
          <p:spPr>
            <a:xfrm>
              <a:off x="592581" y="410353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lowchart: Connector 122">
              <a:extLst>
                <a:ext uri="{FF2B5EF4-FFF2-40B4-BE49-F238E27FC236}">
                  <a16:creationId xmlns:a16="http://schemas.microsoft.com/office/drawing/2014/main" id="{EC4C9C61-C387-4117-8E8A-E8788A09C648}"/>
                </a:ext>
              </a:extLst>
            </p:cNvPr>
            <p:cNvSpPr/>
            <p:nvPr/>
          </p:nvSpPr>
          <p:spPr>
            <a:xfrm>
              <a:off x="3351057" y="4151646"/>
              <a:ext cx="88226" cy="7943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6EB801D2-E938-9D58-C248-50A12F4695A6}"/>
                </a:ext>
              </a:extLst>
            </p:cNvPr>
            <p:cNvSpPr txBox="1"/>
            <p:nvPr/>
          </p:nvSpPr>
          <p:spPr>
            <a:xfrm>
              <a:off x="3712765" y="-92292"/>
              <a:ext cx="1989249" cy="387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NbTi-Nb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Sn splice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5C5E2A0-C215-C505-5953-83024D363AFD}"/>
                </a:ext>
              </a:extLst>
            </p:cNvPr>
            <p:cNvSpPr txBox="1"/>
            <p:nvPr/>
          </p:nvSpPr>
          <p:spPr>
            <a:xfrm>
              <a:off x="3732334" y="6313813"/>
              <a:ext cx="1989249" cy="387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NbTi-Nb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Sn splice</a:t>
              </a:r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454CD776-A5F6-FBD1-07C7-12463E604ABA}"/>
              </a:ext>
            </a:extLst>
          </p:cNvPr>
          <p:cNvSpPr txBox="1"/>
          <p:nvPr/>
        </p:nvSpPr>
        <p:spPr>
          <a:xfrm>
            <a:off x="475610" y="1103241"/>
            <a:ext cx="10865283" cy="906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SMCTM1a was warmed up and </a:t>
            </a:r>
            <a:r>
              <a:rPr lang="en-US" sz="2400" b="1" dirty="0">
                <a:ea typeface="Times New Roman" panose="02020603050405020304" pitchFamily="18" charset="0"/>
                <a:cs typeface="Helvetica" panose="020B0604020202020204" pitchFamily="34" charset="0"/>
              </a:rPr>
              <a:t>SMCT </a:t>
            </a:r>
            <a:r>
              <a:rPr lang="en-US" sz="2400" dirty="0">
                <a:ea typeface="Times New Roman" panose="02020603050405020304" pitchFamily="18" charset="0"/>
                <a:cs typeface="Helvetica" panose="020B0604020202020204" pitchFamily="34" charset="0"/>
              </a:rPr>
              <a:t>coil and </a:t>
            </a:r>
            <a:r>
              <a:rPr lang="en-US" sz="2400" b="1" dirty="0">
                <a:ea typeface="Times New Roman" panose="02020603050405020304" pitchFamily="18" charset="0"/>
                <a:cs typeface="Helvetica" panose="020B0604020202020204" pitchFamily="34" charset="0"/>
              </a:rPr>
              <a:t>coil 003 </a:t>
            </a:r>
            <a:r>
              <a:rPr lang="en-US" sz="2400" dirty="0">
                <a:ea typeface="Times New Roman" panose="02020603050405020304" pitchFamily="18" charset="0"/>
                <a:cs typeface="Helvetica" panose="020B0604020202020204" pitchFamily="34" charset="0"/>
              </a:rPr>
              <a:t>were connected </a:t>
            </a:r>
            <a:r>
              <a:rPr lang="en-US" sz="2400" b="1" dirty="0">
                <a:ea typeface="Times New Roman" panose="02020603050405020304" pitchFamily="18" charset="0"/>
                <a:cs typeface="Helvetica" panose="020B0604020202020204" pitchFamily="34" charset="0"/>
              </a:rPr>
              <a:t>in series </a:t>
            </a:r>
            <a:r>
              <a:rPr lang="en-US" sz="2400" dirty="0">
                <a:ea typeface="Times New Roman" panose="02020603050405020304" pitchFamily="18" charset="0"/>
                <a:cs typeface="Helvetica" panose="020B0604020202020204" pitchFamily="34" charset="0"/>
              </a:rPr>
              <a:t>(no magnet disassembly).</a:t>
            </a:r>
            <a:endParaRPr lang="en-US" sz="24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BFE50BC-B181-3441-83B3-0A8E50F34DAD}"/>
              </a:ext>
            </a:extLst>
          </p:cNvPr>
          <p:cNvSpPr txBox="1"/>
          <p:nvPr/>
        </p:nvSpPr>
        <p:spPr>
          <a:xfrm>
            <a:off x="11486644" y="4505170"/>
            <a:ext cx="566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L2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F3219EA-7EAA-EB98-5B9E-5F73A3827AFD}"/>
              </a:ext>
            </a:extLst>
          </p:cNvPr>
          <p:cNvSpPr txBox="1"/>
          <p:nvPr/>
        </p:nvSpPr>
        <p:spPr>
          <a:xfrm>
            <a:off x="11376385" y="5626577"/>
            <a:ext cx="566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FF"/>
                </a:solidFill>
              </a:rPr>
              <a:t>L1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57C048E-11D5-4642-740B-52E04C0FEA0A}"/>
              </a:ext>
            </a:extLst>
          </p:cNvPr>
          <p:cNvSpPr txBox="1"/>
          <p:nvPr/>
        </p:nvSpPr>
        <p:spPr>
          <a:xfrm>
            <a:off x="69133" y="2149561"/>
            <a:ext cx="44659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SMCTM1b test: both coils connected to the 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Test plan was the same: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Training quenches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Ramp rate dependence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Temperature dependence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QH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Coil RRR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Spikes since ramp 1.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Test plan was adjusted because of spike occurrence.</a:t>
            </a:r>
          </a:p>
        </p:txBody>
      </p:sp>
    </p:spTree>
    <p:extLst>
      <p:ext uri="{BB962C8B-B14F-4D97-AF65-F5344CB8AC3E}">
        <p14:creationId xmlns:p14="http://schemas.microsoft.com/office/powerpoint/2010/main" val="2558349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0113-DBDC-BAD8-6F82-62F4B70E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Initial trips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011EF-CB43-6C22-B54E-2CDEC2196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678C20-1913-95A3-6F1E-6D73C02315EC}"/>
              </a:ext>
            </a:extLst>
          </p:cNvPr>
          <p:cNvSpPr txBox="1"/>
          <p:nvPr/>
        </p:nvSpPr>
        <p:spPr>
          <a:xfrm>
            <a:off x="382618" y="4280114"/>
            <a:ext cx="6715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Spike triggers the quench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Spike signal is present in most of the voltage taps with positive or negative 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Spike duration is 1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ms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No detection time, so build some filters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1992B7-974B-D19D-CA4A-5BC8EF7AC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5" r="9524" b="7167"/>
          <a:stretch/>
        </p:blipFill>
        <p:spPr>
          <a:xfrm>
            <a:off x="7934391" y="2895939"/>
            <a:ext cx="4102443" cy="3354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3CB9C2-8FB5-7ACE-CBE9-D4E9A56915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3" t="11732" r="12221" b="5719"/>
          <a:stretch/>
        </p:blipFill>
        <p:spPr>
          <a:xfrm>
            <a:off x="3831948" y="1037017"/>
            <a:ext cx="4102443" cy="3069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3F767D-AC41-A98D-2613-43151C897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93" t="7863" r="10628" b="4602"/>
          <a:stretch/>
        </p:blipFill>
        <p:spPr>
          <a:xfrm>
            <a:off x="58317" y="1143000"/>
            <a:ext cx="3850283" cy="306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24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183E7-A488-C7B2-F055-20949790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Quench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160F0-BA61-E5E8-3325-6A0970AE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127A2-938C-504A-C545-F6CAFA323DF9}"/>
              </a:ext>
            </a:extLst>
          </p:cNvPr>
          <p:cNvSpPr txBox="1"/>
          <p:nvPr/>
        </p:nvSpPr>
        <p:spPr>
          <a:xfrm>
            <a:off x="148282" y="1161372"/>
            <a:ext cx="3461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Inner/SMCT coil quench no spike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5805BE-9A61-CE2D-BBD7-6B75FF83C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2" t="8707" r="10655" b="5736"/>
          <a:stretch/>
        </p:blipFill>
        <p:spPr>
          <a:xfrm>
            <a:off x="-6178" y="1574068"/>
            <a:ext cx="3608173" cy="2293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6CB105-27AA-EF29-218F-427DA94866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78" t="7316" r="11048" b="5651"/>
          <a:stretch/>
        </p:blipFill>
        <p:spPr>
          <a:xfrm>
            <a:off x="111211" y="3904737"/>
            <a:ext cx="3453713" cy="240956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01688DF-601D-1AD8-B18F-EB226BE9C2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80" t="422" r="10918" b="6867"/>
          <a:stretch/>
        </p:blipFill>
        <p:spPr>
          <a:xfrm>
            <a:off x="5444660" y="909768"/>
            <a:ext cx="3299254" cy="2678044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CB7120B-ACC2-3920-68DD-D1DDEB26E0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68" t="8517" r="11330" b="5858"/>
          <a:stretch/>
        </p:blipFill>
        <p:spPr>
          <a:xfrm>
            <a:off x="8766568" y="1161373"/>
            <a:ext cx="3299254" cy="2426439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83BFBA4E-1CBC-D68C-380B-601852AE3269}"/>
              </a:ext>
            </a:extLst>
          </p:cNvPr>
          <p:cNvSpPr txBox="1"/>
          <p:nvPr/>
        </p:nvSpPr>
        <p:spPr>
          <a:xfrm>
            <a:off x="3764555" y="2067026"/>
            <a:ext cx="1772779" cy="947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Spike induced quenches of both coils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7C761FB-E8B5-FCFC-B09B-71F64FCF3C20}"/>
              </a:ext>
            </a:extLst>
          </p:cNvPr>
          <p:cNvSpPr txBox="1"/>
          <p:nvPr/>
        </p:nvSpPr>
        <p:spPr>
          <a:xfrm>
            <a:off x="3880021" y="4628976"/>
            <a:ext cx="1643449" cy="956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Spike induced quenches in inner coil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0C7D2CED-31E0-0210-5CE1-A9BBC321F3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51" t="13170" r="11346" b="4446"/>
          <a:stretch/>
        </p:blipFill>
        <p:spPr>
          <a:xfrm>
            <a:off x="5427154" y="3892629"/>
            <a:ext cx="3383693" cy="242643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CFF6000-7ABD-8F86-F35D-6EE9BC5625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33" t="8171" r="12019" b="6054"/>
          <a:stretch/>
        </p:blipFill>
        <p:spPr>
          <a:xfrm>
            <a:off x="8813381" y="3674527"/>
            <a:ext cx="3299254" cy="2619827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15F79D80-6DEC-F8AA-0A92-B46D8886A9F0}"/>
              </a:ext>
            </a:extLst>
          </p:cNvPr>
          <p:cNvSpPr/>
          <p:nvPr/>
        </p:nvSpPr>
        <p:spPr>
          <a:xfrm>
            <a:off x="3567809" y="1339292"/>
            <a:ext cx="92676" cy="49236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0F5BE7-5B63-8FF7-57E6-5E50F46F191A}"/>
              </a:ext>
            </a:extLst>
          </p:cNvPr>
          <p:cNvSpPr/>
          <p:nvPr/>
        </p:nvSpPr>
        <p:spPr>
          <a:xfrm>
            <a:off x="3764555" y="3582045"/>
            <a:ext cx="8116466" cy="924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00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52E96-B62B-21D5-E05C-B56C9B427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SMCTM1b Test results: all data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523D-9F22-94AD-E5DF-BF81E60B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712EEA-A12D-020F-771F-CB71FE799EEB}"/>
              </a:ext>
            </a:extLst>
          </p:cNvPr>
          <p:cNvSpPr txBox="1"/>
          <p:nvPr/>
        </p:nvSpPr>
        <p:spPr>
          <a:xfrm>
            <a:off x="6336254" y="1339227"/>
            <a:ext cx="574556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Highest current was 11.46 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14.5</a:t>
            </a:r>
            <a:r>
              <a:rPr lang="en-US" sz="2400" dirty="0"/>
              <a:t>/</a:t>
            </a:r>
            <a:r>
              <a:rPr lang="en-US" sz="2400" dirty="0">
                <a:solidFill>
                  <a:schemeClr val="tx1"/>
                </a:solidFill>
              </a:rPr>
              <a:t>12.6 T maximum field in the inner/SMCT coils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majority of </a:t>
            </a:r>
            <a:r>
              <a:rPr lang="en-US" sz="2400" dirty="0" err="1"/>
              <a:t>SQuenches</a:t>
            </a:r>
            <a:r>
              <a:rPr lang="en-US" sz="2400" dirty="0"/>
              <a:t> are spike induced quenches of the inner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Spike induced quenches of the SM coil are always simultaneous with inner coil quenches (inner layer pole)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Most of the quenches with no spike takes place in the SM coil.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EA3F344-09C6-42BC-E41F-21F00577EC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424891"/>
              </p:ext>
            </p:extLst>
          </p:nvPr>
        </p:nvGraphicFramePr>
        <p:xfrm>
          <a:off x="278470" y="938218"/>
          <a:ext cx="5959475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1432457" imgH="28574923" progId="Origin50.Graph">
                  <p:embed/>
                </p:oleObj>
              </mc:Choice>
              <mc:Fallback>
                <p:oleObj name="Graph" r:id="rId2" imgW="31432457" imgH="28574923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8470" y="938218"/>
                        <a:ext cx="5959475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9146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60EE306-29FC-417F-B943-DF245A53C9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836807"/>
              </p:ext>
            </p:extLst>
          </p:nvPr>
        </p:nvGraphicFramePr>
        <p:xfrm>
          <a:off x="-67456" y="1016322"/>
          <a:ext cx="701198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1432457" imgH="24288441" progId="Origin50.Graph">
                  <p:embed/>
                </p:oleObj>
              </mc:Choice>
              <mc:Fallback>
                <p:oleObj name="Graph" r:id="rId3" imgW="31432457" imgH="24288441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67456" y="1016322"/>
                        <a:ext cx="701198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F8A1F5D-9926-EB41-B31E-AAF86B03E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Training quenches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FB69F-7B94-951D-02FF-753E5BFB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4FD0B8-D151-996C-FC18-EF06F328E44A}"/>
              </a:ext>
            </a:extLst>
          </p:cNvPr>
          <p:cNvSpPr txBox="1"/>
          <p:nvPr/>
        </p:nvSpPr>
        <p:spPr>
          <a:xfrm>
            <a:off x="6384174" y="2271189"/>
            <a:ext cx="51982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Highest current was 11.46 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14.5</a:t>
            </a:r>
            <a:r>
              <a:rPr lang="en-US" sz="2400" dirty="0"/>
              <a:t>/</a:t>
            </a:r>
            <a:r>
              <a:rPr lang="en-US" sz="2400" dirty="0">
                <a:solidFill>
                  <a:schemeClr val="tx1"/>
                </a:solidFill>
              </a:rPr>
              <a:t>12.6 T maximum field in the inner/SMCT coils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Large variety of quench 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At plateau several quenches on Inner + SM coils and on inner coil</a:t>
            </a:r>
          </a:p>
          <a:p>
            <a:pPr lvl="1"/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572022-C9E6-6A22-2B5E-BA14747D2B0F}"/>
              </a:ext>
            </a:extLst>
          </p:cNvPr>
          <p:cNvSpPr/>
          <p:nvPr/>
        </p:nvSpPr>
        <p:spPr>
          <a:xfrm>
            <a:off x="3610096" y="1767016"/>
            <a:ext cx="2185223" cy="321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21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D2669-3018-98C4-69F8-639596674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Ramp rate and temperature dependence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630C4-6906-ED5C-A92F-561354187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E43429-10C4-D95C-94F7-A017325878C0}"/>
              </a:ext>
            </a:extLst>
          </p:cNvPr>
          <p:cNvSpPr txBox="1"/>
          <p:nvPr/>
        </p:nvSpPr>
        <p:spPr>
          <a:xfrm>
            <a:off x="226446" y="5530841"/>
            <a:ext cx="574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Quench in SM coil at high RR at 1.9 K; </a:t>
            </a:r>
          </a:p>
          <a:p>
            <a:r>
              <a:rPr lang="en-US" i="1" dirty="0"/>
              <a:t> different slope at 1.9 and 4.5 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CF3EC8-AC5E-32E1-9AC9-0A898F538B56}"/>
              </a:ext>
            </a:extLst>
          </p:cNvPr>
          <p:cNvSpPr txBox="1"/>
          <p:nvPr/>
        </p:nvSpPr>
        <p:spPr>
          <a:xfrm>
            <a:off x="6568127" y="5417722"/>
            <a:ext cx="4519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20 a/S Quench in  inner coil at higher 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Quench current varies for T&gt;2.5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Iq</a:t>
            </a:r>
            <a:r>
              <a:rPr lang="en-US" i="1" dirty="0"/>
              <a:t> jump at T&lt;2 K at 300 A/s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C2EDBFA-6FAE-05EF-3499-25B6B54378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024773"/>
              </p:ext>
            </p:extLst>
          </p:nvPr>
        </p:nvGraphicFramePr>
        <p:xfrm>
          <a:off x="123704" y="786484"/>
          <a:ext cx="6140002" cy="4744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1432457" imgH="24288441" progId="Origin50.Graph">
                  <p:embed/>
                </p:oleObj>
              </mc:Choice>
              <mc:Fallback>
                <p:oleObj name="Graph" r:id="rId3" imgW="31432457" imgH="24288441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704" y="786484"/>
                        <a:ext cx="6140002" cy="4744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38DBC03-D45F-B253-70F2-5A711B30B5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193226"/>
              </p:ext>
            </p:extLst>
          </p:nvPr>
        </p:nvGraphicFramePr>
        <p:xfrm>
          <a:off x="5873247" y="786484"/>
          <a:ext cx="6444599" cy="4979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1432457" imgH="24288441" progId="Origin50.Graph">
                  <p:embed/>
                </p:oleObj>
              </mc:Choice>
              <mc:Fallback>
                <p:oleObj name="Graph" r:id="rId5" imgW="31432457" imgH="24288441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73247" y="786484"/>
                        <a:ext cx="6444599" cy="4979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1737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91EE-E762-2296-FF46-639BCD5D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Short sample limit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95B5E-139C-1616-6D5F-BD675FC2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819766-E28D-9C07-5642-25D834ACF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48" y="1244948"/>
            <a:ext cx="5777763" cy="405706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BC6302E-7366-8A67-4129-AE649FC1E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393080"/>
              </p:ext>
            </p:extLst>
          </p:nvPr>
        </p:nvGraphicFramePr>
        <p:xfrm>
          <a:off x="6416895" y="3494434"/>
          <a:ext cx="4031920" cy="2118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6384">
                  <a:extLst>
                    <a:ext uri="{9D8B030D-6E8A-4147-A177-3AD203B41FA5}">
                      <a16:colId xmlns:a16="http://schemas.microsoft.com/office/drawing/2014/main" val="2417242574"/>
                    </a:ext>
                  </a:extLst>
                </a:gridCol>
                <a:gridCol w="806384">
                  <a:extLst>
                    <a:ext uri="{9D8B030D-6E8A-4147-A177-3AD203B41FA5}">
                      <a16:colId xmlns:a16="http://schemas.microsoft.com/office/drawing/2014/main" val="1035781190"/>
                    </a:ext>
                  </a:extLst>
                </a:gridCol>
                <a:gridCol w="806384">
                  <a:extLst>
                    <a:ext uri="{9D8B030D-6E8A-4147-A177-3AD203B41FA5}">
                      <a16:colId xmlns:a16="http://schemas.microsoft.com/office/drawing/2014/main" val="2222744438"/>
                    </a:ext>
                  </a:extLst>
                </a:gridCol>
                <a:gridCol w="806384">
                  <a:extLst>
                    <a:ext uri="{9D8B030D-6E8A-4147-A177-3AD203B41FA5}">
                      <a16:colId xmlns:a16="http://schemas.microsoft.com/office/drawing/2014/main" val="391060109"/>
                    </a:ext>
                  </a:extLst>
                </a:gridCol>
                <a:gridCol w="806384">
                  <a:extLst>
                    <a:ext uri="{9D8B030D-6E8A-4147-A177-3AD203B41FA5}">
                      <a16:colId xmlns:a16="http://schemas.microsoft.com/office/drawing/2014/main" val="4263756954"/>
                    </a:ext>
                  </a:extLst>
                </a:gridCol>
              </a:tblGrid>
              <a:tr h="34826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Inner 4L mirror (inner layer)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359661"/>
                  </a:ext>
                </a:extLst>
              </a:tr>
              <a:tr h="3482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1.9 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4.5 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9309024"/>
                  </a:ext>
                </a:extLst>
              </a:tr>
              <a:tr h="3482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Ic, kA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Bc, 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Ic</a:t>
                      </a:r>
                      <a:r>
                        <a:rPr lang="en-US" sz="1800" u="none" strike="noStrike" dirty="0">
                          <a:effectLst/>
                        </a:rPr>
                        <a:t>, kA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Bc, 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39413785"/>
                  </a:ext>
                </a:extLst>
              </a:tr>
              <a:tr h="3627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SSL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14.25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17.4</a:t>
                      </a:r>
                      <a:endParaRPr lang="en-US" sz="180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12.73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15.81</a:t>
                      </a:r>
                      <a:endParaRPr lang="en-US" sz="180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52708537"/>
                  </a:ext>
                </a:extLst>
              </a:tr>
              <a:tr h="3482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test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11.46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14.45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10.39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13.31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69155378"/>
                  </a:ext>
                </a:extLst>
              </a:tr>
              <a:tr h="3627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test/</a:t>
                      </a:r>
                      <a:r>
                        <a:rPr lang="en-US" sz="1800" u="none" strike="noStrike" dirty="0" err="1">
                          <a:effectLst/>
                        </a:rPr>
                        <a:t>ssl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0.80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0.83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0.82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0.84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8516681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5AA69EF-3675-4316-79D4-669E16458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745720"/>
              </p:ext>
            </p:extLst>
          </p:nvPr>
        </p:nvGraphicFramePr>
        <p:xfrm>
          <a:off x="6180590" y="1244948"/>
          <a:ext cx="4354645" cy="18565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0929">
                  <a:extLst>
                    <a:ext uri="{9D8B030D-6E8A-4147-A177-3AD203B41FA5}">
                      <a16:colId xmlns:a16="http://schemas.microsoft.com/office/drawing/2014/main" val="681429093"/>
                    </a:ext>
                  </a:extLst>
                </a:gridCol>
                <a:gridCol w="870929">
                  <a:extLst>
                    <a:ext uri="{9D8B030D-6E8A-4147-A177-3AD203B41FA5}">
                      <a16:colId xmlns:a16="http://schemas.microsoft.com/office/drawing/2014/main" val="4006001659"/>
                    </a:ext>
                  </a:extLst>
                </a:gridCol>
                <a:gridCol w="870929">
                  <a:extLst>
                    <a:ext uri="{9D8B030D-6E8A-4147-A177-3AD203B41FA5}">
                      <a16:colId xmlns:a16="http://schemas.microsoft.com/office/drawing/2014/main" val="4186950747"/>
                    </a:ext>
                  </a:extLst>
                </a:gridCol>
                <a:gridCol w="870929">
                  <a:extLst>
                    <a:ext uri="{9D8B030D-6E8A-4147-A177-3AD203B41FA5}">
                      <a16:colId xmlns:a16="http://schemas.microsoft.com/office/drawing/2014/main" val="4236407717"/>
                    </a:ext>
                  </a:extLst>
                </a:gridCol>
                <a:gridCol w="870929">
                  <a:extLst>
                    <a:ext uri="{9D8B030D-6E8A-4147-A177-3AD203B41FA5}">
                      <a16:colId xmlns:a16="http://schemas.microsoft.com/office/drawing/2014/main" val="279574848"/>
                    </a:ext>
                  </a:extLst>
                </a:gridCol>
              </a:tblGrid>
              <a:tr h="30517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Outer 4L mirror (SMCT)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957277"/>
                  </a:ext>
                </a:extLst>
              </a:tr>
              <a:tr h="305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1.9 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4.5 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45334512"/>
                  </a:ext>
                </a:extLst>
              </a:tr>
              <a:tr h="305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Ic, kA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Bc</a:t>
                      </a:r>
                      <a:r>
                        <a:rPr lang="en-US" sz="1800" u="none" strike="noStrike" dirty="0">
                          <a:effectLst/>
                        </a:rPr>
                        <a:t>, 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Ic</a:t>
                      </a:r>
                      <a:r>
                        <a:rPr lang="en-US" sz="1800" u="none" strike="noStrike" dirty="0">
                          <a:effectLst/>
                        </a:rPr>
                        <a:t>, kA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Bc, 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1279501"/>
                  </a:ext>
                </a:extLst>
              </a:tr>
              <a:tr h="317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SSL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14.06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15.01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12.69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13.76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92055841"/>
                  </a:ext>
                </a:extLst>
              </a:tr>
              <a:tr h="305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test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11.46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12.62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10.39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11.63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7748451"/>
                  </a:ext>
                </a:extLst>
              </a:tr>
              <a:tr h="317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test/</a:t>
                      </a:r>
                      <a:r>
                        <a:rPr lang="en-US" sz="1800" u="none" strike="noStrike" dirty="0" err="1">
                          <a:effectLst/>
                        </a:rPr>
                        <a:t>ssl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0.82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0.84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0.82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0.85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48559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247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41277-AEF8-85FC-F516-FE57F903C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SMCTM1b quench performance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41014-CB96-DFBA-C508-80FE1B673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01F834-67D0-66F7-DFCE-2558ABC59BE5}"/>
              </a:ext>
            </a:extLst>
          </p:cNvPr>
          <p:cNvSpPr txBox="1"/>
          <p:nvPr/>
        </p:nvSpPr>
        <p:spPr>
          <a:xfrm>
            <a:off x="945222" y="1469203"/>
            <a:ext cx="1047964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solidFill>
                  <a:srgbClr val="000000"/>
                </a:solidFill>
              </a:rPr>
              <a:t>TC1: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i="0" u="none" strike="noStrike" baseline="0" dirty="0">
                <a:solidFill>
                  <a:srgbClr val="000000"/>
                </a:solidFill>
              </a:rPr>
              <a:t>Coil training at 1.9 K started at 13.5 T.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F</a:t>
            </a:r>
            <a:r>
              <a:rPr lang="en-US" sz="2400" i="0" u="none" strike="noStrike" baseline="0" dirty="0">
                <a:solidFill>
                  <a:srgbClr val="000000"/>
                </a:solidFill>
              </a:rPr>
              <a:t>irst 7 trips started at 9.5 T.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i="0" u="none" strike="noStrike" baseline="0" dirty="0">
                <a:solidFill>
                  <a:srgbClr val="000000"/>
                </a:solidFill>
              </a:rPr>
              <a:t>~10 quenches to Imax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V</a:t>
            </a:r>
            <a:r>
              <a:rPr lang="en-US" sz="2400" i="0" u="none" strike="noStrike" baseline="0" dirty="0">
                <a:solidFill>
                  <a:srgbClr val="000000"/>
                </a:solidFill>
              </a:rPr>
              <a:t>oltage and acoustic spikes to be understood and eliminated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i="0" u="none" strike="noStrike" baseline="0" dirty="0">
                <a:solidFill>
                  <a:srgbClr val="000000"/>
                </a:solidFill>
              </a:rPr>
              <a:t>Maximum field in coil straight section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i="0" u="none" strike="noStrike" baseline="0" dirty="0" err="1"/>
              <a:t>B</a:t>
            </a:r>
            <a:r>
              <a:rPr lang="en-US" sz="2400" i="0" u="none" strike="noStrike" baseline="-25000" dirty="0" err="1"/>
              <a:t>max</a:t>
            </a:r>
            <a:r>
              <a:rPr lang="en-US" sz="2400" i="0" u="none" strike="noStrike" baseline="0" dirty="0"/>
              <a:t>=14.45/12.62 T (IL/OL) at 1.9 K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400" i="0" u="none" strike="noStrike" baseline="0" dirty="0" err="1"/>
              <a:t>B</a:t>
            </a:r>
            <a:r>
              <a:rPr lang="fr-FR" sz="2400" i="0" u="none" strike="noStrike" baseline="-25000" dirty="0" err="1"/>
              <a:t>max</a:t>
            </a:r>
            <a:r>
              <a:rPr lang="fr-FR" sz="2400" i="0" u="none" strike="noStrike" baseline="0" dirty="0"/>
              <a:t>=13.31/11.63 (IL/OL) T at 4.5 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i="0" u="none" strike="noStrike" baseline="0" dirty="0">
                <a:solidFill>
                  <a:srgbClr val="000000"/>
                </a:solidFill>
              </a:rPr>
              <a:t>IL/OL coil conductor degradation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i="0" u="none" strike="noStrike" baseline="0" dirty="0">
                <a:solidFill>
                  <a:srgbClr val="000000"/>
                </a:solidFill>
              </a:rPr>
              <a:t>Test/SSL=83/84% (IL/OL) - to be understood and reduced</a:t>
            </a:r>
            <a:endParaRPr lang="en-US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86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C0EC2-A0BE-C360-769A-41746365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Origin of the spike voltage: acoustic sensor results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DA48C-DBB6-11CC-AEFD-10926A11A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C7E30FB-57AC-606D-4E17-D95B8727A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24" y="1270262"/>
            <a:ext cx="5327116" cy="490122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Acoustic sensors were wired incorrectly.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Broken sensors pick up EMI.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Uncharacterized quench antennas</a:t>
            </a:r>
          </a:p>
          <a:p>
            <a:r>
              <a:rPr lang="en-US" sz="2400" dirty="0">
                <a:latin typeface="+mn-lt"/>
              </a:rPr>
              <a:t>We had extra channels on the </a:t>
            </a:r>
            <a:r>
              <a:rPr lang="en-US" sz="2400" dirty="0" err="1">
                <a:latin typeface="+mn-lt"/>
              </a:rPr>
              <a:t>picoscopes</a:t>
            </a:r>
            <a:r>
              <a:rPr lang="en-US" sz="2400" dirty="0">
                <a:latin typeface="+mn-lt"/>
              </a:rPr>
              <a:t> and we measured:</a:t>
            </a:r>
          </a:p>
          <a:p>
            <a:pPr marL="471488" lvl="1" indent="-17145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n-lt"/>
              </a:rPr>
              <a:t>Halfcoil</a:t>
            </a:r>
            <a:r>
              <a:rPr lang="en-US" sz="2200" dirty="0">
                <a:latin typeface="+mn-lt"/>
              </a:rPr>
              <a:t> Bucked from AQD</a:t>
            </a:r>
          </a:p>
          <a:p>
            <a:pPr marL="471488" lvl="1" indent="-17145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Current (1V = 3kA)</a:t>
            </a:r>
          </a:p>
          <a:p>
            <a:pPr marL="471488" lvl="1" indent="-17145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Quench Trigger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Several spikes observed during ramp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Spike amplitudes vary and there is no correlation with quench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8266D-C2C8-6E47-D023-96F204FF8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00" y="1261704"/>
            <a:ext cx="3229073" cy="2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3CF7E8-E0BC-00EC-33E2-DCB4206EC576}"/>
              </a:ext>
            </a:extLst>
          </p:cNvPr>
          <p:cNvSpPr txBox="1"/>
          <p:nvPr/>
        </p:nvSpPr>
        <p:spPr>
          <a:xfrm>
            <a:off x="8824341" y="1238891"/>
            <a:ext cx="322907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Transient Current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suggest inductance change due to mechanical stick slip between too coils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5B5D99-E444-986B-9C5B-0D39BBF19AF6}"/>
              </a:ext>
            </a:extLst>
          </p:cNvPr>
          <p:cNvGrpSpPr/>
          <p:nvPr/>
        </p:nvGrpSpPr>
        <p:grpSpPr>
          <a:xfrm>
            <a:off x="5618711" y="3749677"/>
            <a:ext cx="6147395" cy="2694025"/>
            <a:chOff x="2374013" y="3844892"/>
            <a:chExt cx="6147395" cy="26940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4C95C3-6401-9998-C910-E137D1C09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0383" y="3844892"/>
              <a:ext cx="4471025" cy="2421805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450EE2-A65F-0429-96B3-5396E5CFF016}"/>
                </a:ext>
              </a:extLst>
            </p:cNvPr>
            <p:cNvSpPr txBox="1"/>
            <p:nvPr/>
          </p:nvSpPr>
          <p:spPr>
            <a:xfrm>
              <a:off x="2374013" y="5385130"/>
              <a:ext cx="1713441" cy="646331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Current Drop</a:t>
              </a:r>
            </a:p>
            <a:p>
              <a:pPr algn="ctr"/>
              <a:r>
                <a:rPr lang="en-US" sz="1800" dirty="0"/>
                <a:t>-340 mA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0605575-D030-65A8-2E21-695AEC2F49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8865" y="5517466"/>
              <a:ext cx="796620" cy="2654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73C887-1F2D-99F4-38A1-D230051BB086}"/>
                </a:ext>
              </a:extLst>
            </p:cNvPr>
            <p:cNvSpPr txBox="1"/>
            <p:nvPr/>
          </p:nvSpPr>
          <p:spPr>
            <a:xfrm>
              <a:off x="5588298" y="5615587"/>
              <a:ext cx="1561256" cy="923330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Half Coil Bucked ~100 mV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6AB3727-BC95-75AC-CE6B-81B9BDD060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9052" y="5609862"/>
              <a:ext cx="856957" cy="30888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0469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B779C-7CE7-3E92-70FB-ACBC8B9E5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844B3-6209-B100-DF6D-93027F14C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39521"/>
            <a:ext cx="7833360" cy="501904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Magnet design and test goals</a:t>
            </a:r>
          </a:p>
          <a:p>
            <a:r>
              <a:rPr lang="en-US" sz="2400" dirty="0">
                <a:solidFill>
                  <a:schemeClr val="tx1"/>
                </a:solidFill>
              </a:rPr>
              <a:t>Magnet instrumentation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SMCTM1a: 2L mirror test plan and quench performance</a:t>
            </a:r>
          </a:p>
          <a:p>
            <a:r>
              <a:rPr lang="en-US" sz="2400" dirty="0">
                <a:solidFill>
                  <a:schemeClr val="tx1"/>
                </a:solidFill>
              </a:rPr>
              <a:t>SMCTM1b: 4L mirror test plan and quench performance: </a:t>
            </a:r>
          </a:p>
          <a:p>
            <a:r>
              <a:rPr lang="en-US" sz="2400" dirty="0">
                <a:solidFill>
                  <a:schemeClr val="tx1"/>
                </a:solidFill>
              </a:rPr>
              <a:t>Heater study</a:t>
            </a:r>
          </a:p>
          <a:p>
            <a:r>
              <a:rPr lang="en-US" sz="2400" dirty="0">
                <a:solidFill>
                  <a:schemeClr val="tx1"/>
                </a:solidFill>
              </a:rPr>
              <a:t>RRR measurement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Summary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16E9B-64D4-1EB1-E2B9-9918A55D6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51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799BD91-1EDB-5F0B-AEA2-15221592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715" y="0"/>
            <a:ext cx="9017285" cy="1143000"/>
          </a:xfrm>
        </p:spPr>
        <p:txBody>
          <a:bodyPr>
            <a:noAutofit/>
          </a:bodyPr>
          <a:lstStyle/>
          <a:p>
            <a:r>
              <a:rPr lang="en-US" sz="3600" dirty="0"/>
              <a:t>Origin of the spike voltage: strain gauge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DD5A6-B35D-AE36-971C-B1E2D769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3910865"/>
            <a:ext cx="4545141" cy="2924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63836D-6375-036E-C8A6-2EE1F841E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86" y="747189"/>
            <a:ext cx="4362080" cy="3218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911A22-7986-80B5-C1AD-8E0F9810D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674" y="825712"/>
            <a:ext cx="4545141" cy="3354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1E6A92-2230-9303-A41B-4377A5958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858" y="3933477"/>
            <a:ext cx="4545141" cy="2924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2AE3B5-91BF-335A-FAE3-5E359FBBCF85}"/>
              </a:ext>
            </a:extLst>
          </p:cNvPr>
          <p:cNvSpPr txBox="1"/>
          <p:nvPr/>
        </p:nvSpPr>
        <p:spPr>
          <a:xfrm>
            <a:off x="5659015" y="3031714"/>
            <a:ext cx="88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2L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CEC7D8-B930-EF6B-9BB5-58DE34F313E6}"/>
              </a:ext>
            </a:extLst>
          </p:cNvPr>
          <p:cNvSpPr txBox="1"/>
          <p:nvPr/>
        </p:nvSpPr>
        <p:spPr>
          <a:xfrm>
            <a:off x="5683066" y="4694411"/>
            <a:ext cx="88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4L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25C7CF-9F53-8763-E090-B2E870B80E08}"/>
              </a:ext>
            </a:extLst>
          </p:cNvPr>
          <p:cNvSpPr txBox="1"/>
          <p:nvPr/>
        </p:nvSpPr>
        <p:spPr>
          <a:xfrm>
            <a:off x="2300382" y="603035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0.00004/0.00002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BB2031-3E55-6BA9-AF6E-608472EAAD3B}"/>
              </a:ext>
            </a:extLst>
          </p:cNvPr>
          <p:cNvSpPr txBox="1"/>
          <p:nvPr/>
        </p:nvSpPr>
        <p:spPr>
          <a:xfrm>
            <a:off x="8701182" y="603035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0.00001/0.00008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3FD0A-ABE9-452F-3F01-2264EFC8DBCA}"/>
              </a:ext>
            </a:extLst>
          </p:cNvPr>
          <p:cNvSpPr txBox="1"/>
          <p:nvPr/>
        </p:nvSpPr>
        <p:spPr>
          <a:xfrm>
            <a:off x="2300382" y="246389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0.00006/0.00005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F6314-0006-4CAC-C5EA-439722F6C141}"/>
              </a:ext>
            </a:extLst>
          </p:cNvPr>
          <p:cNvSpPr txBox="1"/>
          <p:nvPr/>
        </p:nvSpPr>
        <p:spPr>
          <a:xfrm>
            <a:off x="8701181" y="248816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0.00001/0.00002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11A5DB-1F24-7D94-4379-B94DAFDDA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122" y="1453343"/>
            <a:ext cx="288975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98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74AD5-AFAD-2A18-3886-B241D19C5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885" y="280070"/>
            <a:ext cx="4766465" cy="35182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5C7ACE-1D3A-39DA-22E0-8F57F076F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7605"/>
            <a:ext cx="4968390" cy="3671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ACFDE8-74AA-B485-11EF-79E9F9670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795531"/>
            <a:ext cx="4968390" cy="3057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C9046F-665E-CA7A-844D-EED4428ECFA0}"/>
              </a:ext>
            </a:extLst>
          </p:cNvPr>
          <p:cNvSpPr txBox="1"/>
          <p:nvPr/>
        </p:nvSpPr>
        <p:spPr>
          <a:xfrm>
            <a:off x="2051946" y="2680694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0.00002/0.00000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583173-350B-99A9-6B7B-22608C573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368" y="3503351"/>
            <a:ext cx="5217077" cy="3288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A966D3-75D1-15EA-CF4D-6C9CA1C05B5F}"/>
              </a:ext>
            </a:extLst>
          </p:cNvPr>
          <p:cNvSpPr txBox="1"/>
          <p:nvPr/>
        </p:nvSpPr>
        <p:spPr>
          <a:xfrm>
            <a:off x="8295581" y="2680694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0.00002/0.00000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0400DA-D97C-00B9-ECDE-DEDC03E1013F}"/>
              </a:ext>
            </a:extLst>
          </p:cNvPr>
          <p:cNvSpPr txBox="1"/>
          <p:nvPr/>
        </p:nvSpPr>
        <p:spPr>
          <a:xfrm>
            <a:off x="10477145" y="559805"/>
            <a:ext cx="88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2L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4D3E0C-729B-82CD-7ED0-9CC8BFD51B39}"/>
              </a:ext>
            </a:extLst>
          </p:cNvPr>
          <p:cNvSpPr txBox="1"/>
          <p:nvPr/>
        </p:nvSpPr>
        <p:spPr>
          <a:xfrm>
            <a:off x="9884513" y="3799605"/>
            <a:ext cx="88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4L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323079-79CA-D6A0-CFB0-C1BF584F26A0}"/>
              </a:ext>
            </a:extLst>
          </p:cNvPr>
          <p:cNvSpPr txBox="1"/>
          <p:nvPr/>
        </p:nvSpPr>
        <p:spPr>
          <a:xfrm>
            <a:off x="2080002" y="604072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0.00003/0.00001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DF3EE2-16E2-5B36-948F-BCFFD6886678}"/>
              </a:ext>
            </a:extLst>
          </p:cNvPr>
          <p:cNvSpPr txBox="1"/>
          <p:nvPr/>
        </p:nvSpPr>
        <p:spPr>
          <a:xfrm>
            <a:off x="8323637" y="604072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0.00005/0.00005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D71E84-27BF-8F73-9808-1EEFF9655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025" y="1773"/>
            <a:ext cx="2889754" cy="15911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3248BE-DB9F-E1BF-DB20-DE831E4F6D1D}"/>
              </a:ext>
            </a:extLst>
          </p:cNvPr>
          <p:cNvSpPr txBox="1"/>
          <p:nvPr/>
        </p:nvSpPr>
        <p:spPr>
          <a:xfrm>
            <a:off x="626725" y="559805"/>
            <a:ext cx="136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2L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9FA6A-69A4-5625-36E6-3839870C98EF}"/>
              </a:ext>
            </a:extLst>
          </p:cNvPr>
          <p:cNvSpPr txBox="1"/>
          <p:nvPr/>
        </p:nvSpPr>
        <p:spPr>
          <a:xfrm>
            <a:off x="1421282" y="4162056"/>
            <a:ext cx="136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4L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6765C-214F-4CD6-C6E5-01E24B8FF4BC}"/>
              </a:ext>
            </a:extLst>
          </p:cNvPr>
          <p:cNvSpPr txBox="1"/>
          <p:nvPr/>
        </p:nvSpPr>
        <p:spPr>
          <a:xfrm>
            <a:off x="8020739" y="6488668"/>
            <a:ext cx="22284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“Ratcheting signals”</a:t>
            </a:r>
          </a:p>
        </p:txBody>
      </p:sp>
    </p:spTree>
    <p:extLst>
      <p:ext uri="{BB962C8B-B14F-4D97-AF65-F5344CB8AC3E}">
        <p14:creationId xmlns:p14="http://schemas.microsoft.com/office/powerpoint/2010/main" val="2644945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C2888-B029-E429-6E74-632E7BD6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Some general comments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78D63-3E03-ECEE-37C0-E1E7E62B0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16" y="1143000"/>
            <a:ext cx="11796584" cy="48160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SMCTM1a: SMCT coil powered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N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o training memory =&gt; possible conductor motion or epoxy cracking inside the mandrel grooves friction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between coils =&gt; bullets on unpowered 15T coil saw load from SMCT coil</a:t>
            </a: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SMCTM1b: 2 coils powered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Coils difference:</a:t>
            </a:r>
          </a:p>
          <a:p>
            <a:pPr lvl="1"/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mechanical properties</a:t>
            </a:r>
          </a:p>
          <a:p>
            <a:pPr lvl="1"/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applied longitudinal LF: SMCT~15T coil*3</a:t>
            </a:r>
          </a:p>
          <a:p>
            <a:pPr lvl="1"/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end support =&gt;relative end motion with friction =&gt;stick/slip behavior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Simultaneous quenches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in SMCT and 15 T coil: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Electromagnetic coupling? spike nature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Source of the motion=&gt; majority of quenches =&gt;relative movement at the end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additional motion from friction for the inner coil and vice versa =&gt; outer/inner coil additional degradation and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C1C5C-B5E9-5DB9-91C5-B6302819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83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DD320-1EA7-EBEB-C83C-419ECA79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Splice R and RRR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05247-43CA-6B51-86DF-55943A18B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AB5F40-550E-F0E0-A496-670AD043F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r="10872"/>
          <a:stretch/>
        </p:blipFill>
        <p:spPr bwMode="auto">
          <a:xfrm>
            <a:off x="4733237" y="2890818"/>
            <a:ext cx="4062708" cy="29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DE56C-7844-6C7C-D8CD-3AFF0F4F2893}"/>
              </a:ext>
            </a:extLst>
          </p:cNvPr>
          <p:cNvSpPr txBox="1"/>
          <p:nvPr/>
        </p:nvSpPr>
        <p:spPr>
          <a:xfrm>
            <a:off x="5800119" y="5986895"/>
            <a:ext cx="25329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Data are very noisy.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53A0B6-DBE2-017C-6581-64B043C63D25}"/>
              </a:ext>
            </a:extLst>
          </p:cNvPr>
          <p:cNvSpPr txBox="1"/>
          <p:nvPr/>
        </p:nvSpPr>
        <p:spPr>
          <a:xfrm>
            <a:off x="5094005" y="1208198"/>
            <a:ext cx="3456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RRR measured with 10 A current at cold and room temperatures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C06B1-FDE0-2F32-33F5-53F9251BBD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5" t="9743" r="9673" b="2916"/>
          <a:stretch/>
        </p:blipFill>
        <p:spPr>
          <a:xfrm>
            <a:off x="148281" y="1530693"/>
            <a:ext cx="4369445" cy="3323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DE365C-790E-68F8-45E1-F5BF39725B0E}"/>
              </a:ext>
            </a:extLst>
          </p:cNvPr>
          <p:cNvSpPr txBox="1"/>
          <p:nvPr/>
        </p:nvSpPr>
        <p:spPr>
          <a:xfrm>
            <a:off x="536896" y="4991041"/>
            <a:ext cx="4088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Splice R=0.3 </a:t>
            </a:r>
            <a:r>
              <a:rPr lang="en-US" sz="2200" dirty="0" err="1"/>
              <a:t>nOhm</a:t>
            </a:r>
            <a:r>
              <a:rPr lang="en-US" sz="22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i="1" dirty="0"/>
              <a:t>AUP coils &lt; 1 </a:t>
            </a:r>
            <a:r>
              <a:rPr lang="en-US" sz="2200" i="1" dirty="0" err="1"/>
              <a:t>nOhm</a:t>
            </a:r>
            <a:endParaRPr lang="en-US" sz="22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DFD35D-F433-3CF7-3624-51CF452698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23" t="6169" r="11343"/>
          <a:stretch/>
        </p:blipFill>
        <p:spPr>
          <a:xfrm>
            <a:off x="8767321" y="1297459"/>
            <a:ext cx="3198009" cy="2349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235486-0C2A-A89D-60FD-CF92B767DE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99" t="6063" r="11343"/>
          <a:stretch/>
        </p:blipFill>
        <p:spPr>
          <a:xfrm>
            <a:off x="8700566" y="3639701"/>
            <a:ext cx="3331518" cy="27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89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CAB3D-1961-E457-BAB9-C5FBB079C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Quench heater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33D26-87E2-06C1-C8A8-4BD25D79D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59" y="2968672"/>
            <a:ext cx="4203121" cy="2918419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Heater is installed on the outer layer of the SM coil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Heater delay and minimum quench energy at selected current level and HFU power. Maximum power is with 340 V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Results are being analyzed and compared with MBHSM01 mirror magnet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268C9-E155-2BF2-D613-B09A44BD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773A7-7983-2844-9BCF-C7F69C3F8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203121" cy="1692667"/>
          </a:xfrm>
          <a:prstGeom prst="rect">
            <a:avLst/>
          </a:prstGeom>
          <a:noFill/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76F3C2A-A30E-BF94-2C8A-46F0FD529C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531313"/>
              </p:ext>
            </p:extLst>
          </p:nvPr>
        </p:nvGraphicFramePr>
        <p:xfrm>
          <a:off x="3955491" y="907493"/>
          <a:ext cx="4796107" cy="3664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96280" imgH="2977200" progId="Origin50.Graph">
                  <p:embed/>
                </p:oleObj>
              </mc:Choice>
              <mc:Fallback>
                <p:oleObj name="Graph" r:id="rId4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5491" y="907493"/>
                        <a:ext cx="4796107" cy="3664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75039E4-069B-32FB-1B8D-84918EC47F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798887"/>
              </p:ext>
            </p:extLst>
          </p:nvPr>
        </p:nvGraphicFramePr>
        <p:xfrm>
          <a:off x="7901048" y="2739747"/>
          <a:ext cx="4796107" cy="3664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896280" imgH="2977200" progId="Origin50.Graph">
                  <p:embed/>
                </p:oleObj>
              </mc:Choice>
              <mc:Fallback>
                <p:oleObj name="Graph" r:id="rId6" imgW="3896280" imgH="2977200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48A7EFE-29EA-3721-E2C7-A8559FD512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01048" y="2739747"/>
                        <a:ext cx="4796107" cy="3664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3372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1114D-12D2-BA85-AB55-EEB90443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F7A9D-8A2F-FF5C-208A-38DB4B092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83787"/>
            <a:ext cx="12192001" cy="5466481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SMCTM1 mirror magnet with the 1</a:t>
            </a:r>
            <a:r>
              <a:rPr lang="en-US" sz="2200" baseline="30000" dirty="0">
                <a:solidFill>
                  <a:schemeClr val="tx1"/>
                </a:solidFill>
              </a:rPr>
              <a:t>st</a:t>
            </a:r>
            <a:r>
              <a:rPr lang="en-US" sz="2200" dirty="0">
                <a:solidFill>
                  <a:schemeClr val="tx1"/>
                </a:solidFill>
              </a:rPr>
              <a:t> SMCT coil has been assembled and tested in two configurations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In the first configuration only the SMCT coil was powered (SMCTM1a)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In the second configuration both coils were powered in series (SMCTM1b)</a:t>
            </a:r>
          </a:p>
          <a:p>
            <a:r>
              <a:rPr lang="en-US" sz="2200" dirty="0">
                <a:solidFill>
                  <a:schemeClr val="tx1"/>
                </a:solidFill>
              </a:rPr>
              <a:t>SMCTM1a test: </a:t>
            </a:r>
          </a:p>
          <a:p>
            <a:pPr lvl="1"/>
            <a:r>
              <a:rPr lang="en-US" sz="1900" dirty="0">
                <a:solidFill>
                  <a:schemeClr val="tx1"/>
                </a:solidFill>
                <a:latin typeface="+mn-lt"/>
              </a:rPr>
              <a:t>the maximum current of 14.3 kA  was reached at 1.9 K which corresponds to </a:t>
            </a:r>
            <a:r>
              <a:rPr lang="en-US" sz="1900" dirty="0" err="1">
                <a:solidFill>
                  <a:schemeClr val="tx1"/>
                </a:solidFill>
                <a:latin typeface="+mn-lt"/>
              </a:rPr>
              <a:t>B</a:t>
            </a:r>
            <a:r>
              <a:rPr lang="en-US" sz="1900" baseline="-25000" dirty="0" err="1">
                <a:solidFill>
                  <a:schemeClr val="tx1"/>
                </a:solidFill>
                <a:latin typeface="+mn-lt"/>
              </a:rPr>
              <a:t>max</a:t>
            </a:r>
            <a:r>
              <a:rPr lang="en-US" sz="1900" dirty="0">
                <a:solidFill>
                  <a:schemeClr val="tx1"/>
                </a:solidFill>
                <a:latin typeface="+mn-lt"/>
              </a:rPr>
              <a:t> in the SMCT coil of 12.7 T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Ramp rate data suggest 9% reduction of maximum achieved quench current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wrt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coil SSL based on WS data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No training memory and no performance degradation was found after thermal cycle</a:t>
            </a:r>
          </a:p>
          <a:p>
            <a:r>
              <a:rPr lang="en-US" sz="2200" dirty="0">
                <a:solidFill>
                  <a:schemeClr val="tx1"/>
                </a:solidFill>
              </a:rPr>
              <a:t>SMCTM1b test: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11.4 kA current and 14.5 T/12.6 T maximum field in the inner/SMCT coils were reached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Test was complicated by presence of the current and voltage spikes detected before some quenches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Quench location varied and it was often simultaneous in both inner and SMCT coils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</a:rPr>
              <a:t>Origin of spikes seems associated with relative coil mechanical movement – still needs to be understood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A36AF-AA37-011C-04C8-7CFCC943E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723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E3199-71C9-E5F6-862E-815C6943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TEST FACILITY INSTRUMENTATION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DC3D-6F4D-36CA-D765-729999835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Test facility instrumentation improvements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+mn-lt"/>
              </a:rPr>
              <a:t>Improve VT technology for SMCT coils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+mn-lt"/>
              </a:rPr>
              <a:t>Add time validation time to QDS at VMTF PS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+mn-lt"/>
              </a:rPr>
              <a:t>Better understand and improve acoustic measurements and data analysis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+mn-lt"/>
              </a:rPr>
              <a:t>Better coil temperature measurements – installation of fiber optics during magnet assembly?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+mn-lt"/>
              </a:rPr>
              <a:t>Fiber optics technology for mechanical and temperature measurements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296E1-4926-A957-B4BB-9C469C1D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609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F1D16-170A-3086-DDE2-06D57AC1E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Origin of the spike voltage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6C231-C509-D73B-E699-FBE2681FC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45AAE6-B42E-45D1-B251-641651DE5504}"/>
              </a:ext>
            </a:extLst>
          </p:cNvPr>
          <p:cNvSpPr txBox="1"/>
          <p:nvPr/>
        </p:nvSpPr>
        <p:spPr>
          <a:xfrm>
            <a:off x="267128" y="1050533"/>
            <a:ext cx="117018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spike voltage seem to be originated by </a:t>
            </a:r>
            <a:r>
              <a:rPr lang="en-US" sz="240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coil motion: stick slip mechanism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249DDF-2051-DC38-66CE-996EABE4E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54" y="1962364"/>
            <a:ext cx="10271878" cy="417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4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F37A8-CCB1-3E32-F0A0-B9618BAAD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29" y="472612"/>
            <a:ext cx="10611242" cy="55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13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62EDB9C-9F4C-D3E1-C6BE-5CD880C144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94888"/>
              </p:ext>
            </p:extLst>
          </p:nvPr>
        </p:nvGraphicFramePr>
        <p:xfrm>
          <a:off x="-903540" y="-105501"/>
          <a:ext cx="7229237" cy="5585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023360" imgH="3108960" progId="Origin50.Graph">
                  <p:embed/>
                </p:oleObj>
              </mc:Choice>
              <mc:Fallback>
                <p:oleObj name="Graph" r:id="rId2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903540" y="-105501"/>
                        <a:ext cx="7229237" cy="5585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0461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4CB1-3B19-0EEA-E92E-A75B350E1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SMCTM1 design and test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CA7A3-456D-695D-23F0-0A62B1E32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2" y="1405573"/>
            <a:ext cx="4232590" cy="4747437"/>
          </a:xfrm>
        </p:spPr>
        <p:txBody>
          <a:bodyPr>
            <a:normAutofit fontScale="92500"/>
          </a:bodyPr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b="1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Test goals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Prove the concept of SMCT dipole coil design in 2-layer and 4-layer mirror configurations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Demonstrate the magnet can reach the targeted quench current at the set pre-load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Study coil training, ramp rate and temperature dependences of magnet quench current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QP heater test</a:t>
            </a:r>
          </a:p>
          <a:p>
            <a:pPr marL="0" indent="0">
              <a:buNone/>
            </a:pP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6A57F-3451-32B6-CF87-91764618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02F99-A6D4-1663-C8C9-C6915E3A6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92" y="3647939"/>
            <a:ext cx="4434883" cy="321006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7D994-3979-08C3-99CC-30A09415FD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t="14516" r="7394" b="2822"/>
          <a:stretch/>
        </p:blipFill>
        <p:spPr bwMode="auto">
          <a:xfrm>
            <a:off x="6205835" y="1405573"/>
            <a:ext cx="3492388" cy="1866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picture containing indoor, equipment, engine, stack&#10;&#10;Description automatically generated">
            <a:extLst>
              <a:ext uri="{FF2B5EF4-FFF2-40B4-BE49-F238E27FC236}">
                <a16:creationId xmlns:a16="http://schemas.microsoft.com/office/drawing/2014/main" id="{DFC170BC-6AA7-40B5-9222-0DF2F6870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44" r="8939" b="30049"/>
          <a:stretch/>
        </p:blipFill>
        <p:spPr>
          <a:xfrm rot="5400000">
            <a:off x="8303491" y="2632196"/>
            <a:ext cx="5018363" cy="2294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F4D9D8-0687-7462-EFD1-3E1F4B651D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34" t="8133" r="9260"/>
          <a:stretch/>
        </p:blipFill>
        <p:spPr>
          <a:xfrm>
            <a:off x="4188941" y="1684032"/>
            <a:ext cx="215007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8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BFC64DB-E624-31AB-EBD9-410F0B6551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932550"/>
              </p:ext>
            </p:extLst>
          </p:nvPr>
        </p:nvGraphicFramePr>
        <p:xfrm>
          <a:off x="-335772" y="378290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896280" imgH="2977200" progId="Origin50.Graph">
                  <p:embed/>
                </p:oleObj>
              </mc:Choice>
              <mc:Fallback>
                <p:oleObj name="Graph" r:id="rId2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35772" y="378290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8F491F2-1788-D1F1-8A0A-AD536C0E88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623475"/>
              </p:ext>
            </p:extLst>
          </p:nvPr>
        </p:nvGraphicFramePr>
        <p:xfrm>
          <a:off x="0" y="3429000"/>
          <a:ext cx="3545308" cy="2708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96280" imgH="2977200" progId="Origin50.Graph">
                  <p:embed/>
                </p:oleObj>
              </mc:Choice>
              <mc:Fallback>
                <p:oleObj name="Graph" r:id="rId4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3429000"/>
                        <a:ext cx="3545308" cy="2708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176BEA2-1787-D8F9-1A4C-0A108BD2CD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036096"/>
              </p:ext>
            </p:extLst>
          </p:nvPr>
        </p:nvGraphicFramePr>
        <p:xfrm>
          <a:off x="3224180" y="476578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896280" imgH="2977200" progId="Origin50.Graph">
                  <p:embed/>
                </p:oleObj>
              </mc:Choice>
              <mc:Fallback>
                <p:oleObj name="Graph" r:id="rId6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24180" y="476578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4BC7F13-0F35-6EB5-1919-23CC34AC9A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194845"/>
              </p:ext>
            </p:extLst>
          </p:nvPr>
        </p:nvGraphicFramePr>
        <p:xfrm>
          <a:off x="3364187" y="3379569"/>
          <a:ext cx="3252634" cy="2485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896280" imgH="2977200" progId="Origin50.Graph">
                  <p:embed/>
                </p:oleObj>
              </mc:Choice>
              <mc:Fallback>
                <p:oleObj name="Graph" r:id="rId8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64187" y="3379569"/>
                        <a:ext cx="3252634" cy="2485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8E71B00-5304-3074-1D4D-4614D77686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577919"/>
              </p:ext>
            </p:extLst>
          </p:nvPr>
        </p:nvGraphicFramePr>
        <p:xfrm>
          <a:off x="7119905" y="161254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3896280" imgH="2977200" progId="Origin50.Graph">
                  <p:embed/>
                </p:oleObj>
              </mc:Choice>
              <mc:Fallback>
                <p:oleObj name="Graph" r:id="rId10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19905" y="161254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36CECAE-B1EC-596B-3144-B7BF010379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518997"/>
              </p:ext>
            </p:extLst>
          </p:nvPr>
        </p:nvGraphicFramePr>
        <p:xfrm>
          <a:off x="7612774" y="2807713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3896280" imgH="2977200" progId="Origin50.Graph">
                  <p:embed/>
                </p:oleObj>
              </mc:Choice>
              <mc:Fallback>
                <p:oleObj name="Graph" r:id="rId12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12774" y="2807713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64A0D4-6CDB-12CF-4886-4BEDD8FBC319}"/>
              </a:ext>
            </a:extLst>
          </p:cNvPr>
          <p:cNvCxnSpPr>
            <a:cxnSpLocks/>
          </p:cNvCxnSpPr>
          <p:nvPr/>
        </p:nvCxnSpPr>
        <p:spPr>
          <a:xfrm>
            <a:off x="6909495" y="678730"/>
            <a:ext cx="37843" cy="54382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3A1530-3A16-D30C-3F90-1194772D1942}"/>
              </a:ext>
            </a:extLst>
          </p:cNvPr>
          <p:cNvSpPr txBox="1"/>
          <p:nvPr/>
        </p:nvSpPr>
        <p:spPr>
          <a:xfrm>
            <a:off x="861848" y="161254"/>
            <a:ext cx="955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Ramp 15 and 16: Type D. Quench on both coils: Inner SM coil and pole turn of the inner 15T coil </a:t>
            </a:r>
          </a:p>
        </p:txBody>
      </p:sp>
    </p:spTree>
    <p:extLst>
      <p:ext uri="{BB962C8B-B14F-4D97-AF65-F5344CB8AC3E}">
        <p14:creationId xmlns:p14="http://schemas.microsoft.com/office/powerpoint/2010/main" val="3550558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0F4A48C-6FDF-7400-3B9B-1CF1750820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211539"/>
              </p:ext>
            </p:extLst>
          </p:nvPr>
        </p:nvGraphicFramePr>
        <p:xfrm>
          <a:off x="1227632" y="930791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896280" imgH="2977200" progId="Origin50.Graph">
                  <p:embed/>
                </p:oleObj>
              </mc:Choice>
              <mc:Fallback>
                <p:oleObj name="Graph" r:id="rId2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27632" y="930791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9D8B27C-9CBC-9CD6-557A-F7E9C416C5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893267"/>
              </p:ext>
            </p:extLst>
          </p:nvPr>
        </p:nvGraphicFramePr>
        <p:xfrm>
          <a:off x="-94140" y="3506964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96280" imgH="2977200" progId="Origin50.Graph">
                  <p:embed/>
                </p:oleObj>
              </mc:Choice>
              <mc:Fallback>
                <p:oleObj name="Graph" r:id="rId4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94140" y="3506964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6A7535A-991A-0E84-474A-908133A865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009903"/>
              </p:ext>
            </p:extLst>
          </p:nvPr>
        </p:nvGraphicFramePr>
        <p:xfrm>
          <a:off x="7189509" y="483026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896280" imgH="2977200" progId="Origin50.Graph">
                  <p:embed/>
                </p:oleObj>
              </mc:Choice>
              <mc:Fallback>
                <p:oleObj name="Graph" r:id="rId6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89509" y="483026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49470A8-EE50-E99E-4D77-40DFB8E035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449478"/>
              </p:ext>
            </p:extLst>
          </p:nvPr>
        </p:nvGraphicFramePr>
        <p:xfrm>
          <a:off x="7189508" y="3106573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896280" imgH="2977200" progId="Origin50.Graph">
                  <p:embed/>
                </p:oleObj>
              </mc:Choice>
              <mc:Fallback>
                <p:oleObj name="Graph" r:id="rId8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89508" y="3106573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61BC76-5CC2-1CE1-F3F7-1979A98EC5DF}"/>
              </a:ext>
            </a:extLst>
          </p:cNvPr>
          <p:cNvCxnSpPr/>
          <p:nvPr/>
        </p:nvCxnSpPr>
        <p:spPr>
          <a:xfrm>
            <a:off x="5286703" y="342353"/>
            <a:ext cx="0" cy="54383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8EC3C03-2334-12F9-64C3-89CF28715F00}"/>
              </a:ext>
            </a:extLst>
          </p:cNvPr>
          <p:cNvSpPr txBox="1"/>
          <p:nvPr/>
        </p:nvSpPr>
        <p:spPr>
          <a:xfrm>
            <a:off x="257955" y="7461"/>
            <a:ext cx="4744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Ramp 22, Type F quench: on both coils inner SM coil + pole turn and transition turn of inner 15T coil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DD1F08-3BA1-8F78-36D9-CB5A01FB8A01}"/>
              </a:ext>
            </a:extLst>
          </p:cNvPr>
          <p:cNvSpPr txBox="1"/>
          <p:nvPr/>
        </p:nvSpPr>
        <p:spPr>
          <a:xfrm>
            <a:off x="5368854" y="159861"/>
            <a:ext cx="4744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Ramp 55, Type E quench: inner 15T coil quench  </a:t>
            </a:r>
          </a:p>
        </p:txBody>
      </p:sp>
    </p:spTree>
    <p:extLst>
      <p:ext uri="{BB962C8B-B14F-4D97-AF65-F5344CB8AC3E}">
        <p14:creationId xmlns:p14="http://schemas.microsoft.com/office/powerpoint/2010/main" val="2400285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F79580E-34D2-C5ED-0C39-CD9581220B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8369438"/>
              </p:ext>
            </p:extLst>
          </p:nvPr>
        </p:nvGraphicFramePr>
        <p:xfrm>
          <a:off x="122676" y="0"/>
          <a:ext cx="4375752" cy="3343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896280" imgH="2977200" progId="Origin50.Graph">
                  <p:embed/>
                </p:oleObj>
              </mc:Choice>
              <mc:Fallback>
                <p:oleObj name="Graph" r:id="rId2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2676" y="0"/>
                        <a:ext cx="4375752" cy="3343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BEC9521-D770-6F4A-02B4-7D1E54FD46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296018"/>
              </p:ext>
            </p:extLst>
          </p:nvPr>
        </p:nvGraphicFramePr>
        <p:xfrm>
          <a:off x="276718" y="2863825"/>
          <a:ext cx="4298731" cy="3284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96280" imgH="2977200" progId="Origin50.Graph">
                  <p:embed/>
                </p:oleObj>
              </mc:Choice>
              <mc:Fallback>
                <p:oleObj name="Graph" r:id="rId4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6718" y="2863825"/>
                        <a:ext cx="4298731" cy="3284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9C89FC3-E7CF-604F-B917-32612B33ED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144967"/>
              </p:ext>
            </p:extLst>
          </p:nvPr>
        </p:nvGraphicFramePr>
        <p:xfrm>
          <a:off x="4652470" y="-224011"/>
          <a:ext cx="5489848" cy="4194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896280" imgH="2977200" progId="Origin50.Graph">
                  <p:embed/>
                </p:oleObj>
              </mc:Choice>
              <mc:Fallback>
                <p:oleObj name="Graph" r:id="rId6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52470" y="-224011"/>
                        <a:ext cx="5489848" cy="4194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AC7E35E-FBBF-96B6-C421-5E375C8A2F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20219"/>
              </p:ext>
            </p:extLst>
          </p:nvPr>
        </p:nvGraphicFramePr>
        <p:xfrm>
          <a:off x="5535504" y="3096062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896280" imgH="2977200" progId="Origin50.Graph">
                  <p:embed/>
                </p:oleObj>
              </mc:Choice>
              <mc:Fallback>
                <p:oleObj name="Graph" r:id="rId8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35504" y="3096062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3498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9BEC0-A82B-0FF3-8A6E-0A19324C4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627586"/>
            <a:ext cx="10972800" cy="13768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Quench/</a:t>
            </a:r>
            <a:r>
              <a:rPr lang="en-US" sz="3200" dirty="0" err="1"/>
              <a:t>SQuench</a:t>
            </a:r>
            <a:r>
              <a:rPr lang="en-US" sz="3200" dirty="0"/>
              <a:t> analysis and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AA568-2E0F-50AC-1418-45F476C08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51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183E7-A488-C7B2-F055-20949790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Quench types: inner coil quench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160F0-BA61-E5E8-3325-6A0970AE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A276EE6-FFE1-6F7E-D2F5-6812749CA4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248581"/>
              </p:ext>
            </p:extLst>
          </p:nvPr>
        </p:nvGraphicFramePr>
        <p:xfrm>
          <a:off x="82212" y="1659484"/>
          <a:ext cx="5923384" cy="4525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896280" imgH="2977200" progId="Origin50.Graph">
                  <p:embed/>
                </p:oleObj>
              </mc:Choice>
              <mc:Fallback>
                <p:oleObj name="Graph" r:id="rId3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212" y="1659484"/>
                        <a:ext cx="5923384" cy="4525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CE127A2-938C-504A-C545-F6CAFA323DF9}"/>
              </a:ext>
            </a:extLst>
          </p:cNvPr>
          <p:cNvSpPr txBox="1"/>
          <p:nvPr/>
        </p:nvSpPr>
        <p:spPr>
          <a:xfrm>
            <a:off x="961681" y="1200458"/>
            <a:ext cx="6992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First quench ramp 7: 15 T inner coil quench no spike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47ACD8-9261-1678-9474-2F8BFAD21C78}"/>
              </a:ext>
            </a:extLst>
          </p:cNvPr>
          <p:cNvGrpSpPr/>
          <p:nvPr/>
        </p:nvGrpSpPr>
        <p:grpSpPr>
          <a:xfrm>
            <a:off x="5927087" y="1720980"/>
            <a:ext cx="5788752" cy="4331795"/>
            <a:chOff x="6441866" y="663160"/>
            <a:chExt cx="5788752" cy="433179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B7C8097-46A1-EA54-DDB1-AAAA459B8341}"/>
                </a:ext>
              </a:extLst>
            </p:cNvPr>
            <p:cNvGrpSpPr/>
            <p:nvPr/>
          </p:nvGrpSpPr>
          <p:grpSpPr>
            <a:xfrm>
              <a:off x="6441866" y="3389693"/>
              <a:ext cx="5788752" cy="1605262"/>
              <a:chOff x="0" y="4290246"/>
              <a:chExt cx="12192000" cy="2679934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18253F0-F1E7-6AAD-30B6-722839DAB3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4290246"/>
                <a:ext cx="12192000" cy="1453744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77F9C16A-2CD6-2F67-4E4A-7D1A50621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5743990"/>
                <a:ext cx="12192000" cy="1114010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7BB25BD-110B-8FBD-CE97-BEFAFD50D8A5}"/>
                  </a:ext>
                </a:extLst>
              </p:cNvPr>
              <p:cNvSpPr txBox="1"/>
              <p:nvPr/>
            </p:nvSpPr>
            <p:spPr>
              <a:xfrm>
                <a:off x="953120" y="4423029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B2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471731C-913A-078C-96CE-525850AC68C9}"/>
                  </a:ext>
                </a:extLst>
              </p:cNvPr>
              <p:cNvSpPr txBox="1"/>
              <p:nvPr/>
            </p:nvSpPr>
            <p:spPr>
              <a:xfrm>
                <a:off x="9355191" y="4982708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B6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17E1660-0436-579A-343C-4581917312AE}"/>
                  </a:ext>
                </a:extLst>
              </p:cNvPr>
              <p:cNvSpPr txBox="1"/>
              <p:nvPr/>
            </p:nvSpPr>
            <p:spPr>
              <a:xfrm>
                <a:off x="9355191" y="4642117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B5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70B51A8-9F75-CCFA-CC99-3886ACC1729E}"/>
                  </a:ext>
                </a:extLst>
              </p:cNvPr>
              <p:cNvSpPr txBox="1"/>
              <p:nvPr/>
            </p:nvSpPr>
            <p:spPr>
              <a:xfrm>
                <a:off x="10560235" y="4443693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B4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3475549-1CDE-E01C-C6CB-B24C8740A6C2}"/>
                  </a:ext>
                </a:extLst>
              </p:cNvPr>
              <p:cNvSpPr txBox="1"/>
              <p:nvPr/>
            </p:nvSpPr>
            <p:spPr>
              <a:xfrm>
                <a:off x="2285343" y="5193040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B3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4A7F969-5B0C-BF82-5D3B-1D8A9972CE54}"/>
                  </a:ext>
                </a:extLst>
              </p:cNvPr>
              <p:cNvSpPr txBox="1"/>
              <p:nvPr/>
            </p:nvSpPr>
            <p:spPr>
              <a:xfrm>
                <a:off x="3663687" y="4982541"/>
                <a:ext cx="426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B7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EED10DA-188E-D2B0-B782-413A99DDAA0D}"/>
                  </a:ext>
                </a:extLst>
              </p:cNvPr>
              <p:cNvSpPr txBox="1"/>
              <p:nvPr/>
            </p:nvSpPr>
            <p:spPr>
              <a:xfrm>
                <a:off x="3664580" y="4696178"/>
                <a:ext cx="851652" cy="411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B8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3CED21-C5A5-D98B-4617-B5DFF0C5EEEC}"/>
                  </a:ext>
                </a:extLst>
              </p:cNvPr>
              <p:cNvSpPr txBox="1"/>
              <p:nvPr/>
            </p:nvSpPr>
            <p:spPr>
              <a:xfrm>
                <a:off x="967547" y="6365411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A2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142D136-BCF6-DEF2-1B37-319624E001EA}"/>
                  </a:ext>
                </a:extLst>
              </p:cNvPr>
              <p:cNvSpPr txBox="1"/>
              <p:nvPr/>
            </p:nvSpPr>
            <p:spPr>
              <a:xfrm>
                <a:off x="3517870" y="6185988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A6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B179904-DE3D-A661-E276-9B6D226B4862}"/>
                  </a:ext>
                </a:extLst>
              </p:cNvPr>
              <p:cNvSpPr txBox="1"/>
              <p:nvPr/>
            </p:nvSpPr>
            <p:spPr>
              <a:xfrm>
                <a:off x="9086565" y="6353592"/>
                <a:ext cx="1206620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A7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C4D63C0-63DD-51CC-FA16-E1FDF5963BDB}"/>
                  </a:ext>
                </a:extLst>
              </p:cNvPr>
              <p:cNvSpPr txBox="1"/>
              <p:nvPr/>
            </p:nvSpPr>
            <p:spPr>
              <a:xfrm>
                <a:off x="2229657" y="5915675"/>
                <a:ext cx="83055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A4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E632BBA-6B6D-E997-B357-8C64188A8BED}"/>
                  </a:ext>
                </a:extLst>
              </p:cNvPr>
              <p:cNvSpPr txBox="1"/>
              <p:nvPr/>
            </p:nvSpPr>
            <p:spPr>
              <a:xfrm>
                <a:off x="1432775" y="5694586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A3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C12AC0C-8D3C-4FDF-6CD3-99D529E480F3}"/>
                  </a:ext>
                </a:extLst>
              </p:cNvPr>
              <p:cNvSpPr txBox="1"/>
              <p:nvPr/>
            </p:nvSpPr>
            <p:spPr>
              <a:xfrm>
                <a:off x="3421040" y="5797168"/>
                <a:ext cx="645985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0430467-E4E3-CD1F-173E-6E708A773673}"/>
                  </a:ext>
                </a:extLst>
              </p:cNvPr>
              <p:cNvSpPr txBox="1"/>
              <p:nvPr/>
            </p:nvSpPr>
            <p:spPr>
              <a:xfrm>
                <a:off x="9179221" y="5814178"/>
                <a:ext cx="645985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A8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DA092B1-D591-74CC-8BAA-E61F8D4CAC23}"/>
                  </a:ext>
                </a:extLst>
              </p:cNvPr>
              <p:cNvSpPr txBox="1"/>
              <p:nvPr/>
            </p:nvSpPr>
            <p:spPr>
              <a:xfrm>
                <a:off x="7191729" y="6021465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A9</a:t>
                </a: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C118666-116A-77F6-B7C6-5A0D89FAAE8D}"/>
                  </a:ext>
                </a:extLst>
              </p:cNvPr>
              <p:cNvSpPr/>
              <p:nvPr/>
            </p:nvSpPr>
            <p:spPr>
              <a:xfrm>
                <a:off x="1360019" y="666072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37BD9DC-73C2-00F4-B4D2-99FA41DA9CDE}"/>
                  </a:ext>
                </a:extLst>
              </p:cNvPr>
              <p:cNvSpPr/>
              <p:nvPr/>
            </p:nvSpPr>
            <p:spPr>
              <a:xfrm>
                <a:off x="10506989" y="464196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B987F59E-EB12-8AAB-E735-6A23BDE038F0}"/>
                  </a:ext>
                </a:extLst>
              </p:cNvPr>
              <p:cNvSpPr/>
              <p:nvPr/>
            </p:nvSpPr>
            <p:spPr>
              <a:xfrm>
                <a:off x="7179097" y="609586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88BAFC1-FFAF-3E90-C722-0FB95E83089F}"/>
                  </a:ext>
                </a:extLst>
              </p:cNvPr>
              <p:cNvSpPr/>
              <p:nvPr/>
            </p:nvSpPr>
            <p:spPr>
              <a:xfrm>
                <a:off x="10011354" y="610979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6AC777CA-3596-B197-F588-A4EC163A3729}"/>
                  </a:ext>
                </a:extLst>
              </p:cNvPr>
              <p:cNvSpPr/>
              <p:nvPr/>
            </p:nvSpPr>
            <p:spPr>
              <a:xfrm>
                <a:off x="9999598" y="6379949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F7944F8-B9DF-76C6-7E31-E1404232E4D4}"/>
                  </a:ext>
                </a:extLst>
              </p:cNvPr>
              <p:cNvSpPr/>
              <p:nvPr/>
            </p:nvSpPr>
            <p:spPr>
              <a:xfrm>
                <a:off x="3403099" y="636541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3B4198E-E32B-6C98-5FE3-FD764CC9A455}"/>
                  </a:ext>
                </a:extLst>
              </p:cNvPr>
              <p:cNvSpPr/>
              <p:nvPr/>
            </p:nvSpPr>
            <p:spPr>
              <a:xfrm>
                <a:off x="3403100" y="606697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1CE0092-3B10-9E32-5977-89D6294125AE}"/>
                  </a:ext>
                </a:extLst>
              </p:cNvPr>
              <p:cNvSpPr/>
              <p:nvPr/>
            </p:nvSpPr>
            <p:spPr>
              <a:xfrm>
                <a:off x="3492790" y="523818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0BB21B3A-99B6-6981-1AE9-EDC839A191BD}"/>
                  </a:ext>
                </a:extLst>
              </p:cNvPr>
              <p:cNvSpPr/>
              <p:nvPr/>
            </p:nvSpPr>
            <p:spPr>
              <a:xfrm>
                <a:off x="3598603" y="474346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1C54918-1E82-9ACF-0948-C528BE3C5E22}"/>
                  </a:ext>
                </a:extLst>
              </p:cNvPr>
              <p:cNvSpPr/>
              <p:nvPr/>
            </p:nvSpPr>
            <p:spPr>
              <a:xfrm>
                <a:off x="9965693" y="471334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5CB2E39B-548A-930C-DB2A-EAE0E1261424}"/>
                  </a:ext>
                </a:extLst>
              </p:cNvPr>
              <p:cNvSpPr/>
              <p:nvPr/>
            </p:nvSpPr>
            <p:spPr>
              <a:xfrm>
                <a:off x="9946353" y="519942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4A104D2-5CDB-0FB5-8EF0-56C8CE440B68}"/>
                  </a:ext>
                </a:extLst>
              </p:cNvPr>
              <p:cNvSpPr/>
              <p:nvPr/>
            </p:nvSpPr>
            <p:spPr>
              <a:xfrm>
                <a:off x="2235935" y="536043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E05BAA5-B2B1-EE64-C4DC-014D8AD89279}"/>
                  </a:ext>
                </a:extLst>
              </p:cNvPr>
              <p:cNvSpPr/>
              <p:nvPr/>
            </p:nvSpPr>
            <p:spPr>
              <a:xfrm>
                <a:off x="1332928" y="4348547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F14DB74D-8CA4-8F37-086B-A7703AF94C3A}"/>
                  </a:ext>
                </a:extLst>
              </p:cNvPr>
              <p:cNvSpPr/>
              <p:nvPr/>
            </p:nvSpPr>
            <p:spPr>
              <a:xfrm>
                <a:off x="1984515" y="590814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78E09B39-AD03-B1E4-56EC-24DC626935E7}"/>
                  </a:ext>
                </a:extLst>
              </p:cNvPr>
              <p:cNvSpPr/>
              <p:nvPr/>
            </p:nvSpPr>
            <p:spPr>
              <a:xfrm>
                <a:off x="2600463" y="591163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CAC708F-4CDF-06A1-F83E-B5BCC20B1E51}"/>
                  </a:ext>
                </a:extLst>
              </p:cNvPr>
              <p:cNvSpPr txBox="1"/>
              <p:nvPr/>
            </p:nvSpPr>
            <p:spPr>
              <a:xfrm>
                <a:off x="216906" y="6369396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A1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A6C0ECC-C025-E571-20C0-E6DF050FD09B}"/>
                  </a:ext>
                </a:extLst>
              </p:cNvPr>
              <p:cNvSpPr/>
              <p:nvPr/>
            </p:nvSpPr>
            <p:spPr>
              <a:xfrm>
                <a:off x="72294" y="666584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F0ED5A0-A0DF-26C8-144F-3D28245C378C}"/>
                  </a:ext>
                </a:extLst>
              </p:cNvPr>
              <p:cNvSpPr txBox="1"/>
              <p:nvPr/>
            </p:nvSpPr>
            <p:spPr>
              <a:xfrm>
                <a:off x="204735" y="4423029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B1</a:t>
                </a: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1434C97-CFF5-2A6E-D169-776DFF104A06}"/>
                  </a:ext>
                </a:extLst>
              </p:cNvPr>
              <p:cNvSpPr/>
              <p:nvPr/>
            </p:nvSpPr>
            <p:spPr>
              <a:xfrm>
                <a:off x="76816" y="433506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FCCBE2-F52B-F6A4-41EF-E2B86497EAD1}"/>
                </a:ext>
              </a:extLst>
            </p:cNvPr>
            <p:cNvGrpSpPr/>
            <p:nvPr/>
          </p:nvGrpSpPr>
          <p:grpSpPr>
            <a:xfrm>
              <a:off x="6719838" y="663160"/>
              <a:ext cx="5112524" cy="2395908"/>
              <a:chOff x="21438" y="60535"/>
              <a:chExt cx="12087387" cy="4235398"/>
            </a:xfrm>
          </p:grpSpPr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id="{770D1CDB-72A9-4543-807A-2D8DB73CEF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92" t="25996" r="4211" b="30708"/>
              <a:stretch/>
            </p:blipFill>
            <p:spPr bwMode="auto">
              <a:xfrm>
                <a:off x="343896" y="2563169"/>
                <a:ext cx="11009081" cy="1732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3">
                <a:extLst>
                  <a:ext uri="{FF2B5EF4-FFF2-40B4-BE49-F238E27FC236}">
                    <a16:creationId xmlns:a16="http://schemas.microsoft.com/office/drawing/2014/main" id="{5E4F3B32-2F5D-8A17-D3D7-1DAF33C08D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8" t="20446" r="7940" b="19700"/>
              <a:stretch/>
            </p:blipFill>
            <p:spPr bwMode="auto">
              <a:xfrm>
                <a:off x="343897" y="115043"/>
                <a:ext cx="11009083" cy="2448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8E9394-B625-F919-E08F-7DE5891815E2}"/>
                  </a:ext>
                </a:extLst>
              </p:cNvPr>
              <p:cNvSpPr/>
              <p:nvPr/>
            </p:nvSpPr>
            <p:spPr>
              <a:xfrm>
                <a:off x="223284" y="2566622"/>
                <a:ext cx="1320552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98DE55C-49C0-F417-2B31-39456B7C9070}"/>
                  </a:ext>
                </a:extLst>
              </p:cNvPr>
              <p:cNvSpPr/>
              <p:nvPr/>
            </p:nvSpPr>
            <p:spPr>
              <a:xfrm>
                <a:off x="223284" y="103131"/>
                <a:ext cx="1312385" cy="24680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E4252AD-65A4-6CAD-FBF3-9534C0EFBD3B}"/>
                  </a:ext>
                </a:extLst>
              </p:cNvPr>
              <p:cNvSpPr/>
              <p:nvPr/>
            </p:nvSpPr>
            <p:spPr>
              <a:xfrm>
                <a:off x="11376767" y="118500"/>
                <a:ext cx="732058" cy="244121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21873F5-8CE3-15B7-1EE5-1E5AB6266EE8}"/>
                  </a:ext>
                </a:extLst>
              </p:cNvPr>
              <p:cNvSpPr/>
              <p:nvPr/>
            </p:nvSpPr>
            <p:spPr>
              <a:xfrm>
                <a:off x="11363808" y="2571177"/>
                <a:ext cx="745017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033480-ADE6-895F-C9AF-EABD5F577B03}"/>
                  </a:ext>
                </a:extLst>
              </p:cNvPr>
              <p:cNvSpPr txBox="1"/>
              <p:nvPr/>
            </p:nvSpPr>
            <p:spPr>
              <a:xfrm>
                <a:off x="973799" y="24387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79024F-BB38-D19C-90D7-CE101E509307}"/>
                  </a:ext>
                </a:extLst>
              </p:cNvPr>
              <p:cNvSpPr txBox="1"/>
              <p:nvPr/>
            </p:nvSpPr>
            <p:spPr>
              <a:xfrm>
                <a:off x="3437538" y="991085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D5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71F7C89-BFC1-8D80-8619-D79284E74926}"/>
                  </a:ext>
                </a:extLst>
              </p:cNvPr>
              <p:cNvSpPr txBox="1"/>
              <p:nvPr/>
            </p:nvSpPr>
            <p:spPr>
              <a:xfrm>
                <a:off x="4251913" y="408864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D6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B462BA3-1D1B-EC86-5481-37F454CCE3AA}"/>
                  </a:ext>
                </a:extLst>
              </p:cNvPr>
              <p:cNvSpPr txBox="1"/>
              <p:nvPr/>
            </p:nvSpPr>
            <p:spPr>
              <a:xfrm>
                <a:off x="953120" y="3789928"/>
                <a:ext cx="657551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EDF92E-0D41-3B7E-9945-E34E54D08EF8}"/>
                  </a:ext>
                </a:extLst>
              </p:cNvPr>
              <p:cNvSpPr txBox="1"/>
              <p:nvPr/>
            </p:nvSpPr>
            <p:spPr>
              <a:xfrm>
                <a:off x="2553975" y="2612914"/>
                <a:ext cx="657551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23D443-53FF-6198-BEC2-ABF6A00E6FFE}"/>
                  </a:ext>
                </a:extLst>
              </p:cNvPr>
              <p:cNvSpPr txBox="1"/>
              <p:nvPr/>
            </p:nvSpPr>
            <p:spPr>
              <a:xfrm>
                <a:off x="1660401" y="2536151"/>
                <a:ext cx="657551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1BE3F34-9282-0F43-FFC4-DE1D9E48312F}"/>
                  </a:ext>
                </a:extLst>
              </p:cNvPr>
              <p:cNvSpPr txBox="1"/>
              <p:nvPr/>
            </p:nvSpPr>
            <p:spPr>
              <a:xfrm>
                <a:off x="3821859" y="3037320"/>
                <a:ext cx="657551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C6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C941C6D-7098-E161-9161-E23B36275224}"/>
                  </a:ext>
                </a:extLst>
              </p:cNvPr>
              <p:cNvSpPr/>
              <p:nvPr/>
            </p:nvSpPr>
            <p:spPr>
              <a:xfrm>
                <a:off x="2098359" y="114995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917CC85-3542-D92E-B80D-271C5A9EDB3A}"/>
                  </a:ext>
                </a:extLst>
              </p:cNvPr>
              <p:cNvSpPr/>
              <p:nvPr/>
            </p:nvSpPr>
            <p:spPr>
              <a:xfrm>
                <a:off x="2856924" y="966718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825E22F-B231-22DA-91E6-48CFD763C1B6}"/>
                  </a:ext>
                </a:extLst>
              </p:cNvPr>
              <p:cNvSpPr/>
              <p:nvPr/>
            </p:nvSpPr>
            <p:spPr>
              <a:xfrm>
                <a:off x="3568427" y="1296596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C539344-C05A-FFCA-817C-52EA28111650}"/>
                  </a:ext>
                </a:extLst>
              </p:cNvPr>
              <p:cNvSpPr txBox="1"/>
              <p:nvPr/>
            </p:nvSpPr>
            <p:spPr>
              <a:xfrm>
                <a:off x="199209" y="242121"/>
                <a:ext cx="633316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D1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0CEF7C-4AA6-C650-1CD7-7A8D327197F5}"/>
                  </a:ext>
                </a:extLst>
              </p:cNvPr>
              <p:cNvSpPr txBox="1"/>
              <p:nvPr/>
            </p:nvSpPr>
            <p:spPr>
              <a:xfrm>
                <a:off x="179485" y="3777138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B5C9C3F-EA00-8DC8-0EE5-E1FD598364C1}"/>
                  </a:ext>
                </a:extLst>
              </p:cNvPr>
              <p:cNvSpPr txBox="1"/>
              <p:nvPr/>
            </p:nvSpPr>
            <p:spPr>
              <a:xfrm>
                <a:off x="3236244" y="2726862"/>
                <a:ext cx="657551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C5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B9759A5-8072-A46C-067D-44F7F92E15EF}"/>
                  </a:ext>
                </a:extLst>
              </p:cNvPr>
              <p:cNvSpPr/>
              <p:nvPr/>
            </p:nvSpPr>
            <p:spPr>
              <a:xfrm>
                <a:off x="4701416" y="144523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D294510-E111-634F-6483-5C2D950DD628}"/>
                  </a:ext>
                </a:extLst>
              </p:cNvPr>
              <p:cNvSpPr/>
              <p:nvPr/>
            </p:nvSpPr>
            <p:spPr>
              <a:xfrm>
                <a:off x="3300580" y="317252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500BC74-BB81-6AC6-DB69-40377A705EF3}"/>
                  </a:ext>
                </a:extLst>
              </p:cNvPr>
              <p:cNvSpPr/>
              <p:nvPr/>
            </p:nvSpPr>
            <p:spPr>
              <a:xfrm>
                <a:off x="2218318" y="328677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932E6BD-9120-7206-AB32-AE3B09B06216}"/>
                  </a:ext>
                </a:extLst>
              </p:cNvPr>
              <p:cNvSpPr/>
              <p:nvPr/>
            </p:nvSpPr>
            <p:spPr>
              <a:xfrm>
                <a:off x="2781036" y="3376164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E671A05-C359-BFDC-C525-906D8E911CB5}"/>
                  </a:ext>
                </a:extLst>
              </p:cNvPr>
              <p:cNvSpPr/>
              <p:nvPr/>
            </p:nvSpPr>
            <p:spPr>
              <a:xfrm>
                <a:off x="3821445" y="358799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CB23DDD-8EA9-ABF2-FBCE-2D68F00F6775}"/>
                  </a:ext>
                </a:extLst>
              </p:cNvPr>
              <p:cNvSpPr txBox="1"/>
              <p:nvPr/>
            </p:nvSpPr>
            <p:spPr>
              <a:xfrm>
                <a:off x="1946668" y="714137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2F9675F-E48E-3CBC-C896-ABB59D647851}"/>
                  </a:ext>
                </a:extLst>
              </p:cNvPr>
              <p:cNvSpPr txBox="1"/>
              <p:nvPr/>
            </p:nvSpPr>
            <p:spPr>
              <a:xfrm>
                <a:off x="2718736" y="107722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D4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72FA97-9491-6FDB-BBF1-35AFEA3C20F7}"/>
                  </a:ext>
                </a:extLst>
              </p:cNvPr>
              <p:cNvSpPr/>
              <p:nvPr/>
            </p:nvSpPr>
            <p:spPr>
              <a:xfrm>
                <a:off x="4369801" y="760772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592D630-8E3C-2D8F-99E2-287FF47C9A37}"/>
                  </a:ext>
                </a:extLst>
              </p:cNvPr>
              <p:cNvSpPr txBox="1"/>
              <p:nvPr/>
            </p:nvSpPr>
            <p:spPr>
              <a:xfrm>
                <a:off x="4513068" y="1013422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D7</a:t>
                </a: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028846A-F413-56D8-4A6F-BE7F58F6E235}"/>
                  </a:ext>
                </a:extLst>
              </p:cNvPr>
              <p:cNvSpPr/>
              <p:nvPr/>
            </p:nvSpPr>
            <p:spPr>
              <a:xfrm>
                <a:off x="1360019" y="141947"/>
                <a:ext cx="106491" cy="1009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5E418D8-6D79-663A-A714-6CF9EE5F7000}"/>
                  </a:ext>
                </a:extLst>
              </p:cNvPr>
              <p:cNvSpPr txBox="1"/>
              <p:nvPr/>
            </p:nvSpPr>
            <p:spPr>
              <a:xfrm>
                <a:off x="11380721" y="60535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</a:rPr>
                  <a:t>L4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0435B60-963C-6227-4447-0ACFCD61E303}"/>
                  </a:ext>
                </a:extLst>
              </p:cNvPr>
              <p:cNvSpPr txBox="1"/>
              <p:nvPr/>
            </p:nvSpPr>
            <p:spPr>
              <a:xfrm>
                <a:off x="11350946" y="2526310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B050"/>
                    </a:solidFill>
                  </a:rPr>
                  <a:t>L3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27A247B-AC3A-FD5F-BB35-0931A292ECE7}"/>
                  </a:ext>
                </a:extLst>
              </p:cNvPr>
              <p:cNvSpPr/>
              <p:nvPr/>
            </p:nvSpPr>
            <p:spPr>
              <a:xfrm>
                <a:off x="22067" y="4120078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4F37E68-2115-7B54-1568-B3E7CD2C6C40}"/>
                  </a:ext>
                </a:extLst>
              </p:cNvPr>
              <p:cNvSpPr/>
              <p:nvPr/>
            </p:nvSpPr>
            <p:spPr>
              <a:xfrm>
                <a:off x="64981" y="4143794"/>
                <a:ext cx="114132" cy="112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5AA29E3-EE85-ED0B-5243-ECE60D1ED4D1}"/>
                  </a:ext>
                </a:extLst>
              </p:cNvPr>
              <p:cNvSpPr/>
              <p:nvPr/>
            </p:nvSpPr>
            <p:spPr>
              <a:xfrm>
                <a:off x="1321586" y="4163150"/>
                <a:ext cx="117833" cy="10411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B9CEDBC-E0B0-37D4-5DFD-F8BCF523876B}"/>
                  </a:ext>
                </a:extLst>
              </p:cNvPr>
              <p:cNvSpPr/>
              <p:nvPr/>
            </p:nvSpPr>
            <p:spPr>
              <a:xfrm>
                <a:off x="21438" y="103131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83EAEF4-AAA4-ADDA-5958-7751E02CDE3A}"/>
                  </a:ext>
                </a:extLst>
              </p:cNvPr>
              <p:cNvSpPr/>
              <p:nvPr/>
            </p:nvSpPr>
            <p:spPr>
              <a:xfrm flipH="1">
                <a:off x="56906" y="134526"/>
                <a:ext cx="98693" cy="10079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726A7D5-3E3F-1C7B-8541-2594E4F8D9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818957"/>
                <a:ext cx="453666" cy="689038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F94AC5B-0C1E-4CBE-B90B-666A456C42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900477"/>
                <a:ext cx="384138" cy="611013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34E7D54-3107-91FF-9C41-577CE80291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0379" y="2302131"/>
                <a:ext cx="548550" cy="868107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F4B7DB4-5C43-5072-7403-3DA22BD1AA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02953" y="2299033"/>
                <a:ext cx="515867" cy="82460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4D767EC-99F2-45AC-A4D2-6FFFF06DE409}"/>
                  </a:ext>
                </a:extLst>
              </p:cNvPr>
              <p:cNvSpPr/>
              <p:nvPr/>
            </p:nvSpPr>
            <p:spPr>
              <a:xfrm>
                <a:off x="222655" y="2297612"/>
                <a:ext cx="11886169" cy="26668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5001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F83E7-B2AF-406D-DAA9-39A9B9FE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Quench type: SM coil quench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69DC0-3E25-856C-E965-3A356B87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BF4D279-CAE9-4669-0623-2EFEF0A1C7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311877"/>
              </p:ext>
            </p:extLst>
          </p:nvPr>
        </p:nvGraphicFramePr>
        <p:xfrm>
          <a:off x="317441" y="2223477"/>
          <a:ext cx="5159046" cy="3941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896280" imgH="2977200" progId="Origin50.Graph">
                  <p:embed/>
                </p:oleObj>
              </mc:Choice>
              <mc:Fallback>
                <p:oleObj name="Graph" r:id="rId2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441" y="2223477"/>
                        <a:ext cx="5159046" cy="3941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967A22D-B0FE-516B-A7C5-1C9CE23607AE}"/>
              </a:ext>
            </a:extLst>
          </p:cNvPr>
          <p:cNvSpPr txBox="1"/>
          <p:nvPr/>
        </p:nvSpPr>
        <p:spPr>
          <a:xfrm>
            <a:off x="1214317" y="1638960"/>
            <a:ext cx="5059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No spike: L3 of SM coil quenches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F52A46-D4FC-0496-2F65-FF5F2FFADE79}"/>
              </a:ext>
            </a:extLst>
          </p:cNvPr>
          <p:cNvGrpSpPr/>
          <p:nvPr/>
        </p:nvGrpSpPr>
        <p:grpSpPr>
          <a:xfrm>
            <a:off x="6484063" y="1197467"/>
            <a:ext cx="5788752" cy="4264600"/>
            <a:chOff x="6441866" y="663160"/>
            <a:chExt cx="5788752" cy="4264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7AFB3F-CB86-6DBA-DF73-67F0963CD44F}"/>
                </a:ext>
              </a:extLst>
            </p:cNvPr>
            <p:cNvGrpSpPr/>
            <p:nvPr/>
          </p:nvGrpSpPr>
          <p:grpSpPr>
            <a:xfrm>
              <a:off x="6441866" y="3389693"/>
              <a:ext cx="5788752" cy="1538067"/>
              <a:chOff x="0" y="4290246"/>
              <a:chExt cx="12192000" cy="2567754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21CD27AB-5003-F497-32FA-6B3A10A07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4290246"/>
                <a:ext cx="12192000" cy="1453744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8CDC8052-C296-639B-5CFD-7EDD83025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5743990"/>
                <a:ext cx="12192000" cy="1114010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1BF6D96-DEC8-B336-BE1C-D4F17AB9C32C}"/>
                  </a:ext>
                </a:extLst>
              </p:cNvPr>
              <p:cNvSpPr txBox="1"/>
              <p:nvPr/>
            </p:nvSpPr>
            <p:spPr>
              <a:xfrm>
                <a:off x="953120" y="4423029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B2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70F17EF-19AC-F148-BCF1-24F38CB60012}"/>
                  </a:ext>
                </a:extLst>
              </p:cNvPr>
              <p:cNvSpPr txBox="1"/>
              <p:nvPr/>
            </p:nvSpPr>
            <p:spPr>
              <a:xfrm>
                <a:off x="9355191" y="4982708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B6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3B75803-302F-1BD8-82CC-0B73B2CFAC82}"/>
                  </a:ext>
                </a:extLst>
              </p:cNvPr>
              <p:cNvSpPr txBox="1"/>
              <p:nvPr/>
            </p:nvSpPr>
            <p:spPr>
              <a:xfrm>
                <a:off x="9355190" y="4642116"/>
                <a:ext cx="96626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B5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5B8510-BF4A-7406-094B-3DC0A8F89551}"/>
                  </a:ext>
                </a:extLst>
              </p:cNvPr>
              <p:cNvSpPr txBox="1"/>
              <p:nvPr/>
            </p:nvSpPr>
            <p:spPr>
              <a:xfrm>
                <a:off x="10560234" y="4443694"/>
                <a:ext cx="96626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89160DB-4F6B-EADC-F66D-7049F09B5905}"/>
                  </a:ext>
                </a:extLst>
              </p:cNvPr>
              <p:cNvSpPr txBox="1"/>
              <p:nvPr/>
            </p:nvSpPr>
            <p:spPr>
              <a:xfrm>
                <a:off x="2285343" y="5193040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B3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12F2FA3-C752-081C-50F0-4553B5D879FB}"/>
                  </a:ext>
                </a:extLst>
              </p:cNvPr>
              <p:cNvSpPr txBox="1"/>
              <p:nvPr/>
            </p:nvSpPr>
            <p:spPr>
              <a:xfrm>
                <a:off x="3663687" y="4982541"/>
                <a:ext cx="426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B7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57D746E-59AF-C018-B398-77680E737138}"/>
                  </a:ext>
                </a:extLst>
              </p:cNvPr>
              <p:cNvSpPr txBox="1"/>
              <p:nvPr/>
            </p:nvSpPr>
            <p:spPr>
              <a:xfrm>
                <a:off x="3664580" y="4696178"/>
                <a:ext cx="851652" cy="411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B8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8014978-C2B5-702F-D5AD-C3339C3190F8}"/>
                  </a:ext>
                </a:extLst>
              </p:cNvPr>
              <p:cNvSpPr txBox="1"/>
              <p:nvPr/>
            </p:nvSpPr>
            <p:spPr>
              <a:xfrm>
                <a:off x="967547" y="6365411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A2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3454039-358D-04DB-026E-53AC74B7AD94}"/>
                  </a:ext>
                </a:extLst>
              </p:cNvPr>
              <p:cNvSpPr txBox="1"/>
              <p:nvPr/>
            </p:nvSpPr>
            <p:spPr>
              <a:xfrm>
                <a:off x="3517870" y="6185987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A6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8DB5ED4-50D9-C902-CE4E-A6DDD82BF277}"/>
                  </a:ext>
                </a:extLst>
              </p:cNvPr>
              <p:cNvSpPr txBox="1"/>
              <p:nvPr/>
            </p:nvSpPr>
            <p:spPr>
              <a:xfrm>
                <a:off x="9300369" y="6212881"/>
                <a:ext cx="1192464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A7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66460CE-9456-2496-3239-D0C9A733CF0D}"/>
                  </a:ext>
                </a:extLst>
              </p:cNvPr>
              <p:cNvSpPr txBox="1"/>
              <p:nvPr/>
            </p:nvSpPr>
            <p:spPr>
              <a:xfrm>
                <a:off x="2229656" y="5915675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A4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F4B0F5D-715E-98D4-46E9-CCD4BB88B2E3}"/>
                  </a:ext>
                </a:extLst>
              </p:cNvPr>
              <p:cNvSpPr txBox="1"/>
              <p:nvPr/>
            </p:nvSpPr>
            <p:spPr>
              <a:xfrm>
                <a:off x="1432775" y="5694586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A3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7B6A821-8B96-B31D-0602-F39A1EA4AB1C}"/>
                  </a:ext>
                </a:extLst>
              </p:cNvPr>
              <p:cNvSpPr txBox="1"/>
              <p:nvPr/>
            </p:nvSpPr>
            <p:spPr>
              <a:xfrm>
                <a:off x="3505676" y="5713171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F23A05D-B6E6-FBB0-E224-1E2F05A382F3}"/>
                  </a:ext>
                </a:extLst>
              </p:cNvPr>
              <p:cNvSpPr txBox="1"/>
              <p:nvPr/>
            </p:nvSpPr>
            <p:spPr>
              <a:xfrm>
                <a:off x="9300369" y="5814178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A8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80C70D5-2230-7621-5D90-BB74EA1CED74}"/>
                  </a:ext>
                </a:extLst>
              </p:cNvPr>
              <p:cNvSpPr txBox="1"/>
              <p:nvPr/>
            </p:nvSpPr>
            <p:spPr>
              <a:xfrm>
                <a:off x="7191729" y="6021465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A9</a:t>
                </a: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4677ED06-C983-4BEB-6BF2-43880C17F625}"/>
                  </a:ext>
                </a:extLst>
              </p:cNvPr>
              <p:cNvSpPr/>
              <p:nvPr/>
            </p:nvSpPr>
            <p:spPr>
              <a:xfrm>
                <a:off x="1360019" y="666072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283DEAF2-DA3D-CCE5-44B7-ED6DC6FF2926}"/>
                  </a:ext>
                </a:extLst>
              </p:cNvPr>
              <p:cNvSpPr/>
              <p:nvPr/>
            </p:nvSpPr>
            <p:spPr>
              <a:xfrm>
                <a:off x="10506989" y="464196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4EE2DDDC-ED36-FD9A-9AC8-E8C9F24C259B}"/>
                  </a:ext>
                </a:extLst>
              </p:cNvPr>
              <p:cNvSpPr/>
              <p:nvPr/>
            </p:nvSpPr>
            <p:spPr>
              <a:xfrm>
                <a:off x="7179097" y="609586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ECAB3B52-5858-9EFD-DE58-EC7D1C3B3636}"/>
                  </a:ext>
                </a:extLst>
              </p:cNvPr>
              <p:cNvSpPr/>
              <p:nvPr/>
            </p:nvSpPr>
            <p:spPr>
              <a:xfrm>
                <a:off x="10011354" y="610979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583AF23C-C105-5A1A-0C4E-E0B6D14F8574}"/>
                  </a:ext>
                </a:extLst>
              </p:cNvPr>
              <p:cNvSpPr/>
              <p:nvPr/>
            </p:nvSpPr>
            <p:spPr>
              <a:xfrm>
                <a:off x="9999598" y="6379949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65257393-2F5A-C4D2-3BA7-52D0076A43CB}"/>
                  </a:ext>
                </a:extLst>
              </p:cNvPr>
              <p:cNvSpPr/>
              <p:nvPr/>
            </p:nvSpPr>
            <p:spPr>
              <a:xfrm>
                <a:off x="3403099" y="636541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827A9234-B3C8-29E7-0BA8-9AB39E6FB6ED}"/>
                  </a:ext>
                </a:extLst>
              </p:cNvPr>
              <p:cNvSpPr/>
              <p:nvPr/>
            </p:nvSpPr>
            <p:spPr>
              <a:xfrm>
                <a:off x="3403100" y="606697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4132D722-2668-4EBC-351B-DDE891278C87}"/>
                  </a:ext>
                </a:extLst>
              </p:cNvPr>
              <p:cNvSpPr/>
              <p:nvPr/>
            </p:nvSpPr>
            <p:spPr>
              <a:xfrm>
                <a:off x="3492790" y="523818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DF35A8FC-AA6E-1712-4382-B07C110BB179}"/>
                  </a:ext>
                </a:extLst>
              </p:cNvPr>
              <p:cNvSpPr/>
              <p:nvPr/>
            </p:nvSpPr>
            <p:spPr>
              <a:xfrm>
                <a:off x="3598603" y="474346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40D9CF1-55D1-78B5-2F6A-39BF06915700}"/>
                  </a:ext>
                </a:extLst>
              </p:cNvPr>
              <p:cNvSpPr/>
              <p:nvPr/>
            </p:nvSpPr>
            <p:spPr>
              <a:xfrm>
                <a:off x="9965693" y="471334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2EA32C6-DE61-0218-C480-767A92508A06}"/>
                  </a:ext>
                </a:extLst>
              </p:cNvPr>
              <p:cNvSpPr/>
              <p:nvPr/>
            </p:nvSpPr>
            <p:spPr>
              <a:xfrm>
                <a:off x="9946353" y="519942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AAF3014-4AD2-4FCA-491A-39F99B90AA88}"/>
                  </a:ext>
                </a:extLst>
              </p:cNvPr>
              <p:cNvSpPr/>
              <p:nvPr/>
            </p:nvSpPr>
            <p:spPr>
              <a:xfrm>
                <a:off x="2235935" y="536043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41E531ED-6988-DC3A-6A9E-F649198FBDBF}"/>
                  </a:ext>
                </a:extLst>
              </p:cNvPr>
              <p:cNvSpPr/>
              <p:nvPr/>
            </p:nvSpPr>
            <p:spPr>
              <a:xfrm>
                <a:off x="1332928" y="4348547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CA1F3C0-21D0-2880-8DF2-136DCB42F4E5}"/>
                  </a:ext>
                </a:extLst>
              </p:cNvPr>
              <p:cNvSpPr/>
              <p:nvPr/>
            </p:nvSpPr>
            <p:spPr>
              <a:xfrm>
                <a:off x="1984515" y="590814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027DDB55-05A0-8C8C-7B55-7212321BEBE1}"/>
                  </a:ext>
                </a:extLst>
              </p:cNvPr>
              <p:cNvSpPr/>
              <p:nvPr/>
            </p:nvSpPr>
            <p:spPr>
              <a:xfrm>
                <a:off x="2600463" y="591163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A5F85A9-6525-4D63-5850-C0E597C8B772}"/>
                  </a:ext>
                </a:extLst>
              </p:cNvPr>
              <p:cNvSpPr txBox="1"/>
              <p:nvPr/>
            </p:nvSpPr>
            <p:spPr>
              <a:xfrm>
                <a:off x="216906" y="6369396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A1</a:t>
                </a: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42CD5397-DD10-9141-EDDC-BED6022EF01C}"/>
                  </a:ext>
                </a:extLst>
              </p:cNvPr>
              <p:cNvSpPr/>
              <p:nvPr/>
            </p:nvSpPr>
            <p:spPr>
              <a:xfrm>
                <a:off x="72294" y="666584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4EEA15B-27BB-64F0-D284-969FAF79CC03}"/>
                  </a:ext>
                </a:extLst>
              </p:cNvPr>
              <p:cNvSpPr txBox="1"/>
              <p:nvPr/>
            </p:nvSpPr>
            <p:spPr>
              <a:xfrm>
                <a:off x="204735" y="4423029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B1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7B5387D-3B84-169D-42A6-7EC318B87334}"/>
                  </a:ext>
                </a:extLst>
              </p:cNvPr>
              <p:cNvSpPr/>
              <p:nvPr/>
            </p:nvSpPr>
            <p:spPr>
              <a:xfrm>
                <a:off x="76816" y="433506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F540C5-7480-2DAD-FAB8-A5B92AE66850}"/>
                </a:ext>
              </a:extLst>
            </p:cNvPr>
            <p:cNvGrpSpPr/>
            <p:nvPr/>
          </p:nvGrpSpPr>
          <p:grpSpPr>
            <a:xfrm>
              <a:off x="6719838" y="663160"/>
              <a:ext cx="5112524" cy="2479000"/>
              <a:chOff x="21438" y="60535"/>
              <a:chExt cx="12087387" cy="4382285"/>
            </a:xfrm>
          </p:grpSpPr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D9F6EB55-50E9-0F62-8482-0A4794C583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92" t="25996" r="4211" b="30708"/>
              <a:stretch/>
            </p:blipFill>
            <p:spPr bwMode="auto">
              <a:xfrm>
                <a:off x="343896" y="2563169"/>
                <a:ext cx="11009081" cy="1732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3">
                <a:extLst>
                  <a:ext uri="{FF2B5EF4-FFF2-40B4-BE49-F238E27FC236}">
                    <a16:creationId xmlns:a16="http://schemas.microsoft.com/office/drawing/2014/main" id="{F67196EC-F4C9-A42B-CF8C-EB122D6582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8" t="20446" r="7940" b="19700"/>
              <a:stretch/>
            </p:blipFill>
            <p:spPr bwMode="auto">
              <a:xfrm>
                <a:off x="343897" y="115043"/>
                <a:ext cx="11009083" cy="2448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22C221C-8EE4-A920-9470-D2F6C8DE6CC7}"/>
                  </a:ext>
                </a:extLst>
              </p:cNvPr>
              <p:cNvSpPr/>
              <p:nvPr/>
            </p:nvSpPr>
            <p:spPr>
              <a:xfrm>
                <a:off x="223284" y="2566622"/>
                <a:ext cx="1320552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C2AF53-C75F-AD9B-EDD0-C53D2DB69B72}"/>
                  </a:ext>
                </a:extLst>
              </p:cNvPr>
              <p:cNvSpPr/>
              <p:nvPr/>
            </p:nvSpPr>
            <p:spPr>
              <a:xfrm>
                <a:off x="223284" y="103131"/>
                <a:ext cx="1312385" cy="24680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F3B33E7-6B36-F0CA-B7D8-6820215807D5}"/>
                  </a:ext>
                </a:extLst>
              </p:cNvPr>
              <p:cNvSpPr/>
              <p:nvPr/>
            </p:nvSpPr>
            <p:spPr>
              <a:xfrm>
                <a:off x="11376767" y="118500"/>
                <a:ext cx="732058" cy="244121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F05C375-7000-D713-86AB-9008DC212349}"/>
                  </a:ext>
                </a:extLst>
              </p:cNvPr>
              <p:cNvSpPr/>
              <p:nvPr/>
            </p:nvSpPr>
            <p:spPr>
              <a:xfrm>
                <a:off x="11363808" y="2571177"/>
                <a:ext cx="745017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F72F7B4-B766-B571-069A-C3AE8960C0D6}"/>
                  </a:ext>
                </a:extLst>
              </p:cNvPr>
              <p:cNvSpPr txBox="1"/>
              <p:nvPr/>
            </p:nvSpPr>
            <p:spPr>
              <a:xfrm>
                <a:off x="973799" y="24387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9220AFE-4064-6B81-49C1-D79FF322EBEC}"/>
                  </a:ext>
                </a:extLst>
              </p:cNvPr>
              <p:cNvSpPr txBox="1"/>
              <p:nvPr/>
            </p:nvSpPr>
            <p:spPr>
              <a:xfrm>
                <a:off x="3437538" y="991085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D5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4C1DD7-E812-2D68-151F-24FC6B93D05A}"/>
                  </a:ext>
                </a:extLst>
              </p:cNvPr>
              <p:cNvSpPr txBox="1"/>
              <p:nvPr/>
            </p:nvSpPr>
            <p:spPr>
              <a:xfrm>
                <a:off x="4251913" y="408864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D6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0151DA-822B-940E-1209-2CB075237372}"/>
                  </a:ext>
                </a:extLst>
              </p:cNvPr>
              <p:cNvSpPr txBox="1"/>
              <p:nvPr/>
            </p:nvSpPr>
            <p:spPr>
              <a:xfrm>
                <a:off x="953121" y="3789928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D80B4F4-6E71-A893-CE77-4FCDF05764E0}"/>
                  </a:ext>
                </a:extLst>
              </p:cNvPr>
              <p:cNvSpPr txBox="1"/>
              <p:nvPr/>
            </p:nvSpPr>
            <p:spPr>
              <a:xfrm>
                <a:off x="2553975" y="2612915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C4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98F199B-39B8-2053-9F8E-7962D37771FF}"/>
                  </a:ext>
                </a:extLst>
              </p:cNvPr>
              <p:cNvSpPr txBox="1"/>
              <p:nvPr/>
            </p:nvSpPr>
            <p:spPr>
              <a:xfrm>
                <a:off x="1660402" y="2536151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77A2C2-1F61-3DD6-9027-B150DEFF9EA0}"/>
                  </a:ext>
                </a:extLst>
              </p:cNvPr>
              <p:cNvSpPr txBox="1"/>
              <p:nvPr/>
            </p:nvSpPr>
            <p:spPr>
              <a:xfrm>
                <a:off x="3821860" y="3037319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C6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B6E92D2-AF7B-B79F-3F63-09E12F37D176}"/>
                  </a:ext>
                </a:extLst>
              </p:cNvPr>
              <p:cNvSpPr/>
              <p:nvPr/>
            </p:nvSpPr>
            <p:spPr>
              <a:xfrm>
                <a:off x="2098359" y="114995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45A7399-94C4-D354-3AF8-6162B65BB9FB}"/>
                  </a:ext>
                </a:extLst>
              </p:cNvPr>
              <p:cNvSpPr/>
              <p:nvPr/>
            </p:nvSpPr>
            <p:spPr>
              <a:xfrm>
                <a:off x="2856924" y="966718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782F89F-59B2-76F0-9448-1DF7DEC5DEC0}"/>
                  </a:ext>
                </a:extLst>
              </p:cNvPr>
              <p:cNvSpPr/>
              <p:nvPr/>
            </p:nvSpPr>
            <p:spPr>
              <a:xfrm>
                <a:off x="3568427" y="1296596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8B88D3F-421A-B631-4A09-ED34B6873CD7}"/>
                  </a:ext>
                </a:extLst>
              </p:cNvPr>
              <p:cNvSpPr txBox="1"/>
              <p:nvPr/>
            </p:nvSpPr>
            <p:spPr>
              <a:xfrm>
                <a:off x="199209" y="242121"/>
                <a:ext cx="633316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D1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E4134A6-DE46-39B0-BC34-C3838DB24F0A}"/>
                  </a:ext>
                </a:extLst>
              </p:cNvPr>
              <p:cNvSpPr txBox="1"/>
              <p:nvPr/>
            </p:nvSpPr>
            <p:spPr>
              <a:xfrm>
                <a:off x="179485" y="3777138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C1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45996D2-1493-5433-5F8E-37805B93415A}"/>
                  </a:ext>
                </a:extLst>
              </p:cNvPr>
              <p:cNvSpPr txBox="1"/>
              <p:nvPr/>
            </p:nvSpPr>
            <p:spPr>
              <a:xfrm>
                <a:off x="3236245" y="2726863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C5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9E3823A-1244-D927-70F9-43AC40157EC6}"/>
                  </a:ext>
                </a:extLst>
              </p:cNvPr>
              <p:cNvSpPr/>
              <p:nvPr/>
            </p:nvSpPr>
            <p:spPr>
              <a:xfrm>
                <a:off x="4701416" y="144523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5F97646-BB2C-20A1-6148-E0077A6E00AD}"/>
                  </a:ext>
                </a:extLst>
              </p:cNvPr>
              <p:cNvSpPr/>
              <p:nvPr/>
            </p:nvSpPr>
            <p:spPr>
              <a:xfrm>
                <a:off x="3300580" y="317252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B5D19A9-65AF-C4D1-1610-A7DE9015D4A4}"/>
                  </a:ext>
                </a:extLst>
              </p:cNvPr>
              <p:cNvSpPr/>
              <p:nvPr/>
            </p:nvSpPr>
            <p:spPr>
              <a:xfrm>
                <a:off x="2218318" y="328677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96EEF0C-07AC-9352-F5A7-2C8FDB4D961D}"/>
                  </a:ext>
                </a:extLst>
              </p:cNvPr>
              <p:cNvSpPr/>
              <p:nvPr/>
            </p:nvSpPr>
            <p:spPr>
              <a:xfrm>
                <a:off x="2781036" y="3376164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983B1A3-8B91-7EC5-4E5A-F2D96384020C}"/>
                  </a:ext>
                </a:extLst>
              </p:cNvPr>
              <p:cNvSpPr/>
              <p:nvPr/>
            </p:nvSpPr>
            <p:spPr>
              <a:xfrm>
                <a:off x="3821445" y="358799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72516C3-2665-5235-9AB8-7C68D8534F69}"/>
                  </a:ext>
                </a:extLst>
              </p:cNvPr>
              <p:cNvSpPr txBox="1"/>
              <p:nvPr/>
            </p:nvSpPr>
            <p:spPr>
              <a:xfrm>
                <a:off x="1946668" y="714137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D3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F9F0D0A-04D9-C3A5-1229-51C959C76E2A}"/>
                  </a:ext>
                </a:extLst>
              </p:cNvPr>
              <p:cNvSpPr txBox="1"/>
              <p:nvPr/>
            </p:nvSpPr>
            <p:spPr>
              <a:xfrm>
                <a:off x="2718736" y="107722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D4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E1FE810-DB70-37D0-9172-30DD359B83E0}"/>
                  </a:ext>
                </a:extLst>
              </p:cNvPr>
              <p:cNvSpPr/>
              <p:nvPr/>
            </p:nvSpPr>
            <p:spPr>
              <a:xfrm>
                <a:off x="4369801" y="760772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A51E2F8-EF3D-2164-E65B-EA7D2E848C8A}"/>
                  </a:ext>
                </a:extLst>
              </p:cNvPr>
              <p:cNvSpPr txBox="1"/>
              <p:nvPr/>
            </p:nvSpPr>
            <p:spPr>
              <a:xfrm>
                <a:off x="4513069" y="1013421"/>
                <a:ext cx="1107419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D7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25CF876-3F24-2E70-A996-5E86D8C80B89}"/>
                  </a:ext>
                </a:extLst>
              </p:cNvPr>
              <p:cNvSpPr/>
              <p:nvPr/>
            </p:nvSpPr>
            <p:spPr>
              <a:xfrm>
                <a:off x="1360019" y="141947"/>
                <a:ext cx="106491" cy="1009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62F7985-700B-4F41-16F2-D696ECA32D17}"/>
                  </a:ext>
                </a:extLst>
              </p:cNvPr>
              <p:cNvSpPr txBox="1"/>
              <p:nvPr/>
            </p:nvSpPr>
            <p:spPr>
              <a:xfrm>
                <a:off x="11380721" y="60535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</a:rPr>
                  <a:t>L4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166D9A2-E2F1-7153-3283-86E0EF90A6F3}"/>
                  </a:ext>
                </a:extLst>
              </p:cNvPr>
              <p:cNvSpPr txBox="1"/>
              <p:nvPr/>
            </p:nvSpPr>
            <p:spPr>
              <a:xfrm>
                <a:off x="11350946" y="2526310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B050"/>
                    </a:solidFill>
                  </a:rPr>
                  <a:t>L3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38133D0-34A1-F895-FB24-40A6F7BE8AC0}"/>
                  </a:ext>
                </a:extLst>
              </p:cNvPr>
              <p:cNvSpPr/>
              <p:nvPr/>
            </p:nvSpPr>
            <p:spPr>
              <a:xfrm>
                <a:off x="22067" y="4120078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7365048-F939-B59C-BD5F-E8D94774466F}"/>
                  </a:ext>
                </a:extLst>
              </p:cNvPr>
              <p:cNvSpPr/>
              <p:nvPr/>
            </p:nvSpPr>
            <p:spPr>
              <a:xfrm>
                <a:off x="64981" y="4143794"/>
                <a:ext cx="114132" cy="112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ECDB134-3935-4697-3839-F43D9F16948E}"/>
                  </a:ext>
                </a:extLst>
              </p:cNvPr>
              <p:cNvSpPr/>
              <p:nvPr/>
            </p:nvSpPr>
            <p:spPr>
              <a:xfrm>
                <a:off x="1321586" y="4163150"/>
                <a:ext cx="117833" cy="10411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139479A-B990-10BE-CD7F-CD3F688CAD81}"/>
                  </a:ext>
                </a:extLst>
              </p:cNvPr>
              <p:cNvSpPr/>
              <p:nvPr/>
            </p:nvSpPr>
            <p:spPr>
              <a:xfrm>
                <a:off x="21438" y="103131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728DA52-29C6-B4E4-1181-285590F7C429}"/>
                  </a:ext>
                </a:extLst>
              </p:cNvPr>
              <p:cNvSpPr/>
              <p:nvPr/>
            </p:nvSpPr>
            <p:spPr>
              <a:xfrm flipH="1">
                <a:off x="56906" y="134526"/>
                <a:ext cx="98693" cy="10079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98A34DE-D7A7-5602-ECE6-4EDEB9BDAB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818957"/>
                <a:ext cx="453666" cy="689038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1070F86-A994-15E0-D0BC-E32367A95C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900477"/>
                <a:ext cx="384138" cy="611013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4868D5D-55C2-B600-417E-6E37836C80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0379" y="2302131"/>
                <a:ext cx="548550" cy="868107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1FF355E-4FED-CB42-E38B-27AC8D658A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02953" y="2299033"/>
                <a:ext cx="515867" cy="82460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B8182C0-616B-A2CC-2BE8-448DA868E36D}"/>
                  </a:ext>
                </a:extLst>
              </p:cNvPr>
              <p:cNvSpPr/>
              <p:nvPr/>
            </p:nvSpPr>
            <p:spPr>
              <a:xfrm>
                <a:off x="222655" y="2297612"/>
                <a:ext cx="11886169" cy="26668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2368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3BA53-5455-0D33-533E-D6CAB13A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Quench types: Spike induced quenches of both coils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084E1-E625-4D8B-6831-821FB1ECB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082BE0-E224-B1A4-C2FB-9F9D66B005C0}"/>
              </a:ext>
            </a:extLst>
          </p:cNvPr>
          <p:cNvSpPr txBox="1"/>
          <p:nvPr/>
        </p:nvSpPr>
        <p:spPr>
          <a:xfrm>
            <a:off x="8639874" y="1552628"/>
            <a:ext cx="3200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Second quench ramp 8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0B0006-0435-1B21-0370-19DE5CCC0D68}"/>
              </a:ext>
            </a:extLst>
          </p:cNvPr>
          <p:cNvGrpSpPr/>
          <p:nvPr/>
        </p:nvGrpSpPr>
        <p:grpSpPr>
          <a:xfrm>
            <a:off x="46258" y="1222051"/>
            <a:ext cx="5013991" cy="3852712"/>
            <a:chOff x="6441866" y="663160"/>
            <a:chExt cx="5788752" cy="4264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8DD0091-1526-6387-07C3-426B15675F9F}"/>
                </a:ext>
              </a:extLst>
            </p:cNvPr>
            <p:cNvGrpSpPr/>
            <p:nvPr/>
          </p:nvGrpSpPr>
          <p:grpSpPr>
            <a:xfrm>
              <a:off x="6441866" y="3389693"/>
              <a:ext cx="5788752" cy="1538067"/>
              <a:chOff x="0" y="4290246"/>
              <a:chExt cx="12192000" cy="2567754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B7B46780-9E75-D60A-1A23-3C7285DC8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290246"/>
                <a:ext cx="12192000" cy="1453744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DFDCE89-B7B2-95FE-93F1-EA6AEC5F52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5743990"/>
                <a:ext cx="12192000" cy="1114010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6EAA97-F063-574C-B12D-36B52018F49A}"/>
                  </a:ext>
                </a:extLst>
              </p:cNvPr>
              <p:cNvSpPr txBox="1"/>
              <p:nvPr/>
            </p:nvSpPr>
            <p:spPr>
              <a:xfrm>
                <a:off x="953120" y="4423029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B2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27951B4-8310-58B0-2696-4788BABC3AD9}"/>
                  </a:ext>
                </a:extLst>
              </p:cNvPr>
              <p:cNvSpPr txBox="1"/>
              <p:nvPr/>
            </p:nvSpPr>
            <p:spPr>
              <a:xfrm>
                <a:off x="9355191" y="4982708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B6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B98D64E-C0C4-1D21-AD1B-A1419F6CF8C1}"/>
                  </a:ext>
                </a:extLst>
              </p:cNvPr>
              <p:cNvSpPr txBox="1"/>
              <p:nvPr/>
            </p:nvSpPr>
            <p:spPr>
              <a:xfrm>
                <a:off x="9355191" y="4642118"/>
                <a:ext cx="1115568" cy="68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B5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9A5E6C8-8BF4-B729-8C82-DF59FEAC3234}"/>
                  </a:ext>
                </a:extLst>
              </p:cNvPr>
              <p:cNvSpPr txBox="1"/>
              <p:nvPr/>
            </p:nvSpPr>
            <p:spPr>
              <a:xfrm>
                <a:off x="10560234" y="4443692"/>
                <a:ext cx="1115568" cy="68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B4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F4C0D41-E3C4-75C8-00E6-CA8B0AD98BA4}"/>
                  </a:ext>
                </a:extLst>
              </p:cNvPr>
              <p:cNvSpPr txBox="1"/>
              <p:nvPr/>
            </p:nvSpPr>
            <p:spPr>
              <a:xfrm>
                <a:off x="2285343" y="5193040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B3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E1FC79C-5E31-9038-95CB-B334ACFD217D}"/>
                  </a:ext>
                </a:extLst>
              </p:cNvPr>
              <p:cNvSpPr txBox="1"/>
              <p:nvPr/>
            </p:nvSpPr>
            <p:spPr>
              <a:xfrm>
                <a:off x="3663687" y="4982541"/>
                <a:ext cx="426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B7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5C7BD76-C588-8F9E-E4C4-0C7AF45D445C}"/>
                  </a:ext>
                </a:extLst>
              </p:cNvPr>
              <p:cNvSpPr txBox="1"/>
              <p:nvPr/>
            </p:nvSpPr>
            <p:spPr>
              <a:xfrm>
                <a:off x="3641804" y="4344648"/>
                <a:ext cx="1233140" cy="682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B8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17F4197-4BFB-0FFB-223C-A0A51B9867DB}"/>
                  </a:ext>
                </a:extLst>
              </p:cNvPr>
              <p:cNvSpPr txBox="1"/>
              <p:nvPr/>
            </p:nvSpPr>
            <p:spPr>
              <a:xfrm>
                <a:off x="967547" y="6365411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A2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6281405-A82E-44F3-96EB-1E9E27C2545D}"/>
                  </a:ext>
                </a:extLst>
              </p:cNvPr>
              <p:cNvSpPr txBox="1"/>
              <p:nvPr/>
            </p:nvSpPr>
            <p:spPr>
              <a:xfrm>
                <a:off x="3517870" y="6185988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A6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01C76B3-F912-AD68-1034-3BE96CED70C3}"/>
                  </a:ext>
                </a:extLst>
              </p:cNvPr>
              <p:cNvSpPr txBox="1"/>
              <p:nvPr/>
            </p:nvSpPr>
            <p:spPr>
              <a:xfrm>
                <a:off x="8908039" y="6212881"/>
                <a:ext cx="1197159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A7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5537F46-500A-5F17-FCD2-14BC95A542A0}"/>
                  </a:ext>
                </a:extLst>
              </p:cNvPr>
              <p:cNvSpPr txBox="1"/>
              <p:nvPr/>
            </p:nvSpPr>
            <p:spPr>
              <a:xfrm>
                <a:off x="2229657" y="5915676"/>
                <a:ext cx="1076589" cy="68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A4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8639BEA-44DD-A85D-F649-33F0CA3F9E7E}"/>
                  </a:ext>
                </a:extLst>
              </p:cNvPr>
              <p:cNvSpPr txBox="1"/>
              <p:nvPr/>
            </p:nvSpPr>
            <p:spPr>
              <a:xfrm>
                <a:off x="1074989" y="5694585"/>
                <a:ext cx="1076589" cy="68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A3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C629AEC-4F4B-C28F-907A-02454540E2CE}"/>
                  </a:ext>
                </a:extLst>
              </p:cNvPr>
              <p:cNvSpPr txBox="1"/>
              <p:nvPr/>
            </p:nvSpPr>
            <p:spPr>
              <a:xfrm>
                <a:off x="3505676" y="5951273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4BDB027-CAB5-FF10-8992-49AD443E604F}"/>
                  </a:ext>
                </a:extLst>
              </p:cNvPr>
              <p:cNvSpPr txBox="1"/>
              <p:nvPr/>
            </p:nvSpPr>
            <p:spPr>
              <a:xfrm>
                <a:off x="8976256" y="5776503"/>
                <a:ext cx="1076589" cy="68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A8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CA48BC0-FEC4-5D90-84E2-EE0BABB12304}"/>
                  </a:ext>
                </a:extLst>
              </p:cNvPr>
              <p:cNvSpPr txBox="1"/>
              <p:nvPr/>
            </p:nvSpPr>
            <p:spPr>
              <a:xfrm>
                <a:off x="7321798" y="5808861"/>
                <a:ext cx="1076589" cy="68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A9</a:t>
                </a: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E5B4995-7C5F-71BF-A161-1FDAC61FD4B7}"/>
                  </a:ext>
                </a:extLst>
              </p:cNvPr>
              <p:cNvSpPr/>
              <p:nvPr/>
            </p:nvSpPr>
            <p:spPr>
              <a:xfrm>
                <a:off x="1360019" y="666072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A5C5CA51-81FC-4351-BE4A-809AD600B926}"/>
                  </a:ext>
                </a:extLst>
              </p:cNvPr>
              <p:cNvSpPr/>
              <p:nvPr/>
            </p:nvSpPr>
            <p:spPr>
              <a:xfrm>
                <a:off x="10506989" y="464196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E69B38D-64F1-14A9-033C-798260833BB9}"/>
                  </a:ext>
                </a:extLst>
              </p:cNvPr>
              <p:cNvSpPr/>
              <p:nvPr/>
            </p:nvSpPr>
            <p:spPr>
              <a:xfrm>
                <a:off x="7179097" y="609586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616B66C-CFBB-5D28-E5CB-E618B3DF5BB5}"/>
                  </a:ext>
                </a:extLst>
              </p:cNvPr>
              <p:cNvSpPr/>
              <p:nvPr/>
            </p:nvSpPr>
            <p:spPr>
              <a:xfrm>
                <a:off x="10011354" y="610979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1B18556-1208-1831-D88A-BB8E92BF8369}"/>
                  </a:ext>
                </a:extLst>
              </p:cNvPr>
              <p:cNvSpPr/>
              <p:nvPr/>
            </p:nvSpPr>
            <p:spPr>
              <a:xfrm>
                <a:off x="9999598" y="6379949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6265263-A4A6-5959-EF49-6E0A728DC101}"/>
                  </a:ext>
                </a:extLst>
              </p:cNvPr>
              <p:cNvSpPr/>
              <p:nvPr/>
            </p:nvSpPr>
            <p:spPr>
              <a:xfrm>
                <a:off x="3403099" y="636541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103E8BB-EEA5-921D-2F06-68556ABC0103}"/>
                  </a:ext>
                </a:extLst>
              </p:cNvPr>
              <p:cNvSpPr/>
              <p:nvPr/>
            </p:nvSpPr>
            <p:spPr>
              <a:xfrm>
                <a:off x="3403100" y="606697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7A8130CE-3131-64AE-152A-E291C6AB31F4}"/>
                  </a:ext>
                </a:extLst>
              </p:cNvPr>
              <p:cNvSpPr/>
              <p:nvPr/>
            </p:nvSpPr>
            <p:spPr>
              <a:xfrm>
                <a:off x="3492790" y="523818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8E4AD11A-68CA-57BB-EA8B-6DEDE67CE6A0}"/>
                  </a:ext>
                </a:extLst>
              </p:cNvPr>
              <p:cNvSpPr/>
              <p:nvPr/>
            </p:nvSpPr>
            <p:spPr>
              <a:xfrm>
                <a:off x="3598603" y="474346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70F8AA6-3FC6-71C1-8F86-DFDD3F563E72}"/>
                  </a:ext>
                </a:extLst>
              </p:cNvPr>
              <p:cNvSpPr/>
              <p:nvPr/>
            </p:nvSpPr>
            <p:spPr>
              <a:xfrm>
                <a:off x="9965693" y="471334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621975C-47D9-5054-E216-BAAA39BCC61A}"/>
                  </a:ext>
                </a:extLst>
              </p:cNvPr>
              <p:cNvSpPr/>
              <p:nvPr/>
            </p:nvSpPr>
            <p:spPr>
              <a:xfrm>
                <a:off x="9946353" y="519942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ABC974A-4771-0CC9-86EA-6FEF09F3373E}"/>
                  </a:ext>
                </a:extLst>
              </p:cNvPr>
              <p:cNvSpPr/>
              <p:nvPr/>
            </p:nvSpPr>
            <p:spPr>
              <a:xfrm>
                <a:off x="2235935" y="536043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A124161E-D93F-EC4A-6958-DED6F3FDCF7B}"/>
                  </a:ext>
                </a:extLst>
              </p:cNvPr>
              <p:cNvSpPr/>
              <p:nvPr/>
            </p:nvSpPr>
            <p:spPr>
              <a:xfrm>
                <a:off x="1332928" y="4348547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0020E7E-F758-7499-4533-BBA0AC2E28DC}"/>
                  </a:ext>
                </a:extLst>
              </p:cNvPr>
              <p:cNvSpPr/>
              <p:nvPr/>
            </p:nvSpPr>
            <p:spPr>
              <a:xfrm>
                <a:off x="1984515" y="590814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9CFC02DD-9A72-8DAB-1A12-0EAB35F73008}"/>
                  </a:ext>
                </a:extLst>
              </p:cNvPr>
              <p:cNvSpPr/>
              <p:nvPr/>
            </p:nvSpPr>
            <p:spPr>
              <a:xfrm>
                <a:off x="2600463" y="591163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F5BE1FF-FFF0-8031-A122-95E4BA159ED4}"/>
                  </a:ext>
                </a:extLst>
              </p:cNvPr>
              <p:cNvSpPr txBox="1"/>
              <p:nvPr/>
            </p:nvSpPr>
            <p:spPr>
              <a:xfrm>
                <a:off x="216906" y="6369396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A1</a:t>
                </a: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C751F21-6BC3-D4ED-2CA4-0EEF5EF0DBB8}"/>
                  </a:ext>
                </a:extLst>
              </p:cNvPr>
              <p:cNvSpPr/>
              <p:nvPr/>
            </p:nvSpPr>
            <p:spPr>
              <a:xfrm>
                <a:off x="72294" y="666584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9242901-11E1-573E-554D-F87AE2E7600B}"/>
                  </a:ext>
                </a:extLst>
              </p:cNvPr>
              <p:cNvSpPr txBox="1"/>
              <p:nvPr/>
            </p:nvSpPr>
            <p:spPr>
              <a:xfrm>
                <a:off x="204735" y="4423029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B1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EDBA6BF-9A7E-32EE-2518-E8C937F6A885}"/>
                  </a:ext>
                </a:extLst>
              </p:cNvPr>
              <p:cNvSpPr/>
              <p:nvPr/>
            </p:nvSpPr>
            <p:spPr>
              <a:xfrm>
                <a:off x="76816" y="433506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6B1856-A2FB-E72D-3156-64C700227F58}"/>
                </a:ext>
              </a:extLst>
            </p:cNvPr>
            <p:cNvGrpSpPr/>
            <p:nvPr/>
          </p:nvGrpSpPr>
          <p:grpSpPr>
            <a:xfrm>
              <a:off x="6719838" y="663160"/>
              <a:ext cx="5112524" cy="2518485"/>
              <a:chOff x="21438" y="60535"/>
              <a:chExt cx="12087387" cy="4452085"/>
            </a:xfrm>
          </p:grpSpPr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B6CF1077-35FE-42C3-35D5-C32DDAC9E9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92" t="25996" r="4211" b="30708"/>
              <a:stretch/>
            </p:blipFill>
            <p:spPr bwMode="auto">
              <a:xfrm>
                <a:off x="343896" y="2563169"/>
                <a:ext cx="11009081" cy="1732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3">
                <a:extLst>
                  <a:ext uri="{FF2B5EF4-FFF2-40B4-BE49-F238E27FC236}">
                    <a16:creationId xmlns:a16="http://schemas.microsoft.com/office/drawing/2014/main" id="{FF09E154-8E61-959E-5219-3490D4B86C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8" t="20446" r="7940" b="19700"/>
              <a:stretch/>
            </p:blipFill>
            <p:spPr bwMode="auto">
              <a:xfrm>
                <a:off x="343897" y="115043"/>
                <a:ext cx="11009083" cy="2448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0595F80-E667-1467-D612-EC6BAC7A6972}"/>
                  </a:ext>
                </a:extLst>
              </p:cNvPr>
              <p:cNvSpPr/>
              <p:nvPr/>
            </p:nvSpPr>
            <p:spPr>
              <a:xfrm>
                <a:off x="223284" y="2566622"/>
                <a:ext cx="1320552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2DB4AB1-213A-60CF-2310-38E822BCD43A}"/>
                  </a:ext>
                </a:extLst>
              </p:cNvPr>
              <p:cNvSpPr/>
              <p:nvPr/>
            </p:nvSpPr>
            <p:spPr>
              <a:xfrm>
                <a:off x="223284" y="103131"/>
                <a:ext cx="1312385" cy="24680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A24D29B-5A41-6D22-626E-328CB9B19F6F}"/>
                  </a:ext>
                </a:extLst>
              </p:cNvPr>
              <p:cNvSpPr/>
              <p:nvPr/>
            </p:nvSpPr>
            <p:spPr>
              <a:xfrm>
                <a:off x="11376767" y="118500"/>
                <a:ext cx="732058" cy="244121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287EF35-3049-CEC0-2B45-FC78C66CB739}"/>
                  </a:ext>
                </a:extLst>
              </p:cNvPr>
              <p:cNvSpPr/>
              <p:nvPr/>
            </p:nvSpPr>
            <p:spPr>
              <a:xfrm>
                <a:off x="11363808" y="2571177"/>
                <a:ext cx="745017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70170F-083C-FFA5-3F33-4C46F9CEF988}"/>
                  </a:ext>
                </a:extLst>
              </p:cNvPr>
              <p:cNvSpPr txBox="1"/>
              <p:nvPr/>
            </p:nvSpPr>
            <p:spPr>
              <a:xfrm>
                <a:off x="973799" y="24387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98EF8A-67B8-7D3E-2587-6C6D634B2269}"/>
                  </a:ext>
                </a:extLst>
              </p:cNvPr>
              <p:cNvSpPr txBox="1"/>
              <p:nvPr/>
            </p:nvSpPr>
            <p:spPr>
              <a:xfrm>
                <a:off x="3437538" y="991085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D5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89D47D-33AC-BF33-0355-CB282EE01E46}"/>
                  </a:ext>
                </a:extLst>
              </p:cNvPr>
              <p:cNvSpPr txBox="1"/>
              <p:nvPr/>
            </p:nvSpPr>
            <p:spPr>
              <a:xfrm>
                <a:off x="4251913" y="408864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D6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C4E397-5CFF-7B20-D717-B8C85D3A37C3}"/>
                  </a:ext>
                </a:extLst>
              </p:cNvPr>
              <p:cNvSpPr txBox="1"/>
              <p:nvPr/>
            </p:nvSpPr>
            <p:spPr>
              <a:xfrm>
                <a:off x="953120" y="3789929"/>
                <a:ext cx="1234782" cy="7226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A6C709-D2B0-A193-D7E6-2DA6CF453FFA}"/>
                  </a:ext>
                </a:extLst>
              </p:cNvPr>
              <p:cNvSpPr txBox="1"/>
              <p:nvPr/>
            </p:nvSpPr>
            <p:spPr>
              <a:xfrm>
                <a:off x="2553974" y="2612915"/>
                <a:ext cx="1234782" cy="7226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C4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B91C3E-A9E2-60A5-4A9D-289A28B8AAAA}"/>
                  </a:ext>
                </a:extLst>
              </p:cNvPr>
              <p:cNvSpPr txBox="1"/>
              <p:nvPr/>
            </p:nvSpPr>
            <p:spPr>
              <a:xfrm>
                <a:off x="1660402" y="2536151"/>
                <a:ext cx="1234782" cy="7226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1637C9C-BF58-F47A-D73D-1A9628AC9EF6}"/>
                  </a:ext>
                </a:extLst>
              </p:cNvPr>
              <p:cNvSpPr txBox="1"/>
              <p:nvPr/>
            </p:nvSpPr>
            <p:spPr>
              <a:xfrm>
                <a:off x="3821858" y="3037321"/>
                <a:ext cx="1234782" cy="7226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C6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C9F2CA7-4AAE-CF7E-0E36-B7DB01525B89}"/>
                  </a:ext>
                </a:extLst>
              </p:cNvPr>
              <p:cNvSpPr/>
              <p:nvPr/>
            </p:nvSpPr>
            <p:spPr>
              <a:xfrm>
                <a:off x="2098359" y="114995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1E02179-D51C-3CA8-F73E-824350CF6DF5}"/>
                  </a:ext>
                </a:extLst>
              </p:cNvPr>
              <p:cNvSpPr/>
              <p:nvPr/>
            </p:nvSpPr>
            <p:spPr>
              <a:xfrm>
                <a:off x="2856924" y="966718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A7B80A4-85D7-2B44-040B-F4496B44B7D8}"/>
                  </a:ext>
                </a:extLst>
              </p:cNvPr>
              <p:cNvSpPr/>
              <p:nvPr/>
            </p:nvSpPr>
            <p:spPr>
              <a:xfrm>
                <a:off x="3568427" y="1296596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345DB34-D149-D63C-2CFB-1E2664D22496}"/>
                  </a:ext>
                </a:extLst>
              </p:cNvPr>
              <p:cNvSpPr txBox="1"/>
              <p:nvPr/>
            </p:nvSpPr>
            <p:spPr>
              <a:xfrm>
                <a:off x="199209" y="242121"/>
                <a:ext cx="633316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D1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3CB7548-9EA7-D2E8-6A42-C198CFFC5F16}"/>
                  </a:ext>
                </a:extLst>
              </p:cNvPr>
              <p:cNvSpPr txBox="1"/>
              <p:nvPr/>
            </p:nvSpPr>
            <p:spPr>
              <a:xfrm>
                <a:off x="179485" y="3777138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C1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7EC772-89F3-D5E9-F786-A479DD154B98}"/>
                  </a:ext>
                </a:extLst>
              </p:cNvPr>
              <p:cNvSpPr txBox="1"/>
              <p:nvPr/>
            </p:nvSpPr>
            <p:spPr>
              <a:xfrm>
                <a:off x="3236245" y="2726862"/>
                <a:ext cx="1234782" cy="7226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C5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07EBBD9-2E0F-8F1E-A12A-08F50C974193}"/>
                  </a:ext>
                </a:extLst>
              </p:cNvPr>
              <p:cNvSpPr/>
              <p:nvPr/>
            </p:nvSpPr>
            <p:spPr>
              <a:xfrm>
                <a:off x="4701416" y="144523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568A944-F501-CB97-B923-2E908ED70120}"/>
                  </a:ext>
                </a:extLst>
              </p:cNvPr>
              <p:cNvSpPr/>
              <p:nvPr/>
            </p:nvSpPr>
            <p:spPr>
              <a:xfrm>
                <a:off x="3300580" y="317252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19475E5-5FCA-481A-5C46-C7E7A49C62B8}"/>
                  </a:ext>
                </a:extLst>
              </p:cNvPr>
              <p:cNvSpPr/>
              <p:nvPr/>
            </p:nvSpPr>
            <p:spPr>
              <a:xfrm>
                <a:off x="2218318" y="328677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47AED6B-01C0-94E9-6517-C23F7602DA28}"/>
                  </a:ext>
                </a:extLst>
              </p:cNvPr>
              <p:cNvSpPr/>
              <p:nvPr/>
            </p:nvSpPr>
            <p:spPr>
              <a:xfrm>
                <a:off x="2781036" y="3376164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A105E83-24A1-0393-0921-B33CBA727C6D}"/>
                  </a:ext>
                </a:extLst>
              </p:cNvPr>
              <p:cNvSpPr/>
              <p:nvPr/>
            </p:nvSpPr>
            <p:spPr>
              <a:xfrm>
                <a:off x="3821445" y="358799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F8D197-F0A8-0959-C0D2-A452DA89CD8C}"/>
                  </a:ext>
                </a:extLst>
              </p:cNvPr>
              <p:cNvSpPr txBox="1"/>
              <p:nvPr/>
            </p:nvSpPr>
            <p:spPr>
              <a:xfrm>
                <a:off x="1946668" y="714137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D3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6DBF611-FD92-1110-894F-87D8E4B75401}"/>
                  </a:ext>
                </a:extLst>
              </p:cNvPr>
              <p:cNvSpPr txBox="1"/>
              <p:nvPr/>
            </p:nvSpPr>
            <p:spPr>
              <a:xfrm>
                <a:off x="2718736" y="107722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D4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65AB863-70D7-1515-9D75-B4AA56893601}"/>
                  </a:ext>
                </a:extLst>
              </p:cNvPr>
              <p:cNvSpPr/>
              <p:nvPr/>
            </p:nvSpPr>
            <p:spPr>
              <a:xfrm>
                <a:off x="4369801" y="760772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0857DFD-E388-AD71-E269-F9DE089F247C}"/>
                  </a:ext>
                </a:extLst>
              </p:cNvPr>
              <p:cNvSpPr txBox="1"/>
              <p:nvPr/>
            </p:nvSpPr>
            <p:spPr>
              <a:xfrm>
                <a:off x="4513068" y="1013422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D7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1B2022B-CFC8-1BC0-0F1B-D38376FB42DB}"/>
                  </a:ext>
                </a:extLst>
              </p:cNvPr>
              <p:cNvSpPr/>
              <p:nvPr/>
            </p:nvSpPr>
            <p:spPr>
              <a:xfrm>
                <a:off x="1360019" y="141947"/>
                <a:ext cx="106491" cy="1009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59A8CE-413D-6931-D72C-520DB95C498F}"/>
                  </a:ext>
                </a:extLst>
              </p:cNvPr>
              <p:cNvSpPr txBox="1"/>
              <p:nvPr/>
            </p:nvSpPr>
            <p:spPr>
              <a:xfrm>
                <a:off x="11380721" y="60535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</a:rPr>
                  <a:t>L4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E937C30-1CE4-7212-1859-7CD0244F0D62}"/>
                  </a:ext>
                </a:extLst>
              </p:cNvPr>
              <p:cNvSpPr txBox="1"/>
              <p:nvPr/>
            </p:nvSpPr>
            <p:spPr>
              <a:xfrm>
                <a:off x="11350946" y="2526310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B050"/>
                    </a:solidFill>
                  </a:rPr>
                  <a:t>L3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DB6BD12-08E9-5BAA-764A-87D577507593}"/>
                  </a:ext>
                </a:extLst>
              </p:cNvPr>
              <p:cNvSpPr/>
              <p:nvPr/>
            </p:nvSpPr>
            <p:spPr>
              <a:xfrm>
                <a:off x="22067" y="4120078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9BDD63E-4799-A11A-78E1-D4AD9117B009}"/>
                  </a:ext>
                </a:extLst>
              </p:cNvPr>
              <p:cNvSpPr/>
              <p:nvPr/>
            </p:nvSpPr>
            <p:spPr>
              <a:xfrm>
                <a:off x="64981" y="4143794"/>
                <a:ext cx="114132" cy="112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22C6D97-508A-B7D2-0DBE-6CC94027AC97}"/>
                  </a:ext>
                </a:extLst>
              </p:cNvPr>
              <p:cNvSpPr/>
              <p:nvPr/>
            </p:nvSpPr>
            <p:spPr>
              <a:xfrm>
                <a:off x="1321586" y="4163150"/>
                <a:ext cx="117833" cy="10411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EA97E09-4E58-2074-ADAF-0BDEF7EAA890}"/>
                  </a:ext>
                </a:extLst>
              </p:cNvPr>
              <p:cNvSpPr/>
              <p:nvPr/>
            </p:nvSpPr>
            <p:spPr>
              <a:xfrm>
                <a:off x="21438" y="103131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CB08D72-4EB1-CBE5-AD14-4AA9BE1F759D}"/>
                  </a:ext>
                </a:extLst>
              </p:cNvPr>
              <p:cNvSpPr/>
              <p:nvPr/>
            </p:nvSpPr>
            <p:spPr>
              <a:xfrm flipH="1">
                <a:off x="56906" y="134526"/>
                <a:ext cx="98693" cy="10079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66F20CB-8207-FB7F-8077-542E62F5A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818957"/>
                <a:ext cx="453666" cy="689038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EB25FC8-9777-F51E-EB0B-E2ED7179F8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900477"/>
                <a:ext cx="384138" cy="611013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168DF91-1218-EBC5-2FA8-7821BEAF22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0379" y="2302131"/>
                <a:ext cx="548550" cy="868107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799EC7A-F1B7-59FE-A27A-8927968D7E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02953" y="2299033"/>
                <a:ext cx="515867" cy="82460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0D4BEB1-40FB-0655-AD85-79CA819C5152}"/>
                  </a:ext>
                </a:extLst>
              </p:cNvPr>
              <p:cNvSpPr/>
              <p:nvPr/>
            </p:nvSpPr>
            <p:spPr>
              <a:xfrm>
                <a:off x="172697" y="2205898"/>
                <a:ext cx="11886169" cy="26668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5CEABD09-DD71-1B67-FBFA-E4E6ACCB6016}"/>
              </a:ext>
            </a:extLst>
          </p:cNvPr>
          <p:cNvSpPr txBox="1"/>
          <p:nvPr/>
        </p:nvSpPr>
        <p:spPr>
          <a:xfrm>
            <a:off x="405160" y="5524777"/>
            <a:ext cx="7434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Quench observed simultaneously in inner and outer coil: A08-A09 and C02-D07</a:t>
            </a:r>
          </a:p>
        </p:txBody>
      </p:sp>
      <p:graphicFrame>
        <p:nvGraphicFramePr>
          <p:cNvPr id="88" name="Object 87">
            <a:extLst>
              <a:ext uri="{FF2B5EF4-FFF2-40B4-BE49-F238E27FC236}">
                <a16:creationId xmlns:a16="http://schemas.microsoft.com/office/drawing/2014/main" id="{D5A3D96F-E34B-EDD2-CBB2-4592941A73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28393"/>
              </p:ext>
            </p:extLst>
          </p:nvPr>
        </p:nvGraphicFramePr>
        <p:xfrm>
          <a:off x="7748794" y="2731135"/>
          <a:ext cx="4909568" cy="3751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3896280" imgH="2977200" progId="Origin50.Graph">
                  <p:embed/>
                </p:oleObj>
              </mc:Choice>
              <mc:Fallback>
                <p:oleObj name="Graph" r:id="rId7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48794" y="2731135"/>
                        <a:ext cx="4909568" cy="3751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8">
            <a:extLst>
              <a:ext uri="{FF2B5EF4-FFF2-40B4-BE49-F238E27FC236}">
                <a16:creationId xmlns:a16="http://schemas.microsoft.com/office/drawing/2014/main" id="{D3D01756-5D42-5157-8FC4-F96935D31A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6708532"/>
              </p:ext>
            </p:extLst>
          </p:nvPr>
        </p:nvGraphicFramePr>
        <p:xfrm>
          <a:off x="4687158" y="1035206"/>
          <a:ext cx="4022725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4023360" imgH="3108960" progId="Origin50.Graph">
                  <p:embed/>
                </p:oleObj>
              </mc:Choice>
              <mc:Fallback>
                <p:oleObj name="Graph" r:id="rId9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87158" y="1035206"/>
                        <a:ext cx="4022725" cy="310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0034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6FA35-3953-AF61-B057-4B1FABFA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C5A3F2-C5D4-4495-C3D3-3A169517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975" y="0"/>
            <a:ext cx="8582025" cy="1143000"/>
          </a:xfrm>
        </p:spPr>
        <p:txBody>
          <a:bodyPr>
            <a:normAutofit/>
          </a:bodyPr>
          <a:lstStyle/>
          <a:p>
            <a:r>
              <a:rPr lang="en-US" sz="3200" dirty="0"/>
              <a:t>Quench types: Spike induced quenches in inner coil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9934CB1-F35A-848F-11AF-EF48AE7FEA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929135"/>
              </p:ext>
            </p:extLst>
          </p:nvPr>
        </p:nvGraphicFramePr>
        <p:xfrm>
          <a:off x="2961669" y="3340899"/>
          <a:ext cx="4098520" cy="3131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896280" imgH="2977200" progId="Origin50.Graph">
                  <p:embed/>
                </p:oleObj>
              </mc:Choice>
              <mc:Fallback>
                <p:oleObj name="Graph" r:id="rId2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61669" y="3340899"/>
                        <a:ext cx="4098520" cy="3131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C3B195A-0CA1-4C26-EA48-6FB5608667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591308"/>
              </p:ext>
            </p:extLst>
          </p:nvPr>
        </p:nvGraphicFramePr>
        <p:xfrm>
          <a:off x="-284202" y="1217105"/>
          <a:ext cx="4253257" cy="3249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96280" imgH="2977200" progId="Origin50.Graph">
                  <p:embed/>
                </p:oleObj>
              </mc:Choice>
              <mc:Fallback>
                <p:oleObj name="Graph" r:id="rId4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84202" y="1217105"/>
                        <a:ext cx="4253257" cy="32497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C4DA5AB-47CC-1B04-510F-CE44033BF08C}"/>
              </a:ext>
            </a:extLst>
          </p:cNvPr>
          <p:cNvSpPr txBox="1"/>
          <p:nvPr/>
        </p:nvSpPr>
        <p:spPr>
          <a:xfrm>
            <a:off x="303818" y="4547618"/>
            <a:ext cx="270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Spike is seen in both coils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6E14DF-4CB7-0F9B-FD85-B7C2DEAC147C}"/>
              </a:ext>
            </a:extLst>
          </p:cNvPr>
          <p:cNvGrpSpPr/>
          <p:nvPr/>
        </p:nvGrpSpPr>
        <p:grpSpPr>
          <a:xfrm>
            <a:off x="6370227" y="1242342"/>
            <a:ext cx="5818666" cy="4264600"/>
            <a:chOff x="6441866" y="663160"/>
            <a:chExt cx="5818666" cy="42646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0AB1A4C-F0D6-F66C-41B4-1C71FB6CF5B8}"/>
                </a:ext>
              </a:extLst>
            </p:cNvPr>
            <p:cNvGrpSpPr/>
            <p:nvPr/>
          </p:nvGrpSpPr>
          <p:grpSpPr>
            <a:xfrm>
              <a:off x="6441866" y="3389693"/>
              <a:ext cx="5818666" cy="1538067"/>
              <a:chOff x="0" y="4290246"/>
              <a:chExt cx="12255003" cy="2567754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EAEC029-B760-C739-3805-1E0DBEF64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003" y="4290246"/>
                <a:ext cx="12192000" cy="1453745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D151765-85A0-951B-A361-332EC01C9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5743990"/>
                <a:ext cx="12192000" cy="1114010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9A86BD3-3B85-53FF-2E66-84AA1903384D}"/>
                  </a:ext>
                </a:extLst>
              </p:cNvPr>
              <p:cNvSpPr txBox="1"/>
              <p:nvPr/>
            </p:nvSpPr>
            <p:spPr>
              <a:xfrm>
                <a:off x="953120" y="4423029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B2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2317F69-B896-E61C-BD81-9D88AE826CBB}"/>
                  </a:ext>
                </a:extLst>
              </p:cNvPr>
              <p:cNvSpPr txBox="1"/>
              <p:nvPr/>
            </p:nvSpPr>
            <p:spPr>
              <a:xfrm>
                <a:off x="9087009" y="5017117"/>
                <a:ext cx="426719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B6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A357566-0591-5E3B-4AE1-40B3EE630D6D}"/>
                  </a:ext>
                </a:extLst>
              </p:cNvPr>
              <p:cNvSpPr txBox="1"/>
              <p:nvPr/>
            </p:nvSpPr>
            <p:spPr>
              <a:xfrm>
                <a:off x="9355190" y="4642116"/>
                <a:ext cx="96626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66"/>
                    </a:highlight>
                  </a:rPr>
                  <a:t>B5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F9F8C02-5F13-58C0-F88E-1C2EA5496224}"/>
                  </a:ext>
                </a:extLst>
              </p:cNvPr>
              <p:cNvSpPr txBox="1"/>
              <p:nvPr/>
            </p:nvSpPr>
            <p:spPr>
              <a:xfrm>
                <a:off x="10560234" y="4443694"/>
                <a:ext cx="96626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66"/>
                    </a:highlight>
                  </a:rPr>
                  <a:t>B4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C06D7A9-064B-F2C5-57A2-340998C15E60}"/>
                  </a:ext>
                </a:extLst>
              </p:cNvPr>
              <p:cNvSpPr txBox="1"/>
              <p:nvPr/>
            </p:nvSpPr>
            <p:spPr>
              <a:xfrm>
                <a:off x="2285343" y="5193040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B3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09B14EA-2F03-23BC-7C16-C06716A37A50}"/>
                  </a:ext>
                </a:extLst>
              </p:cNvPr>
              <p:cNvSpPr txBox="1"/>
              <p:nvPr/>
            </p:nvSpPr>
            <p:spPr>
              <a:xfrm>
                <a:off x="3663687" y="5108157"/>
                <a:ext cx="1090811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B7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1B14B32-7FC9-EB91-49BF-A23A26648D47}"/>
                  </a:ext>
                </a:extLst>
              </p:cNvPr>
              <p:cNvSpPr txBox="1"/>
              <p:nvPr/>
            </p:nvSpPr>
            <p:spPr>
              <a:xfrm>
                <a:off x="3557188" y="4486736"/>
                <a:ext cx="1245590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B8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0F5E151-CD20-801F-B26F-73229E134E32}"/>
                  </a:ext>
                </a:extLst>
              </p:cNvPr>
              <p:cNvSpPr txBox="1"/>
              <p:nvPr/>
            </p:nvSpPr>
            <p:spPr>
              <a:xfrm>
                <a:off x="967547" y="6365411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A2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B60E3B9-E07C-5CBD-F72C-4391FE1AE406}"/>
                  </a:ext>
                </a:extLst>
              </p:cNvPr>
              <p:cNvSpPr txBox="1"/>
              <p:nvPr/>
            </p:nvSpPr>
            <p:spPr>
              <a:xfrm>
                <a:off x="3517870" y="6185987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A6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CEF6D05-08CC-89EB-60C9-E4824F7E6717}"/>
                  </a:ext>
                </a:extLst>
              </p:cNvPr>
              <p:cNvSpPr txBox="1"/>
              <p:nvPr/>
            </p:nvSpPr>
            <p:spPr>
              <a:xfrm>
                <a:off x="9300369" y="6212881"/>
                <a:ext cx="1192464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A7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CBF0610-C765-4C0C-2BBF-E6963C24F44D}"/>
                  </a:ext>
                </a:extLst>
              </p:cNvPr>
              <p:cNvSpPr txBox="1"/>
              <p:nvPr/>
            </p:nvSpPr>
            <p:spPr>
              <a:xfrm>
                <a:off x="2229656" y="5915675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A4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D17D9A7-5662-D8A7-355C-59DE0781B286}"/>
                  </a:ext>
                </a:extLst>
              </p:cNvPr>
              <p:cNvSpPr txBox="1"/>
              <p:nvPr/>
            </p:nvSpPr>
            <p:spPr>
              <a:xfrm>
                <a:off x="1432775" y="5694586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A3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214ACCD-55D0-2587-9B90-0292BA68FFD9}"/>
                  </a:ext>
                </a:extLst>
              </p:cNvPr>
              <p:cNvSpPr txBox="1"/>
              <p:nvPr/>
            </p:nvSpPr>
            <p:spPr>
              <a:xfrm>
                <a:off x="3505676" y="5713171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A5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E3FEFBE-41A9-3B41-544B-17527294800A}"/>
                  </a:ext>
                </a:extLst>
              </p:cNvPr>
              <p:cNvSpPr txBox="1"/>
              <p:nvPr/>
            </p:nvSpPr>
            <p:spPr>
              <a:xfrm>
                <a:off x="9141361" y="5757133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66"/>
                    </a:highlight>
                  </a:rPr>
                  <a:t>A8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77C1B3D-AA34-5E8E-4F60-6AA014F66844}"/>
                  </a:ext>
                </a:extLst>
              </p:cNvPr>
              <p:cNvSpPr txBox="1"/>
              <p:nvPr/>
            </p:nvSpPr>
            <p:spPr>
              <a:xfrm>
                <a:off x="7191728" y="5887248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66"/>
                    </a:highlight>
                  </a:rPr>
                  <a:t>A9</a:t>
                </a: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3169BFE8-D4EB-6006-F5E6-BFB1FAC55130}"/>
                  </a:ext>
                </a:extLst>
              </p:cNvPr>
              <p:cNvSpPr/>
              <p:nvPr/>
            </p:nvSpPr>
            <p:spPr>
              <a:xfrm>
                <a:off x="1360019" y="666072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00219B60-72AF-0011-22E8-5ED59DF2CE0D}"/>
                  </a:ext>
                </a:extLst>
              </p:cNvPr>
              <p:cNvSpPr/>
              <p:nvPr/>
            </p:nvSpPr>
            <p:spPr>
              <a:xfrm>
                <a:off x="10506989" y="464196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07523AB-433A-FFC6-F585-4021C87D8B88}"/>
                  </a:ext>
                </a:extLst>
              </p:cNvPr>
              <p:cNvSpPr/>
              <p:nvPr/>
            </p:nvSpPr>
            <p:spPr>
              <a:xfrm>
                <a:off x="7179097" y="609586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E223A7D-BF9C-DEA8-598C-19B33D8B0347}"/>
                  </a:ext>
                </a:extLst>
              </p:cNvPr>
              <p:cNvSpPr/>
              <p:nvPr/>
            </p:nvSpPr>
            <p:spPr>
              <a:xfrm>
                <a:off x="10011354" y="610979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E2589B2-5DA9-5AEA-083A-F3CE8E12EA1D}"/>
                  </a:ext>
                </a:extLst>
              </p:cNvPr>
              <p:cNvSpPr/>
              <p:nvPr/>
            </p:nvSpPr>
            <p:spPr>
              <a:xfrm>
                <a:off x="9999598" y="6379949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BEB3D57E-9B5B-7614-5330-AE0E0E60A4B1}"/>
                  </a:ext>
                </a:extLst>
              </p:cNvPr>
              <p:cNvSpPr/>
              <p:nvPr/>
            </p:nvSpPr>
            <p:spPr>
              <a:xfrm>
                <a:off x="3403099" y="636541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8A6D74F-FB0C-42D7-EA3B-95A5ED1F3931}"/>
                  </a:ext>
                </a:extLst>
              </p:cNvPr>
              <p:cNvSpPr/>
              <p:nvPr/>
            </p:nvSpPr>
            <p:spPr>
              <a:xfrm>
                <a:off x="3403100" y="606697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9150FA65-942E-3D7C-09ED-6DCC56F87010}"/>
                  </a:ext>
                </a:extLst>
              </p:cNvPr>
              <p:cNvSpPr/>
              <p:nvPr/>
            </p:nvSpPr>
            <p:spPr>
              <a:xfrm>
                <a:off x="3492790" y="523818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7AAEFB7C-B823-760F-9DEE-B1F7F7866759}"/>
                  </a:ext>
                </a:extLst>
              </p:cNvPr>
              <p:cNvSpPr/>
              <p:nvPr/>
            </p:nvSpPr>
            <p:spPr>
              <a:xfrm>
                <a:off x="3598603" y="474346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7C2A858-3B1C-42F2-0391-8AE35ACD5DC0}"/>
                  </a:ext>
                </a:extLst>
              </p:cNvPr>
              <p:cNvSpPr/>
              <p:nvPr/>
            </p:nvSpPr>
            <p:spPr>
              <a:xfrm>
                <a:off x="9965693" y="471334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058AD166-DAD0-87CA-5734-80228ECD4C0F}"/>
                  </a:ext>
                </a:extLst>
              </p:cNvPr>
              <p:cNvSpPr/>
              <p:nvPr/>
            </p:nvSpPr>
            <p:spPr>
              <a:xfrm>
                <a:off x="9946353" y="519942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C688951-1FEE-46D0-D055-DA93041F2ADD}"/>
                  </a:ext>
                </a:extLst>
              </p:cNvPr>
              <p:cNvSpPr/>
              <p:nvPr/>
            </p:nvSpPr>
            <p:spPr>
              <a:xfrm>
                <a:off x="2235935" y="536043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8AA90A0-A969-79B6-F3E1-A0BACBD9918A}"/>
                  </a:ext>
                </a:extLst>
              </p:cNvPr>
              <p:cNvSpPr/>
              <p:nvPr/>
            </p:nvSpPr>
            <p:spPr>
              <a:xfrm>
                <a:off x="1332928" y="4348547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59D17B7-51F9-F526-AE61-4E05A240E1CF}"/>
                  </a:ext>
                </a:extLst>
              </p:cNvPr>
              <p:cNvSpPr/>
              <p:nvPr/>
            </p:nvSpPr>
            <p:spPr>
              <a:xfrm>
                <a:off x="1984515" y="590814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6723510-25BE-04ED-AED6-3C153D34303B}"/>
                  </a:ext>
                </a:extLst>
              </p:cNvPr>
              <p:cNvSpPr/>
              <p:nvPr/>
            </p:nvSpPr>
            <p:spPr>
              <a:xfrm>
                <a:off x="2600463" y="591163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5BBB608-5A28-4D3A-5EEE-BD8B69FEB0F2}"/>
                  </a:ext>
                </a:extLst>
              </p:cNvPr>
              <p:cNvSpPr txBox="1"/>
              <p:nvPr/>
            </p:nvSpPr>
            <p:spPr>
              <a:xfrm>
                <a:off x="216906" y="6369396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A1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BE575941-C1FC-94C9-9B8A-C807DFF84237}"/>
                  </a:ext>
                </a:extLst>
              </p:cNvPr>
              <p:cNvSpPr/>
              <p:nvPr/>
            </p:nvSpPr>
            <p:spPr>
              <a:xfrm>
                <a:off x="72294" y="666584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D156DBD-0662-227A-5F25-F832743B5F03}"/>
                  </a:ext>
                </a:extLst>
              </p:cNvPr>
              <p:cNvSpPr txBox="1"/>
              <p:nvPr/>
            </p:nvSpPr>
            <p:spPr>
              <a:xfrm>
                <a:off x="204735" y="4423029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B1</a:t>
                </a: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700BD28E-035A-9802-7D3A-3178B14571A4}"/>
                  </a:ext>
                </a:extLst>
              </p:cNvPr>
              <p:cNvSpPr/>
              <p:nvPr/>
            </p:nvSpPr>
            <p:spPr>
              <a:xfrm>
                <a:off x="76816" y="433506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BD26738-3315-212D-DE1A-858D9B93FF38}"/>
                </a:ext>
              </a:extLst>
            </p:cNvPr>
            <p:cNvGrpSpPr/>
            <p:nvPr/>
          </p:nvGrpSpPr>
          <p:grpSpPr>
            <a:xfrm>
              <a:off x="6719838" y="663160"/>
              <a:ext cx="5112524" cy="2479000"/>
              <a:chOff x="21438" y="60535"/>
              <a:chExt cx="12087387" cy="4382285"/>
            </a:xfrm>
          </p:grpSpPr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1B2232DE-897E-130C-3C09-AE5F6742F1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92" t="25996" r="4211" b="30708"/>
              <a:stretch/>
            </p:blipFill>
            <p:spPr bwMode="auto">
              <a:xfrm>
                <a:off x="343896" y="2563169"/>
                <a:ext cx="11009081" cy="1732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3A2477B1-03E0-1EE9-55B6-895B98798E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8" t="20446" r="7940" b="19700"/>
              <a:stretch/>
            </p:blipFill>
            <p:spPr bwMode="auto">
              <a:xfrm>
                <a:off x="343897" y="115043"/>
                <a:ext cx="11009083" cy="2448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0DC5019-77B7-0740-7A1E-0960882DF6CF}"/>
                  </a:ext>
                </a:extLst>
              </p:cNvPr>
              <p:cNvSpPr/>
              <p:nvPr/>
            </p:nvSpPr>
            <p:spPr>
              <a:xfrm>
                <a:off x="223284" y="2566622"/>
                <a:ext cx="1320552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864AD9E-585A-A316-5BD4-12397FCC0777}"/>
                  </a:ext>
                </a:extLst>
              </p:cNvPr>
              <p:cNvSpPr/>
              <p:nvPr/>
            </p:nvSpPr>
            <p:spPr>
              <a:xfrm>
                <a:off x="223284" y="103131"/>
                <a:ext cx="1312385" cy="24680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D43510A-2662-4AA8-8902-4DAF093CF9CB}"/>
                  </a:ext>
                </a:extLst>
              </p:cNvPr>
              <p:cNvSpPr/>
              <p:nvPr/>
            </p:nvSpPr>
            <p:spPr>
              <a:xfrm>
                <a:off x="11376767" y="118500"/>
                <a:ext cx="732058" cy="244121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2218657-9DC2-4F18-D59A-5F3A0A923E97}"/>
                  </a:ext>
                </a:extLst>
              </p:cNvPr>
              <p:cNvSpPr/>
              <p:nvPr/>
            </p:nvSpPr>
            <p:spPr>
              <a:xfrm>
                <a:off x="11363808" y="2571177"/>
                <a:ext cx="745017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AF7339-2C58-14D1-ABCF-56A51BB19342}"/>
                  </a:ext>
                </a:extLst>
              </p:cNvPr>
              <p:cNvSpPr txBox="1"/>
              <p:nvPr/>
            </p:nvSpPr>
            <p:spPr>
              <a:xfrm>
                <a:off x="973799" y="24387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A2BB86-9FB5-F2E0-BD20-22639259B534}"/>
                  </a:ext>
                </a:extLst>
              </p:cNvPr>
              <p:cNvSpPr txBox="1"/>
              <p:nvPr/>
            </p:nvSpPr>
            <p:spPr>
              <a:xfrm>
                <a:off x="3437538" y="991085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D5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7875903-DCC2-A1CE-1897-9F8FE9574EF6}"/>
                  </a:ext>
                </a:extLst>
              </p:cNvPr>
              <p:cNvSpPr txBox="1"/>
              <p:nvPr/>
            </p:nvSpPr>
            <p:spPr>
              <a:xfrm>
                <a:off x="4251913" y="408864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D6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0D88D6-6C76-75E1-2F17-BFB2B61B9A38}"/>
                  </a:ext>
                </a:extLst>
              </p:cNvPr>
              <p:cNvSpPr txBox="1"/>
              <p:nvPr/>
            </p:nvSpPr>
            <p:spPr>
              <a:xfrm>
                <a:off x="953121" y="3789928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C2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4ACB839-FEFF-E4C3-B330-FCAF4A5BD9D8}"/>
                  </a:ext>
                </a:extLst>
              </p:cNvPr>
              <p:cNvSpPr txBox="1"/>
              <p:nvPr/>
            </p:nvSpPr>
            <p:spPr>
              <a:xfrm>
                <a:off x="2553975" y="2612915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C4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13D5A3-C0C0-30B6-D88B-86122E6A5D4B}"/>
                  </a:ext>
                </a:extLst>
              </p:cNvPr>
              <p:cNvSpPr txBox="1"/>
              <p:nvPr/>
            </p:nvSpPr>
            <p:spPr>
              <a:xfrm>
                <a:off x="1660402" y="2536151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C3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3BD60F8-4BF6-8C6D-415F-C8594032441A}"/>
                  </a:ext>
                </a:extLst>
              </p:cNvPr>
              <p:cNvSpPr txBox="1"/>
              <p:nvPr/>
            </p:nvSpPr>
            <p:spPr>
              <a:xfrm>
                <a:off x="3821860" y="3037319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C6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9B5B310-F7BE-0302-BE38-C2030808B67C}"/>
                  </a:ext>
                </a:extLst>
              </p:cNvPr>
              <p:cNvSpPr/>
              <p:nvPr/>
            </p:nvSpPr>
            <p:spPr>
              <a:xfrm>
                <a:off x="2098359" y="114995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D11A782-810C-3E73-B7AB-5371BB0713B1}"/>
                  </a:ext>
                </a:extLst>
              </p:cNvPr>
              <p:cNvSpPr/>
              <p:nvPr/>
            </p:nvSpPr>
            <p:spPr>
              <a:xfrm>
                <a:off x="2856924" y="966718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763BD95-A82D-3AA1-8C65-1DEE4E0D4697}"/>
                  </a:ext>
                </a:extLst>
              </p:cNvPr>
              <p:cNvSpPr/>
              <p:nvPr/>
            </p:nvSpPr>
            <p:spPr>
              <a:xfrm>
                <a:off x="3568427" y="1296596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51F4E85-6931-C76C-A09D-0DBFF85922D4}"/>
                  </a:ext>
                </a:extLst>
              </p:cNvPr>
              <p:cNvSpPr txBox="1"/>
              <p:nvPr/>
            </p:nvSpPr>
            <p:spPr>
              <a:xfrm>
                <a:off x="199209" y="242121"/>
                <a:ext cx="633316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93B6347-3958-449B-159B-C138AFBABF3F}"/>
                  </a:ext>
                </a:extLst>
              </p:cNvPr>
              <p:cNvSpPr txBox="1"/>
              <p:nvPr/>
            </p:nvSpPr>
            <p:spPr>
              <a:xfrm>
                <a:off x="179485" y="3777138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C1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A3BA54-B81F-A4A4-E5B9-BCAB4D8CD5E5}"/>
                  </a:ext>
                </a:extLst>
              </p:cNvPr>
              <p:cNvSpPr txBox="1"/>
              <p:nvPr/>
            </p:nvSpPr>
            <p:spPr>
              <a:xfrm>
                <a:off x="3236245" y="2726863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C5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9CE514B-F91B-3C0C-F64A-D3CC95B7EDF3}"/>
                  </a:ext>
                </a:extLst>
              </p:cNvPr>
              <p:cNvSpPr/>
              <p:nvPr/>
            </p:nvSpPr>
            <p:spPr>
              <a:xfrm>
                <a:off x="4701416" y="144523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0AB9BAB-62D4-C400-5359-D44142E97991}"/>
                  </a:ext>
                </a:extLst>
              </p:cNvPr>
              <p:cNvSpPr/>
              <p:nvPr/>
            </p:nvSpPr>
            <p:spPr>
              <a:xfrm>
                <a:off x="3300580" y="317252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760D6ED-2F14-B787-83F2-E1C2408D99C8}"/>
                  </a:ext>
                </a:extLst>
              </p:cNvPr>
              <p:cNvSpPr/>
              <p:nvPr/>
            </p:nvSpPr>
            <p:spPr>
              <a:xfrm>
                <a:off x="2218318" y="328677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A179504-BB8C-E2C4-451D-D874D8F6F3B3}"/>
                  </a:ext>
                </a:extLst>
              </p:cNvPr>
              <p:cNvSpPr/>
              <p:nvPr/>
            </p:nvSpPr>
            <p:spPr>
              <a:xfrm>
                <a:off x="2781036" y="3376164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B244304-F507-950D-C570-DBFA4206448D}"/>
                  </a:ext>
                </a:extLst>
              </p:cNvPr>
              <p:cNvSpPr/>
              <p:nvPr/>
            </p:nvSpPr>
            <p:spPr>
              <a:xfrm>
                <a:off x="3821445" y="358799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C7291E7-2E16-7CBE-BCB4-A0BC21B83490}"/>
                  </a:ext>
                </a:extLst>
              </p:cNvPr>
              <p:cNvSpPr txBox="1"/>
              <p:nvPr/>
            </p:nvSpPr>
            <p:spPr>
              <a:xfrm>
                <a:off x="1946668" y="714137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D3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39274CD-7B87-CF4F-DC20-828D5938FA54}"/>
                  </a:ext>
                </a:extLst>
              </p:cNvPr>
              <p:cNvSpPr txBox="1"/>
              <p:nvPr/>
            </p:nvSpPr>
            <p:spPr>
              <a:xfrm>
                <a:off x="2718736" y="107722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D4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EC0A69C-CA12-B755-235B-3850882F6E4E}"/>
                  </a:ext>
                </a:extLst>
              </p:cNvPr>
              <p:cNvSpPr/>
              <p:nvPr/>
            </p:nvSpPr>
            <p:spPr>
              <a:xfrm>
                <a:off x="4369801" y="760772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2981E75-429D-2E25-3F83-778B3B12F8F2}"/>
                  </a:ext>
                </a:extLst>
              </p:cNvPr>
              <p:cNvSpPr txBox="1"/>
              <p:nvPr/>
            </p:nvSpPr>
            <p:spPr>
              <a:xfrm>
                <a:off x="4513069" y="1013421"/>
                <a:ext cx="1107419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D7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BCAF35F-C10C-0FF9-B289-13A447B85A90}"/>
                  </a:ext>
                </a:extLst>
              </p:cNvPr>
              <p:cNvSpPr/>
              <p:nvPr/>
            </p:nvSpPr>
            <p:spPr>
              <a:xfrm>
                <a:off x="1360019" y="141947"/>
                <a:ext cx="106491" cy="1009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5436217-0702-9C94-AE7C-2B4C12366CBF}"/>
                  </a:ext>
                </a:extLst>
              </p:cNvPr>
              <p:cNvSpPr txBox="1"/>
              <p:nvPr/>
            </p:nvSpPr>
            <p:spPr>
              <a:xfrm>
                <a:off x="11380721" y="60535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</a:rPr>
                  <a:t>L4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25BE9EA-189D-20D2-0A39-7880FA071771}"/>
                  </a:ext>
                </a:extLst>
              </p:cNvPr>
              <p:cNvSpPr txBox="1"/>
              <p:nvPr/>
            </p:nvSpPr>
            <p:spPr>
              <a:xfrm>
                <a:off x="11350946" y="2526310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B050"/>
                    </a:solidFill>
                  </a:rPr>
                  <a:t>L3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0159FCC-9CBF-A42B-13FF-F65703B8A2F3}"/>
                  </a:ext>
                </a:extLst>
              </p:cNvPr>
              <p:cNvSpPr/>
              <p:nvPr/>
            </p:nvSpPr>
            <p:spPr>
              <a:xfrm>
                <a:off x="22067" y="4120078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2CF529B-8C15-9648-490C-DE82D3EACDF9}"/>
                  </a:ext>
                </a:extLst>
              </p:cNvPr>
              <p:cNvSpPr/>
              <p:nvPr/>
            </p:nvSpPr>
            <p:spPr>
              <a:xfrm>
                <a:off x="64981" y="4143794"/>
                <a:ext cx="114132" cy="112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51A4693-D7C0-8F6C-C835-01BC97559B99}"/>
                  </a:ext>
                </a:extLst>
              </p:cNvPr>
              <p:cNvSpPr/>
              <p:nvPr/>
            </p:nvSpPr>
            <p:spPr>
              <a:xfrm>
                <a:off x="1321586" y="4163150"/>
                <a:ext cx="117833" cy="10411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5F80EB8-0495-931F-3879-2750C98D7D18}"/>
                  </a:ext>
                </a:extLst>
              </p:cNvPr>
              <p:cNvSpPr/>
              <p:nvPr/>
            </p:nvSpPr>
            <p:spPr>
              <a:xfrm>
                <a:off x="21438" y="103131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FFDDADF-3147-1ABE-3BBA-A4C2DD5D02BC}"/>
                  </a:ext>
                </a:extLst>
              </p:cNvPr>
              <p:cNvSpPr/>
              <p:nvPr/>
            </p:nvSpPr>
            <p:spPr>
              <a:xfrm flipH="1">
                <a:off x="56906" y="134526"/>
                <a:ext cx="98693" cy="10079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6D205D8-34F8-46E9-762A-B65E3082CD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818957"/>
                <a:ext cx="453666" cy="689038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AEE25F5-7476-3912-EEE0-9C996DE693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900477"/>
                <a:ext cx="384138" cy="611013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18092D6-207B-8394-A20C-433E42D424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0379" y="2302131"/>
                <a:ext cx="548550" cy="868107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ABB7FAB-A04D-5697-A4E7-28FC210FAF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02953" y="2299033"/>
                <a:ext cx="515867" cy="82460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1EEC79A-95CC-1AFE-6A7A-08CF028112CD}"/>
                  </a:ext>
                </a:extLst>
              </p:cNvPr>
              <p:cNvSpPr/>
              <p:nvPr/>
            </p:nvSpPr>
            <p:spPr>
              <a:xfrm>
                <a:off x="222655" y="2297612"/>
                <a:ext cx="11886169" cy="26668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808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SMCTM1 Instrumentation – General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147262-6608-44C1-AB79-CA73E25BA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3" y="3513922"/>
            <a:ext cx="6822285" cy="2658775"/>
          </a:xfrm>
        </p:spPr>
        <p:txBody>
          <a:bodyPr>
            <a:noAutofit/>
          </a:bodyPr>
          <a:lstStyle/>
          <a:p>
            <a:pPr marL="342900" indent="-342900" defTabSz="914400">
              <a:buSzPct val="65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VT 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for quench detection; splice resistance measurements</a:t>
            </a:r>
          </a:p>
          <a:p>
            <a:pPr marL="342900" indent="-342900" defTabSz="914400">
              <a:buSzPct val="65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SG 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 coils, poles, bullets/rods and shell – strain monitoring during cool down, warm up and quenches</a:t>
            </a:r>
          </a:p>
          <a:p>
            <a:pPr marL="342900" indent="-342900" defTabSz="914400">
              <a:buSzPct val="65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QPH 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for SC coil quench protection</a:t>
            </a:r>
          </a:p>
          <a:p>
            <a:pPr marL="742950" lvl="1" indent="-285750" defTabSz="914400">
              <a:buSzPct val="65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this magnet was protected by energy extraction system</a:t>
            </a:r>
          </a:p>
          <a:p>
            <a:pPr marL="342900" indent="-342900" defTabSz="914400">
              <a:buSzPct val="65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Acoustic Sensor 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for independent quench characterization</a:t>
            </a:r>
          </a:p>
          <a:p>
            <a:pPr marL="342900" indent="-342900" defTabSz="914400">
              <a:buSzPct val="65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Fiber Optics 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strain measurements of the shell</a:t>
            </a:r>
          </a:p>
          <a:p>
            <a:pPr marL="342900" indent="-342900" defTabSz="914400">
              <a:buSzPct val="65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TS 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outside magnet/coil temperature 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0CE13232-1D09-B891-587E-7BB0B5370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5" t="7219" r="5998" b="5978"/>
          <a:stretch/>
        </p:blipFill>
        <p:spPr bwMode="auto">
          <a:xfrm>
            <a:off x="175148" y="1182919"/>
            <a:ext cx="3145790" cy="2047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9CF5E65D-F563-324B-A1C6-2F98D16F25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5"/>
          <a:stretch/>
        </p:blipFill>
        <p:spPr bwMode="auto">
          <a:xfrm>
            <a:off x="3414217" y="1400357"/>
            <a:ext cx="3249873" cy="18298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B1EE7F6A-0A29-96AC-9C79-50B8812CDF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661" y="1270636"/>
            <a:ext cx="4189681" cy="1723109"/>
          </a:xfrm>
          <a:prstGeom prst="rect">
            <a:avLst/>
          </a:prstGeom>
          <a:noFill/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45A32133-FBB9-AD48-B6A0-12A947D24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370" y="3018459"/>
            <a:ext cx="5259482" cy="2802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68CBEE-938F-4684-33E1-EE6248B51E90}"/>
              </a:ext>
            </a:extLst>
          </p:cNvPr>
          <p:cNvSpPr txBox="1"/>
          <p:nvPr/>
        </p:nvSpPr>
        <p:spPr>
          <a:xfrm>
            <a:off x="6381947" y="5664898"/>
            <a:ext cx="57372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C3-C6 taps are open: it is not possible to locate a quench in L3 layer of SM coil.</a:t>
            </a:r>
          </a:p>
        </p:txBody>
      </p:sp>
    </p:spTree>
    <p:extLst>
      <p:ext uri="{BB962C8B-B14F-4D97-AF65-F5344CB8AC3E}">
        <p14:creationId xmlns:p14="http://schemas.microsoft.com/office/powerpoint/2010/main" val="333845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E803-E55E-D771-7EDA-CB2072A0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SMCTM1a Test plan and Quench 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BA2D7-D90E-AE94-18D7-506CD146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311" y="1502713"/>
            <a:ext cx="5709027" cy="2770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Test plan: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Training quenches at 1.9 K.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Ramp rate dependence at 1.9 K. 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Temperature dependence. 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Thermal cycle and test repeated.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Splice R measurements</a:t>
            </a:r>
          </a:p>
          <a:p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D8C91-7A98-FD1A-58CF-C130BBE0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A854F-7261-72A9-AC8F-D60959C1B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1" t="7335" r="10281" b="6449"/>
          <a:stretch/>
        </p:blipFill>
        <p:spPr>
          <a:xfrm>
            <a:off x="5758249" y="1172633"/>
            <a:ext cx="6187440" cy="47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80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3DA91-173E-3AC2-1356-5B9753F9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SMCTM1a Training at 1.9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7753F-29CA-992B-DE6B-37C2F3ED7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6</a:t>
            </a:fld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A2D1191-C9E7-039B-D167-5AE7165D7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920" y="1427194"/>
            <a:ext cx="5437325" cy="126177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D904AA5-1ECF-787F-FEA6-73B70F06CAA8}"/>
              </a:ext>
            </a:extLst>
          </p:cNvPr>
          <p:cNvSpPr txBox="1"/>
          <p:nvPr/>
        </p:nvSpPr>
        <p:spPr>
          <a:xfrm>
            <a:off x="6352218" y="2836031"/>
            <a:ext cx="5530190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L4 layer of the SM coil quenches: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22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st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 quench was in the D4-D5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3 more quenches in the D6-D7 segment (pole turn); the last one at 50 A/s</a:t>
            </a:r>
          </a:p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Remaining quenches were all in L3:</a:t>
            </a:r>
          </a:p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Location is unknown because VTs were open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B8126D1-FCE5-6E0A-005C-4A5100E1C9B4}"/>
              </a:ext>
            </a:extLst>
          </p:cNvPr>
          <p:cNvSpPr txBox="1"/>
          <p:nvPr/>
        </p:nvSpPr>
        <p:spPr>
          <a:xfrm>
            <a:off x="5901165" y="5430806"/>
            <a:ext cx="629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14.3 kA 12.7 T was reached in 24 quenches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No memory after thermocycle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E57A97-39C2-4A24-ECFB-D88A376BB2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9" t="7688" r="10473" b="5187"/>
          <a:stretch/>
        </p:blipFill>
        <p:spPr>
          <a:xfrm>
            <a:off x="146381" y="1427194"/>
            <a:ext cx="591232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15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412D3-3E9C-864C-2897-08FB5F00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SMCTM1a Ramp rate dependance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C6190-975C-118A-E6A4-EABA021BF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577" y="1700487"/>
            <a:ext cx="7009119" cy="397903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Linear extrapolation at 0 ramp rate: maximum quench current is 15 kA and 13.1 T (91%of SSL).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All quenches were in L3 beside the first one at 50 A/s (L4- layer).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Maximum current was at 50 A/s at 14.3 kA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No degradation during TC2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A414A-9435-141E-BDE6-79766F4E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9BF49-CB95-73F8-9AE2-4AE0C8257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9" t="9539" r="10641" b="4377"/>
          <a:stretch/>
        </p:blipFill>
        <p:spPr>
          <a:xfrm>
            <a:off x="44303" y="1624161"/>
            <a:ext cx="5094274" cy="397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16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BC22A-35FF-43BB-C7F4-92853180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35DE95-9074-0ACD-F6E5-74539C3FB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8" t="7875" r="11201" b="4601"/>
          <a:stretch/>
        </p:blipFill>
        <p:spPr>
          <a:xfrm>
            <a:off x="349321" y="1557682"/>
            <a:ext cx="5630118" cy="4442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5A80D0-F00C-C16A-262E-33CBF4719A2D}"/>
              </a:ext>
            </a:extLst>
          </p:cNvPr>
          <p:cNvSpPr txBox="1"/>
          <p:nvPr/>
        </p:nvSpPr>
        <p:spPr>
          <a:xfrm>
            <a:off x="6359703" y="1905506"/>
            <a:ext cx="54829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No degradation in TC2: all quenches in the inner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Magnet was still training in TC2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Data at 4.5 K were collected when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Iq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&gt; 13600 A (same force level observed during TC1 at 4.5 K)</a:t>
            </a:r>
            <a:endParaRPr lang="en-US" sz="24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F64EAD-4EF3-E52D-268A-C4DBE6C82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975" y="0"/>
            <a:ext cx="8582025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SMCTM1a Temperature dependance </a:t>
            </a:r>
          </a:p>
        </p:txBody>
      </p:sp>
    </p:spTree>
    <p:extLst>
      <p:ext uri="{BB962C8B-B14F-4D97-AF65-F5344CB8AC3E}">
        <p14:creationId xmlns:p14="http://schemas.microsoft.com/office/powerpoint/2010/main" val="4283491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E307-B0FA-3DC5-68D0-2CB2637BD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SMCTM1a short sample limits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6A6A3-15AE-3F06-4BCA-97BB51904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18E7D-1CA9-656A-F7D7-A031ECFF8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93" y="1635956"/>
            <a:ext cx="5860592" cy="3870993"/>
          </a:xfrm>
          <a:prstGeom prst="rect">
            <a:avLst/>
          </a:prstGeom>
          <a:noFill/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F7E4D65-B0A3-87D2-C905-83E29CA55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593580"/>
              </p:ext>
            </p:extLst>
          </p:nvPr>
        </p:nvGraphicFramePr>
        <p:xfrm>
          <a:off x="6729573" y="2260315"/>
          <a:ext cx="4712905" cy="2378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2581">
                  <a:extLst>
                    <a:ext uri="{9D8B030D-6E8A-4147-A177-3AD203B41FA5}">
                      <a16:colId xmlns:a16="http://schemas.microsoft.com/office/drawing/2014/main" val="2429703458"/>
                    </a:ext>
                  </a:extLst>
                </a:gridCol>
                <a:gridCol w="942581">
                  <a:extLst>
                    <a:ext uri="{9D8B030D-6E8A-4147-A177-3AD203B41FA5}">
                      <a16:colId xmlns:a16="http://schemas.microsoft.com/office/drawing/2014/main" val="1762898"/>
                    </a:ext>
                  </a:extLst>
                </a:gridCol>
                <a:gridCol w="942581">
                  <a:extLst>
                    <a:ext uri="{9D8B030D-6E8A-4147-A177-3AD203B41FA5}">
                      <a16:colId xmlns:a16="http://schemas.microsoft.com/office/drawing/2014/main" val="1204705869"/>
                    </a:ext>
                  </a:extLst>
                </a:gridCol>
                <a:gridCol w="942581">
                  <a:extLst>
                    <a:ext uri="{9D8B030D-6E8A-4147-A177-3AD203B41FA5}">
                      <a16:colId xmlns:a16="http://schemas.microsoft.com/office/drawing/2014/main" val="1335067344"/>
                    </a:ext>
                  </a:extLst>
                </a:gridCol>
                <a:gridCol w="942581">
                  <a:extLst>
                    <a:ext uri="{9D8B030D-6E8A-4147-A177-3AD203B41FA5}">
                      <a16:colId xmlns:a16="http://schemas.microsoft.com/office/drawing/2014/main" val="479204295"/>
                    </a:ext>
                  </a:extLst>
                </a:gridCol>
              </a:tblGrid>
              <a:tr h="36773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Outer 2L mirror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522023"/>
                  </a:ext>
                </a:extLst>
              </a:tr>
              <a:tr h="3954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1.9 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4.5 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79403666"/>
                  </a:ext>
                </a:extLst>
              </a:tr>
              <a:tr h="3954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Ic, kA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Bc</a:t>
                      </a:r>
                      <a:r>
                        <a:rPr lang="en-US" sz="1800" u="none" strike="noStrike" dirty="0">
                          <a:effectLst/>
                        </a:rPr>
                        <a:t>, 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Ic, kA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Bc, 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89458457"/>
                  </a:ext>
                </a:extLst>
              </a:tr>
              <a:tr h="411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SSL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16.47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14.21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14.89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13.04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34680911"/>
                  </a:ext>
                </a:extLst>
              </a:tr>
              <a:tr h="3954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test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14.3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12.68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13.45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11.98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7290412"/>
                  </a:ext>
                </a:extLst>
              </a:tr>
              <a:tr h="411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test/ssl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0.87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0.89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0.90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0.92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216540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E6A876D-7509-3041-D7E9-30249F564788}"/>
              </a:ext>
            </a:extLst>
          </p:cNvPr>
          <p:cNvSpPr txBox="1"/>
          <p:nvPr/>
        </p:nvSpPr>
        <p:spPr>
          <a:xfrm>
            <a:off x="5741072" y="5430806"/>
            <a:ext cx="629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14.3 kA 12.7 T was reached in 24 quenches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No memory after thermocycle</a:t>
            </a:r>
          </a:p>
        </p:txBody>
      </p:sp>
    </p:spTree>
    <p:extLst>
      <p:ext uri="{BB962C8B-B14F-4D97-AF65-F5344CB8AC3E}">
        <p14:creationId xmlns:p14="http://schemas.microsoft.com/office/powerpoint/2010/main" val="3442820347"/>
      </p:ext>
    </p:extLst>
  </p:cSld>
  <p:clrMapOvr>
    <a:masterClrMapping/>
  </p:clrMapOvr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67341</TotalTime>
  <Words>2068</Words>
  <Application>Microsoft Office PowerPoint</Application>
  <PresentationFormat>Widescreen</PresentationFormat>
  <Paragraphs>537</Paragraphs>
  <Slides>37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Calibri</vt:lpstr>
      <vt:lpstr>Courier New</vt:lpstr>
      <vt:lpstr>Franklin Gothic Book</vt:lpstr>
      <vt:lpstr>Franklin Gothic Medium</vt:lpstr>
      <vt:lpstr>Helvetica</vt:lpstr>
      <vt:lpstr>Symbol</vt:lpstr>
      <vt:lpstr>Tahoma</vt:lpstr>
      <vt:lpstr>Wingdings</vt:lpstr>
      <vt:lpstr>ATAP No Footer</vt:lpstr>
      <vt:lpstr>1_ATAP No Footer</vt:lpstr>
      <vt:lpstr>Graph</vt:lpstr>
      <vt:lpstr>PowerPoint Presentation</vt:lpstr>
      <vt:lpstr>Outline</vt:lpstr>
      <vt:lpstr>SMCTM1 design and test goals</vt:lpstr>
      <vt:lpstr>SMCTM1 Instrumentation – General overview</vt:lpstr>
      <vt:lpstr>SMCTM1a Test plan and Quench summary </vt:lpstr>
      <vt:lpstr>SMCTM1a Training at 1.9 K</vt:lpstr>
      <vt:lpstr>SMCTM1a Ramp rate dependance </vt:lpstr>
      <vt:lpstr>SMCTM1a Temperature dependance </vt:lpstr>
      <vt:lpstr>SMCTM1a short sample limits</vt:lpstr>
      <vt:lpstr>SMCTM1a quench performance summary</vt:lpstr>
      <vt:lpstr>SMCTM1b: 4-layer mirror test</vt:lpstr>
      <vt:lpstr>Initial trips</vt:lpstr>
      <vt:lpstr>Quench types</vt:lpstr>
      <vt:lpstr>SMCTM1b Test results: all data </vt:lpstr>
      <vt:lpstr>Training quenches</vt:lpstr>
      <vt:lpstr>Ramp rate and temperature dependence</vt:lpstr>
      <vt:lpstr>Short sample limit</vt:lpstr>
      <vt:lpstr>SMCTM1b quench performance summary</vt:lpstr>
      <vt:lpstr>Origin of the spike voltage: acoustic sensor results </vt:lpstr>
      <vt:lpstr>Origin of the spike voltage: strain gauge data</vt:lpstr>
      <vt:lpstr>PowerPoint Presentation</vt:lpstr>
      <vt:lpstr>Some general comments </vt:lpstr>
      <vt:lpstr>Splice R and RRR measurements</vt:lpstr>
      <vt:lpstr>Quench heater test</vt:lpstr>
      <vt:lpstr>Summary</vt:lpstr>
      <vt:lpstr>TEST FACILITY INSTRUMENTATION IMPROVEMENTS</vt:lpstr>
      <vt:lpstr>Origin of the spike voltage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Quench types: inner coil quench</vt:lpstr>
      <vt:lpstr>Quench type: SM coil quench</vt:lpstr>
      <vt:lpstr>Quench types: Spike induced quenches of both coils</vt:lpstr>
      <vt:lpstr>Quench types: Spike induced quenches in inner coil</vt:lpstr>
    </vt:vector>
  </TitlesOfParts>
  <Company>Lawrence Berkekley Nationl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Maria Baldini</cp:lastModifiedBy>
  <cp:revision>802</cp:revision>
  <cp:lastPrinted>2019-01-15T18:48:17Z</cp:lastPrinted>
  <dcterms:created xsi:type="dcterms:W3CDTF">2015-07-10T17:44:33Z</dcterms:created>
  <dcterms:modified xsi:type="dcterms:W3CDTF">2024-04-30T02:50:58Z</dcterms:modified>
</cp:coreProperties>
</file>