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handoutMasterIdLst>
    <p:handoutMasterId r:id="rId16"/>
  </p:handoutMasterIdLst>
  <p:sldIdLst>
    <p:sldId id="585" r:id="rId2"/>
    <p:sldId id="636" r:id="rId3"/>
    <p:sldId id="674" r:id="rId4"/>
    <p:sldId id="686" r:id="rId5"/>
    <p:sldId id="696" r:id="rId6"/>
    <p:sldId id="697" r:id="rId7"/>
    <p:sldId id="705" r:id="rId8"/>
    <p:sldId id="699" r:id="rId9"/>
    <p:sldId id="683" r:id="rId10"/>
    <p:sldId id="668" r:id="rId11"/>
    <p:sldId id="715" r:id="rId12"/>
    <p:sldId id="669" r:id="rId13"/>
    <p:sldId id="65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0" userDrawn="1">
          <p15:clr>
            <a:srgbClr val="A4A3A4"/>
          </p15:clr>
        </p15:guide>
        <p15:guide id="2" orient="horz" pos="1010" userDrawn="1">
          <p15:clr>
            <a:srgbClr val="A4A3A4"/>
          </p15:clr>
        </p15:guide>
        <p15:guide id="3" orient="horz" pos="3630" userDrawn="1">
          <p15:clr>
            <a:srgbClr val="A4A3A4"/>
          </p15:clr>
        </p15:guide>
        <p15:guide id="4" orient="horz" pos="2309" userDrawn="1">
          <p15:clr>
            <a:srgbClr val="A4A3A4"/>
          </p15:clr>
        </p15:guide>
        <p15:guide id="5" pos="5471" userDrawn="1">
          <p15:clr>
            <a:srgbClr val="A4A3A4"/>
          </p15:clr>
        </p15:guide>
        <p15:guide id="6" pos="295" userDrawn="1">
          <p15:clr>
            <a:srgbClr val="A4A3A4"/>
          </p15:clr>
        </p15:guide>
        <p15:guide id="7" userDrawn="1">
          <p15:clr>
            <a:srgbClr val="A4A3A4"/>
          </p15:clr>
        </p15:guide>
        <p15:guide id="8" pos="2075" userDrawn="1">
          <p15:clr>
            <a:srgbClr val="A4A3A4"/>
          </p15:clr>
        </p15:guide>
        <p15:guide id="9" pos="3889" userDrawn="1">
          <p15:clr>
            <a:srgbClr val="A4A3A4"/>
          </p15:clr>
        </p15:guide>
        <p15:guide id="10" pos="3679" userDrawn="1">
          <p15:clr>
            <a:srgbClr val="A4A3A4"/>
          </p15:clr>
        </p15:guide>
        <p15:guide id="11" pos="2852" userDrawn="1">
          <p15:clr>
            <a:srgbClr val="A4A3A4"/>
          </p15:clr>
        </p15:guide>
        <p15:guide id="12" pos="1871" userDrawn="1">
          <p15:clr>
            <a:srgbClr val="A4A3A4"/>
          </p15:clr>
        </p15:guide>
        <p15:guide id="13" orient="horz" pos="1920" userDrawn="1">
          <p15:clr>
            <a:srgbClr val="A4A3A4"/>
          </p15:clr>
        </p15:guide>
        <p15:guide id="14" orient="horz" pos="758" userDrawn="1">
          <p15:clr>
            <a:srgbClr val="A4A3A4"/>
          </p15:clr>
        </p15:guide>
        <p15:guide id="15" orient="horz" pos="2723" userDrawn="1">
          <p15:clr>
            <a:srgbClr val="A4A3A4"/>
          </p15:clr>
        </p15:guide>
        <p15:guide id="16" orient="horz" pos="173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15F"/>
    <a:srgbClr val="E05316"/>
    <a:srgbClr val="FDBD22"/>
    <a:srgbClr val="124262"/>
    <a:srgbClr val="1F497D"/>
    <a:srgbClr val="50719A"/>
    <a:srgbClr val="003399"/>
    <a:srgbClr val="203BE2"/>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1"/>
    <p:restoredTop sz="85401" autoAdjust="0"/>
  </p:normalViewPr>
  <p:slideViewPr>
    <p:cSldViewPr snapToGrid="0" snapToObjects="1">
      <p:cViewPr varScale="1">
        <p:scale>
          <a:sx n="77" d="100"/>
          <a:sy n="77" d="100"/>
        </p:scale>
        <p:origin x="444" y="90"/>
      </p:cViewPr>
      <p:guideLst>
        <p:guide orient="horz" pos="2560"/>
        <p:guide orient="horz" pos="1010"/>
        <p:guide orient="horz" pos="3630"/>
        <p:guide orient="horz" pos="2309"/>
        <p:guide pos="5471"/>
        <p:guide pos="295"/>
        <p:guide/>
        <p:guide pos="2075"/>
        <p:guide pos="3889"/>
        <p:guide pos="3679"/>
        <p:guide pos="2852"/>
        <p:guide pos="1871"/>
        <p:guide orient="horz" pos="1920"/>
        <p:guide orient="horz" pos="758"/>
        <p:guide orient="horz" pos="2723"/>
        <p:guide orient="horz" pos="1732"/>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9D2C41-C2D0-FF45-8B99-3885B7F78EB1}" type="datetimeFigureOut">
              <a:rPr lang="en-US" smtClean="0"/>
              <a:t>4/30/2024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AC406-2681-664E-BB07-370330405AEA}" type="slidenum">
              <a:rPr lang="en-US" smtClean="0"/>
              <a:t>‹#›</a:t>
            </a:fld>
            <a:endParaRPr lang="en-US" dirty="0"/>
          </a:p>
        </p:txBody>
      </p:sp>
    </p:spTree>
    <p:extLst>
      <p:ext uri="{BB962C8B-B14F-4D97-AF65-F5344CB8AC3E}">
        <p14:creationId xmlns:p14="http://schemas.microsoft.com/office/powerpoint/2010/main" val="46136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48ED6-3360-EB40-9D40-476C2156E9E8}" type="datetimeFigureOut">
              <a:rPr lang="en-US" smtClean="0"/>
              <a:t>4/30/2024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10DA6-9909-7D4F-83A2-7593F71DDB5D}" type="slidenum">
              <a:rPr lang="en-US" smtClean="0"/>
              <a:t>‹#›</a:t>
            </a:fld>
            <a:endParaRPr lang="en-US" dirty="0"/>
          </a:p>
        </p:txBody>
      </p:sp>
    </p:spTree>
    <p:extLst>
      <p:ext uri="{BB962C8B-B14F-4D97-AF65-F5344CB8AC3E}">
        <p14:creationId xmlns:p14="http://schemas.microsoft.com/office/powerpoint/2010/main" val="3250252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a:t>
            </a:fld>
            <a:endParaRPr lang="en-US" dirty="0"/>
          </a:p>
        </p:txBody>
      </p:sp>
    </p:spTree>
    <p:extLst>
      <p:ext uri="{BB962C8B-B14F-4D97-AF65-F5344CB8AC3E}">
        <p14:creationId xmlns:p14="http://schemas.microsoft.com/office/powerpoint/2010/main" val="166904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3</a:t>
            </a:fld>
            <a:endParaRPr lang="en-US" dirty="0"/>
          </a:p>
        </p:txBody>
      </p:sp>
    </p:spTree>
    <p:extLst>
      <p:ext uri="{BB962C8B-B14F-4D97-AF65-F5344CB8AC3E}">
        <p14:creationId xmlns:p14="http://schemas.microsoft.com/office/powerpoint/2010/main" val="61733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6</a:t>
            </a:fld>
            <a:endParaRPr lang="en-US" dirty="0"/>
          </a:p>
        </p:txBody>
      </p:sp>
    </p:spTree>
    <p:extLst>
      <p:ext uri="{BB962C8B-B14F-4D97-AF65-F5344CB8AC3E}">
        <p14:creationId xmlns:p14="http://schemas.microsoft.com/office/powerpoint/2010/main" val="316235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8</a:t>
            </a:fld>
            <a:endParaRPr lang="en-US" dirty="0"/>
          </a:p>
        </p:txBody>
      </p:sp>
    </p:spTree>
    <p:extLst>
      <p:ext uri="{BB962C8B-B14F-4D97-AF65-F5344CB8AC3E}">
        <p14:creationId xmlns:p14="http://schemas.microsoft.com/office/powerpoint/2010/main" val="308900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10</a:t>
            </a:fld>
            <a:endParaRPr lang="en-US" dirty="0"/>
          </a:p>
        </p:txBody>
      </p:sp>
    </p:spTree>
    <p:extLst>
      <p:ext uri="{BB962C8B-B14F-4D97-AF65-F5344CB8AC3E}">
        <p14:creationId xmlns:p14="http://schemas.microsoft.com/office/powerpoint/2010/main" val="12866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11</a:t>
            </a:fld>
            <a:endParaRPr lang="en-US" dirty="0"/>
          </a:p>
        </p:txBody>
      </p:sp>
    </p:spTree>
    <p:extLst>
      <p:ext uri="{BB962C8B-B14F-4D97-AF65-F5344CB8AC3E}">
        <p14:creationId xmlns:p14="http://schemas.microsoft.com/office/powerpoint/2010/main" val="17272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13</a:t>
            </a:fld>
            <a:endParaRPr lang="en-US" dirty="0"/>
          </a:p>
        </p:txBody>
      </p:sp>
    </p:spTree>
    <p:extLst>
      <p:ext uri="{BB962C8B-B14F-4D97-AF65-F5344CB8AC3E}">
        <p14:creationId xmlns:p14="http://schemas.microsoft.com/office/powerpoint/2010/main" val="183726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60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12415F"/>
        </a:solidFill>
        <a:effectLst/>
      </p:bgPr>
    </p:bg>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43000" y="3"/>
            <a:ext cx="6858000" cy="4736306"/>
          </a:xfrm>
          <a:prstGeom prst="rect">
            <a:avLst/>
          </a:prstGeom>
        </p:spPr>
      </p:pic>
      <p:sp>
        <p:nvSpPr>
          <p:cNvPr id="11" name="Rectangle 10"/>
          <p:cNvSpPr/>
          <p:nvPr userDrawn="1"/>
        </p:nvSpPr>
        <p:spPr>
          <a:xfrm>
            <a:off x="0" y="3668956"/>
            <a:ext cx="9144000" cy="1066341"/>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458793" y="3668956"/>
            <a:ext cx="8226425" cy="603789"/>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905280"/>
            <a:ext cx="9144000" cy="1447480"/>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5"/>
          <p:cNvSpPr>
            <a:spLocks noGrp="1"/>
          </p:cNvSpPr>
          <p:nvPr>
            <p:ph type="body" sz="quarter" idx="10"/>
          </p:nvPr>
        </p:nvSpPr>
        <p:spPr>
          <a:xfrm>
            <a:off x="458792" y="1038470"/>
            <a:ext cx="8226427" cy="11811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48598" y="139981"/>
            <a:ext cx="2129135" cy="764488"/>
          </a:xfrm>
          <a:prstGeom prst="rect">
            <a:avLst/>
          </a:prstGeom>
        </p:spPr>
      </p:pic>
    </p:spTree>
    <p:extLst>
      <p:ext uri="{BB962C8B-B14F-4D97-AF65-F5344CB8AC3E}">
        <p14:creationId xmlns:p14="http://schemas.microsoft.com/office/powerpoint/2010/main" val="13233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6" y="0"/>
            <a:ext cx="9143999" cy="857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159213" y="0"/>
            <a:ext cx="6984787" cy="85725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170125" y="4800602"/>
            <a:ext cx="516675" cy="273844"/>
          </a:xfrm>
        </p:spPr>
        <p:txBody>
          <a:bodyPr/>
          <a:lstStyle>
            <a:lvl1pPr>
              <a:defRPr sz="1000">
                <a:solidFill>
                  <a:schemeClr val="bg1">
                    <a:lumMod val="95000"/>
                  </a:schemeClr>
                </a:solidFill>
              </a:defRPr>
            </a:lvl1pPr>
          </a:lstStyle>
          <a:p>
            <a:fld id="{D260E43B-7F43-FA45-AAB7-E054FD6CC4E3}" type="slidenum">
              <a:rPr lang="en-US" smtClean="0"/>
              <a:pPr/>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92" y="92636"/>
            <a:ext cx="2045621" cy="547992"/>
          </a:xfrm>
          <a:prstGeom prst="rect">
            <a:avLst/>
          </a:prstGeom>
        </p:spPr>
      </p:pic>
    </p:spTree>
    <p:extLst>
      <p:ext uri="{BB962C8B-B14F-4D97-AF65-F5344CB8AC3E}">
        <p14:creationId xmlns:p14="http://schemas.microsoft.com/office/powerpoint/2010/main" val="220510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8" y="1598139"/>
            <a:ext cx="7773293" cy="1102537"/>
          </a:xfrm>
        </p:spPr>
        <p:txBody>
          <a:bodyPr/>
          <a:lstStyle/>
          <a:p>
            <a:r>
              <a:rPr lang="en-US"/>
              <a:t>Click to edit Master title style</a:t>
            </a:r>
          </a:p>
        </p:txBody>
      </p:sp>
      <p:sp>
        <p:nvSpPr>
          <p:cNvPr id="3" name="Subtitle 2"/>
          <p:cNvSpPr>
            <a:spLocks noGrp="1"/>
          </p:cNvSpPr>
          <p:nvPr>
            <p:ph type="subTitle" idx="1"/>
          </p:nvPr>
        </p:nvSpPr>
        <p:spPr>
          <a:xfrm>
            <a:off x="1371824" y="2914987"/>
            <a:ext cx="6400355" cy="1314338"/>
          </a:xfrm>
        </p:spPr>
        <p:txBody>
          <a:bodyPr/>
          <a:lstStyle>
            <a:lvl1pPr marL="0" indent="0" algn="ctr">
              <a:buNone/>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p>
        </p:txBody>
      </p:sp>
    </p:spTree>
    <p:extLst>
      <p:ext uri="{BB962C8B-B14F-4D97-AF65-F5344CB8AC3E}">
        <p14:creationId xmlns:p14="http://schemas.microsoft.com/office/powerpoint/2010/main" val="421221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a:xfrm>
            <a:off x="592139" y="4767264"/>
            <a:ext cx="2895600" cy="273844"/>
          </a:xfrm>
          <a:prstGeom prst="rect">
            <a:avLst/>
          </a:prstGeom>
        </p:spPr>
        <p:txBody>
          <a:bodyPr/>
          <a:lstStyle>
            <a:lvl1pPr>
              <a:defRPr/>
            </a:lvl1pPr>
          </a:lstStyle>
          <a:p>
            <a:pPr>
              <a:defRPr/>
            </a:pPr>
            <a:endParaRPr lang="en-US" altLang="en-US"/>
          </a:p>
        </p:txBody>
      </p:sp>
      <p:sp>
        <p:nvSpPr>
          <p:cNvPr id="4" name="Slide Number Placeholder 5"/>
          <p:cNvSpPr>
            <a:spLocks noGrp="1"/>
          </p:cNvSpPr>
          <p:nvPr>
            <p:ph type="sldNum" sz="quarter" idx="11"/>
          </p:nvPr>
        </p:nvSpPr>
        <p:spPr/>
        <p:txBody>
          <a:bodyPr/>
          <a:lstStyle>
            <a:lvl1pPr>
              <a:defRPr/>
            </a:lvl1pPr>
          </a:lstStyle>
          <a:p>
            <a:pPr>
              <a:defRPr/>
            </a:pPr>
            <a:fld id="{DF3A14D7-8449-4DA0-9772-C31010F36776}" type="slidenum">
              <a:rPr lang="en-US" altLang="en-US"/>
              <a:pPr>
                <a:defRPr/>
              </a:pPr>
              <a:t>‹#›</a:t>
            </a:fld>
            <a:endParaRPr lang="en-US" altLang="en-US"/>
          </a:p>
        </p:txBody>
      </p:sp>
    </p:spTree>
    <p:extLst>
      <p:ext uri="{BB962C8B-B14F-4D97-AF65-F5344CB8AC3E}">
        <p14:creationId xmlns:p14="http://schemas.microsoft.com/office/powerpoint/2010/main" val="100647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B128C41A-7A0A-A74C-A765-4BF8AA94B2BC}" type="slidenum">
              <a:rPr lang="en-US" altLang="en-US" smtClean="0"/>
              <a:pPr/>
              <a:t>‹#›</a:t>
            </a:fld>
            <a:endParaRPr lang="en-US" alt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Content Placeholder 5"/>
          <p:cNvSpPr>
            <a:spLocks noGrp="1"/>
          </p:cNvSpPr>
          <p:nvPr>
            <p:ph sz="quarter" idx="12"/>
          </p:nvPr>
        </p:nvSpPr>
        <p:spPr>
          <a:xfrm>
            <a:off x="247651" y="1045371"/>
            <a:ext cx="8612188" cy="33920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6629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5725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70129" y="4767264"/>
            <a:ext cx="516675" cy="273844"/>
          </a:xfrm>
          <a:prstGeom prst="rect">
            <a:avLst/>
          </a:prstGeom>
        </p:spPr>
        <p:txBody>
          <a:bodyPr vert="horz" lIns="91440" tIns="45720" rIns="91440" bIns="45720" rtlCol="0" anchor="ctr"/>
          <a:lstStyle>
            <a:lvl1pPr algn="r">
              <a:defRPr sz="750">
                <a:solidFill>
                  <a:srgbClr val="898989"/>
                </a:solidFill>
              </a:defRPr>
            </a:lvl1pPr>
          </a:lstStyle>
          <a:p>
            <a:fld id="{D260E43B-7F43-FA45-AAB7-E054FD6CC4E3}" type="slidenum">
              <a:rPr lang="en-US" smtClean="0"/>
              <a:pPr/>
              <a:t>‹#›</a:t>
            </a:fld>
            <a:endParaRPr lang="en-US" dirty="0"/>
          </a:p>
        </p:txBody>
      </p:sp>
      <p:grpSp>
        <p:nvGrpSpPr>
          <p:cNvPr id="10" name="Group 9"/>
          <p:cNvGrpSpPr/>
          <p:nvPr userDrawn="1"/>
        </p:nvGrpSpPr>
        <p:grpSpPr>
          <a:xfrm>
            <a:off x="-158720" y="-106972"/>
            <a:ext cx="9447495" cy="5353494"/>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463" y="4742834"/>
            <a:ext cx="9166199" cy="4095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a:defRPr/>
            </a:pPr>
            <a:endParaRPr lang="en-US" sz="1350" dirty="0">
              <a:solidFill>
                <a:srgbClr val="FFFFFF"/>
              </a:solidFill>
              <a:latin typeface="Arial" charset="0"/>
              <a:ea typeface="ＭＳ Ｐゴシック" charset="0"/>
              <a:cs typeface="ＭＳ Ｐゴシック" charset="0"/>
            </a:endParaRPr>
          </a:p>
          <a:p>
            <a:pPr algn="ctr" defTabSz="342812">
              <a:defRPr/>
            </a:pPr>
            <a:endParaRPr lang="en-US" sz="1350" dirty="0">
              <a:solidFill>
                <a:srgbClr val="FFFFFF"/>
              </a:solidFill>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66643" y="4843399"/>
            <a:ext cx="1570468" cy="197711"/>
          </a:xfrm>
          <a:prstGeom prst="rect">
            <a:avLst/>
          </a:prstGeom>
        </p:spPr>
      </p:pic>
    </p:spTree>
    <p:extLst>
      <p:ext uri="{BB962C8B-B14F-4D97-AF65-F5344CB8AC3E}">
        <p14:creationId xmlns:p14="http://schemas.microsoft.com/office/powerpoint/2010/main" val="19053643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3" r:id="rId4"/>
    <p:sldLayoutId id="2147483689" r:id="rId5"/>
    <p:sldLayoutId id="2147483690" r:id="rId6"/>
  </p:sldLayoutIdLst>
  <p:hf hdr="0" ft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87095" y="3094265"/>
            <a:ext cx="6169819" cy="935393"/>
          </a:xfrm>
        </p:spPr>
        <p:txBody>
          <a:bodyPr>
            <a:normAutofit/>
          </a:bodyPr>
          <a:lstStyle/>
          <a:p>
            <a:pPr>
              <a:lnSpc>
                <a:spcPct val="80000"/>
              </a:lnSpc>
              <a:spcBef>
                <a:spcPts val="800"/>
              </a:spcBef>
              <a:defRPr sz="3600"/>
            </a:pPr>
            <a:r>
              <a:rPr lang="en-US" sz="1500" dirty="0">
                <a:latin typeface="+mj-lt"/>
              </a:rPr>
              <a:t>Diego Arbelaez</a:t>
            </a:r>
            <a:r>
              <a:rPr lang="en-US" sz="1600" dirty="0"/>
              <a:t> (for the Nb</a:t>
            </a:r>
            <a:r>
              <a:rPr lang="en-US" sz="1600" baseline="-25000" dirty="0"/>
              <a:t>3</a:t>
            </a:r>
            <a:r>
              <a:rPr lang="en-US" sz="1600" dirty="0"/>
              <a:t>Sn CCT Team)</a:t>
            </a:r>
          </a:p>
          <a:p>
            <a:r>
              <a:rPr lang="en-US" sz="1600" dirty="0">
                <a:latin typeface="+mj-lt"/>
              </a:rPr>
              <a:t>U.S. MDP Collaboration Meeting </a:t>
            </a:r>
          </a:p>
          <a:p>
            <a:r>
              <a:rPr lang="en-US" sz="1600" dirty="0" smtClean="0">
                <a:solidFill>
                  <a:srgbClr val="FFFFFF"/>
                </a:solidFill>
                <a:latin typeface="+mj-lt"/>
              </a:rPr>
              <a:t>04/30/2024</a:t>
            </a:r>
            <a:endParaRPr lang="en-US" sz="1600" dirty="0">
              <a:solidFill>
                <a:srgbClr val="FFFFFF"/>
              </a:solidFill>
              <a:latin typeface="+mj-lt"/>
            </a:endParaRPr>
          </a:p>
        </p:txBody>
      </p:sp>
      <p:sp>
        <p:nvSpPr>
          <p:cNvPr id="3" name="Rectangle 2"/>
          <p:cNvSpPr/>
          <p:nvPr/>
        </p:nvSpPr>
        <p:spPr>
          <a:xfrm>
            <a:off x="1315047" y="1466745"/>
            <a:ext cx="6513913" cy="484748"/>
          </a:xfrm>
          <a:prstGeom prst="rect">
            <a:avLst/>
          </a:prstGeom>
        </p:spPr>
        <p:txBody>
          <a:bodyPr wrap="square">
            <a:spAutoFit/>
          </a:bodyPr>
          <a:lstStyle/>
          <a:p>
            <a:pPr algn="ctr"/>
            <a:r>
              <a:rPr lang="en-US" sz="2550" dirty="0">
                <a:solidFill>
                  <a:srgbClr val="FFFFFF"/>
                </a:solidFill>
                <a:latin typeface="+mj-lt"/>
              </a:rPr>
              <a:t>Nb</a:t>
            </a:r>
            <a:r>
              <a:rPr lang="en-US" sz="2550" baseline="-25000" dirty="0">
                <a:solidFill>
                  <a:srgbClr val="FFFFFF"/>
                </a:solidFill>
                <a:latin typeface="+mj-lt"/>
              </a:rPr>
              <a:t>3</a:t>
            </a:r>
            <a:r>
              <a:rPr lang="en-US" sz="2550" dirty="0">
                <a:solidFill>
                  <a:srgbClr val="FFFFFF"/>
                </a:solidFill>
                <a:latin typeface="+mj-lt"/>
              </a:rPr>
              <a:t>Sn Magnets – CCT Status and Next Steps</a:t>
            </a:r>
          </a:p>
        </p:txBody>
      </p:sp>
    </p:spTree>
    <p:extLst>
      <p:ext uri="{BB962C8B-B14F-4D97-AF65-F5344CB8AC3E}">
        <p14:creationId xmlns:p14="http://schemas.microsoft.com/office/powerpoint/2010/main" val="326649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Status And Next Steps</a:t>
            </a:r>
          </a:p>
        </p:txBody>
      </p:sp>
      <p:sp>
        <p:nvSpPr>
          <p:cNvPr id="3" name="Content Placeholder 2"/>
          <p:cNvSpPr>
            <a:spLocks noGrp="1"/>
          </p:cNvSpPr>
          <p:nvPr>
            <p:ph idx="1"/>
          </p:nvPr>
        </p:nvSpPr>
        <p:spPr>
          <a:xfrm>
            <a:off x="81150" y="895145"/>
            <a:ext cx="5666507" cy="3685006"/>
          </a:xfrm>
        </p:spPr>
        <p:txBody>
          <a:bodyPr>
            <a:noAutofit/>
          </a:bodyPr>
          <a:lstStyle/>
          <a:p>
            <a:pPr marL="0" indent="0">
              <a:buNone/>
            </a:pPr>
            <a:r>
              <a:rPr lang="en-US" sz="1600" dirty="0"/>
              <a:t>Current Status</a:t>
            </a:r>
          </a:p>
          <a:p>
            <a:r>
              <a:rPr lang="en-US" sz="1300" dirty="0"/>
              <a:t>Current conceptual design assumes use of existing LD1 (in-hand) cable for inner layers and MQXF type (needed) cable for outer layers</a:t>
            </a:r>
          </a:p>
          <a:p>
            <a:r>
              <a:rPr lang="en-US" sz="1300" dirty="0"/>
              <a:t>Completed baseline 3D </a:t>
            </a:r>
            <a:r>
              <a:rPr lang="en-US" sz="1300" dirty="0" smtClean="0"/>
              <a:t>analysis</a:t>
            </a:r>
          </a:p>
          <a:p>
            <a:r>
              <a:rPr lang="en-US" sz="1300" dirty="0" smtClean="0"/>
              <a:t>Baseline </a:t>
            </a:r>
            <a:r>
              <a:rPr lang="en-US" sz="1300" dirty="0"/>
              <a:t>structure design is </a:t>
            </a:r>
            <a:r>
              <a:rPr lang="en-US" sz="1300" dirty="0" smtClean="0"/>
              <a:t>complete (from analysis standpoint)</a:t>
            </a:r>
            <a:endParaRPr lang="en-US" sz="1300" dirty="0"/>
          </a:p>
          <a:p>
            <a:r>
              <a:rPr lang="en-US" sz="1300" dirty="0" smtClean="0"/>
              <a:t>First set of winding, reaction, and impregnation tests have been performed on 7-turn Coil (demonstrated feasibility of winding wide cable)</a:t>
            </a:r>
          </a:p>
          <a:p>
            <a:r>
              <a:rPr lang="en-US" sz="1300" dirty="0" smtClean="0"/>
              <a:t>Delays were incurred due to machinist leaving group, moved machining operation to main LBL shop, ready again to continue on second test (20-turn) followed by machining of inner layer</a:t>
            </a:r>
          </a:p>
          <a:p>
            <a:pPr marL="0" indent="0">
              <a:buNone/>
            </a:pPr>
            <a:r>
              <a:rPr lang="en-US" sz="1600" dirty="0" smtClean="0"/>
              <a:t>Upcoming </a:t>
            </a:r>
            <a:r>
              <a:rPr lang="en-US" sz="1600" dirty="0"/>
              <a:t>Work</a:t>
            </a:r>
          </a:p>
          <a:p>
            <a:r>
              <a:rPr lang="en-US" sz="1300" dirty="0"/>
              <a:t>Complete </a:t>
            </a:r>
            <a:r>
              <a:rPr lang="en-US" sz="1300" dirty="0" smtClean="0"/>
              <a:t>second 20-turn test mandrel to finalize coil geometry</a:t>
            </a:r>
            <a:endParaRPr lang="en-US" sz="1300" dirty="0"/>
          </a:p>
          <a:p>
            <a:r>
              <a:rPr lang="en-US" sz="1300" dirty="0" smtClean="0"/>
              <a:t>Machining of layer 1</a:t>
            </a:r>
          </a:p>
          <a:p>
            <a:r>
              <a:rPr lang="en-US" sz="1300" dirty="0" smtClean="0"/>
              <a:t>Winding, Reaction, and Impregnation of layer 1</a:t>
            </a:r>
            <a:endParaRPr lang="en-US" sz="1300" dirty="0"/>
          </a:p>
        </p:txBody>
      </p:sp>
      <p:sp>
        <p:nvSpPr>
          <p:cNvPr id="6" name="Slide Number Placeholder 5"/>
          <p:cNvSpPr>
            <a:spLocks noGrp="1"/>
          </p:cNvSpPr>
          <p:nvPr>
            <p:ph type="sldNum" sz="quarter" idx="12"/>
          </p:nvPr>
        </p:nvSpPr>
        <p:spPr/>
        <p:txBody>
          <a:bodyPr/>
          <a:lstStyle/>
          <a:p>
            <a:fld id="{109AC563-2A74-4DF8-8CED-788D1EB7B86E}" type="slidenum">
              <a:rPr lang="en-US" smtClean="0"/>
              <a:t>10</a:t>
            </a:fld>
            <a:endParaRPr lang="en-US"/>
          </a:p>
        </p:txBody>
      </p:sp>
      <p:sp>
        <p:nvSpPr>
          <p:cNvPr id="9" name="TextBox 8"/>
          <p:cNvSpPr txBox="1"/>
          <p:nvPr/>
        </p:nvSpPr>
        <p:spPr>
          <a:xfrm>
            <a:off x="6426495" y="899141"/>
            <a:ext cx="1586446" cy="276999"/>
          </a:xfrm>
          <a:prstGeom prst="rect">
            <a:avLst/>
          </a:prstGeom>
          <a:noFill/>
        </p:spPr>
        <p:txBody>
          <a:bodyPr wrap="square" rtlCol="0">
            <a:spAutoFit/>
          </a:bodyPr>
          <a:lstStyle/>
          <a:p>
            <a:r>
              <a:rPr lang="en-US" sz="1200" dirty="0">
                <a:solidFill>
                  <a:srgbClr val="1F497D"/>
                </a:solidFill>
                <a:latin typeface="+mj-lt"/>
              </a:rPr>
              <a:t>4 Layer CCT Magnet</a:t>
            </a:r>
          </a:p>
        </p:txBody>
      </p:sp>
      <p:sp>
        <p:nvSpPr>
          <p:cNvPr id="13" name="Rectangle 12"/>
          <p:cNvSpPr/>
          <p:nvPr/>
        </p:nvSpPr>
        <p:spPr>
          <a:xfrm>
            <a:off x="65939" y="4216974"/>
            <a:ext cx="6276805" cy="523220"/>
          </a:xfrm>
          <a:prstGeom prst="rect">
            <a:avLst/>
          </a:prstGeom>
        </p:spPr>
        <p:txBody>
          <a:bodyPr wrap="square">
            <a:spAutoFit/>
          </a:bodyPr>
          <a:lstStyle/>
          <a:p>
            <a:r>
              <a:rPr lang="en-US" sz="1400" i="1" dirty="0" smtClean="0">
                <a:solidFill>
                  <a:schemeClr val="tx2"/>
                </a:solidFill>
                <a:latin typeface="Roboto"/>
              </a:rPr>
              <a:t>* See talk by J.L. </a:t>
            </a:r>
            <a:r>
              <a:rPr lang="en-US" sz="1400" i="1" dirty="0" err="1" smtClean="0">
                <a:solidFill>
                  <a:schemeClr val="tx2"/>
                </a:solidFill>
                <a:latin typeface="Roboto"/>
              </a:rPr>
              <a:t>Rudeiros</a:t>
            </a:r>
            <a:r>
              <a:rPr lang="en-US" sz="1400" i="1" dirty="0" smtClean="0">
                <a:solidFill>
                  <a:schemeClr val="tx2"/>
                </a:solidFill>
                <a:latin typeface="Roboto"/>
              </a:rPr>
              <a:t> Fernandez (fabrication updates)</a:t>
            </a:r>
          </a:p>
          <a:p>
            <a:r>
              <a:rPr lang="en-US" sz="1400" i="1" dirty="0" smtClean="0">
                <a:solidFill>
                  <a:schemeClr val="tx2"/>
                </a:solidFill>
                <a:latin typeface="Roboto"/>
              </a:rPr>
              <a:t>* </a:t>
            </a:r>
            <a:r>
              <a:rPr lang="en-US" sz="1400" i="1" dirty="0">
                <a:solidFill>
                  <a:schemeClr val="tx2"/>
                </a:solidFill>
                <a:latin typeface="Roboto"/>
              </a:rPr>
              <a:t>See </a:t>
            </a:r>
            <a:r>
              <a:rPr lang="en-US" sz="1400" i="1" dirty="0" smtClean="0">
                <a:solidFill>
                  <a:schemeClr val="tx2"/>
                </a:solidFill>
                <a:latin typeface="Roboto"/>
              </a:rPr>
              <a:t>design talks by L. </a:t>
            </a:r>
            <a:r>
              <a:rPr lang="en-US" sz="1400" i="1" dirty="0" err="1" smtClean="0">
                <a:solidFill>
                  <a:schemeClr val="tx2"/>
                </a:solidFill>
                <a:latin typeface="Roboto"/>
              </a:rPr>
              <a:t>Brouwer</a:t>
            </a:r>
            <a:r>
              <a:rPr lang="en-US" sz="1400" i="1" dirty="0" smtClean="0">
                <a:solidFill>
                  <a:schemeClr val="tx2"/>
                </a:solidFill>
                <a:latin typeface="Roboto"/>
              </a:rPr>
              <a:t> </a:t>
            </a:r>
            <a:r>
              <a:rPr lang="en-US" sz="1400" i="1" dirty="0">
                <a:solidFill>
                  <a:schemeClr val="tx2"/>
                </a:solidFill>
                <a:latin typeface="Roboto"/>
              </a:rPr>
              <a:t>(CCT6) and </a:t>
            </a:r>
            <a:r>
              <a:rPr lang="en-US" sz="1400" i="1" dirty="0" smtClean="0">
                <a:solidFill>
                  <a:schemeClr val="tx2"/>
                </a:solidFill>
                <a:latin typeface="Roboto"/>
              </a:rPr>
              <a:t>M. </a:t>
            </a:r>
            <a:r>
              <a:rPr lang="en-US" sz="1400" i="1" dirty="0" err="1">
                <a:solidFill>
                  <a:schemeClr val="tx2"/>
                </a:solidFill>
                <a:latin typeface="Roboto"/>
              </a:rPr>
              <a:t>Juchno</a:t>
            </a:r>
            <a:r>
              <a:rPr lang="en-US" sz="1400" i="1" dirty="0">
                <a:solidFill>
                  <a:schemeClr val="tx2"/>
                </a:solidFill>
                <a:latin typeface="Roboto"/>
              </a:rPr>
              <a:t> (Utility </a:t>
            </a:r>
            <a:r>
              <a:rPr lang="en-US" sz="1400" i="1" dirty="0" smtClean="0">
                <a:solidFill>
                  <a:schemeClr val="tx2"/>
                </a:solidFill>
                <a:latin typeface="Roboto"/>
              </a:rPr>
              <a:t>Structure)</a:t>
            </a:r>
            <a:endParaRPr lang="en-US" sz="1400" i="1" dirty="0">
              <a:solidFill>
                <a:schemeClr val="tx2"/>
              </a:solidFill>
            </a:endParaRPr>
          </a:p>
        </p:txBody>
      </p:sp>
      <p:pic>
        <p:nvPicPr>
          <p:cNvPr id="14" name="Content Placeholder 4">
            <a:extLst>
              <a:ext uri="{FF2B5EF4-FFF2-40B4-BE49-F238E27FC236}">
                <a16:creationId xmlns:a16="http://schemas.microsoft.com/office/drawing/2014/main" id="{DEE9452A-BD16-E8BA-393F-E843EA6DEE2D}"/>
              </a:ext>
            </a:extLst>
          </p:cNvPr>
          <p:cNvPicPr>
            <a:picLocks noChangeAspect="1"/>
          </p:cNvPicPr>
          <p:nvPr/>
        </p:nvPicPr>
        <p:blipFill>
          <a:blip r:embed="rId3"/>
          <a:stretch>
            <a:fillRect/>
          </a:stretch>
        </p:blipFill>
        <p:spPr>
          <a:xfrm>
            <a:off x="7357267" y="1086097"/>
            <a:ext cx="1753000" cy="1368882"/>
          </a:xfrm>
          <a:prstGeom prst="rect">
            <a:avLst/>
          </a:prstGeom>
        </p:spPr>
      </p:pic>
      <p:pic>
        <p:nvPicPr>
          <p:cNvPr id="18" name="Content Placeholder 5">
            <a:extLst>
              <a:ext uri="{FF2B5EF4-FFF2-40B4-BE49-F238E27FC236}">
                <a16:creationId xmlns:a16="http://schemas.microsoft.com/office/drawing/2014/main" id="{FAF087DF-C7A0-AA68-47BD-D7692BEEAB9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9795" y1="26405" x2="71772" y2="10883"/>
                        <a14:foregroundMark x1="7124" y1="35593" x2="20392" y2="13738"/>
                        <a14:foregroundMark x1="17275" y1="15433" x2="43811" y2="3390"/>
                        <a14:foregroundMark x1="41140" y1="4371" x2="71772" y2="8742"/>
                        <a14:foregroundMark x1="68744" y1="9188" x2="90917" y2="28457"/>
                        <a14:foregroundMark x1="35708" y1="15611" x2="58326" y2="16414"/>
                        <a14:foregroundMark x1="41585" y1="83764" x2="58771" y2="82516"/>
                        <a14:foregroundMark x1="49243" y1="87868" x2="50223" y2="88492"/>
                        <a14:foregroundMark x1="6322" y1="33274" x2="5076" y2="63782"/>
                        <a14:foregroundMark x1="4007" y1="60928" x2="22707" y2="86262"/>
                        <a14:foregroundMark x1="19323" y1="86441" x2="48353" y2="96164"/>
                        <a14:foregroundMark x1="43811" y1="95807" x2="70971" y2="89117"/>
                        <a14:foregroundMark x1="66874" y1="92417" x2="90472" y2="71722"/>
                        <a14:foregroundMark x1="89403" y1="74576" x2="97329" y2="46566"/>
                      </a14:backgroundRemoval>
                    </a14:imgEffect>
                  </a14:imgLayer>
                </a14:imgProps>
              </a:ext>
            </a:extLst>
          </a:blip>
          <a:stretch>
            <a:fillRect/>
          </a:stretch>
        </p:blipFill>
        <p:spPr>
          <a:xfrm>
            <a:off x="5672510" y="1216432"/>
            <a:ext cx="1629274" cy="1626371"/>
          </a:xfrm>
          <a:prstGeom prst="rect">
            <a:avLst/>
          </a:prstGeom>
        </p:spPr>
      </p:pic>
      <p:pic>
        <p:nvPicPr>
          <p:cNvPr id="19" name="Picture 18">
            <a:extLst>
              <a:ext uri="{FF2B5EF4-FFF2-40B4-BE49-F238E27FC236}">
                <a16:creationId xmlns:a16="http://schemas.microsoft.com/office/drawing/2014/main" id="{10EDABAB-0829-9CC2-F15F-9B95AB496C85}"/>
              </a:ext>
            </a:extLst>
          </p:cNvPr>
          <p:cNvPicPr>
            <a:picLocks noChangeAspect="1"/>
          </p:cNvPicPr>
          <p:nvPr/>
        </p:nvPicPr>
        <p:blipFill>
          <a:blip r:embed="rId6"/>
          <a:stretch>
            <a:fillRect/>
          </a:stretch>
        </p:blipFill>
        <p:spPr>
          <a:xfrm>
            <a:off x="6342744" y="2575414"/>
            <a:ext cx="2917372" cy="2004737"/>
          </a:xfrm>
          <a:prstGeom prst="rect">
            <a:avLst/>
          </a:prstGeom>
        </p:spPr>
      </p:pic>
    </p:spTree>
    <p:extLst>
      <p:ext uri="{BB962C8B-B14F-4D97-AF65-F5344CB8AC3E}">
        <p14:creationId xmlns:p14="http://schemas.microsoft.com/office/powerpoint/2010/main" val="3116833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CCT6 Impregnation Decision Plan</a:t>
            </a:r>
            <a:endParaRPr lang="en-US" dirty="0"/>
          </a:p>
        </p:txBody>
      </p:sp>
      <p:sp>
        <p:nvSpPr>
          <p:cNvPr id="3" name="Content Placeholder 2"/>
          <p:cNvSpPr>
            <a:spLocks noGrp="1"/>
          </p:cNvSpPr>
          <p:nvPr>
            <p:ph idx="1"/>
          </p:nvPr>
        </p:nvSpPr>
        <p:spPr>
          <a:xfrm>
            <a:off x="81151" y="895147"/>
            <a:ext cx="8903192" cy="2356054"/>
          </a:xfrm>
        </p:spPr>
        <p:txBody>
          <a:bodyPr>
            <a:noAutofit/>
          </a:bodyPr>
          <a:lstStyle/>
          <a:p>
            <a:r>
              <a:rPr lang="en-US" sz="1500" dirty="0" smtClean="0"/>
              <a:t>Desire to operate close to the conductor limit with minimal training for CCT6 </a:t>
            </a:r>
          </a:p>
          <a:p>
            <a:r>
              <a:rPr lang="en-US" sz="1500" dirty="0" smtClean="0"/>
              <a:t>Wax subscale has been completed without training and we are currently working on filled wax subscale magnet</a:t>
            </a:r>
          </a:p>
          <a:p>
            <a:r>
              <a:rPr lang="en-US" sz="1500" dirty="0" smtClean="0"/>
              <a:t>Have started work on building a wax impregnated CCT5 @10T (CCT5W) as a stepping stone towards CCT6</a:t>
            </a:r>
          </a:p>
          <a:p>
            <a:pPr lvl="1"/>
            <a:r>
              <a:rPr lang="en-US" sz="1400" dirty="0"/>
              <a:t>Average radial stress of CCT5 at 10 T is representative of CCT6 at ~12 T. Subscale stresses are significantly lower</a:t>
            </a:r>
          </a:p>
          <a:p>
            <a:pPr lvl="1"/>
            <a:r>
              <a:rPr lang="en-US" sz="1400" dirty="0" smtClean="0"/>
              <a:t>The cost and effort to build CCT5W is only slightly more than for a subscale magnet since the process is the same, the machining cost is only slightly higher, and cable is available</a:t>
            </a:r>
          </a:p>
        </p:txBody>
      </p:sp>
      <p:sp>
        <p:nvSpPr>
          <p:cNvPr id="6" name="Slide Number Placeholder 5"/>
          <p:cNvSpPr>
            <a:spLocks noGrp="1"/>
          </p:cNvSpPr>
          <p:nvPr>
            <p:ph type="sldNum" sz="quarter" idx="12"/>
          </p:nvPr>
        </p:nvSpPr>
        <p:spPr/>
        <p:txBody>
          <a:bodyPr/>
          <a:lstStyle/>
          <a:p>
            <a:fld id="{109AC563-2A74-4DF8-8CED-788D1EB7B86E}" type="slidenum">
              <a:rPr lang="en-US" smtClean="0"/>
              <a:t>11</a:t>
            </a:fld>
            <a:endParaRPr lang="en-US"/>
          </a:p>
        </p:txBody>
      </p:sp>
      <p:grpSp>
        <p:nvGrpSpPr>
          <p:cNvPr id="11" name="Group 10"/>
          <p:cNvGrpSpPr/>
          <p:nvPr/>
        </p:nvGrpSpPr>
        <p:grpSpPr>
          <a:xfrm>
            <a:off x="5578504" y="3110077"/>
            <a:ext cx="3431708" cy="1656608"/>
            <a:chOff x="5578504" y="3066535"/>
            <a:chExt cx="3431708" cy="1656608"/>
          </a:xfrm>
        </p:grpSpPr>
        <p:pic>
          <p:nvPicPr>
            <p:cNvPr id="7" name="Picture 6"/>
            <p:cNvPicPr>
              <a:picLocks noChangeAspect="1"/>
            </p:cNvPicPr>
            <p:nvPr/>
          </p:nvPicPr>
          <p:blipFill>
            <a:blip r:embed="rId3"/>
            <a:stretch>
              <a:fillRect/>
            </a:stretch>
          </p:blipFill>
          <p:spPr>
            <a:xfrm>
              <a:off x="5578504" y="3328660"/>
              <a:ext cx="3405839" cy="1394483"/>
            </a:xfrm>
            <a:prstGeom prst="rect">
              <a:avLst/>
            </a:prstGeom>
          </p:spPr>
        </p:pic>
        <p:sp>
          <p:nvSpPr>
            <p:cNvPr id="10" name="TextBox 9"/>
            <p:cNvSpPr txBox="1"/>
            <p:nvPr/>
          </p:nvSpPr>
          <p:spPr>
            <a:xfrm>
              <a:off x="5917058" y="3066535"/>
              <a:ext cx="3093154" cy="338554"/>
            </a:xfrm>
            <a:prstGeom prst="rect">
              <a:avLst/>
            </a:prstGeom>
            <a:noFill/>
          </p:spPr>
          <p:txBody>
            <a:bodyPr wrap="none" rtlCol="0">
              <a:spAutoFit/>
            </a:bodyPr>
            <a:lstStyle/>
            <a:p>
              <a:r>
                <a:rPr lang="en-US" sz="1600" dirty="0" smtClean="0"/>
                <a:t>Stress on Turn from Lorentz Force</a:t>
              </a:r>
              <a:endParaRPr lang="en-US" sz="1600" dirty="0"/>
            </a:p>
          </p:txBody>
        </p:sp>
      </p:grpSp>
      <p:sp>
        <p:nvSpPr>
          <p:cNvPr id="20" name="Rounded Rectangle 19"/>
          <p:cNvSpPr/>
          <p:nvPr/>
        </p:nvSpPr>
        <p:spPr>
          <a:xfrm>
            <a:off x="145353" y="3390573"/>
            <a:ext cx="1785046" cy="441197"/>
          </a:xfrm>
          <a:prstGeom prst="roundRect">
            <a:avLst/>
          </a:prstGeom>
          <a:solidFill>
            <a:srgbClr val="1241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Plain Wax SUB</a:t>
            </a:r>
            <a:endParaRPr lang="en-US" dirty="0"/>
          </a:p>
        </p:txBody>
      </p:sp>
      <p:sp>
        <p:nvSpPr>
          <p:cNvPr id="21" name="Rounded Rectangle 20"/>
          <p:cNvSpPr/>
          <p:nvPr/>
        </p:nvSpPr>
        <p:spPr>
          <a:xfrm>
            <a:off x="152610" y="4094516"/>
            <a:ext cx="1777789" cy="441197"/>
          </a:xfrm>
          <a:prstGeom prst="roundRect">
            <a:avLst/>
          </a:prstGeom>
          <a:solidFill>
            <a:srgbClr val="1241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Filled Wax SUB</a:t>
            </a:r>
            <a:endParaRPr lang="en-US" dirty="0"/>
          </a:p>
        </p:txBody>
      </p:sp>
      <p:sp>
        <p:nvSpPr>
          <p:cNvPr id="22" name="Rounded Rectangle 21"/>
          <p:cNvSpPr/>
          <p:nvPr/>
        </p:nvSpPr>
        <p:spPr>
          <a:xfrm>
            <a:off x="2565611" y="3763571"/>
            <a:ext cx="1208104" cy="441197"/>
          </a:xfrm>
          <a:prstGeom prst="roundRect">
            <a:avLst/>
          </a:prstGeom>
          <a:solidFill>
            <a:srgbClr val="1241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CCT5W</a:t>
            </a:r>
            <a:endParaRPr lang="en-US" dirty="0"/>
          </a:p>
        </p:txBody>
      </p:sp>
      <p:sp>
        <p:nvSpPr>
          <p:cNvPr id="23" name="Rounded Rectangle 22"/>
          <p:cNvSpPr/>
          <p:nvPr/>
        </p:nvSpPr>
        <p:spPr>
          <a:xfrm>
            <a:off x="4162182" y="3762127"/>
            <a:ext cx="1208104" cy="441197"/>
          </a:xfrm>
          <a:prstGeom prst="roundRect">
            <a:avLst/>
          </a:prstGeom>
          <a:solidFill>
            <a:srgbClr val="1241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CCT6</a:t>
            </a:r>
            <a:endParaRPr lang="en-US" dirty="0"/>
          </a:p>
        </p:txBody>
      </p:sp>
      <p:cxnSp>
        <p:nvCxnSpPr>
          <p:cNvPr id="25" name="Elbow Connector 24"/>
          <p:cNvCxnSpPr>
            <a:stCxn id="20" idx="3"/>
            <a:endCxn id="22" idx="1"/>
          </p:cNvCxnSpPr>
          <p:nvPr/>
        </p:nvCxnSpPr>
        <p:spPr>
          <a:xfrm>
            <a:off x="1930399" y="3611172"/>
            <a:ext cx="635212" cy="37299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21" idx="3"/>
            <a:endCxn id="22" idx="1"/>
          </p:cNvCxnSpPr>
          <p:nvPr/>
        </p:nvCxnSpPr>
        <p:spPr>
          <a:xfrm flipV="1">
            <a:off x="1930399" y="3984170"/>
            <a:ext cx="635212" cy="33094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2" idx="3"/>
            <a:endCxn id="23" idx="1"/>
          </p:cNvCxnSpPr>
          <p:nvPr/>
        </p:nvCxnSpPr>
        <p:spPr>
          <a:xfrm flipV="1">
            <a:off x="3773715" y="3982726"/>
            <a:ext cx="388467" cy="14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921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“Large” CCT Model Milestones &amp; Deliverables</a:t>
            </a:r>
          </a:p>
        </p:txBody>
      </p:sp>
      <p:sp>
        <p:nvSpPr>
          <p:cNvPr id="3" name="Content Placeholder 2"/>
          <p:cNvSpPr>
            <a:spLocks noGrp="1"/>
          </p:cNvSpPr>
          <p:nvPr>
            <p:ph idx="1"/>
          </p:nvPr>
        </p:nvSpPr>
        <p:spPr>
          <a:xfrm>
            <a:off x="198862" y="925830"/>
            <a:ext cx="8229600" cy="3806189"/>
          </a:xfrm>
        </p:spPr>
        <p:txBody>
          <a:bodyPr>
            <a:noAutofit/>
          </a:bodyPr>
          <a:lstStyle/>
          <a:p>
            <a:pPr marL="0" indent="0">
              <a:buNone/>
            </a:pPr>
            <a:r>
              <a:rPr lang="en-US" dirty="0"/>
              <a:t>Deliverables</a:t>
            </a:r>
          </a:p>
          <a:p>
            <a:r>
              <a:rPr lang="en-US" dirty="0"/>
              <a:t>Design, fabrication, and test of 4-layer CCT magnet</a:t>
            </a:r>
          </a:p>
          <a:p>
            <a:pPr marL="0" indent="0">
              <a:buNone/>
            </a:pPr>
            <a:endParaRPr lang="en-US" dirty="0"/>
          </a:p>
          <a:p>
            <a:pPr marL="0" indent="0">
              <a:buNone/>
            </a:pPr>
            <a:r>
              <a:rPr lang="en-US" dirty="0"/>
              <a:t>Milestones</a:t>
            </a:r>
          </a:p>
          <a:p>
            <a:r>
              <a:rPr lang="en-US" dirty="0">
                <a:solidFill>
                  <a:schemeClr val="accent1">
                    <a:lumMod val="50000"/>
                  </a:schemeClr>
                </a:solidFill>
              </a:rPr>
              <a:t>Original milestone: Design completed at the end of Q1 FY2022 (with input from modeling and subscale work)</a:t>
            </a:r>
          </a:p>
          <a:p>
            <a:pPr lvl="1"/>
            <a:r>
              <a:rPr lang="en-US" sz="1600" dirty="0" smtClean="0">
                <a:solidFill>
                  <a:schemeClr val="accent1">
                    <a:lumMod val="50000"/>
                  </a:schemeClr>
                </a:solidFill>
              </a:rPr>
              <a:t>Design nearly complete, awaiting feedback from 20-turn test (expected July 2024)</a:t>
            </a:r>
            <a:endParaRPr lang="en-US" sz="1600" dirty="0">
              <a:solidFill>
                <a:schemeClr val="accent1">
                  <a:lumMod val="50000"/>
                </a:schemeClr>
              </a:solidFill>
            </a:endParaRPr>
          </a:p>
          <a:p>
            <a:r>
              <a:rPr lang="en-US" dirty="0" smtClean="0">
                <a:solidFill>
                  <a:schemeClr val="accent1">
                    <a:lumMod val="50000"/>
                  </a:schemeClr>
                </a:solidFill>
              </a:rPr>
              <a:t>Original </a:t>
            </a:r>
            <a:r>
              <a:rPr lang="en-US" dirty="0">
                <a:solidFill>
                  <a:schemeClr val="accent1">
                    <a:lumMod val="50000"/>
                  </a:schemeClr>
                </a:solidFill>
              </a:rPr>
              <a:t>Milestone: Full magnet assembly and testing Q3 FY2023</a:t>
            </a:r>
          </a:p>
          <a:p>
            <a:pPr lvl="1"/>
            <a:r>
              <a:rPr lang="en-US" sz="1600" dirty="0" smtClean="0">
                <a:solidFill>
                  <a:schemeClr val="accent1">
                    <a:lumMod val="50000"/>
                  </a:schemeClr>
                </a:solidFill>
              </a:rPr>
              <a:t>Fabricate layer 1 by end of 2024</a:t>
            </a:r>
          </a:p>
          <a:p>
            <a:pPr lvl="1"/>
            <a:r>
              <a:rPr lang="en-US" sz="1600" dirty="0" smtClean="0">
                <a:solidFill>
                  <a:schemeClr val="accent1">
                    <a:lumMod val="50000"/>
                  </a:schemeClr>
                </a:solidFill>
              </a:rPr>
              <a:t>Current </a:t>
            </a:r>
            <a:r>
              <a:rPr lang="en-US" sz="1600" dirty="0">
                <a:solidFill>
                  <a:schemeClr val="accent1">
                    <a:lumMod val="50000"/>
                  </a:schemeClr>
                </a:solidFill>
              </a:rPr>
              <a:t>plan is to test two inner layers ~ </a:t>
            </a:r>
            <a:r>
              <a:rPr lang="en-US" sz="1600" dirty="0" smtClean="0">
                <a:solidFill>
                  <a:schemeClr val="accent1">
                    <a:lumMod val="50000"/>
                  </a:schemeClr>
                </a:solidFill>
              </a:rPr>
              <a:t>Q3 </a:t>
            </a:r>
            <a:r>
              <a:rPr lang="en-US" sz="1600" dirty="0">
                <a:solidFill>
                  <a:schemeClr val="accent1">
                    <a:lumMod val="50000"/>
                  </a:schemeClr>
                </a:solidFill>
              </a:rPr>
              <a:t>FY </a:t>
            </a:r>
            <a:r>
              <a:rPr lang="en-US" sz="1600" dirty="0" smtClean="0">
                <a:solidFill>
                  <a:schemeClr val="accent1">
                    <a:lumMod val="50000"/>
                  </a:schemeClr>
                </a:solidFill>
              </a:rPr>
              <a:t>2025</a:t>
            </a:r>
          </a:p>
          <a:p>
            <a:pPr lvl="1"/>
            <a:r>
              <a:rPr lang="en-US" sz="1600" dirty="0" smtClean="0">
                <a:solidFill>
                  <a:schemeClr val="accent1">
                    <a:lumMod val="50000"/>
                  </a:schemeClr>
                </a:solidFill>
              </a:rPr>
              <a:t>Full </a:t>
            </a:r>
            <a:r>
              <a:rPr lang="en-US" sz="1600" dirty="0">
                <a:solidFill>
                  <a:schemeClr val="accent1">
                    <a:lumMod val="50000"/>
                  </a:schemeClr>
                </a:solidFill>
              </a:rPr>
              <a:t>magnet test would be approximately 1 year later</a:t>
            </a:r>
          </a:p>
        </p:txBody>
      </p:sp>
      <p:sp>
        <p:nvSpPr>
          <p:cNvPr id="6" name="Slide Number Placeholder 5"/>
          <p:cNvSpPr>
            <a:spLocks noGrp="1"/>
          </p:cNvSpPr>
          <p:nvPr>
            <p:ph type="sldNum" sz="quarter" idx="12"/>
          </p:nvPr>
        </p:nvSpPr>
        <p:spPr/>
        <p:txBody>
          <a:bodyPr/>
          <a:lstStyle/>
          <a:p>
            <a:fld id="{109AC563-2A74-4DF8-8CED-788D1EB7B86E}" type="slidenum">
              <a:rPr lang="en-US" smtClean="0"/>
              <a:t>12</a:t>
            </a:fld>
            <a:endParaRPr lang="en-US"/>
          </a:p>
        </p:txBody>
      </p:sp>
    </p:spTree>
    <p:extLst>
      <p:ext uri="{BB962C8B-B14F-4D97-AF65-F5344CB8AC3E}">
        <p14:creationId xmlns:p14="http://schemas.microsoft.com/office/powerpoint/2010/main" val="3361688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83611" y="1033198"/>
            <a:ext cx="8921581" cy="3551160"/>
          </a:xfrm>
        </p:spPr>
        <p:txBody>
          <a:bodyPr>
            <a:normAutofit fontScale="85000" lnSpcReduction="20000"/>
          </a:bodyPr>
          <a:lstStyle/>
          <a:p>
            <a:r>
              <a:rPr lang="en-US" dirty="0" smtClean="0">
                <a:solidFill>
                  <a:schemeClr val="accent1">
                    <a:lumMod val="50000"/>
                  </a:schemeClr>
                </a:solidFill>
              </a:rPr>
              <a:t>Training free demonstration of wax impregnated CCT subscale magnet</a:t>
            </a:r>
          </a:p>
          <a:p>
            <a:r>
              <a:rPr lang="en-US" dirty="0" smtClean="0">
                <a:solidFill>
                  <a:schemeClr val="accent1">
                    <a:lumMod val="50000"/>
                  </a:schemeClr>
                </a:solidFill>
              </a:rPr>
              <a:t>Subscale </a:t>
            </a:r>
            <a:r>
              <a:rPr lang="en-US" dirty="0">
                <a:solidFill>
                  <a:schemeClr val="accent1">
                    <a:lumMod val="50000"/>
                  </a:schemeClr>
                </a:solidFill>
              </a:rPr>
              <a:t>program has led to improvement in fabrication techniques and development of new methods (synergistic with HTS programs) </a:t>
            </a:r>
            <a:r>
              <a:rPr lang="en-US" i="1" dirty="0">
                <a:solidFill>
                  <a:schemeClr val="accent1">
                    <a:lumMod val="50000"/>
                  </a:schemeClr>
                </a:solidFill>
                <a:latin typeface="Arial" panose="020B0604020202020204" pitchFamily="34" charset="0"/>
                <a:cs typeface="Arial" panose="020B0604020202020204" pitchFamily="34" charset="0"/>
              </a:rPr>
              <a:t>* See talk by Jose Luis </a:t>
            </a:r>
            <a:r>
              <a:rPr lang="en-US" i="1" dirty="0" err="1" smtClean="0">
                <a:solidFill>
                  <a:schemeClr val="accent1">
                    <a:lumMod val="50000"/>
                  </a:schemeClr>
                </a:solidFill>
                <a:latin typeface="Arial" panose="020B0604020202020204" pitchFamily="34" charset="0"/>
                <a:cs typeface="Arial" panose="020B0604020202020204" pitchFamily="34" charset="0"/>
              </a:rPr>
              <a:t>Rudeiros</a:t>
            </a:r>
            <a:endParaRPr lang="en-US" i="1" dirty="0" smtClean="0">
              <a:solidFill>
                <a:schemeClr val="accent1">
                  <a:lumMod val="50000"/>
                </a:schemeClr>
              </a:solidFill>
              <a:latin typeface="Arial" panose="020B0604020202020204" pitchFamily="34" charset="0"/>
              <a:cs typeface="Arial" panose="020B0604020202020204" pitchFamily="34" charset="0"/>
            </a:endParaRPr>
          </a:p>
          <a:p>
            <a:r>
              <a:rPr lang="en-US" dirty="0" smtClean="0">
                <a:solidFill>
                  <a:schemeClr val="accent1">
                    <a:lumMod val="50000"/>
                  </a:schemeClr>
                </a:solidFill>
              </a:rPr>
              <a:t>Advanced the design of 120 </a:t>
            </a:r>
            <a:r>
              <a:rPr lang="en-US" dirty="0">
                <a:solidFill>
                  <a:schemeClr val="accent1">
                    <a:lumMod val="50000"/>
                  </a:schemeClr>
                </a:solidFill>
              </a:rPr>
              <a:t>mm bore 12 - 13 T 4 layer CCT dipole </a:t>
            </a:r>
            <a:r>
              <a:rPr lang="en-US" i="1" dirty="0" smtClean="0">
                <a:solidFill>
                  <a:schemeClr val="accent1">
                    <a:lumMod val="50000"/>
                  </a:schemeClr>
                </a:solidFill>
                <a:latin typeface="Arial" panose="020B0604020202020204" pitchFamily="34" charset="0"/>
                <a:cs typeface="Arial" panose="020B0604020202020204" pitchFamily="34" charset="0"/>
              </a:rPr>
              <a:t>* </a:t>
            </a:r>
            <a:r>
              <a:rPr lang="en-US" i="1" dirty="0">
                <a:solidFill>
                  <a:schemeClr val="accent1">
                    <a:lumMod val="50000"/>
                  </a:schemeClr>
                </a:solidFill>
                <a:latin typeface="Arial" panose="020B0604020202020204" pitchFamily="34" charset="0"/>
                <a:cs typeface="Arial" panose="020B0604020202020204" pitchFamily="34" charset="0"/>
              </a:rPr>
              <a:t>See talks by Lucas </a:t>
            </a:r>
            <a:r>
              <a:rPr lang="en-US" i="1" dirty="0" err="1">
                <a:solidFill>
                  <a:schemeClr val="accent1">
                    <a:lumMod val="50000"/>
                  </a:schemeClr>
                </a:solidFill>
                <a:latin typeface="Arial" panose="020B0604020202020204" pitchFamily="34" charset="0"/>
                <a:cs typeface="Arial" panose="020B0604020202020204" pitchFamily="34" charset="0"/>
              </a:rPr>
              <a:t>Brouwer</a:t>
            </a:r>
            <a:r>
              <a:rPr lang="en-US" i="1" dirty="0">
                <a:solidFill>
                  <a:schemeClr val="accent1">
                    <a:lumMod val="50000"/>
                  </a:schemeClr>
                </a:solidFill>
                <a:latin typeface="Arial" panose="020B0604020202020204" pitchFamily="34" charset="0"/>
                <a:cs typeface="Arial" panose="020B0604020202020204" pitchFamily="34" charset="0"/>
              </a:rPr>
              <a:t> (CCT6) and </a:t>
            </a:r>
            <a:r>
              <a:rPr lang="en-US" i="1" dirty="0" err="1">
                <a:solidFill>
                  <a:schemeClr val="accent1">
                    <a:lumMod val="50000"/>
                  </a:schemeClr>
                </a:solidFill>
                <a:latin typeface="Arial" panose="020B0604020202020204" pitchFamily="34" charset="0"/>
                <a:cs typeface="Arial" panose="020B0604020202020204" pitchFamily="34" charset="0"/>
              </a:rPr>
              <a:t>Mariusz</a:t>
            </a:r>
            <a:r>
              <a:rPr lang="en-US" i="1" dirty="0">
                <a:solidFill>
                  <a:schemeClr val="accent1">
                    <a:lumMod val="50000"/>
                  </a:schemeClr>
                </a:solidFill>
                <a:latin typeface="Arial" panose="020B0604020202020204" pitchFamily="34" charset="0"/>
                <a:cs typeface="Arial" panose="020B0604020202020204" pitchFamily="34" charset="0"/>
              </a:rPr>
              <a:t> </a:t>
            </a:r>
            <a:r>
              <a:rPr lang="en-US" i="1" dirty="0" err="1">
                <a:solidFill>
                  <a:schemeClr val="accent1">
                    <a:lumMod val="50000"/>
                  </a:schemeClr>
                </a:solidFill>
                <a:latin typeface="Arial" panose="020B0604020202020204" pitchFamily="34" charset="0"/>
                <a:cs typeface="Arial" panose="020B0604020202020204" pitchFamily="34" charset="0"/>
              </a:rPr>
              <a:t>Juchno</a:t>
            </a:r>
            <a:r>
              <a:rPr lang="en-US" i="1" dirty="0">
                <a:solidFill>
                  <a:schemeClr val="accent1">
                    <a:lumMod val="50000"/>
                  </a:schemeClr>
                </a:solidFill>
                <a:latin typeface="Arial" panose="020B0604020202020204" pitchFamily="34" charset="0"/>
                <a:cs typeface="Arial" panose="020B0604020202020204" pitchFamily="34" charset="0"/>
              </a:rPr>
              <a:t> (Utility Structure</a:t>
            </a:r>
            <a:r>
              <a:rPr lang="en-US" i="1" dirty="0" smtClean="0">
                <a:solidFill>
                  <a:schemeClr val="accent1">
                    <a:lumMod val="50000"/>
                  </a:schemeClr>
                </a:solidFill>
                <a:latin typeface="Arial" panose="020B0604020202020204" pitchFamily="34" charset="0"/>
                <a:cs typeface="Arial" panose="020B0604020202020204" pitchFamily="34" charset="0"/>
              </a:rPr>
              <a:t>)</a:t>
            </a:r>
          </a:p>
          <a:p>
            <a:r>
              <a:rPr lang="en-US" dirty="0">
                <a:solidFill>
                  <a:schemeClr val="accent1">
                    <a:lumMod val="50000"/>
                  </a:schemeClr>
                </a:solidFill>
              </a:rPr>
              <a:t>Developed plan for CCT6 impregnation decision process that includes CCT5W </a:t>
            </a:r>
            <a:r>
              <a:rPr lang="en-US" i="1" dirty="0" smtClean="0">
                <a:solidFill>
                  <a:schemeClr val="accent1">
                    <a:lumMod val="50000"/>
                  </a:schemeClr>
                </a:solidFill>
                <a:latin typeface="Arial" panose="020B0604020202020204" pitchFamily="34" charset="0"/>
                <a:cs typeface="Arial" panose="020B0604020202020204" pitchFamily="34" charset="0"/>
              </a:rPr>
              <a:t>(fabrication in progress)</a:t>
            </a:r>
            <a:endParaRPr lang="en-US" i="1" dirty="0">
              <a:solidFill>
                <a:schemeClr val="accent1">
                  <a:lumMod val="50000"/>
                </a:schemeClr>
              </a:solidFill>
              <a:latin typeface="Arial" panose="020B0604020202020204" pitchFamily="34" charset="0"/>
              <a:cs typeface="Arial" panose="020B0604020202020204" pitchFamily="34" charset="0"/>
            </a:endParaRPr>
          </a:p>
          <a:p>
            <a:r>
              <a:rPr lang="en-US" dirty="0" smtClean="0">
                <a:solidFill>
                  <a:schemeClr val="accent1">
                    <a:lumMod val="50000"/>
                  </a:schemeClr>
                </a:solidFill>
              </a:rPr>
              <a:t>Improved </a:t>
            </a:r>
            <a:r>
              <a:rPr lang="en-US" dirty="0">
                <a:solidFill>
                  <a:schemeClr val="accent1">
                    <a:lumMod val="50000"/>
                  </a:schemeClr>
                </a:solidFill>
              </a:rPr>
              <a:t>modeling efforts to better understand the interfaces in stress managed magnets are ongoing </a:t>
            </a:r>
            <a:r>
              <a:rPr lang="en-US" i="1" dirty="0">
                <a:solidFill>
                  <a:schemeClr val="accent1">
                    <a:lumMod val="50000"/>
                  </a:schemeClr>
                </a:solidFill>
                <a:latin typeface="Arial" panose="020B0604020202020204" pitchFamily="34" charset="0"/>
                <a:cs typeface="Arial" panose="020B0604020202020204" pitchFamily="34" charset="0"/>
              </a:rPr>
              <a:t>* See talk by Giorgio </a:t>
            </a:r>
            <a:r>
              <a:rPr lang="en-US" i="1" dirty="0" err="1">
                <a:solidFill>
                  <a:schemeClr val="accent1">
                    <a:lumMod val="50000"/>
                  </a:schemeClr>
                </a:solidFill>
                <a:latin typeface="Arial" panose="020B0604020202020204" pitchFamily="34" charset="0"/>
                <a:cs typeface="Arial" panose="020B0604020202020204" pitchFamily="34" charset="0"/>
              </a:rPr>
              <a:t>Vallone</a:t>
            </a:r>
            <a:r>
              <a:rPr lang="en-US" i="1" dirty="0">
                <a:solidFill>
                  <a:schemeClr val="accent1">
                    <a:lumMod val="50000"/>
                  </a:schemeClr>
                </a:solidFill>
                <a:latin typeface="Arial" panose="020B0604020202020204" pitchFamily="34" charset="0"/>
                <a:cs typeface="Arial" panose="020B0604020202020204" pitchFamily="34" charset="0"/>
              </a:rPr>
              <a:t> in Modeling Section</a:t>
            </a:r>
          </a:p>
          <a:p>
            <a:pPr marL="0" indent="0">
              <a:buNone/>
            </a:pPr>
            <a:endParaRPr lang="en-US" dirty="0">
              <a:solidFill>
                <a:schemeClr val="accent1">
                  <a:lumMod val="50000"/>
                </a:schemeClr>
              </a:solidFill>
            </a:endParaRPr>
          </a:p>
          <a:p>
            <a:pPr marL="0" indent="0">
              <a:buNone/>
            </a:pPr>
            <a:r>
              <a:rPr lang="en-US" sz="2100" dirty="0">
                <a:solidFill>
                  <a:schemeClr val="accent1">
                    <a:lumMod val="50000"/>
                  </a:schemeClr>
                </a:solidFill>
              </a:rPr>
              <a:t>Focus for next step in road map</a:t>
            </a:r>
          </a:p>
          <a:p>
            <a:r>
              <a:rPr lang="en-US" sz="2000" dirty="0" smtClean="0">
                <a:solidFill>
                  <a:schemeClr val="accent1">
                    <a:lumMod val="50000"/>
                  </a:schemeClr>
                </a:solidFill>
              </a:rPr>
              <a:t>Continue working on understanding and improving training in stress-managed Nb</a:t>
            </a:r>
            <a:r>
              <a:rPr lang="en-US" sz="2000" baseline="-25000" dirty="0" smtClean="0">
                <a:solidFill>
                  <a:schemeClr val="accent1">
                    <a:lumMod val="50000"/>
                  </a:schemeClr>
                </a:solidFill>
              </a:rPr>
              <a:t>3</a:t>
            </a:r>
            <a:r>
              <a:rPr lang="en-US" sz="2000" dirty="0" smtClean="0">
                <a:solidFill>
                  <a:schemeClr val="accent1">
                    <a:lumMod val="50000"/>
                  </a:schemeClr>
                </a:solidFill>
              </a:rPr>
              <a:t>Sn magnets</a:t>
            </a:r>
            <a:endParaRPr lang="en-US" sz="2000" dirty="0">
              <a:solidFill>
                <a:schemeClr val="accent1">
                  <a:lumMod val="50000"/>
                </a:schemeClr>
              </a:solidFill>
            </a:endParaRPr>
          </a:p>
          <a:p>
            <a:r>
              <a:rPr lang="en-US" sz="2000" dirty="0" smtClean="0">
                <a:solidFill>
                  <a:schemeClr val="accent1">
                    <a:lumMod val="50000"/>
                  </a:schemeClr>
                </a:solidFill>
              </a:rPr>
              <a:t>Demonstration </a:t>
            </a:r>
            <a:r>
              <a:rPr lang="en-US" sz="2000" dirty="0">
                <a:solidFill>
                  <a:schemeClr val="accent1">
                    <a:lumMod val="50000"/>
                  </a:schemeClr>
                </a:solidFill>
              </a:rPr>
              <a:t>of higher field model magnets (4 layers) and HTS hybrid magnet </a:t>
            </a:r>
            <a:r>
              <a:rPr lang="en-US" sz="2000" dirty="0" smtClean="0">
                <a:solidFill>
                  <a:schemeClr val="accent1">
                    <a:lumMod val="50000"/>
                  </a:schemeClr>
                </a:solidFill>
              </a:rPr>
              <a:t>operation</a:t>
            </a:r>
          </a:p>
          <a:p>
            <a:pPr lvl="1"/>
            <a:r>
              <a:rPr lang="en-US" sz="1800" dirty="0" smtClean="0">
                <a:solidFill>
                  <a:schemeClr val="accent1">
                    <a:lumMod val="50000"/>
                  </a:schemeClr>
                </a:solidFill>
              </a:rPr>
              <a:t>Plan to test CCT5 for future use as an </a:t>
            </a:r>
            <a:r>
              <a:rPr lang="en-US" sz="1800" dirty="0" err="1" smtClean="0">
                <a:solidFill>
                  <a:schemeClr val="accent1">
                    <a:lumMod val="50000"/>
                  </a:schemeClr>
                </a:solidFill>
              </a:rPr>
              <a:t>outsert</a:t>
            </a:r>
            <a:r>
              <a:rPr lang="en-US" sz="1800" dirty="0" smtClean="0">
                <a:solidFill>
                  <a:schemeClr val="accent1">
                    <a:lumMod val="50000"/>
                  </a:schemeClr>
                </a:solidFill>
              </a:rPr>
              <a:t> in this calendar year – </a:t>
            </a:r>
            <a:r>
              <a:rPr lang="en-US" sz="1800" i="1" dirty="0" smtClean="0">
                <a:solidFill>
                  <a:schemeClr val="accent1">
                    <a:lumMod val="50000"/>
                  </a:schemeClr>
                </a:solidFill>
              </a:rPr>
              <a:t>See talk by Reed </a:t>
            </a:r>
            <a:r>
              <a:rPr lang="en-US" sz="1800" i="1" dirty="0" err="1" smtClean="0">
                <a:solidFill>
                  <a:schemeClr val="accent1">
                    <a:lumMod val="50000"/>
                  </a:schemeClr>
                </a:solidFill>
              </a:rPr>
              <a:t>Teyber</a:t>
            </a:r>
            <a:endParaRPr lang="en-US" sz="1800" i="1" dirty="0" smtClean="0">
              <a:solidFill>
                <a:schemeClr val="accent1">
                  <a:lumMod val="50000"/>
                </a:schemeClr>
              </a:solidFill>
            </a:endParaRPr>
          </a:p>
          <a:p>
            <a:pPr lvl="1"/>
            <a:r>
              <a:rPr lang="en-US" sz="1800" dirty="0" smtClean="0">
                <a:solidFill>
                  <a:schemeClr val="accent1">
                    <a:lumMod val="50000"/>
                  </a:schemeClr>
                </a:solidFill>
              </a:rPr>
              <a:t>Continue work on design and fabrication of CCT6</a:t>
            </a:r>
            <a:endParaRPr lang="en-US" sz="18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D260E43B-7F43-FA45-AAB7-E054FD6CC4E3}" type="slidenum">
              <a:rPr lang="en-US" smtClean="0"/>
              <a:pPr/>
              <a:t>13</a:t>
            </a:fld>
            <a:endParaRPr lang="en-US" dirty="0"/>
          </a:p>
        </p:txBody>
      </p:sp>
    </p:spTree>
    <p:extLst>
      <p:ext uri="{BB962C8B-B14F-4D97-AF65-F5344CB8AC3E}">
        <p14:creationId xmlns:p14="http://schemas.microsoft.com/office/powerpoint/2010/main" val="3646890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0"/>
            <a:ext cx="7162800" cy="857250"/>
          </a:xfrm>
        </p:spPr>
        <p:txBody>
          <a:bodyPr>
            <a:normAutofit/>
          </a:bodyPr>
          <a:lstStyle/>
          <a:p>
            <a:r>
              <a:rPr lang="en-US" dirty="0"/>
              <a:t>The Nb</a:t>
            </a:r>
            <a:r>
              <a:rPr lang="en-US" sz="2000" baseline="-25000" dirty="0"/>
              <a:t>3</a:t>
            </a:r>
            <a:r>
              <a:rPr lang="en-US" dirty="0"/>
              <a:t>Sn Magnet Area Focuses On The Development Of Stress Management Techniques For High Field Magnets</a:t>
            </a:r>
          </a:p>
        </p:txBody>
      </p:sp>
      <p:sp>
        <p:nvSpPr>
          <p:cNvPr id="3" name="Content Placeholder 2"/>
          <p:cNvSpPr>
            <a:spLocks noGrp="1"/>
          </p:cNvSpPr>
          <p:nvPr>
            <p:ph idx="1"/>
          </p:nvPr>
        </p:nvSpPr>
        <p:spPr>
          <a:xfrm>
            <a:off x="339969" y="1118088"/>
            <a:ext cx="8487508" cy="3324958"/>
          </a:xfrm>
        </p:spPr>
        <p:txBody>
          <a:bodyPr>
            <a:normAutofit/>
          </a:bodyPr>
          <a:lstStyle/>
          <a:p>
            <a:r>
              <a:rPr lang="en-US" i="1" dirty="0"/>
              <a:t>“The updated Nb</a:t>
            </a:r>
            <a:r>
              <a:rPr lang="en-US" i="1" baseline="-25000" dirty="0"/>
              <a:t>3</a:t>
            </a:r>
            <a:r>
              <a:rPr lang="en-US" i="1" dirty="0"/>
              <a:t>Sn magnet roadmap works to develop and demonstrate effectiveness of stress-managed (SM) approaches”</a:t>
            </a:r>
          </a:p>
          <a:p>
            <a:endParaRPr lang="en-US" i="1" dirty="0"/>
          </a:p>
          <a:p>
            <a:r>
              <a:rPr lang="en-US" i="1" dirty="0"/>
              <a:t>“The program focuses on a) increasing magnet operational field and aperture, b) reducing potential for magnet degradation, and c) reducing magnet training”</a:t>
            </a:r>
          </a:p>
          <a:p>
            <a:endParaRPr lang="en-US" i="1" dirty="0"/>
          </a:p>
          <a:p>
            <a:r>
              <a:rPr lang="en-US" i="1" dirty="0"/>
              <a:t>“The program furthermore considers means to minimize magnet cost”</a:t>
            </a:r>
          </a:p>
          <a:p>
            <a:endParaRPr lang="en-US" i="1" dirty="0"/>
          </a:p>
          <a:p>
            <a:r>
              <a:rPr lang="en-US" i="1" dirty="0"/>
              <a:t>“Stress management approaches are also critical for HTS program elements, thus linking the aims of the Nb</a:t>
            </a:r>
            <a:r>
              <a:rPr lang="en-US" i="1" baseline="-25000" dirty="0"/>
              <a:t>3</a:t>
            </a:r>
            <a:r>
              <a:rPr lang="en-US" i="1" dirty="0"/>
              <a:t>Sn program to those of the HTS program</a:t>
            </a:r>
            <a:r>
              <a:rPr lang="en-US" dirty="0"/>
              <a:t>.</a:t>
            </a:r>
            <a:r>
              <a:rPr lang="en-US" i="1" dirty="0"/>
              <a:t>”</a:t>
            </a:r>
          </a:p>
        </p:txBody>
      </p:sp>
      <p:sp>
        <p:nvSpPr>
          <p:cNvPr id="4" name="Slide Number Placeholder 3"/>
          <p:cNvSpPr>
            <a:spLocks noGrp="1"/>
          </p:cNvSpPr>
          <p:nvPr>
            <p:ph type="sldNum" sz="quarter" idx="12"/>
          </p:nvPr>
        </p:nvSpPr>
        <p:spPr/>
        <p:txBody>
          <a:bodyPr/>
          <a:lstStyle/>
          <a:p>
            <a:fld id="{D260E43B-7F43-FA45-AAB7-E054FD6CC4E3}" type="slidenum">
              <a:rPr lang="en-US" smtClean="0"/>
              <a:pPr/>
              <a:t>2</a:t>
            </a:fld>
            <a:endParaRPr lang="en-US" dirty="0"/>
          </a:p>
        </p:txBody>
      </p:sp>
    </p:spTree>
    <p:extLst>
      <p:ext uri="{BB962C8B-B14F-4D97-AF65-F5344CB8AC3E}">
        <p14:creationId xmlns:p14="http://schemas.microsoft.com/office/powerpoint/2010/main" val="280968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Nb</a:t>
            </a:r>
            <a:r>
              <a:rPr lang="en-US" baseline="-25000" dirty="0"/>
              <a:t>3</a:t>
            </a:r>
            <a:r>
              <a:rPr lang="en-US" dirty="0"/>
              <a:t>Sn CCT Road Map Focuses on Improving Training and Demonstrating High Field Performance for Large Bore Magnets</a:t>
            </a:r>
          </a:p>
        </p:txBody>
      </p:sp>
      <p:sp>
        <p:nvSpPr>
          <p:cNvPr id="4" name="Slide Number Placeholder 3"/>
          <p:cNvSpPr>
            <a:spLocks noGrp="1"/>
          </p:cNvSpPr>
          <p:nvPr>
            <p:ph type="sldNum" sz="quarter" idx="12"/>
          </p:nvPr>
        </p:nvSpPr>
        <p:spPr/>
        <p:txBody>
          <a:bodyPr/>
          <a:lstStyle/>
          <a:p>
            <a:fld id="{D260E43B-7F43-FA45-AAB7-E054FD6CC4E3}" type="slidenum">
              <a:rPr lang="en-US" smtClean="0"/>
              <a:pPr/>
              <a:t>3</a:t>
            </a:fld>
            <a:endParaRPr lang="en-US" dirty="0"/>
          </a:p>
        </p:txBody>
      </p:sp>
      <p:pic>
        <p:nvPicPr>
          <p:cNvPr id="3074" name="Picture 2" descr="https://lh5.googleusercontent.com/sWPvbd5wF0VA4SLL01m5ursFCcSngMdtCu5TUwW3WNGYiqTYEWrrDKPmNWxrId5SPw6mdScYSA8b3jZpsN5UQJ56ta-_xV4YDIjjTvFzqmrSzMcHI6wBQXwoisr6b1s0mDgQpb0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355"/>
          <a:stretch/>
        </p:blipFill>
        <p:spPr bwMode="auto">
          <a:xfrm>
            <a:off x="196362" y="925573"/>
            <a:ext cx="5328138" cy="2095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9062" y="3089398"/>
            <a:ext cx="8835760" cy="1600438"/>
          </a:xfrm>
          <a:prstGeom prst="rect">
            <a:avLst/>
          </a:prstGeom>
        </p:spPr>
        <p:txBody>
          <a:bodyPr wrap="square">
            <a:spAutoFit/>
          </a:bodyPr>
          <a:lstStyle/>
          <a:p>
            <a:r>
              <a:rPr lang="en-US" sz="1400" u="sng" dirty="0">
                <a:solidFill>
                  <a:srgbClr val="000000"/>
                </a:solidFill>
                <a:latin typeface="Calibri" panose="020F0502020204030204" pitchFamily="34" charset="0"/>
              </a:rPr>
              <a:t>Task 1</a:t>
            </a:r>
            <a:r>
              <a:rPr lang="en-US" sz="1400" dirty="0">
                <a:solidFill>
                  <a:srgbClr val="000000"/>
                </a:solidFill>
                <a:latin typeface="Calibri" panose="020F0502020204030204" pitchFamily="34" charset="0"/>
              </a:rPr>
              <a:t>. Use CCT subscale program to increase understanding and improve training in stress managed magnets.</a:t>
            </a:r>
            <a:endParaRPr lang="en-US" sz="1400" b="1" dirty="0"/>
          </a:p>
          <a:p>
            <a:r>
              <a:rPr lang="en-US" sz="1400" u="sng" dirty="0">
                <a:solidFill>
                  <a:srgbClr val="000000"/>
                </a:solidFill>
                <a:latin typeface="Calibri" panose="020F0502020204030204" pitchFamily="34" charset="0"/>
              </a:rPr>
              <a:t>Task 2</a:t>
            </a:r>
            <a:r>
              <a:rPr lang="en-US" sz="1400" dirty="0">
                <a:solidFill>
                  <a:srgbClr val="000000"/>
                </a:solidFill>
                <a:latin typeface="Calibri" panose="020F0502020204030204" pitchFamily="34" charset="0"/>
              </a:rPr>
              <a:t>. Improve numerical modeling of magnet mechanics to accurately predict stresses when surface failure/delamination can occur.</a:t>
            </a:r>
            <a:endParaRPr lang="en-US" sz="1400" b="1" dirty="0"/>
          </a:p>
          <a:p>
            <a:r>
              <a:rPr lang="en-US" sz="1400" u="sng" dirty="0">
                <a:solidFill>
                  <a:srgbClr val="000000"/>
                </a:solidFill>
                <a:latin typeface="Calibri" panose="020F0502020204030204" pitchFamily="34" charset="0"/>
              </a:rPr>
              <a:t>Task 3</a:t>
            </a:r>
            <a:r>
              <a:rPr lang="en-US" sz="1400" dirty="0">
                <a:solidFill>
                  <a:srgbClr val="000000"/>
                </a:solidFill>
                <a:latin typeface="Calibri" panose="020F0502020204030204" pitchFamily="34" charset="0"/>
              </a:rPr>
              <a:t>. Design of CCT6 4-layer magnet with target field of </a:t>
            </a:r>
            <a:r>
              <a:rPr lang="en-US" sz="1400" dirty="0">
                <a:latin typeface="Calibri" panose="020F0502020204030204" pitchFamily="34" charset="0"/>
              </a:rPr>
              <a:t>13 T </a:t>
            </a:r>
            <a:r>
              <a:rPr lang="en-US" sz="1400" dirty="0">
                <a:solidFill>
                  <a:srgbClr val="000000"/>
                </a:solidFill>
                <a:latin typeface="Calibri" panose="020F0502020204030204" pitchFamily="34" charset="0"/>
              </a:rPr>
              <a:t>and bore diameter of 120 mm (with feedback from desired diameter from HTS components of MDP). Design of CCT6 will profit from feedback provided by subscale testing and improved modeling methods. </a:t>
            </a:r>
            <a:endParaRPr lang="en-US" sz="1400" b="1" dirty="0"/>
          </a:p>
          <a:p>
            <a:r>
              <a:rPr lang="en-US" sz="1400" u="sng" dirty="0">
                <a:solidFill>
                  <a:srgbClr val="000000"/>
                </a:solidFill>
                <a:latin typeface="Calibri" panose="020F0502020204030204" pitchFamily="34" charset="0"/>
              </a:rPr>
              <a:t>Task 4</a:t>
            </a:r>
            <a:r>
              <a:rPr lang="en-US" sz="1400" dirty="0">
                <a:solidFill>
                  <a:srgbClr val="000000"/>
                </a:solidFill>
                <a:latin typeface="Calibri" panose="020F0502020204030204" pitchFamily="34" charset="0"/>
              </a:rPr>
              <a:t>. Fabrication and test of CCT6 4-layer CCT magnet.</a:t>
            </a:r>
            <a:endParaRPr lang="en-US" sz="1400" dirty="0"/>
          </a:p>
        </p:txBody>
      </p:sp>
      <p:sp>
        <p:nvSpPr>
          <p:cNvPr id="8" name="Rounded Rectangle 7"/>
          <p:cNvSpPr/>
          <p:nvPr/>
        </p:nvSpPr>
        <p:spPr>
          <a:xfrm>
            <a:off x="338015" y="2269816"/>
            <a:ext cx="4796692" cy="746798"/>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602555" y="2300593"/>
            <a:ext cx="3014290" cy="311100"/>
          </a:xfrm>
          <a:prstGeom prst="rect">
            <a:avLst/>
          </a:prstGeom>
          <a:solidFill>
            <a:schemeClr val="tx2">
              <a:lumMod val="40000"/>
              <a:lumOff val="6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666273" y="882098"/>
            <a:ext cx="3425126" cy="880241"/>
          </a:xfrm>
          <a:prstGeom prst="rect">
            <a:avLst/>
          </a:prstGeom>
          <a:noFill/>
          <a:ln>
            <a:solidFill>
              <a:srgbClr val="FF0000"/>
            </a:solidFill>
          </a:ln>
        </p:spPr>
        <p:txBody>
          <a:bodyPr wrap="square" lIns="45720" tIns="9144" rIns="45720" bIns="9144" rtlCol="0">
            <a:spAutoFit/>
          </a:bodyPr>
          <a:lstStyle/>
          <a:p>
            <a:pPr marL="285750" indent="-285750">
              <a:buFont typeface="Arial" panose="020B0604020202020204" pitchFamily="34" charset="0"/>
              <a:buChar char="•"/>
            </a:pPr>
            <a:r>
              <a:rPr lang="en-US" sz="1400" dirty="0" smtClean="0"/>
              <a:t>Five </a:t>
            </a:r>
            <a:r>
              <a:rPr lang="en-US" sz="1400" dirty="0"/>
              <a:t>magnets have been tested to date </a:t>
            </a:r>
            <a:r>
              <a:rPr lang="en-US" sz="1400" dirty="0" smtClean="0"/>
              <a:t>(Eleven </a:t>
            </a:r>
            <a:r>
              <a:rPr lang="en-US" sz="1400" dirty="0"/>
              <a:t>total tests)</a:t>
            </a:r>
          </a:p>
          <a:p>
            <a:pPr marL="285750" indent="-285750">
              <a:buFont typeface="Arial" panose="020B0604020202020204" pitchFamily="34" charset="0"/>
              <a:buChar char="•"/>
            </a:pPr>
            <a:r>
              <a:rPr lang="en-US" sz="1400" dirty="0" smtClean="0"/>
              <a:t>Two </a:t>
            </a:r>
            <a:r>
              <a:rPr lang="en-US" sz="1400" dirty="0"/>
              <a:t>more magnets in preparation for </a:t>
            </a:r>
            <a:r>
              <a:rPr lang="en-US" sz="1400" dirty="0" smtClean="0"/>
              <a:t>FY24 (Filled Wax and </a:t>
            </a:r>
            <a:r>
              <a:rPr lang="en-US" sz="1400" dirty="0" err="1" smtClean="0"/>
              <a:t>Telene</a:t>
            </a:r>
            <a:r>
              <a:rPr lang="en-US" sz="1400" dirty="0" smtClean="0"/>
              <a:t>)</a:t>
            </a:r>
            <a:endParaRPr lang="en-US" sz="1400" dirty="0"/>
          </a:p>
        </p:txBody>
      </p:sp>
      <p:cxnSp>
        <p:nvCxnSpPr>
          <p:cNvPr id="12" name="Straight Arrow Connector 11"/>
          <p:cNvCxnSpPr>
            <a:stCxn id="10" idx="1"/>
            <a:endCxn id="9" idx="1"/>
          </p:cNvCxnSpPr>
          <p:nvPr/>
        </p:nvCxnSpPr>
        <p:spPr>
          <a:xfrm flipH="1">
            <a:off x="2602555" y="1322219"/>
            <a:ext cx="3063718" cy="11339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322938" y="1820332"/>
            <a:ext cx="3768462" cy="449354"/>
          </a:xfrm>
          <a:prstGeom prst="rect">
            <a:avLst/>
          </a:prstGeom>
          <a:noFill/>
          <a:ln>
            <a:solidFill>
              <a:srgbClr val="FF0000"/>
            </a:solidFill>
          </a:ln>
        </p:spPr>
        <p:txBody>
          <a:bodyPr wrap="square" lIns="45720" tIns="9144" rIns="45720" bIns="9144" rtlCol="0">
            <a:spAutoFit/>
          </a:bodyPr>
          <a:lstStyle/>
          <a:p>
            <a:pPr marL="285750" indent="-285750">
              <a:buFont typeface="Arial" panose="020B0604020202020204" pitchFamily="34" charset="0"/>
              <a:buChar char="•"/>
            </a:pPr>
            <a:r>
              <a:rPr lang="en-US" sz="1400" dirty="0" smtClean="0"/>
              <a:t>Models have been developed &amp; continuously improving – </a:t>
            </a:r>
            <a:r>
              <a:rPr lang="en-US" sz="1400" i="1" dirty="0" smtClean="0"/>
              <a:t>see talk by G. </a:t>
            </a:r>
            <a:r>
              <a:rPr lang="en-US" sz="1400" i="1" dirty="0" err="1" smtClean="0"/>
              <a:t>Vallone</a:t>
            </a:r>
            <a:endParaRPr lang="en-US" sz="1400" i="1" dirty="0"/>
          </a:p>
        </p:txBody>
      </p:sp>
      <p:sp>
        <p:nvSpPr>
          <p:cNvPr id="16" name="TextBox 15"/>
          <p:cNvSpPr txBox="1"/>
          <p:nvPr/>
        </p:nvSpPr>
        <p:spPr>
          <a:xfrm>
            <a:off x="5276360" y="2351899"/>
            <a:ext cx="3768462" cy="664797"/>
          </a:xfrm>
          <a:prstGeom prst="rect">
            <a:avLst/>
          </a:prstGeom>
          <a:noFill/>
          <a:ln>
            <a:solidFill>
              <a:srgbClr val="FF0000"/>
            </a:solidFill>
          </a:ln>
        </p:spPr>
        <p:txBody>
          <a:bodyPr wrap="square" lIns="45720" tIns="9144" rIns="45720" bIns="9144" rtlCol="0">
            <a:spAutoFit/>
          </a:bodyPr>
          <a:lstStyle/>
          <a:p>
            <a:pPr marL="285750" indent="-285750">
              <a:buFont typeface="Arial" panose="020B0604020202020204" pitchFamily="34" charset="0"/>
              <a:buChar char="•"/>
            </a:pPr>
            <a:r>
              <a:rPr lang="en-US" sz="1400" dirty="0" smtClean="0"/>
              <a:t>Basic Design complete – May iterate slightly depending based on fabrication tests - preparing for fabrication of first layer</a:t>
            </a:r>
            <a:endParaRPr lang="en-US" sz="1400" dirty="0"/>
          </a:p>
        </p:txBody>
      </p:sp>
      <p:cxnSp>
        <p:nvCxnSpPr>
          <p:cNvPr id="17" name="Straight Arrow Connector 16"/>
          <p:cNvCxnSpPr>
            <a:stCxn id="15" idx="1"/>
            <a:endCxn id="3" idx="4"/>
          </p:cNvCxnSpPr>
          <p:nvPr/>
        </p:nvCxnSpPr>
        <p:spPr>
          <a:xfrm flipH="1">
            <a:off x="1902228" y="2045009"/>
            <a:ext cx="3420710" cy="7554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1"/>
            <a:endCxn id="18" idx="4"/>
          </p:cNvCxnSpPr>
          <p:nvPr/>
        </p:nvCxnSpPr>
        <p:spPr>
          <a:xfrm flipH="1">
            <a:off x="3322986" y="2684298"/>
            <a:ext cx="1953374" cy="1161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5-Point Star 2"/>
          <p:cNvSpPr/>
          <p:nvPr/>
        </p:nvSpPr>
        <p:spPr>
          <a:xfrm>
            <a:off x="1719348" y="2730571"/>
            <a:ext cx="182880" cy="182880"/>
          </a:xfrm>
          <a:prstGeom prst="star5">
            <a:avLst/>
          </a:prstGeom>
          <a:gradFill>
            <a:gsLst>
              <a:gs pos="0">
                <a:srgbClr val="FFFF00"/>
              </a:gs>
              <a:gs pos="100000">
                <a:schemeClr val="accent1">
                  <a:tint val="50000"/>
                  <a:shade val="100000"/>
                  <a:satMod val="350000"/>
                </a:schemeClr>
              </a:gs>
            </a:gsLst>
          </a:gra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5-Point Star 17"/>
          <p:cNvSpPr/>
          <p:nvPr/>
        </p:nvSpPr>
        <p:spPr>
          <a:xfrm>
            <a:off x="3140106" y="2730571"/>
            <a:ext cx="182880" cy="182880"/>
          </a:xfrm>
          <a:prstGeom prst="star5">
            <a:avLst/>
          </a:prstGeom>
          <a:gradFill>
            <a:gsLst>
              <a:gs pos="0">
                <a:srgbClr val="FFFF00"/>
              </a:gs>
              <a:gs pos="100000">
                <a:schemeClr val="accent1">
                  <a:tint val="50000"/>
                  <a:shade val="100000"/>
                  <a:satMod val="350000"/>
                </a:schemeClr>
              </a:gs>
            </a:gsLst>
          </a:gra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5-Point Star 18"/>
          <p:cNvSpPr/>
          <p:nvPr/>
        </p:nvSpPr>
        <p:spPr>
          <a:xfrm>
            <a:off x="4836175" y="2730571"/>
            <a:ext cx="182880" cy="182880"/>
          </a:xfrm>
          <a:prstGeom prst="star5">
            <a:avLst/>
          </a:prstGeom>
          <a:gradFill>
            <a:gsLst>
              <a:gs pos="0">
                <a:srgbClr val="FFFF00"/>
              </a:gs>
              <a:gs pos="100000">
                <a:schemeClr val="accent1">
                  <a:tint val="50000"/>
                  <a:shade val="100000"/>
                  <a:satMod val="350000"/>
                </a:schemeClr>
              </a:gs>
            </a:gsLst>
          </a:gra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2481345" y="2366781"/>
            <a:ext cx="182880" cy="182880"/>
          </a:xfrm>
          <a:prstGeom prst="star5">
            <a:avLst/>
          </a:prstGeom>
          <a:gradFill>
            <a:gsLst>
              <a:gs pos="0">
                <a:srgbClr val="FFFF00"/>
              </a:gs>
              <a:gs pos="100000">
                <a:schemeClr val="accent1">
                  <a:tint val="50000"/>
                  <a:shade val="100000"/>
                  <a:satMod val="350000"/>
                </a:schemeClr>
              </a:gs>
            </a:gsLst>
          </a:gra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055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964" y="0"/>
            <a:ext cx="6918036" cy="857250"/>
          </a:xfrm>
        </p:spPr>
        <p:txBody>
          <a:bodyPr>
            <a:normAutofit/>
          </a:bodyPr>
          <a:lstStyle/>
          <a:p>
            <a:pPr algn="just"/>
            <a:r>
              <a:rPr lang="en-US" sz="1800" u="sng" dirty="0">
                <a:latin typeface="Calibri" panose="020F0502020204030204" pitchFamily="34" charset="0"/>
              </a:rPr>
              <a:t>Task 1. Use CCT subscale program to increase understanding and improve training in stress managed magnets.</a:t>
            </a:r>
          </a:p>
        </p:txBody>
      </p:sp>
      <p:sp>
        <p:nvSpPr>
          <p:cNvPr id="4" name="Slide Number Placeholder 3"/>
          <p:cNvSpPr>
            <a:spLocks noGrp="1"/>
          </p:cNvSpPr>
          <p:nvPr>
            <p:ph type="sldNum" sz="quarter" idx="12"/>
          </p:nvPr>
        </p:nvSpPr>
        <p:spPr/>
        <p:txBody>
          <a:bodyPr/>
          <a:lstStyle/>
          <a:p>
            <a:fld id="{D260E43B-7F43-FA45-AAB7-E054FD6CC4E3}" type="slidenum">
              <a:rPr lang="en-US" smtClean="0"/>
              <a:pPr/>
              <a:t>4</a:t>
            </a:fld>
            <a:endParaRPr lang="en-US" dirty="0"/>
          </a:p>
        </p:txBody>
      </p:sp>
      <p:sp>
        <p:nvSpPr>
          <p:cNvPr id="5" name="Content Placeholder 2"/>
          <p:cNvSpPr>
            <a:spLocks noGrp="1"/>
          </p:cNvSpPr>
          <p:nvPr>
            <p:ph idx="1"/>
          </p:nvPr>
        </p:nvSpPr>
        <p:spPr>
          <a:xfrm>
            <a:off x="87527" y="957266"/>
            <a:ext cx="6027523" cy="3614733"/>
          </a:xfrm>
        </p:spPr>
        <p:txBody>
          <a:bodyPr>
            <a:normAutofit/>
          </a:bodyPr>
          <a:lstStyle/>
          <a:p>
            <a:pPr marL="0" indent="0">
              <a:buNone/>
            </a:pPr>
            <a:r>
              <a:rPr lang="en-US" sz="2200" dirty="0" smtClean="0"/>
              <a:t>Subscale </a:t>
            </a:r>
            <a:r>
              <a:rPr lang="en-US" sz="2200" dirty="0"/>
              <a:t>models can lead to faster turnaround for dedicated training experiments, for example:</a:t>
            </a:r>
          </a:p>
          <a:p>
            <a:pPr lvl="1"/>
            <a:r>
              <a:rPr lang="en-US" sz="1800" dirty="0"/>
              <a:t>Epoxy (or other impregnation materials) influence on </a:t>
            </a:r>
            <a:r>
              <a:rPr lang="en-US" sz="1800" dirty="0" smtClean="0"/>
              <a:t>training (e.g. different epoxies, wax, filled resins)</a:t>
            </a:r>
            <a:endParaRPr lang="en-US" sz="1800" dirty="0"/>
          </a:p>
          <a:p>
            <a:pPr lvl="1"/>
            <a:r>
              <a:rPr lang="en-US" sz="1800" dirty="0"/>
              <a:t>Structural </a:t>
            </a:r>
            <a:r>
              <a:rPr lang="en-US" sz="1800" dirty="0" smtClean="0"/>
              <a:t>influences (e.g. spar thickness)</a:t>
            </a:r>
            <a:endParaRPr lang="en-US" sz="1800" dirty="0"/>
          </a:p>
          <a:p>
            <a:pPr lvl="1"/>
            <a:r>
              <a:rPr lang="en-US" sz="1800" dirty="0"/>
              <a:t>Interface </a:t>
            </a:r>
            <a:r>
              <a:rPr lang="en-US" sz="1800" dirty="0" smtClean="0"/>
              <a:t>conditions (e.g. inter-layer shim angle)</a:t>
            </a:r>
            <a:endParaRPr lang="en-US" sz="1800" dirty="0"/>
          </a:p>
          <a:p>
            <a:pPr marL="457200" lvl="1" indent="0">
              <a:buNone/>
            </a:pPr>
            <a:endParaRPr lang="en-US" sz="1800" dirty="0"/>
          </a:p>
          <a:p>
            <a:pPr marL="0" indent="0">
              <a:buNone/>
            </a:pPr>
            <a:r>
              <a:rPr lang="en-US" sz="2200" dirty="0"/>
              <a:t>Subscale models are complementary to overall MDP program and will give feedback to design of future large stress managed magnets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7575" y="1080668"/>
            <a:ext cx="3066425" cy="941386"/>
          </a:xfrm>
          <a:prstGeom prst="rect">
            <a:avLst/>
          </a:prstGeom>
        </p:spPr>
      </p:pic>
      <p:pic>
        <p:nvPicPr>
          <p:cNvPr id="8" name="Picture 7"/>
          <p:cNvPicPr>
            <a:picLocks noChangeAspect="1"/>
          </p:cNvPicPr>
          <p:nvPr/>
        </p:nvPicPr>
        <p:blipFill>
          <a:blip r:embed="rId3"/>
          <a:stretch>
            <a:fillRect/>
          </a:stretch>
        </p:blipFill>
        <p:spPr>
          <a:xfrm>
            <a:off x="6349784" y="2245472"/>
            <a:ext cx="2595125" cy="2326527"/>
          </a:xfrm>
          <a:prstGeom prst="rect">
            <a:avLst/>
          </a:prstGeom>
        </p:spPr>
      </p:pic>
    </p:spTree>
    <p:extLst>
      <p:ext uri="{BB962C8B-B14F-4D97-AF65-F5344CB8AC3E}">
        <p14:creationId xmlns:p14="http://schemas.microsoft.com/office/powerpoint/2010/main" val="307325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58" y="0"/>
            <a:ext cx="6749143" cy="857250"/>
          </a:xfrm>
        </p:spPr>
        <p:txBody>
          <a:bodyPr>
            <a:normAutofit/>
          </a:bodyPr>
          <a:lstStyle/>
          <a:p>
            <a:r>
              <a:rPr lang="en-US" dirty="0" smtClean="0"/>
              <a:t>Five </a:t>
            </a:r>
            <a:r>
              <a:rPr lang="en-US" dirty="0"/>
              <a:t>subscale magnets have been fabricated and tested</a:t>
            </a:r>
          </a:p>
        </p:txBody>
      </p:sp>
      <p:sp>
        <p:nvSpPr>
          <p:cNvPr id="7" name="Content Placeholder 6"/>
          <p:cNvSpPr>
            <a:spLocks noGrp="1"/>
          </p:cNvSpPr>
          <p:nvPr>
            <p:ph idx="1"/>
          </p:nvPr>
        </p:nvSpPr>
        <p:spPr>
          <a:xfrm>
            <a:off x="0" y="894045"/>
            <a:ext cx="8897815" cy="1723000"/>
          </a:xfrm>
        </p:spPr>
        <p:txBody>
          <a:bodyPr>
            <a:noAutofit/>
          </a:bodyPr>
          <a:lstStyle/>
          <a:p>
            <a:r>
              <a:rPr lang="en-US" sz="1400" dirty="0"/>
              <a:t>First magnet (Sub 2: baseline / Thin spar) </a:t>
            </a:r>
          </a:p>
          <a:p>
            <a:r>
              <a:rPr lang="en-US" sz="1400" dirty="0"/>
              <a:t>Second magnet (Sub 3: Thick spar) increased interface shear stress and reduced normal stress due to bending</a:t>
            </a:r>
          </a:p>
          <a:p>
            <a:r>
              <a:rPr lang="en-US" sz="1400" dirty="0"/>
              <a:t>Third </a:t>
            </a:r>
            <a:r>
              <a:rPr lang="en-US" sz="1400" dirty="0" smtClean="0"/>
              <a:t>magnet (Sub 4) </a:t>
            </a:r>
            <a:r>
              <a:rPr lang="en-US" sz="1400" dirty="0"/>
              <a:t>used new non-epoxy high toughness resin </a:t>
            </a:r>
            <a:r>
              <a:rPr lang="en-US" sz="1400" dirty="0" smtClean="0"/>
              <a:t>CTD-701x </a:t>
            </a:r>
            <a:r>
              <a:rPr lang="en-US" sz="1400" dirty="0"/>
              <a:t>(</a:t>
            </a:r>
            <a:r>
              <a:rPr lang="en-US" sz="1400" i="1" dirty="0"/>
              <a:t>SBIR collaboration led by T. Shen at LBNL</a:t>
            </a:r>
            <a:r>
              <a:rPr lang="en-US" sz="1400" dirty="0"/>
              <a:t>)</a:t>
            </a:r>
          </a:p>
          <a:p>
            <a:r>
              <a:rPr lang="en-US" sz="1400" dirty="0"/>
              <a:t>Fourth magnet </a:t>
            </a:r>
            <a:r>
              <a:rPr lang="en-US" sz="1400" dirty="0" smtClean="0"/>
              <a:t>(Sub 5) with </a:t>
            </a:r>
            <a:r>
              <a:rPr lang="en-US" sz="1400" dirty="0"/>
              <a:t>wax impregnated inner </a:t>
            </a:r>
            <a:r>
              <a:rPr lang="en-US" sz="1400" dirty="0" smtClean="0"/>
              <a:t>layer</a:t>
            </a:r>
          </a:p>
          <a:p>
            <a:r>
              <a:rPr lang="en-US" sz="1400" dirty="0" smtClean="0"/>
              <a:t>Fifth magnet (Sub 6)  Full wax magnet (inner and outer layers)</a:t>
            </a:r>
            <a:endParaRPr lang="en-US" sz="1400" i="1" dirty="0">
              <a:solidFill>
                <a:srgbClr val="1F497D"/>
              </a:solidFill>
            </a:endParaRPr>
          </a:p>
        </p:txBody>
      </p:sp>
      <p:sp>
        <p:nvSpPr>
          <p:cNvPr id="3" name="Slide Number Placeholder 2"/>
          <p:cNvSpPr>
            <a:spLocks noGrp="1"/>
          </p:cNvSpPr>
          <p:nvPr>
            <p:ph type="sldNum" sz="quarter" idx="12"/>
          </p:nvPr>
        </p:nvSpPr>
        <p:spPr/>
        <p:txBody>
          <a:bodyPr/>
          <a:lstStyle/>
          <a:p>
            <a:fld id="{D260E43B-7F43-FA45-AAB7-E054FD6CC4E3}" type="slidenum">
              <a:rPr lang="en-US" smtClean="0"/>
              <a:pPr/>
              <a:t>5</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28197" y="2992054"/>
            <a:ext cx="1783602" cy="168617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1798" y="2928261"/>
            <a:ext cx="1867333" cy="1728928"/>
          </a:xfrm>
          <a:prstGeom prst="rect">
            <a:avLst/>
          </a:prstGeom>
        </p:spPr>
      </p:pic>
      <p:sp>
        <p:nvSpPr>
          <p:cNvPr id="8" name="TextBox 7"/>
          <p:cNvSpPr txBox="1"/>
          <p:nvPr/>
        </p:nvSpPr>
        <p:spPr>
          <a:xfrm>
            <a:off x="703899" y="2545428"/>
            <a:ext cx="917239" cy="507831"/>
          </a:xfrm>
          <a:prstGeom prst="rect">
            <a:avLst/>
          </a:prstGeom>
          <a:noFill/>
        </p:spPr>
        <p:txBody>
          <a:bodyPr wrap="none" rtlCol="0">
            <a:spAutoFit/>
          </a:bodyPr>
          <a:lstStyle/>
          <a:p>
            <a:r>
              <a:rPr lang="en-US" sz="1350" dirty="0"/>
              <a:t>Thin Spar</a:t>
            </a:r>
          </a:p>
          <a:p>
            <a:r>
              <a:rPr lang="en-US" sz="1350" dirty="0"/>
              <a:t>(Baseline)</a:t>
            </a:r>
          </a:p>
        </p:txBody>
      </p:sp>
      <p:sp>
        <p:nvSpPr>
          <p:cNvPr id="9" name="TextBox 8"/>
          <p:cNvSpPr txBox="1"/>
          <p:nvPr/>
        </p:nvSpPr>
        <p:spPr>
          <a:xfrm>
            <a:off x="2448399" y="2740218"/>
            <a:ext cx="950901" cy="300082"/>
          </a:xfrm>
          <a:prstGeom prst="rect">
            <a:avLst/>
          </a:prstGeom>
          <a:noFill/>
        </p:spPr>
        <p:txBody>
          <a:bodyPr wrap="none" rtlCol="0">
            <a:spAutoFit/>
          </a:bodyPr>
          <a:lstStyle/>
          <a:p>
            <a:r>
              <a:rPr lang="en-US" sz="1350" dirty="0"/>
              <a:t>Thick Spar</a:t>
            </a:r>
          </a:p>
        </p:txBody>
      </p:sp>
      <p:pic>
        <p:nvPicPr>
          <p:cNvPr id="4" name="Picture 3"/>
          <p:cNvPicPr>
            <a:picLocks noChangeAspect="1"/>
          </p:cNvPicPr>
          <p:nvPr/>
        </p:nvPicPr>
        <p:blipFill>
          <a:blip r:embed="rId4"/>
          <a:stretch>
            <a:fillRect/>
          </a:stretch>
        </p:blipFill>
        <p:spPr>
          <a:xfrm>
            <a:off x="6660842" y="2768045"/>
            <a:ext cx="2347309" cy="1889144"/>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3685" r="12984"/>
          <a:stretch/>
        </p:blipFill>
        <p:spPr>
          <a:xfrm>
            <a:off x="4157174" y="2768044"/>
            <a:ext cx="2242128" cy="1861317"/>
          </a:xfrm>
          <a:prstGeom prst="rect">
            <a:avLst/>
          </a:prstGeom>
        </p:spPr>
      </p:pic>
      <p:sp>
        <p:nvSpPr>
          <p:cNvPr id="11" name="TextBox 10"/>
          <p:cNvSpPr txBox="1"/>
          <p:nvPr/>
        </p:nvSpPr>
        <p:spPr>
          <a:xfrm>
            <a:off x="4383602" y="2417700"/>
            <a:ext cx="1789272" cy="369332"/>
          </a:xfrm>
          <a:prstGeom prst="rect">
            <a:avLst/>
          </a:prstGeom>
          <a:noFill/>
        </p:spPr>
        <p:txBody>
          <a:bodyPr wrap="none" rtlCol="0">
            <a:spAutoFit/>
          </a:bodyPr>
          <a:lstStyle/>
          <a:p>
            <a:r>
              <a:rPr lang="en-US" dirty="0" smtClean="0"/>
              <a:t>Sub 2 (Baseline)</a:t>
            </a:r>
            <a:endParaRPr lang="en-US" dirty="0"/>
          </a:p>
        </p:txBody>
      </p:sp>
      <p:sp>
        <p:nvSpPr>
          <p:cNvPr id="23" name="TextBox 22"/>
          <p:cNvSpPr txBox="1"/>
          <p:nvPr/>
        </p:nvSpPr>
        <p:spPr>
          <a:xfrm>
            <a:off x="6709951" y="2414075"/>
            <a:ext cx="2296654" cy="369332"/>
          </a:xfrm>
          <a:prstGeom prst="rect">
            <a:avLst/>
          </a:prstGeom>
          <a:noFill/>
        </p:spPr>
        <p:txBody>
          <a:bodyPr wrap="none" rtlCol="0">
            <a:spAutoFit/>
          </a:bodyPr>
          <a:lstStyle/>
          <a:p>
            <a:r>
              <a:rPr lang="en-US" dirty="0" smtClean="0"/>
              <a:t>Wax Impregnated Coil</a:t>
            </a:r>
            <a:endParaRPr lang="en-US" dirty="0"/>
          </a:p>
        </p:txBody>
      </p:sp>
    </p:spTree>
    <p:extLst>
      <p:ext uri="{BB962C8B-B14F-4D97-AF65-F5344CB8AC3E}">
        <p14:creationId xmlns:p14="http://schemas.microsoft.com/office/powerpoint/2010/main" val="796107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58" y="0"/>
            <a:ext cx="6749143" cy="857250"/>
          </a:xfrm>
        </p:spPr>
        <p:txBody>
          <a:bodyPr>
            <a:normAutofit/>
          </a:bodyPr>
          <a:lstStyle/>
          <a:p>
            <a:r>
              <a:rPr lang="en-US" dirty="0"/>
              <a:t>A Total of </a:t>
            </a:r>
            <a:r>
              <a:rPr lang="en-US" dirty="0" smtClean="0"/>
              <a:t>Eleven </a:t>
            </a:r>
            <a:r>
              <a:rPr lang="en-US" dirty="0"/>
              <a:t>Magnet Tests Have Been Performed Until Now </a:t>
            </a:r>
          </a:p>
        </p:txBody>
      </p:sp>
      <p:sp>
        <p:nvSpPr>
          <p:cNvPr id="7" name="Content Placeholder 6"/>
          <p:cNvSpPr>
            <a:spLocks noGrp="1"/>
          </p:cNvSpPr>
          <p:nvPr>
            <p:ph idx="1"/>
          </p:nvPr>
        </p:nvSpPr>
        <p:spPr>
          <a:xfrm>
            <a:off x="163728" y="868644"/>
            <a:ext cx="5061415" cy="3425156"/>
          </a:xfrm>
        </p:spPr>
        <p:txBody>
          <a:bodyPr>
            <a:noAutofit/>
          </a:bodyPr>
          <a:lstStyle/>
          <a:p>
            <a:pPr marL="0" indent="0">
              <a:buNone/>
            </a:pPr>
            <a:r>
              <a:rPr lang="en-US" sz="1200" dirty="0"/>
              <a:t>CCT </a:t>
            </a:r>
            <a:r>
              <a:rPr lang="en-US" sz="1200" dirty="0" smtClean="0"/>
              <a:t>Sub2 (thin spar / baseline)</a:t>
            </a:r>
            <a:endParaRPr lang="en-US" sz="1200" dirty="0"/>
          </a:p>
          <a:p>
            <a:r>
              <a:rPr lang="en-US" sz="1100" dirty="0"/>
              <a:t>Initial Test</a:t>
            </a:r>
          </a:p>
          <a:p>
            <a:r>
              <a:rPr lang="en-US" sz="1100" dirty="0"/>
              <a:t>Test after thermal cycle</a:t>
            </a:r>
          </a:p>
          <a:p>
            <a:r>
              <a:rPr lang="en-US" sz="1100" dirty="0"/>
              <a:t>Test after disassembly and </a:t>
            </a:r>
            <a:r>
              <a:rPr lang="en-US" sz="1100" dirty="0" smtClean="0"/>
              <a:t>reassembly</a:t>
            </a:r>
          </a:p>
          <a:p>
            <a:r>
              <a:rPr lang="en-US" sz="1100" dirty="0">
                <a:solidFill>
                  <a:srgbClr val="E05316"/>
                </a:solidFill>
              </a:rPr>
              <a:t>FNAL Test at 4.5 K, 2.2 K, 1.9 K  (test affect of temperature on training)</a:t>
            </a:r>
          </a:p>
          <a:p>
            <a:pPr marL="0" indent="0">
              <a:buNone/>
            </a:pPr>
            <a:r>
              <a:rPr lang="en-US" sz="1200" dirty="0" smtClean="0"/>
              <a:t>CCT Sub3 (thick spar)</a:t>
            </a:r>
            <a:endParaRPr lang="en-US" sz="1200" dirty="0"/>
          </a:p>
          <a:p>
            <a:r>
              <a:rPr lang="en-US" sz="1100" dirty="0"/>
              <a:t>Initial Test</a:t>
            </a:r>
          </a:p>
          <a:p>
            <a:r>
              <a:rPr lang="en-US" sz="1100" dirty="0"/>
              <a:t>Test after thermal </a:t>
            </a:r>
            <a:r>
              <a:rPr lang="en-US" sz="1100" dirty="0" smtClean="0"/>
              <a:t>cycle</a:t>
            </a:r>
          </a:p>
          <a:p>
            <a:pPr marL="0" indent="0">
              <a:buNone/>
            </a:pPr>
            <a:r>
              <a:rPr lang="en-US" sz="1200" dirty="0" smtClean="0"/>
              <a:t>CCT Sub4 (CTD 701x impregnation)</a:t>
            </a:r>
          </a:p>
          <a:p>
            <a:r>
              <a:rPr lang="en-US" sz="1100" dirty="0" smtClean="0"/>
              <a:t>Initial </a:t>
            </a:r>
            <a:r>
              <a:rPr lang="en-US" sz="1100" dirty="0"/>
              <a:t>Test</a:t>
            </a:r>
          </a:p>
          <a:p>
            <a:r>
              <a:rPr lang="en-US" sz="1100" dirty="0"/>
              <a:t>Test after thermal cycle</a:t>
            </a:r>
            <a:r>
              <a:rPr lang="en-US" sz="1100" dirty="0" smtClean="0"/>
              <a:t>*</a:t>
            </a:r>
          </a:p>
          <a:p>
            <a:pPr marL="0" indent="0">
              <a:buNone/>
            </a:pPr>
            <a:r>
              <a:rPr lang="en-US" sz="1200" dirty="0"/>
              <a:t>CCT Sub5 (Inner layer wax impregnation)</a:t>
            </a:r>
          </a:p>
          <a:p>
            <a:r>
              <a:rPr lang="en-US" sz="1100" dirty="0"/>
              <a:t>Initial Test  </a:t>
            </a:r>
            <a:r>
              <a:rPr lang="en-US" sz="1100" dirty="0" smtClean="0"/>
              <a:t>(All quenches in outer layer)</a:t>
            </a:r>
            <a:endParaRPr lang="en-US" sz="1100" dirty="0"/>
          </a:p>
          <a:p>
            <a:pPr marL="0" indent="0">
              <a:buNone/>
            </a:pPr>
            <a:r>
              <a:rPr lang="en-US" sz="1200" dirty="0">
                <a:solidFill>
                  <a:srgbClr val="E05316"/>
                </a:solidFill>
              </a:rPr>
              <a:t>CCT Sub5 (Inner layer wax impregnation)</a:t>
            </a:r>
          </a:p>
          <a:p>
            <a:r>
              <a:rPr lang="en-US" sz="1100" dirty="0">
                <a:solidFill>
                  <a:srgbClr val="E05316"/>
                </a:solidFill>
              </a:rPr>
              <a:t>Initial </a:t>
            </a:r>
            <a:r>
              <a:rPr lang="en-US" sz="1100" dirty="0" smtClean="0">
                <a:solidFill>
                  <a:srgbClr val="E05316"/>
                </a:solidFill>
              </a:rPr>
              <a:t>Test</a:t>
            </a:r>
          </a:p>
          <a:p>
            <a:r>
              <a:rPr lang="en-US" sz="1100" dirty="0" smtClean="0">
                <a:solidFill>
                  <a:srgbClr val="E05316"/>
                </a:solidFill>
              </a:rPr>
              <a:t>Test after thermal cycle</a:t>
            </a:r>
            <a:endParaRPr lang="en-US" sz="1100" dirty="0">
              <a:solidFill>
                <a:srgbClr val="E05316"/>
              </a:solidFill>
            </a:endParaRPr>
          </a:p>
          <a:p>
            <a:endParaRPr lang="en-US" sz="1100" dirty="0">
              <a:solidFill>
                <a:srgbClr val="E05316"/>
              </a:solidFill>
            </a:endParaRPr>
          </a:p>
        </p:txBody>
      </p:sp>
      <p:sp>
        <p:nvSpPr>
          <p:cNvPr id="3" name="Slide Number Placeholder 2"/>
          <p:cNvSpPr>
            <a:spLocks noGrp="1"/>
          </p:cNvSpPr>
          <p:nvPr>
            <p:ph type="sldNum" sz="quarter" idx="12"/>
          </p:nvPr>
        </p:nvSpPr>
        <p:spPr/>
        <p:txBody>
          <a:bodyPr/>
          <a:lstStyle/>
          <a:p>
            <a:fld id="{D260E43B-7F43-FA45-AAB7-E054FD6CC4E3}" type="slidenum">
              <a:rPr lang="en-US" smtClean="0"/>
              <a:pPr/>
              <a:t>6</a:t>
            </a:fld>
            <a:endParaRPr lang="en-US" dirty="0"/>
          </a:p>
        </p:txBody>
      </p:sp>
      <p:sp>
        <p:nvSpPr>
          <p:cNvPr id="23" name="TextBox 22">
            <a:extLst>
              <a:ext uri="{FF2B5EF4-FFF2-40B4-BE49-F238E27FC236}">
                <a16:creationId xmlns:a16="http://schemas.microsoft.com/office/drawing/2014/main" id="{6D5621C2-24AA-E860-9D54-0DCD3F7A177B}"/>
              </a:ext>
            </a:extLst>
          </p:cNvPr>
          <p:cNvSpPr txBox="1"/>
          <p:nvPr/>
        </p:nvSpPr>
        <p:spPr>
          <a:xfrm>
            <a:off x="76544" y="4223387"/>
            <a:ext cx="5436450" cy="307777"/>
          </a:xfrm>
          <a:prstGeom prst="rect">
            <a:avLst/>
          </a:prstGeom>
          <a:noFill/>
        </p:spPr>
        <p:txBody>
          <a:bodyPr wrap="square">
            <a:spAutoFit/>
          </a:bodyPr>
          <a:lstStyle/>
          <a:p>
            <a:r>
              <a:rPr lang="en-US" sz="1400" i="1" dirty="0">
                <a:solidFill>
                  <a:srgbClr val="1F497D"/>
                </a:solidFill>
              </a:rPr>
              <a:t>* </a:t>
            </a:r>
            <a:r>
              <a:rPr lang="en-US" sz="1400" i="1" dirty="0" smtClean="0">
                <a:solidFill>
                  <a:srgbClr val="1F497D"/>
                </a:solidFill>
              </a:rPr>
              <a:t>   Magnet </a:t>
            </a:r>
            <a:r>
              <a:rPr lang="en-US" sz="1400" i="1" dirty="0">
                <a:solidFill>
                  <a:srgbClr val="1F497D"/>
                </a:solidFill>
              </a:rPr>
              <a:t>was limited at or near the internal splice</a:t>
            </a:r>
          </a:p>
        </p:txBody>
      </p:sp>
      <p:sp>
        <p:nvSpPr>
          <p:cNvPr id="4" name="TextBox 3"/>
          <p:cNvSpPr txBox="1"/>
          <p:nvPr/>
        </p:nvSpPr>
        <p:spPr>
          <a:xfrm>
            <a:off x="52514" y="4410055"/>
            <a:ext cx="5312157" cy="307777"/>
          </a:xfrm>
          <a:prstGeom prst="rect">
            <a:avLst/>
          </a:prstGeom>
          <a:noFill/>
        </p:spPr>
        <p:txBody>
          <a:bodyPr wrap="square" rtlCol="0">
            <a:spAutoFit/>
          </a:bodyPr>
          <a:lstStyle/>
          <a:p>
            <a:pPr defTabSz="342900">
              <a:spcBef>
                <a:spcPct val="20000"/>
              </a:spcBef>
            </a:pPr>
            <a:r>
              <a:rPr lang="en-US" sz="1400" i="1" dirty="0">
                <a:solidFill>
                  <a:srgbClr val="E05316"/>
                </a:solidFill>
              </a:rPr>
              <a:t>** Tests performed since last collaboration meeting</a:t>
            </a:r>
          </a:p>
        </p:txBody>
      </p:sp>
      <p:pic>
        <p:nvPicPr>
          <p:cNvPr id="12" name="Picture 11"/>
          <p:cNvPicPr>
            <a:picLocks noChangeAspect="1"/>
          </p:cNvPicPr>
          <p:nvPr/>
        </p:nvPicPr>
        <p:blipFill rotWithShape="1">
          <a:blip r:embed="rId3"/>
          <a:srcRect r="1685"/>
          <a:stretch/>
        </p:blipFill>
        <p:spPr>
          <a:xfrm>
            <a:off x="5157144" y="2314952"/>
            <a:ext cx="3986856" cy="2361353"/>
          </a:xfrm>
          <a:prstGeom prst="rect">
            <a:avLst/>
          </a:prstGeom>
        </p:spPr>
      </p:pic>
      <p:sp>
        <p:nvSpPr>
          <p:cNvPr id="13" name="TextBox 12"/>
          <p:cNvSpPr txBox="1"/>
          <p:nvPr/>
        </p:nvSpPr>
        <p:spPr>
          <a:xfrm>
            <a:off x="5971637" y="2239707"/>
            <a:ext cx="2235484" cy="369332"/>
          </a:xfrm>
          <a:prstGeom prst="rect">
            <a:avLst/>
          </a:prstGeom>
          <a:solidFill>
            <a:schemeClr val="bg1"/>
          </a:solidFill>
        </p:spPr>
        <p:txBody>
          <a:bodyPr wrap="none" rtlCol="0">
            <a:spAutoFit/>
          </a:bodyPr>
          <a:lstStyle/>
          <a:p>
            <a:r>
              <a:rPr lang="en-US" dirty="0" smtClean="0"/>
              <a:t>PSI CCT CD1 Training</a:t>
            </a:r>
            <a:endParaRPr lang="en-US" dirty="0"/>
          </a:p>
        </p:txBody>
      </p:sp>
      <p:sp>
        <p:nvSpPr>
          <p:cNvPr id="14" name="TextBox 13"/>
          <p:cNvSpPr txBox="1"/>
          <p:nvPr/>
        </p:nvSpPr>
        <p:spPr>
          <a:xfrm>
            <a:off x="6262277" y="4011616"/>
            <a:ext cx="2063898" cy="369332"/>
          </a:xfrm>
          <a:prstGeom prst="rect">
            <a:avLst/>
          </a:prstGeom>
          <a:noFill/>
        </p:spPr>
        <p:txBody>
          <a:bodyPr wrap="none" rtlCol="0">
            <a:spAutoFit/>
          </a:bodyPr>
          <a:lstStyle/>
          <a:p>
            <a:r>
              <a:rPr lang="en-US" i="1" dirty="0" smtClean="0"/>
              <a:t>Courtesy of M. Daly</a:t>
            </a:r>
            <a:endParaRPr lang="en-US" i="1" dirty="0"/>
          </a:p>
        </p:txBody>
      </p:sp>
      <p:cxnSp>
        <p:nvCxnSpPr>
          <p:cNvPr id="9" name="Straight Arrow Connector 8"/>
          <p:cNvCxnSpPr/>
          <p:nvPr/>
        </p:nvCxnSpPr>
        <p:spPr>
          <a:xfrm>
            <a:off x="4876800" y="1843310"/>
            <a:ext cx="696686" cy="137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644081" y="1346147"/>
            <a:ext cx="3012981" cy="923330"/>
          </a:xfrm>
          <a:prstGeom prst="rect">
            <a:avLst/>
          </a:prstGeom>
          <a:noFill/>
        </p:spPr>
        <p:txBody>
          <a:bodyPr wrap="square" rtlCol="0">
            <a:spAutoFit/>
          </a:bodyPr>
          <a:lstStyle/>
          <a:p>
            <a:r>
              <a:rPr lang="en-US" dirty="0" smtClean="0"/>
              <a:t>PSI CD1 CCT showed accelerated training at 1.9 K (CLIQ also used at that time)</a:t>
            </a:r>
            <a:endParaRPr lang="en-US" dirty="0"/>
          </a:p>
        </p:txBody>
      </p:sp>
    </p:spTree>
    <p:extLst>
      <p:ext uri="{BB962C8B-B14F-4D97-AF65-F5344CB8AC3E}">
        <p14:creationId xmlns:p14="http://schemas.microsoft.com/office/powerpoint/2010/main" val="1120956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172E-5C15-0158-A7C8-E30757621FB5}"/>
              </a:ext>
            </a:extLst>
          </p:cNvPr>
          <p:cNvSpPr>
            <a:spLocks noGrp="1"/>
          </p:cNvSpPr>
          <p:nvPr>
            <p:ph type="title"/>
          </p:nvPr>
        </p:nvSpPr>
        <p:spPr/>
        <p:txBody>
          <a:bodyPr>
            <a:normAutofit/>
          </a:bodyPr>
          <a:lstStyle/>
          <a:p>
            <a:r>
              <a:rPr lang="en-US" dirty="0"/>
              <a:t>Wax Impregnated Magnet Reaches Plateau On First Quench Inside the Coils</a:t>
            </a:r>
          </a:p>
        </p:txBody>
      </p:sp>
      <p:sp>
        <p:nvSpPr>
          <p:cNvPr id="3" name="Content Placeholder 2">
            <a:extLst>
              <a:ext uri="{FF2B5EF4-FFF2-40B4-BE49-F238E27FC236}">
                <a16:creationId xmlns:a16="http://schemas.microsoft.com/office/drawing/2014/main" id="{6566B811-7032-F47C-CC7D-CC340467CEF6}"/>
              </a:ext>
            </a:extLst>
          </p:cNvPr>
          <p:cNvSpPr>
            <a:spLocks noGrp="1"/>
          </p:cNvSpPr>
          <p:nvPr>
            <p:ph idx="1"/>
          </p:nvPr>
        </p:nvSpPr>
        <p:spPr>
          <a:xfrm>
            <a:off x="-14514" y="919100"/>
            <a:ext cx="8229600" cy="1053026"/>
          </a:xfrm>
        </p:spPr>
        <p:txBody>
          <a:bodyPr>
            <a:normAutofit/>
          </a:bodyPr>
          <a:lstStyle/>
          <a:p>
            <a:r>
              <a:rPr lang="en-US" dirty="0"/>
              <a:t>First two quenches are outside of the coils </a:t>
            </a:r>
          </a:p>
          <a:p>
            <a:r>
              <a:rPr lang="en-US" dirty="0"/>
              <a:t>Reach plateau on first quench inside the inner layer coil</a:t>
            </a:r>
          </a:p>
          <a:p>
            <a:r>
              <a:rPr lang="en-US" dirty="0"/>
              <a:t>All quenches in same inner layer </a:t>
            </a:r>
            <a:r>
              <a:rPr lang="en-US" dirty="0" smtClean="0"/>
              <a:t>segment</a:t>
            </a:r>
            <a:endParaRPr lang="en-US" dirty="0"/>
          </a:p>
        </p:txBody>
      </p:sp>
      <p:sp>
        <p:nvSpPr>
          <p:cNvPr id="5" name="Slide Number Placeholder 4">
            <a:extLst>
              <a:ext uri="{FF2B5EF4-FFF2-40B4-BE49-F238E27FC236}">
                <a16:creationId xmlns:a16="http://schemas.microsoft.com/office/drawing/2014/main" id="{E8A5C547-575B-F0AC-D0ED-3B5274809E2A}"/>
              </a:ext>
            </a:extLst>
          </p:cNvPr>
          <p:cNvSpPr>
            <a:spLocks noGrp="1"/>
          </p:cNvSpPr>
          <p:nvPr>
            <p:ph type="sldNum" sz="quarter" idx="12"/>
          </p:nvPr>
        </p:nvSpPr>
        <p:spPr/>
        <p:txBody>
          <a:bodyPr/>
          <a:lstStyle/>
          <a:p>
            <a:fld id="{E6910A57-C4C2-471D-B852-7E80F10F5A4C}" type="slidenum">
              <a:rPr lang="en-GB" smtClean="0"/>
              <a:pPr/>
              <a:t>7</a:t>
            </a:fld>
            <a:endParaRPr lang="en-GB"/>
          </a:p>
        </p:txBody>
      </p:sp>
      <p:grpSp>
        <p:nvGrpSpPr>
          <p:cNvPr id="13" name="Group 12">
            <a:extLst>
              <a:ext uri="{FF2B5EF4-FFF2-40B4-BE49-F238E27FC236}">
                <a16:creationId xmlns:a16="http://schemas.microsoft.com/office/drawing/2014/main" id="{3F042FCC-2DC9-F5AE-2DBB-F789F931B4DB}"/>
              </a:ext>
            </a:extLst>
          </p:cNvPr>
          <p:cNvGrpSpPr>
            <a:grpSpLocks noChangeAspect="1"/>
          </p:cNvGrpSpPr>
          <p:nvPr/>
        </p:nvGrpSpPr>
        <p:grpSpPr>
          <a:xfrm>
            <a:off x="1557111" y="1972126"/>
            <a:ext cx="5086350" cy="2746664"/>
            <a:chOff x="1591640" y="34398724"/>
            <a:chExt cx="14588950" cy="7878136"/>
          </a:xfrm>
        </p:grpSpPr>
        <p:grpSp>
          <p:nvGrpSpPr>
            <p:cNvPr id="14" name="Group 13">
              <a:extLst>
                <a:ext uri="{FF2B5EF4-FFF2-40B4-BE49-F238E27FC236}">
                  <a16:creationId xmlns:a16="http://schemas.microsoft.com/office/drawing/2014/main" id="{80DDEC9F-A37F-BE2B-279B-9011FF54E20D}"/>
                </a:ext>
              </a:extLst>
            </p:cNvPr>
            <p:cNvGrpSpPr/>
            <p:nvPr/>
          </p:nvGrpSpPr>
          <p:grpSpPr>
            <a:xfrm>
              <a:off x="1591640" y="34398724"/>
              <a:ext cx="14588950" cy="7878136"/>
              <a:chOff x="1591640" y="35617924"/>
              <a:chExt cx="14588950" cy="7878136"/>
            </a:xfrm>
          </p:grpSpPr>
          <p:pic>
            <p:nvPicPr>
              <p:cNvPr id="18" name="Picture 17" descr="A graph of different colored squares&#10;&#10;Description automatically generated">
                <a:extLst>
                  <a:ext uri="{FF2B5EF4-FFF2-40B4-BE49-F238E27FC236}">
                    <a16:creationId xmlns:a16="http://schemas.microsoft.com/office/drawing/2014/main" id="{92A8E394-2A8F-C8DA-25E2-19538E1664FC}"/>
                  </a:ext>
                </a:extLst>
              </p:cNvPr>
              <p:cNvPicPr>
                <a:picLocks noChangeAspect="1"/>
              </p:cNvPicPr>
              <p:nvPr/>
            </p:nvPicPr>
            <p:blipFill rotWithShape="1">
              <a:blip r:embed="rId2">
                <a:extLst>
                  <a:ext uri="{28A0092B-C50C-407E-A947-70E740481C1C}">
                    <a14:useLocalDpi xmlns:a14="http://schemas.microsoft.com/office/drawing/2010/main" val="0"/>
                  </a:ext>
                </a:extLst>
              </a:blip>
              <a:srcRect l="3635" r="8304"/>
              <a:stretch/>
            </p:blipFill>
            <p:spPr>
              <a:xfrm>
                <a:off x="1591640" y="36031622"/>
                <a:ext cx="14588950" cy="7464438"/>
              </a:xfrm>
              <a:prstGeom prst="rect">
                <a:avLst/>
              </a:prstGeom>
            </p:spPr>
          </p:pic>
          <p:sp>
            <p:nvSpPr>
              <p:cNvPr id="19" name="TextBox 18">
                <a:extLst>
                  <a:ext uri="{FF2B5EF4-FFF2-40B4-BE49-F238E27FC236}">
                    <a16:creationId xmlns:a16="http://schemas.microsoft.com/office/drawing/2014/main" id="{E31D2C1F-AFD5-F9CD-FF94-06A2B7CEA803}"/>
                  </a:ext>
                </a:extLst>
              </p:cNvPr>
              <p:cNvSpPr txBox="1"/>
              <p:nvPr/>
            </p:nvSpPr>
            <p:spPr>
              <a:xfrm>
                <a:off x="7149452" y="35617924"/>
                <a:ext cx="4269352" cy="926920"/>
              </a:xfrm>
              <a:prstGeom prst="rect">
                <a:avLst/>
              </a:prstGeom>
              <a:noFill/>
            </p:spPr>
            <p:txBody>
              <a:bodyPr wrap="none" rtlCol="0">
                <a:spAutoFit/>
              </a:bodyPr>
              <a:lstStyle/>
              <a:p>
                <a:r>
                  <a:rPr lang="en-US" sz="1500" b="1" dirty="0"/>
                  <a:t>Magnet Training</a:t>
                </a:r>
              </a:p>
            </p:txBody>
          </p:sp>
        </p:grpSp>
        <p:cxnSp>
          <p:nvCxnSpPr>
            <p:cNvPr id="15" name="Straight Connector 14">
              <a:extLst>
                <a:ext uri="{FF2B5EF4-FFF2-40B4-BE49-F238E27FC236}">
                  <a16:creationId xmlns:a16="http://schemas.microsoft.com/office/drawing/2014/main" id="{D02D459C-798C-BD56-41F0-ED81E9419D6B}"/>
                </a:ext>
              </a:extLst>
            </p:cNvPr>
            <p:cNvCxnSpPr/>
            <p:nvPr/>
          </p:nvCxnSpPr>
          <p:spPr>
            <a:xfrm>
              <a:off x="8839200" y="35420300"/>
              <a:ext cx="0" cy="492760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DB81CEC-B942-8943-F4FB-CE48673263FB}"/>
                </a:ext>
              </a:extLst>
            </p:cNvPr>
            <p:cNvSpPr txBox="1"/>
            <p:nvPr/>
          </p:nvSpPr>
          <p:spPr>
            <a:xfrm>
              <a:off x="9702567" y="35414468"/>
              <a:ext cx="3432475" cy="1324173"/>
            </a:xfrm>
            <a:prstGeom prst="rect">
              <a:avLst/>
            </a:prstGeom>
            <a:noFill/>
          </p:spPr>
          <p:txBody>
            <a:bodyPr wrap="square" rtlCol="0">
              <a:spAutoFit/>
            </a:bodyPr>
            <a:lstStyle/>
            <a:p>
              <a:r>
                <a:rPr lang="en-US" sz="1200" b="1" dirty="0"/>
                <a:t>Thermal </a:t>
              </a:r>
              <a:r>
                <a:rPr lang="en-US" sz="1200" b="1" dirty="0" smtClean="0"/>
                <a:t>Cycle</a:t>
              </a:r>
            </a:p>
            <a:p>
              <a:r>
                <a:rPr lang="en-US" sz="1200" b="1" dirty="0" smtClean="0"/>
                <a:t>Sub 2 / Sub 3</a:t>
              </a:r>
              <a:endParaRPr lang="en-US" sz="1200" b="1" dirty="0"/>
            </a:p>
          </p:txBody>
        </p:sp>
        <p:cxnSp>
          <p:nvCxnSpPr>
            <p:cNvPr id="17" name="Straight Arrow Connector 16">
              <a:extLst>
                <a:ext uri="{FF2B5EF4-FFF2-40B4-BE49-F238E27FC236}">
                  <a16:creationId xmlns:a16="http://schemas.microsoft.com/office/drawing/2014/main" id="{5E3BB7A7-0A6E-E86F-398A-EA08D5F1FBF1}"/>
                </a:ext>
              </a:extLst>
            </p:cNvPr>
            <p:cNvCxnSpPr>
              <a:cxnSpLocks/>
              <a:stCxn id="16" idx="1"/>
            </p:cNvCxnSpPr>
            <p:nvPr/>
          </p:nvCxnSpPr>
          <p:spPr>
            <a:xfrm flipH="1">
              <a:off x="8839200" y="35837695"/>
              <a:ext cx="958336" cy="2821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809017" y="4187755"/>
            <a:ext cx="2191882" cy="369332"/>
          </a:xfrm>
          <a:prstGeom prst="rect">
            <a:avLst/>
          </a:prstGeom>
          <a:noFill/>
        </p:spPr>
        <p:txBody>
          <a:bodyPr wrap="none" rtlCol="0">
            <a:spAutoFit/>
          </a:bodyPr>
          <a:lstStyle/>
          <a:p>
            <a:r>
              <a:rPr lang="en-US" dirty="0" smtClean="0"/>
              <a:t>See talk by R. </a:t>
            </a:r>
            <a:r>
              <a:rPr lang="en-US" dirty="0" err="1" smtClean="0"/>
              <a:t>Teyber</a:t>
            </a:r>
            <a:endParaRPr lang="en-US" dirty="0"/>
          </a:p>
        </p:txBody>
      </p:sp>
    </p:spTree>
    <p:extLst>
      <p:ext uri="{BB962C8B-B14F-4D97-AF65-F5344CB8AC3E}">
        <p14:creationId xmlns:p14="http://schemas.microsoft.com/office/powerpoint/2010/main" val="400486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subscale Deliverables</a:t>
            </a:r>
            <a:endParaRPr lang="en-US" dirty="0"/>
          </a:p>
        </p:txBody>
      </p:sp>
      <p:sp>
        <p:nvSpPr>
          <p:cNvPr id="3" name="Content Placeholder 2"/>
          <p:cNvSpPr>
            <a:spLocks noGrp="1"/>
          </p:cNvSpPr>
          <p:nvPr>
            <p:ph idx="1"/>
          </p:nvPr>
        </p:nvSpPr>
        <p:spPr>
          <a:xfrm>
            <a:off x="198861" y="977729"/>
            <a:ext cx="8799996" cy="2905339"/>
          </a:xfrm>
        </p:spPr>
        <p:txBody>
          <a:bodyPr>
            <a:normAutofit fontScale="92500" lnSpcReduction="20000"/>
          </a:bodyPr>
          <a:lstStyle/>
          <a:p>
            <a:pPr marL="0" indent="0">
              <a:buNone/>
            </a:pPr>
            <a:r>
              <a:rPr lang="en-US" dirty="0" smtClean="0"/>
              <a:t>Deliverables over the next ~1 year</a:t>
            </a:r>
          </a:p>
          <a:p>
            <a:r>
              <a:rPr lang="en-US" dirty="0" smtClean="0"/>
              <a:t>Test of magnet with filled-wax inner layer</a:t>
            </a:r>
            <a:r>
              <a:rPr lang="en-US" baseline="30000" dirty="0" smtClean="0"/>
              <a:t>*</a:t>
            </a:r>
            <a:r>
              <a:rPr lang="en-US" dirty="0" smtClean="0"/>
              <a:t> – completing final assembly </a:t>
            </a:r>
            <a:r>
              <a:rPr lang="en-US" i="1" dirty="0" smtClean="0"/>
              <a:t>(see talk by J.L. </a:t>
            </a:r>
            <a:r>
              <a:rPr lang="en-US" i="1" dirty="0" err="1" smtClean="0"/>
              <a:t>Rudeiros</a:t>
            </a:r>
            <a:r>
              <a:rPr lang="en-US" i="1" dirty="0" smtClean="0"/>
              <a:t> Fernandez)</a:t>
            </a:r>
          </a:p>
          <a:p>
            <a:pPr lvl="1"/>
            <a:r>
              <a:rPr lang="en-US" dirty="0" smtClean="0"/>
              <a:t>Wax highly filled with Alumina particles has increased bulk modulus</a:t>
            </a:r>
          </a:p>
          <a:p>
            <a:pPr lvl="1"/>
            <a:r>
              <a:rPr lang="en-US" dirty="0" smtClean="0"/>
              <a:t>Training behavior was shown to be similar to plain wax in BOX experiments at PSI</a:t>
            </a:r>
          </a:p>
          <a:p>
            <a:pPr lvl="1"/>
            <a:r>
              <a:rPr lang="en-US" dirty="0" smtClean="0"/>
              <a:t>Showed good behavior in transverse pressure test (comparable to epoxy impregnated cables)</a:t>
            </a:r>
          </a:p>
          <a:p>
            <a:r>
              <a:rPr lang="en-US" dirty="0" smtClean="0"/>
              <a:t>Test of magnet with </a:t>
            </a:r>
            <a:r>
              <a:rPr lang="en-US" dirty="0" err="1" smtClean="0"/>
              <a:t>Telene</a:t>
            </a:r>
            <a:r>
              <a:rPr lang="en-US" dirty="0" smtClean="0"/>
              <a:t> impregnated inner layer</a:t>
            </a:r>
            <a:r>
              <a:rPr lang="en-US" baseline="30000" dirty="0" smtClean="0"/>
              <a:t>* </a:t>
            </a:r>
            <a:r>
              <a:rPr lang="en-US" dirty="0" smtClean="0"/>
              <a:t>- coil being heat </a:t>
            </a:r>
            <a:r>
              <a:rPr lang="en-US" dirty="0" smtClean="0"/>
              <a:t>treated </a:t>
            </a:r>
            <a:r>
              <a:rPr lang="en-US" i="1" dirty="0" smtClean="0"/>
              <a:t>(collaboration with E. </a:t>
            </a:r>
            <a:r>
              <a:rPr lang="en-US" i="1" dirty="0" err="1" smtClean="0"/>
              <a:t>Barzi</a:t>
            </a:r>
            <a:r>
              <a:rPr lang="en-US" i="1" dirty="0" smtClean="0"/>
              <a:t>)</a:t>
            </a:r>
            <a:endParaRPr lang="en-US" i="1" dirty="0" smtClean="0"/>
          </a:p>
          <a:p>
            <a:r>
              <a:rPr lang="en-US" dirty="0" smtClean="0"/>
              <a:t>Test of </a:t>
            </a:r>
            <a:r>
              <a:rPr lang="en-US" dirty="0" err="1" smtClean="0"/>
              <a:t>Stycast</a:t>
            </a:r>
            <a:r>
              <a:rPr lang="en-US" dirty="0" smtClean="0"/>
              <a:t> or filled epoxy impregnated subscale magnet</a:t>
            </a:r>
          </a:p>
          <a:p>
            <a:pPr lvl="1"/>
            <a:r>
              <a:rPr lang="en-US" dirty="0" err="1" smtClean="0"/>
              <a:t>Stycast</a:t>
            </a:r>
            <a:r>
              <a:rPr lang="en-US" dirty="0" smtClean="0"/>
              <a:t> BOX samples showed similar training to wax but may not have low shear strength limitations</a:t>
            </a:r>
          </a:p>
          <a:p>
            <a:pPr lvl="1"/>
            <a:r>
              <a:rPr lang="en-US" dirty="0" smtClean="0"/>
              <a:t>Exploring material properties to understand quench behavior* - possible reasons include close match of thermal contraction of metals, high thermal conductivity, high toughness, perhaps lower adhesion strength to mandrel surfaces</a:t>
            </a:r>
          </a:p>
        </p:txBody>
      </p:sp>
      <p:sp>
        <p:nvSpPr>
          <p:cNvPr id="4" name="Slide Number Placeholder 3"/>
          <p:cNvSpPr>
            <a:spLocks noGrp="1"/>
          </p:cNvSpPr>
          <p:nvPr>
            <p:ph type="sldNum" sz="quarter" idx="12"/>
          </p:nvPr>
        </p:nvSpPr>
        <p:spPr/>
        <p:txBody>
          <a:bodyPr/>
          <a:lstStyle/>
          <a:p>
            <a:fld id="{D260E43B-7F43-FA45-AAB7-E054FD6CC4E3}" type="slidenum">
              <a:rPr lang="en-US" smtClean="0"/>
              <a:pPr/>
              <a:t>8</a:t>
            </a:fld>
            <a:endParaRPr lang="en-US" dirty="0"/>
          </a:p>
        </p:txBody>
      </p:sp>
      <p:sp>
        <p:nvSpPr>
          <p:cNvPr id="6" name="TextBox 5">
            <a:extLst>
              <a:ext uri="{FF2B5EF4-FFF2-40B4-BE49-F238E27FC236}">
                <a16:creationId xmlns:a16="http://schemas.microsoft.com/office/drawing/2014/main" id="{6D5621C2-24AA-E860-9D54-0DCD3F7A177B}"/>
              </a:ext>
            </a:extLst>
          </p:cNvPr>
          <p:cNvSpPr txBox="1"/>
          <p:nvPr/>
        </p:nvSpPr>
        <p:spPr>
          <a:xfrm>
            <a:off x="0" y="4417640"/>
            <a:ext cx="2655518" cy="307777"/>
          </a:xfrm>
          <a:prstGeom prst="rect">
            <a:avLst/>
          </a:prstGeom>
          <a:noFill/>
        </p:spPr>
        <p:txBody>
          <a:bodyPr wrap="square">
            <a:spAutoFit/>
          </a:bodyPr>
          <a:lstStyle/>
          <a:p>
            <a:r>
              <a:rPr lang="en-US" sz="1400" i="1" dirty="0" smtClean="0">
                <a:solidFill>
                  <a:srgbClr val="1F497D"/>
                </a:solidFill>
              </a:rPr>
              <a:t>* Will use plain wax outer layer</a:t>
            </a:r>
            <a:endParaRPr lang="en-US" sz="1400" i="1" dirty="0">
              <a:solidFill>
                <a:srgbClr val="1F497D"/>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5814" b="42461"/>
          <a:stretch/>
        </p:blipFill>
        <p:spPr>
          <a:xfrm>
            <a:off x="3864303" y="3709117"/>
            <a:ext cx="4205614" cy="1000670"/>
          </a:xfrm>
          <a:prstGeom prst="rect">
            <a:avLst/>
          </a:prstGeom>
        </p:spPr>
      </p:pic>
    </p:spTree>
    <p:extLst>
      <p:ext uri="{BB962C8B-B14F-4D97-AF65-F5344CB8AC3E}">
        <p14:creationId xmlns:p14="http://schemas.microsoft.com/office/powerpoint/2010/main" val="1095073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1800" u="sng" dirty="0">
                <a:latin typeface="Calibri" panose="020F0502020204030204" pitchFamily="34" charset="0"/>
              </a:rPr>
              <a:t>Task 3</a:t>
            </a:r>
            <a:r>
              <a:rPr lang="en-US" sz="1800" dirty="0">
                <a:latin typeface="Calibri" panose="020F0502020204030204" pitchFamily="34" charset="0"/>
              </a:rPr>
              <a:t>. Design of </a:t>
            </a:r>
            <a:r>
              <a:rPr lang="en-US" sz="1800" dirty="0" smtClean="0">
                <a:latin typeface="Calibri" panose="020F0502020204030204" pitchFamily="34" charset="0"/>
              </a:rPr>
              <a:t>CCT6, </a:t>
            </a:r>
            <a:r>
              <a:rPr lang="en-US" sz="1800" dirty="0">
                <a:latin typeface="Calibri" panose="020F0502020204030204" pitchFamily="34" charset="0"/>
              </a:rPr>
              <a:t>target field of 13 T and bore diameter of 120 </a:t>
            </a:r>
            <a:r>
              <a:rPr lang="en-US" sz="1800" dirty="0" smtClean="0">
                <a:latin typeface="Calibri" panose="020F0502020204030204" pitchFamily="34" charset="0"/>
              </a:rPr>
              <a:t>mm</a:t>
            </a:r>
            <a:br>
              <a:rPr lang="en-US" sz="1800" dirty="0" smtClean="0">
                <a:latin typeface="Calibri" panose="020F0502020204030204" pitchFamily="34" charset="0"/>
              </a:rPr>
            </a:br>
            <a:r>
              <a:rPr lang="en-US" sz="1800" u="sng" dirty="0">
                <a:latin typeface="Calibri" panose="020F0502020204030204" pitchFamily="34" charset="0"/>
              </a:rPr>
              <a:t>Task </a:t>
            </a:r>
            <a:r>
              <a:rPr lang="en-US" sz="1800" u="sng" dirty="0" smtClean="0">
                <a:latin typeface="Calibri" panose="020F0502020204030204" pitchFamily="34" charset="0"/>
              </a:rPr>
              <a:t>4</a:t>
            </a:r>
            <a:r>
              <a:rPr lang="en-US" sz="1800" dirty="0" smtClean="0">
                <a:latin typeface="Calibri" panose="020F0502020204030204" pitchFamily="34" charset="0"/>
              </a:rPr>
              <a:t>. Fabrication and test of CCT6</a:t>
            </a:r>
            <a:endParaRPr lang="en-US" sz="1800" b="1" dirty="0"/>
          </a:p>
        </p:txBody>
      </p:sp>
      <p:sp>
        <p:nvSpPr>
          <p:cNvPr id="4" name="Slide Number Placeholder 3"/>
          <p:cNvSpPr>
            <a:spLocks noGrp="1"/>
          </p:cNvSpPr>
          <p:nvPr>
            <p:ph type="sldNum" sz="quarter" idx="12"/>
          </p:nvPr>
        </p:nvSpPr>
        <p:spPr/>
        <p:txBody>
          <a:bodyPr/>
          <a:lstStyle/>
          <a:p>
            <a:fld id="{D260E43B-7F43-FA45-AAB7-E054FD6CC4E3}" type="slidenum">
              <a:rPr lang="en-US" smtClean="0"/>
              <a:pPr/>
              <a:t>9</a:t>
            </a:fld>
            <a:endParaRPr lang="en-US" dirty="0"/>
          </a:p>
        </p:txBody>
      </p:sp>
      <p:sp>
        <p:nvSpPr>
          <p:cNvPr id="5" name="Content Placeholder 2"/>
          <p:cNvSpPr txBox="1">
            <a:spLocks/>
          </p:cNvSpPr>
          <p:nvPr/>
        </p:nvSpPr>
        <p:spPr>
          <a:xfrm>
            <a:off x="132360" y="883606"/>
            <a:ext cx="5613348" cy="3738270"/>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600" dirty="0"/>
              <a:t>Target Parameters</a:t>
            </a:r>
          </a:p>
          <a:p>
            <a:pPr lvl="1"/>
            <a:r>
              <a:rPr lang="en-US" sz="1400" dirty="0"/>
              <a:t>4 layers</a:t>
            </a:r>
          </a:p>
          <a:p>
            <a:pPr lvl="1"/>
            <a:r>
              <a:rPr lang="en-US" sz="1400" dirty="0"/>
              <a:t>Bore field of 12 T / 13 T for standalone operation </a:t>
            </a:r>
            <a:r>
              <a:rPr lang="en-US" sz="1400" dirty="0">
                <a:solidFill>
                  <a:schemeClr val="accent1">
                    <a:lumMod val="50000"/>
                  </a:schemeClr>
                </a:solidFill>
              </a:rPr>
              <a:t>(30+ % current margin at target fields of 12 T, 4.2 K and 13 T, 1.9 K)</a:t>
            </a:r>
          </a:p>
          <a:p>
            <a:pPr lvl="1"/>
            <a:r>
              <a:rPr lang="en-US" sz="1400" dirty="0"/>
              <a:t>Bore diameter: 120 mm</a:t>
            </a:r>
          </a:p>
          <a:p>
            <a:r>
              <a:rPr lang="en-US" sz="1600" dirty="0"/>
              <a:t>Field strength and bore size needs are compatible with HTS programs for hybrid testing</a:t>
            </a:r>
          </a:p>
          <a:p>
            <a:r>
              <a:rPr lang="en-US" sz="1600" dirty="0"/>
              <a:t>Use feedback provided by subscale testing and improved modeling methods in CCT6 </a:t>
            </a:r>
            <a:r>
              <a:rPr lang="en-US" sz="1600" dirty="0" smtClean="0"/>
              <a:t>design</a:t>
            </a:r>
          </a:p>
          <a:p>
            <a:pPr marL="0" indent="0">
              <a:buFont typeface="Arial"/>
              <a:buNone/>
            </a:pPr>
            <a:r>
              <a:rPr lang="en-US" sz="1600" dirty="0" smtClean="0"/>
              <a:t>Goals:</a:t>
            </a:r>
          </a:p>
          <a:p>
            <a:r>
              <a:rPr lang="en-US" sz="1600" dirty="0" smtClean="0"/>
              <a:t>Demonstrate scale up for more than two layers</a:t>
            </a:r>
          </a:p>
          <a:p>
            <a:r>
              <a:rPr lang="en-US" sz="1600" dirty="0" smtClean="0"/>
              <a:t>Demonstrate feasibility of CCT at higher field with a large bore</a:t>
            </a:r>
            <a:endParaRPr lang="en-US"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439" y="3641406"/>
            <a:ext cx="3133561" cy="1036797"/>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2240" t="2283" r="40701" b="5113"/>
          <a:stretch/>
        </p:blipFill>
        <p:spPr>
          <a:xfrm>
            <a:off x="7450988" y="1273501"/>
            <a:ext cx="1599936" cy="2367905"/>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5675" t="13156" r="56089" b="13551"/>
          <a:stretch/>
        </p:blipFill>
        <p:spPr>
          <a:xfrm>
            <a:off x="6108701" y="1282700"/>
            <a:ext cx="1435100" cy="2432984"/>
          </a:xfrm>
          <a:prstGeom prst="rect">
            <a:avLst/>
          </a:prstGeom>
        </p:spPr>
      </p:pic>
      <p:sp>
        <p:nvSpPr>
          <p:cNvPr id="7" name="TextBox 6"/>
          <p:cNvSpPr txBox="1"/>
          <p:nvPr/>
        </p:nvSpPr>
        <p:spPr>
          <a:xfrm>
            <a:off x="6739094" y="913368"/>
            <a:ext cx="1423788" cy="369332"/>
          </a:xfrm>
          <a:prstGeom prst="rect">
            <a:avLst/>
          </a:prstGeom>
          <a:noFill/>
        </p:spPr>
        <p:txBody>
          <a:bodyPr wrap="none" rtlCol="0">
            <a:spAutoFit/>
          </a:bodyPr>
          <a:lstStyle/>
          <a:p>
            <a:r>
              <a:rPr lang="en-US" dirty="0" smtClean="0"/>
              <a:t>CCT6 Design</a:t>
            </a:r>
            <a:endParaRPr lang="en-US" dirty="0"/>
          </a:p>
        </p:txBody>
      </p:sp>
    </p:spTree>
    <p:extLst>
      <p:ext uri="{BB962C8B-B14F-4D97-AF65-F5344CB8AC3E}">
        <p14:creationId xmlns:p14="http://schemas.microsoft.com/office/powerpoint/2010/main" val="1587139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80394</TotalTime>
  <Words>1536</Words>
  <Application>Microsoft Office PowerPoint</Application>
  <PresentationFormat>On-screen Show (16:9)</PresentationFormat>
  <Paragraphs>158</Paragraphs>
  <Slides>13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ＭＳ Ｐゴシック</vt:lpstr>
      <vt:lpstr>Arial</vt:lpstr>
      <vt:lpstr>Calibri</vt:lpstr>
      <vt:lpstr>Courier New</vt:lpstr>
      <vt:lpstr>Franklin Gothic Book</vt:lpstr>
      <vt:lpstr>Franklin Gothic Medium</vt:lpstr>
      <vt:lpstr>Helvetica</vt:lpstr>
      <vt:lpstr>Roboto</vt:lpstr>
      <vt:lpstr>ATAP No Footer</vt:lpstr>
      <vt:lpstr>PowerPoint Presentation</vt:lpstr>
      <vt:lpstr>The Nb3Sn Magnet Area Focuses On The Development Of Stress Management Techniques For High Field Magnets</vt:lpstr>
      <vt:lpstr>The Nb3Sn CCT Road Map Focuses on Improving Training and Demonstrating High Field Performance for Large Bore Magnets</vt:lpstr>
      <vt:lpstr>Task 1. Use CCT subscale program to increase understanding and improve training in stress managed magnets.</vt:lpstr>
      <vt:lpstr>Five subscale magnets have been fabricated and tested</vt:lpstr>
      <vt:lpstr>A Total of Eleven Magnet Tests Have Been Performed Until Now </vt:lpstr>
      <vt:lpstr>Wax Impregnated Magnet Reaches Plateau On First Quench Inside the Coils</vt:lpstr>
      <vt:lpstr>Next subscale Deliverables</vt:lpstr>
      <vt:lpstr>Task 3. Design of CCT6, target field of 13 T and bore diameter of 120 mm Task 4. Fabrication and test of CCT6</vt:lpstr>
      <vt:lpstr>Current Status And Next Steps</vt:lpstr>
      <vt:lpstr>CCT6 Impregnation Decision Plan</vt:lpstr>
      <vt:lpstr>Next “Large” CCT Model Milestones &amp; Deliverables</vt:lpstr>
      <vt:lpstr>Conclusions</vt:lpstr>
    </vt:vector>
  </TitlesOfParts>
  <Company>Lawrence Berkekley Nationl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ltsw19</dc:title>
  <dc:creator>xrwang</dc:creator>
  <cp:lastModifiedBy>Diego Arbelaez</cp:lastModifiedBy>
  <cp:revision>5144</cp:revision>
  <cp:lastPrinted>2019-10-29T21:54:33Z</cp:lastPrinted>
  <dcterms:created xsi:type="dcterms:W3CDTF">2015-07-10T17:44:33Z</dcterms:created>
  <dcterms:modified xsi:type="dcterms:W3CDTF">2024-04-30T12:47:53Z</dcterms:modified>
</cp:coreProperties>
</file>