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775" r:id="rId3"/>
    <p:sldId id="809" r:id="rId4"/>
    <p:sldId id="812" r:id="rId5"/>
    <p:sldId id="830" r:id="rId6"/>
    <p:sldId id="829" r:id="rId7"/>
    <p:sldId id="834" r:id="rId8"/>
    <p:sldId id="828" r:id="rId9"/>
    <p:sldId id="811" r:id="rId10"/>
    <p:sldId id="826" r:id="rId11"/>
    <p:sldId id="835" r:id="rId12"/>
    <p:sldId id="836" r:id="rId13"/>
    <p:sldId id="837" r:id="rId14"/>
    <p:sldId id="838" r:id="rId15"/>
    <p:sldId id="831" r:id="rId16"/>
    <p:sldId id="832" r:id="rId17"/>
    <p:sldId id="825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737"/>
  </p:normalViewPr>
  <p:slideViewPr>
    <p:cSldViewPr snapToGrid="0" snapToObjects="1">
      <p:cViewPr>
        <p:scale>
          <a:sx n="25" d="100"/>
          <a:sy n="25" d="100"/>
        </p:scale>
        <p:origin x="1304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F4A44D-F9FB-F341-B4CB-D8DF2408A8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E71D3-F16E-C74A-B850-2EBECCB97E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8E4D7-26F9-5244-A705-35723188DE87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B42848-1C1B-3C47-B06A-D6323FB4D1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5902C-9A6D-9449-A842-0E9EEAB4E0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A1B12-0D4C-8748-A5BF-F4746E4F2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24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9" name="Shape 10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"/>
          <p:cNvGrpSpPr/>
          <p:nvPr/>
        </p:nvGrpSpPr>
        <p:grpSpPr>
          <a:xfrm>
            <a:off x="2730559" y="-285258"/>
            <a:ext cx="18896263" cy="14275987"/>
            <a:chOff x="0" y="0"/>
            <a:chExt cx="18896262" cy="14275986"/>
          </a:xfrm>
        </p:grpSpPr>
        <p:grpSp>
          <p:nvGrpSpPr>
            <p:cNvPr id="67" name="Group"/>
            <p:cNvGrpSpPr/>
            <p:nvPr/>
          </p:nvGrpSpPr>
          <p:grpSpPr>
            <a:xfrm>
              <a:off x="1253052" y="14031754"/>
              <a:ext cx="16435735" cy="244233"/>
              <a:chOff x="0" y="0"/>
              <a:chExt cx="16435735" cy="244231"/>
            </a:xfrm>
          </p:grpSpPr>
          <p:sp>
            <p:nvSpPr>
              <p:cNvPr id="59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63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61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6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64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76" name="Group"/>
            <p:cNvGrpSpPr/>
            <p:nvPr/>
          </p:nvGrpSpPr>
          <p:grpSpPr>
            <a:xfrm>
              <a:off x="1253052" y="0"/>
              <a:ext cx="16435735" cy="244233"/>
              <a:chOff x="0" y="0"/>
              <a:chExt cx="16435735" cy="244231"/>
            </a:xfrm>
          </p:grpSpPr>
          <p:sp>
            <p:nvSpPr>
              <p:cNvPr id="68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72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70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5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73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83" name="Group"/>
            <p:cNvGrpSpPr/>
            <p:nvPr/>
          </p:nvGrpSpPr>
          <p:grpSpPr>
            <a:xfrm>
              <a:off x="0" y="2570118"/>
              <a:ext cx="245504" cy="10058272"/>
              <a:chOff x="0" y="-1"/>
              <a:chExt cx="245503" cy="10058271"/>
            </a:xfrm>
          </p:grpSpPr>
          <p:sp>
            <p:nvSpPr>
              <p:cNvPr id="77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0" name="Group"/>
            <p:cNvGrpSpPr/>
            <p:nvPr/>
          </p:nvGrpSpPr>
          <p:grpSpPr>
            <a:xfrm>
              <a:off x="18650759" y="2570118"/>
              <a:ext cx="245504" cy="10058272"/>
              <a:chOff x="0" y="-1"/>
              <a:chExt cx="245503" cy="10058271"/>
            </a:xfrm>
          </p:grpSpPr>
          <p:sp>
            <p:nvSpPr>
              <p:cNvPr id="84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92" name="Rectangle"/>
          <p:cNvSpPr/>
          <p:nvPr/>
        </p:nvSpPr>
        <p:spPr>
          <a:xfrm>
            <a:off x="3048919" y="12647548"/>
            <a:ext cx="21387918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85" y="12915720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20160714_001-2-Edit_blueppt.jpg" descr="20160714_001-2-Edit_blue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0625" y="-1"/>
            <a:ext cx="24518542" cy="1692950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"/>
          <p:cNvSpPr/>
          <p:nvPr/>
        </p:nvSpPr>
        <p:spPr>
          <a:xfrm>
            <a:off x="-53758" y="9783877"/>
            <a:ext cx="24491516" cy="3937828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8" y="9783877"/>
            <a:ext cx="16452852" cy="1610107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Rectangle"/>
          <p:cNvSpPr/>
          <p:nvPr/>
        </p:nvSpPr>
        <p:spPr>
          <a:xfrm>
            <a:off x="-53758" y="4367615"/>
            <a:ext cx="24491516" cy="4367618"/>
          </a:xfrm>
          <a:prstGeom prst="rect">
            <a:avLst/>
          </a:prstGeom>
          <a:solidFill>
            <a:srgbClr val="00395A">
              <a:alpha val="90000"/>
            </a:srgbClr>
          </a:solidFill>
          <a:ln w="12700">
            <a:solidFill>
              <a:srgbClr val="4A7EBB"/>
            </a:solidFill>
          </a:ln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8" name="Rectangle"/>
          <p:cNvSpPr>
            <a:spLocks noGrp="1"/>
          </p:cNvSpPr>
          <p:nvPr>
            <p:ph type="body" sz="half" idx="13"/>
          </p:nvPr>
        </p:nvSpPr>
        <p:spPr>
          <a:xfrm>
            <a:off x="4725" y="5077962"/>
            <a:ext cx="24374552" cy="3149602"/>
          </a:xfrm>
          <a:prstGeom prst="rect">
            <a:avLst/>
          </a:prstGeom>
        </p:spPr>
        <p:txBody>
          <a:bodyPr anchor="ctr"/>
          <a:lstStyle/>
          <a:p>
            <a:pPr marL="124324" indent="-124324">
              <a:defRPr sz="4800"/>
            </a:pPr>
            <a:endParaRPr/>
          </a:p>
        </p:txBody>
      </p:sp>
      <p:pic>
        <p:nvPicPr>
          <p:cNvPr id="99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8" y="143041"/>
            <a:ext cx="5684676" cy="204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70591" y="12481561"/>
            <a:ext cx="483809" cy="4622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4E1FD9-5A01-6048-A7ED-2AFE9F4960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US MDP Updated Roadmaps - 2019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74" y="12883246"/>
            <a:ext cx="3140937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/>
          <p:cNvSpPr/>
          <p:nvPr/>
        </p:nvSpPr>
        <p:spPr>
          <a:xfrm>
            <a:off x="-67861" y="0"/>
            <a:ext cx="24493100" cy="2286000"/>
          </a:xfrm>
          <a:prstGeom prst="rect">
            <a:avLst/>
          </a:prstGeom>
          <a:solidFill>
            <a:srgbClr val="1F497D"/>
          </a:solidFill>
          <a:ln w="12700">
            <a:solidFill>
              <a:srgbClr val="4A7EBB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5" name="image3.png" descr="image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29" y="108413"/>
            <a:ext cx="3577429" cy="12842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/>
          <p:cNvSpPr/>
          <p:nvPr/>
        </p:nvSpPr>
        <p:spPr>
          <a:xfrm flipV="1">
            <a:off x="3882952" y="187140"/>
            <a:ext cx="2" cy="1939646"/>
          </a:xfrm>
          <a:prstGeom prst="line">
            <a:avLst/>
          </a:prstGeom>
          <a:ln w="508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5021309" y="-25400"/>
            <a:ext cx="19396623" cy="2213071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703555" y="2612015"/>
            <a:ext cx="22270530" cy="905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2pPr marL="977648" indent="-520448"/>
            <a:lvl3pPr marL="1388423" indent="-474023"/>
            <a:lvl4pPr marL="1754777" indent="-383177"/>
            <a:lvl5pPr marL="2281428" indent="-4526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F9F4FF4-AE5A-EA4E-87EE-2568EF9A8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US MDP Updated Roadmaps - 2019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ransition spd="med"/>
  <p:hf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103603" marR="0" indent="-10360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955962" marR="0" indent="-49876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o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1348921" marR="0" indent="-434521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1706880" marR="0" indent="-33528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2205990" marR="0" indent="-37719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2788919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32461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37033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4160520" marR="0" indent="-50292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ASC.2022.315172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oren Prestemon…"/>
          <p:cNvSpPr txBox="1">
            <a:spLocks noGrp="1"/>
          </p:cNvSpPr>
          <p:nvPr>
            <p:ph type="body" sz="half" idx="1"/>
          </p:nvPr>
        </p:nvSpPr>
        <p:spPr>
          <a:xfrm>
            <a:off x="3965574" y="9217495"/>
            <a:ext cx="16452852" cy="255845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4600" dirty="0"/>
              <a:t>Lucas Brouwer, </a:t>
            </a:r>
            <a:r>
              <a:rPr lang="en-US" sz="4600" dirty="0" err="1"/>
              <a:t>Mariusz</a:t>
            </a:r>
            <a:r>
              <a:rPr lang="en-US" sz="4600" dirty="0"/>
              <a:t> </a:t>
            </a:r>
            <a:r>
              <a:rPr lang="en-US" sz="4600" dirty="0" err="1"/>
              <a:t>Juchno</a:t>
            </a:r>
            <a:r>
              <a:rPr lang="en-US" sz="4600" dirty="0"/>
              <a:t>, Diego Arbelaez, Paolo </a:t>
            </a:r>
            <a:r>
              <a:rPr lang="en-US" sz="4600" dirty="0" err="1"/>
              <a:t>Ferracin</a:t>
            </a:r>
            <a:r>
              <a:rPr lang="en-US" sz="4600" dirty="0"/>
              <a:t>, Jose Luis </a:t>
            </a:r>
            <a:r>
              <a:rPr lang="en-US" sz="4600" dirty="0" err="1"/>
              <a:t>Rudeiros</a:t>
            </a:r>
            <a:r>
              <a:rPr lang="en-US" sz="4600" dirty="0"/>
              <a:t> Fernandez, and Giorgio </a:t>
            </a:r>
            <a:r>
              <a:rPr lang="en-US" sz="4600" dirty="0" err="1"/>
              <a:t>Vallone</a:t>
            </a:r>
            <a:r>
              <a:rPr lang="en-US" sz="4600" dirty="0"/>
              <a:t> (for the CCT Team)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sz="4600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4600" dirty="0"/>
              <a:t>4/30/2024</a:t>
            </a:r>
            <a:endParaRPr sz="4600" dirty="0"/>
          </a:p>
        </p:txBody>
      </p:sp>
      <p:sp>
        <p:nvSpPr>
          <p:cNvPr id="1012" name="High Field Magnet Technology…"/>
          <p:cNvSpPr txBox="1"/>
          <p:nvPr/>
        </p:nvSpPr>
        <p:spPr>
          <a:xfrm>
            <a:off x="2927915" y="5839496"/>
            <a:ext cx="18528169" cy="1215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 lang="en-US" dirty="0"/>
              <a:t>CCT6 Design and Prototyping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E5701C-B3B8-B34E-AFA9-AC2A4E341B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03555" y="6334009"/>
            <a:ext cx="22270530" cy="2044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405639827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69" y="15971"/>
            <a:ext cx="19958496" cy="2213071"/>
          </a:xfrm>
        </p:spPr>
        <p:txBody>
          <a:bodyPr/>
          <a:lstStyle/>
          <a:p>
            <a:r>
              <a:rPr lang="en-US" dirty="0"/>
              <a:t>A seven-test mandrel to demonstrate feasibility of machining and winding, and to measure reaction gaps of conductor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4" b="27685"/>
          <a:stretch/>
        </p:blipFill>
        <p:spPr>
          <a:xfrm>
            <a:off x="646251" y="3990574"/>
            <a:ext cx="11595292" cy="39525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17911" y="2441546"/>
            <a:ext cx="7887082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First seven-turn mandrel matching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the inner layer of CCT6 (22.6x2 mm grooves)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309" y="7733664"/>
            <a:ext cx="5781368" cy="4336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19" y="7670616"/>
            <a:ext cx="5949495" cy="44621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074533" y="3332283"/>
            <a:ext cx="8237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Winding of 51 strand LD1 cable into deep grooves is challenging, but feasible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3" y="4749423"/>
            <a:ext cx="8731478" cy="65486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789077" y="9880890"/>
            <a:ext cx="520596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clamps prevent popped strands in the pole region </a:t>
            </a:r>
          </a:p>
        </p:txBody>
      </p:sp>
    </p:spTree>
    <p:extLst>
      <p:ext uri="{BB962C8B-B14F-4D97-AF65-F5344CB8AC3E}">
        <p14:creationId xmlns:p14="http://schemas.microsoft.com/office/powerpoint/2010/main" val="42584733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69" y="15971"/>
            <a:ext cx="19958496" cy="2213071"/>
          </a:xfrm>
        </p:spPr>
        <p:txBody>
          <a:bodyPr/>
          <a:lstStyle/>
          <a:p>
            <a:r>
              <a:rPr lang="en-US" dirty="0"/>
              <a:t>Revision of the groove based on position of cable after reaction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621" y="8186118"/>
            <a:ext cx="5448495" cy="4086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132" y="8273691"/>
            <a:ext cx="5400298" cy="4050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3" b="26936"/>
          <a:stretch/>
        </p:blipFill>
        <p:spPr>
          <a:xfrm>
            <a:off x="856649" y="4617924"/>
            <a:ext cx="8226718" cy="32072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6649" y="2870187"/>
            <a:ext cx="13747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Reaction gives first feedback on channel depth and reaction gaps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114" y="3976736"/>
            <a:ext cx="5083340" cy="3812505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63132" y="3933088"/>
            <a:ext cx="5270666" cy="3952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812917" y="5171392"/>
            <a:ext cx="253207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before reaction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220503" y="8273691"/>
            <a:ext cx="262659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after reaction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" b="30113"/>
          <a:stretch/>
        </p:blipFill>
        <p:spPr>
          <a:xfrm>
            <a:off x="909874" y="8488035"/>
            <a:ext cx="7107812" cy="34369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3" b="15060"/>
          <a:stretch/>
        </p:blipFill>
        <p:spPr>
          <a:xfrm>
            <a:off x="6331623" y="7559891"/>
            <a:ext cx="3545367" cy="21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0219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68" y="15971"/>
            <a:ext cx="20243631" cy="2213071"/>
          </a:xfrm>
        </p:spPr>
        <p:txBody>
          <a:bodyPr/>
          <a:lstStyle/>
          <a:p>
            <a:r>
              <a:rPr lang="en-US" dirty="0"/>
              <a:t>Rewinding + reaction of the mandrel with spacers matching the updated groove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r="8752"/>
          <a:stretch/>
        </p:blipFill>
        <p:spPr>
          <a:xfrm rot="5400000">
            <a:off x="-48175" y="3642855"/>
            <a:ext cx="8377085" cy="6990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5"/>
          <a:stretch/>
        </p:blipFill>
        <p:spPr>
          <a:xfrm rot="5400000">
            <a:off x="7799027" y="3712909"/>
            <a:ext cx="8303343" cy="6747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0" t="11576" r="23987" b="16081"/>
          <a:stretch/>
        </p:blipFill>
        <p:spPr>
          <a:xfrm rot="5400000">
            <a:off x="16653422" y="3761173"/>
            <a:ext cx="6666271" cy="74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73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69" y="15971"/>
            <a:ext cx="19239176" cy="2213071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Cutting showed no popped strands in the pole region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31534" r="17274" b="37540"/>
          <a:stretch/>
        </p:blipFill>
        <p:spPr>
          <a:xfrm>
            <a:off x="1238865" y="5102942"/>
            <a:ext cx="20293781" cy="712980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7093381" y="4668181"/>
            <a:ext cx="0" cy="153249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5357988" y="4279606"/>
            <a:ext cx="550605" cy="181986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3622594" y="4279606"/>
            <a:ext cx="917326" cy="181986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539920" y="2594524"/>
            <a:ext cx="8642484" cy="1661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Copper shims</a:t>
            </a:r>
            <a:r>
              <a:rPr kumimoji="0" lang="en-US" sz="4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simulate updated channel in half of th</a:t>
            </a:r>
            <a:r>
              <a:rPr lang="en-US" sz="4800" dirty="0"/>
              <a:t>e turns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90449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097" y="15971"/>
            <a:ext cx="20864186" cy="2213071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Updated structural cross section is optimized to fit in LBNL cryostat (</a:t>
            </a:r>
            <a:r>
              <a:rPr lang="en-US" sz="5200" dirty="0" err="1"/>
              <a:t>Mariusz</a:t>
            </a:r>
            <a:r>
              <a:rPr lang="en-US" sz="5200" dirty="0"/>
              <a:t> </a:t>
            </a:r>
            <a:r>
              <a:rPr lang="en-US" sz="5200" dirty="0" err="1"/>
              <a:t>Juchno</a:t>
            </a:r>
            <a:r>
              <a:rPr lang="en-US" sz="5200" dirty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07" y="4295878"/>
            <a:ext cx="7639126" cy="44603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5192" y="2648560"/>
            <a:ext cx="6958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Original structure made use of existing LD1 shell (presented at MT27)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90" y="9151075"/>
            <a:ext cx="3270584" cy="31309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15943" y="9738830"/>
            <a:ext cx="43004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New structure reduces the OD by 400 mm to be compatible with testing at LBNL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5192" y="4043303"/>
            <a:ext cx="2387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1260 mm OD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03345" y="2579989"/>
            <a:ext cx="4670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Conductor stress results from the new 2D cross section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4328" r="41604" b="4598"/>
          <a:stretch/>
        </p:blipFill>
        <p:spPr>
          <a:xfrm>
            <a:off x="17296425" y="3383468"/>
            <a:ext cx="2560648" cy="40079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t="2283" r="40701" b="5113"/>
          <a:stretch/>
        </p:blipFill>
        <p:spPr>
          <a:xfrm>
            <a:off x="14635368" y="3316837"/>
            <a:ext cx="2783313" cy="41193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2" t="52718" r="6305" b="12105"/>
          <a:stretch/>
        </p:blipFill>
        <p:spPr>
          <a:xfrm>
            <a:off x="19814446" y="4513528"/>
            <a:ext cx="1447801" cy="21336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9591692" y="3859666"/>
            <a:ext cx="168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(MPa)</a:t>
            </a:r>
            <a:endParaRPr lang="en-US" sz="32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973" r="42500" b="4956"/>
          <a:stretch/>
        </p:blipFill>
        <p:spPr>
          <a:xfrm>
            <a:off x="18874107" y="7962881"/>
            <a:ext cx="2362201" cy="4267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3765" r="39197" b="4826"/>
          <a:stretch/>
        </p:blipFill>
        <p:spPr>
          <a:xfrm>
            <a:off x="14539248" y="8010756"/>
            <a:ext cx="2743200" cy="41910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3" t="49585" r="5327" b="14303"/>
          <a:stretch/>
        </p:blipFill>
        <p:spPr>
          <a:xfrm>
            <a:off x="16958728" y="9468518"/>
            <a:ext cx="1524000" cy="2133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0" t="49969" r="5073" b="15029"/>
          <a:stretch/>
        </p:blipFill>
        <p:spPr>
          <a:xfrm>
            <a:off x="21045998" y="9545779"/>
            <a:ext cx="1447800" cy="1905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6872447" y="8420910"/>
            <a:ext cx="2066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von Mises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(MPa)</a:t>
            </a:r>
            <a:endParaRPr lang="en-US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20879704" y="8414078"/>
            <a:ext cx="2066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von Mises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(MPa)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15604721" y="2990887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Cooldown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18465301" y="3002951"/>
            <a:ext cx="89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13 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284495" y="7722177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Cooldown</a:t>
            </a:r>
            <a:endParaRPr lang="en-US" sz="3200" dirty="0"/>
          </a:p>
        </p:txBody>
      </p:sp>
      <p:sp>
        <p:nvSpPr>
          <p:cNvPr id="36" name="TextBox 35"/>
          <p:cNvSpPr txBox="1"/>
          <p:nvPr/>
        </p:nvSpPr>
        <p:spPr>
          <a:xfrm>
            <a:off x="21045998" y="7676599"/>
            <a:ext cx="89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13 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79689" y="8832333"/>
            <a:ext cx="2178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860 mm OD</a:t>
            </a:r>
          </a:p>
        </p:txBody>
      </p:sp>
    </p:spTree>
    <p:extLst>
      <p:ext uri="{BB962C8B-B14F-4D97-AF65-F5344CB8AC3E}">
        <p14:creationId xmlns:p14="http://schemas.microsoft.com/office/powerpoint/2010/main" val="163421606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097" y="15971"/>
            <a:ext cx="20864186" cy="2213071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3D analysis is in progress, with initial results showing no show-stoppers in the conductor, mandrels, and 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990" y="10377319"/>
            <a:ext cx="9275292" cy="9233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See talk by </a:t>
            </a:r>
            <a:r>
              <a:rPr kumimoji="0" lang="en-US" sz="4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Mariusz</a:t>
            </a:r>
            <a:r>
              <a:rPr lang="en-US" sz="4800" b="1" dirty="0"/>
              <a:t> next for details</a:t>
            </a: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18" y="2649383"/>
            <a:ext cx="8230612" cy="6431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5383" y="3461107"/>
            <a:ext cx="11071283" cy="3579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2017" y="3836946"/>
            <a:ext cx="1493649" cy="2591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60028" y="2597755"/>
            <a:ext cx="784701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Von Mises in mandrels: </a:t>
            </a:r>
            <a:r>
              <a:rPr lang="en-US" dirty="0" err="1"/>
              <a:t>cooldown</a:t>
            </a:r>
            <a:r>
              <a:rPr lang="en-US" dirty="0"/>
              <a:t> +  14 T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0298" y="7377848"/>
            <a:ext cx="10178758" cy="251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8864" y="7056130"/>
            <a:ext cx="1556802" cy="2674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990" y="11300645"/>
            <a:ext cx="17881107" cy="144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108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Conductor Needs for CCT6 are covered by existing “LD1” cable at LBNL and Hi-</a:t>
            </a:r>
            <a:r>
              <a:rPr lang="en-US" dirty="0" err="1"/>
              <a:t>Lumi</a:t>
            </a:r>
            <a:r>
              <a:rPr lang="en-US" dirty="0"/>
              <a:t> Dropouts (no request to CDP)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56" y="4701535"/>
            <a:ext cx="21854087" cy="59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50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2105891" y="4899915"/>
            <a:ext cx="20637693" cy="418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Autofit/>
          </a:bodyPr>
          <a:lstStyle>
            <a:lvl1pPr marL="103603" marR="0" indent="-10360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977648" marR="0" indent="-52044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388423" marR="0" indent="-47402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754777" marR="0" indent="-383177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2281428" marR="0" indent="-45262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788919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32461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7033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4160520" marR="0" indent="-502920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hangingPunct="1"/>
            <a:r>
              <a:rPr lang="en-US" sz="5200" dirty="0">
                <a:solidFill>
                  <a:schemeClr val="tx1"/>
                </a:solidFill>
                <a:latin typeface="+mn-lt"/>
              </a:rPr>
              <a:t>  review of nominal CCT6 design</a:t>
            </a:r>
          </a:p>
          <a:p>
            <a:pPr hangingPunct="1"/>
            <a:r>
              <a:rPr lang="en-US" sz="5200" dirty="0">
                <a:solidFill>
                  <a:schemeClr val="tx1"/>
                </a:solidFill>
                <a:latin typeface="+mn-lt"/>
              </a:rPr>
              <a:t>  impact of all MQXF cable option (potential for mitigating machining risk)</a:t>
            </a:r>
          </a:p>
          <a:p>
            <a:pPr hangingPunct="1"/>
            <a:r>
              <a:rPr lang="en-US" sz="5200" dirty="0">
                <a:solidFill>
                  <a:schemeClr val="tx1"/>
                </a:solidFill>
                <a:latin typeface="+mn-lt"/>
              </a:rPr>
              <a:t>  prototyping results and near-term plans</a:t>
            </a:r>
          </a:p>
          <a:p>
            <a:pPr marL="0" indent="0" hangingPunct="1">
              <a:buNone/>
            </a:pPr>
            <a:endParaRPr lang="en-US" sz="5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270332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659" y="15971"/>
            <a:ext cx="19396623" cy="2213071"/>
          </a:xfrm>
        </p:spPr>
        <p:txBody>
          <a:bodyPr/>
          <a:lstStyle/>
          <a:p>
            <a:r>
              <a:rPr lang="en-US" dirty="0"/>
              <a:t>CCT6 is a 4-layer, Nb</a:t>
            </a:r>
            <a:r>
              <a:rPr lang="en-US" baseline="-25000" dirty="0"/>
              <a:t>3</a:t>
            </a:r>
            <a:r>
              <a:rPr lang="en-US" dirty="0"/>
              <a:t>Sn dipole to provide 12-13 T background fields for HTS insert testing within US-MDP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66258" y="2872459"/>
            <a:ext cx="8696825" cy="3974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Targets from MDP program plan</a:t>
            </a:r>
          </a:p>
          <a:p>
            <a:r>
              <a:rPr lang="en-US" sz="3000" dirty="0">
                <a:solidFill>
                  <a:schemeClr val="tx1"/>
                </a:solidFill>
                <a:latin typeface="+mn-lt"/>
              </a:rPr>
              <a:t> 120 mm clear bore diameter for inserts</a:t>
            </a:r>
          </a:p>
          <a:p>
            <a:r>
              <a:rPr lang="en-US" sz="3000" dirty="0">
                <a:solidFill>
                  <a:schemeClr val="tx1"/>
                </a:solidFill>
                <a:latin typeface="+mn-lt"/>
              </a:rPr>
              <a:t> four layers</a:t>
            </a:r>
          </a:p>
          <a:p>
            <a:r>
              <a:rPr lang="en-US" sz="3000" dirty="0">
                <a:solidFill>
                  <a:schemeClr val="tx1"/>
                </a:solidFill>
                <a:latin typeface="+mn-lt"/>
              </a:rPr>
              <a:t> 12 T at 4.2 K, 13 T at 1.9 K   (at ~70% short-sample)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27" y="7430891"/>
            <a:ext cx="4426762" cy="4497780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23" idx="1"/>
          </p:cNvCxnSpPr>
          <p:nvPr/>
        </p:nvCxnSpPr>
        <p:spPr>
          <a:xfrm flipH="1">
            <a:off x="4787392" y="7865771"/>
            <a:ext cx="901622" cy="2587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3" idx="1"/>
          </p:cNvCxnSpPr>
          <p:nvPr/>
        </p:nvCxnSpPr>
        <p:spPr>
          <a:xfrm flipH="1">
            <a:off x="4767538" y="7865771"/>
            <a:ext cx="921476" cy="818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89014" y="7357939"/>
            <a:ext cx="4541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MQXF cable for outer layers (Hi-</a:t>
            </a:r>
            <a:r>
              <a:rPr lang="en-US" sz="3000" dirty="0" err="1"/>
              <a:t>Lumi</a:t>
            </a:r>
            <a:r>
              <a:rPr lang="en-US" sz="3000" dirty="0"/>
              <a:t> Dropouts)</a:t>
            </a:r>
          </a:p>
        </p:txBody>
      </p:sp>
      <p:cxnSp>
        <p:nvCxnSpPr>
          <p:cNvPr id="30" name="Straight Arrow Connector 29"/>
          <p:cNvCxnSpPr>
            <a:stCxn id="32" idx="1"/>
          </p:cNvCxnSpPr>
          <p:nvPr/>
        </p:nvCxnSpPr>
        <p:spPr>
          <a:xfrm flipH="1">
            <a:off x="4343400" y="9316314"/>
            <a:ext cx="1548197" cy="854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2" idx="1"/>
          </p:cNvCxnSpPr>
          <p:nvPr/>
        </p:nvCxnSpPr>
        <p:spPr>
          <a:xfrm flipH="1">
            <a:off x="4767538" y="9316314"/>
            <a:ext cx="1124059" cy="3628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91597" y="8808482"/>
            <a:ext cx="3569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LD1 cable for inner layers (on-hand)</a:t>
            </a:r>
          </a:p>
        </p:txBody>
      </p:sp>
      <p:sp>
        <p:nvSpPr>
          <p:cNvPr id="33" name="Text Placeholder 3"/>
          <p:cNvSpPr txBox="1">
            <a:spLocks/>
          </p:cNvSpPr>
          <p:nvPr/>
        </p:nvSpPr>
        <p:spPr>
          <a:xfrm>
            <a:off x="798388" y="6437141"/>
            <a:ext cx="11427912" cy="9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Autofit/>
          </a:bodyPr>
          <a:lstStyle>
            <a:lvl1pPr marL="103603" marR="0" indent="-10360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977648" marR="0" indent="-52044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388423" marR="0" indent="-47402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754777" marR="0" indent="-383177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2281428" marR="0" indent="-45262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788919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32461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7033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4160520" marR="0" indent="-502920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Nominal CCT6 design leverages grading and existing cables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6258" y="12098718"/>
            <a:ext cx="578235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https://doi.org/10.1109/TASC.2022.3151723</a:t>
            </a:r>
            <a:endParaRPr lang="en-US" sz="2400" dirty="0"/>
          </a:p>
        </p:txBody>
      </p:sp>
      <p:sp>
        <p:nvSpPr>
          <p:cNvPr id="38" name="Text Placeholder 3"/>
          <p:cNvSpPr txBox="1">
            <a:spLocks/>
          </p:cNvSpPr>
          <p:nvPr/>
        </p:nvSpPr>
        <p:spPr>
          <a:xfrm>
            <a:off x="12854778" y="2872459"/>
            <a:ext cx="9757572" cy="9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Autofit/>
          </a:bodyPr>
          <a:lstStyle>
            <a:lvl1pPr marL="103603" marR="0" indent="-10360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977648" marR="0" indent="-52044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388423" marR="0" indent="-47402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754777" marR="0" indent="-383177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2281428" marR="0" indent="-45262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788919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32461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7033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4160520" marR="0" indent="-502920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2D/3D mechanical design is well-advanced for the nominal case, and employs the utility structure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736098" y="9628633"/>
            <a:ext cx="7307852" cy="64632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See next talk by </a:t>
            </a:r>
            <a:r>
              <a:rPr kumimoji="0" lang="en-US" sz="30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Mariusz</a:t>
            </a:r>
            <a:r>
              <a:rPr lang="en-US" sz="3000" dirty="0"/>
              <a:t> for details</a:t>
            </a:r>
            <a:r>
              <a:rPr kumimoji="0" lang="en-US" sz="3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l="74902" r="-1"/>
          <a:stretch/>
        </p:blipFill>
        <p:spPr>
          <a:xfrm>
            <a:off x="18618306" y="10339197"/>
            <a:ext cx="4487887" cy="14470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r="71024"/>
          <a:stretch/>
        </p:blipFill>
        <p:spPr>
          <a:xfrm>
            <a:off x="13437153" y="10341867"/>
            <a:ext cx="5181153" cy="1447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153" y="4835876"/>
            <a:ext cx="3712768" cy="35542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3564" y="4271374"/>
            <a:ext cx="5517515" cy="431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051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659" y="15971"/>
            <a:ext cx="16425181" cy="2213071"/>
          </a:xfrm>
        </p:spPr>
        <p:txBody>
          <a:bodyPr>
            <a:normAutofit/>
          </a:bodyPr>
          <a:lstStyle/>
          <a:p>
            <a:r>
              <a:rPr lang="en-US" sz="5400" dirty="0"/>
              <a:t>Operational margin for the nominal design is ~30% at MDP target of 12 T at 4.5 K, and 13 T at 1.9 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/>
          <a:stretch/>
        </p:blipFill>
        <p:spPr>
          <a:xfrm>
            <a:off x="825983" y="2554701"/>
            <a:ext cx="10732465" cy="74360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51855" y="5370968"/>
            <a:ext cx="27656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1-2% rise of field at conductor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292" y="3927678"/>
            <a:ext cx="10621351" cy="74332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t="13165"/>
          <a:stretch/>
        </p:blipFill>
        <p:spPr>
          <a:xfrm>
            <a:off x="1000379" y="10088663"/>
            <a:ext cx="10558069" cy="2179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69251" y="2924688"/>
            <a:ext cx="10638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1.5 m physical length, straight-section length of 130 mm based on 1% criteria</a:t>
            </a:r>
          </a:p>
          <a:p>
            <a:pPr algn="ctr"/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37099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883332" y="4964782"/>
            <a:ext cx="5509818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d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rop in channel aspect ratio from 15.7 to 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9252" y="84897"/>
            <a:ext cx="18686144" cy="2213071"/>
          </a:xfrm>
        </p:spPr>
        <p:txBody>
          <a:bodyPr>
            <a:normAutofit/>
          </a:bodyPr>
          <a:lstStyle/>
          <a:p>
            <a:r>
              <a:rPr lang="en-US" dirty="0"/>
              <a:t>Study impact of switching from LD1 to MQXF cables for the inner layers (possible risk mitigation for machining)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681931" y="7209420"/>
            <a:ext cx="6974553" cy="2760540"/>
            <a:chOff x="16120843" y="4656765"/>
            <a:chExt cx="6974553" cy="2760540"/>
          </a:xfrm>
          <a:effectLst/>
        </p:grpSpPr>
        <p:sp>
          <p:nvSpPr>
            <p:cNvPr id="20" name="Rectangle 19"/>
            <p:cNvSpPr/>
            <p:nvPr/>
          </p:nvSpPr>
          <p:spPr>
            <a:xfrm>
              <a:off x="16249092" y="5385984"/>
              <a:ext cx="5716320" cy="2031321"/>
            </a:xfrm>
            <a:prstGeom prst="rect">
              <a:avLst/>
            </a:prstGeom>
            <a:noFill/>
            <a:ln w="38100" cap="flat">
              <a:solidFill>
                <a:schemeClr val="accent6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ctr">
              <a:spAutoFit/>
            </a:bodyPr>
            <a:lstStyle/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lang="en-US" sz="3000" dirty="0"/>
            </a:p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25" name="Text Placeholder 3"/>
            <p:cNvSpPr txBox="1">
              <a:spLocks/>
            </p:cNvSpPr>
            <p:nvPr/>
          </p:nvSpPr>
          <p:spPr>
            <a:xfrm>
              <a:off x="16120843" y="4656765"/>
              <a:ext cx="6974553" cy="993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38" tIns="91438" rIns="91438" bIns="91438">
              <a:normAutofit/>
            </a:bodyPr>
            <a:lstStyle>
              <a:lvl1pPr marL="103603" marR="0" indent="-103603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1pPr>
              <a:lvl2pPr marL="977648" marR="0" indent="-520448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2pPr>
              <a:lvl3pPr marL="1388423" marR="0" indent="-474023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3pPr>
              <a:lvl4pPr marL="1754777" marR="0" indent="-383177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4pPr>
              <a:lvl5pPr marL="2281428" marR="0" indent="-452628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5pPr>
              <a:lvl6pPr marL="2788919" marR="0" indent="-502919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6pPr>
              <a:lvl7pPr marL="3246120" marR="0" indent="-502919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7pPr>
              <a:lvl8pPr marL="3703320" marR="0" indent="-502919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8pPr>
              <a:lvl9pPr marL="4160520" marR="0" indent="-502920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9pPr>
            </a:lstStyle>
            <a:p>
              <a:pPr marL="0" indent="0" hangingPunct="1">
                <a:buFont typeface="Arial"/>
                <a:buNone/>
              </a:pPr>
              <a:r>
                <a:rPr lang="en-US" sz="3600" b="1" dirty="0">
                  <a:solidFill>
                    <a:schemeClr val="tx1"/>
                  </a:solidFill>
                  <a:latin typeface="+mn-lt"/>
                </a:rPr>
                <a:t>Reduces magnet short-sample (-)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681931" y="4202431"/>
            <a:ext cx="6974553" cy="2055009"/>
            <a:chOff x="16120843" y="8638688"/>
            <a:chExt cx="6974553" cy="2055009"/>
          </a:xfrm>
          <a:effectLst/>
        </p:grpSpPr>
        <p:sp>
          <p:nvSpPr>
            <p:cNvPr id="28" name="Text Placeholder 3"/>
            <p:cNvSpPr txBox="1">
              <a:spLocks/>
            </p:cNvSpPr>
            <p:nvPr/>
          </p:nvSpPr>
          <p:spPr>
            <a:xfrm>
              <a:off x="16120843" y="8638688"/>
              <a:ext cx="6974553" cy="9937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38" tIns="91438" rIns="91438" bIns="91438">
              <a:normAutofit/>
            </a:bodyPr>
            <a:lstStyle>
              <a:lvl1pPr marL="103603" marR="0" indent="-103603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1pPr>
              <a:lvl2pPr marL="977648" marR="0" indent="-520448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2pPr>
              <a:lvl3pPr marL="1388423" marR="0" indent="-474023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3pPr>
              <a:lvl4pPr marL="1754777" marR="0" indent="-383177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4pPr>
              <a:lvl5pPr marL="2281428" marR="0" indent="-452628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5pPr>
              <a:lvl6pPr marL="2788919" marR="0" indent="-502919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6pPr>
              <a:lvl7pPr marL="3246120" marR="0" indent="-502919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7pPr>
              <a:lvl8pPr marL="3703320" marR="0" indent="-502919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8pPr>
              <a:lvl9pPr marL="4160520" marR="0" indent="-502920" algn="l" defTabSz="914400" rtl="0" latinLnBrk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4400" b="0" i="0" u="none" strike="noStrike" cap="none" spc="0" baseline="0"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9pPr>
            </a:lstStyle>
            <a:p>
              <a:pPr marL="0" indent="0" hangingPunct="1">
                <a:buFont typeface="Arial"/>
                <a:buNone/>
              </a:pPr>
              <a:r>
                <a:rPr lang="en-US" sz="3600" b="1" dirty="0">
                  <a:solidFill>
                    <a:schemeClr val="tx1"/>
                  </a:solidFill>
                  <a:latin typeface="+mn-lt"/>
                </a:rPr>
                <a:t>Improves machinability (+)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6249092" y="9401039"/>
              <a:ext cx="5716320" cy="1292658"/>
            </a:xfrm>
            <a:prstGeom prst="rect">
              <a:avLst/>
            </a:prstGeom>
            <a:noFill/>
            <a:ln w="38100" cap="flat">
              <a:solidFill>
                <a:srgbClr val="0070C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ctr">
              <a:spAutoFit/>
            </a:bodyPr>
            <a:lstStyle/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77824" y="4055104"/>
            <a:ext cx="12146484" cy="6116463"/>
            <a:chOff x="1605840" y="4871793"/>
            <a:chExt cx="12146484" cy="6116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t="7270"/>
            <a:stretch/>
          </p:blipFill>
          <p:spPr>
            <a:xfrm>
              <a:off x="1605840" y="4871793"/>
              <a:ext cx="12146484" cy="611646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198864" y="7095744"/>
              <a:ext cx="3639312" cy="512064"/>
            </a:xfrm>
            <a:prstGeom prst="rect">
              <a:avLst/>
            </a:prstGeom>
            <a:noFill/>
            <a:ln w="38100" cap="flat">
              <a:solidFill>
                <a:schemeClr val="accent6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198864" y="10181633"/>
              <a:ext cx="3639312" cy="512064"/>
            </a:xfrm>
            <a:prstGeom prst="rect">
              <a:avLst/>
            </a:prstGeom>
            <a:noFill/>
            <a:ln w="38100" cap="flat">
              <a:solidFill>
                <a:schemeClr val="accent6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198864" y="8126624"/>
              <a:ext cx="3639312" cy="512064"/>
            </a:xfrm>
            <a:prstGeom prst="rect">
              <a:avLst/>
            </a:prstGeom>
            <a:noFill/>
            <a:ln w="38100" cap="flat">
              <a:solidFill>
                <a:schemeClr val="accent6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98864" y="8717650"/>
              <a:ext cx="3639312" cy="923326"/>
            </a:xfrm>
            <a:prstGeom prst="rect">
              <a:avLst/>
            </a:prstGeom>
            <a:noFill/>
            <a:ln w="38100" cap="flat">
              <a:solidFill>
                <a:srgbClr val="0070C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6016682" y="8042858"/>
            <a:ext cx="5509818" cy="1846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dro</a:t>
            </a:r>
            <a:r>
              <a:rPr lang="en-US" dirty="0"/>
              <a:t>p in SC fraction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drop in strand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number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aseline="0" dirty="0"/>
              <a:t>drop</a:t>
            </a:r>
            <a:r>
              <a:rPr lang="en-US" dirty="0"/>
              <a:t> in </a:t>
            </a:r>
            <a:r>
              <a:rPr lang="en-US" dirty="0" err="1"/>
              <a:t>Jc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5507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3" y="4456489"/>
            <a:ext cx="11867427" cy="7910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9252" y="84897"/>
            <a:ext cx="18686144" cy="2213071"/>
          </a:xfrm>
        </p:spPr>
        <p:txBody>
          <a:bodyPr>
            <a:normAutofit/>
          </a:bodyPr>
          <a:lstStyle/>
          <a:p>
            <a:r>
              <a:rPr lang="en-US" dirty="0"/>
              <a:t>The margin with the MQXF cable option is to reduced to around 20% for both targets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99" y="2519457"/>
            <a:ext cx="3019023" cy="2900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32310" y="3371828"/>
            <a:ext cx="5123514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All four layers MQXF cable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595829"/>
              </p:ext>
            </p:extLst>
          </p:nvPr>
        </p:nvGraphicFramePr>
        <p:xfrm>
          <a:off x="13179045" y="7140578"/>
          <a:ext cx="9537699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9233">
                  <a:extLst>
                    <a:ext uri="{9D8B030D-6E8A-4147-A177-3AD203B41FA5}">
                      <a16:colId xmlns:a16="http://schemas.microsoft.com/office/drawing/2014/main" val="2716442952"/>
                    </a:ext>
                  </a:extLst>
                </a:gridCol>
                <a:gridCol w="3179233">
                  <a:extLst>
                    <a:ext uri="{9D8B030D-6E8A-4147-A177-3AD203B41FA5}">
                      <a16:colId xmlns:a16="http://schemas.microsoft.com/office/drawing/2014/main" val="923597857"/>
                    </a:ext>
                  </a:extLst>
                </a:gridCol>
                <a:gridCol w="3179233">
                  <a:extLst>
                    <a:ext uri="{9D8B030D-6E8A-4147-A177-3AD203B41FA5}">
                      <a16:colId xmlns:a16="http://schemas.microsoft.com/office/drawing/2014/main" val="594105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Target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</a:t>
                      </a:r>
                      <a:r>
                        <a:rPr lang="en-US" sz="3600" baseline="0" dirty="0"/>
                        <a:t> (kA)</a:t>
                      </a:r>
                      <a:endParaRPr lang="en-US" sz="36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Loadline</a:t>
                      </a:r>
                      <a:r>
                        <a:rPr lang="en-US" sz="3600" dirty="0"/>
                        <a:t> margin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843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12 T at 4.5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12.62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729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13 T at 1.9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91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91688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Prototyping: where we were at the last CM meeting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25041" y="4549376"/>
            <a:ext cx="2468068" cy="12893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Machining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743" y="3763371"/>
            <a:ext cx="2318259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First 7-turn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48407" y="6996824"/>
            <a:ext cx="2874501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Second 7-turn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673234" y="7832628"/>
            <a:ext cx="3545057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ctr"/>
            <a:r>
              <a:rPr lang="en-US" dirty="0"/>
              <a:t>Machining w/new bronze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579933" y="5494362"/>
            <a:ext cx="0" cy="21909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6880" y="9147947"/>
            <a:ext cx="9621872" cy="295465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For nominal design with LD1 cable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demonstrated machining of 7-turn mandrel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aseline="0" dirty="0"/>
              <a:t>demonstrated feasibility of winding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established nominal channel depth and width, including reaction gaps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15414" y="4549376"/>
            <a:ext cx="1974582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1st Winding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78762" y="4549376"/>
            <a:ext cx="1973627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1st Reaction</a:t>
            </a:r>
          </a:p>
        </p:txBody>
      </p:sp>
      <p:cxnSp>
        <p:nvCxnSpPr>
          <p:cNvPr id="26" name="Straight Arrow Connector 25"/>
          <p:cNvCxnSpPr>
            <a:stCxn id="27" idx="2"/>
          </p:cNvCxnSpPr>
          <p:nvPr/>
        </p:nvCxnSpPr>
        <p:spPr>
          <a:xfrm>
            <a:off x="4272207" y="3905062"/>
            <a:ext cx="320902" cy="9074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92384" y="2612404"/>
            <a:ext cx="2359645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Feasibility of fab.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191250" y="3989502"/>
            <a:ext cx="398746" cy="822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50451" y="2668013"/>
            <a:ext cx="3524249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Feasibility of winding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552389" y="3905062"/>
            <a:ext cx="13347" cy="6956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169144" y="2647438"/>
            <a:ext cx="3924406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Feedback on gaps/channel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565736" y="4549376"/>
            <a:ext cx="2959933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2nd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winding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w/spacers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999558" y="2545225"/>
            <a:ext cx="4218733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Feedback on updated channel/gaps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644658" y="6140039"/>
            <a:ext cx="3524249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Use updated channel/gaps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529122" y="4549376"/>
            <a:ext cx="2689169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Epoxy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impregnate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218291" y="4549376"/>
            <a:ext cx="2202280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Cut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&amp;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Inspect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18420571" y="3835329"/>
            <a:ext cx="132370" cy="5234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790816" y="2999193"/>
            <a:ext cx="4779389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Cable inspection at pole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218292" y="7835982"/>
            <a:ext cx="1562000" cy="12893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ctr"/>
            <a:r>
              <a:rPr lang="en-US" dirty="0"/>
              <a:t>Wind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7780292" y="7835982"/>
            <a:ext cx="1562000" cy="12893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ctr"/>
            <a:r>
              <a:rPr lang="en-US" dirty="0"/>
              <a:t>React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9342292" y="7832628"/>
            <a:ext cx="1562000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ctr"/>
            <a:r>
              <a:rPr lang="en-US" dirty="0"/>
              <a:t>impregnate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0904292" y="7832628"/>
            <a:ext cx="1562000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ctr"/>
            <a:r>
              <a:rPr lang="en-US" dirty="0"/>
              <a:t>Cut/Inspect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5018287" y="7582025"/>
            <a:ext cx="7593184" cy="1971734"/>
          </a:xfrm>
          <a:prstGeom prst="rect">
            <a:avLst/>
          </a:prstGeom>
          <a:noFill/>
          <a:ln w="38100" cap="flat">
            <a:solidFill>
              <a:schemeClr val="tx1"/>
            </a:solidFill>
            <a:prstDash val="dash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9342292" y="6937344"/>
            <a:ext cx="3524249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Not yet complete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538789" y="4549376"/>
            <a:ext cx="1968699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</a:t>
            </a:r>
            <a:r>
              <a:rPr kumimoji="0" lang="en-US" sz="36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nd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Reaction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3555936" y="3835329"/>
            <a:ext cx="0" cy="822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0123292" y="4812462"/>
            <a:ext cx="3655212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Last Collaboration Meeting</a:t>
            </a:r>
          </a:p>
        </p:txBody>
      </p:sp>
      <p:cxnSp>
        <p:nvCxnSpPr>
          <p:cNvPr id="13" name="Straight Arrow Connector 12"/>
          <p:cNvCxnSpPr>
            <a:stCxn id="46" idx="1"/>
          </p:cNvCxnSpPr>
          <p:nvPr/>
        </p:nvCxnSpPr>
        <p:spPr>
          <a:xfrm flipH="1">
            <a:off x="15115772" y="5458791"/>
            <a:ext cx="5007520" cy="300310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4" b="27685"/>
          <a:stretch/>
        </p:blipFill>
        <p:spPr>
          <a:xfrm>
            <a:off x="2125041" y="6543594"/>
            <a:ext cx="5563589" cy="189649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3438078" y="8746936"/>
            <a:ext cx="9442145" cy="3616279"/>
            <a:chOff x="13438078" y="8746936"/>
            <a:chExt cx="9442145" cy="3616279"/>
          </a:xfrm>
        </p:grpSpPr>
        <p:grpSp>
          <p:nvGrpSpPr>
            <p:cNvPr id="15" name="Group 14"/>
            <p:cNvGrpSpPr/>
            <p:nvPr/>
          </p:nvGrpSpPr>
          <p:grpSpPr>
            <a:xfrm>
              <a:off x="13438078" y="11342217"/>
              <a:ext cx="9442145" cy="1020998"/>
              <a:chOff x="14719621" y="11288427"/>
              <a:chExt cx="9442145" cy="1020998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3"/>
              <a:srcRect l="69619"/>
              <a:stretch/>
            </p:blipFill>
            <p:spPr>
              <a:xfrm>
                <a:off x="20584303" y="11288427"/>
                <a:ext cx="3577463" cy="1020997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"/>
              <a:srcRect r="50196"/>
              <a:stretch/>
            </p:blipFill>
            <p:spPr>
              <a:xfrm>
                <a:off x="14719621" y="11288428"/>
                <a:ext cx="5864682" cy="1020997"/>
              </a:xfrm>
              <a:prstGeom prst="rect">
                <a:avLst/>
              </a:prstGeom>
            </p:spPr>
          </p:pic>
        </p:grpSp>
        <p:cxnSp>
          <p:nvCxnSpPr>
            <p:cNvPr id="56" name="Straight Arrow Connector 55"/>
            <p:cNvCxnSpPr/>
            <p:nvPr/>
          </p:nvCxnSpPr>
          <p:spPr>
            <a:xfrm flipH="1" flipV="1">
              <a:off x="15066470" y="8746936"/>
              <a:ext cx="710798" cy="121428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3805336" y="10099865"/>
              <a:ext cx="8030536" cy="1292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solidFill>
                    <a:srgbClr val="0070C0"/>
                  </a:solidFill>
                </a:rPr>
                <a:t>Encountered challenges with machining efficiency and quality (see Jose Luis talk)</a:t>
              </a: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151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prototyping plan and next steps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7328" y="5360602"/>
            <a:ext cx="6452639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ctr"/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Flat plate optimizing</a:t>
            </a:r>
            <a:r>
              <a:rPr lang="en-US" dirty="0"/>
              <a:t> both LD1 and MQXF grooves 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for speed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9967" y="5360602"/>
            <a:ext cx="4425696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election of optimal machining parameters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51447" y="7513932"/>
            <a:ext cx="5147121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Procurement of first 1.5 m length tube (defect)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846014" y="4550578"/>
            <a:ext cx="0" cy="5486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62467" y="3232520"/>
            <a:ext cx="6446120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Initial feedback on impact of LD1 vs. MQXF channel for scale up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062256" y="7513932"/>
            <a:ext cx="5358911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7 turn testing + 20 turns of final channel in 1.5 m tube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055582" y="6735777"/>
            <a:ext cx="13347" cy="6956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558726" y="8160261"/>
            <a:ext cx="141490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6498408" y="6787255"/>
            <a:ext cx="13347" cy="5486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395982" y="5417488"/>
            <a:ext cx="9559364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Final feedback on impact of LD1 vs. MQXF channel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+ demonstrate machining of long-length tube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2539" y="9801889"/>
            <a:ext cx="4621915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Procurement of final 1.5 m length tube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1245663" y="10427211"/>
            <a:ext cx="616194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7528815" y="10030460"/>
            <a:ext cx="6052691" cy="738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Full inner layer machining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446764" y="7530635"/>
            <a:ext cx="2853618" cy="1292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reaction testing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9376666" y="9012015"/>
            <a:ext cx="13347" cy="6956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817431" y="7955234"/>
            <a:ext cx="4275831" cy="1846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Final groove parameters based on machining / reaction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245663" y="11325923"/>
            <a:ext cx="6450663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Where we are now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11068929" y="9150112"/>
            <a:ext cx="1256421" cy="217581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CE9468-737C-4C15-99B0-E6DF486851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32642"/>
          <a:stretch/>
        </p:blipFill>
        <p:spPr>
          <a:xfrm>
            <a:off x="14470994" y="2644372"/>
            <a:ext cx="9277350" cy="240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90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69" y="15971"/>
            <a:ext cx="20243631" cy="2213071"/>
          </a:xfrm>
        </p:spPr>
        <p:txBody>
          <a:bodyPr/>
          <a:lstStyle/>
          <a:p>
            <a:r>
              <a:rPr lang="en-US" dirty="0"/>
              <a:t>Summary and Next Steps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1489694" y="2738276"/>
            <a:ext cx="21404611" cy="981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Autofit/>
          </a:bodyPr>
          <a:lstStyle>
            <a:lvl1pPr marL="103603" marR="0" indent="-10360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977648" marR="0" indent="-52044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388423" marR="0" indent="-474023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754777" marR="0" indent="-383177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2281428" marR="0" indent="-452628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2788919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32461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3703320" marR="0" indent="-502919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4160520" marR="0" indent="-502920" algn="l" defTabSz="914400" rtl="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4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marL="0" indent="0" hangingPunct="1">
              <a:buNone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Summary</a:t>
            </a:r>
          </a:p>
          <a:p>
            <a:pPr hangingPunct="1"/>
            <a:r>
              <a:rPr lang="en-US" dirty="0">
                <a:solidFill>
                  <a:schemeClr val="tx1"/>
                </a:solidFill>
                <a:latin typeface="+mn-lt"/>
              </a:rPr>
              <a:t> graded magnetic design for 12 T at 4.5 K and 13 T at 1.9 K with ~30% margin using existing Nb</a:t>
            </a:r>
            <a:r>
              <a:rPr lang="en-US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Sn cables (LD1 + MQXF)</a:t>
            </a:r>
          </a:p>
          <a:p>
            <a:pPr hangingPunct="1"/>
            <a:r>
              <a:rPr lang="en-US" dirty="0">
                <a:solidFill>
                  <a:schemeClr val="tx1"/>
                </a:solidFill>
                <a:latin typeface="+mn-lt"/>
              </a:rPr>
              <a:t> reminder: this is a 16 T+ short-sample magnet </a:t>
            </a:r>
          </a:p>
          <a:p>
            <a:pPr hangingPunct="1"/>
            <a:r>
              <a:rPr lang="en-US" dirty="0">
                <a:solidFill>
                  <a:schemeClr val="tx1"/>
                </a:solidFill>
                <a:latin typeface="+mn-lt"/>
              </a:rPr>
              <a:t> all MQXF cable option for mitigating machining risk lowers the margin to ~20%</a:t>
            </a:r>
          </a:p>
          <a:p>
            <a:pPr hangingPunct="1"/>
            <a:r>
              <a:rPr lang="en-US" dirty="0">
                <a:solidFill>
                  <a:schemeClr val="tx1"/>
                </a:solidFill>
                <a:latin typeface="+mn-lt"/>
              </a:rPr>
              <a:t> a new prototyping plan seeks to demonstrate an efficient path to long-length layers and will provide feedback on choosing between the nominal design and the all MQXF option</a:t>
            </a:r>
          </a:p>
          <a:p>
            <a:pPr marL="0" indent="0" hangingPunct="1">
              <a:buNone/>
            </a:pPr>
            <a:endParaRPr lang="en-US" sz="3600" dirty="0">
              <a:solidFill>
                <a:schemeClr val="tx1"/>
              </a:solidFill>
              <a:latin typeface="+mn-lt"/>
            </a:endParaRPr>
          </a:p>
          <a:p>
            <a:pPr marL="0" indent="0" hangingPunct="1">
              <a:buNone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Next Steps </a:t>
            </a:r>
          </a:p>
          <a:p>
            <a:pPr hangingPunct="1"/>
            <a:r>
              <a:rPr lang="en-US" dirty="0">
                <a:solidFill>
                  <a:schemeClr val="tx1"/>
                </a:solidFill>
                <a:latin typeface="+mn-lt"/>
              </a:rPr>
              <a:t> complete prototyping and selection final cable and machining parameters </a:t>
            </a:r>
          </a:p>
          <a:p>
            <a:pPr hangingPunct="1"/>
            <a:r>
              <a:rPr lang="en-US" dirty="0">
                <a:solidFill>
                  <a:schemeClr val="tx1"/>
                </a:solidFill>
                <a:latin typeface="+mn-lt"/>
              </a:rPr>
              <a:t> fabrication of first layer (end of 2024)</a:t>
            </a:r>
          </a:p>
          <a:p>
            <a:pPr hangingPunct="1"/>
            <a:r>
              <a:rPr lang="en-US" dirty="0">
                <a:solidFill>
                  <a:schemeClr val="tx1"/>
                </a:solidFill>
                <a:latin typeface="+mn-lt"/>
              </a:rPr>
              <a:t> further optimization of 3D mechanical structure (ongoing)</a:t>
            </a:r>
          </a:p>
          <a:p>
            <a:pPr hangingPunct="1"/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592361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67121</TotalTime>
  <Words>912</Words>
  <Application>Microsoft Office PowerPoint</Application>
  <PresentationFormat>Custom</PresentationFormat>
  <Paragraphs>141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Franklin Gothic Book</vt:lpstr>
      <vt:lpstr>Franklin Gothic Medium</vt:lpstr>
      <vt:lpstr>ATAP No Footer</vt:lpstr>
      <vt:lpstr>PowerPoint Presentation</vt:lpstr>
      <vt:lpstr>Outline</vt:lpstr>
      <vt:lpstr>CCT6 is a 4-layer, Nb3Sn dipole to provide 12-13 T background fields for HTS insert testing within US-MDP</vt:lpstr>
      <vt:lpstr>Operational margin for the nominal design is ~30% at MDP target of 12 T at 4.5 K, and 13 T at 1.9 K</vt:lpstr>
      <vt:lpstr>Study impact of switching from LD1 to MQXF cables for the inner layers (possible risk mitigation for machining)</vt:lpstr>
      <vt:lpstr>The margin with the MQXF cable option is to reduced to around 20% for both targets</vt:lpstr>
      <vt:lpstr>Prototyping: where we were at the last CM meeting</vt:lpstr>
      <vt:lpstr>Updated prototyping plan and next steps</vt:lpstr>
      <vt:lpstr>Summary and Next Steps </vt:lpstr>
      <vt:lpstr>PowerPoint Presentation</vt:lpstr>
      <vt:lpstr>A seven-test mandrel to demonstrate feasibility of machining and winding, and to measure reaction gaps of conductor </vt:lpstr>
      <vt:lpstr>Revision of the groove based on position of cable after reaction</vt:lpstr>
      <vt:lpstr>Rewinding + reaction of the mandrel with spacers matching the updated groove</vt:lpstr>
      <vt:lpstr>Cutting showed no popped strands in the pole region</vt:lpstr>
      <vt:lpstr>Updated structural cross section is optimized to fit in LBNL cryostat (Mariusz Juchno)</vt:lpstr>
      <vt:lpstr>3D analysis is in progress, with initial results showing no show-stoppers in the conductor, mandrels, and structure</vt:lpstr>
      <vt:lpstr>Conductor Needs for CCT6 are covered by existing “LD1” cable at LBNL and Hi-Lumi Dropouts (no request to CDP)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Zlobin x8192 11001N</dc:creator>
  <cp:lastModifiedBy>Lucas Brouwer</cp:lastModifiedBy>
  <cp:revision>1239</cp:revision>
  <dcterms:modified xsi:type="dcterms:W3CDTF">2024-04-30T04:12:27Z</dcterms:modified>
</cp:coreProperties>
</file>