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5"/>
  </p:notesMasterIdLst>
  <p:handoutMasterIdLst>
    <p:handoutMasterId r:id="rId26"/>
  </p:handoutMasterIdLst>
  <p:sldIdLst>
    <p:sldId id="564" r:id="rId2"/>
    <p:sldId id="298" r:id="rId3"/>
    <p:sldId id="567" r:id="rId4"/>
    <p:sldId id="575" r:id="rId5"/>
    <p:sldId id="587" r:id="rId6"/>
    <p:sldId id="586" r:id="rId7"/>
    <p:sldId id="588" r:id="rId8"/>
    <p:sldId id="576" r:id="rId9"/>
    <p:sldId id="577" r:id="rId10"/>
    <p:sldId id="578" r:id="rId11"/>
    <p:sldId id="579" r:id="rId12"/>
    <p:sldId id="580" r:id="rId13"/>
    <p:sldId id="591" r:id="rId14"/>
    <p:sldId id="581" r:id="rId15"/>
    <p:sldId id="582" r:id="rId16"/>
    <p:sldId id="584" r:id="rId17"/>
    <p:sldId id="583" r:id="rId18"/>
    <p:sldId id="585" r:id="rId19"/>
    <p:sldId id="590" r:id="rId20"/>
    <p:sldId id="571" r:id="rId21"/>
    <p:sldId id="589" r:id="rId22"/>
    <p:sldId id="394" r:id="rId23"/>
    <p:sldId id="392"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8" orient="horz" pos="4320" userDrawn="1">
          <p15:clr>
            <a:srgbClr val="A4A3A4"/>
          </p15:clr>
        </p15:guide>
        <p15:guide id="9"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12415D"/>
    <a:srgbClr val="FFD883"/>
    <a:srgbClr val="000000"/>
    <a:srgbClr val="83C583"/>
    <a:srgbClr val="00303C"/>
    <a:srgbClr val="357079"/>
    <a:srgbClr val="B300FF"/>
    <a:srgbClr val="00A5EB"/>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58"/>
    <p:restoredTop sz="96327"/>
  </p:normalViewPr>
  <p:slideViewPr>
    <p:cSldViewPr snapToGrid="0" snapToObjects="1" showGuides="1">
      <p:cViewPr>
        <p:scale>
          <a:sx n="75" d="100"/>
          <a:sy n="75" d="100"/>
        </p:scale>
        <p:origin x="811" y="610"/>
      </p:cViewPr>
      <p:guideLst>
        <p:guide pos="3840"/>
        <p:guide orient="horz" pos="4320"/>
        <p:guide orient="horz" pos="216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C469ED-CD12-4E48-8E3A-92938BF440BD}" type="doc">
      <dgm:prSet loTypeId="urn:microsoft.com/office/officeart/2005/8/layout/process1" loCatId="process" qsTypeId="urn:microsoft.com/office/officeart/2005/8/quickstyle/simple1" qsCatId="simple" csTypeId="urn:microsoft.com/office/officeart/2005/8/colors/colorful2" csCatId="colorful" phldr="1"/>
      <dgm:spPr/>
    </dgm:pt>
    <dgm:pt modelId="{5EB875E1-F3DC-4CFE-AFEB-B1958F6F04EF}">
      <dgm:prSet phldrT="[Text]"/>
      <dgm:spPr/>
      <dgm:t>
        <a:bodyPr/>
        <a:lstStyle/>
        <a:p>
          <a:r>
            <a:rPr lang="en-US" dirty="0"/>
            <a:t>Degassing the preheated paraffin wax + carnauba wax</a:t>
          </a:r>
        </a:p>
      </dgm:t>
    </dgm:pt>
    <dgm:pt modelId="{15F6E99D-DF6F-4F53-AC58-8C63C5FE84A9}" type="parTrans" cxnId="{9E012151-3C5A-4A80-B623-30A9ADDD18B5}">
      <dgm:prSet/>
      <dgm:spPr/>
      <dgm:t>
        <a:bodyPr/>
        <a:lstStyle/>
        <a:p>
          <a:endParaRPr lang="en-US"/>
        </a:p>
      </dgm:t>
    </dgm:pt>
    <dgm:pt modelId="{7F6C16D5-7A5F-49DE-825D-0054DE6B628C}" type="sibTrans" cxnId="{9E012151-3C5A-4A80-B623-30A9ADDD18B5}">
      <dgm:prSet/>
      <dgm:spPr/>
      <dgm:t>
        <a:bodyPr/>
        <a:lstStyle/>
        <a:p>
          <a:endParaRPr lang="en-US"/>
        </a:p>
      </dgm:t>
    </dgm:pt>
    <dgm:pt modelId="{9E99DBD2-F996-431A-ABEE-9EF4CD012173}">
      <dgm:prSet phldrT="[Text]"/>
      <dgm:spPr/>
      <dgm:t>
        <a:bodyPr/>
        <a:lstStyle/>
        <a:p>
          <a:r>
            <a:rPr lang="en-US" dirty="0"/>
            <a:t>Mixing particles by hand or light stirring</a:t>
          </a:r>
        </a:p>
      </dgm:t>
    </dgm:pt>
    <dgm:pt modelId="{7923DDDC-968A-4095-92EF-DDD429F0EF19}" type="parTrans" cxnId="{EC686B88-28D5-464D-BA47-2D196736CE8C}">
      <dgm:prSet/>
      <dgm:spPr/>
      <dgm:t>
        <a:bodyPr/>
        <a:lstStyle/>
        <a:p>
          <a:endParaRPr lang="en-US"/>
        </a:p>
      </dgm:t>
    </dgm:pt>
    <dgm:pt modelId="{9285DC9C-E3B4-4272-86B0-224687EDDA9F}" type="sibTrans" cxnId="{EC686B88-28D5-464D-BA47-2D196736CE8C}">
      <dgm:prSet/>
      <dgm:spPr/>
      <dgm:t>
        <a:bodyPr/>
        <a:lstStyle/>
        <a:p>
          <a:endParaRPr lang="en-US"/>
        </a:p>
      </dgm:t>
    </dgm:pt>
    <dgm:pt modelId="{0F8507D7-8531-4AAB-AC0A-BE2533393CA4}">
      <dgm:prSet phldrT="[Text]"/>
      <dgm:spPr/>
      <dgm:t>
        <a:bodyPr/>
        <a:lstStyle/>
        <a:p>
          <a:r>
            <a:rPr lang="en-US" dirty="0"/>
            <a:t>High shear mixing at </a:t>
          </a:r>
          <a:br>
            <a:rPr lang="en-US" dirty="0"/>
          </a:br>
          <a:r>
            <a:rPr lang="en-US" dirty="0"/>
            <a:t>10000 rpm + ultrasonic homogenizer</a:t>
          </a:r>
        </a:p>
      </dgm:t>
    </dgm:pt>
    <dgm:pt modelId="{A20ADE33-32FD-4AA7-B23C-DB0EA0A061BF}" type="parTrans" cxnId="{1E11051C-D834-4E46-B76E-D3222565D8E5}">
      <dgm:prSet/>
      <dgm:spPr/>
      <dgm:t>
        <a:bodyPr/>
        <a:lstStyle/>
        <a:p>
          <a:endParaRPr lang="en-US"/>
        </a:p>
      </dgm:t>
    </dgm:pt>
    <dgm:pt modelId="{850AB823-6D12-49AE-9B0C-4344692A9B26}" type="sibTrans" cxnId="{1E11051C-D834-4E46-B76E-D3222565D8E5}">
      <dgm:prSet/>
      <dgm:spPr/>
      <dgm:t>
        <a:bodyPr/>
        <a:lstStyle/>
        <a:p>
          <a:endParaRPr lang="en-US"/>
        </a:p>
      </dgm:t>
    </dgm:pt>
    <dgm:pt modelId="{984C05CE-FAF8-41BC-8673-CE3791D0FF91}">
      <dgm:prSet phldrT="[Text]"/>
      <dgm:spPr/>
      <dgm:t>
        <a:bodyPr/>
        <a:lstStyle/>
        <a:p>
          <a:r>
            <a:rPr lang="en-US" dirty="0"/>
            <a:t>12 hours of stirring + final filter before transfer to mixer</a:t>
          </a:r>
        </a:p>
      </dgm:t>
    </dgm:pt>
    <dgm:pt modelId="{A7E759EF-A102-4AF6-A4C2-76243879A830}" type="parTrans" cxnId="{A07E4D1C-171D-4809-A487-D40917CCB1D9}">
      <dgm:prSet/>
      <dgm:spPr/>
      <dgm:t>
        <a:bodyPr/>
        <a:lstStyle/>
        <a:p>
          <a:endParaRPr lang="en-US"/>
        </a:p>
      </dgm:t>
    </dgm:pt>
    <dgm:pt modelId="{4039C190-B3FC-4705-B48D-6E651904DF0D}" type="sibTrans" cxnId="{A07E4D1C-171D-4809-A487-D40917CCB1D9}">
      <dgm:prSet/>
      <dgm:spPr/>
      <dgm:t>
        <a:bodyPr/>
        <a:lstStyle/>
        <a:p>
          <a:endParaRPr lang="en-US"/>
        </a:p>
      </dgm:t>
    </dgm:pt>
    <dgm:pt modelId="{4904FB65-E4BF-4362-8C4C-8BC6A68E40F5}" type="pres">
      <dgm:prSet presAssocID="{C6C469ED-CD12-4E48-8E3A-92938BF440BD}" presName="Name0" presStyleCnt="0">
        <dgm:presLayoutVars>
          <dgm:dir/>
          <dgm:resizeHandles val="exact"/>
        </dgm:presLayoutVars>
      </dgm:prSet>
      <dgm:spPr/>
    </dgm:pt>
    <dgm:pt modelId="{8E52BC5B-C00A-445B-A948-D9343F1FBCA2}" type="pres">
      <dgm:prSet presAssocID="{5EB875E1-F3DC-4CFE-AFEB-B1958F6F04EF}" presName="node" presStyleLbl="node1" presStyleIdx="0" presStyleCnt="4">
        <dgm:presLayoutVars>
          <dgm:bulletEnabled val="1"/>
        </dgm:presLayoutVars>
      </dgm:prSet>
      <dgm:spPr/>
    </dgm:pt>
    <dgm:pt modelId="{328CDE36-57C7-421E-9890-A8EE4137E785}" type="pres">
      <dgm:prSet presAssocID="{7F6C16D5-7A5F-49DE-825D-0054DE6B628C}" presName="sibTrans" presStyleLbl="sibTrans2D1" presStyleIdx="0" presStyleCnt="3"/>
      <dgm:spPr/>
    </dgm:pt>
    <dgm:pt modelId="{1993FEE7-CAD9-485B-8DAA-ECED9CD76A4D}" type="pres">
      <dgm:prSet presAssocID="{7F6C16D5-7A5F-49DE-825D-0054DE6B628C}" presName="connectorText" presStyleLbl="sibTrans2D1" presStyleIdx="0" presStyleCnt="3"/>
      <dgm:spPr/>
    </dgm:pt>
    <dgm:pt modelId="{4A1B69F3-021E-480B-8FE1-E238BD2F95A7}" type="pres">
      <dgm:prSet presAssocID="{9E99DBD2-F996-431A-ABEE-9EF4CD012173}" presName="node" presStyleLbl="node1" presStyleIdx="1" presStyleCnt="4">
        <dgm:presLayoutVars>
          <dgm:bulletEnabled val="1"/>
        </dgm:presLayoutVars>
      </dgm:prSet>
      <dgm:spPr/>
    </dgm:pt>
    <dgm:pt modelId="{EED9FF91-D4AA-4332-B0CC-C740E258EA5E}" type="pres">
      <dgm:prSet presAssocID="{9285DC9C-E3B4-4272-86B0-224687EDDA9F}" presName="sibTrans" presStyleLbl="sibTrans2D1" presStyleIdx="1" presStyleCnt="3"/>
      <dgm:spPr/>
    </dgm:pt>
    <dgm:pt modelId="{20C74D28-3A35-4CA5-BCAB-2D11614BDE0E}" type="pres">
      <dgm:prSet presAssocID="{9285DC9C-E3B4-4272-86B0-224687EDDA9F}" presName="connectorText" presStyleLbl="sibTrans2D1" presStyleIdx="1" presStyleCnt="3"/>
      <dgm:spPr/>
    </dgm:pt>
    <dgm:pt modelId="{8E10E7C0-090D-4EEB-818E-FE66E0340AF5}" type="pres">
      <dgm:prSet presAssocID="{0F8507D7-8531-4AAB-AC0A-BE2533393CA4}" presName="node" presStyleLbl="node1" presStyleIdx="2" presStyleCnt="4">
        <dgm:presLayoutVars>
          <dgm:bulletEnabled val="1"/>
        </dgm:presLayoutVars>
      </dgm:prSet>
      <dgm:spPr/>
    </dgm:pt>
    <dgm:pt modelId="{C7864560-3E41-493B-BEB8-B48DE026E90C}" type="pres">
      <dgm:prSet presAssocID="{850AB823-6D12-49AE-9B0C-4344692A9B26}" presName="sibTrans" presStyleLbl="sibTrans2D1" presStyleIdx="2" presStyleCnt="3"/>
      <dgm:spPr/>
    </dgm:pt>
    <dgm:pt modelId="{81F9E48F-8365-4501-8BCE-1DB774364F51}" type="pres">
      <dgm:prSet presAssocID="{850AB823-6D12-49AE-9B0C-4344692A9B26}" presName="connectorText" presStyleLbl="sibTrans2D1" presStyleIdx="2" presStyleCnt="3"/>
      <dgm:spPr/>
    </dgm:pt>
    <dgm:pt modelId="{6F9071E1-BD72-4C54-84AF-A286AB9B9E33}" type="pres">
      <dgm:prSet presAssocID="{984C05CE-FAF8-41BC-8673-CE3791D0FF91}" presName="node" presStyleLbl="node1" presStyleIdx="3" presStyleCnt="4">
        <dgm:presLayoutVars>
          <dgm:bulletEnabled val="1"/>
        </dgm:presLayoutVars>
      </dgm:prSet>
      <dgm:spPr/>
    </dgm:pt>
  </dgm:ptLst>
  <dgm:cxnLst>
    <dgm:cxn modelId="{DD1B8D07-2B6C-4110-86AA-B89FF5C37491}" type="presOf" srcId="{984C05CE-FAF8-41BC-8673-CE3791D0FF91}" destId="{6F9071E1-BD72-4C54-84AF-A286AB9B9E33}" srcOrd="0" destOrd="0" presId="urn:microsoft.com/office/officeart/2005/8/layout/process1"/>
    <dgm:cxn modelId="{1E11051C-D834-4E46-B76E-D3222565D8E5}" srcId="{C6C469ED-CD12-4E48-8E3A-92938BF440BD}" destId="{0F8507D7-8531-4AAB-AC0A-BE2533393CA4}" srcOrd="2" destOrd="0" parTransId="{A20ADE33-32FD-4AA7-B23C-DB0EA0A061BF}" sibTransId="{850AB823-6D12-49AE-9B0C-4344692A9B26}"/>
    <dgm:cxn modelId="{A07E4D1C-171D-4809-A487-D40917CCB1D9}" srcId="{C6C469ED-CD12-4E48-8E3A-92938BF440BD}" destId="{984C05CE-FAF8-41BC-8673-CE3791D0FF91}" srcOrd="3" destOrd="0" parTransId="{A7E759EF-A102-4AF6-A4C2-76243879A830}" sibTransId="{4039C190-B3FC-4705-B48D-6E651904DF0D}"/>
    <dgm:cxn modelId="{8872812C-3DAA-4543-9F53-417D249DEF36}" type="presOf" srcId="{9285DC9C-E3B4-4272-86B0-224687EDDA9F}" destId="{EED9FF91-D4AA-4332-B0CC-C740E258EA5E}" srcOrd="0" destOrd="0" presId="urn:microsoft.com/office/officeart/2005/8/layout/process1"/>
    <dgm:cxn modelId="{BDC0832E-C259-449E-A60E-330E22C0F465}" type="presOf" srcId="{0F8507D7-8531-4AAB-AC0A-BE2533393CA4}" destId="{8E10E7C0-090D-4EEB-818E-FE66E0340AF5}" srcOrd="0" destOrd="0" presId="urn:microsoft.com/office/officeart/2005/8/layout/process1"/>
    <dgm:cxn modelId="{7762825D-B186-4FD7-A49D-902441887DA5}" type="presOf" srcId="{850AB823-6D12-49AE-9B0C-4344692A9B26}" destId="{81F9E48F-8365-4501-8BCE-1DB774364F51}" srcOrd="1" destOrd="0" presId="urn:microsoft.com/office/officeart/2005/8/layout/process1"/>
    <dgm:cxn modelId="{9E012151-3C5A-4A80-B623-30A9ADDD18B5}" srcId="{C6C469ED-CD12-4E48-8E3A-92938BF440BD}" destId="{5EB875E1-F3DC-4CFE-AFEB-B1958F6F04EF}" srcOrd="0" destOrd="0" parTransId="{15F6E99D-DF6F-4F53-AC58-8C63C5FE84A9}" sibTransId="{7F6C16D5-7A5F-49DE-825D-0054DE6B628C}"/>
    <dgm:cxn modelId="{7A174B88-63F1-4A14-B181-DC6BB0160F89}" type="presOf" srcId="{9E99DBD2-F996-431A-ABEE-9EF4CD012173}" destId="{4A1B69F3-021E-480B-8FE1-E238BD2F95A7}" srcOrd="0" destOrd="0" presId="urn:microsoft.com/office/officeart/2005/8/layout/process1"/>
    <dgm:cxn modelId="{EC686B88-28D5-464D-BA47-2D196736CE8C}" srcId="{C6C469ED-CD12-4E48-8E3A-92938BF440BD}" destId="{9E99DBD2-F996-431A-ABEE-9EF4CD012173}" srcOrd="1" destOrd="0" parTransId="{7923DDDC-968A-4095-92EF-DDD429F0EF19}" sibTransId="{9285DC9C-E3B4-4272-86B0-224687EDDA9F}"/>
    <dgm:cxn modelId="{02FCE0A4-D5C0-408A-99EB-4228CFB59F46}" type="presOf" srcId="{850AB823-6D12-49AE-9B0C-4344692A9B26}" destId="{C7864560-3E41-493B-BEB8-B48DE026E90C}" srcOrd="0" destOrd="0" presId="urn:microsoft.com/office/officeart/2005/8/layout/process1"/>
    <dgm:cxn modelId="{D0DACFD6-42BE-41CD-B8D5-A9CDE2A0197A}" type="presOf" srcId="{C6C469ED-CD12-4E48-8E3A-92938BF440BD}" destId="{4904FB65-E4BF-4362-8C4C-8BC6A68E40F5}" srcOrd="0" destOrd="0" presId="urn:microsoft.com/office/officeart/2005/8/layout/process1"/>
    <dgm:cxn modelId="{60478EE8-6404-4B41-8852-E8E207B184A3}" type="presOf" srcId="{9285DC9C-E3B4-4272-86B0-224687EDDA9F}" destId="{20C74D28-3A35-4CA5-BCAB-2D11614BDE0E}" srcOrd="1" destOrd="0" presId="urn:microsoft.com/office/officeart/2005/8/layout/process1"/>
    <dgm:cxn modelId="{3B2058E9-02F3-49CA-A323-2C431D094E10}" type="presOf" srcId="{7F6C16D5-7A5F-49DE-825D-0054DE6B628C}" destId="{1993FEE7-CAD9-485B-8DAA-ECED9CD76A4D}" srcOrd="1" destOrd="0" presId="urn:microsoft.com/office/officeart/2005/8/layout/process1"/>
    <dgm:cxn modelId="{321324F8-9394-4394-B515-66F6FF308F44}" type="presOf" srcId="{7F6C16D5-7A5F-49DE-825D-0054DE6B628C}" destId="{328CDE36-57C7-421E-9890-A8EE4137E785}" srcOrd="0" destOrd="0" presId="urn:microsoft.com/office/officeart/2005/8/layout/process1"/>
    <dgm:cxn modelId="{B40BC6FE-EE7F-4D11-A18E-CA232BA9D992}" type="presOf" srcId="{5EB875E1-F3DC-4CFE-AFEB-B1958F6F04EF}" destId="{8E52BC5B-C00A-445B-A948-D9343F1FBCA2}" srcOrd="0" destOrd="0" presId="urn:microsoft.com/office/officeart/2005/8/layout/process1"/>
    <dgm:cxn modelId="{B6CFEB6A-57C4-4555-B1AB-A2CA6F145E98}" type="presParOf" srcId="{4904FB65-E4BF-4362-8C4C-8BC6A68E40F5}" destId="{8E52BC5B-C00A-445B-A948-D9343F1FBCA2}" srcOrd="0" destOrd="0" presId="urn:microsoft.com/office/officeart/2005/8/layout/process1"/>
    <dgm:cxn modelId="{597BF255-45CA-4786-A577-74596573E32E}" type="presParOf" srcId="{4904FB65-E4BF-4362-8C4C-8BC6A68E40F5}" destId="{328CDE36-57C7-421E-9890-A8EE4137E785}" srcOrd="1" destOrd="0" presId="urn:microsoft.com/office/officeart/2005/8/layout/process1"/>
    <dgm:cxn modelId="{548A7D42-D602-4B9C-8C05-CD815BA48190}" type="presParOf" srcId="{328CDE36-57C7-421E-9890-A8EE4137E785}" destId="{1993FEE7-CAD9-485B-8DAA-ECED9CD76A4D}" srcOrd="0" destOrd="0" presId="urn:microsoft.com/office/officeart/2005/8/layout/process1"/>
    <dgm:cxn modelId="{D48E8B39-DB64-4365-92CD-E9A972BCE3FF}" type="presParOf" srcId="{4904FB65-E4BF-4362-8C4C-8BC6A68E40F5}" destId="{4A1B69F3-021E-480B-8FE1-E238BD2F95A7}" srcOrd="2" destOrd="0" presId="urn:microsoft.com/office/officeart/2005/8/layout/process1"/>
    <dgm:cxn modelId="{9D2F00E7-BBED-4559-AE0A-FA7E17229487}" type="presParOf" srcId="{4904FB65-E4BF-4362-8C4C-8BC6A68E40F5}" destId="{EED9FF91-D4AA-4332-B0CC-C740E258EA5E}" srcOrd="3" destOrd="0" presId="urn:microsoft.com/office/officeart/2005/8/layout/process1"/>
    <dgm:cxn modelId="{8E371301-C9B8-401D-A5A0-A3F0EC0B2688}" type="presParOf" srcId="{EED9FF91-D4AA-4332-B0CC-C740E258EA5E}" destId="{20C74D28-3A35-4CA5-BCAB-2D11614BDE0E}" srcOrd="0" destOrd="0" presId="urn:microsoft.com/office/officeart/2005/8/layout/process1"/>
    <dgm:cxn modelId="{3E4F6441-45A0-4637-B94C-8DF9547F06CE}" type="presParOf" srcId="{4904FB65-E4BF-4362-8C4C-8BC6A68E40F5}" destId="{8E10E7C0-090D-4EEB-818E-FE66E0340AF5}" srcOrd="4" destOrd="0" presId="urn:microsoft.com/office/officeart/2005/8/layout/process1"/>
    <dgm:cxn modelId="{2156D622-B20E-4663-BB22-E9CF66FC689B}" type="presParOf" srcId="{4904FB65-E4BF-4362-8C4C-8BC6A68E40F5}" destId="{C7864560-3E41-493B-BEB8-B48DE026E90C}" srcOrd="5" destOrd="0" presId="urn:microsoft.com/office/officeart/2005/8/layout/process1"/>
    <dgm:cxn modelId="{D0EF95EE-E98C-409D-8CBD-BEAD920344FD}" type="presParOf" srcId="{C7864560-3E41-493B-BEB8-B48DE026E90C}" destId="{81F9E48F-8365-4501-8BCE-1DB774364F51}" srcOrd="0" destOrd="0" presId="urn:microsoft.com/office/officeart/2005/8/layout/process1"/>
    <dgm:cxn modelId="{B8B538B4-09C4-458B-8FED-E4A63E34D2A6}" type="presParOf" srcId="{4904FB65-E4BF-4362-8C4C-8BC6A68E40F5}" destId="{6F9071E1-BD72-4C54-84AF-A286AB9B9E33}" srcOrd="6"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52BC5B-C00A-445B-A948-D9343F1FBCA2}">
      <dsp:nvSpPr>
        <dsp:cNvPr id="0" name=""/>
        <dsp:cNvSpPr/>
      </dsp:nvSpPr>
      <dsp:spPr>
        <a:xfrm>
          <a:off x="3682" y="121487"/>
          <a:ext cx="1610184" cy="134821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Degassing the preheated paraffin wax + carnauba wax</a:t>
          </a:r>
        </a:p>
      </dsp:txBody>
      <dsp:txXfrm>
        <a:off x="43170" y="160975"/>
        <a:ext cx="1531208" cy="1269239"/>
      </dsp:txXfrm>
    </dsp:sp>
    <dsp:sp modelId="{328CDE36-57C7-421E-9890-A8EE4137E785}">
      <dsp:nvSpPr>
        <dsp:cNvPr id="0" name=""/>
        <dsp:cNvSpPr/>
      </dsp:nvSpPr>
      <dsp:spPr>
        <a:xfrm>
          <a:off x="1774885" y="595932"/>
          <a:ext cx="341359" cy="399325"/>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74885" y="675797"/>
        <a:ext cx="238951" cy="239595"/>
      </dsp:txXfrm>
    </dsp:sp>
    <dsp:sp modelId="{4A1B69F3-021E-480B-8FE1-E238BD2F95A7}">
      <dsp:nvSpPr>
        <dsp:cNvPr id="0" name=""/>
        <dsp:cNvSpPr/>
      </dsp:nvSpPr>
      <dsp:spPr>
        <a:xfrm>
          <a:off x="2257941" y="121487"/>
          <a:ext cx="1610184" cy="1348215"/>
        </a:xfrm>
        <a:prstGeom prst="roundRect">
          <a:avLst>
            <a:gd name="adj" fmla="val 10000"/>
          </a:avLst>
        </a:prstGeom>
        <a:solidFill>
          <a:schemeClr val="accent2">
            <a:hueOff val="-3223946"/>
            <a:satOff val="17615"/>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Mixing particles by hand or light stirring</a:t>
          </a:r>
        </a:p>
      </dsp:txBody>
      <dsp:txXfrm>
        <a:off x="2297429" y="160975"/>
        <a:ext cx="1531208" cy="1269239"/>
      </dsp:txXfrm>
    </dsp:sp>
    <dsp:sp modelId="{EED9FF91-D4AA-4332-B0CC-C740E258EA5E}">
      <dsp:nvSpPr>
        <dsp:cNvPr id="0" name=""/>
        <dsp:cNvSpPr/>
      </dsp:nvSpPr>
      <dsp:spPr>
        <a:xfrm>
          <a:off x="4029144" y="595932"/>
          <a:ext cx="341359" cy="399325"/>
        </a:xfrm>
        <a:prstGeom prst="rightArrow">
          <a:avLst>
            <a:gd name="adj1" fmla="val 60000"/>
            <a:gd name="adj2" fmla="val 50000"/>
          </a:avLst>
        </a:prstGeom>
        <a:solidFill>
          <a:schemeClr val="accent2">
            <a:hueOff val="-4835919"/>
            <a:satOff val="26423"/>
            <a:lumOff val="-323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29144" y="675797"/>
        <a:ext cx="238951" cy="239595"/>
      </dsp:txXfrm>
    </dsp:sp>
    <dsp:sp modelId="{8E10E7C0-090D-4EEB-818E-FE66E0340AF5}">
      <dsp:nvSpPr>
        <dsp:cNvPr id="0" name=""/>
        <dsp:cNvSpPr/>
      </dsp:nvSpPr>
      <dsp:spPr>
        <a:xfrm>
          <a:off x="4512199" y="121487"/>
          <a:ext cx="1610184" cy="1348215"/>
        </a:xfrm>
        <a:prstGeom prst="roundRect">
          <a:avLst>
            <a:gd name="adj" fmla="val 10000"/>
          </a:avLst>
        </a:prstGeom>
        <a:solidFill>
          <a:schemeClr val="accent2">
            <a:hueOff val="-6447892"/>
            <a:satOff val="35230"/>
            <a:lumOff val="-431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High shear mixing at </a:t>
          </a:r>
          <a:br>
            <a:rPr lang="en-US" sz="1700" kern="1200" dirty="0"/>
          </a:br>
          <a:r>
            <a:rPr lang="en-US" sz="1700" kern="1200" dirty="0"/>
            <a:t>10000 rpm + ultrasonic homogenizer</a:t>
          </a:r>
        </a:p>
      </dsp:txBody>
      <dsp:txXfrm>
        <a:off x="4551687" y="160975"/>
        <a:ext cx="1531208" cy="1269239"/>
      </dsp:txXfrm>
    </dsp:sp>
    <dsp:sp modelId="{C7864560-3E41-493B-BEB8-B48DE026E90C}">
      <dsp:nvSpPr>
        <dsp:cNvPr id="0" name=""/>
        <dsp:cNvSpPr/>
      </dsp:nvSpPr>
      <dsp:spPr>
        <a:xfrm>
          <a:off x="6283402" y="595932"/>
          <a:ext cx="341359" cy="399325"/>
        </a:xfrm>
        <a:prstGeom prst="rightArrow">
          <a:avLst>
            <a:gd name="adj1" fmla="val 60000"/>
            <a:gd name="adj2" fmla="val 50000"/>
          </a:avLst>
        </a:prstGeom>
        <a:solidFill>
          <a:schemeClr val="accent2">
            <a:hueOff val="-9671838"/>
            <a:satOff val="52845"/>
            <a:lumOff val="-647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283402" y="675797"/>
        <a:ext cx="238951" cy="239595"/>
      </dsp:txXfrm>
    </dsp:sp>
    <dsp:sp modelId="{6F9071E1-BD72-4C54-84AF-A286AB9B9E33}">
      <dsp:nvSpPr>
        <dsp:cNvPr id="0" name=""/>
        <dsp:cNvSpPr/>
      </dsp:nvSpPr>
      <dsp:spPr>
        <a:xfrm>
          <a:off x="6766457" y="121487"/>
          <a:ext cx="1610184" cy="1348215"/>
        </a:xfrm>
        <a:prstGeom prst="roundRect">
          <a:avLst>
            <a:gd name="adj" fmla="val 10000"/>
          </a:avLst>
        </a:prstGeom>
        <a:solidFill>
          <a:schemeClr val="accent2">
            <a:hueOff val="-9671838"/>
            <a:satOff val="52845"/>
            <a:lumOff val="-647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12 hours of stirring + final filter before transfer to mixer</a:t>
          </a:r>
        </a:p>
      </dsp:txBody>
      <dsp:txXfrm>
        <a:off x="6805945" y="160975"/>
        <a:ext cx="1531208" cy="126923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D3D39A6-77E7-444E-A642-9A63D17658CA}" type="datetimeFigureOut">
              <a:rPr lang="en-US" smtClean="0"/>
              <a:t>4/30/2024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E223C63-8C3D-434D-B393-CC73251942D8}" type="slidenum">
              <a:rPr lang="en-US" smtClean="0"/>
              <a:t>‹#›</a:t>
            </a:fld>
            <a:endParaRPr lang="en-US" dirty="0"/>
          </a:p>
        </p:txBody>
      </p:sp>
    </p:spTree>
    <p:extLst>
      <p:ext uri="{BB962C8B-B14F-4D97-AF65-F5344CB8AC3E}">
        <p14:creationId xmlns:p14="http://schemas.microsoft.com/office/powerpoint/2010/main" val="18926181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5E984D-96FD-2C4B-AC84-701CA62C147F}" type="datetimeFigureOut">
              <a:rPr lang="en-US" smtClean="0"/>
              <a:t>4/30/2024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FDD09A-A7EA-F240-8C4A-3FAABB2D807F}" type="slidenum">
              <a:rPr lang="en-US" smtClean="0"/>
              <a:t>‹#›</a:t>
            </a:fld>
            <a:endParaRPr lang="en-US" dirty="0"/>
          </a:p>
        </p:txBody>
      </p:sp>
    </p:spTree>
    <p:extLst>
      <p:ext uri="{BB962C8B-B14F-4D97-AF65-F5344CB8AC3E}">
        <p14:creationId xmlns:p14="http://schemas.microsoft.com/office/powerpoint/2010/main" val="395111348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10DA6-9909-7D4F-83A2-7593F71DDB5D}" type="slidenum">
              <a:rPr lang="en-US" smtClean="0"/>
              <a:pPr/>
              <a:t>1</a:t>
            </a:fld>
            <a:endParaRPr lang="en-US" dirty="0"/>
          </a:p>
        </p:txBody>
      </p:sp>
    </p:spTree>
    <p:extLst>
      <p:ext uri="{BB962C8B-B14F-4D97-AF65-F5344CB8AC3E}">
        <p14:creationId xmlns:p14="http://schemas.microsoft.com/office/powerpoint/2010/main" val="1013522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Color Background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0309" y="1134598"/>
            <a:ext cx="10968914" cy="2422759"/>
          </a:xfrm>
        </p:spPr>
        <p:txBody>
          <a:bodyPr anchor="b" anchorCtr="0">
            <a:noAutofit/>
          </a:bodyPr>
          <a:lstStyle>
            <a:lvl1pPr algn="ctr">
              <a:defRPr sz="5400" b="1" i="0" baseline="0">
                <a:solidFill>
                  <a:schemeClr val="bg1"/>
                </a:solidFill>
                <a:latin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610309" y="3886201"/>
            <a:ext cx="10968907" cy="1092083"/>
          </a:xfrm>
        </p:spPr>
        <p:txBody>
          <a:bodyPr>
            <a:noAutofit/>
          </a:bodyPr>
          <a:lstStyle>
            <a:lvl1pPr marL="0" indent="0" algn="ctr">
              <a:buNone/>
              <a:defRPr b="0" i="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8" name="Group 7"/>
          <p:cNvGrpSpPr/>
          <p:nvPr userDrawn="1"/>
        </p:nvGrpSpPr>
        <p:grpSpPr>
          <a:xfrm>
            <a:off x="-201766" y="-141165"/>
            <a:ext cx="12586564" cy="7136527"/>
            <a:chOff x="-151325" y="-141165"/>
            <a:chExt cx="9439923" cy="7136527"/>
          </a:xfrm>
        </p:grpSpPr>
        <p:grpSp>
          <p:nvGrpSpPr>
            <p:cNvPr id="9" name="Group 8"/>
            <p:cNvGrpSpPr/>
            <p:nvPr userDrawn="1"/>
          </p:nvGrpSpPr>
          <p:grpSpPr>
            <a:xfrm>
              <a:off x="457731" y="6873247"/>
              <a:ext cx="8226688" cy="122115"/>
              <a:chOff x="457731" y="6582508"/>
              <a:chExt cx="8226688" cy="486507"/>
            </a:xfrm>
          </p:grpSpPr>
          <p:cxnSp>
            <p:nvCxnSpPr>
              <p:cNvPr id="118" name="Straight Connector 117"/>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0" name="Group 119"/>
              <p:cNvGrpSpPr/>
              <p:nvPr userDrawn="1"/>
            </p:nvGrpSpPr>
            <p:grpSpPr>
              <a:xfrm>
                <a:off x="7986158" y="6582508"/>
                <a:ext cx="152400" cy="486507"/>
                <a:chOff x="7983415" y="6582508"/>
                <a:chExt cx="152400" cy="486507"/>
              </a:xfrm>
            </p:grpSpPr>
            <p:cxnSp>
              <p:nvCxnSpPr>
                <p:cNvPr id="151" name="Straight Connector 1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userDrawn="1"/>
            </p:nvGrpSpPr>
            <p:grpSpPr>
              <a:xfrm>
                <a:off x="7287901" y="6582508"/>
                <a:ext cx="152400" cy="486507"/>
                <a:chOff x="7983415" y="6582508"/>
                <a:chExt cx="152400" cy="486507"/>
              </a:xfrm>
            </p:grpSpPr>
            <p:cxnSp>
              <p:nvCxnSpPr>
                <p:cNvPr id="149" name="Straight Connector 1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1"/>
              <p:cNvGrpSpPr/>
              <p:nvPr userDrawn="1"/>
            </p:nvGrpSpPr>
            <p:grpSpPr>
              <a:xfrm>
                <a:off x="6589644" y="6582508"/>
                <a:ext cx="152400" cy="486507"/>
                <a:chOff x="7983415" y="6582508"/>
                <a:chExt cx="152400" cy="486507"/>
              </a:xfrm>
            </p:grpSpPr>
            <p:cxnSp>
              <p:nvCxnSpPr>
                <p:cNvPr id="147" name="Straight Connector 1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userDrawn="1"/>
            </p:nvGrpSpPr>
            <p:grpSpPr>
              <a:xfrm>
                <a:off x="5891387" y="6582508"/>
                <a:ext cx="152400" cy="486507"/>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userDrawn="1"/>
            </p:nvGrpSpPr>
            <p:grpSpPr>
              <a:xfrm>
                <a:off x="5193130" y="6582508"/>
                <a:ext cx="152400" cy="486507"/>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4494873" y="6582508"/>
                <a:ext cx="152400" cy="486507"/>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3796616" y="6582508"/>
                <a:ext cx="152400" cy="486507"/>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3098359" y="6582508"/>
                <a:ext cx="152400" cy="486507"/>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2400102" y="6582508"/>
                <a:ext cx="152400" cy="486507"/>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1701845" y="6582508"/>
                <a:ext cx="152400" cy="486507"/>
                <a:chOff x="7983415" y="6582508"/>
                <a:chExt cx="152400" cy="486507"/>
              </a:xfrm>
            </p:grpSpPr>
            <p:cxnSp>
              <p:nvCxnSpPr>
                <p:cNvPr id="133" name="Straight Connector 1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userDrawn="1"/>
            </p:nvGrpSpPr>
            <p:grpSpPr>
              <a:xfrm>
                <a:off x="1003588" y="6582508"/>
                <a:ext cx="152400" cy="486507"/>
                <a:chOff x="7983415" y="6582508"/>
                <a:chExt cx="152400" cy="486507"/>
              </a:xfrm>
            </p:grpSpPr>
            <p:cxnSp>
              <p:nvCxnSpPr>
                <p:cNvPr id="131" name="Straight Connector 1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0" name="Group 9"/>
            <p:cNvGrpSpPr/>
            <p:nvPr userDrawn="1"/>
          </p:nvGrpSpPr>
          <p:grpSpPr>
            <a:xfrm>
              <a:off x="-151325" y="454007"/>
              <a:ext cx="122115" cy="5945205"/>
              <a:chOff x="-238875" y="454007"/>
              <a:chExt cx="122115" cy="5945205"/>
            </a:xfrm>
          </p:grpSpPr>
          <p:cxnSp>
            <p:nvCxnSpPr>
              <p:cNvPr id="83" name="Straight Connector 82"/>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4" name="Group 83"/>
              <p:cNvGrpSpPr/>
              <p:nvPr userDrawn="1"/>
            </p:nvGrpSpPr>
            <p:grpSpPr>
              <a:xfrm rot="5400000">
                <a:off x="-254017" y="5940709"/>
                <a:ext cx="152400" cy="122115"/>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userDrawn="1"/>
            </p:nvGrpSpPr>
            <p:grpSpPr>
              <a:xfrm rot="5400000">
                <a:off x="-254017" y="5467067"/>
                <a:ext cx="152400" cy="122115"/>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userDrawn="1"/>
            </p:nvGrpSpPr>
            <p:grpSpPr>
              <a:xfrm rot="5400000">
                <a:off x="-254017" y="4993425"/>
                <a:ext cx="152400" cy="122115"/>
                <a:chOff x="7983415" y="6582508"/>
                <a:chExt cx="152400" cy="486507"/>
              </a:xfrm>
            </p:grpSpPr>
            <p:cxnSp>
              <p:nvCxnSpPr>
                <p:cNvPr id="112" name="Straight Connector 1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p:cNvGrpSpPr/>
              <p:nvPr userDrawn="1"/>
            </p:nvGrpSpPr>
            <p:grpSpPr>
              <a:xfrm rot="5400000">
                <a:off x="-254017" y="4519783"/>
                <a:ext cx="152400" cy="122115"/>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userDrawn="1"/>
            </p:nvGrpSpPr>
            <p:grpSpPr>
              <a:xfrm rot="5400000">
                <a:off x="-254017" y="4046141"/>
                <a:ext cx="152400" cy="122115"/>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3572499"/>
                <a:ext cx="152400" cy="122115"/>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3098857"/>
                <a:ext cx="152400" cy="122115"/>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2625215"/>
                <a:ext cx="152400" cy="122115"/>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2151573"/>
                <a:ext cx="152400" cy="122115"/>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1677931"/>
                <a:ext cx="152400" cy="122115"/>
                <a:chOff x="7983415" y="6582508"/>
                <a:chExt cx="152400" cy="486507"/>
              </a:xfrm>
            </p:grpSpPr>
            <p:cxnSp>
              <p:nvCxnSpPr>
                <p:cNvPr id="98" name="Straight Connector 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userDrawn="1"/>
            </p:nvGrpSpPr>
            <p:grpSpPr>
              <a:xfrm rot="5400000">
                <a:off x="-254017" y="997340"/>
                <a:ext cx="152400" cy="122115"/>
                <a:chOff x="7983415" y="6582508"/>
                <a:chExt cx="152400" cy="486507"/>
              </a:xfrm>
            </p:grpSpPr>
            <p:cxnSp>
              <p:nvCxnSpPr>
                <p:cNvPr id="96" name="Straight Connector 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5" name="Straight Connector 94"/>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userDrawn="1"/>
          </p:nvGrpSpPr>
          <p:grpSpPr>
            <a:xfrm>
              <a:off x="9166483" y="454007"/>
              <a:ext cx="122115" cy="5945205"/>
              <a:chOff x="-238875" y="454007"/>
              <a:chExt cx="122115" cy="5945205"/>
            </a:xfrm>
          </p:grpSpPr>
          <p:cxnSp>
            <p:nvCxnSpPr>
              <p:cNvPr id="48" name="Straight Connector 47"/>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9" name="Group 48"/>
              <p:cNvGrpSpPr/>
              <p:nvPr userDrawn="1"/>
            </p:nvGrpSpPr>
            <p:grpSpPr>
              <a:xfrm rot="5400000">
                <a:off x="-254017" y="5940709"/>
                <a:ext cx="152400" cy="122115"/>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userDrawn="1"/>
            </p:nvGrpSpPr>
            <p:grpSpPr>
              <a:xfrm rot="5400000">
                <a:off x="-254017" y="5467067"/>
                <a:ext cx="152400" cy="122115"/>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userDrawn="1"/>
            </p:nvGrpSpPr>
            <p:grpSpPr>
              <a:xfrm rot="5400000">
                <a:off x="-254017" y="4993425"/>
                <a:ext cx="152400" cy="122115"/>
                <a:chOff x="7983415" y="6582508"/>
                <a:chExt cx="152400" cy="486507"/>
              </a:xfrm>
            </p:grpSpPr>
            <p:cxnSp>
              <p:nvCxnSpPr>
                <p:cNvPr id="77" name="Straight Connector 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userDrawn="1"/>
            </p:nvGrpSpPr>
            <p:grpSpPr>
              <a:xfrm rot="5400000">
                <a:off x="-254017" y="4519783"/>
                <a:ext cx="152400" cy="122115"/>
                <a:chOff x="7983415" y="6582508"/>
                <a:chExt cx="152400" cy="486507"/>
              </a:xfrm>
            </p:grpSpPr>
            <p:cxnSp>
              <p:nvCxnSpPr>
                <p:cNvPr id="75" name="Straight Connector 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userDrawn="1"/>
            </p:nvGrpSpPr>
            <p:grpSpPr>
              <a:xfrm rot="5400000">
                <a:off x="-254017" y="4046141"/>
                <a:ext cx="152400" cy="122115"/>
                <a:chOff x="7983415" y="6582508"/>
                <a:chExt cx="152400" cy="486507"/>
              </a:xfrm>
            </p:grpSpPr>
            <p:cxnSp>
              <p:nvCxnSpPr>
                <p:cNvPr id="73" name="Straight Connector 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3572499"/>
                <a:ext cx="152400" cy="122115"/>
                <a:chOff x="7983415" y="6582508"/>
                <a:chExt cx="152400" cy="486507"/>
              </a:xfrm>
            </p:grpSpPr>
            <p:cxnSp>
              <p:nvCxnSpPr>
                <p:cNvPr id="71" name="Straight Connector 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3098857"/>
                <a:ext cx="152400" cy="122115"/>
                <a:chOff x="7983415" y="6582508"/>
                <a:chExt cx="152400" cy="486507"/>
              </a:xfrm>
            </p:grpSpPr>
            <p:cxnSp>
              <p:nvCxnSpPr>
                <p:cNvPr id="69" name="Straight Connector 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2625215"/>
                <a:ext cx="152400" cy="122115"/>
                <a:chOff x="7983415" y="6582508"/>
                <a:chExt cx="152400" cy="486507"/>
              </a:xfrm>
            </p:grpSpPr>
            <p:cxnSp>
              <p:nvCxnSpPr>
                <p:cNvPr id="67" name="Straight Connector 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2151573"/>
                <a:ext cx="152400" cy="122115"/>
                <a:chOff x="7983415" y="6582508"/>
                <a:chExt cx="152400" cy="486507"/>
              </a:xfrm>
            </p:grpSpPr>
            <p:cxnSp>
              <p:nvCxnSpPr>
                <p:cNvPr id="65" name="Straight Connector 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1677931"/>
                <a:ext cx="152400" cy="122115"/>
                <a:chOff x="7983415" y="6582508"/>
                <a:chExt cx="152400" cy="486507"/>
              </a:xfrm>
            </p:grpSpPr>
            <p:cxnSp>
              <p:nvCxnSpPr>
                <p:cNvPr id="63" name="Straight Connector 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rot="5400000">
                <a:off x="-254017" y="997340"/>
                <a:ext cx="152400" cy="122115"/>
                <a:chOff x="7983415" y="6582508"/>
                <a:chExt cx="152400" cy="486507"/>
              </a:xfrm>
            </p:grpSpPr>
            <p:cxnSp>
              <p:nvCxnSpPr>
                <p:cNvPr id="61" name="Straight Connector 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0" name="Straight Connector 59"/>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userDrawn="1"/>
          </p:nvGrpSpPr>
          <p:grpSpPr>
            <a:xfrm>
              <a:off x="457731" y="-141165"/>
              <a:ext cx="8226688" cy="122115"/>
              <a:chOff x="457731" y="6582508"/>
              <a:chExt cx="8226688" cy="486507"/>
            </a:xfrm>
          </p:grpSpPr>
          <p:cxnSp>
            <p:nvCxnSpPr>
              <p:cNvPr id="13" name="Straight Connector 12"/>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5" name="Group 14"/>
              <p:cNvGrpSpPr/>
              <p:nvPr userDrawn="1"/>
            </p:nvGrpSpPr>
            <p:grpSpPr>
              <a:xfrm>
                <a:off x="7986158" y="6582508"/>
                <a:ext cx="152400" cy="486507"/>
                <a:chOff x="7983415" y="6582508"/>
                <a:chExt cx="152400" cy="486507"/>
              </a:xfrm>
            </p:grpSpPr>
            <p:cxnSp>
              <p:nvCxnSpPr>
                <p:cNvPr id="46" name="Straight Connector 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7287901" y="6582508"/>
                <a:ext cx="152400" cy="486507"/>
                <a:chOff x="7983415" y="6582508"/>
                <a:chExt cx="152400" cy="486507"/>
              </a:xfrm>
            </p:grpSpPr>
            <p:cxnSp>
              <p:nvCxnSpPr>
                <p:cNvPr id="44" name="Straight Connector 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userDrawn="1"/>
            </p:nvGrpSpPr>
            <p:grpSpPr>
              <a:xfrm>
                <a:off x="6589644" y="6582508"/>
                <a:ext cx="152400" cy="486507"/>
                <a:chOff x="7983415" y="6582508"/>
                <a:chExt cx="152400" cy="486507"/>
              </a:xfrm>
            </p:grpSpPr>
            <p:cxnSp>
              <p:nvCxnSpPr>
                <p:cNvPr id="42" name="Straight Connector 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5891387" y="6582508"/>
                <a:ext cx="152400" cy="486507"/>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userDrawn="1"/>
            </p:nvGrpSpPr>
            <p:grpSpPr>
              <a:xfrm>
                <a:off x="5193130" y="6582508"/>
                <a:ext cx="152400" cy="486507"/>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4494873" y="6582508"/>
                <a:ext cx="152400" cy="486507"/>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3796616" y="6582508"/>
                <a:ext cx="152400" cy="486507"/>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3098359" y="6582508"/>
                <a:ext cx="152400" cy="486507"/>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2400102" y="6582508"/>
                <a:ext cx="152400" cy="486507"/>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1701845" y="6582508"/>
                <a:ext cx="152400" cy="486507"/>
                <a:chOff x="7983415" y="6582508"/>
                <a:chExt cx="152400" cy="486507"/>
              </a:xfrm>
            </p:grpSpPr>
            <p:cxnSp>
              <p:nvCxnSpPr>
                <p:cNvPr id="28" name="Straight Connector 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a:xfrm>
                <a:off x="1003588" y="6582508"/>
                <a:ext cx="152400" cy="486507"/>
                <a:chOff x="7983415" y="6582508"/>
                <a:chExt cx="152400" cy="486507"/>
              </a:xfrm>
            </p:grpSpPr>
            <p:cxnSp>
              <p:nvCxnSpPr>
                <p:cNvPr id="26" name="Straight Connector 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4" name="Text Placeholder 153"/>
          <p:cNvSpPr>
            <a:spLocks noGrp="1"/>
          </p:cNvSpPr>
          <p:nvPr>
            <p:ph type="body" sz="quarter" idx="13"/>
          </p:nvPr>
        </p:nvSpPr>
        <p:spPr>
          <a:xfrm>
            <a:off x="610309" y="5327650"/>
            <a:ext cx="10968907" cy="520700"/>
          </a:xfrm>
        </p:spPr>
        <p:txBody>
          <a:bodyPr>
            <a:noAutofit/>
          </a:bodyPr>
          <a:lstStyle>
            <a:lvl1pPr marL="0" indent="0" algn="ctr">
              <a:buNone/>
              <a:defRPr sz="1200" b="1" baseline="0">
                <a:solidFill>
                  <a:schemeClr val="bg1"/>
                </a:solidFill>
              </a:defRPr>
            </a:lvl1pPr>
          </a:lstStyle>
          <a:p>
            <a:pPr lvl="0"/>
            <a:r>
              <a:rPr lang="en-US"/>
              <a:t>Click to edit Master text styles</a:t>
            </a:r>
          </a:p>
        </p:txBody>
      </p:sp>
      <p:pic>
        <p:nvPicPr>
          <p:cNvPr id="153" name="Picture 152" descr="DOE_Office_Science_white.png">
            <a:extLst>
              <a:ext uri="{FF2B5EF4-FFF2-40B4-BE49-F238E27FC236}">
                <a16:creationId xmlns:a16="http://schemas.microsoft.com/office/drawing/2014/main" id="{4327B12B-9E2F-EA47-9B79-D54BD52AFA1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43692" y="406400"/>
            <a:ext cx="1769532" cy="588347"/>
          </a:xfrm>
          <a:prstGeom prst="rect">
            <a:avLst/>
          </a:prstGeom>
        </p:spPr>
      </p:pic>
      <p:pic>
        <p:nvPicPr>
          <p:cNvPr id="155" name="Picture 154" descr="A close up of a sign&#10;&#10;Description automatically generated">
            <a:extLst>
              <a:ext uri="{FF2B5EF4-FFF2-40B4-BE49-F238E27FC236}">
                <a16:creationId xmlns:a16="http://schemas.microsoft.com/office/drawing/2014/main" id="{9C7CFF29-BDD8-8C48-BBAA-96D01327FD6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69360" y="406400"/>
            <a:ext cx="3200400" cy="817306"/>
          </a:xfrm>
          <a:prstGeom prst="rect">
            <a:avLst/>
          </a:prstGeom>
        </p:spPr>
      </p:pic>
    </p:spTree>
    <p:extLst>
      <p:ext uri="{BB962C8B-B14F-4D97-AF65-F5344CB8AC3E}">
        <p14:creationId xmlns:p14="http://schemas.microsoft.com/office/powerpoint/2010/main" val="3102876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2" y="1816102"/>
            <a:ext cx="3520837" cy="4261104"/>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1" name="Content Placeholder 2"/>
          <p:cNvSpPr>
            <a:spLocks noGrp="1"/>
          </p:cNvSpPr>
          <p:nvPr>
            <p:ph idx="11"/>
          </p:nvPr>
        </p:nvSpPr>
        <p:spPr>
          <a:xfrm>
            <a:off x="4329867" y="1816102"/>
            <a:ext cx="3520837" cy="4261866"/>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3" name="Content Placeholder 2"/>
          <p:cNvSpPr>
            <a:spLocks noGrp="1"/>
          </p:cNvSpPr>
          <p:nvPr>
            <p:ph idx="12"/>
          </p:nvPr>
        </p:nvSpPr>
        <p:spPr>
          <a:xfrm>
            <a:off x="8058383" y="1816102"/>
            <a:ext cx="3520837" cy="4261866"/>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76" name="Straight Connector 275"/>
          <p:cNvCxnSpPr/>
          <p:nvPr userDrawn="1"/>
        </p:nvCxnSpPr>
        <p:spPr>
          <a:xfrm>
            <a:off x="610308"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a:off x="11579225"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oup 277"/>
          <p:cNvGrpSpPr/>
          <p:nvPr userDrawn="1"/>
        </p:nvGrpSpPr>
        <p:grpSpPr>
          <a:xfrm>
            <a:off x="10648211" y="6873248"/>
            <a:ext cx="203200" cy="122115"/>
            <a:chOff x="7983415" y="6582508"/>
            <a:chExt cx="152400" cy="486507"/>
          </a:xfrm>
        </p:grpSpPr>
        <p:cxnSp>
          <p:nvCxnSpPr>
            <p:cNvPr id="309" name="Straight Connector 3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9717201" y="6873248"/>
            <a:ext cx="203200" cy="122115"/>
            <a:chOff x="7983415" y="6582508"/>
            <a:chExt cx="152400" cy="486507"/>
          </a:xfrm>
        </p:grpSpPr>
        <p:cxnSp>
          <p:nvCxnSpPr>
            <p:cNvPr id="307" name="Straight Connector 3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8786192" y="6873248"/>
            <a:ext cx="203200" cy="122115"/>
            <a:chOff x="7983415" y="6582508"/>
            <a:chExt cx="152400" cy="486507"/>
          </a:xfrm>
        </p:grpSpPr>
        <p:cxnSp>
          <p:nvCxnSpPr>
            <p:cNvPr id="305" name="Straight Connector 3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7855183" y="6873248"/>
            <a:ext cx="203200" cy="122115"/>
            <a:chOff x="7983415" y="6582508"/>
            <a:chExt cx="152400" cy="486507"/>
          </a:xfrm>
        </p:grpSpPr>
        <p:cxnSp>
          <p:nvCxnSpPr>
            <p:cNvPr id="303" name="Straight Connector 3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6924173" y="6873248"/>
            <a:ext cx="203200" cy="122115"/>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5993164" y="6873248"/>
            <a:ext cx="203200" cy="122115"/>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062155" y="6873248"/>
            <a:ext cx="203200" cy="122115"/>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4131145" y="6873248"/>
            <a:ext cx="203200" cy="122115"/>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3200136" y="6873248"/>
            <a:ext cx="203200" cy="122115"/>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2269127" y="6873248"/>
            <a:ext cx="203200" cy="122115"/>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1338117" y="6873248"/>
            <a:ext cx="203200" cy="122115"/>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20356"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2" name="Group 241"/>
          <p:cNvGrpSpPr/>
          <p:nvPr userDrawn="1"/>
        </p:nvGrpSpPr>
        <p:grpSpPr>
          <a:xfrm rot="5400000">
            <a:off x="-196556" y="5920357"/>
            <a:ext cx="152400" cy="162820"/>
            <a:chOff x="7983415" y="6582508"/>
            <a:chExt cx="152400" cy="486507"/>
          </a:xfrm>
        </p:grpSpPr>
        <p:cxnSp>
          <p:nvCxnSpPr>
            <p:cNvPr id="274" name="Straight Connector 2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196556" y="5446715"/>
            <a:ext cx="152400" cy="162820"/>
            <a:chOff x="7983415" y="6582508"/>
            <a:chExt cx="152400" cy="486507"/>
          </a:xfrm>
        </p:grpSpPr>
        <p:cxnSp>
          <p:nvCxnSpPr>
            <p:cNvPr id="272" name="Straight Connector 2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196556" y="4973073"/>
            <a:ext cx="152400" cy="162820"/>
            <a:chOff x="7983415" y="6582508"/>
            <a:chExt cx="152400" cy="486507"/>
          </a:xfrm>
        </p:grpSpPr>
        <p:cxnSp>
          <p:nvCxnSpPr>
            <p:cNvPr id="270" name="Straight Connector 2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196556" y="4499431"/>
            <a:ext cx="152400" cy="162820"/>
            <a:chOff x="7983415" y="6582508"/>
            <a:chExt cx="152400" cy="486507"/>
          </a:xfrm>
        </p:grpSpPr>
        <p:cxnSp>
          <p:nvCxnSpPr>
            <p:cNvPr id="268" name="Straight Connector 2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196556" y="4025789"/>
            <a:ext cx="152400" cy="162820"/>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196556" y="3552147"/>
            <a:ext cx="152400" cy="162820"/>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196556" y="3078505"/>
            <a:ext cx="152400" cy="162820"/>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196556" y="2604863"/>
            <a:ext cx="152400" cy="162820"/>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196556" y="2131221"/>
            <a:ext cx="152400" cy="162820"/>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196556" y="1657579"/>
            <a:ext cx="152400" cy="162820"/>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196556" y="976988"/>
            <a:ext cx="152400" cy="162820"/>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3" name="Straight Connector 252"/>
          <p:cNvCxnSpPr/>
          <p:nvPr userDrawn="1"/>
        </p:nvCxnSpPr>
        <p:spPr>
          <a:xfrm rot="5400000">
            <a:off x="-120356"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rot="5400000">
            <a:off x="12303388"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7" name="Group 206"/>
          <p:cNvGrpSpPr/>
          <p:nvPr userDrawn="1"/>
        </p:nvGrpSpPr>
        <p:grpSpPr>
          <a:xfrm rot="5400000">
            <a:off x="12227188" y="5920357"/>
            <a:ext cx="152400" cy="162820"/>
            <a:chOff x="7983415" y="6582508"/>
            <a:chExt cx="152400" cy="486507"/>
          </a:xfrm>
        </p:grpSpPr>
        <p:cxnSp>
          <p:nvCxnSpPr>
            <p:cNvPr id="239" name="Straight Connector 2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12227188" y="5446715"/>
            <a:ext cx="152400" cy="162820"/>
            <a:chOff x="7983415" y="6582508"/>
            <a:chExt cx="152400" cy="486507"/>
          </a:xfrm>
        </p:grpSpPr>
        <p:cxnSp>
          <p:nvCxnSpPr>
            <p:cNvPr id="237" name="Straight Connector 2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12227188" y="4973073"/>
            <a:ext cx="152400" cy="162820"/>
            <a:chOff x="7983415" y="6582508"/>
            <a:chExt cx="152400" cy="486507"/>
          </a:xfrm>
        </p:grpSpPr>
        <p:cxnSp>
          <p:nvCxnSpPr>
            <p:cNvPr id="235" name="Straight Connector 2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12227188" y="4499431"/>
            <a:ext cx="152400" cy="162820"/>
            <a:chOff x="7983415" y="6582508"/>
            <a:chExt cx="152400" cy="486507"/>
          </a:xfrm>
        </p:grpSpPr>
        <p:cxnSp>
          <p:nvCxnSpPr>
            <p:cNvPr id="233" name="Straight Connector 2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12227188" y="4025789"/>
            <a:ext cx="152400" cy="162820"/>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12227188" y="3552147"/>
            <a:ext cx="152400" cy="162820"/>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12227188" y="3078505"/>
            <a:ext cx="152400" cy="162820"/>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12227188" y="2604863"/>
            <a:ext cx="152400" cy="162820"/>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12227188" y="2131221"/>
            <a:ext cx="152400" cy="162820"/>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12227188" y="1657579"/>
            <a:ext cx="152400" cy="162820"/>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12227188" y="976988"/>
            <a:ext cx="152400" cy="162820"/>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userDrawn="1"/>
        </p:nvCxnSpPr>
        <p:spPr>
          <a:xfrm rot="5400000">
            <a:off x="12303388"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userDrawn="1"/>
        </p:nvCxnSpPr>
        <p:spPr>
          <a:xfrm>
            <a:off x="610308"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11579225"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3" name="Group 172"/>
          <p:cNvGrpSpPr/>
          <p:nvPr userDrawn="1"/>
        </p:nvGrpSpPr>
        <p:grpSpPr>
          <a:xfrm>
            <a:off x="10648211" y="-141165"/>
            <a:ext cx="203200" cy="122115"/>
            <a:chOff x="7983415" y="6582508"/>
            <a:chExt cx="152400" cy="486507"/>
          </a:xfrm>
        </p:grpSpPr>
        <p:cxnSp>
          <p:nvCxnSpPr>
            <p:cNvPr id="204" name="Straight Connector 2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9717201" y="-141165"/>
            <a:ext cx="203200" cy="122115"/>
            <a:chOff x="7983415" y="6582508"/>
            <a:chExt cx="152400" cy="486507"/>
          </a:xfrm>
        </p:grpSpPr>
        <p:cxnSp>
          <p:nvCxnSpPr>
            <p:cNvPr id="202" name="Straight Connector 2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8786192" y="-141165"/>
            <a:ext cx="203200" cy="122115"/>
            <a:chOff x="7983415" y="6582508"/>
            <a:chExt cx="152400" cy="486507"/>
          </a:xfrm>
        </p:grpSpPr>
        <p:cxnSp>
          <p:nvCxnSpPr>
            <p:cNvPr id="200" name="Straight Connector 1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7855183" y="-141165"/>
            <a:ext cx="203200" cy="122115"/>
            <a:chOff x="7983415" y="6582508"/>
            <a:chExt cx="152400" cy="486507"/>
          </a:xfrm>
        </p:grpSpPr>
        <p:cxnSp>
          <p:nvCxnSpPr>
            <p:cNvPr id="198" name="Straight Connector 1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6924173" y="-141165"/>
            <a:ext cx="203200" cy="122115"/>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5993164" y="-141165"/>
            <a:ext cx="203200" cy="122115"/>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062155" y="-141165"/>
            <a:ext cx="203200" cy="122115"/>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4131145" y="-141165"/>
            <a:ext cx="203200" cy="122115"/>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3200136" y="-141165"/>
            <a:ext cx="203200" cy="122115"/>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2269127" y="-141165"/>
            <a:ext cx="203200" cy="122115"/>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1338117" y="-141165"/>
            <a:ext cx="203200" cy="122115"/>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49" name="Title 1"/>
          <p:cNvSpPr>
            <a:spLocks noGrp="1"/>
          </p:cNvSpPr>
          <p:nvPr>
            <p:ph type="title"/>
          </p:nvPr>
        </p:nvSpPr>
        <p:spPr>
          <a:xfrm>
            <a:off x="573618" y="457200"/>
            <a:ext cx="10972799" cy="548640"/>
          </a:xfrm>
        </p:spPr>
        <p:txBody>
          <a:bodyPr anchor="t" anchorCtr="0"/>
          <a:lstStyle/>
          <a:p>
            <a:r>
              <a:rPr lang="en-US"/>
              <a:t>Click to edit Master title style</a:t>
            </a:r>
            <a:endParaRPr lang="en-US" dirty="0"/>
          </a:p>
        </p:txBody>
      </p:sp>
      <p:sp>
        <p:nvSpPr>
          <p:cNvPr id="150" name="Text Placeholder 8"/>
          <p:cNvSpPr>
            <a:spLocks noGrp="1"/>
          </p:cNvSpPr>
          <p:nvPr>
            <p:ph type="body" sz="quarter" idx="13"/>
          </p:nvPr>
        </p:nvSpPr>
        <p:spPr>
          <a:xfrm>
            <a:off x="576072" y="1055688"/>
            <a:ext cx="10972800" cy="457200"/>
          </a:xfrm>
        </p:spPr>
        <p:txBody>
          <a:bodyPr anchor="b" anchorCtr="0"/>
          <a:lstStyle>
            <a:lvl1pPr marL="0" indent="0">
              <a:buNone/>
              <a:defRPr sz="2000" i="0" baseline="0">
                <a:solidFill>
                  <a:schemeClr val="accent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B24BA17-B5CF-3E4B-ACD3-60C5AA7536AA}"/>
              </a:ext>
            </a:extLst>
          </p:cNvPr>
          <p:cNvSpPr>
            <a:spLocks noGrp="1"/>
          </p:cNvSpPr>
          <p:nvPr>
            <p:ph type="dt" sz="half" idx="14"/>
          </p:nvPr>
        </p:nvSpPr>
        <p:spPr/>
        <p:txBody>
          <a:bodyPr/>
          <a:lstStyle/>
          <a:p>
            <a:fld id="{8123A2B9-6131-7A40-8142-F2709585E636}" type="datetime1">
              <a:rPr lang="en-US" smtClean="0"/>
              <a:t>4/30/2024</a:t>
            </a:fld>
            <a:endParaRPr lang="en-US" dirty="0"/>
          </a:p>
        </p:txBody>
      </p:sp>
      <p:sp>
        <p:nvSpPr>
          <p:cNvPr id="4" name="Footer Placeholder 3">
            <a:extLst>
              <a:ext uri="{FF2B5EF4-FFF2-40B4-BE49-F238E27FC236}">
                <a16:creationId xmlns:a16="http://schemas.microsoft.com/office/drawing/2014/main" id="{38AFB5CC-E55D-8245-8B64-7577EF58BD13}"/>
              </a:ext>
            </a:extLst>
          </p:cNvPr>
          <p:cNvSpPr>
            <a:spLocks noGrp="1"/>
          </p:cNvSpPr>
          <p:nvPr>
            <p:ph type="ftr" sz="quarter" idx="15"/>
          </p:nvPr>
        </p:nvSpPr>
        <p:spPr/>
        <p:txBody>
          <a:bodyPr/>
          <a:lstStyle/>
          <a:p>
            <a:r>
              <a:rPr lang="en-US" dirty="0"/>
              <a:t>Presentation Title | BERKELEY LAB</a:t>
            </a:r>
          </a:p>
        </p:txBody>
      </p:sp>
      <p:sp>
        <p:nvSpPr>
          <p:cNvPr id="5" name="Slide Number Placeholder 4">
            <a:extLst>
              <a:ext uri="{FF2B5EF4-FFF2-40B4-BE49-F238E27FC236}">
                <a16:creationId xmlns:a16="http://schemas.microsoft.com/office/drawing/2014/main" id="{C705ACEE-C45C-DF42-B5FB-48F6EF283034}"/>
              </a:ext>
            </a:extLst>
          </p:cNvPr>
          <p:cNvSpPr>
            <a:spLocks noGrp="1"/>
          </p:cNvSpPr>
          <p:nvPr>
            <p:ph type="sldNum" sz="quarter" idx="16"/>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111676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2" y="1828800"/>
            <a:ext cx="2589828" cy="4261866"/>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6" name="Content Placeholder 2"/>
          <p:cNvSpPr>
            <a:spLocks noGrp="1"/>
          </p:cNvSpPr>
          <p:nvPr>
            <p:ph idx="11"/>
          </p:nvPr>
        </p:nvSpPr>
        <p:spPr>
          <a:xfrm>
            <a:off x="3381572" y="1828800"/>
            <a:ext cx="2589828" cy="4261866"/>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7" name="Content Placeholder 2"/>
          <p:cNvSpPr>
            <a:spLocks noGrp="1"/>
          </p:cNvSpPr>
          <p:nvPr>
            <p:ph idx="12"/>
          </p:nvPr>
        </p:nvSpPr>
        <p:spPr>
          <a:xfrm>
            <a:off x="6187072" y="1828800"/>
            <a:ext cx="2589828" cy="4261866"/>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8" name="Content Placeholder 2"/>
          <p:cNvSpPr>
            <a:spLocks noGrp="1"/>
          </p:cNvSpPr>
          <p:nvPr>
            <p:ph idx="13"/>
          </p:nvPr>
        </p:nvSpPr>
        <p:spPr>
          <a:xfrm>
            <a:off x="8992573" y="1828800"/>
            <a:ext cx="2589828" cy="4261866"/>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169" name="Group 168"/>
          <p:cNvGrpSpPr/>
          <p:nvPr userDrawn="1"/>
        </p:nvGrpSpPr>
        <p:grpSpPr>
          <a:xfrm>
            <a:off x="-201766" y="-141165"/>
            <a:ext cx="12586564" cy="7136527"/>
            <a:chOff x="-151325" y="-141165"/>
            <a:chExt cx="9439923" cy="7136527"/>
          </a:xfrm>
        </p:grpSpPr>
        <p:grpSp>
          <p:nvGrpSpPr>
            <p:cNvPr id="170" name="Group 169"/>
            <p:cNvGrpSpPr/>
            <p:nvPr userDrawn="1"/>
          </p:nvGrpSpPr>
          <p:grpSpPr>
            <a:xfrm>
              <a:off x="457731" y="6873247"/>
              <a:ext cx="8226688" cy="122115"/>
              <a:chOff x="457731" y="6582508"/>
              <a:chExt cx="8226688" cy="486507"/>
            </a:xfrm>
          </p:grpSpPr>
          <p:cxnSp>
            <p:nvCxnSpPr>
              <p:cNvPr id="279" name="Straight Connector 27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81" name="Group 280"/>
              <p:cNvGrpSpPr/>
              <p:nvPr userDrawn="1"/>
            </p:nvGrpSpPr>
            <p:grpSpPr>
              <a:xfrm>
                <a:off x="7986158" y="6582508"/>
                <a:ext cx="152400" cy="486507"/>
                <a:chOff x="7983415" y="6582508"/>
                <a:chExt cx="152400" cy="486507"/>
              </a:xfrm>
            </p:grpSpPr>
            <p:cxnSp>
              <p:nvCxnSpPr>
                <p:cNvPr id="312" name="Straight Connector 3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7287901" y="6582508"/>
                <a:ext cx="152400" cy="486507"/>
                <a:chOff x="7983415" y="6582508"/>
                <a:chExt cx="152400" cy="486507"/>
              </a:xfrm>
            </p:grpSpPr>
            <p:cxnSp>
              <p:nvCxnSpPr>
                <p:cNvPr id="310" name="Straight Connector 3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6589644" y="6582508"/>
                <a:ext cx="152400" cy="486507"/>
                <a:chOff x="7983415" y="6582508"/>
                <a:chExt cx="152400" cy="486507"/>
              </a:xfrm>
            </p:grpSpPr>
            <p:cxnSp>
              <p:nvCxnSpPr>
                <p:cNvPr id="308" name="Straight Connector 3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891387" y="6582508"/>
                <a:ext cx="152400" cy="486507"/>
                <a:chOff x="7983415" y="6582508"/>
                <a:chExt cx="152400" cy="486507"/>
              </a:xfrm>
            </p:grpSpPr>
            <p:cxnSp>
              <p:nvCxnSpPr>
                <p:cNvPr id="306" name="Straight Connector 3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5193130" y="6582508"/>
                <a:ext cx="152400" cy="486507"/>
                <a:chOff x="7983415" y="6582508"/>
                <a:chExt cx="152400" cy="486507"/>
              </a:xfrm>
            </p:grpSpPr>
            <p:cxnSp>
              <p:nvCxnSpPr>
                <p:cNvPr id="304" name="Straight Connector 3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4494873" y="6582508"/>
                <a:ext cx="152400" cy="486507"/>
                <a:chOff x="7983415" y="6582508"/>
                <a:chExt cx="152400" cy="486507"/>
              </a:xfrm>
            </p:grpSpPr>
            <p:cxnSp>
              <p:nvCxnSpPr>
                <p:cNvPr id="302" name="Straight Connector 3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3796616" y="6582508"/>
                <a:ext cx="152400" cy="486507"/>
                <a:chOff x="7983415" y="6582508"/>
                <a:chExt cx="152400" cy="486507"/>
              </a:xfrm>
            </p:grpSpPr>
            <p:cxnSp>
              <p:nvCxnSpPr>
                <p:cNvPr id="300" name="Straight Connector 2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3098359" y="6582508"/>
                <a:ext cx="152400" cy="486507"/>
                <a:chOff x="7983415" y="6582508"/>
                <a:chExt cx="152400" cy="486507"/>
              </a:xfrm>
            </p:grpSpPr>
            <p:cxnSp>
              <p:nvCxnSpPr>
                <p:cNvPr id="298" name="Straight Connector 2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9" name="Group 288"/>
              <p:cNvGrpSpPr/>
              <p:nvPr userDrawn="1"/>
            </p:nvGrpSpPr>
            <p:grpSpPr>
              <a:xfrm>
                <a:off x="2400102" y="6582508"/>
                <a:ext cx="152400" cy="486507"/>
                <a:chOff x="7983415" y="6582508"/>
                <a:chExt cx="152400" cy="486507"/>
              </a:xfrm>
            </p:grpSpPr>
            <p:cxnSp>
              <p:nvCxnSpPr>
                <p:cNvPr id="296" name="Straight Connector 2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0" name="Group 289"/>
              <p:cNvGrpSpPr/>
              <p:nvPr userDrawn="1"/>
            </p:nvGrpSpPr>
            <p:grpSpPr>
              <a:xfrm>
                <a:off x="1701845" y="6582508"/>
                <a:ext cx="152400" cy="486507"/>
                <a:chOff x="7983415" y="6582508"/>
                <a:chExt cx="152400" cy="486507"/>
              </a:xfrm>
            </p:grpSpPr>
            <p:cxnSp>
              <p:nvCxnSpPr>
                <p:cNvPr id="294" name="Straight Connector 2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1" name="Group 290"/>
              <p:cNvGrpSpPr/>
              <p:nvPr userDrawn="1"/>
            </p:nvGrpSpPr>
            <p:grpSpPr>
              <a:xfrm>
                <a:off x="1003588" y="6582508"/>
                <a:ext cx="152400" cy="486507"/>
                <a:chOff x="7983415" y="6582508"/>
                <a:chExt cx="152400" cy="486507"/>
              </a:xfrm>
            </p:grpSpPr>
            <p:cxnSp>
              <p:nvCxnSpPr>
                <p:cNvPr id="292" name="Straight Connector 2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71" name="Group 170"/>
            <p:cNvGrpSpPr/>
            <p:nvPr userDrawn="1"/>
          </p:nvGrpSpPr>
          <p:grpSpPr>
            <a:xfrm>
              <a:off x="-151325" y="454007"/>
              <a:ext cx="122115" cy="5945205"/>
              <a:chOff x="-238875" y="454007"/>
              <a:chExt cx="122115" cy="5945205"/>
            </a:xfrm>
          </p:grpSpPr>
          <p:cxnSp>
            <p:nvCxnSpPr>
              <p:cNvPr id="244" name="Straight Connector 24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5" name="Group 244"/>
              <p:cNvGrpSpPr/>
              <p:nvPr userDrawn="1"/>
            </p:nvGrpSpPr>
            <p:grpSpPr>
              <a:xfrm rot="5400000">
                <a:off x="-254017" y="5940709"/>
                <a:ext cx="152400" cy="122115"/>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254017" y="5467067"/>
                <a:ext cx="152400" cy="122115"/>
                <a:chOff x="7983415" y="6582508"/>
                <a:chExt cx="152400" cy="486507"/>
              </a:xfrm>
            </p:grpSpPr>
            <p:cxnSp>
              <p:nvCxnSpPr>
                <p:cNvPr id="275" name="Straight Connector 2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254017" y="4993425"/>
                <a:ext cx="152400" cy="122115"/>
                <a:chOff x="7983415" y="6582508"/>
                <a:chExt cx="152400" cy="486507"/>
              </a:xfrm>
            </p:grpSpPr>
            <p:cxnSp>
              <p:nvCxnSpPr>
                <p:cNvPr id="273" name="Straight Connector 2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254017" y="4519783"/>
                <a:ext cx="152400" cy="122115"/>
                <a:chOff x="7983415" y="6582508"/>
                <a:chExt cx="152400" cy="486507"/>
              </a:xfrm>
            </p:grpSpPr>
            <p:cxnSp>
              <p:nvCxnSpPr>
                <p:cNvPr id="271" name="Straight Connector 2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254017" y="4046141"/>
                <a:ext cx="152400" cy="122115"/>
                <a:chOff x="7983415" y="6582508"/>
                <a:chExt cx="152400" cy="486507"/>
              </a:xfrm>
            </p:grpSpPr>
            <p:cxnSp>
              <p:nvCxnSpPr>
                <p:cNvPr id="269" name="Straight Connector 2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254017" y="3572499"/>
                <a:ext cx="152400" cy="122115"/>
                <a:chOff x="7983415" y="6582508"/>
                <a:chExt cx="152400" cy="486507"/>
              </a:xfrm>
            </p:grpSpPr>
            <p:cxnSp>
              <p:nvCxnSpPr>
                <p:cNvPr id="267" name="Straight Connector 2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254017" y="3098857"/>
                <a:ext cx="152400" cy="122115"/>
                <a:chOff x="7983415" y="6582508"/>
                <a:chExt cx="152400" cy="486507"/>
              </a:xfrm>
            </p:grpSpPr>
            <p:cxnSp>
              <p:nvCxnSpPr>
                <p:cNvPr id="265" name="Straight Connector 2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254017" y="2625215"/>
                <a:ext cx="152400" cy="122115"/>
                <a:chOff x="7983415" y="6582508"/>
                <a:chExt cx="152400" cy="486507"/>
              </a:xfrm>
            </p:grpSpPr>
            <p:cxnSp>
              <p:nvCxnSpPr>
                <p:cNvPr id="263" name="Straight Connector 2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3" name="Group 252"/>
              <p:cNvGrpSpPr/>
              <p:nvPr userDrawn="1"/>
            </p:nvGrpSpPr>
            <p:grpSpPr>
              <a:xfrm rot="5400000">
                <a:off x="-254017" y="2151573"/>
                <a:ext cx="152400" cy="122115"/>
                <a:chOff x="7983415" y="6582508"/>
                <a:chExt cx="152400" cy="486507"/>
              </a:xfrm>
            </p:grpSpPr>
            <p:cxnSp>
              <p:nvCxnSpPr>
                <p:cNvPr id="261" name="Straight Connector 2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4" name="Group 253"/>
              <p:cNvGrpSpPr/>
              <p:nvPr userDrawn="1"/>
            </p:nvGrpSpPr>
            <p:grpSpPr>
              <a:xfrm rot="5400000">
                <a:off x="-254017" y="1677931"/>
                <a:ext cx="152400" cy="122115"/>
                <a:chOff x="7983415" y="6582508"/>
                <a:chExt cx="152400" cy="486507"/>
              </a:xfrm>
            </p:grpSpPr>
            <p:cxnSp>
              <p:nvCxnSpPr>
                <p:cNvPr id="259" name="Straight Connector 25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5" name="Group 254"/>
              <p:cNvGrpSpPr/>
              <p:nvPr userDrawn="1"/>
            </p:nvGrpSpPr>
            <p:grpSpPr>
              <a:xfrm rot="5400000">
                <a:off x="-254017" y="997340"/>
                <a:ext cx="152400" cy="122115"/>
                <a:chOff x="7983415" y="6582508"/>
                <a:chExt cx="152400" cy="486507"/>
              </a:xfrm>
            </p:grpSpPr>
            <p:cxnSp>
              <p:nvCxnSpPr>
                <p:cNvPr id="257" name="Straight Connector 25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6" name="Straight Connector 25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2" name="Group 171"/>
            <p:cNvGrpSpPr/>
            <p:nvPr userDrawn="1"/>
          </p:nvGrpSpPr>
          <p:grpSpPr>
            <a:xfrm>
              <a:off x="9166483" y="454007"/>
              <a:ext cx="122115" cy="5945205"/>
              <a:chOff x="-238875" y="454007"/>
              <a:chExt cx="122115" cy="5945205"/>
            </a:xfrm>
          </p:grpSpPr>
          <p:cxnSp>
            <p:nvCxnSpPr>
              <p:cNvPr id="209" name="Straight Connector 20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10" name="Group 209"/>
              <p:cNvGrpSpPr/>
              <p:nvPr userDrawn="1"/>
            </p:nvGrpSpPr>
            <p:grpSpPr>
              <a:xfrm rot="5400000">
                <a:off x="-254017" y="5940709"/>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254017" y="5467067"/>
                <a:ext cx="152400" cy="122115"/>
                <a:chOff x="7983415" y="6582508"/>
                <a:chExt cx="152400" cy="486507"/>
              </a:xfrm>
            </p:grpSpPr>
            <p:cxnSp>
              <p:nvCxnSpPr>
                <p:cNvPr id="240" name="Straight Connector 2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254017" y="4993425"/>
                <a:ext cx="152400" cy="122115"/>
                <a:chOff x="7983415" y="6582508"/>
                <a:chExt cx="152400" cy="486507"/>
              </a:xfrm>
            </p:grpSpPr>
            <p:cxnSp>
              <p:nvCxnSpPr>
                <p:cNvPr id="238" name="Straight Connector 2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254017" y="4519783"/>
                <a:ext cx="152400" cy="122115"/>
                <a:chOff x="7983415" y="6582508"/>
                <a:chExt cx="152400" cy="486507"/>
              </a:xfrm>
            </p:grpSpPr>
            <p:cxnSp>
              <p:nvCxnSpPr>
                <p:cNvPr id="236" name="Straight Connector 2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254017" y="4046141"/>
                <a:ext cx="152400" cy="122115"/>
                <a:chOff x="7983415" y="6582508"/>
                <a:chExt cx="152400" cy="486507"/>
              </a:xfrm>
            </p:grpSpPr>
            <p:cxnSp>
              <p:nvCxnSpPr>
                <p:cNvPr id="234" name="Straight Connector 2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254017" y="3572499"/>
                <a:ext cx="152400" cy="122115"/>
                <a:chOff x="7983415" y="6582508"/>
                <a:chExt cx="152400" cy="486507"/>
              </a:xfrm>
            </p:grpSpPr>
            <p:cxnSp>
              <p:nvCxnSpPr>
                <p:cNvPr id="232" name="Straight Connector 2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254017" y="3098857"/>
                <a:ext cx="152400" cy="122115"/>
                <a:chOff x="7983415" y="6582508"/>
                <a:chExt cx="152400" cy="486507"/>
              </a:xfrm>
            </p:grpSpPr>
            <p:cxnSp>
              <p:nvCxnSpPr>
                <p:cNvPr id="230" name="Straight Connector 2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254017" y="2625215"/>
                <a:ext cx="152400" cy="122115"/>
                <a:chOff x="7983415" y="6582508"/>
                <a:chExt cx="152400" cy="486507"/>
              </a:xfrm>
            </p:grpSpPr>
            <p:cxnSp>
              <p:nvCxnSpPr>
                <p:cNvPr id="228" name="Straight Connector 2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8" name="Group 217"/>
              <p:cNvGrpSpPr/>
              <p:nvPr userDrawn="1"/>
            </p:nvGrpSpPr>
            <p:grpSpPr>
              <a:xfrm rot="5400000">
                <a:off x="-254017" y="2151573"/>
                <a:ext cx="152400" cy="122115"/>
                <a:chOff x="7983415" y="6582508"/>
                <a:chExt cx="152400" cy="486507"/>
              </a:xfrm>
            </p:grpSpPr>
            <p:cxnSp>
              <p:nvCxnSpPr>
                <p:cNvPr id="226" name="Straight Connector 2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9" name="Group 218"/>
              <p:cNvGrpSpPr/>
              <p:nvPr userDrawn="1"/>
            </p:nvGrpSpPr>
            <p:grpSpPr>
              <a:xfrm rot="5400000">
                <a:off x="-254017" y="1677931"/>
                <a:ext cx="152400" cy="122115"/>
                <a:chOff x="7983415" y="6582508"/>
                <a:chExt cx="152400" cy="486507"/>
              </a:xfrm>
            </p:grpSpPr>
            <p:cxnSp>
              <p:nvCxnSpPr>
                <p:cNvPr id="224" name="Straight Connector 22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0" name="Group 219"/>
              <p:cNvGrpSpPr/>
              <p:nvPr userDrawn="1"/>
            </p:nvGrpSpPr>
            <p:grpSpPr>
              <a:xfrm rot="5400000">
                <a:off x="-254017" y="997340"/>
                <a:ext cx="152400" cy="122115"/>
                <a:chOff x="7983415" y="6582508"/>
                <a:chExt cx="152400" cy="486507"/>
              </a:xfrm>
            </p:grpSpPr>
            <p:cxnSp>
              <p:nvCxnSpPr>
                <p:cNvPr id="222" name="Straight Connector 22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21" name="Straight Connector 22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3" name="Group 172"/>
            <p:cNvGrpSpPr/>
            <p:nvPr userDrawn="1"/>
          </p:nvGrpSpPr>
          <p:grpSpPr>
            <a:xfrm>
              <a:off x="457731" y="-141165"/>
              <a:ext cx="8226688" cy="122115"/>
              <a:chOff x="457731" y="6582508"/>
              <a:chExt cx="8226688" cy="486507"/>
            </a:xfrm>
          </p:grpSpPr>
          <p:cxnSp>
            <p:nvCxnSpPr>
              <p:cNvPr id="174" name="Straight Connector 17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6" name="Group 175"/>
              <p:cNvGrpSpPr/>
              <p:nvPr userDrawn="1"/>
            </p:nvGrpSpPr>
            <p:grpSpPr>
              <a:xfrm>
                <a:off x="7986158" y="6582508"/>
                <a:ext cx="152400" cy="486507"/>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7287901" y="6582508"/>
                <a:ext cx="152400" cy="486507"/>
                <a:chOff x="7983415" y="6582508"/>
                <a:chExt cx="152400" cy="486507"/>
              </a:xfrm>
            </p:grpSpPr>
            <p:cxnSp>
              <p:nvCxnSpPr>
                <p:cNvPr id="205" name="Straight Connector 2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6589644" y="6582508"/>
                <a:ext cx="152400" cy="486507"/>
                <a:chOff x="7983415" y="6582508"/>
                <a:chExt cx="152400" cy="486507"/>
              </a:xfrm>
            </p:grpSpPr>
            <p:cxnSp>
              <p:nvCxnSpPr>
                <p:cNvPr id="203" name="Straight Connector 2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891387" y="6582508"/>
                <a:ext cx="152400" cy="486507"/>
                <a:chOff x="7983415" y="6582508"/>
                <a:chExt cx="152400" cy="486507"/>
              </a:xfrm>
            </p:grpSpPr>
            <p:cxnSp>
              <p:nvCxnSpPr>
                <p:cNvPr id="201" name="Straight Connector 2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5193130" y="6582508"/>
                <a:ext cx="152400" cy="486507"/>
                <a:chOff x="7983415" y="6582508"/>
                <a:chExt cx="152400" cy="486507"/>
              </a:xfrm>
            </p:grpSpPr>
            <p:cxnSp>
              <p:nvCxnSpPr>
                <p:cNvPr id="199" name="Straight Connector 1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4494873" y="6582508"/>
                <a:ext cx="152400" cy="486507"/>
                <a:chOff x="7983415" y="6582508"/>
                <a:chExt cx="152400" cy="486507"/>
              </a:xfrm>
            </p:grpSpPr>
            <p:cxnSp>
              <p:nvCxnSpPr>
                <p:cNvPr id="197" name="Straight Connector 1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3796616" y="6582508"/>
                <a:ext cx="152400" cy="486507"/>
                <a:chOff x="7983415" y="6582508"/>
                <a:chExt cx="152400" cy="486507"/>
              </a:xfrm>
            </p:grpSpPr>
            <p:cxnSp>
              <p:nvCxnSpPr>
                <p:cNvPr id="195" name="Straight Connector 1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3098359" y="6582508"/>
                <a:ext cx="152400" cy="486507"/>
                <a:chOff x="7983415" y="6582508"/>
                <a:chExt cx="152400" cy="486507"/>
              </a:xfrm>
            </p:grpSpPr>
            <p:cxnSp>
              <p:nvCxnSpPr>
                <p:cNvPr id="193" name="Straight Connector 1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4" name="Group 183"/>
              <p:cNvGrpSpPr/>
              <p:nvPr userDrawn="1"/>
            </p:nvGrpSpPr>
            <p:grpSpPr>
              <a:xfrm>
                <a:off x="2400102" y="6582508"/>
                <a:ext cx="152400" cy="486507"/>
                <a:chOff x="7983415" y="6582508"/>
                <a:chExt cx="152400" cy="486507"/>
              </a:xfrm>
            </p:grpSpPr>
            <p:cxnSp>
              <p:nvCxnSpPr>
                <p:cNvPr id="191" name="Straight Connector 1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5" name="Group 184"/>
              <p:cNvGrpSpPr/>
              <p:nvPr userDrawn="1"/>
            </p:nvGrpSpPr>
            <p:grpSpPr>
              <a:xfrm>
                <a:off x="1701845" y="6582508"/>
                <a:ext cx="152400" cy="486507"/>
                <a:chOff x="7983415" y="6582508"/>
                <a:chExt cx="152400" cy="486507"/>
              </a:xfrm>
            </p:grpSpPr>
            <p:cxnSp>
              <p:nvCxnSpPr>
                <p:cNvPr id="189" name="Straight Connector 1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6" name="Group 185"/>
              <p:cNvGrpSpPr/>
              <p:nvPr userDrawn="1"/>
            </p:nvGrpSpPr>
            <p:grpSpPr>
              <a:xfrm>
                <a:off x="1003588" y="6582508"/>
                <a:ext cx="152400" cy="486507"/>
                <a:chOff x="7983415" y="6582508"/>
                <a:chExt cx="152400" cy="486507"/>
              </a:xfrm>
            </p:grpSpPr>
            <p:cxnSp>
              <p:nvCxnSpPr>
                <p:cNvPr id="187" name="Straight Connector 1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4" name="Title 1"/>
          <p:cNvSpPr>
            <a:spLocks noGrp="1"/>
          </p:cNvSpPr>
          <p:nvPr>
            <p:ph type="title"/>
          </p:nvPr>
        </p:nvSpPr>
        <p:spPr>
          <a:xfrm>
            <a:off x="573618" y="457200"/>
            <a:ext cx="10972799" cy="548640"/>
          </a:xfrm>
        </p:spPr>
        <p:txBody>
          <a:bodyPr anchor="t" anchorCtr="0"/>
          <a:lstStyle/>
          <a:p>
            <a:r>
              <a:rPr lang="en-US"/>
              <a:t>Click to edit Master title style</a:t>
            </a:r>
            <a:endParaRPr lang="en-US" dirty="0"/>
          </a:p>
        </p:txBody>
      </p:sp>
      <p:sp>
        <p:nvSpPr>
          <p:cNvPr id="156" name="Text Placeholder 8"/>
          <p:cNvSpPr>
            <a:spLocks noGrp="1"/>
          </p:cNvSpPr>
          <p:nvPr>
            <p:ph type="body" sz="quarter" idx="15"/>
          </p:nvPr>
        </p:nvSpPr>
        <p:spPr>
          <a:xfrm>
            <a:off x="576072" y="1055688"/>
            <a:ext cx="10972800" cy="457200"/>
          </a:xfrm>
        </p:spPr>
        <p:txBody>
          <a:bodyPr anchor="b" anchorCtr="0"/>
          <a:lstStyle>
            <a:lvl1pPr marL="0" indent="0">
              <a:buNone/>
              <a:defRPr sz="2000" i="0">
                <a:solidFill>
                  <a:schemeClr val="accent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2FF150E8-6E0B-F14F-B8C9-1C9859261E28}"/>
              </a:ext>
            </a:extLst>
          </p:cNvPr>
          <p:cNvSpPr>
            <a:spLocks noGrp="1"/>
          </p:cNvSpPr>
          <p:nvPr>
            <p:ph type="dt" sz="half" idx="16"/>
          </p:nvPr>
        </p:nvSpPr>
        <p:spPr/>
        <p:txBody>
          <a:bodyPr/>
          <a:lstStyle/>
          <a:p>
            <a:fld id="{27860A00-8FA4-9D40-8EC4-25F248320587}" type="datetime1">
              <a:rPr lang="en-US" smtClean="0"/>
              <a:t>4/30/2024</a:t>
            </a:fld>
            <a:endParaRPr lang="en-US" dirty="0"/>
          </a:p>
        </p:txBody>
      </p:sp>
      <p:sp>
        <p:nvSpPr>
          <p:cNvPr id="4" name="Footer Placeholder 3">
            <a:extLst>
              <a:ext uri="{FF2B5EF4-FFF2-40B4-BE49-F238E27FC236}">
                <a16:creationId xmlns:a16="http://schemas.microsoft.com/office/drawing/2014/main" id="{3FD4A70B-EF2B-EC40-96A3-DFF7EEFD6B1E}"/>
              </a:ext>
            </a:extLst>
          </p:cNvPr>
          <p:cNvSpPr>
            <a:spLocks noGrp="1"/>
          </p:cNvSpPr>
          <p:nvPr>
            <p:ph type="ftr" sz="quarter" idx="17"/>
          </p:nvPr>
        </p:nvSpPr>
        <p:spPr/>
        <p:txBody>
          <a:bodyPr/>
          <a:lstStyle/>
          <a:p>
            <a:r>
              <a:rPr lang="en-US" dirty="0"/>
              <a:t>Presentation Title | BERKELEY LAB</a:t>
            </a:r>
          </a:p>
        </p:txBody>
      </p:sp>
      <p:sp>
        <p:nvSpPr>
          <p:cNvPr id="5" name="Slide Number Placeholder 4">
            <a:extLst>
              <a:ext uri="{FF2B5EF4-FFF2-40B4-BE49-F238E27FC236}">
                <a16:creationId xmlns:a16="http://schemas.microsoft.com/office/drawing/2014/main" id="{1C7D8143-091E-944B-8ACD-1F19D50F881A}"/>
              </a:ext>
            </a:extLst>
          </p:cNvPr>
          <p:cNvSpPr>
            <a:spLocks noGrp="1"/>
          </p:cNvSpPr>
          <p:nvPr>
            <p:ph type="sldNum" sz="quarter" idx="18"/>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3164536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2" y="1828800"/>
            <a:ext cx="2031223" cy="4261866"/>
          </a:xfrm>
        </p:spPr>
        <p:txBody>
          <a:bodyPr>
            <a:noAutofit/>
          </a:bodyPr>
          <a:lstStyle>
            <a:lvl1pPr marL="0" indent="0">
              <a:buFontTx/>
              <a:buNone/>
              <a:tabLst/>
              <a:defRPr sz="1400"/>
            </a:lvl1pPr>
            <a:lvl2pPr marL="225425" indent="0">
              <a:buFontTx/>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69" name="Content Placeholder 2"/>
          <p:cNvSpPr>
            <a:spLocks noGrp="1"/>
          </p:cNvSpPr>
          <p:nvPr>
            <p:ph idx="11"/>
          </p:nvPr>
        </p:nvSpPr>
        <p:spPr>
          <a:xfrm>
            <a:off x="2819055" y="1828800"/>
            <a:ext cx="2031223" cy="4261866"/>
          </a:xfrm>
        </p:spPr>
        <p:txBody>
          <a:bodyPr>
            <a:noAutofit/>
          </a:bodyPr>
          <a:lstStyle>
            <a:lvl1pPr marL="0" indent="0">
              <a:buFontTx/>
              <a:buNone/>
              <a:defRPr sz="1400"/>
            </a:lvl1pPr>
            <a:lvl2pPr marL="225425" indent="0">
              <a:buFontTx/>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71" name="Content Placeholder 2"/>
          <p:cNvSpPr>
            <a:spLocks noGrp="1"/>
          </p:cNvSpPr>
          <p:nvPr>
            <p:ph idx="12"/>
          </p:nvPr>
        </p:nvSpPr>
        <p:spPr>
          <a:xfrm>
            <a:off x="5062038" y="1828800"/>
            <a:ext cx="2031223" cy="4261866"/>
          </a:xfrm>
        </p:spPr>
        <p:txBody>
          <a:bodyPr>
            <a:noAutofit/>
          </a:bodyPr>
          <a:lstStyle>
            <a:lvl1pPr marL="0" indent="0">
              <a:buFontTx/>
              <a:buNone/>
              <a:defRPr sz="1400"/>
            </a:lvl1pPr>
            <a:lvl2pPr marL="225425" indent="0">
              <a:buFontTx/>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72" name="Content Placeholder 2"/>
          <p:cNvSpPr>
            <a:spLocks noGrp="1"/>
          </p:cNvSpPr>
          <p:nvPr>
            <p:ph idx="13"/>
          </p:nvPr>
        </p:nvSpPr>
        <p:spPr>
          <a:xfrm>
            <a:off x="7305021" y="1828800"/>
            <a:ext cx="2031223" cy="4261866"/>
          </a:xfrm>
        </p:spPr>
        <p:txBody>
          <a:bodyPr>
            <a:noAutofit/>
          </a:bodyPr>
          <a:lstStyle>
            <a:lvl1pPr marL="0" indent="0">
              <a:buFontTx/>
              <a:buNone/>
              <a:defRPr sz="1400"/>
            </a:lvl1pPr>
            <a:lvl2pPr marL="225425" indent="0">
              <a:buFontTx/>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73" name="Content Placeholder 2"/>
          <p:cNvSpPr>
            <a:spLocks noGrp="1"/>
          </p:cNvSpPr>
          <p:nvPr>
            <p:ph idx="14"/>
          </p:nvPr>
        </p:nvSpPr>
        <p:spPr>
          <a:xfrm>
            <a:off x="9548003" y="1828800"/>
            <a:ext cx="2031223" cy="4261866"/>
          </a:xfrm>
        </p:spPr>
        <p:txBody>
          <a:bodyPr>
            <a:noAutofit/>
          </a:bodyPr>
          <a:lstStyle>
            <a:lvl1pPr marL="0" indent="0">
              <a:buFontTx/>
              <a:buNone/>
              <a:defRPr sz="1400"/>
            </a:lvl1pPr>
            <a:lvl2pPr marL="225425" indent="0">
              <a:buFontTx/>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grpSp>
        <p:nvGrpSpPr>
          <p:cNvPr id="179" name="Group 178"/>
          <p:cNvGrpSpPr/>
          <p:nvPr userDrawn="1"/>
        </p:nvGrpSpPr>
        <p:grpSpPr>
          <a:xfrm>
            <a:off x="-201766" y="-141165"/>
            <a:ext cx="12586564" cy="7136527"/>
            <a:chOff x="-151325" y="-141165"/>
            <a:chExt cx="9439923" cy="7136527"/>
          </a:xfrm>
        </p:grpSpPr>
        <p:grpSp>
          <p:nvGrpSpPr>
            <p:cNvPr id="180" name="Group 179"/>
            <p:cNvGrpSpPr/>
            <p:nvPr userDrawn="1"/>
          </p:nvGrpSpPr>
          <p:grpSpPr>
            <a:xfrm>
              <a:off x="457731" y="6873247"/>
              <a:ext cx="8226688" cy="122115"/>
              <a:chOff x="457731" y="6582508"/>
              <a:chExt cx="8226688" cy="486507"/>
            </a:xfrm>
          </p:grpSpPr>
          <p:cxnSp>
            <p:nvCxnSpPr>
              <p:cNvPr id="289" name="Straight Connector 28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91" name="Group 290"/>
              <p:cNvGrpSpPr/>
              <p:nvPr userDrawn="1"/>
            </p:nvGrpSpPr>
            <p:grpSpPr>
              <a:xfrm>
                <a:off x="7986158" y="6582508"/>
                <a:ext cx="152400" cy="486507"/>
                <a:chOff x="7983415" y="6582508"/>
                <a:chExt cx="152400" cy="486507"/>
              </a:xfrm>
            </p:grpSpPr>
            <p:cxnSp>
              <p:nvCxnSpPr>
                <p:cNvPr id="322" name="Straight Connector 32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3" name="Straight Connector 32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2" name="Group 291"/>
              <p:cNvGrpSpPr/>
              <p:nvPr userDrawn="1"/>
            </p:nvGrpSpPr>
            <p:grpSpPr>
              <a:xfrm>
                <a:off x="7287901" y="6582508"/>
                <a:ext cx="152400" cy="486507"/>
                <a:chOff x="7983415" y="6582508"/>
                <a:chExt cx="152400" cy="486507"/>
              </a:xfrm>
            </p:grpSpPr>
            <p:cxnSp>
              <p:nvCxnSpPr>
                <p:cNvPr id="320" name="Straight Connector 3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3" name="Group 292"/>
              <p:cNvGrpSpPr/>
              <p:nvPr userDrawn="1"/>
            </p:nvGrpSpPr>
            <p:grpSpPr>
              <a:xfrm>
                <a:off x="6589644" y="6582508"/>
                <a:ext cx="152400" cy="486507"/>
                <a:chOff x="7983415" y="6582508"/>
                <a:chExt cx="152400" cy="486507"/>
              </a:xfrm>
            </p:grpSpPr>
            <p:cxnSp>
              <p:nvCxnSpPr>
                <p:cNvPr id="318" name="Straight Connector 31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4" name="Group 293"/>
              <p:cNvGrpSpPr/>
              <p:nvPr userDrawn="1"/>
            </p:nvGrpSpPr>
            <p:grpSpPr>
              <a:xfrm>
                <a:off x="5891387" y="6582508"/>
                <a:ext cx="152400" cy="486507"/>
                <a:chOff x="7983415" y="6582508"/>
                <a:chExt cx="152400" cy="486507"/>
              </a:xfrm>
            </p:grpSpPr>
            <p:cxnSp>
              <p:nvCxnSpPr>
                <p:cNvPr id="316" name="Straight Connector 3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5" name="Group 294"/>
              <p:cNvGrpSpPr/>
              <p:nvPr userDrawn="1"/>
            </p:nvGrpSpPr>
            <p:grpSpPr>
              <a:xfrm>
                <a:off x="5193130" y="6582508"/>
                <a:ext cx="152400" cy="486507"/>
                <a:chOff x="7983415" y="6582508"/>
                <a:chExt cx="152400" cy="486507"/>
              </a:xfrm>
            </p:grpSpPr>
            <p:cxnSp>
              <p:nvCxnSpPr>
                <p:cNvPr id="314" name="Straight Connector 3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6" name="Group 295"/>
              <p:cNvGrpSpPr/>
              <p:nvPr userDrawn="1"/>
            </p:nvGrpSpPr>
            <p:grpSpPr>
              <a:xfrm>
                <a:off x="4494873" y="6582508"/>
                <a:ext cx="152400" cy="486507"/>
                <a:chOff x="7983415" y="6582508"/>
                <a:chExt cx="152400" cy="486507"/>
              </a:xfrm>
            </p:grpSpPr>
            <p:cxnSp>
              <p:nvCxnSpPr>
                <p:cNvPr id="312" name="Straight Connector 3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7" name="Group 296"/>
              <p:cNvGrpSpPr/>
              <p:nvPr userDrawn="1"/>
            </p:nvGrpSpPr>
            <p:grpSpPr>
              <a:xfrm>
                <a:off x="3796616" y="6582508"/>
                <a:ext cx="152400" cy="486507"/>
                <a:chOff x="7983415" y="6582508"/>
                <a:chExt cx="152400" cy="486507"/>
              </a:xfrm>
            </p:grpSpPr>
            <p:cxnSp>
              <p:nvCxnSpPr>
                <p:cNvPr id="310" name="Straight Connector 3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8" name="Group 297"/>
              <p:cNvGrpSpPr/>
              <p:nvPr userDrawn="1"/>
            </p:nvGrpSpPr>
            <p:grpSpPr>
              <a:xfrm>
                <a:off x="3098359" y="6582508"/>
                <a:ext cx="152400" cy="486507"/>
                <a:chOff x="7983415" y="6582508"/>
                <a:chExt cx="152400" cy="486507"/>
              </a:xfrm>
            </p:grpSpPr>
            <p:cxnSp>
              <p:nvCxnSpPr>
                <p:cNvPr id="308" name="Straight Connector 3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9" name="Group 298"/>
              <p:cNvGrpSpPr/>
              <p:nvPr userDrawn="1"/>
            </p:nvGrpSpPr>
            <p:grpSpPr>
              <a:xfrm>
                <a:off x="2400102" y="6582508"/>
                <a:ext cx="152400" cy="486507"/>
                <a:chOff x="7983415" y="6582508"/>
                <a:chExt cx="152400" cy="486507"/>
              </a:xfrm>
            </p:grpSpPr>
            <p:cxnSp>
              <p:nvCxnSpPr>
                <p:cNvPr id="306" name="Straight Connector 3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00" name="Group 299"/>
              <p:cNvGrpSpPr/>
              <p:nvPr userDrawn="1"/>
            </p:nvGrpSpPr>
            <p:grpSpPr>
              <a:xfrm>
                <a:off x="1701845" y="6582508"/>
                <a:ext cx="152400" cy="486507"/>
                <a:chOff x="7983415" y="6582508"/>
                <a:chExt cx="152400" cy="486507"/>
              </a:xfrm>
            </p:grpSpPr>
            <p:cxnSp>
              <p:nvCxnSpPr>
                <p:cNvPr id="304" name="Straight Connector 3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01" name="Group 300"/>
              <p:cNvGrpSpPr/>
              <p:nvPr userDrawn="1"/>
            </p:nvGrpSpPr>
            <p:grpSpPr>
              <a:xfrm>
                <a:off x="1003588" y="6582508"/>
                <a:ext cx="152400" cy="486507"/>
                <a:chOff x="7983415" y="6582508"/>
                <a:chExt cx="152400" cy="486507"/>
              </a:xfrm>
            </p:grpSpPr>
            <p:cxnSp>
              <p:nvCxnSpPr>
                <p:cNvPr id="302" name="Straight Connector 3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81" name="Group 180"/>
            <p:cNvGrpSpPr/>
            <p:nvPr userDrawn="1"/>
          </p:nvGrpSpPr>
          <p:grpSpPr>
            <a:xfrm>
              <a:off x="-151325" y="454007"/>
              <a:ext cx="122115" cy="5945205"/>
              <a:chOff x="-238875" y="454007"/>
              <a:chExt cx="122115" cy="5945205"/>
            </a:xfrm>
          </p:grpSpPr>
          <p:cxnSp>
            <p:nvCxnSpPr>
              <p:cNvPr id="254" name="Straight Connector 25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55" name="Group 254"/>
              <p:cNvGrpSpPr/>
              <p:nvPr userDrawn="1"/>
            </p:nvGrpSpPr>
            <p:grpSpPr>
              <a:xfrm rot="5400000">
                <a:off x="-254017" y="5940709"/>
                <a:ext cx="152400" cy="122115"/>
                <a:chOff x="7983415" y="6582508"/>
                <a:chExt cx="152400" cy="486507"/>
              </a:xfrm>
            </p:grpSpPr>
            <p:cxnSp>
              <p:nvCxnSpPr>
                <p:cNvPr id="287" name="Straight Connector 2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6" name="Group 255"/>
              <p:cNvGrpSpPr/>
              <p:nvPr userDrawn="1"/>
            </p:nvGrpSpPr>
            <p:grpSpPr>
              <a:xfrm rot="5400000">
                <a:off x="-254017" y="5467067"/>
                <a:ext cx="152400" cy="122115"/>
                <a:chOff x="7983415" y="6582508"/>
                <a:chExt cx="152400" cy="486507"/>
              </a:xfrm>
            </p:grpSpPr>
            <p:cxnSp>
              <p:nvCxnSpPr>
                <p:cNvPr id="285" name="Straight Connector 2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7" name="Group 256"/>
              <p:cNvGrpSpPr/>
              <p:nvPr userDrawn="1"/>
            </p:nvGrpSpPr>
            <p:grpSpPr>
              <a:xfrm rot="5400000">
                <a:off x="-254017" y="4993425"/>
                <a:ext cx="152400" cy="122115"/>
                <a:chOff x="7983415" y="6582508"/>
                <a:chExt cx="152400" cy="486507"/>
              </a:xfrm>
            </p:grpSpPr>
            <p:cxnSp>
              <p:nvCxnSpPr>
                <p:cNvPr id="283" name="Straight Connector 2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8" name="Group 257"/>
              <p:cNvGrpSpPr/>
              <p:nvPr userDrawn="1"/>
            </p:nvGrpSpPr>
            <p:grpSpPr>
              <a:xfrm rot="5400000">
                <a:off x="-254017" y="4519783"/>
                <a:ext cx="152400" cy="122115"/>
                <a:chOff x="7983415" y="6582508"/>
                <a:chExt cx="152400" cy="486507"/>
              </a:xfrm>
            </p:grpSpPr>
            <p:cxnSp>
              <p:nvCxnSpPr>
                <p:cNvPr id="281" name="Straight Connector 2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9" name="Group 258"/>
              <p:cNvGrpSpPr/>
              <p:nvPr userDrawn="1"/>
            </p:nvGrpSpPr>
            <p:grpSpPr>
              <a:xfrm rot="5400000">
                <a:off x="-254017" y="4046141"/>
                <a:ext cx="152400" cy="122115"/>
                <a:chOff x="7983415" y="6582508"/>
                <a:chExt cx="152400" cy="486507"/>
              </a:xfrm>
            </p:grpSpPr>
            <p:cxnSp>
              <p:nvCxnSpPr>
                <p:cNvPr id="279" name="Straight Connector 2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0" name="Group 259"/>
              <p:cNvGrpSpPr/>
              <p:nvPr userDrawn="1"/>
            </p:nvGrpSpPr>
            <p:grpSpPr>
              <a:xfrm rot="5400000">
                <a:off x="-254017" y="3572499"/>
                <a:ext cx="152400" cy="122115"/>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1" name="Group 260"/>
              <p:cNvGrpSpPr/>
              <p:nvPr userDrawn="1"/>
            </p:nvGrpSpPr>
            <p:grpSpPr>
              <a:xfrm rot="5400000">
                <a:off x="-254017" y="3098857"/>
                <a:ext cx="152400" cy="122115"/>
                <a:chOff x="7983415" y="6582508"/>
                <a:chExt cx="152400" cy="486507"/>
              </a:xfrm>
            </p:grpSpPr>
            <p:cxnSp>
              <p:nvCxnSpPr>
                <p:cNvPr id="275" name="Straight Connector 2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2" name="Group 261"/>
              <p:cNvGrpSpPr/>
              <p:nvPr userDrawn="1"/>
            </p:nvGrpSpPr>
            <p:grpSpPr>
              <a:xfrm rot="5400000">
                <a:off x="-254017" y="2625215"/>
                <a:ext cx="152400" cy="122115"/>
                <a:chOff x="7983415" y="6582508"/>
                <a:chExt cx="152400" cy="486507"/>
              </a:xfrm>
            </p:grpSpPr>
            <p:cxnSp>
              <p:nvCxnSpPr>
                <p:cNvPr id="273" name="Straight Connector 2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3" name="Group 262"/>
              <p:cNvGrpSpPr/>
              <p:nvPr userDrawn="1"/>
            </p:nvGrpSpPr>
            <p:grpSpPr>
              <a:xfrm rot="5400000">
                <a:off x="-254017" y="2151573"/>
                <a:ext cx="152400" cy="122115"/>
                <a:chOff x="7983415" y="6582508"/>
                <a:chExt cx="152400" cy="486507"/>
              </a:xfrm>
            </p:grpSpPr>
            <p:cxnSp>
              <p:nvCxnSpPr>
                <p:cNvPr id="271" name="Straight Connector 2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4" name="Group 263"/>
              <p:cNvGrpSpPr/>
              <p:nvPr userDrawn="1"/>
            </p:nvGrpSpPr>
            <p:grpSpPr>
              <a:xfrm rot="5400000">
                <a:off x="-254017" y="1677931"/>
                <a:ext cx="152400" cy="122115"/>
                <a:chOff x="7983415" y="6582508"/>
                <a:chExt cx="152400" cy="486507"/>
              </a:xfrm>
            </p:grpSpPr>
            <p:cxnSp>
              <p:nvCxnSpPr>
                <p:cNvPr id="269" name="Straight Connector 2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5" name="Group 264"/>
              <p:cNvGrpSpPr/>
              <p:nvPr userDrawn="1"/>
            </p:nvGrpSpPr>
            <p:grpSpPr>
              <a:xfrm rot="5400000">
                <a:off x="-254017" y="997340"/>
                <a:ext cx="152400" cy="122115"/>
                <a:chOff x="7983415" y="6582508"/>
                <a:chExt cx="152400" cy="486507"/>
              </a:xfrm>
            </p:grpSpPr>
            <p:cxnSp>
              <p:nvCxnSpPr>
                <p:cNvPr id="267" name="Straight Connector 2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66" name="Straight Connector 26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9166483" y="454007"/>
              <a:ext cx="122115" cy="5945205"/>
              <a:chOff x="-238875" y="454007"/>
              <a:chExt cx="122115" cy="5945205"/>
            </a:xfrm>
          </p:grpSpPr>
          <p:cxnSp>
            <p:nvCxnSpPr>
              <p:cNvPr id="219" name="Straight Connector 21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20" name="Group 219"/>
              <p:cNvGrpSpPr/>
              <p:nvPr userDrawn="1"/>
            </p:nvGrpSpPr>
            <p:grpSpPr>
              <a:xfrm rot="5400000">
                <a:off x="-254017" y="5940709"/>
                <a:ext cx="152400" cy="122115"/>
                <a:chOff x="7983415" y="6582508"/>
                <a:chExt cx="152400" cy="486507"/>
              </a:xfrm>
            </p:grpSpPr>
            <p:cxnSp>
              <p:nvCxnSpPr>
                <p:cNvPr id="252" name="Straight Connector 25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1" name="Group 220"/>
              <p:cNvGrpSpPr/>
              <p:nvPr userDrawn="1"/>
            </p:nvGrpSpPr>
            <p:grpSpPr>
              <a:xfrm rot="5400000">
                <a:off x="-254017" y="5467067"/>
                <a:ext cx="152400" cy="122115"/>
                <a:chOff x="7983415" y="6582508"/>
                <a:chExt cx="152400" cy="486507"/>
              </a:xfrm>
            </p:grpSpPr>
            <p:cxnSp>
              <p:nvCxnSpPr>
                <p:cNvPr id="250" name="Straight Connector 2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2" name="Group 221"/>
              <p:cNvGrpSpPr/>
              <p:nvPr userDrawn="1"/>
            </p:nvGrpSpPr>
            <p:grpSpPr>
              <a:xfrm rot="5400000">
                <a:off x="-254017" y="4993425"/>
                <a:ext cx="152400" cy="122115"/>
                <a:chOff x="7983415" y="6582508"/>
                <a:chExt cx="152400" cy="486507"/>
              </a:xfrm>
            </p:grpSpPr>
            <p:cxnSp>
              <p:nvCxnSpPr>
                <p:cNvPr id="248" name="Straight Connector 2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3" name="Group 222"/>
              <p:cNvGrpSpPr/>
              <p:nvPr userDrawn="1"/>
            </p:nvGrpSpPr>
            <p:grpSpPr>
              <a:xfrm rot="5400000">
                <a:off x="-254017" y="4519783"/>
                <a:ext cx="152400" cy="122115"/>
                <a:chOff x="7983415" y="6582508"/>
                <a:chExt cx="152400" cy="486507"/>
              </a:xfrm>
            </p:grpSpPr>
            <p:cxnSp>
              <p:nvCxnSpPr>
                <p:cNvPr id="246" name="Straight Connector 2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4" name="Group 223"/>
              <p:cNvGrpSpPr/>
              <p:nvPr userDrawn="1"/>
            </p:nvGrpSpPr>
            <p:grpSpPr>
              <a:xfrm rot="5400000">
                <a:off x="-254017" y="4046141"/>
                <a:ext cx="152400" cy="122115"/>
                <a:chOff x="7983415" y="6582508"/>
                <a:chExt cx="152400" cy="486507"/>
              </a:xfrm>
            </p:grpSpPr>
            <p:cxnSp>
              <p:nvCxnSpPr>
                <p:cNvPr id="244" name="Straight Connector 2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5" name="Group 224"/>
              <p:cNvGrpSpPr/>
              <p:nvPr userDrawn="1"/>
            </p:nvGrpSpPr>
            <p:grpSpPr>
              <a:xfrm rot="5400000">
                <a:off x="-254017" y="3572499"/>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6" name="Group 225"/>
              <p:cNvGrpSpPr/>
              <p:nvPr userDrawn="1"/>
            </p:nvGrpSpPr>
            <p:grpSpPr>
              <a:xfrm rot="5400000">
                <a:off x="-254017" y="3098857"/>
                <a:ext cx="152400" cy="122115"/>
                <a:chOff x="7983415" y="6582508"/>
                <a:chExt cx="152400" cy="486507"/>
              </a:xfrm>
            </p:grpSpPr>
            <p:cxnSp>
              <p:nvCxnSpPr>
                <p:cNvPr id="240" name="Straight Connector 2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7" name="Group 226"/>
              <p:cNvGrpSpPr/>
              <p:nvPr userDrawn="1"/>
            </p:nvGrpSpPr>
            <p:grpSpPr>
              <a:xfrm rot="5400000">
                <a:off x="-254017" y="2625215"/>
                <a:ext cx="152400" cy="122115"/>
                <a:chOff x="7983415" y="6582508"/>
                <a:chExt cx="152400" cy="486507"/>
              </a:xfrm>
            </p:grpSpPr>
            <p:cxnSp>
              <p:nvCxnSpPr>
                <p:cNvPr id="238" name="Straight Connector 2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8" name="Group 227"/>
              <p:cNvGrpSpPr/>
              <p:nvPr userDrawn="1"/>
            </p:nvGrpSpPr>
            <p:grpSpPr>
              <a:xfrm rot="5400000">
                <a:off x="-254017" y="2151573"/>
                <a:ext cx="152400" cy="122115"/>
                <a:chOff x="7983415" y="6582508"/>
                <a:chExt cx="152400" cy="486507"/>
              </a:xfrm>
            </p:grpSpPr>
            <p:cxnSp>
              <p:nvCxnSpPr>
                <p:cNvPr id="236" name="Straight Connector 2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9" name="Group 228"/>
              <p:cNvGrpSpPr/>
              <p:nvPr userDrawn="1"/>
            </p:nvGrpSpPr>
            <p:grpSpPr>
              <a:xfrm rot="5400000">
                <a:off x="-254017" y="1677931"/>
                <a:ext cx="152400" cy="122115"/>
                <a:chOff x="7983415" y="6582508"/>
                <a:chExt cx="152400" cy="486507"/>
              </a:xfrm>
            </p:grpSpPr>
            <p:cxnSp>
              <p:nvCxnSpPr>
                <p:cNvPr id="234" name="Straight Connector 2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0" name="Group 229"/>
              <p:cNvGrpSpPr/>
              <p:nvPr userDrawn="1"/>
            </p:nvGrpSpPr>
            <p:grpSpPr>
              <a:xfrm rot="5400000">
                <a:off x="-254017" y="997340"/>
                <a:ext cx="152400" cy="122115"/>
                <a:chOff x="7983415" y="6582508"/>
                <a:chExt cx="152400" cy="486507"/>
              </a:xfrm>
            </p:grpSpPr>
            <p:cxnSp>
              <p:nvCxnSpPr>
                <p:cNvPr id="232" name="Straight Connector 2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31" name="Straight Connector 23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457731" y="-141165"/>
              <a:ext cx="8226688" cy="122115"/>
              <a:chOff x="457731" y="6582508"/>
              <a:chExt cx="8226688" cy="486507"/>
            </a:xfrm>
          </p:grpSpPr>
          <p:cxnSp>
            <p:nvCxnSpPr>
              <p:cNvPr id="184" name="Straight Connector 18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86" name="Group 185"/>
              <p:cNvGrpSpPr/>
              <p:nvPr userDrawn="1"/>
            </p:nvGrpSpPr>
            <p:grpSpPr>
              <a:xfrm>
                <a:off x="7986158" y="6582508"/>
                <a:ext cx="152400" cy="486507"/>
                <a:chOff x="7983415" y="6582508"/>
                <a:chExt cx="152400" cy="486507"/>
              </a:xfrm>
            </p:grpSpPr>
            <p:cxnSp>
              <p:nvCxnSpPr>
                <p:cNvPr id="217" name="Straight Connector 21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7" name="Group 186"/>
              <p:cNvGrpSpPr/>
              <p:nvPr userDrawn="1"/>
            </p:nvGrpSpPr>
            <p:grpSpPr>
              <a:xfrm>
                <a:off x="7287901" y="6582508"/>
                <a:ext cx="152400" cy="486507"/>
                <a:chOff x="7983415" y="6582508"/>
                <a:chExt cx="152400" cy="486507"/>
              </a:xfrm>
            </p:grpSpPr>
            <p:cxnSp>
              <p:nvCxnSpPr>
                <p:cNvPr id="215" name="Straight Connector 2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8" name="Group 187"/>
              <p:cNvGrpSpPr/>
              <p:nvPr userDrawn="1"/>
            </p:nvGrpSpPr>
            <p:grpSpPr>
              <a:xfrm>
                <a:off x="6589644" y="6582508"/>
                <a:ext cx="152400" cy="486507"/>
                <a:chOff x="7983415" y="6582508"/>
                <a:chExt cx="152400" cy="486507"/>
              </a:xfrm>
            </p:grpSpPr>
            <p:cxnSp>
              <p:nvCxnSpPr>
                <p:cNvPr id="213" name="Straight Connector 2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9" name="Group 188"/>
              <p:cNvGrpSpPr/>
              <p:nvPr userDrawn="1"/>
            </p:nvGrpSpPr>
            <p:grpSpPr>
              <a:xfrm>
                <a:off x="5891387" y="6582508"/>
                <a:ext cx="152400" cy="486507"/>
                <a:chOff x="7983415" y="6582508"/>
                <a:chExt cx="152400" cy="486507"/>
              </a:xfrm>
            </p:grpSpPr>
            <p:cxnSp>
              <p:nvCxnSpPr>
                <p:cNvPr id="211" name="Straight Connector 2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0" name="Group 189"/>
              <p:cNvGrpSpPr/>
              <p:nvPr userDrawn="1"/>
            </p:nvGrpSpPr>
            <p:grpSpPr>
              <a:xfrm>
                <a:off x="5193130" y="6582508"/>
                <a:ext cx="152400" cy="486507"/>
                <a:chOff x="7983415" y="6582508"/>
                <a:chExt cx="152400" cy="486507"/>
              </a:xfrm>
            </p:grpSpPr>
            <p:cxnSp>
              <p:nvCxnSpPr>
                <p:cNvPr id="209" name="Straight Connector 2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1" name="Group 190"/>
              <p:cNvGrpSpPr/>
              <p:nvPr userDrawn="1"/>
            </p:nvGrpSpPr>
            <p:grpSpPr>
              <a:xfrm>
                <a:off x="4494873" y="6582508"/>
                <a:ext cx="152400" cy="486507"/>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2" name="Group 191"/>
              <p:cNvGrpSpPr/>
              <p:nvPr userDrawn="1"/>
            </p:nvGrpSpPr>
            <p:grpSpPr>
              <a:xfrm>
                <a:off x="3796616" y="6582508"/>
                <a:ext cx="152400" cy="486507"/>
                <a:chOff x="7983415" y="6582508"/>
                <a:chExt cx="152400" cy="486507"/>
              </a:xfrm>
            </p:grpSpPr>
            <p:cxnSp>
              <p:nvCxnSpPr>
                <p:cNvPr id="205" name="Straight Connector 2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3" name="Group 192"/>
              <p:cNvGrpSpPr/>
              <p:nvPr userDrawn="1"/>
            </p:nvGrpSpPr>
            <p:grpSpPr>
              <a:xfrm>
                <a:off x="3098359" y="6582508"/>
                <a:ext cx="152400" cy="486507"/>
                <a:chOff x="7983415" y="6582508"/>
                <a:chExt cx="152400" cy="486507"/>
              </a:xfrm>
            </p:grpSpPr>
            <p:cxnSp>
              <p:nvCxnSpPr>
                <p:cNvPr id="203" name="Straight Connector 2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4" name="Group 193"/>
              <p:cNvGrpSpPr/>
              <p:nvPr userDrawn="1"/>
            </p:nvGrpSpPr>
            <p:grpSpPr>
              <a:xfrm>
                <a:off x="2400102" y="6582508"/>
                <a:ext cx="152400" cy="486507"/>
                <a:chOff x="7983415" y="6582508"/>
                <a:chExt cx="152400" cy="486507"/>
              </a:xfrm>
            </p:grpSpPr>
            <p:cxnSp>
              <p:nvCxnSpPr>
                <p:cNvPr id="201" name="Straight Connector 2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5" name="Group 194"/>
              <p:cNvGrpSpPr/>
              <p:nvPr userDrawn="1"/>
            </p:nvGrpSpPr>
            <p:grpSpPr>
              <a:xfrm>
                <a:off x="1701845" y="6582508"/>
                <a:ext cx="152400" cy="486507"/>
                <a:chOff x="7983415" y="6582508"/>
                <a:chExt cx="152400" cy="486507"/>
              </a:xfrm>
            </p:grpSpPr>
            <p:cxnSp>
              <p:nvCxnSpPr>
                <p:cNvPr id="199" name="Straight Connector 1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6" name="Group 195"/>
              <p:cNvGrpSpPr/>
              <p:nvPr userDrawn="1"/>
            </p:nvGrpSpPr>
            <p:grpSpPr>
              <a:xfrm>
                <a:off x="1003588" y="6582508"/>
                <a:ext cx="152400" cy="486507"/>
                <a:chOff x="7983415" y="6582508"/>
                <a:chExt cx="152400" cy="486507"/>
              </a:xfrm>
            </p:grpSpPr>
            <p:cxnSp>
              <p:nvCxnSpPr>
                <p:cNvPr id="197" name="Straight Connector 1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5" name="Title 1"/>
          <p:cNvSpPr>
            <a:spLocks noGrp="1"/>
          </p:cNvSpPr>
          <p:nvPr>
            <p:ph type="title"/>
          </p:nvPr>
        </p:nvSpPr>
        <p:spPr>
          <a:xfrm>
            <a:off x="573618" y="457200"/>
            <a:ext cx="10972799" cy="548640"/>
          </a:xfrm>
        </p:spPr>
        <p:txBody>
          <a:bodyPr anchor="t" anchorCtr="0"/>
          <a:lstStyle/>
          <a:p>
            <a:r>
              <a:rPr lang="en-US"/>
              <a:t>Click to edit Master title style</a:t>
            </a:r>
            <a:endParaRPr lang="en-US" dirty="0"/>
          </a:p>
        </p:txBody>
      </p:sp>
      <p:sp>
        <p:nvSpPr>
          <p:cNvPr id="157" name="Text Placeholder 8"/>
          <p:cNvSpPr>
            <a:spLocks noGrp="1"/>
          </p:cNvSpPr>
          <p:nvPr>
            <p:ph type="body" sz="quarter" idx="16"/>
          </p:nvPr>
        </p:nvSpPr>
        <p:spPr>
          <a:xfrm>
            <a:off x="576072" y="1055688"/>
            <a:ext cx="10972800" cy="457200"/>
          </a:xfrm>
        </p:spPr>
        <p:txBody>
          <a:bodyPr anchor="b" anchorCtr="0"/>
          <a:lstStyle>
            <a:lvl1pPr marL="0" indent="0">
              <a:buNone/>
              <a:defRPr sz="2000" i="0">
                <a:solidFill>
                  <a:schemeClr val="accent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49AED857-2620-2448-B0AC-4E16D9167114}"/>
              </a:ext>
            </a:extLst>
          </p:cNvPr>
          <p:cNvSpPr>
            <a:spLocks noGrp="1"/>
          </p:cNvSpPr>
          <p:nvPr>
            <p:ph type="dt" sz="half" idx="17"/>
          </p:nvPr>
        </p:nvSpPr>
        <p:spPr/>
        <p:txBody>
          <a:bodyPr/>
          <a:lstStyle/>
          <a:p>
            <a:fld id="{8713B3D1-7B81-2645-BC84-2B7397D5AC93}" type="datetime1">
              <a:rPr lang="en-US" smtClean="0"/>
              <a:t>4/30/2024</a:t>
            </a:fld>
            <a:endParaRPr lang="en-US" dirty="0"/>
          </a:p>
        </p:txBody>
      </p:sp>
      <p:sp>
        <p:nvSpPr>
          <p:cNvPr id="4" name="Footer Placeholder 3">
            <a:extLst>
              <a:ext uri="{FF2B5EF4-FFF2-40B4-BE49-F238E27FC236}">
                <a16:creationId xmlns:a16="http://schemas.microsoft.com/office/drawing/2014/main" id="{4868ABD5-FC8E-264F-A51A-A9A998F61103}"/>
              </a:ext>
            </a:extLst>
          </p:cNvPr>
          <p:cNvSpPr>
            <a:spLocks noGrp="1"/>
          </p:cNvSpPr>
          <p:nvPr>
            <p:ph type="ftr" sz="quarter" idx="18"/>
          </p:nvPr>
        </p:nvSpPr>
        <p:spPr/>
        <p:txBody>
          <a:bodyPr/>
          <a:lstStyle/>
          <a:p>
            <a:r>
              <a:rPr lang="en-US" dirty="0"/>
              <a:t>Presentation Title | BERKELEY LAB</a:t>
            </a:r>
          </a:p>
        </p:txBody>
      </p:sp>
      <p:sp>
        <p:nvSpPr>
          <p:cNvPr id="5" name="Slide Number Placeholder 4">
            <a:extLst>
              <a:ext uri="{FF2B5EF4-FFF2-40B4-BE49-F238E27FC236}">
                <a16:creationId xmlns:a16="http://schemas.microsoft.com/office/drawing/2014/main" id="{B73373FF-1443-3646-BE53-30C874D19031}"/>
              </a:ext>
            </a:extLst>
          </p:cNvPr>
          <p:cNvSpPr>
            <a:spLocks noGrp="1"/>
          </p:cNvSpPr>
          <p:nvPr>
            <p:ph type="sldNum" sz="quarter" idx="19"/>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4133211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Split Horizontal">
    <p:spTree>
      <p:nvGrpSpPr>
        <p:cNvPr id="1" name=""/>
        <p:cNvGrpSpPr/>
        <p:nvPr/>
      </p:nvGrpSpPr>
      <p:grpSpPr>
        <a:xfrm>
          <a:off x="0" y="0"/>
          <a:ext cx="0" cy="0"/>
          <a:chOff x="0" y="0"/>
          <a:chExt cx="0" cy="0"/>
        </a:xfrm>
      </p:grpSpPr>
      <p:sp>
        <p:nvSpPr>
          <p:cNvPr id="3" name="Content Placeholder 2"/>
          <p:cNvSpPr>
            <a:spLocks noGrp="1"/>
          </p:cNvSpPr>
          <p:nvPr>
            <p:ph idx="1"/>
          </p:nvPr>
        </p:nvSpPr>
        <p:spPr>
          <a:xfrm>
            <a:off x="574325" y="1828800"/>
            <a:ext cx="2589828"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66" name="Content Placeholder 2"/>
          <p:cNvSpPr>
            <a:spLocks noGrp="1"/>
          </p:cNvSpPr>
          <p:nvPr>
            <p:ph idx="11"/>
          </p:nvPr>
        </p:nvSpPr>
        <p:spPr>
          <a:xfrm>
            <a:off x="3367354" y="1828800"/>
            <a:ext cx="2589828"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67" name="Content Placeholder 2"/>
          <p:cNvSpPr>
            <a:spLocks noGrp="1"/>
          </p:cNvSpPr>
          <p:nvPr>
            <p:ph idx="12"/>
          </p:nvPr>
        </p:nvSpPr>
        <p:spPr>
          <a:xfrm>
            <a:off x="6160384" y="1828800"/>
            <a:ext cx="2589828"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68" name="Content Placeholder 2"/>
          <p:cNvSpPr>
            <a:spLocks noGrp="1"/>
          </p:cNvSpPr>
          <p:nvPr>
            <p:ph idx="13"/>
          </p:nvPr>
        </p:nvSpPr>
        <p:spPr>
          <a:xfrm>
            <a:off x="8956588" y="1828800"/>
            <a:ext cx="2589828"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grpSp>
        <p:nvGrpSpPr>
          <p:cNvPr id="169" name="Group 168"/>
          <p:cNvGrpSpPr/>
          <p:nvPr userDrawn="1"/>
        </p:nvGrpSpPr>
        <p:grpSpPr>
          <a:xfrm>
            <a:off x="-201766" y="-141165"/>
            <a:ext cx="12586564" cy="7136527"/>
            <a:chOff x="-151325" y="-141165"/>
            <a:chExt cx="9439923" cy="7136527"/>
          </a:xfrm>
        </p:grpSpPr>
        <p:grpSp>
          <p:nvGrpSpPr>
            <p:cNvPr id="170" name="Group 169"/>
            <p:cNvGrpSpPr/>
            <p:nvPr userDrawn="1"/>
          </p:nvGrpSpPr>
          <p:grpSpPr>
            <a:xfrm>
              <a:off x="457731" y="6873247"/>
              <a:ext cx="8226688" cy="122115"/>
              <a:chOff x="457731" y="6582508"/>
              <a:chExt cx="8226688" cy="486507"/>
            </a:xfrm>
          </p:grpSpPr>
          <p:cxnSp>
            <p:nvCxnSpPr>
              <p:cNvPr id="279" name="Straight Connector 27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81" name="Group 280"/>
              <p:cNvGrpSpPr/>
              <p:nvPr userDrawn="1"/>
            </p:nvGrpSpPr>
            <p:grpSpPr>
              <a:xfrm>
                <a:off x="7986158" y="6582508"/>
                <a:ext cx="152400" cy="486507"/>
                <a:chOff x="7983415" y="6582508"/>
                <a:chExt cx="152400" cy="486507"/>
              </a:xfrm>
            </p:grpSpPr>
            <p:cxnSp>
              <p:nvCxnSpPr>
                <p:cNvPr id="312" name="Straight Connector 3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7287901" y="6582508"/>
                <a:ext cx="152400" cy="486507"/>
                <a:chOff x="7983415" y="6582508"/>
                <a:chExt cx="152400" cy="486507"/>
              </a:xfrm>
            </p:grpSpPr>
            <p:cxnSp>
              <p:nvCxnSpPr>
                <p:cNvPr id="310" name="Straight Connector 3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6589644" y="6582508"/>
                <a:ext cx="152400" cy="486507"/>
                <a:chOff x="7983415" y="6582508"/>
                <a:chExt cx="152400" cy="486507"/>
              </a:xfrm>
            </p:grpSpPr>
            <p:cxnSp>
              <p:nvCxnSpPr>
                <p:cNvPr id="308" name="Straight Connector 3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891387" y="6582508"/>
                <a:ext cx="152400" cy="486507"/>
                <a:chOff x="7983415" y="6582508"/>
                <a:chExt cx="152400" cy="486507"/>
              </a:xfrm>
            </p:grpSpPr>
            <p:cxnSp>
              <p:nvCxnSpPr>
                <p:cNvPr id="306" name="Straight Connector 3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5193130" y="6582508"/>
                <a:ext cx="152400" cy="486507"/>
                <a:chOff x="7983415" y="6582508"/>
                <a:chExt cx="152400" cy="486507"/>
              </a:xfrm>
            </p:grpSpPr>
            <p:cxnSp>
              <p:nvCxnSpPr>
                <p:cNvPr id="304" name="Straight Connector 3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4494873" y="6582508"/>
                <a:ext cx="152400" cy="486507"/>
                <a:chOff x="7983415" y="6582508"/>
                <a:chExt cx="152400" cy="486507"/>
              </a:xfrm>
            </p:grpSpPr>
            <p:cxnSp>
              <p:nvCxnSpPr>
                <p:cNvPr id="302" name="Straight Connector 3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3796616" y="6582508"/>
                <a:ext cx="152400" cy="486507"/>
                <a:chOff x="7983415" y="6582508"/>
                <a:chExt cx="152400" cy="486507"/>
              </a:xfrm>
            </p:grpSpPr>
            <p:cxnSp>
              <p:nvCxnSpPr>
                <p:cNvPr id="300" name="Straight Connector 2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3098359" y="6582508"/>
                <a:ext cx="152400" cy="486507"/>
                <a:chOff x="7983415" y="6582508"/>
                <a:chExt cx="152400" cy="486507"/>
              </a:xfrm>
            </p:grpSpPr>
            <p:cxnSp>
              <p:nvCxnSpPr>
                <p:cNvPr id="298" name="Straight Connector 2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9" name="Group 288"/>
              <p:cNvGrpSpPr/>
              <p:nvPr userDrawn="1"/>
            </p:nvGrpSpPr>
            <p:grpSpPr>
              <a:xfrm>
                <a:off x="2400102" y="6582508"/>
                <a:ext cx="152400" cy="486507"/>
                <a:chOff x="7983415" y="6582508"/>
                <a:chExt cx="152400" cy="486507"/>
              </a:xfrm>
            </p:grpSpPr>
            <p:cxnSp>
              <p:nvCxnSpPr>
                <p:cNvPr id="296" name="Straight Connector 2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0" name="Group 289"/>
              <p:cNvGrpSpPr/>
              <p:nvPr userDrawn="1"/>
            </p:nvGrpSpPr>
            <p:grpSpPr>
              <a:xfrm>
                <a:off x="1701845" y="6582508"/>
                <a:ext cx="152400" cy="486507"/>
                <a:chOff x="7983415" y="6582508"/>
                <a:chExt cx="152400" cy="486507"/>
              </a:xfrm>
            </p:grpSpPr>
            <p:cxnSp>
              <p:nvCxnSpPr>
                <p:cNvPr id="294" name="Straight Connector 2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1" name="Group 290"/>
              <p:cNvGrpSpPr/>
              <p:nvPr userDrawn="1"/>
            </p:nvGrpSpPr>
            <p:grpSpPr>
              <a:xfrm>
                <a:off x="1003588" y="6582508"/>
                <a:ext cx="152400" cy="486507"/>
                <a:chOff x="7983415" y="6582508"/>
                <a:chExt cx="152400" cy="486507"/>
              </a:xfrm>
            </p:grpSpPr>
            <p:cxnSp>
              <p:nvCxnSpPr>
                <p:cNvPr id="292" name="Straight Connector 2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71" name="Group 170"/>
            <p:cNvGrpSpPr/>
            <p:nvPr userDrawn="1"/>
          </p:nvGrpSpPr>
          <p:grpSpPr>
            <a:xfrm>
              <a:off x="-151325" y="454007"/>
              <a:ext cx="122115" cy="5945205"/>
              <a:chOff x="-238875" y="454007"/>
              <a:chExt cx="122115" cy="5945205"/>
            </a:xfrm>
          </p:grpSpPr>
          <p:cxnSp>
            <p:nvCxnSpPr>
              <p:cNvPr id="244" name="Straight Connector 24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5" name="Group 244"/>
              <p:cNvGrpSpPr/>
              <p:nvPr userDrawn="1"/>
            </p:nvGrpSpPr>
            <p:grpSpPr>
              <a:xfrm rot="5400000">
                <a:off x="-254017" y="5940709"/>
                <a:ext cx="152400" cy="122115"/>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254017" y="5467067"/>
                <a:ext cx="152400" cy="122115"/>
                <a:chOff x="7983415" y="6582508"/>
                <a:chExt cx="152400" cy="486507"/>
              </a:xfrm>
            </p:grpSpPr>
            <p:cxnSp>
              <p:nvCxnSpPr>
                <p:cNvPr id="275" name="Straight Connector 2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254017" y="4993425"/>
                <a:ext cx="152400" cy="122115"/>
                <a:chOff x="7983415" y="6582508"/>
                <a:chExt cx="152400" cy="486507"/>
              </a:xfrm>
            </p:grpSpPr>
            <p:cxnSp>
              <p:nvCxnSpPr>
                <p:cNvPr id="273" name="Straight Connector 2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254017" y="4519783"/>
                <a:ext cx="152400" cy="122115"/>
                <a:chOff x="7983415" y="6582508"/>
                <a:chExt cx="152400" cy="486507"/>
              </a:xfrm>
            </p:grpSpPr>
            <p:cxnSp>
              <p:nvCxnSpPr>
                <p:cNvPr id="271" name="Straight Connector 2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254017" y="4046141"/>
                <a:ext cx="152400" cy="122115"/>
                <a:chOff x="7983415" y="6582508"/>
                <a:chExt cx="152400" cy="486507"/>
              </a:xfrm>
            </p:grpSpPr>
            <p:cxnSp>
              <p:nvCxnSpPr>
                <p:cNvPr id="269" name="Straight Connector 2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254017" y="3572499"/>
                <a:ext cx="152400" cy="122115"/>
                <a:chOff x="7983415" y="6582508"/>
                <a:chExt cx="152400" cy="486507"/>
              </a:xfrm>
            </p:grpSpPr>
            <p:cxnSp>
              <p:nvCxnSpPr>
                <p:cNvPr id="267" name="Straight Connector 2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254017" y="3098857"/>
                <a:ext cx="152400" cy="122115"/>
                <a:chOff x="7983415" y="6582508"/>
                <a:chExt cx="152400" cy="486507"/>
              </a:xfrm>
            </p:grpSpPr>
            <p:cxnSp>
              <p:nvCxnSpPr>
                <p:cNvPr id="265" name="Straight Connector 2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254017" y="2625215"/>
                <a:ext cx="152400" cy="122115"/>
                <a:chOff x="7983415" y="6582508"/>
                <a:chExt cx="152400" cy="486507"/>
              </a:xfrm>
            </p:grpSpPr>
            <p:cxnSp>
              <p:nvCxnSpPr>
                <p:cNvPr id="263" name="Straight Connector 2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3" name="Group 252"/>
              <p:cNvGrpSpPr/>
              <p:nvPr userDrawn="1"/>
            </p:nvGrpSpPr>
            <p:grpSpPr>
              <a:xfrm rot="5400000">
                <a:off x="-254017" y="2151573"/>
                <a:ext cx="152400" cy="122115"/>
                <a:chOff x="7983415" y="6582508"/>
                <a:chExt cx="152400" cy="486507"/>
              </a:xfrm>
            </p:grpSpPr>
            <p:cxnSp>
              <p:nvCxnSpPr>
                <p:cNvPr id="261" name="Straight Connector 2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4" name="Group 253"/>
              <p:cNvGrpSpPr/>
              <p:nvPr userDrawn="1"/>
            </p:nvGrpSpPr>
            <p:grpSpPr>
              <a:xfrm rot="5400000">
                <a:off x="-254017" y="1677931"/>
                <a:ext cx="152400" cy="122115"/>
                <a:chOff x="7983415" y="6582508"/>
                <a:chExt cx="152400" cy="486507"/>
              </a:xfrm>
            </p:grpSpPr>
            <p:cxnSp>
              <p:nvCxnSpPr>
                <p:cNvPr id="259" name="Straight Connector 25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5" name="Group 254"/>
              <p:cNvGrpSpPr/>
              <p:nvPr userDrawn="1"/>
            </p:nvGrpSpPr>
            <p:grpSpPr>
              <a:xfrm rot="5400000">
                <a:off x="-254017" y="997340"/>
                <a:ext cx="152400" cy="122115"/>
                <a:chOff x="7983415" y="6582508"/>
                <a:chExt cx="152400" cy="486507"/>
              </a:xfrm>
            </p:grpSpPr>
            <p:cxnSp>
              <p:nvCxnSpPr>
                <p:cNvPr id="257" name="Straight Connector 25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6" name="Straight Connector 25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2" name="Group 171"/>
            <p:cNvGrpSpPr/>
            <p:nvPr userDrawn="1"/>
          </p:nvGrpSpPr>
          <p:grpSpPr>
            <a:xfrm>
              <a:off x="9166483" y="454007"/>
              <a:ext cx="122115" cy="5945205"/>
              <a:chOff x="-238875" y="454007"/>
              <a:chExt cx="122115" cy="5945205"/>
            </a:xfrm>
          </p:grpSpPr>
          <p:cxnSp>
            <p:nvCxnSpPr>
              <p:cNvPr id="209" name="Straight Connector 20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10" name="Group 209"/>
              <p:cNvGrpSpPr/>
              <p:nvPr userDrawn="1"/>
            </p:nvGrpSpPr>
            <p:grpSpPr>
              <a:xfrm rot="5400000">
                <a:off x="-254017" y="5940709"/>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254017" y="5467067"/>
                <a:ext cx="152400" cy="122115"/>
                <a:chOff x="7983415" y="6582508"/>
                <a:chExt cx="152400" cy="486507"/>
              </a:xfrm>
            </p:grpSpPr>
            <p:cxnSp>
              <p:nvCxnSpPr>
                <p:cNvPr id="240" name="Straight Connector 2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254017" y="4993425"/>
                <a:ext cx="152400" cy="122115"/>
                <a:chOff x="7983415" y="6582508"/>
                <a:chExt cx="152400" cy="486507"/>
              </a:xfrm>
            </p:grpSpPr>
            <p:cxnSp>
              <p:nvCxnSpPr>
                <p:cNvPr id="238" name="Straight Connector 2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254017" y="4519783"/>
                <a:ext cx="152400" cy="122115"/>
                <a:chOff x="7983415" y="6582508"/>
                <a:chExt cx="152400" cy="486507"/>
              </a:xfrm>
            </p:grpSpPr>
            <p:cxnSp>
              <p:nvCxnSpPr>
                <p:cNvPr id="236" name="Straight Connector 2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254017" y="4046141"/>
                <a:ext cx="152400" cy="122115"/>
                <a:chOff x="7983415" y="6582508"/>
                <a:chExt cx="152400" cy="486507"/>
              </a:xfrm>
            </p:grpSpPr>
            <p:cxnSp>
              <p:nvCxnSpPr>
                <p:cNvPr id="234" name="Straight Connector 2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254017" y="3572499"/>
                <a:ext cx="152400" cy="122115"/>
                <a:chOff x="7983415" y="6582508"/>
                <a:chExt cx="152400" cy="486507"/>
              </a:xfrm>
            </p:grpSpPr>
            <p:cxnSp>
              <p:nvCxnSpPr>
                <p:cNvPr id="232" name="Straight Connector 2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254017" y="3098857"/>
                <a:ext cx="152400" cy="122115"/>
                <a:chOff x="7983415" y="6582508"/>
                <a:chExt cx="152400" cy="486507"/>
              </a:xfrm>
            </p:grpSpPr>
            <p:cxnSp>
              <p:nvCxnSpPr>
                <p:cNvPr id="230" name="Straight Connector 2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254017" y="2625215"/>
                <a:ext cx="152400" cy="122115"/>
                <a:chOff x="7983415" y="6582508"/>
                <a:chExt cx="152400" cy="486507"/>
              </a:xfrm>
            </p:grpSpPr>
            <p:cxnSp>
              <p:nvCxnSpPr>
                <p:cNvPr id="228" name="Straight Connector 2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8" name="Group 217"/>
              <p:cNvGrpSpPr/>
              <p:nvPr userDrawn="1"/>
            </p:nvGrpSpPr>
            <p:grpSpPr>
              <a:xfrm rot="5400000">
                <a:off x="-254017" y="2151573"/>
                <a:ext cx="152400" cy="122115"/>
                <a:chOff x="7983415" y="6582508"/>
                <a:chExt cx="152400" cy="486507"/>
              </a:xfrm>
            </p:grpSpPr>
            <p:cxnSp>
              <p:nvCxnSpPr>
                <p:cNvPr id="226" name="Straight Connector 2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9" name="Group 218"/>
              <p:cNvGrpSpPr/>
              <p:nvPr userDrawn="1"/>
            </p:nvGrpSpPr>
            <p:grpSpPr>
              <a:xfrm rot="5400000">
                <a:off x="-254017" y="1677931"/>
                <a:ext cx="152400" cy="122115"/>
                <a:chOff x="7983415" y="6582508"/>
                <a:chExt cx="152400" cy="486507"/>
              </a:xfrm>
            </p:grpSpPr>
            <p:cxnSp>
              <p:nvCxnSpPr>
                <p:cNvPr id="224" name="Straight Connector 22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0" name="Group 219"/>
              <p:cNvGrpSpPr/>
              <p:nvPr userDrawn="1"/>
            </p:nvGrpSpPr>
            <p:grpSpPr>
              <a:xfrm rot="5400000">
                <a:off x="-254017" y="997340"/>
                <a:ext cx="152400" cy="122115"/>
                <a:chOff x="7983415" y="6582508"/>
                <a:chExt cx="152400" cy="486507"/>
              </a:xfrm>
            </p:grpSpPr>
            <p:cxnSp>
              <p:nvCxnSpPr>
                <p:cNvPr id="222" name="Straight Connector 22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21" name="Straight Connector 22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3" name="Group 172"/>
            <p:cNvGrpSpPr/>
            <p:nvPr userDrawn="1"/>
          </p:nvGrpSpPr>
          <p:grpSpPr>
            <a:xfrm>
              <a:off x="457731" y="-141165"/>
              <a:ext cx="8226688" cy="122115"/>
              <a:chOff x="457731" y="6582508"/>
              <a:chExt cx="8226688" cy="486507"/>
            </a:xfrm>
          </p:grpSpPr>
          <p:cxnSp>
            <p:nvCxnSpPr>
              <p:cNvPr id="174" name="Straight Connector 17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6" name="Group 175"/>
              <p:cNvGrpSpPr/>
              <p:nvPr userDrawn="1"/>
            </p:nvGrpSpPr>
            <p:grpSpPr>
              <a:xfrm>
                <a:off x="7986158" y="6582508"/>
                <a:ext cx="152400" cy="486507"/>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7287901" y="6582508"/>
                <a:ext cx="152400" cy="486507"/>
                <a:chOff x="7983415" y="6582508"/>
                <a:chExt cx="152400" cy="486507"/>
              </a:xfrm>
            </p:grpSpPr>
            <p:cxnSp>
              <p:nvCxnSpPr>
                <p:cNvPr id="205" name="Straight Connector 2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6589644" y="6582508"/>
                <a:ext cx="152400" cy="486507"/>
                <a:chOff x="7983415" y="6582508"/>
                <a:chExt cx="152400" cy="486507"/>
              </a:xfrm>
            </p:grpSpPr>
            <p:cxnSp>
              <p:nvCxnSpPr>
                <p:cNvPr id="203" name="Straight Connector 2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891387" y="6582508"/>
                <a:ext cx="152400" cy="486507"/>
                <a:chOff x="7983415" y="6582508"/>
                <a:chExt cx="152400" cy="486507"/>
              </a:xfrm>
            </p:grpSpPr>
            <p:cxnSp>
              <p:nvCxnSpPr>
                <p:cNvPr id="201" name="Straight Connector 2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5193130" y="6582508"/>
                <a:ext cx="152400" cy="486507"/>
                <a:chOff x="7983415" y="6582508"/>
                <a:chExt cx="152400" cy="486507"/>
              </a:xfrm>
            </p:grpSpPr>
            <p:cxnSp>
              <p:nvCxnSpPr>
                <p:cNvPr id="199" name="Straight Connector 1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4494873" y="6582508"/>
                <a:ext cx="152400" cy="486507"/>
                <a:chOff x="7983415" y="6582508"/>
                <a:chExt cx="152400" cy="486507"/>
              </a:xfrm>
            </p:grpSpPr>
            <p:cxnSp>
              <p:nvCxnSpPr>
                <p:cNvPr id="197" name="Straight Connector 1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3796616" y="6582508"/>
                <a:ext cx="152400" cy="486507"/>
                <a:chOff x="7983415" y="6582508"/>
                <a:chExt cx="152400" cy="486507"/>
              </a:xfrm>
            </p:grpSpPr>
            <p:cxnSp>
              <p:nvCxnSpPr>
                <p:cNvPr id="195" name="Straight Connector 1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3098359" y="6582508"/>
                <a:ext cx="152400" cy="486507"/>
                <a:chOff x="7983415" y="6582508"/>
                <a:chExt cx="152400" cy="486507"/>
              </a:xfrm>
            </p:grpSpPr>
            <p:cxnSp>
              <p:nvCxnSpPr>
                <p:cNvPr id="193" name="Straight Connector 1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4" name="Group 183"/>
              <p:cNvGrpSpPr/>
              <p:nvPr userDrawn="1"/>
            </p:nvGrpSpPr>
            <p:grpSpPr>
              <a:xfrm>
                <a:off x="2400102" y="6582508"/>
                <a:ext cx="152400" cy="486507"/>
                <a:chOff x="7983415" y="6582508"/>
                <a:chExt cx="152400" cy="486507"/>
              </a:xfrm>
            </p:grpSpPr>
            <p:cxnSp>
              <p:nvCxnSpPr>
                <p:cNvPr id="191" name="Straight Connector 1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5" name="Group 184"/>
              <p:cNvGrpSpPr/>
              <p:nvPr userDrawn="1"/>
            </p:nvGrpSpPr>
            <p:grpSpPr>
              <a:xfrm>
                <a:off x="1701845" y="6582508"/>
                <a:ext cx="152400" cy="486507"/>
                <a:chOff x="7983415" y="6582508"/>
                <a:chExt cx="152400" cy="486507"/>
              </a:xfrm>
            </p:grpSpPr>
            <p:cxnSp>
              <p:nvCxnSpPr>
                <p:cNvPr id="189" name="Straight Connector 1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6" name="Group 185"/>
              <p:cNvGrpSpPr/>
              <p:nvPr userDrawn="1"/>
            </p:nvGrpSpPr>
            <p:grpSpPr>
              <a:xfrm>
                <a:off x="1003588" y="6582508"/>
                <a:ext cx="152400" cy="486507"/>
                <a:chOff x="7983415" y="6582508"/>
                <a:chExt cx="152400" cy="486507"/>
              </a:xfrm>
            </p:grpSpPr>
            <p:cxnSp>
              <p:nvCxnSpPr>
                <p:cNvPr id="187" name="Straight Connector 1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5" name="Content Placeholder 2"/>
          <p:cNvSpPr>
            <a:spLocks noGrp="1"/>
          </p:cNvSpPr>
          <p:nvPr>
            <p:ph idx="14"/>
          </p:nvPr>
        </p:nvSpPr>
        <p:spPr>
          <a:xfrm>
            <a:off x="574326" y="4114800"/>
            <a:ext cx="2586650"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56" name="Content Placeholder 2"/>
          <p:cNvSpPr>
            <a:spLocks noGrp="1"/>
          </p:cNvSpPr>
          <p:nvPr>
            <p:ph idx="15"/>
          </p:nvPr>
        </p:nvSpPr>
        <p:spPr>
          <a:xfrm>
            <a:off x="3367354" y="4114800"/>
            <a:ext cx="2586650"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57" name="Content Placeholder 2"/>
          <p:cNvSpPr>
            <a:spLocks noGrp="1"/>
          </p:cNvSpPr>
          <p:nvPr>
            <p:ph idx="16"/>
          </p:nvPr>
        </p:nvSpPr>
        <p:spPr>
          <a:xfrm>
            <a:off x="6160384" y="4114800"/>
            <a:ext cx="2586651"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58" name="Content Placeholder 2"/>
          <p:cNvSpPr>
            <a:spLocks noGrp="1"/>
          </p:cNvSpPr>
          <p:nvPr>
            <p:ph idx="17"/>
          </p:nvPr>
        </p:nvSpPr>
        <p:spPr>
          <a:xfrm>
            <a:off x="8953415" y="4114800"/>
            <a:ext cx="2593001"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59" name="Title 1"/>
          <p:cNvSpPr>
            <a:spLocks noGrp="1"/>
          </p:cNvSpPr>
          <p:nvPr>
            <p:ph type="title"/>
          </p:nvPr>
        </p:nvSpPr>
        <p:spPr>
          <a:xfrm>
            <a:off x="573618" y="457200"/>
            <a:ext cx="10972799" cy="548640"/>
          </a:xfrm>
        </p:spPr>
        <p:txBody>
          <a:bodyPr anchor="t" anchorCtr="0"/>
          <a:lstStyle/>
          <a:p>
            <a:r>
              <a:rPr lang="en-US"/>
              <a:t>Click to edit Master title style</a:t>
            </a:r>
            <a:endParaRPr lang="en-US" dirty="0"/>
          </a:p>
        </p:txBody>
      </p:sp>
      <p:sp>
        <p:nvSpPr>
          <p:cNvPr id="160" name="Text Placeholder 8"/>
          <p:cNvSpPr>
            <a:spLocks noGrp="1"/>
          </p:cNvSpPr>
          <p:nvPr>
            <p:ph type="body" sz="quarter" idx="18"/>
          </p:nvPr>
        </p:nvSpPr>
        <p:spPr>
          <a:xfrm>
            <a:off x="573617" y="1055688"/>
            <a:ext cx="10972799" cy="457200"/>
          </a:xfrm>
        </p:spPr>
        <p:txBody>
          <a:bodyPr anchor="b" anchorCtr="0"/>
          <a:lstStyle>
            <a:lvl1pPr marL="0" indent="0">
              <a:buNone/>
              <a:defRPr sz="2000" i="0">
                <a:solidFill>
                  <a:schemeClr val="accent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2EBCF3D4-9550-2B4C-A2D9-F1BC3FA46D3C}"/>
              </a:ext>
            </a:extLst>
          </p:cNvPr>
          <p:cNvSpPr>
            <a:spLocks noGrp="1"/>
          </p:cNvSpPr>
          <p:nvPr>
            <p:ph type="dt" sz="half" idx="19"/>
          </p:nvPr>
        </p:nvSpPr>
        <p:spPr/>
        <p:txBody>
          <a:bodyPr/>
          <a:lstStyle/>
          <a:p>
            <a:fld id="{AE04403A-0C23-C244-918E-37A28C2A21A6}" type="datetime1">
              <a:rPr lang="en-US" smtClean="0"/>
              <a:t>4/30/2024</a:t>
            </a:fld>
            <a:endParaRPr lang="en-US" dirty="0"/>
          </a:p>
        </p:txBody>
      </p:sp>
      <p:sp>
        <p:nvSpPr>
          <p:cNvPr id="4" name="Footer Placeholder 3">
            <a:extLst>
              <a:ext uri="{FF2B5EF4-FFF2-40B4-BE49-F238E27FC236}">
                <a16:creationId xmlns:a16="http://schemas.microsoft.com/office/drawing/2014/main" id="{D9AB7AD2-42B3-D040-89FB-9532814301A3}"/>
              </a:ext>
            </a:extLst>
          </p:cNvPr>
          <p:cNvSpPr>
            <a:spLocks noGrp="1"/>
          </p:cNvSpPr>
          <p:nvPr>
            <p:ph type="ftr" sz="quarter" idx="20"/>
          </p:nvPr>
        </p:nvSpPr>
        <p:spPr/>
        <p:txBody>
          <a:bodyPr/>
          <a:lstStyle/>
          <a:p>
            <a:r>
              <a:rPr lang="en-US" dirty="0"/>
              <a:t>Presentation Title | BERKELEY LAB</a:t>
            </a:r>
          </a:p>
        </p:txBody>
      </p:sp>
      <p:sp>
        <p:nvSpPr>
          <p:cNvPr id="5" name="Slide Number Placeholder 4">
            <a:extLst>
              <a:ext uri="{FF2B5EF4-FFF2-40B4-BE49-F238E27FC236}">
                <a16:creationId xmlns:a16="http://schemas.microsoft.com/office/drawing/2014/main" id="{DB07830B-F58C-2C4F-B2DA-7715A3F49166}"/>
              </a:ext>
            </a:extLst>
          </p:cNvPr>
          <p:cNvSpPr>
            <a:spLocks noGrp="1"/>
          </p:cNvSpPr>
          <p:nvPr>
            <p:ph type="sldNum" sz="quarter" idx="21"/>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3579964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573618" y="457200"/>
            <a:ext cx="10972799" cy="548640"/>
          </a:xfrm>
        </p:spPr>
        <p:txBody>
          <a:bodyPr anchor="t" anchorCtr="0"/>
          <a:lstStyle/>
          <a:p>
            <a:r>
              <a:rPr lang="en-US"/>
              <a:t>Click to edit Master title style</a:t>
            </a:r>
            <a:endParaRPr lang="en-US" dirty="0"/>
          </a:p>
        </p:txBody>
      </p:sp>
      <p:sp>
        <p:nvSpPr>
          <p:cNvPr id="2" name="Date Placeholder 1">
            <a:extLst>
              <a:ext uri="{FF2B5EF4-FFF2-40B4-BE49-F238E27FC236}">
                <a16:creationId xmlns:a16="http://schemas.microsoft.com/office/drawing/2014/main" id="{9E66E923-E749-6F4A-B825-3967AA21CF62}"/>
              </a:ext>
            </a:extLst>
          </p:cNvPr>
          <p:cNvSpPr>
            <a:spLocks noGrp="1"/>
          </p:cNvSpPr>
          <p:nvPr>
            <p:ph type="dt" sz="half" idx="10"/>
          </p:nvPr>
        </p:nvSpPr>
        <p:spPr/>
        <p:txBody>
          <a:bodyPr/>
          <a:lstStyle/>
          <a:p>
            <a:fld id="{C80F3DF7-FB29-2149-BC6C-92A6B41C54D7}" type="datetime1">
              <a:rPr lang="en-US" smtClean="0"/>
              <a:t>4/30/2024</a:t>
            </a:fld>
            <a:endParaRPr lang="en-US" dirty="0"/>
          </a:p>
        </p:txBody>
      </p:sp>
      <p:sp>
        <p:nvSpPr>
          <p:cNvPr id="3" name="Footer Placeholder 2">
            <a:extLst>
              <a:ext uri="{FF2B5EF4-FFF2-40B4-BE49-F238E27FC236}">
                <a16:creationId xmlns:a16="http://schemas.microsoft.com/office/drawing/2014/main" id="{E910A5FC-5DFA-414E-8083-0049CCCD2973}"/>
              </a:ext>
            </a:extLst>
          </p:cNvPr>
          <p:cNvSpPr>
            <a:spLocks noGrp="1"/>
          </p:cNvSpPr>
          <p:nvPr>
            <p:ph type="ftr" sz="quarter" idx="11"/>
          </p:nvPr>
        </p:nvSpPr>
        <p:spPr/>
        <p:txBody>
          <a:bodyPr/>
          <a:lstStyle/>
          <a:p>
            <a:r>
              <a:rPr lang="en-US" dirty="0"/>
              <a:t>Presentation Title | BERKELEY LAB</a:t>
            </a:r>
          </a:p>
        </p:txBody>
      </p:sp>
      <p:sp>
        <p:nvSpPr>
          <p:cNvPr id="7" name="Slide Number Placeholder 6">
            <a:extLst>
              <a:ext uri="{FF2B5EF4-FFF2-40B4-BE49-F238E27FC236}">
                <a16:creationId xmlns:a16="http://schemas.microsoft.com/office/drawing/2014/main" id="{C6625894-79D7-5644-B9F6-84C19E2C8E65}"/>
              </a:ext>
            </a:extLst>
          </p:cNvPr>
          <p:cNvSpPr>
            <a:spLocks noGrp="1"/>
          </p:cNvSpPr>
          <p:nvPr>
            <p:ph type="sldNum" sz="quarter" idx="12"/>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38282277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B8D2A51-DE47-3D41-9C30-741E5FFC5B63}"/>
              </a:ext>
            </a:extLst>
          </p:cNvPr>
          <p:cNvSpPr>
            <a:spLocks noGrp="1"/>
          </p:cNvSpPr>
          <p:nvPr>
            <p:ph type="dt" sz="half" idx="2"/>
          </p:nvPr>
        </p:nvSpPr>
        <p:spPr>
          <a:xfrm>
            <a:off x="9920402" y="6356349"/>
            <a:ext cx="726802" cy="365125"/>
          </a:xfrm>
          <a:prstGeom prst="rect">
            <a:avLst/>
          </a:prstGeom>
        </p:spPr>
        <p:txBody>
          <a:bodyPr vert="horz" lIns="91440" tIns="45720" rIns="91440" bIns="45720" rtlCol="0" anchor="ctr"/>
          <a:lstStyle>
            <a:lvl1pPr algn="ctr">
              <a:defRPr sz="1000" baseline="0">
                <a:solidFill>
                  <a:schemeClr val="tx1">
                    <a:tint val="75000"/>
                  </a:schemeClr>
                </a:solidFill>
                <a:latin typeface="Arial" panose="020B0604020202020204" pitchFamily="34" charset="0"/>
              </a:defRPr>
            </a:lvl1pPr>
          </a:lstStyle>
          <a:p>
            <a:fld id="{1E73C4A5-E23A-C247-8441-863BA23CEE18}" type="datetime1">
              <a:rPr lang="en-US" smtClean="0"/>
              <a:t>4/30/2024</a:t>
            </a:fld>
            <a:endParaRPr lang="en-US" dirty="0"/>
          </a:p>
        </p:txBody>
      </p:sp>
      <p:sp>
        <p:nvSpPr>
          <p:cNvPr id="3" name="Footer Placeholder 4">
            <a:extLst>
              <a:ext uri="{FF2B5EF4-FFF2-40B4-BE49-F238E27FC236}">
                <a16:creationId xmlns:a16="http://schemas.microsoft.com/office/drawing/2014/main" id="{54C15E74-FDF0-0C47-9617-826C96ABEF50}"/>
              </a:ext>
            </a:extLst>
          </p:cNvPr>
          <p:cNvSpPr>
            <a:spLocks noGrp="1"/>
          </p:cNvSpPr>
          <p:nvPr>
            <p:ph type="ftr" sz="quarter" idx="3"/>
          </p:nvPr>
        </p:nvSpPr>
        <p:spPr>
          <a:xfrm>
            <a:off x="609600" y="6356350"/>
            <a:ext cx="9106596" cy="365125"/>
          </a:xfrm>
          <a:prstGeom prst="rect">
            <a:avLst/>
          </a:prstGeom>
        </p:spPr>
        <p:txBody>
          <a:bodyPr vert="horz" lIns="91440" tIns="45720" rIns="91440" bIns="45720" rtlCol="0" anchor="ctr"/>
          <a:lstStyle>
            <a:lvl1pPr algn="l">
              <a:defRPr sz="1000" baseline="0">
                <a:solidFill>
                  <a:schemeClr val="tx1">
                    <a:tint val="75000"/>
                  </a:schemeClr>
                </a:solidFill>
                <a:latin typeface="Arial" panose="020B0604020202020204" pitchFamily="34" charset="0"/>
              </a:defRPr>
            </a:lvl1pPr>
          </a:lstStyle>
          <a:p>
            <a:r>
              <a:rPr lang="en-US" dirty="0"/>
              <a:t>Presentation Title | BERKELEY LAB</a:t>
            </a:r>
          </a:p>
        </p:txBody>
      </p:sp>
      <p:sp>
        <p:nvSpPr>
          <p:cNvPr id="4" name="Slide Number Placeholder 5">
            <a:extLst>
              <a:ext uri="{FF2B5EF4-FFF2-40B4-BE49-F238E27FC236}">
                <a16:creationId xmlns:a16="http://schemas.microsoft.com/office/drawing/2014/main" id="{3A80D3C9-DAFC-4C4B-8A7A-ED0AD76656B5}"/>
              </a:ext>
            </a:extLst>
          </p:cNvPr>
          <p:cNvSpPr>
            <a:spLocks noGrp="1"/>
          </p:cNvSpPr>
          <p:nvPr>
            <p:ph type="sldNum" sz="quarter" idx="4"/>
          </p:nvPr>
        </p:nvSpPr>
        <p:spPr>
          <a:xfrm>
            <a:off x="10851411" y="6356349"/>
            <a:ext cx="708868" cy="365125"/>
          </a:xfrm>
          <a:prstGeom prst="rect">
            <a:avLst/>
          </a:prstGeom>
        </p:spPr>
        <p:txBody>
          <a:bodyPr vert="horz" lIns="91440" tIns="45720" rIns="91440" bIns="45720" rtlCol="0" anchor="ctr"/>
          <a:lstStyle>
            <a:lvl1pPr algn="r">
              <a:defRPr sz="1000" baseline="0">
                <a:solidFill>
                  <a:schemeClr val="tx1">
                    <a:tint val="75000"/>
                  </a:schemeClr>
                </a:solidFill>
                <a:latin typeface="Arial" panose="020B0604020202020204" pitchFamily="34" charset="0"/>
              </a:defRPr>
            </a:lvl1p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1031770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Left">
    <p:spTree>
      <p:nvGrpSpPr>
        <p:cNvPr id="1" name=""/>
        <p:cNvGrpSpPr/>
        <p:nvPr/>
      </p:nvGrpSpPr>
      <p:grpSpPr>
        <a:xfrm>
          <a:off x="0" y="0"/>
          <a:ext cx="0" cy="0"/>
          <a:chOff x="0" y="0"/>
          <a:chExt cx="0" cy="0"/>
        </a:xfrm>
      </p:grpSpPr>
      <p:sp>
        <p:nvSpPr>
          <p:cNvPr id="2" name="Title 1"/>
          <p:cNvSpPr>
            <a:spLocks noGrp="1"/>
          </p:cNvSpPr>
          <p:nvPr>
            <p:ph type="title"/>
          </p:nvPr>
        </p:nvSpPr>
        <p:spPr>
          <a:xfrm>
            <a:off x="576072" y="273050"/>
            <a:ext cx="4011084" cy="1162050"/>
          </a:xfrm>
        </p:spPr>
        <p:txBody>
          <a:bodyPr anchor="b">
            <a:noAutofit/>
          </a:bodyPr>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766733" y="273051"/>
            <a:ext cx="6815667" cy="5853113"/>
          </a:xfrm>
        </p:spPr>
        <p:txBody>
          <a:bodyPr>
            <a:noAutofit/>
          </a:bodyPr>
          <a:lstStyle>
            <a:lvl1pPr>
              <a:buClr>
                <a:schemeClr val="accent2"/>
              </a:buClr>
              <a:defRPr sz="2000"/>
            </a:lvl1pPr>
            <a:lvl2pPr>
              <a:buClr>
                <a:schemeClr val="accent2"/>
              </a:buClr>
              <a:defRPr sz="2000"/>
            </a:lvl2pPr>
            <a:lvl3pPr>
              <a:buClr>
                <a:schemeClr val="accent2"/>
              </a:buClr>
              <a:defRPr sz="2000"/>
            </a:lvl3pPr>
            <a:lvl4pPr>
              <a:buClr>
                <a:schemeClr val="accent2"/>
              </a:buClr>
              <a:defRPr sz="2000"/>
            </a:lvl4pPr>
            <a:lvl5pPr>
              <a:buClr>
                <a:schemeClr val="accent2"/>
              </a:buCl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half" idx="2"/>
          </p:nvPr>
        </p:nvSpPr>
        <p:spPr>
          <a:xfrm>
            <a:off x="576072" y="1435101"/>
            <a:ext cx="4011084" cy="4691063"/>
          </a:xfrm>
        </p:spPr>
        <p:txBody>
          <a:bodyPr>
            <a:no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B2C352D-1A0F-1243-A3B1-6EF8CE397F7D}"/>
              </a:ext>
            </a:extLst>
          </p:cNvPr>
          <p:cNvSpPr>
            <a:spLocks noGrp="1"/>
          </p:cNvSpPr>
          <p:nvPr>
            <p:ph type="dt" sz="half" idx="10"/>
          </p:nvPr>
        </p:nvSpPr>
        <p:spPr/>
        <p:txBody>
          <a:bodyPr/>
          <a:lstStyle/>
          <a:p>
            <a:fld id="{5EE91BBA-8849-CF40-8281-9189FAA8CA31}" type="datetime1">
              <a:rPr lang="en-US" smtClean="0"/>
              <a:t>4/30/2024</a:t>
            </a:fld>
            <a:endParaRPr lang="en-US" dirty="0"/>
          </a:p>
        </p:txBody>
      </p:sp>
      <p:sp>
        <p:nvSpPr>
          <p:cNvPr id="8" name="Footer Placeholder 7">
            <a:extLst>
              <a:ext uri="{FF2B5EF4-FFF2-40B4-BE49-F238E27FC236}">
                <a16:creationId xmlns:a16="http://schemas.microsoft.com/office/drawing/2014/main" id="{6989BF0E-F1BB-0D4C-8BF2-7A7BEDDB078B}"/>
              </a:ext>
            </a:extLst>
          </p:cNvPr>
          <p:cNvSpPr>
            <a:spLocks noGrp="1"/>
          </p:cNvSpPr>
          <p:nvPr>
            <p:ph type="ftr" sz="quarter" idx="11"/>
          </p:nvPr>
        </p:nvSpPr>
        <p:spPr/>
        <p:txBody>
          <a:bodyPr/>
          <a:lstStyle/>
          <a:p>
            <a:r>
              <a:rPr lang="en-US" dirty="0"/>
              <a:t>Presentation Title | BERKELEY LAB</a:t>
            </a:r>
          </a:p>
        </p:txBody>
      </p:sp>
      <p:sp>
        <p:nvSpPr>
          <p:cNvPr id="9" name="Slide Number Placeholder 8">
            <a:extLst>
              <a:ext uri="{FF2B5EF4-FFF2-40B4-BE49-F238E27FC236}">
                <a16:creationId xmlns:a16="http://schemas.microsoft.com/office/drawing/2014/main" id="{9184B3DD-8252-394C-9787-06EBDE1B25D2}"/>
              </a:ext>
            </a:extLst>
          </p:cNvPr>
          <p:cNvSpPr>
            <a:spLocks noGrp="1"/>
          </p:cNvSpPr>
          <p:nvPr>
            <p:ph type="sldNum" sz="quarter" idx="12"/>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2537425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R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2" y="273051"/>
            <a:ext cx="6815667" cy="5853113"/>
          </a:xfrm>
        </p:spPr>
        <p:txBody>
          <a:bodyPr>
            <a:noAutofit/>
          </a:bodyPr>
          <a:lstStyle>
            <a:lvl1pPr>
              <a:buClr>
                <a:schemeClr val="accent2"/>
              </a:buClr>
              <a:defRPr sz="2000"/>
            </a:lvl1pPr>
            <a:lvl2pPr>
              <a:buClr>
                <a:schemeClr val="accent2"/>
              </a:buClr>
              <a:defRPr sz="2000"/>
            </a:lvl2pPr>
            <a:lvl3pPr>
              <a:buClr>
                <a:schemeClr val="accent2"/>
              </a:buClr>
              <a:defRPr sz="2000"/>
            </a:lvl3pPr>
            <a:lvl4pPr>
              <a:buClr>
                <a:schemeClr val="accent2"/>
              </a:buClr>
              <a:defRPr sz="2000"/>
            </a:lvl4pPr>
            <a:lvl5pPr>
              <a:buClr>
                <a:schemeClr val="accent2"/>
              </a:buCl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3"/>
          <p:cNvSpPr>
            <a:spLocks noGrp="1"/>
          </p:cNvSpPr>
          <p:nvPr>
            <p:ph type="body" sz="half" idx="13"/>
          </p:nvPr>
        </p:nvSpPr>
        <p:spPr>
          <a:xfrm>
            <a:off x="7574882" y="1435101"/>
            <a:ext cx="4011084" cy="4691063"/>
          </a:xfrm>
        </p:spPr>
        <p:txBody>
          <a:bodyPr>
            <a:no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itle 1"/>
          <p:cNvSpPr>
            <a:spLocks noGrp="1"/>
          </p:cNvSpPr>
          <p:nvPr>
            <p:ph type="title"/>
          </p:nvPr>
        </p:nvSpPr>
        <p:spPr>
          <a:xfrm>
            <a:off x="7562613" y="273050"/>
            <a:ext cx="4011084" cy="1162050"/>
          </a:xfrm>
        </p:spPr>
        <p:txBody>
          <a:bodyPr anchor="b">
            <a:noAutofit/>
          </a:bodyPr>
          <a:lstStyle>
            <a:lvl1pPr algn="l">
              <a:defRPr sz="2000" b="1"/>
            </a:lvl1pPr>
          </a:lstStyle>
          <a:p>
            <a:r>
              <a:rPr lang="en-US"/>
              <a:t>Click to edit Master title style</a:t>
            </a:r>
            <a:endParaRPr lang="en-US" dirty="0"/>
          </a:p>
        </p:txBody>
      </p:sp>
      <p:sp>
        <p:nvSpPr>
          <p:cNvPr id="2" name="Date Placeholder 1">
            <a:extLst>
              <a:ext uri="{FF2B5EF4-FFF2-40B4-BE49-F238E27FC236}">
                <a16:creationId xmlns:a16="http://schemas.microsoft.com/office/drawing/2014/main" id="{A6739326-CBBD-354B-8291-E65C4D3669EF}"/>
              </a:ext>
            </a:extLst>
          </p:cNvPr>
          <p:cNvSpPr>
            <a:spLocks noGrp="1"/>
          </p:cNvSpPr>
          <p:nvPr>
            <p:ph type="dt" sz="half" idx="14"/>
          </p:nvPr>
        </p:nvSpPr>
        <p:spPr/>
        <p:txBody>
          <a:bodyPr/>
          <a:lstStyle/>
          <a:p>
            <a:fld id="{AF21D717-8677-EB48-960B-7B5E07665226}" type="datetime1">
              <a:rPr lang="en-US" smtClean="0"/>
              <a:t>4/30/2024</a:t>
            </a:fld>
            <a:endParaRPr lang="en-US" dirty="0"/>
          </a:p>
        </p:txBody>
      </p:sp>
      <p:sp>
        <p:nvSpPr>
          <p:cNvPr id="4" name="Footer Placeholder 3">
            <a:extLst>
              <a:ext uri="{FF2B5EF4-FFF2-40B4-BE49-F238E27FC236}">
                <a16:creationId xmlns:a16="http://schemas.microsoft.com/office/drawing/2014/main" id="{CC4268BF-1FD3-4B47-A983-1B740D12BA66}"/>
              </a:ext>
            </a:extLst>
          </p:cNvPr>
          <p:cNvSpPr>
            <a:spLocks noGrp="1"/>
          </p:cNvSpPr>
          <p:nvPr>
            <p:ph type="ftr" sz="quarter" idx="15"/>
          </p:nvPr>
        </p:nvSpPr>
        <p:spPr/>
        <p:txBody>
          <a:bodyPr/>
          <a:lstStyle/>
          <a:p>
            <a:r>
              <a:rPr lang="en-US" dirty="0"/>
              <a:t>Presentation Title | BERKELEY LAB</a:t>
            </a:r>
          </a:p>
        </p:txBody>
      </p:sp>
      <p:sp>
        <p:nvSpPr>
          <p:cNvPr id="5" name="Slide Number Placeholder 4">
            <a:extLst>
              <a:ext uri="{FF2B5EF4-FFF2-40B4-BE49-F238E27FC236}">
                <a16:creationId xmlns:a16="http://schemas.microsoft.com/office/drawing/2014/main" id="{23C895CD-C1AB-B94A-8F36-56EB9A92444C}"/>
              </a:ext>
            </a:extLst>
          </p:cNvPr>
          <p:cNvSpPr>
            <a:spLocks noGrp="1"/>
          </p:cNvSpPr>
          <p:nvPr>
            <p:ph type="sldNum" sz="quarter" idx="16"/>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1471707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2" name="Rectangle 11"/>
          <p:cNvSpPr/>
          <p:nvPr userDrawn="1"/>
        </p:nvSpPr>
        <p:spPr>
          <a:xfrm>
            <a:off x="10663428" y="0"/>
            <a:ext cx="1528572" cy="6313726"/>
          </a:xfrm>
          <a:prstGeom prst="rect">
            <a:avLst/>
          </a:prstGeom>
          <a:solidFill>
            <a:srgbClr val="12415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1528572" cy="6313726"/>
          </a:xfrm>
          <a:prstGeom prst="rect">
            <a:avLst/>
          </a:prstGeom>
          <a:solidFill>
            <a:srgbClr val="12415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20160714_001-2-Edit_blueppt.jpg"/>
          <p:cNvPicPr>
            <a:picLocks/>
          </p:cNvPicPr>
          <p:nvPr userDrawn="1"/>
        </p:nvPicPr>
        <p:blipFill rotWithShape="1">
          <a:blip r:embed="rId2" cstate="print">
            <a:extLst>
              <a:ext uri="{28A0092B-C50C-407E-A947-70E740481C1C}">
                <a14:useLocalDpi xmlns:a14="http://schemas.microsoft.com/office/drawing/2010/main"/>
              </a:ext>
            </a:extLst>
          </a:blip>
          <a:srcRect/>
          <a:stretch/>
        </p:blipFill>
        <p:spPr>
          <a:xfrm>
            <a:off x="1528572" y="0"/>
            <a:ext cx="9134856" cy="6313727"/>
          </a:xfrm>
          <a:prstGeom prst="rect">
            <a:avLst/>
          </a:prstGeom>
        </p:spPr>
      </p:pic>
      <p:sp>
        <p:nvSpPr>
          <p:cNvPr id="11" name="Rectangle 10"/>
          <p:cNvSpPr/>
          <p:nvPr userDrawn="1"/>
        </p:nvSpPr>
        <p:spPr>
          <a:xfrm>
            <a:off x="0" y="4891939"/>
            <a:ext cx="12192000" cy="1421788"/>
          </a:xfrm>
          <a:prstGeom prst="rect">
            <a:avLst/>
          </a:prstGeom>
          <a:gradFill>
            <a:gsLst>
              <a:gs pos="0">
                <a:schemeClr val="tx2">
                  <a:alpha val="61000"/>
                </a:schemeClr>
              </a:gs>
              <a:gs pos="100000">
                <a:schemeClr val="accent3">
                  <a:alpha val="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Subtitle 2"/>
          <p:cNvSpPr>
            <a:spLocks noGrp="1"/>
          </p:cNvSpPr>
          <p:nvPr>
            <p:ph type="subTitle" idx="1"/>
          </p:nvPr>
        </p:nvSpPr>
        <p:spPr>
          <a:xfrm>
            <a:off x="611719" y="4891939"/>
            <a:ext cx="10968567" cy="805052"/>
          </a:xfrm>
        </p:spPr>
        <p:txBody>
          <a:bodyPr anchor="b" anchorCtr="0"/>
          <a:lstStyle>
            <a:lvl1pPr marL="0" indent="0" algn="ctr">
              <a:buNone/>
              <a:defRPr>
                <a:solidFill>
                  <a:schemeClr val="bg1"/>
                </a:solidFill>
                <a:latin typeface="+mn-lt"/>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Rectangle 4"/>
          <p:cNvSpPr/>
          <p:nvPr userDrawn="1"/>
        </p:nvSpPr>
        <p:spPr>
          <a:xfrm>
            <a:off x="0" y="2183808"/>
            <a:ext cx="12192000" cy="2183808"/>
          </a:xfrm>
          <a:prstGeom prst="rect">
            <a:avLst/>
          </a:prstGeom>
          <a:solidFill>
            <a:srgbClr val="00395A">
              <a:alpha val="9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Text Placeholder 5"/>
          <p:cNvSpPr>
            <a:spLocks noGrp="1"/>
          </p:cNvSpPr>
          <p:nvPr>
            <p:ph type="body" sz="quarter" idx="10"/>
          </p:nvPr>
        </p:nvSpPr>
        <p:spPr>
          <a:xfrm>
            <a:off x="611717" y="2538981"/>
            <a:ext cx="10968568" cy="1574800"/>
          </a:xfrm>
        </p:spPr>
        <p:txBody>
          <a:bodyPr anchor="ctr" anchorCtr="1">
            <a:normAutofit/>
          </a:bodyPr>
          <a:lstStyle>
            <a:lvl1pPr marL="0" indent="0" algn="ctr">
              <a:buNone/>
              <a:defRPr sz="3600">
                <a:solidFill>
                  <a:schemeClr val="bg1"/>
                </a:solidFill>
                <a:latin typeface="+mj-lt"/>
              </a:defRPr>
            </a:lvl1pPr>
          </a:lstStyle>
          <a:p>
            <a:pPr lvl="0"/>
            <a:r>
              <a:rPr lang="en-US" dirty="0"/>
              <a:t>Click to edit Master text styles</a:t>
            </a:r>
          </a:p>
        </p:txBody>
      </p:sp>
      <p:pic>
        <p:nvPicPr>
          <p:cNvPr id="2" name="Picture 1"/>
          <p:cNvPicPr>
            <a:picLocks noChangeAspect="1"/>
          </p:cNvPicPr>
          <p:nvPr userDrawn="1"/>
        </p:nvPicPr>
        <p:blipFill>
          <a:blip r:embed="rId3" cstate="print"/>
          <a:stretch>
            <a:fillRect/>
          </a:stretch>
        </p:blipFill>
        <p:spPr>
          <a:xfrm>
            <a:off x="331457" y="186640"/>
            <a:ext cx="3127399" cy="1124767"/>
          </a:xfrm>
          <a:prstGeom prst="rect">
            <a:avLst/>
          </a:prstGeom>
        </p:spPr>
      </p:pic>
      <p:sp>
        <p:nvSpPr>
          <p:cNvPr id="6" name="Slide Number Placeholder 5"/>
          <p:cNvSpPr>
            <a:spLocks noGrp="1"/>
          </p:cNvSpPr>
          <p:nvPr>
            <p:ph type="sldNum" sz="quarter" idx="11"/>
          </p:nvPr>
        </p:nvSpPr>
        <p:spPr/>
        <p:txBody>
          <a:bodyPr/>
          <a:lstStyle/>
          <a:p>
            <a:fld id="{D260E43B-7F43-FA45-AAB7-E054FD6CC4E3}" type="slidenum">
              <a:rPr lang="en-US" smtClean="0"/>
              <a:pPr/>
              <a:t>‹#›</a:t>
            </a:fld>
            <a:endParaRPr lang="en-US" dirty="0"/>
          </a:p>
        </p:txBody>
      </p:sp>
    </p:spTree>
    <p:extLst>
      <p:ext uri="{BB962C8B-B14F-4D97-AF65-F5344CB8AC3E}">
        <p14:creationId xmlns:p14="http://schemas.microsoft.com/office/powerpoint/2010/main" val="3934156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Dark Backgroun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0309" y="1134598"/>
            <a:ext cx="10968914" cy="2422759"/>
          </a:xfrm>
        </p:spPr>
        <p:txBody>
          <a:bodyPr anchor="b" anchorCtr="0">
            <a:noAutofit/>
          </a:bodyPr>
          <a:lstStyle>
            <a:lvl1pPr algn="ctr">
              <a:defRPr sz="5400" b="1" i="0" baseline="0">
                <a:solidFill>
                  <a:schemeClr val="bg1"/>
                </a:solidFill>
                <a:latin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610309" y="3886201"/>
            <a:ext cx="10968907" cy="1092083"/>
          </a:xfrm>
        </p:spPr>
        <p:txBody>
          <a:bodyPr>
            <a:noAutofit/>
          </a:bodyPr>
          <a:lstStyle>
            <a:lvl1pPr marL="0" indent="0" algn="ctr">
              <a:buNone/>
              <a:defRPr b="0" i="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8" name="Group 7"/>
          <p:cNvGrpSpPr/>
          <p:nvPr userDrawn="1"/>
        </p:nvGrpSpPr>
        <p:grpSpPr>
          <a:xfrm>
            <a:off x="-201766" y="-141165"/>
            <a:ext cx="12586564" cy="7136527"/>
            <a:chOff x="-151325" y="-141165"/>
            <a:chExt cx="9439923" cy="7136527"/>
          </a:xfrm>
        </p:grpSpPr>
        <p:grpSp>
          <p:nvGrpSpPr>
            <p:cNvPr id="9" name="Group 8"/>
            <p:cNvGrpSpPr/>
            <p:nvPr userDrawn="1"/>
          </p:nvGrpSpPr>
          <p:grpSpPr>
            <a:xfrm>
              <a:off x="457731" y="6873247"/>
              <a:ext cx="8226688" cy="122115"/>
              <a:chOff x="457731" y="6582508"/>
              <a:chExt cx="8226688" cy="486507"/>
            </a:xfrm>
          </p:grpSpPr>
          <p:cxnSp>
            <p:nvCxnSpPr>
              <p:cNvPr id="118" name="Straight Connector 117"/>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0" name="Group 119"/>
              <p:cNvGrpSpPr/>
              <p:nvPr userDrawn="1"/>
            </p:nvGrpSpPr>
            <p:grpSpPr>
              <a:xfrm>
                <a:off x="7986158" y="6582508"/>
                <a:ext cx="152400" cy="486507"/>
                <a:chOff x="7983415" y="6582508"/>
                <a:chExt cx="152400" cy="486507"/>
              </a:xfrm>
            </p:grpSpPr>
            <p:cxnSp>
              <p:nvCxnSpPr>
                <p:cNvPr id="151" name="Straight Connector 1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userDrawn="1"/>
            </p:nvGrpSpPr>
            <p:grpSpPr>
              <a:xfrm>
                <a:off x="7287901" y="6582508"/>
                <a:ext cx="152400" cy="486507"/>
                <a:chOff x="7983415" y="6582508"/>
                <a:chExt cx="152400" cy="486507"/>
              </a:xfrm>
            </p:grpSpPr>
            <p:cxnSp>
              <p:nvCxnSpPr>
                <p:cNvPr id="149" name="Straight Connector 1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1"/>
              <p:cNvGrpSpPr/>
              <p:nvPr userDrawn="1"/>
            </p:nvGrpSpPr>
            <p:grpSpPr>
              <a:xfrm>
                <a:off x="6589644" y="6582508"/>
                <a:ext cx="152400" cy="486507"/>
                <a:chOff x="7983415" y="6582508"/>
                <a:chExt cx="152400" cy="486507"/>
              </a:xfrm>
            </p:grpSpPr>
            <p:cxnSp>
              <p:nvCxnSpPr>
                <p:cNvPr id="147" name="Straight Connector 1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userDrawn="1"/>
            </p:nvGrpSpPr>
            <p:grpSpPr>
              <a:xfrm>
                <a:off x="5891387" y="6582508"/>
                <a:ext cx="152400" cy="486507"/>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userDrawn="1"/>
            </p:nvGrpSpPr>
            <p:grpSpPr>
              <a:xfrm>
                <a:off x="5193130" y="6582508"/>
                <a:ext cx="152400" cy="486507"/>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4494873" y="6582508"/>
                <a:ext cx="152400" cy="486507"/>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3796616" y="6582508"/>
                <a:ext cx="152400" cy="486507"/>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3098359" y="6582508"/>
                <a:ext cx="152400" cy="486507"/>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2400102" y="6582508"/>
                <a:ext cx="152400" cy="486507"/>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1701845" y="6582508"/>
                <a:ext cx="152400" cy="486507"/>
                <a:chOff x="7983415" y="6582508"/>
                <a:chExt cx="152400" cy="486507"/>
              </a:xfrm>
            </p:grpSpPr>
            <p:cxnSp>
              <p:nvCxnSpPr>
                <p:cNvPr id="133" name="Straight Connector 1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userDrawn="1"/>
            </p:nvGrpSpPr>
            <p:grpSpPr>
              <a:xfrm>
                <a:off x="1003588" y="6582508"/>
                <a:ext cx="152400" cy="486507"/>
                <a:chOff x="7983415" y="6582508"/>
                <a:chExt cx="152400" cy="486507"/>
              </a:xfrm>
            </p:grpSpPr>
            <p:cxnSp>
              <p:nvCxnSpPr>
                <p:cNvPr id="131" name="Straight Connector 1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0" name="Group 9"/>
            <p:cNvGrpSpPr/>
            <p:nvPr userDrawn="1"/>
          </p:nvGrpSpPr>
          <p:grpSpPr>
            <a:xfrm>
              <a:off x="-151325" y="454007"/>
              <a:ext cx="122115" cy="5945205"/>
              <a:chOff x="-238875" y="454007"/>
              <a:chExt cx="122115" cy="5945205"/>
            </a:xfrm>
          </p:grpSpPr>
          <p:cxnSp>
            <p:nvCxnSpPr>
              <p:cNvPr id="83" name="Straight Connector 82"/>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4" name="Group 83"/>
              <p:cNvGrpSpPr/>
              <p:nvPr userDrawn="1"/>
            </p:nvGrpSpPr>
            <p:grpSpPr>
              <a:xfrm rot="5400000">
                <a:off x="-254017" y="5940709"/>
                <a:ext cx="152400" cy="122115"/>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userDrawn="1"/>
            </p:nvGrpSpPr>
            <p:grpSpPr>
              <a:xfrm rot="5400000">
                <a:off x="-254017" y="5467067"/>
                <a:ext cx="152400" cy="122115"/>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userDrawn="1"/>
            </p:nvGrpSpPr>
            <p:grpSpPr>
              <a:xfrm rot="5400000">
                <a:off x="-254017" y="4993425"/>
                <a:ext cx="152400" cy="122115"/>
                <a:chOff x="7983415" y="6582508"/>
                <a:chExt cx="152400" cy="486507"/>
              </a:xfrm>
            </p:grpSpPr>
            <p:cxnSp>
              <p:nvCxnSpPr>
                <p:cNvPr id="112" name="Straight Connector 1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p:cNvGrpSpPr/>
              <p:nvPr userDrawn="1"/>
            </p:nvGrpSpPr>
            <p:grpSpPr>
              <a:xfrm rot="5400000">
                <a:off x="-254017" y="4519783"/>
                <a:ext cx="152400" cy="122115"/>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userDrawn="1"/>
            </p:nvGrpSpPr>
            <p:grpSpPr>
              <a:xfrm rot="5400000">
                <a:off x="-254017" y="4046141"/>
                <a:ext cx="152400" cy="122115"/>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3572499"/>
                <a:ext cx="152400" cy="122115"/>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3098857"/>
                <a:ext cx="152400" cy="122115"/>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2625215"/>
                <a:ext cx="152400" cy="122115"/>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2151573"/>
                <a:ext cx="152400" cy="122115"/>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1677931"/>
                <a:ext cx="152400" cy="122115"/>
                <a:chOff x="7983415" y="6582508"/>
                <a:chExt cx="152400" cy="486507"/>
              </a:xfrm>
            </p:grpSpPr>
            <p:cxnSp>
              <p:nvCxnSpPr>
                <p:cNvPr id="98" name="Straight Connector 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userDrawn="1"/>
            </p:nvGrpSpPr>
            <p:grpSpPr>
              <a:xfrm rot="5400000">
                <a:off x="-254017" y="997340"/>
                <a:ext cx="152400" cy="122115"/>
                <a:chOff x="7983415" y="6582508"/>
                <a:chExt cx="152400" cy="486507"/>
              </a:xfrm>
            </p:grpSpPr>
            <p:cxnSp>
              <p:nvCxnSpPr>
                <p:cNvPr id="96" name="Straight Connector 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5" name="Straight Connector 94"/>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userDrawn="1"/>
          </p:nvGrpSpPr>
          <p:grpSpPr>
            <a:xfrm>
              <a:off x="9166483" y="454007"/>
              <a:ext cx="122115" cy="5945205"/>
              <a:chOff x="-238875" y="454007"/>
              <a:chExt cx="122115" cy="5945205"/>
            </a:xfrm>
          </p:grpSpPr>
          <p:cxnSp>
            <p:nvCxnSpPr>
              <p:cNvPr id="48" name="Straight Connector 47"/>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9" name="Group 48"/>
              <p:cNvGrpSpPr/>
              <p:nvPr userDrawn="1"/>
            </p:nvGrpSpPr>
            <p:grpSpPr>
              <a:xfrm rot="5400000">
                <a:off x="-254017" y="5940709"/>
                <a:ext cx="152400" cy="122115"/>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userDrawn="1"/>
            </p:nvGrpSpPr>
            <p:grpSpPr>
              <a:xfrm rot="5400000">
                <a:off x="-254017" y="5467067"/>
                <a:ext cx="152400" cy="122115"/>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userDrawn="1"/>
            </p:nvGrpSpPr>
            <p:grpSpPr>
              <a:xfrm rot="5400000">
                <a:off x="-254017" y="4993425"/>
                <a:ext cx="152400" cy="122115"/>
                <a:chOff x="7983415" y="6582508"/>
                <a:chExt cx="152400" cy="486507"/>
              </a:xfrm>
            </p:grpSpPr>
            <p:cxnSp>
              <p:nvCxnSpPr>
                <p:cNvPr id="77" name="Straight Connector 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userDrawn="1"/>
            </p:nvGrpSpPr>
            <p:grpSpPr>
              <a:xfrm rot="5400000">
                <a:off x="-254017" y="4519783"/>
                <a:ext cx="152400" cy="122115"/>
                <a:chOff x="7983415" y="6582508"/>
                <a:chExt cx="152400" cy="486507"/>
              </a:xfrm>
            </p:grpSpPr>
            <p:cxnSp>
              <p:nvCxnSpPr>
                <p:cNvPr id="75" name="Straight Connector 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userDrawn="1"/>
            </p:nvGrpSpPr>
            <p:grpSpPr>
              <a:xfrm rot="5400000">
                <a:off x="-254017" y="4046141"/>
                <a:ext cx="152400" cy="122115"/>
                <a:chOff x="7983415" y="6582508"/>
                <a:chExt cx="152400" cy="486507"/>
              </a:xfrm>
            </p:grpSpPr>
            <p:cxnSp>
              <p:nvCxnSpPr>
                <p:cNvPr id="73" name="Straight Connector 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3572499"/>
                <a:ext cx="152400" cy="122115"/>
                <a:chOff x="7983415" y="6582508"/>
                <a:chExt cx="152400" cy="486507"/>
              </a:xfrm>
            </p:grpSpPr>
            <p:cxnSp>
              <p:nvCxnSpPr>
                <p:cNvPr id="71" name="Straight Connector 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3098857"/>
                <a:ext cx="152400" cy="122115"/>
                <a:chOff x="7983415" y="6582508"/>
                <a:chExt cx="152400" cy="486507"/>
              </a:xfrm>
            </p:grpSpPr>
            <p:cxnSp>
              <p:nvCxnSpPr>
                <p:cNvPr id="69" name="Straight Connector 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2625215"/>
                <a:ext cx="152400" cy="122115"/>
                <a:chOff x="7983415" y="6582508"/>
                <a:chExt cx="152400" cy="486507"/>
              </a:xfrm>
            </p:grpSpPr>
            <p:cxnSp>
              <p:nvCxnSpPr>
                <p:cNvPr id="67" name="Straight Connector 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2151573"/>
                <a:ext cx="152400" cy="122115"/>
                <a:chOff x="7983415" y="6582508"/>
                <a:chExt cx="152400" cy="486507"/>
              </a:xfrm>
            </p:grpSpPr>
            <p:cxnSp>
              <p:nvCxnSpPr>
                <p:cNvPr id="65" name="Straight Connector 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1677931"/>
                <a:ext cx="152400" cy="122115"/>
                <a:chOff x="7983415" y="6582508"/>
                <a:chExt cx="152400" cy="486507"/>
              </a:xfrm>
            </p:grpSpPr>
            <p:cxnSp>
              <p:nvCxnSpPr>
                <p:cNvPr id="63" name="Straight Connector 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rot="5400000">
                <a:off x="-254017" y="997340"/>
                <a:ext cx="152400" cy="122115"/>
                <a:chOff x="7983415" y="6582508"/>
                <a:chExt cx="152400" cy="486507"/>
              </a:xfrm>
            </p:grpSpPr>
            <p:cxnSp>
              <p:nvCxnSpPr>
                <p:cNvPr id="61" name="Straight Connector 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0" name="Straight Connector 59"/>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userDrawn="1"/>
          </p:nvGrpSpPr>
          <p:grpSpPr>
            <a:xfrm>
              <a:off x="457731" y="-141165"/>
              <a:ext cx="8226688" cy="122115"/>
              <a:chOff x="457731" y="6582508"/>
              <a:chExt cx="8226688" cy="486507"/>
            </a:xfrm>
          </p:grpSpPr>
          <p:cxnSp>
            <p:nvCxnSpPr>
              <p:cNvPr id="13" name="Straight Connector 12"/>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5" name="Group 14"/>
              <p:cNvGrpSpPr/>
              <p:nvPr userDrawn="1"/>
            </p:nvGrpSpPr>
            <p:grpSpPr>
              <a:xfrm>
                <a:off x="7986158" y="6582508"/>
                <a:ext cx="152400" cy="486507"/>
                <a:chOff x="7983415" y="6582508"/>
                <a:chExt cx="152400" cy="486507"/>
              </a:xfrm>
            </p:grpSpPr>
            <p:cxnSp>
              <p:nvCxnSpPr>
                <p:cNvPr id="46" name="Straight Connector 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7287901" y="6582508"/>
                <a:ext cx="152400" cy="486507"/>
                <a:chOff x="7983415" y="6582508"/>
                <a:chExt cx="152400" cy="486507"/>
              </a:xfrm>
            </p:grpSpPr>
            <p:cxnSp>
              <p:nvCxnSpPr>
                <p:cNvPr id="44" name="Straight Connector 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userDrawn="1"/>
            </p:nvGrpSpPr>
            <p:grpSpPr>
              <a:xfrm>
                <a:off x="6589644" y="6582508"/>
                <a:ext cx="152400" cy="486507"/>
                <a:chOff x="7983415" y="6582508"/>
                <a:chExt cx="152400" cy="486507"/>
              </a:xfrm>
            </p:grpSpPr>
            <p:cxnSp>
              <p:nvCxnSpPr>
                <p:cNvPr id="42" name="Straight Connector 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5891387" y="6582508"/>
                <a:ext cx="152400" cy="486507"/>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userDrawn="1"/>
            </p:nvGrpSpPr>
            <p:grpSpPr>
              <a:xfrm>
                <a:off x="5193130" y="6582508"/>
                <a:ext cx="152400" cy="486507"/>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4494873" y="6582508"/>
                <a:ext cx="152400" cy="486507"/>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3796616" y="6582508"/>
                <a:ext cx="152400" cy="486507"/>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3098359" y="6582508"/>
                <a:ext cx="152400" cy="486507"/>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2400102" y="6582508"/>
                <a:ext cx="152400" cy="486507"/>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1701845" y="6582508"/>
                <a:ext cx="152400" cy="486507"/>
                <a:chOff x="7983415" y="6582508"/>
                <a:chExt cx="152400" cy="486507"/>
              </a:xfrm>
            </p:grpSpPr>
            <p:cxnSp>
              <p:nvCxnSpPr>
                <p:cNvPr id="28" name="Straight Connector 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a:xfrm>
                <a:off x="1003588" y="6582508"/>
                <a:ext cx="152400" cy="486507"/>
                <a:chOff x="7983415" y="6582508"/>
                <a:chExt cx="152400" cy="486507"/>
              </a:xfrm>
            </p:grpSpPr>
            <p:cxnSp>
              <p:nvCxnSpPr>
                <p:cNvPr id="26" name="Straight Connector 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4" name="Text Placeholder 153"/>
          <p:cNvSpPr>
            <a:spLocks noGrp="1"/>
          </p:cNvSpPr>
          <p:nvPr>
            <p:ph type="body" sz="quarter" idx="13"/>
          </p:nvPr>
        </p:nvSpPr>
        <p:spPr>
          <a:xfrm>
            <a:off x="610309" y="5327650"/>
            <a:ext cx="10968907" cy="520700"/>
          </a:xfrm>
        </p:spPr>
        <p:txBody>
          <a:bodyPr>
            <a:noAutofit/>
          </a:bodyPr>
          <a:lstStyle>
            <a:lvl1pPr marL="0" indent="0" algn="ctr">
              <a:buNone/>
              <a:defRPr sz="1200" b="1" baseline="0">
                <a:solidFill>
                  <a:schemeClr val="bg1"/>
                </a:solidFill>
              </a:defRPr>
            </a:lvl1pPr>
          </a:lstStyle>
          <a:p>
            <a:pPr lvl="0"/>
            <a:r>
              <a:rPr lang="en-US"/>
              <a:t>Click to edit Master text styles</a:t>
            </a:r>
          </a:p>
        </p:txBody>
      </p:sp>
      <p:pic>
        <p:nvPicPr>
          <p:cNvPr id="153" name="Picture 152" descr="DOE_Office_Science_white.png">
            <a:extLst>
              <a:ext uri="{FF2B5EF4-FFF2-40B4-BE49-F238E27FC236}">
                <a16:creationId xmlns:a16="http://schemas.microsoft.com/office/drawing/2014/main" id="{4327B12B-9E2F-EA47-9B79-D54BD52AFA1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43692" y="408349"/>
            <a:ext cx="1769532" cy="588347"/>
          </a:xfrm>
          <a:prstGeom prst="rect">
            <a:avLst/>
          </a:prstGeom>
        </p:spPr>
      </p:pic>
      <p:pic>
        <p:nvPicPr>
          <p:cNvPr id="156" name="Picture 155" descr="A picture containing drawing&#10;&#10;Description automatically generated">
            <a:extLst>
              <a:ext uri="{FF2B5EF4-FFF2-40B4-BE49-F238E27FC236}">
                <a16:creationId xmlns:a16="http://schemas.microsoft.com/office/drawing/2014/main" id="{187DB3F6-A168-E141-AC49-F54F3BED4F9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0149" y="323748"/>
            <a:ext cx="3200400" cy="722376"/>
          </a:xfrm>
          <a:prstGeom prst="rect">
            <a:avLst/>
          </a:prstGeom>
        </p:spPr>
      </p:pic>
    </p:spTree>
    <p:extLst>
      <p:ext uri="{BB962C8B-B14F-4D97-AF65-F5344CB8AC3E}">
        <p14:creationId xmlns:p14="http://schemas.microsoft.com/office/powerpoint/2010/main" val="2955905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mage">
    <p:spTree>
      <p:nvGrpSpPr>
        <p:cNvPr id="1" name=""/>
        <p:cNvGrpSpPr/>
        <p:nvPr/>
      </p:nvGrpSpPr>
      <p:grpSpPr>
        <a:xfrm>
          <a:off x="0" y="0"/>
          <a:ext cx="0" cy="0"/>
          <a:chOff x="0" y="0"/>
          <a:chExt cx="0" cy="0"/>
        </a:xfrm>
      </p:grpSpPr>
      <p:sp>
        <p:nvSpPr>
          <p:cNvPr id="2" name="Title 1"/>
          <p:cNvSpPr>
            <a:spLocks noGrp="1"/>
          </p:cNvSpPr>
          <p:nvPr>
            <p:ph type="ctrTitle"/>
          </p:nvPr>
        </p:nvSpPr>
        <p:spPr>
          <a:xfrm>
            <a:off x="607059" y="1784905"/>
            <a:ext cx="10968916" cy="809919"/>
          </a:xfrm>
        </p:spPr>
        <p:txBody>
          <a:bodyPr anchor="b" anchorCtr="0">
            <a:noAutofit/>
          </a:bodyPr>
          <a:lstStyle>
            <a:lvl1pPr algn="ctr">
              <a:defRPr sz="5400" baseline="0">
                <a:solidFill>
                  <a:schemeClr val="accent2"/>
                </a:solidFill>
              </a:defRPr>
            </a:lvl1pPr>
          </a:lstStyle>
          <a:p>
            <a:r>
              <a:rPr lang="en-US"/>
              <a:t>Click to edit Master title style</a:t>
            </a:r>
            <a:endParaRPr lang="en-US" dirty="0"/>
          </a:p>
        </p:txBody>
      </p:sp>
      <p:sp>
        <p:nvSpPr>
          <p:cNvPr id="3" name="Subtitle 2"/>
          <p:cNvSpPr>
            <a:spLocks noGrp="1"/>
          </p:cNvSpPr>
          <p:nvPr>
            <p:ph type="subTitle" idx="1"/>
          </p:nvPr>
        </p:nvSpPr>
        <p:spPr>
          <a:xfrm>
            <a:off x="607059" y="2762473"/>
            <a:ext cx="10968916" cy="357392"/>
          </a:xfrm>
        </p:spPr>
        <p:txBody>
          <a:bodyPr>
            <a:noAutofit/>
          </a:bodyPr>
          <a:lstStyle>
            <a:lvl1pPr marL="0" indent="0" algn="ctr" fontAlgn="ctr">
              <a:buNone/>
              <a:defRPr b="0" i="0" baseline="0">
                <a:solidFill>
                  <a:schemeClr val="tx2"/>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8" name="Group 7"/>
          <p:cNvGrpSpPr/>
          <p:nvPr userDrawn="1"/>
        </p:nvGrpSpPr>
        <p:grpSpPr>
          <a:xfrm>
            <a:off x="-201766" y="-141165"/>
            <a:ext cx="12586564" cy="7136527"/>
            <a:chOff x="-151325" y="-141165"/>
            <a:chExt cx="9439923" cy="7136527"/>
          </a:xfrm>
        </p:grpSpPr>
        <p:grpSp>
          <p:nvGrpSpPr>
            <p:cNvPr id="9" name="Group 8"/>
            <p:cNvGrpSpPr/>
            <p:nvPr userDrawn="1"/>
          </p:nvGrpSpPr>
          <p:grpSpPr>
            <a:xfrm>
              <a:off x="457731" y="6873247"/>
              <a:ext cx="8226688" cy="122115"/>
              <a:chOff x="457731" y="6582508"/>
              <a:chExt cx="8226688" cy="486507"/>
            </a:xfrm>
          </p:grpSpPr>
          <p:cxnSp>
            <p:nvCxnSpPr>
              <p:cNvPr id="118" name="Straight Connector 117"/>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0" name="Group 119"/>
              <p:cNvGrpSpPr/>
              <p:nvPr userDrawn="1"/>
            </p:nvGrpSpPr>
            <p:grpSpPr>
              <a:xfrm>
                <a:off x="7986158" y="6582508"/>
                <a:ext cx="152400" cy="486507"/>
                <a:chOff x="7983415" y="6582508"/>
                <a:chExt cx="152400" cy="486507"/>
              </a:xfrm>
            </p:grpSpPr>
            <p:cxnSp>
              <p:nvCxnSpPr>
                <p:cNvPr id="151" name="Straight Connector 1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userDrawn="1"/>
            </p:nvGrpSpPr>
            <p:grpSpPr>
              <a:xfrm>
                <a:off x="7287901" y="6582508"/>
                <a:ext cx="152400" cy="486507"/>
                <a:chOff x="7983415" y="6582508"/>
                <a:chExt cx="152400" cy="486507"/>
              </a:xfrm>
            </p:grpSpPr>
            <p:cxnSp>
              <p:nvCxnSpPr>
                <p:cNvPr id="149" name="Straight Connector 1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1"/>
              <p:cNvGrpSpPr/>
              <p:nvPr userDrawn="1"/>
            </p:nvGrpSpPr>
            <p:grpSpPr>
              <a:xfrm>
                <a:off x="6589644" y="6582508"/>
                <a:ext cx="152400" cy="486507"/>
                <a:chOff x="7983415" y="6582508"/>
                <a:chExt cx="152400" cy="486507"/>
              </a:xfrm>
            </p:grpSpPr>
            <p:cxnSp>
              <p:nvCxnSpPr>
                <p:cNvPr id="147" name="Straight Connector 1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userDrawn="1"/>
            </p:nvGrpSpPr>
            <p:grpSpPr>
              <a:xfrm>
                <a:off x="5891387" y="6582508"/>
                <a:ext cx="152400" cy="486507"/>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userDrawn="1"/>
            </p:nvGrpSpPr>
            <p:grpSpPr>
              <a:xfrm>
                <a:off x="5193130" y="6582508"/>
                <a:ext cx="152400" cy="486507"/>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4494873" y="6582508"/>
                <a:ext cx="152400" cy="486507"/>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3796616" y="6582508"/>
                <a:ext cx="152400" cy="486507"/>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3098359" y="6582508"/>
                <a:ext cx="152400" cy="486507"/>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2400102" y="6582508"/>
                <a:ext cx="152400" cy="486507"/>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1701845" y="6582508"/>
                <a:ext cx="152400" cy="486507"/>
                <a:chOff x="7983415" y="6582508"/>
                <a:chExt cx="152400" cy="486507"/>
              </a:xfrm>
            </p:grpSpPr>
            <p:cxnSp>
              <p:nvCxnSpPr>
                <p:cNvPr id="133" name="Straight Connector 1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userDrawn="1"/>
            </p:nvGrpSpPr>
            <p:grpSpPr>
              <a:xfrm>
                <a:off x="1003588" y="6582508"/>
                <a:ext cx="152400" cy="486507"/>
                <a:chOff x="7983415" y="6582508"/>
                <a:chExt cx="152400" cy="486507"/>
              </a:xfrm>
            </p:grpSpPr>
            <p:cxnSp>
              <p:nvCxnSpPr>
                <p:cNvPr id="131" name="Straight Connector 1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0" name="Group 9"/>
            <p:cNvGrpSpPr/>
            <p:nvPr userDrawn="1"/>
          </p:nvGrpSpPr>
          <p:grpSpPr>
            <a:xfrm>
              <a:off x="-151325" y="454007"/>
              <a:ext cx="122115" cy="5945205"/>
              <a:chOff x="-238875" y="454007"/>
              <a:chExt cx="122115" cy="5945205"/>
            </a:xfrm>
          </p:grpSpPr>
          <p:cxnSp>
            <p:nvCxnSpPr>
              <p:cNvPr id="83" name="Straight Connector 82"/>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4" name="Group 83"/>
              <p:cNvGrpSpPr/>
              <p:nvPr userDrawn="1"/>
            </p:nvGrpSpPr>
            <p:grpSpPr>
              <a:xfrm rot="5400000">
                <a:off x="-254017" y="5940709"/>
                <a:ext cx="152400" cy="122115"/>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userDrawn="1"/>
            </p:nvGrpSpPr>
            <p:grpSpPr>
              <a:xfrm rot="5400000">
                <a:off x="-254017" y="5467067"/>
                <a:ext cx="152400" cy="122115"/>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userDrawn="1"/>
            </p:nvGrpSpPr>
            <p:grpSpPr>
              <a:xfrm rot="5400000">
                <a:off x="-254017" y="4993425"/>
                <a:ext cx="152400" cy="122115"/>
                <a:chOff x="7983415" y="6582508"/>
                <a:chExt cx="152400" cy="486507"/>
              </a:xfrm>
            </p:grpSpPr>
            <p:cxnSp>
              <p:nvCxnSpPr>
                <p:cNvPr id="112" name="Straight Connector 1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p:cNvGrpSpPr/>
              <p:nvPr userDrawn="1"/>
            </p:nvGrpSpPr>
            <p:grpSpPr>
              <a:xfrm rot="5400000">
                <a:off x="-254017" y="4519783"/>
                <a:ext cx="152400" cy="122115"/>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userDrawn="1"/>
            </p:nvGrpSpPr>
            <p:grpSpPr>
              <a:xfrm rot="5400000">
                <a:off x="-254017" y="4046141"/>
                <a:ext cx="152400" cy="122115"/>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3572499"/>
                <a:ext cx="152400" cy="122115"/>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3098857"/>
                <a:ext cx="152400" cy="122115"/>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2625215"/>
                <a:ext cx="152400" cy="122115"/>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2151573"/>
                <a:ext cx="152400" cy="122115"/>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1677931"/>
                <a:ext cx="152400" cy="122115"/>
                <a:chOff x="7983415" y="6582508"/>
                <a:chExt cx="152400" cy="486507"/>
              </a:xfrm>
            </p:grpSpPr>
            <p:cxnSp>
              <p:nvCxnSpPr>
                <p:cNvPr id="98" name="Straight Connector 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userDrawn="1"/>
            </p:nvGrpSpPr>
            <p:grpSpPr>
              <a:xfrm rot="5400000">
                <a:off x="-254017" y="997340"/>
                <a:ext cx="152400" cy="122115"/>
                <a:chOff x="7983415" y="6582508"/>
                <a:chExt cx="152400" cy="486507"/>
              </a:xfrm>
            </p:grpSpPr>
            <p:cxnSp>
              <p:nvCxnSpPr>
                <p:cNvPr id="96" name="Straight Connector 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5" name="Straight Connector 94"/>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userDrawn="1"/>
          </p:nvGrpSpPr>
          <p:grpSpPr>
            <a:xfrm>
              <a:off x="9166483" y="454007"/>
              <a:ext cx="122115" cy="5945205"/>
              <a:chOff x="-238875" y="454007"/>
              <a:chExt cx="122115" cy="5945205"/>
            </a:xfrm>
          </p:grpSpPr>
          <p:cxnSp>
            <p:nvCxnSpPr>
              <p:cNvPr id="48" name="Straight Connector 47"/>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9" name="Group 48"/>
              <p:cNvGrpSpPr/>
              <p:nvPr userDrawn="1"/>
            </p:nvGrpSpPr>
            <p:grpSpPr>
              <a:xfrm rot="5400000">
                <a:off x="-254017" y="5940709"/>
                <a:ext cx="152400" cy="122115"/>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userDrawn="1"/>
            </p:nvGrpSpPr>
            <p:grpSpPr>
              <a:xfrm rot="5400000">
                <a:off x="-254017" y="5467067"/>
                <a:ext cx="152400" cy="122115"/>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userDrawn="1"/>
            </p:nvGrpSpPr>
            <p:grpSpPr>
              <a:xfrm rot="5400000">
                <a:off x="-254017" y="4993425"/>
                <a:ext cx="152400" cy="122115"/>
                <a:chOff x="7983415" y="6582508"/>
                <a:chExt cx="152400" cy="486507"/>
              </a:xfrm>
            </p:grpSpPr>
            <p:cxnSp>
              <p:nvCxnSpPr>
                <p:cNvPr id="77" name="Straight Connector 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userDrawn="1"/>
            </p:nvGrpSpPr>
            <p:grpSpPr>
              <a:xfrm rot="5400000">
                <a:off x="-254017" y="4519783"/>
                <a:ext cx="152400" cy="122115"/>
                <a:chOff x="7983415" y="6582508"/>
                <a:chExt cx="152400" cy="486507"/>
              </a:xfrm>
            </p:grpSpPr>
            <p:cxnSp>
              <p:nvCxnSpPr>
                <p:cNvPr id="75" name="Straight Connector 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userDrawn="1"/>
            </p:nvGrpSpPr>
            <p:grpSpPr>
              <a:xfrm rot="5400000">
                <a:off x="-254017" y="4046141"/>
                <a:ext cx="152400" cy="122115"/>
                <a:chOff x="7983415" y="6582508"/>
                <a:chExt cx="152400" cy="486507"/>
              </a:xfrm>
            </p:grpSpPr>
            <p:cxnSp>
              <p:nvCxnSpPr>
                <p:cNvPr id="73" name="Straight Connector 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3572499"/>
                <a:ext cx="152400" cy="122115"/>
                <a:chOff x="7983415" y="6582508"/>
                <a:chExt cx="152400" cy="486507"/>
              </a:xfrm>
            </p:grpSpPr>
            <p:cxnSp>
              <p:nvCxnSpPr>
                <p:cNvPr id="71" name="Straight Connector 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3098857"/>
                <a:ext cx="152400" cy="122115"/>
                <a:chOff x="7983415" y="6582508"/>
                <a:chExt cx="152400" cy="486507"/>
              </a:xfrm>
            </p:grpSpPr>
            <p:cxnSp>
              <p:nvCxnSpPr>
                <p:cNvPr id="69" name="Straight Connector 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2625215"/>
                <a:ext cx="152400" cy="122115"/>
                <a:chOff x="7983415" y="6582508"/>
                <a:chExt cx="152400" cy="486507"/>
              </a:xfrm>
            </p:grpSpPr>
            <p:cxnSp>
              <p:nvCxnSpPr>
                <p:cNvPr id="67" name="Straight Connector 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2151573"/>
                <a:ext cx="152400" cy="122115"/>
                <a:chOff x="7983415" y="6582508"/>
                <a:chExt cx="152400" cy="486507"/>
              </a:xfrm>
            </p:grpSpPr>
            <p:cxnSp>
              <p:nvCxnSpPr>
                <p:cNvPr id="65" name="Straight Connector 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1677931"/>
                <a:ext cx="152400" cy="122115"/>
                <a:chOff x="7983415" y="6582508"/>
                <a:chExt cx="152400" cy="486507"/>
              </a:xfrm>
            </p:grpSpPr>
            <p:cxnSp>
              <p:nvCxnSpPr>
                <p:cNvPr id="63" name="Straight Connector 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rot="5400000">
                <a:off x="-254017" y="997340"/>
                <a:ext cx="152400" cy="122115"/>
                <a:chOff x="7983415" y="6582508"/>
                <a:chExt cx="152400" cy="486507"/>
              </a:xfrm>
            </p:grpSpPr>
            <p:cxnSp>
              <p:nvCxnSpPr>
                <p:cNvPr id="61" name="Straight Connector 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0" name="Straight Connector 59"/>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userDrawn="1"/>
          </p:nvGrpSpPr>
          <p:grpSpPr>
            <a:xfrm>
              <a:off x="457731" y="-141165"/>
              <a:ext cx="8226688" cy="122115"/>
              <a:chOff x="457731" y="6582508"/>
              <a:chExt cx="8226688" cy="486507"/>
            </a:xfrm>
          </p:grpSpPr>
          <p:cxnSp>
            <p:nvCxnSpPr>
              <p:cNvPr id="13" name="Straight Connector 12"/>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5" name="Group 14"/>
              <p:cNvGrpSpPr/>
              <p:nvPr userDrawn="1"/>
            </p:nvGrpSpPr>
            <p:grpSpPr>
              <a:xfrm>
                <a:off x="7986158" y="6582508"/>
                <a:ext cx="152400" cy="486507"/>
                <a:chOff x="7983415" y="6582508"/>
                <a:chExt cx="152400" cy="486507"/>
              </a:xfrm>
            </p:grpSpPr>
            <p:cxnSp>
              <p:nvCxnSpPr>
                <p:cNvPr id="46" name="Straight Connector 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7287901" y="6582508"/>
                <a:ext cx="152400" cy="486507"/>
                <a:chOff x="7983415" y="6582508"/>
                <a:chExt cx="152400" cy="486507"/>
              </a:xfrm>
            </p:grpSpPr>
            <p:cxnSp>
              <p:nvCxnSpPr>
                <p:cNvPr id="44" name="Straight Connector 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userDrawn="1"/>
            </p:nvGrpSpPr>
            <p:grpSpPr>
              <a:xfrm>
                <a:off x="6589644" y="6582508"/>
                <a:ext cx="152400" cy="486507"/>
                <a:chOff x="7983415" y="6582508"/>
                <a:chExt cx="152400" cy="486507"/>
              </a:xfrm>
            </p:grpSpPr>
            <p:cxnSp>
              <p:nvCxnSpPr>
                <p:cNvPr id="42" name="Straight Connector 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5891387" y="6582508"/>
                <a:ext cx="152400" cy="486507"/>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userDrawn="1"/>
            </p:nvGrpSpPr>
            <p:grpSpPr>
              <a:xfrm>
                <a:off x="5193130" y="6582508"/>
                <a:ext cx="152400" cy="486507"/>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4494873" y="6582508"/>
                <a:ext cx="152400" cy="486507"/>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3796616" y="6582508"/>
                <a:ext cx="152400" cy="486507"/>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3098359" y="6582508"/>
                <a:ext cx="152400" cy="486507"/>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2400102" y="6582508"/>
                <a:ext cx="152400" cy="486507"/>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1701845" y="6582508"/>
                <a:ext cx="152400" cy="486507"/>
                <a:chOff x="7983415" y="6582508"/>
                <a:chExt cx="152400" cy="486507"/>
              </a:xfrm>
            </p:grpSpPr>
            <p:cxnSp>
              <p:nvCxnSpPr>
                <p:cNvPr id="28" name="Straight Connector 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a:xfrm>
                <a:off x="1003588" y="6582508"/>
                <a:ext cx="152400" cy="486507"/>
                <a:chOff x="7983415" y="6582508"/>
                <a:chExt cx="152400" cy="486507"/>
              </a:xfrm>
            </p:grpSpPr>
            <p:cxnSp>
              <p:nvCxnSpPr>
                <p:cNvPr id="26" name="Straight Connector 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4" name="Text Placeholder 153"/>
          <p:cNvSpPr>
            <a:spLocks noGrp="1"/>
          </p:cNvSpPr>
          <p:nvPr>
            <p:ph type="body" sz="quarter" idx="13"/>
          </p:nvPr>
        </p:nvSpPr>
        <p:spPr>
          <a:xfrm>
            <a:off x="607059" y="3289385"/>
            <a:ext cx="10968916" cy="267972"/>
          </a:xfrm>
        </p:spPr>
        <p:txBody>
          <a:bodyPr>
            <a:noAutofit/>
          </a:bodyPr>
          <a:lstStyle>
            <a:lvl1pPr marL="0" indent="0" algn="ctr">
              <a:buNone/>
              <a:defRPr sz="1200" b="1" baseline="0">
                <a:solidFill>
                  <a:schemeClr val="tx2"/>
                </a:solidFill>
              </a:defRPr>
            </a:lvl1pPr>
          </a:lstStyle>
          <a:p>
            <a:pPr lvl="0"/>
            <a:r>
              <a:rPr lang="en-US"/>
              <a:t>Click to edit Master text styles</a:t>
            </a:r>
          </a:p>
        </p:txBody>
      </p:sp>
      <p:sp>
        <p:nvSpPr>
          <p:cNvPr id="155" name="Picture Placeholder 154">
            <a:extLst>
              <a:ext uri="{FF2B5EF4-FFF2-40B4-BE49-F238E27FC236}">
                <a16:creationId xmlns:a16="http://schemas.microsoft.com/office/drawing/2014/main" id="{DDEDD069-6DED-8E45-89A4-F1AB098B03F4}"/>
              </a:ext>
            </a:extLst>
          </p:cNvPr>
          <p:cNvSpPr>
            <a:spLocks noGrp="1"/>
          </p:cNvSpPr>
          <p:nvPr>
            <p:ph type="pic" sz="quarter" idx="14"/>
          </p:nvPr>
        </p:nvSpPr>
        <p:spPr>
          <a:xfrm>
            <a:off x="1" y="3709988"/>
            <a:ext cx="12192000" cy="3148012"/>
          </a:xfrm>
        </p:spPr>
        <p:txBody>
          <a:bodyPr/>
          <a:lstStyle/>
          <a:p>
            <a:r>
              <a:rPr lang="en-US"/>
              <a:t>Click icon to add picture</a:t>
            </a:r>
            <a:endParaRPr lang="en-US" dirty="0"/>
          </a:p>
        </p:txBody>
      </p:sp>
      <p:pic>
        <p:nvPicPr>
          <p:cNvPr id="153" name="Picture 152" descr="A close up of a sign&#10;&#10;Description automatically generated">
            <a:extLst>
              <a:ext uri="{FF2B5EF4-FFF2-40B4-BE49-F238E27FC236}">
                <a16:creationId xmlns:a16="http://schemas.microsoft.com/office/drawing/2014/main" id="{4595E5C9-9D1D-E54F-A7EF-4D59140D6A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69360" y="406400"/>
            <a:ext cx="3200400" cy="817306"/>
          </a:xfrm>
          <a:prstGeom prst="rect">
            <a:avLst/>
          </a:prstGeom>
        </p:spPr>
      </p:pic>
      <p:pic>
        <p:nvPicPr>
          <p:cNvPr id="5" name="Picture 4" descr="A close up of a sign&#10;&#10;Description automatically generated">
            <a:extLst>
              <a:ext uri="{FF2B5EF4-FFF2-40B4-BE49-F238E27FC236}">
                <a16:creationId xmlns:a16="http://schemas.microsoft.com/office/drawing/2014/main" id="{F9D89F58-FCB2-A04E-B6D9-68B5328B7FF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40112" y="411480"/>
            <a:ext cx="1773936" cy="574312"/>
          </a:xfrm>
          <a:prstGeom prst="rect">
            <a:avLst/>
          </a:prstGeom>
        </p:spPr>
      </p:pic>
    </p:spTree>
    <p:extLst>
      <p:ext uri="{BB962C8B-B14F-4D97-AF65-F5344CB8AC3E}">
        <p14:creationId xmlns:p14="http://schemas.microsoft.com/office/powerpoint/2010/main" val="2964312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6072" y="457200"/>
            <a:ext cx="10972799" cy="1143001"/>
          </a:xfrm>
        </p:spPr>
        <p:txBody>
          <a:bodyPr wrap="square" anchor="t" anchorCtr="0"/>
          <a:lstStyle>
            <a:lvl1pPr>
              <a:defRPr b="1" i="0" cap="none" baseline="0"/>
            </a:lvl1pPr>
          </a:lstStyle>
          <a:p>
            <a:r>
              <a:rPr lang="en-US"/>
              <a:t>Click to edit Master title style</a:t>
            </a:r>
            <a:endParaRPr lang="en-US" dirty="0"/>
          </a:p>
        </p:txBody>
      </p:sp>
      <p:sp>
        <p:nvSpPr>
          <p:cNvPr id="3" name="Content Placeholder 2"/>
          <p:cNvSpPr>
            <a:spLocks noGrp="1"/>
          </p:cNvSpPr>
          <p:nvPr>
            <p:ph idx="1"/>
          </p:nvPr>
        </p:nvSpPr>
        <p:spPr>
          <a:xfrm>
            <a:off x="576072" y="1600201"/>
            <a:ext cx="10972800" cy="4508499"/>
          </a:xfrm>
        </p:spPr>
        <p:txBody>
          <a:bodyPr/>
          <a:lstStyle>
            <a:lvl1pPr>
              <a:buClr>
                <a:schemeClr val="accent2"/>
              </a:buClr>
              <a:defRPr/>
            </a:lvl1pPr>
            <a:lvl2pPr marL="457200" indent="-228600">
              <a:spcBef>
                <a:spcPts val="380"/>
              </a:spcBef>
              <a:buClr>
                <a:schemeClr val="accent2"/>
              </a:buClr>
              <a:defRPr baseline="0">
                <a:latin typeface="Arial" panose="020B0604020202020204" pitchFamily="34" charset="0"/>
              </a:defRPr>
            </a:lvl2pPr>
            <a:lvl3pPr>
              <a:buClr>
                <a:schemeClr val="accent2"/>
              </a:buClr>
              <a:defRPr baseline="0">
                <a:latin typeface="Arial" panose="020B0604020202020204" pitchFamily="34" charset="0"/>
              </a:defRPr>
            </a:lvl3pPr>
            <a:lvl4pPr>
              <a:buClr>
                <a:schemeClr val="accent2"/>
              </a:buClr>
              <a:defRPr baseline="0">
                <a:latin typeface="Arial" panose="020B0604020202020204" pitchFamily="34" charset="0"/>
              </a:defRPr>
            </a:lvl4pPr>
            <a:lvl5pPr>
              <a:buClr>
                <a:schemeClr val="accent2"/>
              </a:buClr>
              <a:defRPr baseline="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BD3DF37F-4300-7446-B86E-A122B61CBEC3}"/>
              </a:ext>
            </a:extLst>
          </p:cNvPr>
          <p:cNvSpPr>
            <a:spLocks noGrp="1"/>
          </p:cNvSpPr>
          <p:nvPr>
            <p:ph type="dt" sz="half" idx="10"/>
          </p:nvPr>
        </p:nvSpPr>
        <p:spPr/>
        <p:txBody>
          <a:bodyPr/>
          <a:lstStyle/>
          <a:p>
            <a:fld id="{B07F3B32-0FD6-654A-8A3E-5A7632837DD7}" type="datetime1">
              <a:rPr lang="en-US" smtClean="0"/>
              <a:t>4/30/2024</a:t>
            </a:fld>
            <a:endParaRPr lang="en-US" dirty="0"/>
          </a:p>
        </p:txBody>
      </p:sp>
      <p:sp>
        <p:nvSpPr>
          <p:cNvPr id="5" name="Footer Placeholder 4">
            <a:extLst>
              <a:ext uri="{FF2B5EF4-FFF2-40B4-BE49-F238E27FC236}">
                <a16:creationId xmlns:a16="http://schemas.microsoft.com/office/drawing/2014/main" id="{057918A5-5A9E-D242-856A-C2A607D6B893}"/>
              </a:ext>
            </a:extLst>
          </p:cNvPr>
          <p:cNvSpPr>
            <a:spLocks noGrp="1"/>
          </p:cNvSpPr>
          <p:nvPr>
            <p:ph type="ftr" sz="quarter" idx="11"/>
          </p:nvPr>
        </p:nvSpPr>
        <p:spPr>
          <a:xfrm>
            <a:off x="576072" y="6356350"/>
            <a:ext cx="9106596" cy="365125"/>
          </a:xfrm>
        </p:spPr>
        <p:txBody>
          <a:bodyPr/>
          <a:lstStyle/>
          <a:p>
            <a:r>
              <a:rPr lang="en-US" dirty="0"/>
              <a:t>Presentation Title | BERKELEY LAB</a:t>
            </a:r>
          </a:p>
        </p:txBody>
      </p:sp>
      <p:sp>
        <p:nvSpPr>
          <p:cNvPr id="9" name="Slide Number Placeholder 8">
            <a:extLst>
              <a:ext uri="{FF2B5EF4-FFF2-40B4-BE49-F238E27FC236}">
                <a16:creationId xmlns:a16="http://schemas.microsoft.com/office/drawing/2014/main" id="{3F4CE0EE-5B5A-6145-8847-32783B915D88}"/>
              </a:ext>
            </a:extLst>
          </p:cNvPr>
          <p:cNvSpPr>
            <a:spLocks noGrp="1"/>
          </p:cNvSpPr>
          <p:nvPr>
            <p:ph type="sldNum" sz="quarter" idx="12"/>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517411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3618" y="457200"/>
            <a:ext cx="10972800" cy="548640"/>
          </a:xfrm>
        </p:spPr>
        <p:txBody>
          <a:bodyPr anchor="t" anchorCtr="0"/>
          <a:lstStyle>
            <a:lvl1pPr>
              <a:defRPr sz="3200" b="1" i="0" cap="none" baseline="0">
                <a:solidFill>
                  <a:srgbClr val="313C5A"/>
                </a:solidFill>
              </a:defRPr>
            </a:lvl1pPr>
          </a:lstStyle>
          <a:p>
            <a:r>
              <a:rPr lang="en-US"/>
              <a:t>Click to edit Master title style</a:t>
            </a:r>
            <a:endParaRPr lang="en-US" dirty="0"/>
          </a:p>
        </p:txBody>
      </p:sp>
      <p:sp>
        <p:nvSpPr>
          <p:cNvPr id="3" name="Content Placeholder 2"/>
          <p:cNvSpPr>
            <a:spLocks noGrp="1"/>
          </p:cNvSpPr>
          <p:nvPr>
            <p:ph idx="1"/>
          </p:nvPr>
        </p:nvSpPr>
        <p:spPr>
          <a:xfrm>
            <a:off x="573616" y="1600201"/>
            <a:ext cx="11008784" cy="4495799"/>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p:cNvSpPr>
            <a:spLocks noGrp="1"/>
          </p:cNvSpPr>
          <p:nvPr>
            <p:ph type="body" sz="quarter" idx="13"/>
          </p:nvPr>
        </p:nvSpPr>
        <p:spPr>
          <a:xfrm>
            <a:off x="576072" y="1055688"/>
            <a:ext cx="10936816" cy="457200"/>
          </a:xfrm>
        </p:spPr>
        <p:txBody>
          <a:bodyPr anchor="b" anchorCtr="0"/>
          <a:lstStyle>
            <a:lvl1pPr marL="0" indent="0">
              <a:buNone/>
              <a:defRPr sz="2000" i="0" baseline="0">
                <a:solidFill>
                  <a:schemeClr val="accent2"/>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FEE0BA4C-AA60-9A4D-B29D-E83B8846A52D}"/>
              </a:ext>
            </a:extLst>
          </p:cNvPr>
          <p:cNvSpPr>
            <a:spLocks noGrp="1"/>
          </p:cNvSpPr>
          <p:nvPr>
            <p:ph type="dt" sz="half" idx="14"/>
          </p:nvPr>
        </p:nvSpPr>
        <p:spPr/>
        <p:txBody>
          <a:bodyPr/>
          <a:lstStyle/>
          <a:p>
            <a:fld id="{85D97717-E7DB-4548-B51C-0A9B0A443C8D}" type="datetime1">
              <a:rPr lang="en-US" smtClean="0"/>
              <a:t>4/30/2024</a:t>
            </a:fld>
            <a:endParaRPr lang="en-US" dirty="0"/>
          </a:p>
        </p:txBody>
      </p:sp>
      <p:sp>
        <p:nvSpPr>
          <p:cNvPr id="7" name="Footer Placeholder 6">
            <a:extLst>
              <a:ext uri="{FF2B5EF4-FFF2-40B4-BE49-F238E27FC236}">
                <a16:creationId xmlns:a16="http://schemas.microsoft.com/office/drawing/2014/main" id="{57DFF5C0-BDA8-E348-A773-C9C0C69FB33D}"/>
              </a:ext>
            </a:extLst>
          </p:cNvPr>
          <p:cNvSpPr>
            <a:spLocks noGrp="1"/>
          </p:cNvSpPr>
          <p:nvPr>
            <p:ph type="ftr" sz="quarter" idx="15"/>
          </p:nvPr>
        </p:nvSpPr>
        <p:spPr/>
        <p:txBody>
          <a:bodyPr/>
          <a:lstStyle/>
          <a:p>
            <a:r>
              <a:rPr lang="en-US" dirty="0"/>
              <a:t>Presentation Title | BERKELEY LAB</a:t>
            </a:r>
          </a:p>
        </p:txBody>
      </p:sp>
      <p:sp>
        <p:nvSpPr>
          <p:cNvPr id="8" name="Slide Number Placeholder 7">
            <a:extLst>
              <a:ext uri="{FF2B5EF4-FFF2-40B4-BE49-F238E27FC236}">
                <a16:creationId xmlns:a16="http://schemas.microsoft.com/office/drawing/2014/main" id="{0C9A09C0-DCA8-BA45-84BB-3CD9C9C7BFD8}"/>
              </a:ext>
            </a:extLst>
          </p:cNvPr>
          <p:cNvSpPr>
            <a:spLocks noGrp="1"/>
          </p:cNvSpPr>
          <p:nvPr>
            <p:ph type="sldNum" sz="quarter" idx="16"/>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1125594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White">
    <p:spTree>
      <p:nvGrpSpPr>
        <p:cNvPr id="1" name=""/>
        <p:cNvGrpSpPr/>
        <p:nvPr/>
      </p:nvGrpSpPr>
      <p:grpSpPr>
        <a:xfrm>
          <a:off x="0" y="0"/>
          <a:ext cx="0" cy="0"/>
          <a:chOff x="0" y="0"/>
          <a:chExt cx="0" cy="0"/>
        </a:xfrm>
      </p:grpSpPr>
      <p:sp>
        <p:nvSpPr>
          <p:cNvPr id="2" name="Title 1"/>
          <p:cNvSpPr>
            <a:spLocks noGrp="1"/>
          </p:cNvSpPr>
          <p:nvPr>
            <p:ph type="title"/>
          </p:nvPr>
        </p:nvSpPr>
        <p:spPr>
          <a:xfrm>
            <a:off x="576072" y="1864177"/>
            <a:ext cx="10963079" cy="1362075"/>
          </a:xfrm>
        </p:spPr>
        <p:txBody>
          <a:bodyPr anchor="b" anchorCtr="0">
            <a:noAutofit/>
          </a:bodyPr>
          <a:lstStyle>
            <a:lvl1pPr algn="ctr">
              <a:defRPr sz="5400" b="1" i="0" cap="none" baseline="0">
                <a:solidFill>
                  <a:schemeClr val="accent2"/>
                </a:solidFill>
              </a:defRPr>
            </a:lvl1pPr>
          </a:lstStyle>
          <a:p>
            <a:r>
              <a:rPr lang="en-US"/>
              <a:t>Click to edit Master title style</a:t>
            </a:r>
            <a:endParaRPr lang="en-US" dirty="0"/>
          </a:p>
        </p:txBody>
      </p:sp>
      <p:sp>
        <p:nvSpPr>
          <p:cNvPr id="3" name="Text Placeholder 2"/>
          <p:cNvSpPr>
            <a:spLocks noGrp="1"/>
          </p:cNvSpPr>
          <p:nvPr>
            <p:ph type="body" idx="1"/>
          </p:nvPr>
        </p:nvSpPr>
        <p:spPr>
          <a:xfrm>
            <a:off x="576072" y="3667126"/>
            <a:ext cx="10963079" cy="975895"/>
          </a:xfrm>
        </p:spPr>
        <p:txBody>
          <a:bodyPr anchor="b">
            <a:noAutofit/>
          </a:bodyPr>
          <a:lstStyle>
            <a:lvl1pPr marL="0" indent="0" algn="ctr">
              <a:buNone/>
              <a:defRPr sz="2000" b="0" i="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Content Placeholder 2"/>
          <p:cNvSpPr>
            <a:spLocks noGrp="1"/>
          </p:cNvSpPr>
          <p:nvPr>
            <p:ph idx="13"/>
          </p:nvPr>
        </p:nvSpPr>
        <p:spPr>
          <a:xfrm>
            <a:off x="576072" y="5083895"/>
            <a:ext cx="10963079" cy="1268528"/>
          </a:xfrm>
        </p:spPr>
        <p:txBody>
          <a:bodyPr>
            <a:noAutofit/>
          </a:bodyPr>
          <a:lstStyle>
            <a:lvl1pPr algn="ctr">
              <a:lnSpc>
                <a:spcPct val="110000"/>
              </a:lnSpc>
              <a:spcAft>
                <a:spcPts val="600"/>
              </a:spcAft>
              <a:buNone/>
              <a:defRPr sz="1100" b="0" i="0" baseline="0">
                <a:solidFill>
                  <a:schemeClr val="tx1"/>
                </a:solidFill>
                <a:latin typeface="+mn-lt"/>
              </a:defRPr>
            </a:lvl1pPr>
            <a:lvl2pPr>
              <a:defRPr sz="1100" b="0" i="0">
                <a:solidFill>
                  <a:schemeClr val="tx2"/>
                </a:solidFill>
                <a:latin typeface="+mj-lt"/>
              </a:defRPr>
            </a:lvl2pPr>
            <a:lvl3pPr>
              <a:defRPr sz="1100" b="0" i="0">
                <a:solidFill>
                  <a:schemeClr val="tx2"/>
                </a:solidFill>
                <a:latin typeface="+mj-lt"/>
              </a:defRPr>
            </a:lvl3pPr>
            <a:lvl4pPr>
              <a:defRPr sz="1100" b="0" i="0">
                <a:solidFill>
                  <a:schemeClr val="tx2"/>
                </a:solidFill>
                <a:latin typeface="+mj-lt"/>
              </a:defRPr>
            </a:lvl4pPr>
            <a:lvl5pPr>
              <a:defRPr sz="1100" b="0" i="0">
                <a:solidFill>
                  <a:schemeClr val="tx2"/>
                </a:solidFill>
                <a:latin typeface="+mj-lt"/>
              </a:defRPr>
            </a:lvl5pPr>
          </a:lstStyle>
          <a:p>
            <a:pPr lvl="0"/>
            <a:r>
              <a:rPr lang="en-US"/>
              <a:t>Click to edit Master text styles</a:t>
            </a:r>
          </a:p>
        </p:txBody>
      </p:sp>
      <p:cxnSp>
        <p:nvCxnSpPr>
          <p:cNvPr id="8" name="Straight Connector 7"/>
          <p:cNvCxnSpPr/>
          <p:nvPr userDrawn="1"/>
        </p:nvCxnSpPr>
        <p:spPr>
          <a:xfrm>
            <a:off x="614460" y="4931494"/>
            <a:ext cx="10963080" cy="0"/>
          </a:xfrm>
          <a:prstGeom prst="line">
            <a:avLst/>
          </a:prstGeom>
          <a:ln w="635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BBBF82B9-A148-A84F-BCA0-4034A3A8ADDD}"/>
              </a:ext>
            </a:extLst>
          </p:cNvPr>
          <p:cNvSpPr>
            <a:spLocks noGrp="1"/>
          </p:cNvSpPr>
          <p:nvPr>
            <p:ph type="dt" sz="half" idx="14"/>
          </p:nvPr>
        </p:nvSpPr>
        <p:spPr/>
        <p:txBody>
          <a:bodyPr/>
          <a:lstStyle/>
          <a:p>
            <a:fld id="{F354AC63-4A8D-5543-89A9-AD12D81EF8E4}" type="datetime1">
              <a:rPr lang="en-US" smtClean="0"/>
              <a:t>4/30/2024</a:t>
            </a:fld>
            <a:endParaRPr lang="en-US" dirty="0"/>
          </a:p>
        </p:txBody>
      </p:sp>
      <p:sp>
        <p:nvSpPr>
          <p:cNvPr id="5" name="Footer Placeholder 4">
            <a:extLst>
              <a:ext uri="{FF2B5EF4-FFF2-40B4-BE49-F238E27FC236}">
                <a16:creationId xmlns:a16="http://schemas.microsoft.com/office/drawing/2014/main" id="{D978C270-EE72-E643-86F3-6BAB5A74ED7E}"/>
              </a:ext>
            </a:extLst>
          </p:cNvPr>
          <p:cNvSpPr>
            <a:spLocks noGrp="1"/>
          </p:cNvSpPr>
          <p:nvPr>
            <p:ph type="ftr" sz="quarter" idx="15"/>
          </p:nvPr>
        </p:nvSpPr>
        <p:spPr/>
        <p:txBody>
          <a:bodyPr/>
          <a:lstStyle/>
          <a:p>
            <a:r>
              <a:rPr lang="en-US" dirty="0"/>
              <a:t>Presentation Title | BERKELEY LAB</a:t>
            </a:r>
          </a:p>
        </p:txBody>
      </p:sp>
      <p:sp>
        <p:nvSpPr>
          <p:cNvPr id="6" name="Slide Number Placeholder 5">
            <a:extLst>
              <a:ext uri="{FF2B5EF4-FFF2-40B4-BE49-F238E27FC236}">
                <a16:creationId xmlns:a16="http://schemas.microsoft.com/office/drawing/2014/main" id="{7C13693B-CF22-D144-AFDE-69A55E267396}"/>
              </a:ext>
            </a:extLst>
          </p:cNvPr>
          <p:cNvSpPr>
            <a:spLocks noGrp="1"/>
          </p:cNvSpPr>
          <p:nvPr>
            <p:ph type="sldNum" sz="quarter" idx="16"/>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2892300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Color">
    <p:spTree>
      <p:nvGrpSpPr>
        <p:cNvPr id="1" name=""/>
        <p:cNvGrpSpPr/>
        <p:nvPr/>
      </p:nvGrpSpPr>
      <p:grpSpPr>
        <a:xfrm>
          <a:off x="0" y="0"/>
          <a:ext cx="0" cy="0"/>
          <a:chOff x="0" y="0"/>
          <a:chExt cx="0" cy="0"/>
        </a:xfrm>
      </p:grpSpPr>
      <p:sp>
        <p:nvSpPr>
          <p:cNvPr id="2" name="Title 1"/>
          <p:cNvSpPr>
            <a:spLocks noGrp="1"/>
          </p:cNvSpPr>
          <p:nvPr>
            <p:ph type="title"/>
          </p:nvPr>
        </p:nvSpPr>
        <p:spPr>
          <a:xfrm>
            <a:off x="576072" y="1828800"/>
            <a:ext cx="10963079" cy="1362075"/>
          </a:xfrm>
        </p:spPr>
        <p:txBody>
          <a:bodyPr anchor="b" anchorCtr="0">
            <a:noAutofit/>
          </a:bodyPr>
          <a:lstStyle>
            <a:lvl1pPr algn="ctr">
              <a:defRPr sz="5400" b="1" i="0" cap="none"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76072" y="3657600"/>
            <a:ext cx="10963079" cy="975895"/>
          </a:xfrm>
        </p:spPr>
        <p:txBody>
          <a:bodyPr anchor="b">
            <a:noAutofit/>
          </a:bodyPr>
          <a:lstStyle>
            <a:lvl1pPr marL="0" indent="0" algn="ctr">
              <a:buNone/>
              <a:defRPr sz="2000" b="0" i="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Content Placeholder 2"/>
          <p:cNvSpPr>
            <a:spLocks noGrp="1"/>
          </p:cNvSpPr>
          <p:nvPr>
            <p:ph idx="13"/>
          </p:nvPr>
        </p:nvSpPr>
        <p:spPr>
          <a:xfrm>
            <a:off x="576072" y="5029200"/>
            <a:ext cx="10972091" cy="1268528"/>
          </a:xfrm>
        </p:spPr>
        <p:txBody>
          <a:bodyPr>
            <a:noAutofit/>
          </a:bodyPr>
          <a:lstStyle>
            <a:lvl1pPr algn="ctr">
              <a:lnSpc>
                <a:spcPct val="110000"/>
              </a:lnSpc>
              <a:spcAft>
                <a:spcPts val="600"/>
              </a:spcAft>
              <a:buNone/>
              <a:defRPr sz="1100" b="1" i="0" baseline="0">
                <a:solidFill>
                  <a:schemeClr val="bg1"/>
                </a:solidFill>
                <a:latin typeface="+mn-lt"/>
              </a:defRPr>
            </a:lvl1pPr>
            <a:lvl2pPr>
              <a:defRPr sz="1100" b="0" i="0">
                <a:solidFill>
                  <a:schemeClr val="tx2"/>
                </a:solidFill>
                <a:latin typeface="+mj-lt"/>
              </a:defRPr>
            </a:lvl2pPr>
            <a:lvl3pPr>
              <a:defRPr sz="1100" b="0" i="0">
                <a:solidFill>
                  <a:schemeClr val="tx2"/>
                </a:solidFill>
                <a:latin typeface="+mj-lt"/>
              </a:defRPr>
            </a:lvl3pPr>
            <a:lvl4pPr>
              <a:defRPr sz="1100" b="0" i="0">
                <a:solidFill>
                  <a:schemeClr val="tx2"/>
                </a:solidFill>
                <a:latin typeface="+mj-lt"/>
              </a:defRPr>
            </a:lvl4pPr>
            <a:lvl5pPr>
              <a:defRPr sz="1100" b="0" i="0">
                <a:solidFill>
                  <a:schemeClr val="tx2"/>
                </a:solidFill>
                <a:latin typeface="+mj-lt"/>
              </a:defRPr>
            </a:lvl5pPr>
          </a:lstStyle>
          <a:p>
            <a:pPr lvl="0"/>
            <a:r>
              <a:rPr lang="en-US"/>
              <a:t>Click to edit Master text styles</a:t>
            </a:r>
          </a:p>
        </p:txBody>
      </p:sp>
      <p:sp>
        <p:nvSpPr>
          <p:cNvPr id="4" name="Date Placeholder 3">
            <a:extLst>
              <a:ext uri="{FF2B5EF4-FFF2-40B4-BE49-F238E27FC236}">
                <a16:creationId xmlns:a16="http://schemas.microsoft.com/office/drawing/2014/main" id="{521F621C-FC7B-AA4C-B773-C53AB56AC87A}"/>
              </a:ext>
            </a:extLst>
          </p:cNvPr>
          <p:cNvSpPr>
            <a:spLocks noGrp="1"/>
          </p:cNvSpPr>
          <p:nvPr>
            <p:ph type="dt" sz="half" idx="14"/>
          </p:nvPr>
        </p:nvSpPr>
        <p:spPr/>
        <p:txBody>
          <a:bodyPr/>
          <a:lstStyle/>
          <a:p>
            <a:fld id="{7D577A38-EABE-D745-9C5B-75C05AD201BD}" type="datetime1">
              <a:rPr lang="en-US" smtClean="0"/>
              <a:t>4/30/2024</a:t>
            </a:fld>
            <a:endParaRPr lang="en-US" dirty="0"/>
          </a:p>
        </p:txBody>
      </p:sp>
      <p:sp>
        <p:nvSpPr>
          <p:cNvPr id="5" name="Footer Placeholder 4">
            <a:extLst>
              <a:ext uri="{FF2B5EF4-FFF2-40B4-BE49-F238E27FC236}">
                <a16:creationId xmlns:a16="http://schemas.microsoft.com/office/drawing/2014/main" id="{4AA43C85-676B-9E43-8411-B3C29E718630}"/>
              </a:ext>
            </a:extLst>
          </p:cNvPr>
          <p:cNvSpPr>
            <a:spLocks noGrp="1"/>
          </p:cNvSpPr>
          <p:nvPr>
            <p:ph type="ftr" sz="quarter" idx="15"/>
          </p:nvPr>
        </p:nvSpPr>
        <p:spPr/>
        <p:txBody>
          <a:bodyPr/>
          <a:lstStyle/>
          <a:p>
            <a:r>
              <a:rPr lang="en-US" dirty="0"/>
              <a:t>Presentation Title | BERKELEY LAB</a:t>
            </a:r>
          </a:p>
        </p:txBody>
      </p:sp>
      <p:sp>
        <p:nvSpPr>
          <p:cNvPr id="6" name="Slide Number Placeholder 5">
            <a:extLst>
              <a:ext uri="{FF2B5EF4-FFF2-40B4-BE49-F238E27FC236}">
                <a16:creationId xmlns:a16="http://schemas.microsoft.com/office/drawing/2014/main" id="{373ABA0E-5CEB-3C4C-9288-67AEEFBD80F9}"/>
              </a:ext>
            </a:extLst>
          </p:cNvPr>
          <p:cNvSpPr>
            <a:spLocks noGrp="1"/>
          </p:cNvSpPr>
          <p:nvPr>
            <p:ph type="sldNum" sz="quarter" idx="16"/>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2825481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600201"/>
            <a:ext cx="5384800" cy="4525963"/>
          </a:xfrm>
        </p:spPr>
        <p:txBody>
          <a:bodyPr>
            <a:noAutofit/>
          </a:bodyPr>
          <a:lstStyle>
            <a:lvl1pPr>
              <a:lnSpc>
                <a:spcPct val="110000"/>
              </a:lnSpc>
              <a:spcBef>
                <a:spcPts val="800"/>
              </a:spcBef>
              <a:buClr>
                <a:schemeClr val="accent2"/>
              </a:buClr>
              <a:defRPr sz="1800"/>
            </a:lvl1pPr>
            <a:lvl2pPr marL="457200" indent="-228600">
              <a:lnSpc>
                <a:spcPct val="110000"/>
              </a:lnSpc>
              <a:spcBef>
                <a:spcPts val="300"/>
              </a:spcBef>
              <a:buClr>
                <a:schemeClr val="accent2"/>
              </a:buClr>
              <a:defRPr sz="1800"/>
            </a:lvl2pPr>
            <a:lvl3pPr>
              <a:lnSpc>
                <a:spcPct val="100000"/>
              </a:lnSpc>
              <a:spcBef>
                <a:spcPts val="300"/>
              </a:spcBef>
              <a:buClr>
                <a:schemeClr val="accent2"/>
              </a:buClr>
              <a:defRPr sz="1800"/>
            </a:lvl3pPr>
            <a:lvl4pPr>
              <a:lnSpc>
                <a:spcPct val="100000"/>
              </a:lnSpc>
              <a:spcBef>
                <a:spcPts val="300"/>
              </a:spcBef>
              <a:buClr>
                <a:schemeClr val="accent2"/>
              </a:buClr>
              <a:defRPr sz="1800"/>
            </a:lvl4pPr>
            <a:lvl5pPr>
              <a:buClr>
                <a:schemeClr val="accent2"/>
              </a:buCl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97600" y="1600201"/>
            <a:ext cx="5384800" cy="4525963"/>
          </a:xfrm>
        </p:spPr>
        <p:txBody>
          <a:bodyPr>
            <a:noAutofit/>
          </a:bodyPr>
          <a:lstStyle>
            <a:lvl1pPr>
              <a:lnSpc>
                <a:spcPct val="110000"/>
              </a:lnSpc>
              <a:spcBef>
                <a:spcPts val="800"/>
              </a:spcBef>
              <a:buClr>
                <a:schemeClr val="accent2"/>
              </a:buClr>
              <a:defRPr sz="1800"/>
            </a:lvl1pPr>
            <a:lvl2pPr marL="457200" indent="-228600">
              <a:lnSpc>
                <a:spcPct val="110000"/>
              </a:lnSpc>
              <a:spcBef>
                <a:spcPts val="300"/>
              </a:spcBef>
              <a:buClr>
                <a:schemeClr val="accent2"/>
              </a:buClr>
              <a:defRPr sz="1800"/>
            </a:lvl2pPr>
            <a:lvl3pPr>
              <a:lnSpc>
                <a:spcPct val="100000"/>
              </a:lnSpc>
              <a:spcBef>
                <a:spcPts val="300"/>
              </a:spcBef>
              <a:buClr>
                <a:schemeClr val="accent2"/>
              </a:buClr>
              <a:defRPr sz="1800"/>
            </a:lvl3pPr>
            <a:lvl4pPr>
              <a:lnSpc>
                <a:spcPct val="100000"/>
              </a:lnSpc>
              <a:spcBef>
                <a:spcPts val="300"/>
              </a:spcBef>
              <a:buClr>
                <a:schemeClr val="accent2"/>
              </a:buClr>
              <a:defRPr sz="1800"/>
            </a:lvl4pPr>
            <a:lvl5pPr>
              <a:buClr>
                <a:schemeClr val="accent2"/>
              </a:buCl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itle 1"/>
          <p:cNvSpPr>
            <a:spLocks noGrp="1"/>
          </p:cNvSpPr>
          <p:nvPr>
            <p:ph type="title"/>
          </p:nvPr>
        </p:nvSpPr>
        <p:spPr>
          <a:xfrm>
            <a:off x="576071" y="457200"/>
            <a:ext cx="10972800" cy="548640"/>
          </a:xfrm>
        </p:spPr>
        <p:txBody>
          <a:bodyPr anchor="t" anchorCtr="0"/>
          <a:lstStyle>
            <a:lvl1pPr>
              <a:defRPr b="1" i="0" cap="none" baseline="0"/>
            </a:lvl1pPr>
          </a:lstStyle>
          <a:p>
            <a:r>
              <a:rPr lang="en-US"/>
              <a:t>Click to edit Master title style</a:t>
            </a:r>
            <a:endParaRPr lang="en-US" dirty="0"/>
          </a:p>
        </p:txBody>
      </p:sp>
      <p:sp>
        <p:nvSpPr>
          <p:cNvPr id="9" name="Text Placeholder 8"/>
          <p:cNvSpPr>
            <a:spLocks noGrp="1"/>
          </p:cNvSpPr>
          <p:nvPr>
            <p:ph type="body" sz="quarter" idx="13"/>
          </p:nvPr>
        </p:nvSpPr>
        <p:spPr>
          <a:xfrm>
            <a:off x="576072" y="1055688"/>
            <a:ext cx="10972800" cy="457200"/>
          </a:xfrm>
        </p:spPr>
        <p:txBody>
          <a:bodyPr anchor="b" anchorCtr="0"/>
          <a:lstStyle>
            <a:lvl1pPr marL="0" indent="0">
              <a:buNone/>
              <a:defRPr sz="2000" i="0">
                <a:solidFill>
                  <a:schemeClr val="accent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A840A2F8-98C2-AE42-B80E-AFF286D61217}"/>
              </a:ext>
            </a:extLst>
          </p:cNvPr>
          <p:cNvSpPr>
            <a:spLocks noGrp="1"/>
          </p:cNvSpPr>
          <p:nvPr>
            <p:ph type="dt" sz="half" idx="14"/>
          </p:nvPr>
        </p:nvSpPr>
        <p:spPr/>
        <p:txBody>
          <a:bodyPr/>
          <a:lstStyle/>
          <a:p>
            <a:fld id="{8588A2A4-5926-E149-AF4C-031E0D7AB879}" type="datetime1">
              <a:rPr lang="en-US" smtClean="0"/>
              <a:t>4/30/2024</a:t>
            </a:fld>
            <a:endParaRPr lang="en-US" dirty="0"/>
          </a:p>
        </p:txBody>
      </p:sp>
      <p:sp>
        <p:nvSpPr>
          <p:cNvPr id="5" name="Footer Placeholder 4">
            <a:extLst>
              <a:ext uri="{FF2B5EF4-FFF2-40B4-BE49-F238E27FC236}">
                <a16:creationId xmlns:a16="http://schemas.microsoft.com/office/drawing/2014/main" id="{20F7AB93-9FC2-8D44-AEE3-C8AC366C69DB}"/>
              </a:ext>
            </a:extLst>
          </p:cNvPr>
          <p:cNvSpPr>
            <a:spLocks noGrp="1"/>
          </p:cNvSpPr>
          <p:nvPr>
            <p:ph type="ftr" sz="quarter" idx="15"/>
          </p:nvPr>
        </p:nvSpPr>
        <p:spPr/>
        <p:txBody>
          <a:bodyPr/>
          <a:lstStyle/>
          <a:p>
            <a:r>
              <a:rPr lang="en-US" dirty="0"/>
              <a:t>Presentation Title | BERKELEY LAB</a:t>
            </a:r>
          </a:p>
        </p:txBody>
      </p:sp>
      <p:sp>
        <p:nvSpPr>
          <p:cNvPr id="10" name="Slide Number Placeholder 9">
            <a:extLst>
              <a:ext uri="{FF2B5EF4-FFF2-40B4-BE49-F238E27FC236}">
                <a16:creationId xmlns:a16="http://schemas.microsoft.com/office/drawing/2014/main" id="{4F648286-D5F1-064D-8702-CBF91A24FE82}"/>
              </a:ext>
            </a:extLst>
          </p:cNvPr>
          <p:cNvSpPr>
            <a:spLocks noGrp="1"/>
          </p:cNvSpPr>
          <p:nvPr>
            <p:ph type="sldNum" sz="quarter" idx="16"/>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3140422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76072" y="1535113"/>
            <a:ext cx="5386917" cy="639762"/>
          </a:xfrm>
        </p:spPr>
        <p:txBody>
          <a:bodyPr anchor="b">
            <a:noAutofit/>
          </a:bodyPr>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76072" y="2174875"/>
            <a:ext cx="5386917" cy="3951288"/>
          </a:xfrm>
        </p:spPr>
        <p:txBody>
          <a:bodyPr>
            <a:noAutofit/>
          </a:bodyPr>
          <a:lstStyle>
            <a:lvl1pPr>
              <a:buClr>
                <a:schemeClr val="accent2"/>
              </a:buClr>
              <a:defRPr sz="1800"/>
            </a:lvl1pPr>
            <a:lvl2pPr>
              <a:buClr>
                <a:schemeClr val="accent2"/>
              </a:buClr>
              <a:defRPr sz="1800"/>
            </a:lvl2pPr>
            <a:lvl3pPr>
              <a:buClr>
                <a:schemeClr val="accent2"/>
              </a:buClr>
              <a:defRPr sz="1800"/>
            </a:lvl3pPr>
            <a:lvl4pPr>
              <a:buClr>
                <a:schemeClr val="accent2"/>
              </a:buClr>
              <a:defRPr sz="1800"/>
            </a:lvl4pPr>
            <a:lvl5pPr>
              <a:buClr>
                <a:schemeClr val="accent2"/>
              </a:buCl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93368" y="1535113"/>
            <a:ext cx="5389033" cy="639762"/>
          </a:xfrm>
        </p:spPr>
        <p:txBody>
          <a:bodyPr anchor="b">
            <a:noAutofit/>
          </a:bodyPr>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noAutofit/>
          </a:bodyPr>
          <a:lstStyle>
            <a:lvl1pPr>
              <a:buClr>
                <a:schemeClr val="accent2"/>
              </a:buClr>
              <a:defRPr sz="1800"/>
            </a:lvl1pPr>
            <a:lvl2pPr>
              <a:buClr>
                <a:schemeClr val="accent2"/>
              </a:buClr>
              <a:defRPr sz="1800"/>
            </a:lvl2pPr>
            <a:lvl3pPr>
              <a:buClr>
                <a:schemeClr val="accent2"/>
              </a:buClr>
              <a:defRPr sz="1800"/>
            </a:lvl3pPr>
            <a:lvl4pPr>
              <a:buClr>
                <a:schemeClr val="accent2"/>
              </a:buClr>
              <a:defRPr sz="1800"/>
            </a:lvl4pPr>
            <a:lvl5pPr>
              <a:buClr>
                <a:schemeClr val="accent2"/>
              </a:buCl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itle 1"/>
          <p:cNvSpPr>
            <a:spLocks noGrp="1"/>
          </p:cNvSpPr>
          <p:nvPr>
            <p:ph type="title"/>
          </p:nvPr>
        </p:nvSpPr>
        <p:spPr>
          <a:xfrm>
            <a:off x="573618" y="457200"/>
            <a:ext cx="10972800" cy="548640"/>
          </a:xfrm>
        </p:spPr>
        <p:txBody>
          <a:bodyPr anchor="t" anchorCtr="0"/>
          <a:lstStyle/>
          <a:p>
            <a:r>
              <a:rPr lang="en-US"/>
              <a:t>Click to edit Master title style</a:t>
            </a:r>
            <a:endParaRPr lang="en-US" dirty="0"/>
          </a:p>
        </p:txBody>
      </p:sp>
      <p:sp>
        <p:nvSpPr>
          <p:cNvPr id="11" name="Text Placeholder 8"/>
          <p:cNvSpPr>
            <a:spLocks noGrp="1"/>
          </p:cNvSpPr>
          <p:nvPr>
            <p:ph type="body" sz="quarter" idx="13"/>
          </p:nvPr>
        </p:nvSpPr>
        <p:spPr>
          <a:xfrm>
            <a:off x="576071" y="1055688"/>
            <a:ext cx="10972800" cy="457200"/>
          </a:xfrm>
        </p:spPr>
        <p:txBody>
          <a:bodyPr anchor="b" anchorCtr="0"/>
          <a:lstStyle>
            <a:lvl1pPr marL="0" indent="0">
              <a:buNone/>
              <a:defRPr sz="2000" i="0">
                <a:solidFill>
                  <a:schemeClr val="accent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21146CC-68D8-2B43-ADE3-CACFD52C8DDE}"/>
              </a:ext>
            </a:extLst>
          </p:cNvPr>
          <p:cNvSpPr>
            <a:spLocks noGrp="1"/>
          </p:cNvSpPr>
          <p:nvPr>
            <p:ph type="dt" sz="half" idx="14"/>
          </p:nvPr>
        </p:nvSpPr>
        <p:spPr/>
        <p:txBody>
          <a:bodyPr/>
          <a:lstStyle/>
          <a:p>
            <a:fld id="{2EBCEF84-5672-7F43-91A8-8C5591694022}" type="datetime1">
              <a:rPr lang="en-US" smtClean="0"/>
              <a:t>4/30/2024</a:t>
            </a:fld>
            <a:endParaRPr lang="en-US" dirty="0"/>
          </a:p>
        </p:txBody>
      </p:sp>
      <p:sp>
        <p:nvSpPr>
          <p:cNvPr id="7" name="Footer Placeholder 6">
            <a:extLst>
              <a:ext uri="{FF2B5EF4-FFF2-40B4-BE49-F238E27FC236}">
                <a16:creationId xmlns:a16="http://schemas.microsoft.com/office/drawing/2014/main" id="{1149013A-C358-3C4E-9648-7384DB887BCC}"/>
              </a:ext>
            </a:extLst>
          </p:cNvPr>
          <p:cNvSpPr>
            <a:spLocks noGrp="1"/>
          </p:cNvSpPr>
          <p:nvPr>
            <p:ph type="ftr" sz="quarter" idx="15"/>
          </p:nvPr>
        </p:nvSpPr>
        <p:spPr/>
        <p:txBody>
          <a:bodyPr/>
          <a:lstStyle/>
          <a:p>
            <a:r>
              <a:rPr lang="en-US" dirty="0"/>
              <a:t>Presentation Title | BERKELEY LAB</a:t>
            </a:r>
          </a:p>
        </p:txBody>
      </p:sp>
      <p:sp>
        <p:nvSpPr>
          <p:cNvPr id="12" name="Slide Number Placeholder 11">
            <a:extLst>
              <a:ext uri="{FF2B5EF4-FFF2-40B4-BE49-F238E27FC236}">
                <a16:creationId xmlns:a16="http://schemas.microsoft.com/office/drawing/2014/main" id="{A468AB6F-7C5E-1842-B488-5444DE400A71}"/>
              </a:ext>
            </a:extLst>
          </p:cNvPr>
          <p:cNvSpPr>
            <a:spLocks noGrp="1"/>
          </p:cNvSpPr>
          <p:nvPr>
            <p:ph type="sldNum" sz="quarter" idx="16"/>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2300967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72" y="454005"/>
            <a:ext cx="10972800" cy="114619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576072" y="1600201"/>
            <a:ext cx="10972800" cy="452596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7" name="Group 6"/>
          <p:cNvGrpSpPr/>
          <p:nvPr userDrawn="1"/>
        </p:nvGrpSpPr>
        <p:grpSpPr>
          <a:xfrm>
            <a:off x="-201766" y="-141165"/>
            <a:ext cx="12586564" cy="7136527"/>
            <a:chOff x="-151325" y="-141165"/>
            <a:chExt cx="9439923" cy="7136527"/>
          </a:xfrm>
        </p:grpSpPr>
        <p:grpSp>
          <p:nvGrpSpPr>
            <p:cNvPr id="8" name="Group 7"/>
            <p:cNvGrpSpPr/>
            <p:nvPr userDrawn="1"/>
          </p:nvGrpSpPr>
          <p:grpSpPr>
            <a:xfrm>
              <a:off x="457731" y="6873247"/>
              <a:ext cx="8226688" cy="122115"/>
              <a:chOff x="457731" y="6582508"/>
              <a:chExt cx="8226688" cy="486507"/>
            </a:xfrm>
          </p:grpSpPr>
          <p:cxnSp>
            <p:nvCxnSpPr>
              <p:cNvPr id="117" name="Straight Connector 116"/>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19" name="Group 118"/>
              <p:cNvGrpSpPr/>
              <p:nvPr userDrawn="1"/>
            </p:nvGrpSpPr>
            <p:grpSpPr>
              <a:xfrm>
                <a:off x="7986158" y="6582508"/>
                <a:ext cx="152400" cy="486507"/>
                <a:chOff x="7983415" y="6582508"/>
                <a:chExt cx="152400" cy="486507"/>
              </a:xfrm>
            </p:grpSpPr>
            <p:cxnSp>
              <p:nvCxnSpPr>
                <p:cNvPr id="150" name="Straight Connector 1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0" name="Group 119"/>
              <p:cNvGrpSpPr/>
              <p:nvPr userDrawn="1"/>
            </p:nvGrpSpPr>
            <p:grpSpPr>
              <a:xfrm>
                <a:off x="7287901" y="6582508"/>
                <a:ext cx="152400" cy="486507"/>
                <a:chOff x="7983415" y="6582508"/>
                <a:chExt cx="152400" cy="486507"/>
              </a:xfrm>
            </p:grpSpPr>
            <p:cxnSp>
              <p:nvCxnSpPr>
                <p:cNvPr id="148" name="Straight Connector 1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userDrawn="1"/>
            </p:nvGrpSpPr>
            <p:grpSpPr>
              <a:xfrm>
                <a:off x="6589644" y="6582508"/>
                <a:ext cx="152400" cy="486507"/>
                <a:chOff x="7983415" y="6582508"/>
                <a:chExt cx="152400" cy="486507"/>
              </a:xfrm>
            </p:grpSpPr>
            <p:cxnSp>
              <p:nvCxnSpPr>
                <p:cNvPr id="146" name="Straight Connector 1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1"/>
              <p:cNvGrpSpPr/>
              <p:nvPr userDrawn="1"/>
            </p:nvGrpSpPr>
            <p:grpSpPr>
              <a:xfrm>
                <a:off x="5891387" y="6582508"/>
                <a:ext cx="152400" cy="486507"/>
                <a:chOff x="7983415" y="6582508"/>
                <a:chExt cx="152400" cy="486507"/>
              </a:xfrm>
            </p:grpSpPr>
            <p:cxnSp>
              <p:nvCxnSpPr>
                <p:cNvPr id="144" name="Straight Connector 1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userDrawn="1"/>
            </p:nvGrpSpPr>
            <p:grpSpPr>
              <a:xfrm>
                <a:off x="5193130" y="6582508"/>
                <a:ext cx="152400" cy="486507"/>
                <a:chOff x="7983415" y="6582508"/>
                <a:chExt cx="152400" cy="486507"/>
              </a:xfrm>
            </p:grpSpPr>
            <p:cxnSp>
              <p:nvCxnSpPr>
                <p:cNvPr id="142" name="Straight Connector 1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userDrawn="1"/>
            </p:nvGrpSpPr>
            <p:grpSpPr>
              <a:xfrm>
                <a:off x="4494873" y="6582508"/>
                <a:ext cx="152400" cy="486507"/>
                <a:chOff x="7983415" y="6582508"/>
                <a:chExt cx="152400" cy="486507"/>
              </a:xfrm>
            </p:grpSpPr>
            <p:cxnSp>
              <p:nvCxnSpPr>
                <p:cNvPr id="140" name="Straight Connector 1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3796616" y="6582508"/>
                <a:ext cx="152400" cy="486507"/>
                <a:chOff x="7983415" y="6582508"/>
                <a:chExt cx="152400" cy="486507"/>
              </a:xfrm>
            </p:grpSpPr>
            <p:cxnSp>
              <p:nvCxnSpPr>
                <p:cNvPr id="138" name="Straight Connector 1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3098359" y="6582508"/>
                <a:ext cx="152400" cy="486507"/>
                <a:chOff x="7983415" y="6582508"/>
                <a:chExt cx="152400" cy="486507"/>
              </a:xfrm>
            </p:grpSpPr>
            <p:cxnSp>
              <p:nvCxnSpPr>
                <p:cNvPr id="136" name="Straight Connector 1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2400102" y="6582508"/>
                <a:ext cx="152400" cy="486507"/>
                <a:chOff x="7983415" y="6582508"/>
                <a:chExt cx="152400" cy="486507"/>
              </a:xfrm>
            </p:grpSpPr>
            <p:cxnSp>
              <p:nvCxnSpPr>
                <p:cNvPr id="134" name="Straight Connector 1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1701845" y="6582508"/>
                <a:ext cx="152400" cy="486507"/>
                <a:chOff x="7983415" y="6582508"/>
                <a:chExt cx="152400" cy="486507"/>
              </a:xfrm>
            </p:grpSpPr>
            <p:cxnSp>
              <p:nvCxnSpPr>
                <p:cNvPr id="132" name="Straight Connector 1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1003588" y="6582508"/>
                <a:ext cx="152400" cy="486507"/>
                <a:chOff x="7983415" y="6582508"/>
                <a:chExt cx="152400" cy="486507"/>
              </a:xfrm>
            </p:grpSpPr>
            <p:cxnSp>
              <p:nvCxnSpPr>
                <p:cNvPr id="130" name="Straight Connector 1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p:cNvGrpSpPr/>
            <p:nvPr userDrawn="1"/>
          </p:nvGrpSpPr>
          <p:grpSpPr>
            <a:xfrm>
              <a:off x="-151325" y="454007"/>
              <a:ext cx="122115" cy="5945205"/>
              <a:chOff x="-238875" y="454007"/>
              <a:chExt cx="122115" cy="5945205"/>
            </a:xfrm>
          </p:grpSpPr>
          <p:cxnSp>
            <p:nvCxnSpPr>
              <p:cNvPr id="82" name="Straight Connector 81"/>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3" name="Group 82"/>
              <p:cNvGrpSpPr/>
              <p:nvPr userDrawn="1"/>
            </p:nvGrpSpPr>
            <p:grpSpPr>
              <a:xfrm rot="5400000">
                <a:off x="-254017" y="5940709"/>
                <a:ext cx="152400" cy="122115"/>
                <a:chOff x="7983415" y="6582508"/>
                <a:chExt cx="152400" cy="486507"/>
              </a:xfrm>
            </p:grpSpPr>
            <p:cxnSp>
              <p:nvCxnSpPr>
                <p:cNvPr id="115" name="Straight Connector 1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4" name="Group 83"/>
              <p:cNvGrpSpPr/>
              <p:nvPr userDrawn="1"/>
            </p:nvGrpSpPr>
            <p:grpSpPr>
              <a:xfrm rot="5400000">
                <a:off x="-254017" y="5467067"/>
                <a:ext cx="152400" cy="122115"/>
                <a:chOff x="7983415" y="6582508"/>
                <a:chExt cx="152400" cy="486507"/>
              </a:xfrm>
            </p:grpSpPr>
            <p:cxnSp>
              <p:nvCxnSpPr>
                <p:cNvPr id="113" name="Straight Connector 1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userDrawn="1"/>
            </p:nvGrpSpPr>
            <p:grpSpPr>
              <a:xfrm rot="5400000">
                <a:off x="-254017" y="4993425"/>
                <a:ext cx="152400" cy="122115"/>
                <a:chOff x="7983415" y="6582508"/>
                <a:chExt cx="152400" cy="486507"/>
              </a:xfrm>
            </p:grpSpPr>
            <p:cxnSp>
              <p:nvCxnSpPr>
                <p:cNvPr id="111" name="Straight Connector 1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userDrawn="1"/>
            </p:nvGrpSpPr>
            <p:grpSpPr>
              <a:xfrm rot="5400000">
                <a:off x="-254017" y="4519783"/>
                <a:ext cx="152400" cy="122115"/>
                <a:chOff x="7983415" y="6582508"/>
                <a:chExt cx="152400" cy="486507"/>
              </a:xfrm>
            </p:grpSpPr>
            <p:cxnSp>
              <p:nvCxnSpPr>
                <p:cNvPr id="109" name="Straight Connector 1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p:cNvGrpSpPr/>
              <p:nvPr userDrawn="1"/>
            </p:nvGrpSpPr>
            <p:grpSpPr>
              <a:xfrm rot="5400000">
                <a:off x="-254017" y="4046141"/>
                <a:ext cx="152400" cy="122115"/>
                <a:chOff x="7983415" y="6582508"/>
                <a:chExt cx="152400" cy="486507"/>
              </a:xfrm>
            </p:grpSpPr>
            <p:cxnSp>
              <p:nvCxnSpPr>
                <p:cNvPr id="107" name="Straight Connector 1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userDrawn="1"/>
            </p:nvGrpSpPr>
            <p:grpSpPr>
              <a:xfrm rot="5400000">
                <a:off x="-254017" y="3572499"/>
                <a:ext cx="152400" cy="122115"/>
                <a:chOff x="7983415" y="6582508"/>
                <a:chExt cx="152400" cy="486507"/>
              </a:xfrm>
            </p:grpSpPr>
            <p:cxnSp>
              <p:nvCxnSpPr>
                <p:cNvPr id="105" name="Straight Connector 1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3098857"/>
                <a:ext cx="152400" cy="122115"/>
                <a:chOff x="7983415" y="6582508"/>
                <a:chExt cx="152400" cy="486507"/>
              </a:xfrm>
            </p:grpSpPr>
            <p:cxnSp>
              <p:nvCxnSpPr>
                <p:cNvPr id="103" name="Straight Connector 1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2625215"/>
                <a:ext cx="152400" cy="122115"/>
                <a:chOff x="7983415" y="6582508"/>
                <a:chExt cx="152400" cy="486507"/>
              </a:xfrm>
            </p:grpSpPr>
            <p:cxnSp>
              <p:nvCxnSpPr>
                <p:cNvPr id="101" name="Straight Connector 1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2151573"/>
                <a:ext cx="152400" cy="122115"/>
                <a:chOff x="7983415" y="6582508"/>
                <a:chExt cx="152400" cy="486507"/>
              </a:xfrm>
            </p:grpSpPr>
            <p:cxnSp>
              <p:nvCxnSpPr>
                <p:cNvPr id="99" name="Straight Connector 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1677931"/>
                <a:ext cx="152400" cy="122115"/>
                <a:chOff x="7983415" y="6582508"/>
                <a:chExt cx="152400" cy="486507"/>
              </a:xfrm>
            </p:grpSpPr>
            <p:cxnSp>
              <p:nvCxnSpPr>
                <p:cNvPr id="97" name="Straight Connector 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997340"/>
                <a:ext cx="152400" cy="122115"/>
                <a:chOff x="7983415" y="6582508"/>
                <a:chExt cx="152400" cy="486507"/>
              </a:xfrm>
            </p:grpSpPr>
            <p:cxnSp>
              <p:nvCxnSpPr>
                <p:cNvPr id="95" name="Straight Connector 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4" name="Straight Connector 93"/>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p:cNvGrpSpPr/>
            <p:nvPr userDrawn="1"/>
          </p:nvGrpSpPr>
          <p:grpSpPr>
            <a:xfrm>
              <a:off x="9166483" y="454007"/>
              <a:ext cx="122115" cy="5945205"/>
              <a:chOff x="-238875" y="454007"/>
              <a:chExt cx="122115" cy="5945205"/>
            </a:xfrm>
          </p:grpSpPr>
          <p:cxnSp>
            <p:nvCxnSpPr>
              <p:cNvPr id="47" name="Straight Connector 46"/>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p:cNvGrpSpPr/>
              <p:nvPr userDrawn="1"/>
            </p:nvGrpSpPr>
            <p:grpSpPr>
              <a:xfrm rot="5400000">
                <a:off x="-254017" y="5940709"/>
                <a:ext cx="152400" cy="122115"/>
                <a:chOff x="7983415" y="6582508"/>
                <a:chExt cx="152400" cy="486507"/>
              </a:xfrm>
            </p:grpSpPr>
            <p:cxnSp>
              <p:nvCxnSpPr>
                <p:cNvPr id="80" name="Straight Connector 7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userDrawn="1"/>
            </p:nvGrpSpPr>
            <p:grpSpPr>
              <a:xfrm rot="5400000">
                <a:off x="-254017" y="5467067"/>
                <a:ext cx="152400" cy="122115"/>
                <a:chOff x="7983415" y="6582508"/>
                <a:chExt cx="152400" cy="486507"/>
              </a:xfrm>
            </p:grpSpPr>
            <p:cxnSp>
              <p:nvCxnSpPr>
                <p:cNvPr id="78" name="Straight Connector 7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userDrawn="1"/>
            </p:nvGrpSpPr>
            <p:grpSpPr>
              <a:xfrm rot="5400000">
                <a:off x="-254017" y="4993425"/>
                <a:ext cx="152400" cy="122115"/>
                <a:chOff x="7983415" y="6582508"/>
                <a:chExt cx="152400" cy="486507"/>
              </a:xfrm>
            </p:grpSpPr>
            <p:cxnSp>
              <p:nvCxnSpPr>
                <p:cNvPr id="76" name="Straight Connector 7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userDrawn="1"/>
            </p:nvGrpSpPr>
            <p:grpSpPr>
              <a:xfrm rot="5400000">
                <a:off x="-254017" y="4519783"/>
                <a:ext cx="152400" cy="122115"/>
                <a:chOff x="7983415" y="6582508"/>
                <a:chExt cx="152400" cy="486507"/>
              </a:xfrm>
            </p:grpSpPr>
            <p:cxnSp>
              <p:nvCxnSpPr>
                <p:cNvPr id="74" name="Straight Connector 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userDrawn="1"/>
            </p:nvGrpSpPr>
            <p:grpSpPr>
              <a:xfrm rot="5400000">
                <a:off x="-254017" y="4046141"/>
                <a:ext cx="152400" cy="122115"/>
                <a:chOff x="7983415" y="6582508"/>
                <a:chExt cx="152400" cy="486507"/>
              </a:xfrm>
            </p:grpSpPr>
            <p:cxnSp>
              <p:nvCxnSpPr>
                <p:cNvPr id="72" name="Straight Connector 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userDrawn="1"/>
            </p:nvGrpSpPr>
            <p:grpSpPr>
              <a:xfrm rot="5400000">
                <a:off x="-254017" y="3572499"/>
                <a:ext cx="152400" cy="122115"/>
                <a:chOff x="7983415" y="6582508"/>
                <a:chExt cx="152400" cy="486507"/>
              </a:xfrm>
            </p:grpSpPr>
            <p:cxnSp>
              <p:nvCxnSpPr>
                <p:cNvPr id="70" name="Straight Connector 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3098857"/>
                <a:ext cx="152400" cy="122115"/>
                <a:chOff x="7983415" y="6582508"/>
                <a:chExt cx="152400" cy="486507"/>
              </a:xfrm>
            </p:grpSpPr>
            <p:cxnSp>
              <p:nvCxnSpPr>
                <p:cNvPr id="68" name="Straight Connector 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2625215"/>
                <a:ext cx="152400" cy="122115"/>
                <a:chOff x="7983415" y="6582508"/>
                <a:chExt cx="152400" cy="486507"/>
              </a:xfrm>
            </p:grpSpPr>
            <p:cxnSp>
              <p:nvCxnSpPr>
                <p:cNvPr id="66" name="Straight Connector 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2151573"/>
                <a:ext cx="152400" cy="122115"/>
                <a:chOff x="7983415" y="6582508"/>
                <a:chExt cx="152400" cy="486507"/>
              </a:xfrm>
            </p:grpSpPr>
            <p:cxnSp>
              <p:nvCxnSpPr>
                <p:cNvPr id="64" name="Straight Connector 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1677931"/>
                <a:ext cx="152400" cy="122115"/>
                <a:chOff x="7983415" y="6582508"/>
                <a:chExt cx="152400" cy="486507"/>
              </a:xfrm>
            </p:grpSpPr>
            <p:cxnSp>
              <p:nvCxnSpPr>
                <p:cNvPr id="62" name="Straight Connector 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997340"/>
                <a:ext cx="152400" cy="122115"/>
                <a:chOff x="7983415" y="6582508"/>
                <a:chExt cx="152400" cy="486507"/>
              </a:xfrm>
            </p:grpSpPr>
            <p:cxnSp>
              <p:nvCxnSpPr>
                <p:cNvPr id="60" name="Straight Connector 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userDrawn="1"/>
          </p:nvGrpSpPr>
          <p:grpSpPr>
            <a:xfrm>
              <a:off x="457731" y="-141165"/>
              <a:ext cx="8226688" cy="122115"/>
              <a:chOff x="457731" y="6582508"/>
              <a:chExt cx="8226688" cy="486507"/>
            </a:xfrm>
          </p:grpSpPr>
          <p:cxnSp>
            <p:nvCxnSpPr>
              <p:cNvPr id="12" name="Straight Connector 11"/>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p:cNvGrpSpPr/>
              <p:nvPr userDrawn="1"/>
            </p:nvGrpSpPr>
            <p:grpSpPr>
              <a:xfrm>
                <a:off x="7986158" y="6582508"/>
                <a:ext cx="152400" cy="486507"/>
                <a:chOff x="7983415" y="6582508"/>
                <a:chExt cx="152400" cy="486507"/>
              </a:xfrm>
            </p:grpSpPr>
            <p:cxnSp>
              <p:nvCxnSpPr>
                <p:cNvPr id="45" name="Straight Connector 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userDrawn="1"/>
            </p:nvGrpSpPr>
            <p:grpSpPr>
              <a:xfrm>
                <a:off x="7287901" y="6582508"/>
                <a:ext cx="152400" cy="486507"/>
                <a:chOff x="7983415" y="6582508"/>
                <a:chExt cx="152400" cy="486507"/>
              </a:xfrm>
            </p:grpSpPr>
            <p:cxnSp>
              <p:nvCxnSpPr>
                <p:cNvPr id="43" name="Straight Connector 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6589644" y="6582508"/>
                <a:ext cx="152400" cy="486507"/>
                <a:chOff x="7983415" y="6582508"/>
                <a:chExt cx="152400" cy="486507"/>
              </a:xfrm>
            </p:grpSpPr>
            <p:cxnSp>
              <p:nvCxnSpPr>
                <p:cNvPr id="41" name="Straight Connector 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userDrawn="1"/>
            </p:nvGrpSpPr>
            <p:grpSpPr>
              <a:xfrm>
                <a:off x="5891387" y="6582508"/>
                <a:ext cx="152400" cy="486507"/>
                <a:chOff x="7983415" y="6582508"/>
                <a:chExt cx="152400" cy="486507"/>
              </a:xfrm>
            </p:grpSpPr>
            <p:cxnSp>
              <p:nvCxnSpPr>
                <p:cNvPr id="39" name="Straight Connector 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5193130" y="6582508"/>
                <a:ext cx="152400" cy="486507"/>
                <a:chOff x="7983415" y="6582508"/>
                <a:chExt cx="152400" cy="486507"/>
              </a:xfrm>
            </p:grpSpPr>
            <p:cxnSp>
              <p:nvCxnSpPr>
                <p:cNvPr id="37" name="Straight Connector 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userDrawn="1"/>
            </p:nvGrpSpPr>
            <p:grpSpPr>
              <a:xfrm>
                <a:off x="4494873" y="6582508"/>
                <a:ext cx="152400" cy="486507"/>
                <a:chOff x="7983415" y="6582508"/>
                <a:chExt cx="152400" cy="486507"/>
              </a:xfrm>
            </p:grpSpPr>
            <p:cxnSp>
              <p:nvCxnSpPr>
                <p:cNvPr id="35" name="Straight Connector 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3796616" y="6582508"/>
                <a:ext cx="152400" cy="486507"/>
                <a:chOff x="7983415" y="6582508"/>
                <a:chExt cx="152400" cy="486507"/>
              </a:xfrm>
            </p:grpSpPr>
            <p:cxnSp>
              <p:nvCxnSpPr>
                <p:cNvPr id="33" name="Straight Connector 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3098359" y="6582508"/>
                <a:ext cx="152400" cy="486507"/>
                <a:chOff x="7983415" y="6582508"/>
                <a:chExt cx="152400" cy="486507"/>
              </a:xfrm>
            </p:grpSpPr>
            <p:cxnSp>
              <p:nvCxnSpPr>
                <p:cNvPr id="31" name="Straight Connector 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2400102" y="6582508"/>
                <a:ext cx="152400" cy="486507"/>
                <a:chOff x="7983415" y="6582508"/>
                <a:chExt cx="152400" cy="486507"/>
              </a:xfrm>
            </p:grpSpPr>
            <p:cxnSp>
              <p:nvCxnSpPr>
                <p:cNvPr id="29" name="Straight Connector 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1701845" y="6582508"/>
                <a:ext cx="152400" cy="486507"/>
                <a:chOff x="7983415" y="6582508"/>
                <a:chExt cx="152400" cy="486507"/>
              </a:xfrm>
            </p:grpSpPr>
            <p:cxnSp>
              <p:nvCxnSpPr>
                <p:cNvPr id="27" name="Straight Connector 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1003588" y="6582508"/>
                <a:ext cx="152400" cy="486507"/>
                <a:chOff x="7983415" y="6582508"/>
                <a:chExt cx="152400" cy="486507"/>
              </a:xfrm>
            </p:grpSpPr>
            <p:cxnSp>
              <p:nvCxnSpPr>
                <p:cNvPr id="25" name="Straight Connector 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4" name="Date Placeholder 3">
            <a:extLst>
              <a:ext uri="{FF2B5EF4-FFF2-40B4-BE49-F238E27FC236}">
                <a16:creationId xmlns:a16="http://schemas.microsoft.com/office/drawing/2014/main" id="{99E7938E-2D20-FF4F-8096-2B3063A648C1}"/>
              </a:ext>
            </a:extLst>
          </p:cNvPr>
          <p:cNvSpPr>
            <a:spLocks noGrp="1"/>
          </p:cNvSpPr>
          <p:nvPr>
            <p:ph type="dt" sz="half" idx="2"/>
          </p:nvPr>
        </p:nvSpPr>
        <p:spPr>
          <a:xfrm>
            <a:off x="9920402" y="6356349"/>
            <a:ext cx="726802" cy="365125"/>
          </a:xfrm>
          <a:prstGeom prst="rect">
            <a:avLst/>
          </a:prstGeom>
        </p:spPr>
        <p:txBody>
          <a:bodyPr vert="horz" lIns="91440" tIns="45720" rIns="91440" bIns="45720" rtlCol="0" anchor="ctr"/>
          <a:lstStyle>
            <a:lvl1pPr algn="ctr">
              <a:defRPr sz="1000" baseline="0">
                <a:solidFill>
                  <a:schemeClr val="tx1">
                    <a:tint val="75000"/>
                  </a:schemeClr>
                </a:solidFill>
                <a:latin typeface="Arial" panose="020B0604020202020204" pitchFamily="34" charset="0"/>
              </a:defRPr>
            </a:lvl1pPr>
          </a:lstStyle>
          <a:p>
            <a:fld id="{7C487824-C1D1-1643-8250-16208E32767F}" type="datetime1">
              <a:rPr lang="en-US" smtClean="0"/>
              <a:t>4/30/2024</a:t>
            </a:fld>
            <a:endParaRPr lang="en-US" dirty="0"/>
          </a:p>
        </p:txBody>
      </p:sp>
      <p:sp>
        <p:nvSpPr>
          <p:cNvPr id="5" name="Footer Placeholder 4">
            <a:extLst>
              <a:ext uri="{FF2B5EF4-FFF2-40B4-BE49-F238E27FC236}">
                <a16:creationId xmlns:a16="http://schemas.microsoft.com/office/drawing/2014/main" id="{A635B255-25BE-C14D-9125-BA628753CF6E}"/>
              </a:ext>
            </a:extLst>
          </p:cNvPr>
          <p:cNvSpPr>
            <a:spLocks noGrp="1"/>
          </p:cNvSpPr>
          <p:nvPr>
            <p:ph type="ftr" sz="quarter" idx="3"/>
          </p:nvPr>
        </p:nvSpPr>
        <p:spPr>
          <a:xfrm>
            <a:off x="576072" y="6356350"/>
            <a:ext cx="9106596" cy="365125"/>
          </a:xfrm>
          <a:prstGeom prst="rect">
            <a:avLst/>
          </a:prstGeom>
        </p:spPr>
        <p:txBody>
          <a:bodyPr vert="horz" lIns="91440" tIns="45720" rIns="91440" bIns="45720" rtlCol="0" anchor="ctr"/>
          <a:lstStyle>
            <a:lvl1pPr algn="l">
              <a:defRPr sz="1000" baseline="0">
                <a:solidFill>
                  <a:schemeClr val="tx1">
                    <a:tint val="75000"/>
                  </a:schemeClr>
                </a:solidFill>
                <a:latin typeface="Arial" panose="020B0604020202020204" pitchFamily="34" charset="0"/>
              </a:defRPr>
            </a:lvl1pPr>
          </a:lstStyle>
          <a:p>
            <a:r>
              <a:rPr lang="en-US" dirty="0"/>
              <a:t>Presentation Title | BERKELEY LAB</a:t>
            </a:r>
          </a:p>
        </p:txBody>
      </p:sp>
      <p:sp>
        <p:nvSpPr>
          <p:cNvPr id="6" name="Slide Number Placeholder 5">
            <a:extLst>
              <a:ext uri="{FF2B5EF4-FFF2-40B4-BE49-F238E27FC236}">
                <a16:creationId xmlns:a16="http://schemas.microsoft.com/office/drawing/2014/main" id="{1F3ED084-B76C-A64D-B9EC-DB4B52A93C9A}"/>
              </a:ext>
            </a:extLst>
          </p:cNvPr>
          <p:cNvSpPr>
            <a:spLocks noGrp="1"/>
          </p:cNvSpPr>
          <p:nvPr>
            <p:ph type="sldNum" sz="quarter" idx="4"/>
          </p:nvPr>
        </p:nvSpPr>
        <p:spPr>
          <a:xfrm>
            <a:off x="10851411" y="6356349"/>
            <a:ext cx="708868" cy="365125"/>
          </a:xfrm>
          <a:prstGeom prst="rect">
            <a:avLst/>
          </a:prstGeom>
        </p:spPr>
        <p:txBody>
          <a:bodyPr vert="horz" lIns="91440" tIns="45720" rIns="91440" bIns="45720" rtlCol="0" anchor="ctr"/>
          <a:lstStyle>
            <a:lvl1pPr algn="r">
              <a:defRPr sz="1000" baseline="0">
                <a:solidFill>
                  <a:schemeClr val="tx1">
                    <a:tint val="75000"/>
                  </a:schemeClr>
                </a:solidFill>
                <a:latin typeface="Arial" panose="020B0604020202020204" pitchFamily="34" charset="0"/>
              </a:defRPr>
            </a:lvl1p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3576153395"/>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7" r:id="rId3"/>
    <p:sldLayoutId id="2147483650" r:id="rId4"/>
    <p:sldLayoutId id="2147483658" r:id="rId5"/>
    <p:sldLayoutId id="2147483651" r:id="rId6"/>
    <p:sldLayoutId id="2147483664" r:id="rId7"/>
    <p:sldLayoutId id="2147483652" r:id="rId8"/>
    <p:sldLayoutId id="2147483653" r:id="rId9"/>
    <p:sldLayoutId id="2147483660" r:id="rId10"/>
    <p:sldLayoutId id="2147483661" r:id="rId11"/>
    <p:sldLayoutId id="2147483662" r:id="rId12"/>
    <p:sldLayoutId id="2147483663" r:id="rId13"/>
    <p:sldLayoutId id="2147483654" r:id="rId14"/>
    <p:sldLayoutId id="2147483655" r:id="rId15"/>
    <p:sldLayoutId id="2147483656" r:id="rId16"/>
    <p:sldLayoutId id="2147483659" r:id="rId17"/>
    <p:sldLayoutId id="2147483666" r:id="rId18"/>
  </p:sldLayoutIdLst>
  <p:hf hdr="0" dt="0"/>
  <p:txStyles>
    <p:titleStyle>
      <a:lvl1pPr algn="l" defTabSz="457200" rtl="0" eaLnBrk="1" latinLnBrk="0" hangingPunct="1">
        <a:spcBef>
          <a:spcPct val="0"/>
        </a:spcBef>
        <a:buNone/>
        <a:defRPr sz="3200" b="1" i="0" kern="1200" cap="none" baseline="0">
          <a:solidFill>
            <a:schemeClr val="tx2"/>
          </a:solidFill>
          <a:latin typeface="+mj-lt"/>
          <a:ea typeface="+mj-ea"/>
          <a:cs typeface="+mj-cs"/>
        </a:defRPr>
      </a:lvl1pPr>
    </p:titleStyle>
    <p:bodyStyle>
      <a:lvl1pPr marL="225425" indent="-225425" algn="l" defTabSz="457200" rtl="0" eaLnBrk="1" latinLnBrk="0" hangingPunct="1">
        <a:lnSpc>
          <a:spcPct val="110000"/>
        </a:lnSpc>
        <a:spcBef>
          <a:spcPts val="800"/>
        </a:spcBef>
        <a:buClr>
          <a:schemeClr val="accent2"/>
        </a:buClr>
        <a:buFont typeface="Arial"/>
        <a:buChar char="•"/>
        <a:defRPr sz="2000" kern="1200">
          <a:solidFill>
            <a:schemeClr val="tx1"/>
          </a:solidFill>
          <a:latin typeface="+mn-lt"/>
          <a:ea typeface="+mn-ea"/>
          <a:cs typeface="+mn-cs"/>
        </a:defRPr>
      </a:lvl1pPr>
      <a:lvl2pPr marL="457200" indent="-228600" algn="l" defTabSz="457200" rtl="0" eaLnBrk="1" latinLnBrk="0" hangingPunct="1">
        <a:lnSpc>
          <a:spcPct val="110000"/>
        </a:lnSpc>
        <a:spcBef>
          <a:spcPts val="400"/>
        </a:spcBef>
        <a:buClr>
          <a:schemeClr val="accent2"/>
        </a:buClr>
        <a:buFont typeface="Arial"/>
        <a:buChar char="–"/>
        <a:defRPr sz="2000" kern="1200" baseline="0">
          <a:solidFill>
            <a:schemeClr val="tx1"/>
          </a:solidFill>
          <a:latin typeface="+mn-lt"/>
          <a:ea typeface="+mn-ea"/>
          <a:cs typeface="+mn-cs"/>
        </a:defRPr>
      </a:lvl2pPr>
      <a:lvl3pPr marL="687388" indent="-227013" algn="l" defTabSz="457200" rtl="0" eaLnBrk="1" latinLnBrk="0" hangingPunct="1">
        <a:spcBef>
          <a:spcPts val="400"/>
        </a:spcBef>
        <a:buClr>
          <a:schemeClr val="accent2"/>
        </a:buClr>
        <a:buSzPct val="85000"/>
        <a:buFont typeface="Arial"/>
        <a:buChar char="•"/>
        <a:defRPr sz="2000" kern="1200">
          <a:solidFill>
            <a:schemeClr val="tx1"/>
          </a:solidFill>
          <a:latin typeface="+mn-lt"/>
          <a:ea typeface="+mn-ea"/>
          <a:cs typeface="+mn-cs"/>
        </a:defRPr>
      </a:lvl3pPr>
      <a:lvl4pPr marL="912813" indent="-225425" algn="l" defTabSz="457200" rtl="0" eaLnBrk="1" latinLnBrk="0" hangingPunct="1">
        <a:spcBef>
          <a:spcPts val="400"/>
        </a:spcBef>
        <a:buClr>
          <a:schemeClr val="accent2"/>
        </a:buClr>
        <a:buSzPct val="85000"/>
        <a:buFont typeface="Arial"/>
        <a:buChar char="–"/>
        <a:defRPr sz="2000" kern="1200">
          <a:solidFill>
            <a:schemeClr val="tx1"/>
          </a:solidFill>
          <a:latin typeface="+mn-lt"/>
          <a:ea typeface="+mn-ea"/>
          <a:cs typeface="+mn-cs"/>
        </a:defRPr>
      </a:lvl4pPr>
      <a:lvl5pPr marL="1139825" indent="-227013" algn="l" defTabSz="457200" rtl="0" eaLnBrk="1" latinLnBrk="0" hangingPunct="1">
        <a:spcBef>
          <a:spcPct val="20000"/>
        </a:spcBef>
        <a:buClr>
          <a:schemeClr val="accent2"/>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jpeg"/><Relationship Id="rId12"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5.xml"/><Relationship Id="rId6" Type="http://schemas.openxmlformats.org/officeDocument/2006/relationships/image" Target="../media/image30.jpeg"/><Relationship Id="rId11" Type="http://schemas.openxmlformats.org/officeDocument/2006/relationships/image" Target="../media/image35.svg"/><Relationship Id="rId5" Type="http://schemas.openxmlformats.org/officeDocument/2006/relationships/image" Target="../media/image29.jpe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s>
</file>

<file path=ppt/slides/_rels/slide11.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9.jpeg"/><Relationship Id="rId7" Type="http://schemas.openxmlformats.org/officeDocument/2006/relationships/diagramColors" Target="../diagrams/colors1.xml"/><Relationship Id="rId2" Type="http://schemas.openxmlformats.org/officeDocument/2006/relationships/image" Target="../media/image48.jpeg"/><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51.jpeg"/><Relationship Id="rId4" Type="http://schemas.openxmlformats.org/officeDocument/2006/relationships/diagramData" Target="../diagrams/data1.xml"/><Relationship Id="rId9" Type="http://schemas.openxmlformats.org/officeDocument/2006/relationships/image" Target="../media/image50.jpe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 Id="rId5" Type="http://schemas.openxmlformats.org/officeDocument/2006/relationships/image" Target="../media/image55.sv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8" Type="http://schemas.openxmlformats.org/officeDocument/2006/relationships/image" Target="../media/image570.png"/><Relationship Id="rId3" Type="http://schemas.openxmlformats.org/officeDocument/2006/relationships/image" Target="../media/image57.png"/><Relationship Id="rId7" Type="http://schemas.openxmlformats.org/officeDocument/2006/relationships/image" Target="../media/image560.png"/><Relationship Id="rId2" Type="http://schemas.openxmlformats.org/officeDocument/2006/relationships/image" Target="../media/image56.png"/><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9.png"/><Relationship Id="rId10" Type="http://schemas.openxmlformats.org/officeDocument/2006/relationships/image" Target="../media/image61.png"/><Relationship Id="rId4" Type="http://schemas.openxmlformats.org/officeDocument/2006/relationships/image" Target="../media/image58.jpeg"/><Relationship Id="rId9"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5.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18.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59.png"/><Relationship Id="rId2" Type="http://schemas.openxmlformats.org/officeDocument/2006/relationships/image" Target="../media/image67.jpeg"/><Relationship Id="rId1" Type="http://schemas.openxmlformats.org/officeDocument/2006/relationships/slideLayout" Target="../slideLayouts/slideLayout5.xml"/><Relationship Id="rId6" Type="http://schemas.microsoft.com/office/2007/relationships/hdphoto" Target="../media/hdphoto4.wdp"/><Relationship Id="rId5" Type="http://schemas.openxmlformats.org/officeDocument/2006/relationships/image" Target="../media/image70.png"/><Relationship Id="rId4" Type="http://schemas.openxmlformats.org/officeDocument/2006/relationships/image" Target="../media/image6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5.xml"/><Relationship Id="rId5" Type="http://schemas.openxmlformats.org/officeDocument/2006/relationships/image" Target="../media/image74.jpeg"/><Relationship Id="rId4" Type="http://schemas.openxmlformats.org/officeDocument/2006/relationships/image" Target="../media/image7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5.xml"/><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5.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21.jpeg"/><Relationship Id="rId9"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611717" y="4168791"/>
            <a:ext cx="10968567" cy="1702382"/>
          </a:xfrm>
        </p:spPr>
        <p:txBody>
          <a:bodyPr>
            <a:noAutofit/>
          </a:bodyPr>
          <a:lstStyle/>
          <a:p>
            <a:endParaRPr lang="en-US" sz="1800" b="1" dirty="0"/>
          </a:p>
          <a:p>
            <a:r>
              <a:rPr lang="en-US" sz="2000" b="1" dirty="0"/>
              <a:t>J. L. Rudeiros Fernandez*</a:t>
            </a:r>
            <a:br>
              <a:rPr lang="en-US" sz="2000" b="1" dirty="0"/>
            </a:br>
            <a:r>
              <a:rPr lang="en-US" sz="2000" b="1" dirty="0"/>
              <a:t>D. Arbelaez, C. Bird, L. Brouwer, E. </a:t>
            </a:r>
            <a:r>
              <a:rPr lang="en-US" sz="2000" b="1" dirty="0" err="1"/>
              <a:t>Buron</a:t>
            </a:r>
            <a:r>
              <a:rPr lang="en-US" sz="2000" b="1" dirty="0"/>
              <a:t>, J.F. Croteau, </a:t>
            </a:r>
            <a:br>
              <a:rPr lang="en-US" sz="2000" b="1" dirty="0"/>
            </a:br>
            <a:r>
              <a:rPr lang="en-US" sz="2000" b="1" dirty="0"/>
              <a:t>P. </a:t>
            </a:r>
            <a:r>
              <a:rPr lang="en-US" sz="2000" b="1" dirty="0" err="1"/>
              <a:t>Ferracin</a:t>
            </a:r>
            <a:r>
              <a:rPr lang="en-US" sz="2000" b="1" dirty="0"/>
              <a:t>, S. </a:t>
            </a:r>
            <a:r>
              <a:rPr lang="en-US" sz="2000" b="1" dirty="0" err="1"/>
              <a:t>Prestemon</a:t>
            </a:r>
            <a:r>
              <a:rPr lang="en-US" sz="2000" b="1" dirty="0"/>
              <a:t>, A. Saravanan, G. Vallone</a:t>
            </a:r>
          </a:p>
          <a:p>
            <a:r>
              <a:rPr lang="en-US" sz="2000" b="1" dirty="0"/>
              <a:t>US Magnet Development Program</a:t>
            </a:r>
          </a:p>
          <a:p>
            <a:r>
              <a:rPr lang="en-US" sz="1800" dirty="0"/>
              <a:t>Lawrence Berkeley National Laboratory</a:t>
            </a:r>
          </a:p>
        </p:txBody>
      </p:sp>
      <p:sp>
        <p:nvSpPr>
          <p:cNvPr id="2" name="Text Placeholder 1"/>
          <p:cNvSpPr>
            <a:spLocks noGrp="1"/>
          </p:cNvSpPr>
          <p:nvPr>
            <p:ph type="body" sz="quarter" idx="10"/>
          </p:nvPr>
        </p:nvSpPr>
        <p:spPr/>
        <p:txBody>
          <a:bodyPr>
            <a:normAutofit/>
          </a:bodyPr>
          <a:lstStyle/>
          <a:p>
            <a:r>
              <a:rPr lang="en-US" dirty="0"/>
              <a:t>Progress on Nb</a:t>
            </a:r>
            <a:r>
              <a:rPr lang="en-US" baseline="-25000" dirty="0"/>
              <a:t>3</a:t>
            </a:r>
            <a:r>
              <a:rPr lang="en-US" dirty="0"/>
              <a:t>Sn CCT: </a:t>
            </a:r>
            <a:br>
              <a:rPr lang="en-US" dirty="0"/>
            </a:br>
            <a:r>
              <a:rPr lang="en-US" dirty="0"/>
              <a:t>fabrication and assembly methods</a:t>
            </a:r>
            <a:endParaRPr lang="en-US" i="1" dirty="0">
              <a:solidFill>
                <a:srgbClr val="FFFFFF"/>
              </a:solidFill>
            </a:endParaRPr>
          </a:p>
        </p:txBody>
      </p:sp>
      <p:sp>
        <p:nvSpPr>
          <p:cNvPr id="6" name="Slide Number Placeholder 6"/>
          <p:cNvSpPr>
            <a:spLocks noGrp="1"/>
          </p:cNvSpPr>
          <p:nvPr>
            <p:ph type="sldNum" sz="quarter" idx="4294967295"/>
          </p:nvPr>
        </p:nvSpPr>
        <p:spPr>
          <a:xfrm>
            <a:off x="3165231" y="6382855"/>
            <a:ext cx="6443003" cy="365125"/>
          </a:xfrm>
          <a:prstGeom prst="rect">
            <a:avLst/>
          </a:prstGeom>
        </p:spPr>
        <p:txBody>
          <a:bodyPr/>
          <a:lstStyle/>
          <a:p>
            <a:pPr algn="ctr"/>
            <a:r>
              <a:rPr lang="en-US" sz="1800" b="0" i="0" dirty="0">
                <a:solidFill>
                  <a:srgbClr val="F9F9F9"/>
                </a:solidFill>
                <a:effectLst/>
                <a:latin typeface="Roboto" panose="02000000000000000000" pitchFamily="2" charset="0"/>
              </a:rPr>
              <a:t>US-MDP Collaboration Meeting 2022</a:t>
            </a:r>
          </a:p>
        </p:txBody>
      </p:sp>
      <p:sp>
        <p:nvSpPr>
          <p:cNvPr id="3" name="Rectangle 2">
            <a:extLst>
              <a:ext uri="{FF2B5EF4-FFF2-40B4-BE49-F238E27FC236}">
                <a16:creationId xmlns:a16="http://schemas.microsoft.com/office/drawing/2014/main" id="{C701ECEB-7E6C-D52B-C440-5BE182A6DC0E}"/>
              </a:ext>
            </a:extLst>
          </p:cNvPr>
          <p:cNvSpPr/>
          <p:nvPr/>
        </p:nvSpPr>
        <p:spPr>
          <a:xfrm>
            <a:off x="0" y="6294269"/>
            <a:ext cx="12192000" cy="563732"/>
          </a:xfrm>
          <a:prstGeom prst="rect">
            <a:avLst/>
          </a:prstGeom>
          <a:solidFill>
            <a:srgbClr val="1F49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6">
            <a:extLst>
              <a:ext uri="{FF2B5EF4-FFF2-40B4-BE49-F238E27FC236}">
                <a16:creationId xmlns:a16="http://schemas.microsoft.com/office/drawing/2014/main" id="{896B3BA0-8A08-0D7C-059F-7969CC2E9D22}"/>
              </a:ext>
            </a:extLst>
          </p:cNvPr>
          <p:cNvSpPr txBox="1">
            <a:spLocks/>
          </p:cNvSpPr>
          <p:nvPr/>
        </p:nvSpPr>
        <p:spPr>
          <a:xfrm>
            <a:off x="3165231" y="6437865"/>
            <a:ext cx="6443003"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baseline="0">
                <a:solidFill>
                  <a:schemeClr val="tx1">
                    <a:tint val="75000"/>
                  </a:schemeClr>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dirty="0">
                <a:solidFill>
                  <a:srgbClr val="F9F9F9"/>
                </a:solidFill>
                <a:latin typeface="Roboto" panose="02000000000000000000" pitchFamily="2" charset="0"/>
              </a:rPr>
              <a:t>US-MDP Collaboration Meeting 2024</a:t>
            </a:r>
          </a:p>
        </p:txBody>
      </p:sp>
      <p:pic>
        <p:nvPicPr>
          <p:cNvPr id="10" name="Picture 9">
            <a:extLst>
              <a:ext uri="{FF2B5EF4-FFF2-40B4-BE49-F238E27FC236}">
                <a16:creationId xmlns:a16="http://schemas.microsoft.com/office/drawing/2014/main" id="{10D52009-B22E-EE98-9968-83772DD274E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7691" y="6313810"/>
            <a:ext cx="2810629" cy="527922"/>
          </a:xfrm>
          <a:prstGeom prst="rect">
            <a:avLst/>
          </a:prstGeom>
        </p:spPr>
      </p:pic>
    </p:spTree>
    <p:extLst>
      <p:ext uri="{BB962C8B-B14F-4D97-AF65-F5344CB8AC3E}">
        <p14:creationId xmlns:p14="http://schemas.microsoft.com/office/powerpoint/2010/main" val="177251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9753-9B82-2444-A832-A2F5EA35B560}"/>
              </a:ext>
            </a:extLst>
          </p:cNvPr>
          <p:cNvSpPr>
            <a:spLocks noGrp="1"/>
          </p:cNvSpPr>
          <p:nvPr>
            <p:ph type="title"/>
          </p:nvPr>
        </p:nvSpPr>
        <p:spPr/>
        <p:txBody>
          <a:bodyPr/>
          <a:lstStyle/>
          <a:p>
            <a:r>
              <a:rPr lang="en-US" dirty="0"/>
              <a:t>2. Impregnation materials </a:t>
            </a:r>
            <a:r>
              <a:rPr lang="en-US" b="0" dirty="0"/>
              <a:t>– Characterization of materials</a:t>
            </a:r>
            <a:endParaRPr lang="en-US" b="0" i="1" dirty="0"/>
          </a:p>
        </p:txBody>
      </p:sp>
      <p:sp>
        <p:nvSpPr>
          <p:cNvPr id="5" name="Footer Placeholder 4">
            <a:extLst>
              <a:ext uri="{FF2B5EF4-FFF2-40B4-BE49-F238E27FC236}">
                <a16:creationId xmlns:a16="http://schemas.microsoft.com/office/drawing/2014/main" id="{D55579FB-9C38-2D4A-BB0A-17BF2B14F3EE}"/>
              </a:ext>
            </a:extLst>
          </p:cNvPr>
          <p:cNvSpPr>
            <a:spLocks noGrp="1"/>
          </p:cNvSpPr>
          <p:nvPr>
            <p:ph type="ftr" sz="quarter" idx="15"/>
          </p:nvPr>
        </p:nvSpPr>
        <p:spPr/>
        <p:txBody>
          <a:bodyPr/>
          <a:lstStyle/>
          <a:p>
            <a:r>
              <a:rPr lang="en-US" dirty="0"/>
              <a:t>Progress on Nb</a:t>
            </a:r>
            <a:r>
              <a:rPr lang="en-US" baseline="-25000" dirty="0"/>
              <a:t>3</a:t>
            </a:r>
            <a:r>
              <a:rPr lang="en-US" dirty="0"/>
              <a:t>Sn CCT: fabrication and assembly methods</a:t>
            </a:r>
            <a:r>
              <a:rPr lang="en-US" i="1" dirty="0">
                <a:solidFill>
                  <a:srgbClr val="FFFFFF"/>
                </a:solidFill>
              </a:rPr>
              <a:t> </a:t>
            </a:r>
            <a:r>
              <a:rPr lang="en-US" dirty="0"/>
              <a:t>| BERKELEY LAB</a:t>
            </a:r>
          </a:p>
        </p:txBody>
      </p: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10</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sp>
        <p:nvSpPr>
          <p:cNvPr id="133" name="TextBox 132">
            <a:extLst>
              <a:ext uri="{FF2B5EF4-FFF2-40B4-BE49-F238E27FC236}">
                <a16:creationId xmlns:a16="http://schemas.microsoft.com/office/drawing/2014/main" id="{D30C5969-E236-874B-68E8-AEE82E7B7B2D}"/>
              </a:ext>
            </a:extLst>
          </p:cNvPr>
          <p:cNvSpPr txBox="1"/>
          <p:nvPr/>
        </p:nvSpPr>
        <p:spPr>
          <a:xfrm>
            <a:off x="692897" y="977585"/>
            <a:ext cx="5061161" cy="523220"/>
          </a:xfrm>
          <a:prstGeom prst="rect">
            <a:avLst/>
          </a:prstGeom>
          <a:noFill/>
        </p:spPr>
        <p:txBody>
          <a:bodyPr wrap="square">
            <a:spAutoFit/>
          </a:bodyPr>
          <a:lstStyle/>
          <a:p>
            <a:r>
              <a:rPr lang="en-US" sz="2800" u="sng" dirty="0">
                <a:latin typeface="Arial" panose="020B0604020202020204"/>
              </a:rPr>
              <a:t>Interface characterization</a:t>
            </a:r>
            <a:endParaRPr lang="en-US" sz="2800" u="sng" dirty="0"/>
          </a:p>
        </p:txBody>
      </p:sp>
      <p:grpSp>
        <p:nvGrpSpPr>
          <p:cNvPr id="190" name="Group 189">
            <a:extLst>
              <a:ext uri="{FF2B5EF4-FFF2-40B4-BE49-F238E27FC236}">
                <a16:creationId xmlns:a16="http://schemas.microsoft.com/office/drawing/2014/main" id="{316A7963-A404-C174-DDA8-9BA6DCF7932D}"/>
              </a:ext>
            </a:extLst>
          </p:cNvPr>
          <p:cNvGrpSpPr>
            <a:grpSpLocks noChangeAspect="1"/>
          </p:cNvGrpSpPr>
          <p:nvPr/>
        </p:nvGrpSpPr>
        <p:grpSpPr>
          <a:xfrm>
            <a:off x="157000" y="2133837"/>
            <a:ext cx="7548280" cy="2934457"/>
            <a:chOff x="911001" y="2006252"/>
            <a:chExt cx="6394783" cy="2486025"/>
          </a:xfrm>
        </p:grpSpPr>
        <p:pic>
          <p:nvPicPr>
            <p:cNvPr id="46" name="Picture 45">
              <a:extLst>
                <a:ext uri="{FF2B5EF4-FFF2-40B4-BE49-F238E27FC236}">
                  <a16:creationId xmlns:a16="http://schemas.microsoft.com/office/drawing/2014/main" id="{CBC3F96C-3EAB-275A-6CFB-98F2F96CECF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69714" y="2096869"/>
              <a:ext cx="1734904" cy="857462"/>
            </a:xfrm>
            <a:prstGeom prst="rect">
              <a:avLst/>
            </a:prstGeom>
            <a:ln>
              <a:solidFill>
                <a:sysClr val="windowText" lastClr="000000"/>
              </a:solidFill>
            </a:ln>
          </p:spPr>
        </p:pic>
        <p:sp>
          <p:nvSpPr>
            <p:cNvPr id="128" name="Rectangle 127">
              <a:extLst>
                <a:ext uri="{FF2B5EF4-FFF2-40B4-BE49-F238E27FC236}">
                  <a16:creationId xmlns:a16="http://schemas.microsoft.com/office/drawing/2014/main" id="{B71079AC-4392-0B97-E350-A90356D0DE6B}"/>
                </a:ext>
              </a:extLst>
            </p:cNvPr>
            <p:cNvSpPr/>
            <p:nvPr/>
          </p:nvSpPr>
          <p:spPr>
            <a:xfrm>
              <a:off x="5469714" y="2653577"/>
              <a:ext cx="1734904" cy="300753"/>
            </a:xfrm>
            <a:prstGeom prst="rect">
              <a:avLst/>
            </a:prstGeom>
            <a:solidFill>
              <a:srgbClr val="00303C">
                <a:lumMod val="25000"/>
                <a:lumOff val="75000"/>
                <a:alpha val="35000"/>
              </a:srgbClr>
            </a:solidFill>
            <a:ln w="9525" cap="flat" cmpd="sng" algn="ctr">
              <a:solidFill>
                <a:srgbClr val="007681">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131" name="Picture 130" descr="A picture containing graphical user interface&#10;&#10;Description automatically generated">
              <a:extLst>
                <a:ext uri="{FF2B5EF4-FFF2-40B4-BE49-F238E27FC236}">
                  <a16:creationId xmlns:a16="http://schemas.microsoft.com/office/drawing/2014/main" id="{6ADB64EA-C5AC-C784-E57E-6F78ACFE94F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30109" y="2069803"/>
              <a:ext cx="1393984" cy="2414114"/>
            </a:xfrm>
            <a:prstGeom prst="rect">
              <a:avLst/>
            </a:prstGeom>
          </p:spPr>
        </p:pic>
        <p:pic>
          <p:nvPicPr>
            <p:cNvPr id="132" name="Picture 131" descr="A picture containing device, gauge&#10;&#10;Description automatically generated">
              <a:extLst>
                <a:ext uri="{FF2B5EF4-FFF2-40B4-BE49-F238E27FC236}">
                  <a16:creationId xmlns:a16="http://schemas.microsoft.com/office/drawing/2014/main" id="{115CCD3C-E21F-E51B-68D2-2F5E8B2D1B7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03141" y="2096344"/>
              <a:ext cx="1128682" cy="2373724"/>
            </a:xfrm>
            <a:prstGeom prst="rect">
              <a:avLst/>
            </a:prstGeom>
            <a:ln>
              <a:solidFill>
                <a:srgbClr val="000000"/>
              </a:solidFill>
            </a:ln>
          </p:spPr>
        </p:pic>
        <p:cxnSp>
          <p:nvCxnSpPr>
            <p:cNvPr id="152" name="Straight Arrow Connector 151">
              <a:extLst>
                <a:ext uri="{FF2B5EF4-FFF2-40B4-BE49-F238E27FC236}">
                  <a16:creationId xmlns:a16="http://schemas.microsoft.com/office/drawing/2014/main" id="{D4CF2A95-7A30-8DB1-1B5D-7FDCD5C142FC}"/>
                </a:ext>
              </a:extLst>
            </p:cNvPr>
            <p:cNvCxnSpPr>
              <a:cxnSpLocks/>
            </p:cNvCxnSpPr>
            <p:nvPr/>
          </p:nvCxnSpPr>
          <p:spPr>
            <a:xfrm flipH="1">
              <a:off x="3749525" y="2104178"/>
              <a:ext cx="552517" cy="429485"/>
            </a:xfrm>
            <a:prstGeom prst="straightConnector1">
              <a:avLst/>
            </a:prstGeom>
            <a:noFill/>
            <a:ln w="9525" cap="flat" cmpd="sng" algn="ctr">
              <a:solidFill>
                <a:sysClr val="windowText" lastClr="000000"/>
              </a:solidFill>
              <a:prstDash val="solid"/>
              <a:tailEnd type="none" w="lg" len="lg"/>
            </a:ln>
            <a:effectLst/>
          </p:spPr>
        </p:cxnSp>
        <p:cxnSp>
          <p:nvCxnSpPr>
            <p:cNvPr id="153" name="Straight Arrow Connector 152">
              <a:extLst>
                <a:ext uri="{FF2B5EF4-FFF2-40B4-BE49-F238E27FC236}">
                  <a16:creationId xmlns:a16="http://schemas.microsoft.com/office/drawing/2014/main" id="{AE988D5A-7562-8BD0-6E67-D5384977C37C}"/>
                </a:ext>
              </a:extLst>
            </p:cNvPr>
            <p:cNvCxnSpPr>
              <a:cxnSpLocks/>
            </p:cNvCxnSpPr>
            <p:nvPr/>
          </p:nvCxnSpPr>
          <p:spPr>
            <a:xfrm flipH="1">
              <a:off x="4443496" y="2095791"/>
              <a:ext cx="1027370" cy="1900050"/>
            </a:xfrm>
            <a:prstGeom prst="straightConnector1">
              <a:avLst/>
            </a:prstGeom>
            <a:noFill/>
            <a:ln w="9525" cap="flat" cmpd="sng" algn="ctr">
              <a:solidFill>
                <a:sysClr val="windowText" lastClr="000000"/>
              </a:solidFill>
              <a:prstDash val="solid"/>
              <a:tailEnd type="none" w="lg" len="lg"/>
            </a:ln>
            <a:effectLst/>
          </p:spPr>
        </p:cxnSp>
        <p:pic>
          <p:nvPicPr>
            <p:cNvPr id="155" name="Picture 154" descr="A picture containing projector&#10;&#10;Description automatically generated">
              <a:extLst>
                <a:ext uri="{FF2B5EF4-FFF2-40B4-BE49-F238E27FC236}">
                  <a16:creationId xmlns:a16="http://schemas.microsoft.com/office/drawing/2014/main" id="{C207C52F-9455-6718-A80C-9A5DBB0F56A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11001" y="2087350"/>
              <a:ext cx="960905" cy="2404927"/>
            </a:xfrm>
            <a:prstGeom prst="rect">
              <a:avLst/>
            </a:prstGeom>
            <a:ln w="9525">
              <a:solidFill>
                <a:sysClr val="windowText" lastClr="000000"/>
              </a:solidFill>
            </a:ln>
          </p:spPr>
        </p:pic>
        <p:sp>
          <p:nvSpPr>
            <p:cNvPr id="156" name="Rectangle 155">
              <a:extLst>
                <a:ext uri="{FF2B5EF4-FFF2-40B4-BE49-F238E27FC236}">
                  <a16:creationId xmlns:a16="http://schemas.microsoft.com/office/drawing/2014/main" id="{9666C755-BA15-BC97-F9C8-49F06B5B79F9}"/>
                </a:ext>
              </a:extLst>
            </p:cNvPr>
            <p:cNvSpPr/>
            <p:nvPr/>
          </p:nvSpPr>
          <p:spPr>
            <a:xfrm>
              <a:off x="2018392" y="2006252"/>
              <a:ext cx="808449" cy="5567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1"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Tensile tester </a:t>
              </a:r>
              <a:br>
                <a:rPr kumimoji="0" lang="en-GB" sz="1400" b="0" i="1"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br>
              <a:r>
                <a:rPr kumimoji="0" lang="en-GB" sz="1400" b="0" i="1"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adapter</a:t>
              </a:r>
            </a:p>
          </p:txBody>
        </p:sp>
        <p:sp>
          <p:nvSpPr>
            <p:cNvPr id="157" name="Right Brace 156">
              <a:extLst>
                <a:ext uri="{FF2B5EF4-FFF2-40B4-BE49-F238E27FC236}">
                  <a16:creationId xmlns:a16="http://schemas.microsoft.com/office/drawing/2014/main" id="{9BE1CA75-3A88-50C3-2109-616E1AA3E551}"/>
                </a:ext>
              </a:extLst>
            </p:cNvPr>
            <p:cNvSpPr/>
            <p:nvPr/>
          </p:nvSpPr>
          <p:spPr>
            <a:xfrm>
              <a:off x="1632628" y="2110927"/>
              <a:ext cx="90355" cy="849000"/>
            </a:xfrm>
            <a:prstGeom prst="rightBrace">
              <a:avLst>
                <a:gd name="adj1" fmla="val 89081"/>
                <a:gd name="adj2" fmla="val 50611"/>
              </a:avLst>
            </a:prstGeom>
            <a:noFill/>
            <a:ln w="12700" cap="flat" cmpd="sng" algn="ctr">
              <a:solidFill>
                <a:schemeClr val="tx1"/>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0303C"/>
                </a:solidFill>
                <a:effectLst/>
                <a:uLnTx/>
                <a:uFillTx/>
                <a:latin typeface="Times New Roman" panose="02020603050405020304" pitchFamily="18" charset="0"/>
                <a:cs typeface="Times New Roman" panose="02020603050405020304" pitchFamily="18" charset="0"/>
              </a:endParaRPr>
            </a:p>
          </p:txBody>
        </p:sp>
        <p:cxnSp>
          <p:nvCxnSpPr>
            <p:cNvPr id="158" name="Straight Arrow Connector 157">
              <a:extLst>
                <a:ext uri="{FF2B5EF4-FFF2-40B4-BE49-F238E27FC236}">
                  <a16:creationId xmlns:a16="http://schemas.microsoft.com/office/drawing/2014/main" id="{37B79383-25E0-832B-1DCD-084A41BD1D32}"/>
                </a:ext>
              </a:extLst>
            </p:cNvPr>
            <p:cNvCxnSpPr>
              <a:cxnSpLocks/>
            </p:cNvCxnSpPr>
            <p:nvPr/>
          </p:nvCxnSpPr>
          <p:spPr>
            <a:xfrm flipH="1">
              <a:off x="1524655" y="2728850"/>
              <a:ext cx="495164" cy="371851"/>
            </a:xfrm>
            <a:prstGeom prst="straightConnector1">
              <a:avLst/>
            </a:prstGeom>
            <a:noFill/>
            <a:ln w="12700" cap="flat" cmpd="sng" algn="ctr">
              <a:solidFill>
                <a:sysClr val="windowText" lastClr="000000"/>
              </a:solidFill>
              <a:prstDash val="solid"/>
              <a:tailEnd type="triangle" w="med" len="med"/>
            </a:ln>
            <a:effectLst/>
          </p:spPr>
        </p:cxnSp>
        <p:sp>
          <p:nvSpPr>
            <p:cNvPr id="159" name="Rectangle 158">
              <a:extLst>
                <a:ext uri="{FF2B5EF4-FFF2-40B4-BE49-F238E27FC236}">
                  <a16:creationId xmlns:a16="http://schemas.microsoft.com/office/drawing/2014/main" id="{5A8CFAB1-CB7B-92B9-9832-0E24726F6E49}"/>
                </a:ext>
              </a:extLst>
            </p:cNvPr>
            <p:cNvSpPr/>
            <p:nvPr/>
          </p:nvSpPr>
          <p:spPr>
            <a:xfrm>
              <a:off x="1980026" y="2529461"/>
              <a:ext cx="646653" cy="23198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1"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Load cell</a:t>
              </a:r>
            </a:p>
          </p:txBody>
        </p:sp>
        <p:cxnSp>
          <p:nvCxnSpPr>
            <p:cNvPr id="160" name="Straight Arrow Connector 159">
              <a:extLst>
                <a:ext uri="{FF2B5EF4-FFF2-40B4-BE49-F238E27FC236}">
                  <a16:creationId xmlns:a16="http://schemas.microsoft.com/office/drawing/2014/main" id="{79954879-89AA-4014-A947-1F980FFAFAD8}"/>
                </a:ext>
              </a:extLst>
            </p:cNvPr>
            <p:cNvCxnSpPr>
              <a:cxnSpLocks/>
            </p:cNvCxnSpPr>
            <p:nvPr/>
          </p:nvCxnSpPr>
          <p:spPr>
            <a:xfrm flipH="1">
              <a:off x="1449126" y="3041611"/>
              <a:ext cx="752028" cy="740776"/>
            </a:xfrm>
            <a:prstGeom prst="straightConnector1">
              <a:avLst/>
            </a:prstGeom>
            <a:noFill/>
            <a:ln w="12700" cap="flat" cmpd="sng" algn="ctr">
              <a:solidFill>
                <a:schemeClr val="tx1"/>
              </a:solidFill>
              <a:prstDash val="solid"/>
              <a:tailEnd type="triangle" w="med" len="med"/>
            </a:ln>
            <a:effectLst/>
          </p:spPr>
        </p:cxnSp>
        <p:sp>
          <p:nvSpPr>
            <p:cNvPr id="161" name="Rectangle 160">
              <a:extLst>
                <a:ext uri="{FF2B5EF4-FFF2-40B4-BE49-F238E27FC236}">
                  <a16:creationId xmlns:a16="http://schemas.microsoft.com/office/drawing/2014/main" id="{D9EF9BB7-D779-A526-A835-BE787636318D}"/>
                </a:ext>
              </a:extLst>
            </p:cNvPr>
            <p:cNvSpPr/>
            <p:nvPr/>
          </p:nvSpPr>
          <p:spPr>
            <a:xfrm>
              <a:off x="1984488" y="2814840"/>
              <a:ext cx="843597" cy="23198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1"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Tensile grips</a:t>
              </a:r>
            </a:p>
          </p:txBody>
        </p:sp>
        <p:pic>
          <p:nvPicPr>
            <p:cNvPr id="163" name="Picture 162" descr="A picture containing indoor, wood&#10;&#10;Description automatically generated">
              <a:extLst>
                <a:ext uri="{FF2B5EF4-FFF2-40B4-BE49-F238E27FC236}">
                  <a16:creationId xmlns:a16="http://schemas.microsoft.com/office/drawing/2014/main" id="{57FAF75C-E0D0-ED6A-92C4-1F04B2EA437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012010" y="3327631"/>
              <a:ext cx="1017864" cy="1155203"/>
            </a:xfrm>
            <a:prstGeom prst="rect">
              <a:avLst/>
            </a:prstGeom>
            <a:ln w="12700">
              <a:solidFill>
                <a:schemeClr val="tx1"/>
              </a:solidFill>
            </a:ln>
          </p:spPr>
        </p:pic>
        <p:cxnSp>
          <p:nvCxnSpPr>
            <p:cNvPr id="164" name="Straight Arrow Connector 163">
              <a:extLst>
                <a:ext uri="{FF2B5EF4-FFF2-40B4-BE49-F238E27FC236}">
                  <a16:creationId xmlns:a16="http://schemas.microsoft.com/office/drawing/2014/main" id="{52C6EA26-BEE5-6D7F-3A61-7A3E49E63F51}"/>
                </a:ext>
              </a:extLst>
            </p:cNvPr>
            <p:cNvCxnSpPr>
              <a:cxnSpLocks/>
            </p:cNvCxnSpPr>
            <p:nvPr/>
          </p:nvCxnSpPr>
          <p:spPr>
            <a:xfrm flipH="1">
              <a:off x="1773136" y="2345565"/>
              <a:ext cx="245021" cy="201881"/>
            </a:xfrm>
            <a:prstGeom prst="straightConnector1">
              <a:avLst/>
            </a:prstGeom>
            <a:noFill/>
            <a:ln w="12700" cap="flat" cmpd="sng" algn="ctr">
              <a:solidFill>
                <a:sysClr val="windowText" lastClr="000000"/>
              </a:solidFill>
              <a:prstDash val="solid"/>
              <a:tailEnd type="triangle" w="med" len="med"/>
            </a:ln>
            <a:effectLst/>
          </p:spPr>
        </p:cxnSp>
        <p:cxnSp>
          <p:nvCxnSpPr>
            <p:cNvPr id="165" name="Straight Arrow Connector 164">
              <a:extLst>
                <a:ext uri="{FF2B5EF4-FFF2-40B4-BE49-F238E27FC236}">
                  <a16:creationId xmlns:a16="http://schemas.microsoft.com/office/drawing/2014/main" id="{37866BC0-7B99-F300-BF82-5AB1D5204173}"/>
                </a:ext>
              </a:extLst>
            </p:cNvPr>
            <p:cNvCxnSpPr>
              <a:cxnSpLocks/>
            </p:cNvCxnSpPr>
            <p:nvPr/>
          </p:nvCxnSpPr>
          <p:spPr>
            <a:xfrm flipH="1">
              <a:off x="2201560" y="3041611"/>
              <a:ext cx="73039" cy="432665"/>
            </a:xfrm>
            <a:prstGeom prst="straightConnector1">
              <a:avLst/>
            </a:prstGeom>
            <a:noFill/>
            <a:ln w="12700" cap="flat" cmpd="sng" algn="ctr">
              <a:solidFill>
                <a:schemeClr val="tx1"/>
              </a:solidFill>
              <a:prstDash val="solid"/>
              <a:tailEnd type="triangle" w="med" len="med"/>
            </a:ln>
            <a:effectLst/>
          </p:spPr>
        </p:cxnSp>
        <p:sp>
          <p:nvSpPr>
            <p:cNvPr id="166" name="Rectangle 165">
              <a:extLst>
                <a:ext uri="{FF2B5EF4-FFF2-40B4-BE49-F238E27FC236}">
                  <a16:creationId xmlns:a16="http://schemas.microsoft.com/office/drawing/2014/main" id="{E857FA81-F7A2-4703-D017-56D77A63E14A}"/>
                </a:ext>
              </a:extLst>
            </p:cNvPr>
            <p:cNvSpPr/>
            <p:nvPr/>
          </p:nvSpPr>
          <p:spPr>
            <a:xfrm rot="181285">
              <a:off x="1958244" y="3817454"/>
              <a:ext cx="936475" cy="23198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1"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Pull-out frame</a:t>
              </a:r>
            </a:p>
          </p:txBody>
        </p:sp>
        <p:sp>
          <p:nvSpPr>
            <p:cNvPr id="167" name="Rectangle 166">
              <a:extLst>
                <a:ext uri="{FF2B5EF4-FFF2-40B4-BE49-F238E27FC236}">
                  <a16:creationId xmlns:a16="http://schemas.microsoft.com/office/drawing/2014/main" id="{3FB98B5D-3794-FAA3-E3DC-C3EAD4C01F6D}"/>
                </a:ext>
              </a:extLst>
            </p:cNvPr>
            <p:cNvSpPr/>
            <p:nvPr/>
          </p:nvSpPr>
          <p:spPr>
            <a:xfrm>
              <a:off x="2265340" y="3078498"/>
              <a:ext cx="1123364" cy="23198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1"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Copper wire</a:t>
              </a:r>
            </a:p>
          </p:txBody>
        </p:sp>
        <p:cxnSp>
          <p:nvCxnSpPr>
            <p:cNvPr id="168" name="Straight Arrow Connector 167">
              <a:extLst>
                <a:ext uri="{FF2B5EF4-FFF2-40B4-BE49-F238E27FC236}">
                  <a16:creationId xmlns:a16="http://schemas.microsoft.com/office/drawing/2014/main" id="{C262C516-612F-9974-D011-647C8E1580D8}"/>
                </a:ext>
              </a:extLst>
            </p:cNvPr>
            <p:cNvCxnSpPr>
              <a:cxnSpLocks/>
            </p:cNvCxnSpPr>
            <p:nvPr/>
          </p:nvCxnSpPr>
          <p:spPr>
            <a:xfrm flipH="1">
              <a:off x="2478006" y="3283206"/>
              <a:ext cx="165023" cy="469861"/>
            </a:xfrm>
            <a:prstGeom prst="straightConnector1">
              <a:avLst/>
            </a:prstGeom>
            <a:noFill/>
            <a:ln w="12700" cap="flat" cmpd="sng" algn="ctr">
              <a:solidFill>
                <a:srgbClr val="FFE76F"/>
              </a:solidFill>
              <a:prstDash val="solid"/>
              <a:tailEnd type="triangle" w="med" len="med"/>
            </a:ln>
            <a:effectLst/>
          </p:spPr>
        </p:cxnSp>
        <p:sp>
          <p:nvSpPr>
            <p:cNvPr id="169" name="Rectangle 168">
              <a:extLst>
                <a:ext uri="{FF2B5EF4-FFF2-40B4-BE49-F238E27FC236}">
                  <a16:creationId xmlns:a16="http://schemas.microsoft.com/office/drawing/2014/main" id="{43F84726-3B1D-3B0A-F8D1-6CABBA57A30A}"/>
                </a:ext>
              </a:extLst>
            </p:cNvPr>
            <p:cNvSpPr/>
            <p:nvPr/>
          </p:nvSpPr>
          <p:spPr>
            <a:xfrm>
              <a:off x="2082566" y="4181973"/>
              <a:ext cx="1070227" cy="23198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1" u="none" strike="noStrike" kern="0" cap="none" spc="0" normalizeH="0" baseline="0" noProof="0" dirty="0">
                  <a:ln>
                    <a:noFill/>
                  </a:ln>
                  <a:solidFill>
                    <a:srgbClr val="C87704"/>
                  </a:solidFill>
                  <a:effectLst/>
                  <a:uLnTx/>
                  <a:uFillTx/>
                  <a:latin typeface="Times New Roman" panose="02020603050405020304" pitchFamily="18" charset="0"/>
                  <a:cs typeface="Times New Roman" panose="02020603050405020304" pitchFamily="18" charset="0"/>
                </a:rPr>
                <a:t>Resin block</a:t>
              </a:r>
            </a:p>
          </p:txBody>
        </p:sp>
        <p:cxnSp>
          <p:nvCxnSpPr>
            <p:cNvPr id="170" name="Straight Arrow Connector 169">
              <a:extLst>
                <a:ext uri="{FF2B5EF4-FFF2-40B4-BE49-F238E27FC236}">
                  <a16:creationId xmlns:a16="http://schemas.microsoft.com/office/drawing/2014/main" id="{A7DFE189-7C79-A4D2-7737-CD7B68B37730}"/>
                </a:ext>
              </a:extLst>
            </p:cNvPr>
            <p:cNvCxnSpPr>
              <a:cxnSpLocks/>
            </p:cNvCxnSpPr>
            <p:nvPr/>
          </p:nvCxnSpPr>
          <p:spPr>
            <a:xfrm>
              <a:off x="2539028" y="2322971"/>
              <a:ext cx="1060687" cy="0"/>
            </a:xfrm>
            <a:prstGeom prst="straightConnector1">
              <a:avLst/>
            </a:prstGeom>
            <a:noFill/>
            <a:ln w="12700" cap="flat" cmpd="sng" algn="ctr">
              <a:solidFill>
                <a:sysClr val="windowText" lastClr="000000"/>
              </a:solidFill>
              <a:prstDash val="solid"/>
              <a:tailEnd type="triangle" w="med" len="med"/>
            </a:ln>
            <a:effectLst/>
          </p:spPr>
        </p:cxnSp>
        <p:cxnSp>
          <p:nvCxnSpPr>
            <p:cNvPr id="171" name="Straight Arrow Connector 170">
              <a:extLst>
                <a:ext uri="{FF2B5EF4-FFF2-40B4-BE49-F238E27FC236}">
                  <a16:creationId xmlns:a16="http://schemas.microsoft.com/office/drawing/2014/main" id="{4EBBA567-D8B3-E603-2C19-5276A92E51D0}"/>
                </a:ext>
              </a:extLst>
            </p:cNvPr>
            <p:cNvCxnSpPr>
              <a:cxnSpLocks/>
            </p:cNvCxnSpPr>
            <p:nvPr/>
          </p:nvCxnSpPr>
          <p:spPr>
            <a:xfrm flipH="1" flipV="1">
              <a:off x="3818639" y="3533219"/>
              <a:ext cx="479112" cy="944684"/>
            </a:xfrm>
            <a:prstGeom prst="straightConnector1">
              <a:avLst/>
            </a:prstGeom>
            <a:noFill/>
            <a:ln w="9525" cap="flat" cmpd="sng" algn="ctr">
              <a:solidFill>
                <a:sysClr val="windowText" lastClr="000000"/>
              </a:solidFill>
              <a:prstDash val="solid"/>
              <a:tailEnd type="none" w="lg" len="lg"/>
            </a:ln>
            <a:effectLst/>
          </p:spPr>
        </p:cxnSp>
        <p:sp>
          <p:nvSpPr>
            <p:cNvPr id="172" name="Rectangle 171">
              <a:extLst>
                <a:ext uri="{FF2B5EF4-FFF2-40B4-BE49-F238E27FC236}">
                  <a16:creationId xmlns:a16="http://schemas.microsoft.com/office/drawing/2014/main" id="{BDFC2590-F9D9-8A69-3A73-6C5755DC0EA1}"/>
                </a:ext>
              </a:extLst>
            </p:cNvPr>
            <p:cNvSpPr/>
            <p:nvPr/>
          </p:nvSpPr>
          <p:spPr>
            <a:xfrm>
              <a:off x="3440294" y="3646176"/>
              <a:ext cx="508913" cy="23198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1"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Dewar</a:t>
              </a:r>
            </a:p>
          </p:txBody>
        </p:sp>
        <p:cxnSp>
          <p:nvCxnSpPr>
            <p:cNvPr id="173" name="Straight Arrow Connector 172">
              <a:extLst>
                <a:ext uri="{FF2B5EF4-FFF2-40B4-BE49-F238E27FC236}">
                  <a16:creationId xmlns:a16="http://schemas.microsoft.com/office/drawing/2014/main" id="{BAA2E075-8981-92C5-DB40-7FABE414ED61}"/>
                </a:ext>
              </a:extLst>
            </p:cNvPr>
            <p:cNvCxnSpPr>
              <a:cxnSpLocks/>
            </p:cNvCxnSpPr>
            <p:nvPr/>
          </p:nvCxnSpPr>
          <p:spPr>
            <a:xfrm flipV="1">
              <a:off x="3723268" y="3352753"/>
              <a:ext cx="1" cy="332764"/>
            </a:xfrm>
            <a:prstGeom prst="straightConnector1">
              <a:avLst/>
            </a:prstGeom>
            <a:noFill/>
            <a:ln w="15875" cap="flat" cmpd="sng" algn="ctr">
              <a:solidFill>
                <a:sysClr val="windowText" lastClr="000000"/>
              </a:solidFill>
              <a:prstDash val="solid"/>
              <a:tailEnd type="triangle" w="med" len="med"/>
            </a:ln>
            <a:effectLst/>
          </p:spPr>
        </p:cxnSp>
        <p:cxnSp>
          <p:nvCxnSpPr>
            <p:cNvPr id="174" name="Straight Arrow Connector 173">
              <a:extLst>
                <a:ext uri="{FF2B5EF4-FFF2-40B4-BE49-F238E27FC236}">
                  <a16:creationId xmlns:a16="http://schemas.microsoft.com/office/drawing/2014/main" id="{33D759A2-82BC-D97D-61E9-6B7C5258EF49}"/>
                </a:ext>
              </a:extLst>
            </p:cNvPr>
            <p:cNvCxnSpPr>
              <a:cxnSpLocks/>
            </p:cNvCxnSpPr>
            <p:nvPr/>
          </p:nvCxnSpPr>
          <p:spPr>
            <a:xfrm>
              <a:off x="6026602" y="2330129"/>
              <a:ext cx="310564" cy="0"/>
            </a:xfrm>
            <a:prstGeom prst="straightConnector1">
              <a:avLst/>
            </a:prstGeom>
            <a:noFill/>
            <a:ln w="12700" cap="flat" cmpd="sng" algn="ctr">
              <a:solidFill>
                <a:schemeClr val="tx1"/>
              </a:solidFill>
              <a:prstDash val="solid"/>
              <a:tailEnd type="triangle" w="med" len="med"/>
            </a:ln>
            <a:effectLst/>
          </p:spPr>
        </p:cxnSp>
        <p:sp>
          <p:nvSpPr>
            <p:cNvPr id="175" name="Rectangle 174">
              <a:extLst>
                <a:ext uri="{FF2B5EF4-FFF2-40B4-BE49-F238E27FC236}">
                  <a16:creationId xmlns:a16="http://schemas.microsoft.com/office/drawing/2014/main" id="{AA388D7D-0D17-AA04-E162-0BBEECB0263C}"/>
                </a:ext>
              </a:extLst>
            </p:cNvPr>
            <p:cNvSpPr/>
            <p:nvPr/>
          </p:nvSpPr>
          <p:spPr>
            <a:xfrm>
              <a:off x="5383891" y="2186041"/>
              <a:ext cx="715523" cy="23198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400" i="1" kern="0" dirty="0">
                  <a:solidFill>
                    <a:prstClr val="black"/>
                  </a:solidFill>
                  <a:latin typeface="Times New Roman" panose="02020603050405020304" pitchFamily="18" charset="0"/>
                  <a:cs typeface="Times New Roman" panose="02020603050405020304" pitchFamily="18" charset="0"/>
                </a:rPr>
                <a:t>W</a:t>
              </a:r>
              <a:r>
                <a:rPr kumimoji="0" lang="en-GB" sz="1400" b="0" i="1"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ire grips</a:t>
              </a:r>
            </a:p>
          </p:txBody>
        </p:sp>
        <p:sp>
          <p:nvSpPr>
            <p:cNvPr id="176" name="Rectangle 175">
              <a:extLst>
                <a:ext uri="{FF2B5EF4-FFF2-40B4-BE49-F238E27FC236}">
                  <a16:creationId xmlns:a16="http://schemas.microsoft.com/office/drawing/2014/main" id="{375AD999-1F0B-0F29-3C0D-C92B9F3B2BD0}"/>
                </a:ext>
              </a:extLst>
            </p:cNvPr>
            <p:cNvSpPr/>
            <p:nvPr/>
          </p:nvSpPr>
          <p:spPr>
            <a:xfrm>
              <a:off x="6646476" y="2134573"/>
              <a:ext cx="659308" cy="39437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1"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Copper wire</a:t>
              </a:r>
            </a:p>
          </p:txBody>
        </p:sp>
        <p:sp>
          <p:nvSpPr>
            <p:cNvPr id="177" name="Rectangle 176">
              <a:extLst>
                <a:ext uri="{FF2B5EF4-FFF2-40B4-BE49-F238E27FC236}">
                  <a16:creationId xmlns:a16="http://schemas.microsoft.com/office/drawing/2014/main" id="{18AE5881-B8E4-5E7F-524D-B0DFFEDD3BD0}"/>
                </a:ext>
              </a:extLst>
            </p:cNvPr>
            <p:cNvSpPr/>
            <p:nvPr/>
          </p:nvSpPr>
          <p:spPr>
            <a:xfrm>
              <a:off x="5439572" y="2467155"/>
              <a:ext cx="1274941" cy="23198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400" i="1" kern="0" dirty="0">
                  <a:solidFill>
                    <a:prstClr val="black"/>
                  </a:solidFill>
                  <a:latin typeface="Times New Roman" panose="02020603050405020304" pitchFamily="18" charset="0"/>
                  <a:cs typeface="Times New Roman" panose="02020603050405020304" pitchFamily="18" charset="0"/>
                </a:rPr>
                <a:t>Liquid nitrogen level</a:t>
              </a:r>
              <a:endParaRPr kumimoji="0" lang="en-GB" sz="1400" b="0" i="1"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78" name="Rectangle 177">
              <a:extLst>
                <a:ext uri="{FF2B5EF4-FFF2-40B4-BE49-F238E27FC236}">
                  <a16:creationId xmlns:a16="http://schemas.microsoft.com/office/drawing/2014/main" id="{00C0F2F6-2F6D-DA3B-F230-DCBC0DE9E9E3}"/>
                </a:ext>
              </a:extLst>
            </p:cNvPr>
            <p:cNvSpPr/>
            <p:nvPr/>
          </p:nvSpPr>
          <p:spPr>
            <a:xfrm>
              <a:off x="5491829" y="2927785"/>
              <a:ext cx="909697" cy="23198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1"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Resin block</a:t>
              </a:r>
            </a:p>
          </p:txBody>
        </p:sp>
        <p:sp>
          <p:nvSpPr>
            <p:cNvPr id="179" name="Rectangle 178">
              <a:extLst>
                <a:ext uri="{FF2B5EF4-FFF2-40B4-BE49-F238E27FC236}">
                  <a16:creationId xmlns:a16="http://schemas.microsoft.com/office/drawing/2014/main" id="{95EA2828-8984-6524-43E4-48A6B98AE3D2}"/>
                </a:ext>
              </a:extLst>
            </p:cNvPr>
            <p:cNvSpPr/>
            <p:nvPr/>
          </p:nvSpPr>
          <p:spPr>
            <a:xfrm>
              <a:off x="6337166" y="2943237"/>
              <a:ext cx="936475" cy="23198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1"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Pull-out frame</a:t>
              </a:r>
            </a:p>
          </p:txBody>
        </p:sp>
        <p:cxnSp>
          <p:nvCxnSpPr>
            <p:cNvPr id="180" name="Straight Arrow Connector 179">
              <a:extLst>
                <a:ext uri="{FF2B5EF4-FFF2-40B4-BE49-F238E27FC236}">
                  <a16:creationId xmlns:a16="http://schemas.microsoft.com/office/drawing/2014/main" id="{B85A3873-0351-57D4-4A7A-11568D778BD8}"/>
                </a:ext>
              </a:extLst>
            </p:cNvPr>
            <p:cNvCxnSpPr>
              <a:cxnSpLocks/>
            </p:cNvCxnSpPr>
            <p:nvPr/>
          </p:nvCxnSpPr>
          <p:spPr>
            <a:xfrm flipH="1" flipV="1">
              <a:off x="6646476" y="2739533"/>
              <a:ext cx="53377" cy="263503"/>
            </a:xfrm>
            <a:prstGeom prst="straightConnector1">
              <a:avLst/>
            </a:prstGeom>
            <a:noFill/>
            <a:ln w="12700" cap="flat" cmpd="sng" algn="ctr">
              <a:solidFill>
                <a:schemeClr val="tx1"/>
              </a:solidFill>
              <a:prstDash val="solid"/>
              <a:tailEnd type="triangle" w="med" len="med"/>
            </a:ln>
            <a:effectLst/>
          </p:spPr>
        </p:cxnSp>
        <p:pic>
          <p:nvPicPr>
            <p:cNvPr id="181" name="Picture 180">
              <a:extLst>
                <a:ext uri="{FF2B5EF4-FFF2-40B4-BE49-F238E27FC236}">
                  <a16:creationId xmlns:a16="http://schemas.microsoft.com/office/drawing/2014/main" id="{F0524A67-CBE9-87AE-4698-CB82EC27C9B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469714" y="3197274"/>
              <a:ext cx="1734904" cy="1271427"/>
            </a:xfrm>
            <a:prstGeom prst="rect">
              <a:avLst/>
            </a:prstGeom>
            <a:ln>
              <a:solidFill>
                <a:schemeClr val="tx1"/>
              </a:solidFill>
            </a:ln>
          </p:spPr>
        </p:pic>
        <p:sp>
          <p:nvSpPr>
            <p:cNvPr id="182" name="Rectangle 181">
              <a:extLst>
                <a:ext uri="{FF2B5EF4-FFF2-40B4-BE49-F238E27FC236}">
                  <a16:creationId xmlns:a16="http://schemas.microsoft.com/office/drawing/2014/main" id="{FFF9EA04-5C3E-2B09-151E-6C55D9532455}"/>
                </a:ext>
              </a:extLst>
            </p:cNvPr>
            <p:cNvSpPr/>
            <p:nvPr/>
          </p:nvSpPr>
          <p:spPr>
            <a:xfrm rot="16200000">
              <a:off x="4908865" y="3595082"/>
              <a:ext cx="647862" cy="23198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1"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G10 bars</a:t>
              </a:r>
            </a:p>
          </p:txBody>
        </p:sp>
        <p:cxnSp>
          <p:nvCxnSpPr>
            <p:cNvPr id="183" name="Straight Arrow Connector 182">
              <a:extLst>
                <a:ext uri="{FF2B5EF4-FFF2-40B4-BE49-F238E27FC236}">
                  <a16:creationId xmlns:a16="http://schemas.microsoft.com/office/drawing/2014/main" id="{6759E8D3-F173-800B-423C-CF9AC56BBAC4}"/>
                </a:ext>
              </a:extLst>
            </p:cNvPr>
            <p:cNvCxnSpPr>
              <a:cxnSpLocks/>
            </p:cNvCxnSpPr>
            <p:nvPr/>
          </p:nvCxnSpPr>
          <p:spPr>
            <a:xfrm flipH="1">
              <a:off x="6337166" y="2355689"/>
              <a:ext cx="383981" cy="158327"/>
            </a:xfrm>
            <a:prstGeom prst="straightConnector1">
              <a:avLst/>
            </a:prstGeom>
            <a:noFill/>
            <a:ln w="12700" cap="flat" cmpd="sng" algn="ctr">
              <a:solidFill>
                <a:srgbClr val="FFE76F"/>
              </a:solidFill>
              <a:prstDash val="solid"/>
              <a:tailEnd type="triangle" w="med" len="med"/>
            </a:ln>
            <a:effectLst/>
          </p:spPr>
        </p:cxnSp>
        <p:sp>
          <p:nvSpPr>
            <p:cNvPr id="184" name="Rectangle 183">
              <a:extLst>
                <a:ext uri="{FF2B5EF4-FFF2-40B4-BE49-F238E27FC236}">
                  <a16:creationId xmlns:a16="http://schemas.microsoft.com/office/drawing/2014/main" id="{E2EA99C5-2C5B-789C-660B-D2381D537668}"/>
                </a:ext>
              </a:extLst>
            </p:cNvPr>
            <p:cNvSpPr>
              <a:spLocks noChangeAspect="1"/>
            </p:cNvSpPr>
            <p:nvPr/>
          </p:nvSpPr>
          <p:spPr>
            <a:xfrm>
              <a:off x="4434909" y="3995841"/>
              <a:ext cx="928833" cy="459042"/>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cxnSp>
          <p:nvCxnSpPr>
            <p:cNvPr id="185" name="Straight Arrow Connector 184">
              <a:extLst>
                <a:ext uri="{FF2B5EF4-FFF2-40B4-BE49-F238E27FC236}">
                  <a16:creationId xmlns:a16="http://schemas.microsoft.com/office/drawing/2014/main" id="{2138D4C6-604B-2C3B-3813-9BC44055B406}"/>
                </a:ext>
              </a:extLst>
            </p:cNvPr>
            <p:cNvCxnSpPr>
              <a:cxnSpLocks/>
            </p:cNvCxnSpPr>
            <p:nvPr/>
          </p:nvCxnSpPr>
          <p:spPr>
            <a:xfrm flipV="1">
              <a:off x="1432384" y="3315088"/>
              <a:ext cx="567034" cy="783116"/>
            </a:xfrm>
            <a:prstGeom prst="straightConnector1">
              <a:avLst/>
            </a:prstGeom>
            <a:noFill/>
            <a:ln w="9525" cap="flat" cmpd="sng" algn="ctr">
              <a:solidFill>
                <a:sysClr val="windowText" lastClr="000000"/>
              </a:solidFill>
              <a:prstDash val="solid"/>
              <a:tailEnd type="none" w="lg" len="lg"/>
            </a:ln>
            <a:effectLst/>
          </p:spPr>
        </p:cxnSp>
        <p:cxnSp>
          <p:nvCxnSpPr>
            <p:cNvPr id="186" name="Straight Arrow Connector 185">
              <a:extLst>
                <a:ext uri="{FF2B5EF4-FFF2-40B4-BE49-F238E27FC236}">
                  <a16:creationId xmlns:a16="http://schemas.microsoft.com/office/drawing/2014/main" id="{4297DD0D-6BD2-63AD-3D51-251192D15AD9}"/>
                </a:ext>
              </a:extLst>
            </p:cNvPr>
            <p:cNvCxnSpPr>
              <a:cxnSpLocks/>
            </p:cNvCxnSpPr>
            <p:nvPr/>
          </p:nvCxnSpPr>
          <p:spPr>
            <a:xfrm>
              <a:off x="1499956" y="4297921"/>
              <a:ext cx="496960" cy="170780"/>
            </a:xfrm>
            <a:prstGeom prst="straightConnector1">
              <a:avLst/>
            </a:prstGeom>
            <a:noFill/>
            <a:ln w="9525" cap="flat" cmpd="sng" algn="ctr">
              <a:solidFill>
                <a:sysClr val="windowText" lastClr="000000"/>
              </a:solidFill>
              <a:prstDash val="solid"/>
              <a:tailEnd type="none" w="lg" len="lg"/>
            </a:ln>
            <a:effectLst/>
          </p:spPr>
        </p:cxnSp>
        <p:cxnSp>
          <p:nvCxnSpPr>
            <p:cNvPr id="187" name="Straight Arrow Connector 186">
              <a:extLst>
                <a:ext uri="{FF2B5EF4-FFF2-40B4-BE49-F238E27FC236}">
                  <a16:creationId xmlns:a16="http://schemas.microsoft.com/office/drawing/2014/main" id="{FE6CB7B4-2B65-D306-2BAB-3BC9CB08D881}"/>
                </a:ext>
              </a:extLst>
            </p:cNvPr>
            <p:cNvCxnSpPr>
              <a:cxnSpLocks/>
            </p:cNvCxnSpPr>
            <p:nvPr/>
          </p:nvCxnSpPr>
          <p:spPr>
            <a:xfrm flipH="1" flipV="1">
              <a:off x="2488907" y="4064618"/>
              <a:ext cx="19755" cy="209272"/>
            </a:xfrm>
            <a:prstGeom prst="straightConnector1">
              <a:avLst/>
            </a:prstGeom>
            <a:noFill/>
            <a:ln w="12700" cap="flat" cmpd="sng" algn="ctr">
              <a:solidFill>
                <a:srgbClr val="C87704"/>
              </a:solidFill>
              <a:prstDash val="solid"/>
              <a:tailEnd type="triangle" w="med" len="med"/>
            </a:ln>
            <a:effectLst/>
          </p:spPr>
        </p:cxnSp>
        <p:cxnSp>
          <p:nvCxnSpPr>
            <p:cNvPr id="188" name="Straight Arrow Connector 187">
              <a:extLst>
                <a:ext uri="{FF2B5EF4-FFF2-40B4-BE49-F238E27FC236}">
                  <a16:creationId xmlns:a16="http://schemas.microsoft.com/office/drawing/2014/main" id="{21D4D926-9558-1970-A4CB-ACF12B003E0B}"/>
                </a:ext>
              </a:extLst>
            </p:cNvPr>
            <p:cNvCxnSpPr>
              <a:cxnSpLocks/>
            </p:cNvCxnSpPr>
            <p:nvPr/>
          </p:nvCxnSpPr>
          <p:spPr>
            <a:xfrm>
              <a:off x="2584494" y="2663054"/>
              <a:ext cx="1060687" cy="0"/>
            </a:xfrm>
            <a:prstGeom prst="straightConnector1">
              <a:avLst/>
            </a:prstGeom>
            <a:noFill/>
            <a:ln w="12700" cap="flat" cmpd="sng" algn="ctr">
              <a:solidFill>
                <a:sysClr val="windowText" lastClr="000000"/>
              </a:solidFill>
              <a:prstDash val="solid"/>
              <a:tailEnd type="triangle" w="med" len="med"/>
            </a:ln>
            <a:effectLst/>
          </p:spPr>
        </p:cxnSp>
        <p:cxnSp>
          <p:nvCxnSpPr>
            <p:cNvPr id="189" name="Straight Arrow Connector 188">
              <a:extLst>
                <a:ext uri="{FF2B5EF4-FFF2-40B4-BE49-F238E27FC236}">
                  <a16:creationId xmlns:a16="http://schemas.microsoft.com/office/drawing/2014/main" id="{D7EFE6BC-E206-9515-1FA7-D1149F0D2C1C}"/>
                </a:ext>
              </a:extLst>
            </p:cNvPr>
            <p:cNvCxnSpPr>
              <a:cxnSpLocks/>
            </p:cNvCxnSpPr>
            <p:nvPr/>
          </p:nvCxnSpPr>
          <p:spPr>
            <a:xfrm flipV="1">
              <a:off x="6026602" y="2803953"/>
              <a:ext cx="302113" cy="199083"/>
            </a:xfrm>
            <a:prstGeom prst="straightConnector1">
              <a:avLst/>
            </a:prstGeom>
            <a:noFill/>
            <a:ln w="12700" cap="flat" cmpd="sng" algn="ctr">
              <a:solidFill>
                <a:srgbClr val="C87704"/>
              </a:solidFill>
              <a:prstDash val="solid"/>
              <a:tailEnd type="triangle" w="med" len="med"/>
            </a:ln>
            <a:effectLst/>
          </p:spPr>
        </p:cxnSp>
      </p:grpSp>
      <p:grpSp>
        <p:nvGrpSpPr>
          <p:cNvPr id="193" name="Group 192">
            <a:extLst>
              <a:ext uri="{FF2B5EF4-FFF2-40B4-BE49-F238E27FC236}">
                <a16:creationId xmlns:a16="http://schemas.microsoft.com/office/drawing/2014/main" id="{784D7930-49D1-8389-F2FA-1C6C711793D6}"/>
              </a:ext>
            </a:extLst>
          </p:cNvPr>
          <p:cNvGrpSpPr>
            <a:grpSpLocks noChangeAspect="1"/>
          </p:cNvGrpSpPr>
          <p:nvPr/>
        </p:nvGrpSpPr>
        <p:grpSpPr>
          <a:xfrm>
            <a:off x="7565926" y="2086131"/>
            <a:ext cx="4706870" cy="3524789"/>
            <a:chOff x="8238" y="-82189"/>
            <a:chExt cx="3200400" cy="2396653"/>
          </a:xfrm>
        </p:grpSpPr>
        <p:grpSp>
          <p:nvGrpSpPr>
            <p:cNvPr id="194" name="Group 193">
              <a:extLst>
                <a:ext uri="{FF2B5EF4-FFF2-40B4-BE49-F238E27FC236}">
                  <a16:creationId xmlns:a16="http://schemas.microsoft.com/office/drawing/2014/main" id="{33796733-AAF6-45B8-0C7A-3A05437CC97C}"/>
                </a:ext>
              </a:extLst>
            </p:cNvPr>
            <p:cNvGrpSpPr/>
            <p:nvPr/>
          </p:nvGrpSpPr>
          <p:grpSpPr>
            <a:xfrm>
              <a:off x="2410368" y="1135172"/>
              <a:ext cx="626714" cy="272051"/>
              <a:chOff x="16153749" y="13734760"/>
              <a:chExt cx="1085865" cy="471364"/>
            </a:xfrm>
          </p:grpSpPr>
          <p:sp>
            <p:nvSpPr>
              <p:cNvPr id="207" name="Rectangle: Rounded Corners 10">
                <a:extLst>
                  <a:ext uri="{FF2B5EF4-FFF2-40B4-BE49-F238E27FC236}">
                    <a16:creationId xmlns:a16="http://schemas.microsoft.com/office/drawing/2014/main" id="{A9C9ECA1-987F-835E-F65C-4EA2E0599097}"/>
                  </a:ext>
                </a:extLst>
              </p:cNvPr>
              <p:cNvSpPr/>
              <p:nvPr/>
            </p:nvSpPr>
            <p:spPr>
              <a:xfrm>
                <a:off x="16153749" y="13782643"/>
                <a:ext cx="1085865" cy="404818"/>
              </a:xfrm>
              <a:prstGeom prst="roundRect">
                <a:avLst>
                  <a:gd name="adj" fmla="val 30090"/>
                </a:avLst>
              </a:prstGeom>
              <a:solidFill>
                <a:srgbClr val="79B979"/>
              </a:solidFill>
              <a:ln>
                <a:noFill/>
              </a:ln>
              <a:effectLst/>
              <a:scene3d>
                <a:camera prst="orthographicFront">
                  <a:rot lat="0" lon="0" rev="0"/>
                </a:camera>
                <a:lightRig rig="threePt" dir="t">
                  <a:rot lat="0" lon="0" rev="1200000"/>
                </a:lightRig>
              </a:scene3d>
              <a:sp3d/>
            </p:spPr>
            <p:txBody>
              <a:bodyPr rtlCol="0" anchor="ctr"/>
              <a:lstStyle/>
              <a:p>
                <a:pPr algn="ctr" defTabSz="457200">
                  <a:defRPr/>
                </a:pPr>
                <a:endParaRPr lang="en-US" sz="2000" kern="0">
                  <a:solidFill>
                    <a:srgbClr val="FFFFFF"/>
                  </a:solidFill>
                  <a:latin typeface="Times New Roman" panose="02020603050405020304" pitchFamily="18" charset="0"/>
                  <a:cs typeface="Times New Roman" panose="02020603050405020304" pitchFamily="18" charset="0"/>
                </a:endParaRPr>
              </a:p>
            </p:txBody>
          </p:sp>
          <p:sp>
            <p:nvSpPr>
              <p:cNvPr id="208" name="Rectangle 207">
                <a:extLst>
                  <a:ext uri="{FF2B5EF4-FFF2-40B4-BE49-F238E27FC236}">
                    <a16:creationId xmlns:a16="http://schemas.microsoft.com/office/drawing/2014/main" id="{20525002-6935-3F15-84D9-8B12F5EB6338}"/>
                  </a:ext>
                </a:extLst>
              </p:cNvPr>
              <p:cNvSpPr/>
              <p:nvPr/>
            </p:nvSpPr>
            <p:spPr>
              <a:xfrm>
                <a:off x="16158759" y="13734760"/>
                <a:ext cx="1063593" cy="471364"/>
              </a:xfrm>
              <a:prstGeom prst="rect">
                <a:avLst/>
              </a:prstGeom>
            </p:spPr>
            <p:txBody>
              <a:bodyPr wrap="none">
                <a:spAutoFit/>
              </a:bodyPr>
              <a:lstStyle/>
              <a:p>
                <a:pPr defTabSz="914400">
                  <a:defRPr/>
                </a:pPr>
                <a:r>
                  <a:rPr lang="fr-FR" sz="2000" i="1" kern="0" dirty="0">
                    <a:solidFill>
                      <a:srgbClr val="000000"/>
                    </a:solidFill>
                    <a:latin typeface="Times New Roman" panose="02020603050405020304" pitchFamily="18" charset="0"/>
                    <a:cs typeface="Times New Roman" panose="02020603050405020304" pitchFamily="18" charset="0"/>
                  </a:rPr>
                  <a:t>Mix 61</a:t>
                </a:r>
              </a:p>
            </p:txBody>
          </p:sp>
        </p:grpSp>
        <p:pic>
          <p:nvPicPr>
            <p:cNvPr id="195" name="Graphic 194">
              <a:extLst>
                <a:ext uri="{FF2B5EF4-FFF2-40B4-BE49-F238E27FC236}">
                  <a16:creationId xmlns:a16="http://schemas.microsoft.com/office/drawing/2014/main" id="{DD07389C-8684-FA5E-8635-1C0D2EBF1D6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38" y="-82189"/>
              <a:ext cx="3200400" cy="1371600"/>
            </a:xfrm>
            <a:prstGeom prst="rect">
              <a:avLst/>
            </a:prstGeom>
          </p:spPr>
        </p:pic>
        <p:grpSp>
          <p:nvGrpSpPr>
            <p:cNvPr id="196" name="Group 195">
              <a:extLst>
                <a:ext uri="{FF2B5EF4-FFF2-40B4-BE49-F238E27FC236}">
                  <a16:creationId xmlns:a16="http://schemas.microsoft.com/office/drawing/2014/main" id="{CD97A150-1DC8-B525-680A-74EFCC806002}"/>
                </a:ext>
              </a:extLst>
            </p:cNvPr>
            <p:cNvGrpSpPr/>
            <p:nvPr/>
          </p:nvGrpSpPr>
          <p:grpSpPr>
            <a:xfrm>
              <a:off x="1899509" y="46862"/>
              <a:ext cx="1079386" cy="272052"/>
              <a:chOff x="16147708" y="13734758"/>
              <a:chExt cx="1870179" cy="471365"/>
            </a:xfrm>
          </p:grpSpPr>
          <p:sp>
            <p:nvSpPr>
              <p:cNvPr id="205" name="Rectangle: Rounded Corners 19">
                <a:extLst>
                  <a:ext uri="{FF2B5EF4-FFF2-40B4-BE49-F238E27FC236}">
                    <a16:creationId xmlns:a16="http://schemas.microsoft.com/office/drawing/2014/main" id="{CC521B1C-4CCB-8C20-7EAD-659A455653D3}"/>
                  </a:ext>
                </a:extLst>
              </p:cNvPr>
              <p:cNvSpPr/>
              <p:nvPr/>
            </p:nvSpPr>
            <p:spPr>
              <a:xfrm>
                <a:off x="16147708" y="13790720"/>
                <a:ext cx="1858431" cy="403601"/>
              </a:xfrm>
              <a:prstGeom prst="roundRect">
                <a:avLst>
                  <a:gd name="adj" fmla="val 30090"/>
                </a:avLst>
              </a:prstGeom>
              <a:solidFill>
                <a:srgbClr val="F8CB79"/>
              </a:solidFill>
              <a:ln>
                <a:noFill/>
              </a:ln>
              <a:effectLst/>
              <a:scene3d>
                <a:camera prst="orthographicFront">
                  <a:rot lat="0" lon="0" rev="0"/>
                </a:camera>
                <a:lightRig rig="threePt" dir="t">
                  <a:rot lat="0" lon="0" rev="1200000"/>
                </a:lightRig>
              </a:scene3d>
              <a:sp3d/>
            </p:spPr>
            <p:txBody>
              <a:bodyPr rtlCol="0" anchor="ctr"/>
              <a:lstStyle/>
              <a:p>
                <a:pPr algn="ctr" defTabSz="457200">
                  <a:defRPr/>
                </a:pPr>
                <a:endParaRPr lang="en-US" sz="2000" kern="0">
                  <a:solidFill>
                    <a:srgbClr val="FFFFFF"/>
                  </a:solidFill>
                  <a:latin typeface="Times New Roman" panose="02020603050405020304" pitchFamily="18" charset="0"/>
                  <a:cs typeface="Times New Roman" panose="02020603050405020304" pitchFamily="18" charset="0"/>
                </a:endParaRPr>
              </a:p>
            </p:txBody>
          </p:sp>
          <p:sp>
            <p:nvSpPr>
              <p:cNvPr id="206" name="Rectangle 205">
                <a:extLst>
                  <a:ext uri="{FF2B5EF4-FFF2-40B4-BE49-F238E27FC236}">
                    <a16:creationId xmlns:a16="http://schemas.microsoft.com/office/drawing/2014/main" id="{BA58E595-F123-4D1F-23D3-3FD956D13141}"/>
                  </a:ext>
                </a:extLst>
              </p:cNvPr>
              <p:cNvSpPr/>
              <p:nvPr/>
            </p:nvSpPr>
            <p:spPr>
              <a:xfrm>
                <a:off x="16232896" y="13734758"/>
                <a:ext cx="1784991" cy="471365"/>
              </a:xfrm>
              <a:prstGeom prst="rect">
                <a:avLst/>
              </a:prstGeom>
            </p:spPr>
            <p:txBody>
              <a:bodyPr wrap="none">
                <a:spAutoFit/>
              </a:bodyPr>
              <a:lstStyle/>
              <a:p>
                <a:pPr defTabSz="914400">
                  <a:defRPr/>
                </a:pPr>
                <a:r>
                  <a:rPr lang="fr-FR" sz="2000" i="1" kern="0" dirty="0" err="1">
                    <a:solidFill>
                      <a:srgbClr val="000000"/>
                    </a:solidFill>
                    <a:latin typeface="Times New Roman" panose="02020603050405020304" pitchFamily="18" charset="0"/>
                    <a:cs typeface="Times New Roman" panose="02020603050405020304" pitchFamily="18" charset="0"/>
                  </a:rPr>
                  <a:t>Paraffin</a:t>
                </a:r>
                <a:r>
                  <a:rPr lang="fr-FR" sz="2000" i="1" kern="0" dirty="0">
                    <a:solidFill>
                      <a:srgbClr val="000000"/>
                    </a:solidFill>
                    <a:latin typeface="Times New Roman" panose="02020603050405020304" pitchFamily="18" charset="0"/>
                    <a:cs typeface="Times New Roman" panose="02020603050405020304" pitchFamily="18" charset="0"/>
                  </a:rPr>
                  <a:t> wax</a:t>
                </a:r>
              </a:p>
            </p:txBody>
          </p:sp>
        </p:grpSp>
        <p:pic>
          <p:nvPicPr>
            <p:cNvPr id="197" name="Graphic 196">
              <a:extLst>
                <a:ext uri="{FF2B5EF4-FFF2-40B4-BE49-F238E27FC236}">
                  <a16:creationId xmlns:a16="http://schemas.microsoft.com/office/drawing/2014/main" id="{03A98032-8F54-D675-E145-5133006765B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238" y="942864"/>
              <a:ext cx="3200400" cy="1371600"/>
            </a:xfrm>
            <a:prstGeom prst="rect">
              <a:avLst/>
            </a:prstGeom>
          </p:spPr>
        </p:pic>
        <p:sp>
          <p:nvSpPr>
            <p:cNvPr id="198" name="Rectangle 197">
              <a:extLst>
                <a:ext uri="{FF2B5EF4-FFF2-40B4-BE49-F238E27FC236}">
                  <a16:creationId xmlns:a16="http://schemas.microsoft.com/office/drawing/2014/main" id="{7ECC437F-BF98-89FF-E262-99604C35004A}"/>
                </a:ext>
              </a:extLst>
            </p:cNvPr>
            <p:cNvSpPr/>
            <p:nvPr/>
          </p:nvSpPr>
          <p:spPr>
            <a:xfrm rot="5400000">
              <a:off x="911933" y="294014"/>
              <a:ext cx="150090" cy="469104"/>
            </a:xfrm>
            <a:prstGeom prst="rect">
              <a:avLst/>
            </a:prstGeom>
            <a:solidFill>
              <a:srgbClr val="FFD883"/>
            </a:solidFill>
            <a:ln w="635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199" name="Freeform: Shape 33">
              <a:extLst>
                <a:ext uri="{FF2B5EF4-FFF2-40B4-BE49-F238E27FC236}">
                  <a16:creationId xmlns:a16="http://schemas.microsoft.com/office/drawing/2014/main" id="{E90EDC44-8A77-A9E7-1F1F-614CF2A3465E}"/>
                </a:ext>
              </a:extLst>
            </p:cNvPr>
            <p:cNvSpPr/>
            <p:nvPr/>
          </p:nvSpPr>
          <p:spPr>
            <a:xfrm rot="10800000">
              <a:off x="571486" y="363768"/>
              <a:ext cx="830984" cy="298744"/>
            </a:xfrm>
            <a:custGeom>
              <a:avLst/>
              <a:gdLst>
                <a:gd name="connsiteX0" fmla="*/ 2 w 3265140"/>
                <a:gd name="connsiteY0" fmla="*/ 0 h 1879556"/>
                <a:gd name="connsiteX1" fmla="*/ 491566 w 3265140"/>
                <a:gd name="connsiteY1" fmla="*/ 0 h 1879556"/>
                <a:gd name="connsiteX2" fmla="*/ 491566 w 3265140"/>
                <a:gd name="connsiteY2" fmla="*/ 1357952 h 1879556"/>
                <a:gd name="connsiteX3" fmla="*/ 2773226 w 3265140"/>
                <a:gd name="connsiteY3" fmla="*/ 1357952 h 1879556"/>
                <a:gd name="connsiteX4" fmla="*/ 2773226 w 3265140"/>
                <a:gd name="connsiteY4" fmla="*/ 2992 h 1879556"/>
                <a:gd name="connsiteX5" fmla="*/ 3264790 w 3265140"/>
                <a:gd name="connsiteY5" fmla="*/ 2992 h 1879556"/>
                <a:gd name="connsiteX6" fmla="*/ 3264790 w 3265140"/>
                <a:gd name="connsiteY6" fmla="*/ 1357952 h 1879556"/>
                <a:gd name="connsiteX7" fmla="*/ 3265140 w 3265140"/>
                <a:gd name="connsiteY7" fmla="*/ 1357952 h 1879556"/>
                <a:gd name="connsiteX8" fmla="*/ 3265140 w 3265140"/>
                <a:gd name="connsiteY8" fmla="*/ 1879556 h 1879556"/>
                <a:gd name="connsiteX9" fmla="*/ 0 w 3265140"/>
                <a:gd name="connsiteY9" fmla="*/ 1879556 h 1879556"/>
                <a:gd name="connsiteX10" fmla="*/ 0 w 3265140"/>
                <a:gd name="connsiteY10" fmla="*/ 1357952 h 1879556"/>
                <a:gd name="connsiteX11" fmla="*/ 2 w 3265140"/>
                <a:gd name="connsiteY11" fmla="*/ 1357952 h 187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5140" h="1879556">
                  <a:moveTo>
                    <a:pt x="2" y="0"/>
                  </a:moveTo>
                  <a:lnTo>
                    <a:pt x="491566" y="0"/>
                  </a:lnTo>
                  <a:lnTo>
                    <a:pt x="491566" y="1357952"/>
                  </a:lnTo>
                  <a:lnTo>
                    <a:pt x="2773226" y="1357952"/>
                  </a:lnTo>
                  <a:lnTo>
                    <a:pt x="2773226" y="2992"/>
                  </a:lnTo>
                  <a:lnTo>
                    <a:pt x="3264790" y="2992"/>
                  </a:lnTo>
                  <a:lnTo>
                    <a:pt x="3264790" y="1357952"/>
                  </a:lnTo>
                  <a:lnTo>
                    <a:pt x="3265140" y="1357952"/>
                  </a:lnTo>
                  <a:lnTo>
                    <a:pt x="3265140" y="1879556"/>
                  </a:lnTo>
                  <a:lnTo>
                    <a:pt x="0" y="1879556"/>
                  </a:lnTo>
                  <a:lnTo>
                    <a:pt x="0" y="1357952"/>
                  </a:lnTo>
                  <a:lnTo>
                    <a:pt x="2" y="1357952"/>
                  </a:lnTo>
                  <a:close/>
                </a:path>
              </a:pathLst>
            </a:custGeom>
            <a:solidFill>
              <a:srgbClr val="9CA9B9"/>
            </a:solidFill>
            <a:ln>
              <a:solidFill>
                <a:sysClr val="windowText" lastClr="000000"/>
              </a:solidFill>
            </a:ln>
            <a:effectLst/>
            <a:scene3d>
              <a:camera prst="orthographicFront">
                <a:rot lat="0" lon="0" rev="0"/>
              </a:camera>
              <a:lightRig rig="threePt" dir="t">
                <a:rot lat="0" lon="0" rev="1200000"/>
              </a:lightRig>
            </a:scene3d>
            <a:sp3d/>
          </p:spPr>
          <p:txBody>
            <a:bodyPr wrap="square"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200" name="Rectangle 199">
              <a:extLst>
                <a:ext uri="{FF2B5EF4-FFF2-40B4-BE49-F238E27FC236}">
                  <a16:creationId xmlns:a16="http://schemas.microsoft.com/office/drawing/2014/main" id="{3FA52EC0-8BC8-5F59-FBB7-A030212FEB7F}"/>
                </a:ext>
              </a:extLst>
            </p:cNvPr>
            <p:cNvSpPr/>
            <p:nvPr/>
          </p:nvSpPr>
          <p:spPr>
            <a:xfrm rot="10800000">
              <a:off x="968979" y="158512"/>
              <a:ext cx="36000" cy="504000"/>
            </a:xfrm>
            <a:prstGeom prst="rect">
              <a:avLst/>
            </a:prstGeom>
            <a:solidFill>
              <a:srgbClr val="FF9700"/>
            </a:solidFill>
            <a:ln w="254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cxnSp>
          <p:nvCxnSpPr>
            <p:cNvPr id="201" name="Straight Arrow Connector 200">
              <a:extLst>
                <a:ext uri="{FF2B5EF4-FFF2-40B4-BE49-F238E27FC236}">
                  <a16:creationId xmlns:a16="http://schemas.microsoft.com/office/drawing/2014/main" id="{BA9BF20C-69C9-4A34-1060-827839B662EF}"/>
                </a:ext>
              </a:extLst>
            </p:cNvPr>
            <p:cNvCxnSpPr>
              <a:cxnSpLocks/>
            </p:cNvCxnSpPr>
            <p:nvPr/>
          </p:nvCxnSpPr>
          <p:spPr>
            <a:xfrm flipV="1">
              <a:off x="986978" y="73838"/>
              <a:ext cx="0" cy="214074"/>
            </a:xfrm>
            <a:prstGeom prst="straightConnector1">
              <a:avLst/>
            </a:prstGeom>
            <a:noFill/>
            <a:ln w="15875" cap="flat" cmpd="sng" algn="ctr">
              <a:solidFill>
                <a:srgbClr val="FF0000"/>
              </a:solidFill>
              <a:prstDash val="solid"/>
              <a:miter lim="800000"/>
              <a:tailEnd type="triangle"/>
            </a:ln>
            <a:effectLst/>
          </p:spPr>
        </p:cxnSp>
        <mc:AlternateContent xmlns:mc="http://schemas.openxmlformats.org/markup-compatibility/2006" xmlns:a14="http://schemas.microsoft.com/office/drawing/2010/main">
          <mc:Choice Requires="a14">
            <p:sp>
              <p:nvSpPr>
                <p:cNvPr id="202" name="Rectangle 201">
                  <a:extLst>
                    <a:ext uri="{FF2B5EF4-FFF2-40B4-BE49-F238E27FC236}">
                      <a16:creationId xmlns:a16="http://schemas.microsoft.com/office/drawing/2014/main" id="{370DDD22-C8EB-0297-3E0E-8063D23EBEC4}"/>
                    </a:ext>
                  </a:extLst>
                </p:cNvPr>
                <p:cNvSpPr/>
                <p:nvPr/>
              </p:nvSpPr>
              <p:spPr>
                <a:xfrm flipH="1">
                  <a:off x="760369" y="67"/>
                  <a:ext cx="227591" cy="228934"/>
                </a:xfrm>
                <a:prstGeom prst="rect">
                  <a:avLst/>
                </a:prstGeom>
              </p:spPr>
              <p:txBody>
                <a:bodyPr wrap="square">
                  <a:no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400" b="1"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𝑭</m:t>
                        </m:r>
                      </m:oMath>
                    </m:oMathPara>
                  </a14:m>
                  <a:endParaRPr kumimoji="0" lang="en-GB" sz="1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202" name="Rectangle 201">
                  <a:extLst>
                    <a:ext uri="{FF2B5EF4-FFF2-40B4-BE49-F238E27FC236}">
                      <a16:creationId xmlns:a16="http://schemas.microsoft.com/office/drawing/2014/main" id="{370DDD22-C8EB-0297-3E0E-8063D23EBEC4}"/>
                    </a:ext>
                  </a:extLst>
                </p:cNvPr>
                <p:cNvSpPr>
                  <a:spLocks noRot="1" noChangeAspect="1" noMove="1" noResize="1" noEditPoints="1" noAdjustHandles="1" noChangeArrowheads="1" noChangeShapeType="1" noTextEdit="1"/>
                </p:cNvSpPr>
                <p:nvPr/>
              </p:nvSpPr>
              <p:spPr>
                <a:xfrm flipH="1">
                  <a:off x="760369" y="67"/>
                  <a:ext cx="227591" cy="228934"/>
                </a:xfrm>
                <a:prstGeom prst="rect">
                  <a:avLst/>
                </a:prstGeom>
                <a:blipFill>
                  <a:blip r:embed="rId12"/>
                  <a:stretch>
                    <a:fillRect/>
                  </a:stretch>
                </a:blipFill>
              </p:spPr>
              <p:txBody>
                <a:bodyPr/>
                <a:lstStyle/>
                <a:p>
                  <a:r>
                    <a:rPr lang="en-US">
                      <a:noFill/>
                    </a:rPr>
                    <a:t> </a:t>
                  </a:r>
                </a:p>
              </p:txBody>
            </p:sp>
          </mc:Fallback>
        </mc:AlternateContent>
        <p:sp>
          <p:nvSpPr>
            <p:cNvPr id="203" name="Rectangle 202">
              <a:extLst>
                <a:ext uri="{FF2B5EF4-FFF2-40B4-BE49-F238E27FC236}">
                  <a16:creationId xmlns:a16="http://schemas.microsoft.com/office/drawing/2014/main" id="{CF6B2D9D-77C5-B25D-2226-71997084FE8F}"/>
                </a:ext>
              </a:extLst>
            </p:cNvPr>
            <p:cNvSpPr/>
            <p:nvPr/>
          </p:nvSpPr>
          <p:spPr>
            <a:xfrm>
              <a:off x="560575" y="300759"/>
              <a:ext cx="932771" cy="17264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0" i="1"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Pull-out    frame</a:t>
              </a:r>
            </a:p>
          </p:txBody>
        </p:sp>
        <p:sp>
          <p:nvSpPr>
            <p:cNvPr id="204" name="Rectangle 203">
              <a:extLst>
                <a:ext uri="{FF2B5EF4-FFF2-40B4-BE49-F238E27FC236}">
                  <a16:creationId xmlns:a16="http://schemas.microsoft.com/office/drawing/2014/main" id="{F71473C0-C473-BED9-19AE-5970511FA55D}"/>
                </a:ext>
              </a:extLst>
            </p:cNvPr>
            <p:cNvSpPr/>
            <p:nvPr/>
          </p:nvSpPr>
          <p:spPr>
            <a:xfrm>
              <a:off x="675667" y="429705"/>
              <a:ext cx="932771" cy="17264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050" i="1" kern="0" dirty="0">
                  <a:solidFill>
                    <a:prstClr val="black"/>
                  </a:solidFill>
                  <a:latin typeface="Times New Roman" panose="02020603050405020304" pitchFamily="18" charset="0"/>
                  <a:cs typeface="Times New Roman" panose="02020603050405020304" pitchFamily="18" charset="0"/>
                </a:rPr>
                <a:t>Resin  block</a:t>
              </a:r>
              <a:endParaRPr kumimoji="0" lang="en-GB" sz="1050" b="0" i="1"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209" name="TextBox 208">
            <a:extLst>
              <a:ext uri="{FF2B5EF4-FFF2-40B4-BE49-F238E27FC236}">
                <a16:creationId xmlns:a16="http://schemas.microsoft.com/office/drawing/2014/main" id="{13453113-3B66-4C09-2D22-6B4E4F051DD2}"/>
              </a:ext>
            </a:extLst>
          </p:cNvPr>
          <p:cNvSpPr txBox="1"/>
          <p:nvPr/>
        </p:nvSpPr>
        <p:spPr>
          <a:xfrm>
            <a:off x="2459733" y="1597751"/>
            <a:ext cx="5061161" cy="400110"/>
          </a:xfrm>
          <a:prstGeom prst="rect">
            <a:avLst/>
          </a:prstGeom>
          <a:noFill/>
        </p:spPr>
        <p:txBody>
          <a:bodyPr wrap="square">
            <a:spAutoFit/>
          </a:bodyPr>
          <a:lstStyle/>
          <a:p>
            <a:r>
              <a:rPr lang="en-US" sz="2000" dirty="0">
                <a:latin typeface="Arial" panose="020B0604020202020204"/>
              </a:rPr>
              <a:t>Sample preparation</a:t>
            </a:r>
            <a:endParaRPr lang="en-US" sz="2000" dirty="0"/>
          </a:p>
        </p:txBody>
      </p:sp>
      <p:cxnSp>
        <p:nvCxnSpPr>
          <p:cNvPr id="210" name="Straight Connector 209">
            <a:extLst>
              <a:ext uri="{FF2B5EF4-FFF2-40B4-BE49-F238E27FC236}">
                <a16:creationId xmlns:a16="http://schemas.microsoft.com/office/drawing/2014/main" id="{04EC0BCA-6EF7-3006-114F-D2B43E14BE3F}"/>
              </a:ext>
            </a:extLst>
          </p:cNvPr>
          <p:cNvCxnSpPr>
            <a:cxnSpLocks/>
          </p:cNvCxnSpPr>
          <p:nvPr/>
        </p:nvCxnSpPr>
        <p:spPr>
          <a:xfrm>
            <a:off x="173443" y="2025654"/>
            <a:ext cx="7412423" cy="0"/>
          </a:xfrm>
          <a:prstGeom prst="line">
            <a:avLst/>
          </a:prstGeom>
        </p:spPr>
        <p:style>
          <a:lnRef idx="2">
            <a:schemeClr val="accent1"/>
          </a:lnRef>
          <a:fillRef idx="0">
            <a:schemeClr val="accent1"/>
          </a:fillRef>
          <a:effectRef idx="1">
            <a:schemeClr val="accent1"/>
          </a:effectRef>
          <a:fontRef idx="minor">
            <a:schemeClr val="tx1"/>
          </a:fontRef>
        </p:style>
      </p:cxnSp>
      <p:sp>
        <p:nvSpPr>
          <p:cNvPr id="211" name="TextBox 210">
            <a:extLst>
              <a:ext uri="{FF2B5EF4-FFF2-40B4-BE49-F238E27FC236}">
                <a16:creationId xmlns:a16="http://schemas.microsoft.com/office/drawing/2014/main" id="{C87E7EED-69BB-FCDF-BB4B-4E67E2A4CBEA}"/>
              </a:ext>
            </a:extLst>
          </p:cNvPr>
          <p:cNvSpPr txBox="1"/>
          <p:nvPr/>
        </p:nvSpPr>
        <p:spPr>
          <a:xfrm>
            <a:off x="7938429" y="1605200"/>
            <a:ext cx="4476528" cy="400110"/>
          </a:xfrm>
          <a:prstGeom prst="rect">
            <a:avLst/>
          </a:prstGeom>
          <a:noFill/>
        </p:spPr>
        <p:txBody>
          <a:bodyPr wrap="square">
            <a:spAutoFit/>
          </a:bodyPr>
          <a:lstStyle/>
          <a:p>
            <a:pPr algn="ctr"/>
            <a:r>
              <a:rPr lang="en-US" sz="2000" dirty="0">
                <a:latin typeface="Arial" panose="020B0604020202020204"/>
              </a:rPr>
              <a:t>Example debonding curves</a:t>
            </a:r>
            <a:endParaRPr lang="en-US" sz="2000" dirty="0"/>
          </a:p>
        </p:txBody>
      </p:sp>
      <p:cxnSp>
        <p:nvCxnSpPr>
          <p:cNvPr id="212" name="Straight Connector 211">
            <a:extLst>
              <a:ext uri="{FF2B5EF4-FFF2-40B4-BE49-F238E27FC236}">
                <a16:creationId xmlns:a16="http://schemas.microsoft.com/office/drawing/2014/main" id="{64AC0574-058E-7F97-C983-F8794A83BD0D}"/>
              </a:ext>
            </a:extLst>
          </p:cNvPr>
          <p:cNvCxnSpPr>
            <a:cxnSpLocks/>
          </p:cNvCxnSpPr>
          <p:nvPr/>
        </p:nvCxnSpPr>
        <p:spPr>
          <a:xfrm>
            <a:off x="7938429" y="2018543"/>
            <a:ext cx="4067405" cy="4169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8314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9753-9B82-2444-A832-A2F5EA35B560}"/>
              </a:ext>
            </a:extLst>
          </p:cNvPr>
          <p:cNvSpPr>
            <a:spLocks noGrp="1"/>
          </p:cNvSpPr>
          <p:nvPr>
            <p:ph type="title"/>
          </p:nvPr>
        </p:nvSpPr>
        <p:spPr/>
        <p:txBody>
          <a:bodyPr/>
          <a:lstStyle/>
          <a:p>
            <a:r>
              <a:rPr lang="en-US" dirty="0"/>
              <a:t>2. Impregnation materials </a:t>
            </a:r>
            <a:r>
              <a:rPr lang="en-US" b="0" dirty="0"/>
              <a:t>– Characterization of materials</a:t>
            </a:r>
            <a:endParaRPr lang="en-US" b="0" i="1" dirty="0"/>
          </a:p>
        </p:txBody>
      </p:sp>
      <p:sp>
        <p:nvSpPr>
          <p:cNvPr id="5" name="Footer Placeholder 4">
            <a:extLst>
              <a:ext uri="{FF2B5EF4-FFF2-40B4-BE49-F238E27FC236}">
                <a16:creationId xmlns:a16="http://schemas.microsoft.com/office/drawing/2014/main" id="{D55579FB-9C38-2D4A-BB0A-17BF2B14F3EE}"/>
              </a:ext>
            </a:extLst>
          </p:cNvPr>
          <p:cNvSpPr>
            <a:spLocks noGrp="1"/>
          </p:cNvSpPr>
          <p:nvPr>
            <p:ph type="ftr" sz="quarter" idx="15"/>
          </p:nvPr>
        </p:nvSpPr>
        <p:spPr/>
        <p:txBody>
          <a:bodyPr/>
          <a:lstStyle/>
          <a:p>
            <a:r>
              <a:rPr lang="en-US" dirty="0"/>
              <a:t>Progress on Nb</a:t>
            </a:r>
            <a:r>
              <a:rPr lang="en-US" baseline="-25000" dirty="0"/>
              <a:t>3</a:t>
            </a:r>
            <a:r>
              <a:rPr lang="en-US" dirty="0"/>
              <a:t>Sn CCT: fabrication and assembly methods</a:t>
            </a:r>
            <a:r>
              <a:rPr lang="en-US" i="1" dirty="0">
                <a:solidFill>
                  <a:srgbClr val="FFFFFF"/>
                </a:solidFill>
              </a:rPr>
              <a:t> </a:t>
            </a:r>
            <a:r>
              <a:rPr lang="en-US" dirty="0"/>
              <a:t>| BERKELEY LAB</a:t>
            </a:r>
          </a:p>
        </p:txBody>
      </p: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11</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sp>
        <p:nvSpPr>
          <p:cNvPr id="133" name="TextBox 132">
            <a:extLst>
              <a:ext uri="{FF2B5EF4-FFF2-40B4-BE49-F238E27FC236}">
                <a16:creationId xmlns:a16="http://schemas.microsoft.com/office/drawing/2014/main" id="{D30C5969-E236-874B-68E8-AEE82E7B7B2D}"/>
              </a:ext>
            </a:extLst>
          </p:cNvPr>
          <p:cNvSpPr txBox="1"/>
          <p:nvPr/>
        </p:nvSpPr>
        <p:spPr>
          <a:xfrm>
            <a:off x="692897" y="977585"/>
            <a:ext cx="5061161" cy="523220"/>
          </a:xfrm>
          <a:prstGeom prst="rect">
            <a:avLst/>
          </a:prstGeom>
          <a:noFill/>
        </p:spPr>
        <p:txBody>
          <a:bodyPr wrap="square">
            <a:spAutoFit/>
          </a:bodyPr>
          <a:lstStyle/>
          <a:p>
            <a:r>
              <a:rPr lang="en-US" sz="2800" u="sng" dirty="0">
                <a:latin typeface="Arial" panose="020B0604020202020204"/>
              </a:rPr>
              <a:t>Interface characterization</a:t>
            </a:r>
            <a:endParaRPr lang="en-US" sz="2800" u="sng" dirty="0"/>
          </a:p>
        </p:txBody>
      </p:sp>
      <p:grpSp>
        <p:nvGrpSpPr>
          <p:cNvPr id="49" name="Group 48">
            <a:extLst>
              <a:ext uri="{FF2B5EF4-FFF2-40B4-BE49-F238E27FC236}">
                <a16:creationId xmlns:a16="http://schemas.microsoft.com/office/drawing/2014/main" id="{8C120D5A-1EAD-516E-A105-3371F89D7842}"/>
              </a:ext>
            </a:extLst>
          </p:cNvPr>
          <p:cNvGrpSpPr/>
          <p:nvPr/>
        </p:nvGrpSpPr>
        <p:grpSpPr>
          <a:xfrm>
            <a:off x="138896" y="1737120"/>
            <a:ext cx="8229600" cy="4572000"/>
            <a:chOff x="573618" y="1784349"/>
            <a:chExt cx="8229600" cy="4572000"/>
          </a:xfrm>
        </p:grpSpPr>
        <p:pic>
          <p:nvPicPr>
            <p:cNvPr id="50" name="Graphic 49">
              <a:extLst>
                <a:ext uri="{FF2B5EF4-FFF2-40B4-BE49-F238E27FC236}">
                  <a16:creationId xmlns:a16="http://schemas.microsoft.com/office/drawing/2014/main" id="{E0D7887D-E2D3-8E69-B33F-044F8E5799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3618" y="1784349"/>
              <a:ext cx="8229600" cy="4572000"/>
            </a:xfrm>
            <a:prstGeom prst="rect">
              <a:avLst/>
            </a:prstGeom>
          </p:spPr>
        </p:pic>
        <p:cxnSp>
          <p:nvCxnSpPr>
            <p:cNvPr id="51" name="Straight Connector 50">
              <a:extLst>
                <a:ext uri="{FF2B5EF4-FFF2-40B4-BE49-F238E27FC236}">
                  <a16:creationId xmlns:a16="http://schemas.microsoft.com/office/drawing/2014/main" id="{FFF6F9AC-1763-665A-07FD-979FCA228CB5}"/>
                </a:ext>
              </a:extLst>
            </p:cNvPr>
            <p:cNvCxnSpPr>
              <a:cxnSpLocks/>
            </p:cNvCxnSpPr>
            <p:nvPr/>
          </p:nvCxnSpPr>
          <p:spPr>
            <a:xfrm>
              <a:off x="1398494" y="5162109"/>
              <a:ext cx="326359" cy="4688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56C7DC0-E788-EC20-8DC7-283822A4FD0C}"/>
                </a:ext>
              </a:extLst>
            </p:cNvPr>
            <p:cNvCxnSpPr>
              <a:cxnSpLocks/>
            </p:cNvCxnSpPr>
            <p:nvPr/>
          </p:nvCxnSpPr>
          <p:spPr>
            <a:xfrm flipH="1">
              <a:off x="2740758" y="5162109"/>
              <a:ext cx="569321" cy="4688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7F7EF0E2-9345-24B9-3CE9-18D1F0A4049F}"/>
                </a:ext>
              </a:extLst>
            </p:cNvPr>
            <p:cNvGrpSpPr>
              <a:grpSpLocks noChangeAspect="1"/>
            </p:cNvGrpSpPr>
            <p:nvPr/>
          </p:nvGrpSpPr>
          <p:grpSpPr>
            <a:xfrm>
              <a:off x="1398494" y="2141002"/>
              <a:ext cx="1911585" cy="3021107"/>
              <a:chOff x="1981200" y="1281953"/>
              <a:chExt cx="2563906" cy="4052048"/>
            </a:xfrm>
          </p:grpSpPr>
          <p:pic>
            <p:nvPicPr>
              <p:cNvPr id="54" name="Graphic 53">
                <a:extLst>
                  <a:ext uri="{FF2B5EF4-FFF2-40B4-BE49-F238E27FC236}">
                    <a16:creationId xmlns:a16="http://schemas.microsoft.com/office/drawing/2014/main" id="{0D044E9F-4278-9F40-16FE-93DCD6325AA6}"/>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t="3039" r="68845" b="8333"/>
              <a:stretch/>
            </p:blipFill>
            <p:spPr>
              <a:xfrm>
                <a:off x="1981200" y="1281953"/>
                <a:ext cx="2563906" cy="4052048"/>
              </a:xfrm>
              <a:prstGeom prst="rect">
                <a:avLst/>
              </a:prstGeom>
            </p:spPr>
          </p:pic>
          <p:sp>
            <p:nvSpPr>
              <p:cNvPr id="55" name="Rectangle 54">
                <a:extLst>
                  <a:ext uri="{FF2B5EF4-FFF2-40B4-BE49-F238E27FC236}">
                    <a16:creationId xmlns:a16="http://schemas.microsoft.com/office/drawing/2014/main" id="{79D40228-47B6-CB51-CEA9-198F7369DEE5}"/>
                  </a:ext>
                </a:extLst>
              </p:cNvPr>
              <p:cNvSpPr/>
              <p:nvPr/>
            </p:nvSpPr>
            <p:spPr>
              <a:xfrm>
                <a:off x="1981200" y="1281953"/>
                <a:ext cx="2563906" cy="4052048"/>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6D0DFC5A-8D04-D77E-2B30-69486D120F73}"/>
                  </a:ext>
                </a:extLst>
              </p:cNvPr>
              <p:cNvSpPr txBox="1"/>
              <p:nvPr/>
            </p:nvSpPr>
            <p:spPr>
              <a:xfrm>
                <a:off x="8348894" y="1879587"/>
                <a:ext cx="3904527" cy="3814762"/>
              </a:xfrm>
              <a:prstGeom prst="rect">
                <a:avLst/>
              </a:prstGeom>
              <a:noFill/>
            </p:spPr>
            <p:txBody>
              <a:bodyPr wrap="square">
                <a:spAutoFit/>
              </a:bodyPr>
              <a:lstStyle/>
              <a:p>
                <a:r>
                  <a:rPr lang="en-US" sz="2000" i="1" dirty="0">
                    <a:solidFill>
                      <a:srgbClr val="000000"/>
                    </a:solidFill>
                    <a:cs typeface="Arial" panose="020B0604020202020204" pitchFamily="34" charset="0"/>
                  </a:rPr>
                  <a:t>For each individual test, and based on a few simplification assumptions, one could compute the apparent interfacial shear strength based on:</a:t>
                </a:r>
                <a:br>
                  <a:rPr lang="en-US" sz="2000" i="1" dirty="0">
                    <a:solidFill>
                      <a:srgbClr val="000000"/>
                    </a:solidFill>
                    <a:cs typeface="Arial" panose="020B0604020202020204" pitchFamily="34" charset="0"/>
                  </a:rPr>
                </a:br>
                <a:br>
                  <a:rPr lang="en-US" sz="2000" i="1" dirty="0">
                    <a:solidFill>
                      <a:srgbClr val="000000"/>
                    </a:solidFill>
                    <a:cs typeface="Arial" panose="020B0604020202020204" pitchFamily="34" charset="0"/>
                  </a:rPr>
                </a:br>
                <a:br>
                  <a:rPr lang="en-US" sz="2000" i="1" dirty="0">
                    <a:solidFill>
                      <a:srgbClr val="000000"/>
                    </a:solidFill>
                    <a:cs typeface="Arial" panose="020B0604020202020204" pitchFamily="34" charset="0"/>
                  </a:rPr>
                </a:br>
                <a:br>
                  <a:rPr lang="en-US" sz="2000" i="1" dirty="0">
                    <a:solidFill>
                      <a:srgbClr val="000000"/>
                    </a:solidFill>
                    <a:cs typeface="Arial" panose="020B0604020202020204" pitchFamily="34" charset="0"/>
                  </a:rPr>
                </a:br>
                <a:br>
                  <a:rPr lang="en-US" sz="2000" i="1" dirty="0">
                    <a:solidFill>
                      <a:srgbClr val="000000"/>
                    </a:solidFill>
                    <a:cs typeface="Arial" panose="020B0604020202020204" pitchFamily="34" charset="0"/>
                  </a:rPr>
                </a:br>
                <a:r>
                  <a:rPr lang="en-US" sz="2000" i="1" dirty="0">
                    <a:solidFill>
                      <a:srgbClr val="000000"/>
                    </a:solidFill>
                    <a:cs typeface="Arial" panose="020B0604020202020204" pitchFamily="34" charset="0"/>
                  </a:rPr>
                  <a:t>where </a:t>
                </a:r>
                <a14:m>
                  <m:oMath xmlns:m="http://schemas.openxmlformats.org/officeDocument/2006/math">
                    <m:sSub>
                      <m:sSub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rPr>
                          <m:t>𝐹</m:t>
                        </m:r>
                      </m:e>
                      <m: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rPr>
                          <m:t>𝑚𝑎𝑥</m:t>
                        </m:r>
                      </m:sub>
                    </m:sSub>
                  </m:oMath>
                </a14:m>
                <a:r>
                  <a:rPr lang="en-US" sz="2000" i="1" dirty="0">
                    <a:solidFill>
                      <a:srgbClr val="000000"/>
                    </a:solidFill>
                    <a:cs typeface="Arial" panose="020B0604020202020204" pitchFamily="34" charset="0"/>
                  </a:rPr>
                  <a:t> is the peak load, </a:t>
                </a:r>
                <a14:m>
                  <m:oMath xmlns:m="http://schemas.openxmlformats.org/officeDocument/2006/math">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𝑃</m:t>
                        </m:r>
                      </m:e>
                      <m:sub>
                        <m:r>
                          <a:rPr lang="en-US" sz="2000" i="1">
                            <a:solidFill>
                              <a:srgbClr val="000000"/>
                            </a:solidFill>
                            <a:latin typeface="Cambria Math" panose="02040503050406030204" pitchFamily="18" charset="0"/>
                          </a:rPr>
                          <m:t>𝑓</m:t>
                        </m:r>
                      </m:sub>
                    </m:sSub>
                  </m:oMath>
                </a14:m>
                <a:r>
                  <a:rPr lang="en-US" sz="2000" i="1" dirty="0">
                    <a:solidFill>
                      <a:srgbClr val="000000"/>
                    </a:solidFill>
                    <a:cs typeface="Arial" panose="020B0604020202020204" pitchFamily="34" charset="0"/>
                  </a:rPr>
                  <a:t> is the perimeter of the wire, and </a:t>
                </a:r>
                <a14:m>
                  <m:oMath xmlns:m="http://schemas.openxmlformats.org/officeDocument/2006/math">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𝐿</m:t>
                        </m:r>
                      </m:e>
                      <m:sub>
                        <m:r>
                          <a:rPr lang="en-US" sz="2000" i="1">
                            <a:solidFill>
                              <a:srgbClr val="000000"/>
                            </a:solidFill>
                            <a:latin typeface="Cambria Math" panose="02040503050406030204" pitchFamily="18" charset="0"/>
                          </a:rPr>
                          <m:t>𝑒</m:t>
                        </m:r>
                      </m:sub>
                    </m:sSub>
                  </m:oMath>
                </a14:m>
                <a:r>
                  <a:rPr lang="en-US" sz="2000" i="1" dirty="0">
                    <a:solidFill>
                      <a:srgbClr val="000000"/>
                    </a:solidFill>
                    <a:cs typeface="Arial" panose="020B0604020202020204" pitchFamily="34" charset="0"/>
                  </a:rPr>
                  <a:t> is the embedded length.</a:t>
                </a:r>
              </a:p>
            </p:txBody>
          </p:sp>
        </mc:Choice>
        <mc:Fallback xmlns="">
          <p:sp>
            <p:nvSpPr>
              <p:cNvPr id="56" name="TextBox 55">
                <a:extLst>
                  <a:ext uri="{FF2B5EF4-FFF2-40B4-BE49-F238E27FC236}">
                    <a16:creationId xmlns:a16="http://schemas.microsoft.com/office/drawing/2014/main" id="{6D0DFC5A-8D04-D77E-2B30-69486D120F73}"/>
                  </a:ext>
                </a:extLst>
              </p:cNvPr>
              <p:cNvSpPr txBox="1">
                <a:spLocks noRot="1" noChangeAspect="1" noMove="1" noResize="1" noEditPoints="1" noAdjustHandles="1" noChangeArrowheads="1" noChangeShapeType="1" noTextEdit="1"/>
              </p:cNvSpPr>
              <p:nvPr/>
            </p:nvSpPr>
            <p:spPr>
              <a:xfrm>
                <a:off x="8348894" y="1879587"/>
                <a:ext cx="3904527" cy="3814762"/>
              </a:xfrm>
              <a:prstGeom prst="rect">
                <a:avLst/>
              </a:prstGeom>
              <a:blipFill>
                <a:blip r:embed="rId6"/>
                <a:stretch>
                  <a:fillRect l="-1719" t="-639" r="-3125" b="-19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2182415A-49B1-D6AA-AE21-641218CF0ACD}"/>
                  </a:ext>
                </a:extLst>
              </p:cNvPr>
              <p:cNvSpPr txBox="1"/>
              <p:nvPr/>
            </p:nvSpPr>
            <p:spPr>
              <a:xfrm>
                <a:off x="8628245" y="3567409"/>
                <a:ext cx="2024273" cy="800925"/>
              </a:xfrm>
              <a:prstGeom prst="rect">
                <a:avLst/>
              </a:prstGeom>
            </p:spPr>
            <p:txBody>
              <a:bodyPr wrap="none" lIns="0" tIns="0" rIns="0" bIns="0" rtlCol="0">
                <a:spAutoFit/>
              </a:bodyPr>
              <a:lstStyle/>
              <a:p>
                <a:pPr marL="342883" marR="0" indent="-342883" algn="l" defTabSz="4388900" rtl="0" eaLnBrk="1" fontAlgn="auto" latinLnBrk="0" hangingPunct="1">
                  <a:lnSpc>
                    <a:spcPct val="100000"/>
                  </a:lnSpc>
                  <a:spcBef>
                    <a:spcPct val="20000"/>
                  </a:spcBef>
                  <a:spcAft>
                    <a:spcPts val="0"/>
                  </a:spcAft>
                  <a:buClrTx/>
                  <a:buSzTx/>
                  <a:buFont typeface="Arial" pitchFamily="34" charset="0"/>
                  <a:buNone/>
                  <a:tabLst/>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𝜏</m:t>
                          </m:r>
                        </m:e>
                        <m:sub>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rPr>
                            <m:t>𝑎𝑝𝑝</m:t>
                          </m:r>
                        </m:sub>
                      </m:sSub>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rPr>
                        <m:t>= </m:t>
                      </m:r>
                      <m:f>
                        <m:f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rPr>
                          </m:ctrlPr>
                        </m:fPr>
                        <m:num>
                          <m:sSub>
                            <m:sSub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rPr>
                                <m:t>𝐹</m:t>
                              </m:r>
                            </m:e>
                            <m:sub>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rPr>
                                <m:t>𝑚𝑎𝑥</m:t>
                              </m:r>
                            </m:sub>
                          </m:sSub>
                        </m:num>
                        <m:den>
                          <m:sSub>
                            <m:sSub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rPr>
                                <m:t>𝑃</m:t>
                              </m:r>
                            </m:e>
                            <m:sub>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rPr>
                                <m:t>𝑓</m:t>
                              </m:r>
                            </m:sub>
                          </m:sSub>
                          <m:sSub>
                            <m:sSub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rPr>
                                <m:t>𝐿</m:t>
                              </m:r>
                            </m:e>
                            <m:sub>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rPr>
                                <m:t>𝑒</m:t>
                              </m:r>
                            </m:sub>
                          </m:sSub>
                        </m:den>
                      </m:f>
                    </m:oMath>
                  </m:oMathPara>
                </a14:m>
                <a:endParaRPr kumimoji="0" lang="en-US" sz="2400" b="0" i="0" u="none" strike="noStrike" kern="1200" cap="none" spc="0" normalizeH="0" baseline="0" noProof="0" dirty="0">
                  <a:ln>
                    <a:noFill/>
                  </a:ln>
                  <a:solidFill>
                    <a:srgbClr val="000000"/>
                  </a:solidFill>
                  <a:effectLst/>
                  <a:uLnTx/>
                  <a:uFillTx/>
                </a:endParaRPr>
              </a:p>
            </p:txBody>
          </p:sp>
        </mc:Choice>
        <mc:Fallback xmlns="">
          <p:sp>
            <p:nvSpPr>
              <p:cNvPr id="57" name="TextBox 56">
                <a:extLst>
                  <a:ext uri="{FF2B5EF4-FFF2-40B4-BE49-F238E27FC236}">
                    <a16:creationId xmlns:a16="http://schemas.microsoft.com/office/drawing/2014/main" id="{2182415A-49B1-D6AA-AE21-641218CF0ACD}"/>
                  </a:ext>
                </a:extLst>
              </p:cNvPr>
              <p:cNvSpPr txBox="1">
                <a:spLocks noRot="1" noChangeAspect="1" noMove="1" noResize="1" noEditPoints="1" noAdjustHandles="1" noChangeArrowheads="1" noChangeShapeType="1" noTextEdit="1"/>
              </p:cNvSpPr>
              <p:nvPr/>
            </p:nvSpPr>
            <p:spPr>
              <a:xfrm>
                <a:off x="8628245" y="3567409"/>
                <a:ext cx="2024273" cy="800925"/>
              </a:xfrm>
              <a:prstGeom prst="rect">
                <a:avLst/>
              </a:prstGeom>
              <a:blipFill>
                <a:blip r:embed="rId7"/>
                <a:stretch>
                  <a:fillRect/>
                </a:stretch>
              </a:blipFill>
            </p:spPr>
            <p:txBody>
              <a:bodyPr/>
              <a:lstStyle/>
              <a:p>
                <a:r>
                  <a:rPr lang="en-US">
                    <a:noFill/>
                  </a:rPr>
                  <a:t> </a:t>
                </a:r>
              </a:p>
            </p:txBody>
          </p:sp>
        </mc:Fallback>
      </mc:AlternateContent>
      <p:sp>
        <p:nvSpPr>
          <p:cNvPr id="58" name="TextBox 57">
            <a:extLst>
              <a:ext uri="{FF2B5EF4-FFF2-40B4-BE49-F238E27FC236}">
                <a16:creationId xmlns:a16="http://schemas.microsoft.com/office/drawing/2014/main" id="{077BD4B0-4392-D02F-8D3B-33997CA53B12}"/>
              </a:ext>
            </a:extLst>
          </p:cNvPr>
          <p:cNvSpPr txBox="1"/>
          <p:nvPr/>
        </p:nvSpPr>
        <p:spPr>
          <a:xfrm>
            <a:off x="3529437" y="1397696"/>
            <a:ext cx="5061161" cy="400110"/>
          </a:xfrm>
          <a:prstGeom prst="rect">
            <a:avLst/>
          </a:prstGeom>
          <a:noFill/>
        </p:spPr>
        <p:txBody>
          <a:bodyPr wrap="square">
            <a:spAutoFit/>
          </a:bodyPr>
          <a:lstStyle/>
          <a:p>
            <a:pPr algn="ctr"/>
            <a:r>
              <a:rPr lang="en-US" sz="2000" dirty="0">
                <a:latin typeface="Arial" panose="020B0604020202020204"/>
              </a:rPr>
              <a:t>Initial results</a:t>
            </a:r>
            <a:endParaRPr lang="en-US" sz="2000" dirty="0"/>
          </a:p>
        </p:txBody>
      </p:sp>
      <p:cxnSp>
        <p:nvCxnSpPr>
          <p:cNvPr id="59" name="Straight Connector 58">
            <a:extLst>
              <a:ext uri="{FF2B5EF4-FFF2-40B4-BE49-F238E27FC236}">
                <a16:creationId xmlns:a16="http://schemas.microsoft.com/office/drawing/2014/main" id="{B157CBCC-071A-3EDF-4C08-4DE9D8C2DE16}"/>
              </a:ext>
            </a:extLst>
          </p:cNvPr>
          <p:cNvCxnSpPr>
            <a:cxnSpLocks/>
          </p:cNvCxnSpPr>
          <p:nvPr/>
        </p:nvCxnSpPr>
        <p:spPr>
          <a:xfrm>
            <a:off x="349069" y="1825599"/>
            <a:ext cx="11598421" cy="0"/>
          </a:xfrm>
          <a:prstGeom prst="line">
            <a:avLst/>
          </a:prstGeom>
        </p:spPr>
        <p:style>
          <a:lnRef idx="2">
            <a:schemeClr val="accent1"/>
          </a:lnRef>
          <a:fillRef idx="0">
            <a:schemeClr val="accent1"/>
          </a:fillRef>
          <a:effectRef idx="1">
            <a:schemeClr val="accent1"/>
          </a:effectRef>
          <a:fontRef idx="minor">
            <a:schemeClr val="tx1"/>
          </a:fontRef>
        </p:style>
      </p:cxnSp>
      <p:sp>
        <p:nvSpPr>
          <p:cNvPr id="62" name="TextBox 61">
            <a:extLst>
              <a:ext uri="{FF2B5EF4-FFF2-40B4-BE49-F238E27FC236}">
                <a16:creationId xmlns:a16="http://schemas.microsoft.com/office/drawing/2014/main" id="{99A80BD2-9C96-B49F-63B9-6612B255DE43}"/>
              </a:ext>
            </a:extLst>
          </p:cNvPr>
          <p:cNvSpPr txBox="1"/>
          <p:nvPr/>
        </p:nvSpPr>
        <p:spPr>
          <a:xfrm>
            <a:off x="5236197" y="5947622"/>
            <a:ext cx="6784096" cy="646331"/>
          </a:xfrm>
          <a:prstGeom prst="rect">
            <a:avLst/>
          </a:prstGeom>
          <a:noFill/>
        </p:spPr>
        <p:txBody>
          <a:bodyPr wrap="square">
            <a:spAutoFit/>
          </a:bodyPr>
          <a:lstStyle/>
          <a:p>
            <a:r>
              <a:rPr lang="en-US" sz="1200" b="0" i="0" dirty="0">
                <a:solidFill>
                  <a:srgbClr val="222222"/>
                </a:solidFill>
                <a:effectLst/>
                <a:highlight>
                  <a:srgbClr val="FFFFFF"/>
                </a:highlight>
                <a:latin typeface="Arial" panose="020B0604020202020204" pitchFamily="34" charset="0"/>
              </a:rPr>
              <a:t>Rudeiros Fernández, J.L., Bird, C., Arbelaez, D., </a:t>
            </a:r>
            <a:r>
              <a:rPr lang="en-US" sz="1200" b="0" i="0" dirty="0" err="1">
                <a:solidFill>
                  <a:srgbClr val="222222"/>
                </a:solidFill>
                <a:effectLst/>
                <a:highlight>
                  <a:srgbClr val="FFFFFF"/>
                </a:highlight>
                <a:latin typeface="Arial" panose="020B0604020202020204" pitchFamily="34" charset="0"/>
              </a:rPr>
              <a:t>Ferracin</a:t>
            </a:r>
            <a:r>
              <a:rPr lang="en-US" sz="1200" b="0" i="0" dirty="0">
                <a:solidFill>
                  <a:srgbClr val="222222"/>
                </a:solidFill>
                <a:effectLst/>
                <a:highlight>
                  <a:srgbClr val="FFFFFF"/>
                </a:highlight>
                <a:latin typeface="Arial" panose="020B0604020202020204" pitchFamily="34" charset="0"/>
              </a:rPr>
              <a:t>, P., </a:t>
            </a:r>
            <a:r>
              <a:rPr lang="en-US" sz="1200" b="0" i="0" dirty="0" err="1">
                <a:solidFill>
                  <a:srgbClr val="222222"/>
                </a:solidFill>
                <a:effectLst/>
                <a:highlight>
                  <a:srgbClr val="FFFFFF"/>
                </a:highlight>
                <a:latin typeface="Arial" panose="020B0604020202020204" pitchFamily="34" charset="0"/>
              </a:rPr>
              <a:t>Prestemon</a:t>
            </a:r>
            <a:r>
              <a:rPr lang="en-US" sz="1200" b="0" i="0" dirty="0">
                <a:solidFill>
                  <a:srgbClr val="222222"/>
                </a:solidFill>
                <a:effectLst/>
                <a:highlight>
                  <a:srgbClr val="FFFFFF"/>
                </a:highlight>
                <a:latin typeface="Arial" panose="020B0604020202020204" pitchFamily="34" charset="0"/>
              </a:rPr>
              <a:t>, S., Shen, T. and Vallone, G., 2024. Interface Characterization for Superconducting Magnets. </a:t>
            </a:r>
            <a:r>
              <a:rPr lang="en-US" sz="1200" b="0" i="1" dirty="0">
                <a:solidFill>
                  <a:srgbClr val="222222"/>
                </a:solidFill>
                <a:effectLst/>
                <a:highlight>
                  <a:srgbClr val="FFFFFF"/>
                </a:highlight>
                <a:latin typeface="Arial" panose="020B0604020202020204" pitchFamily="34" charset="0"/>
              </a:rPr>
              <a:t>IEEE Transactions on Applied Superconductivity</a:t>
            </a:r>
            <a:r>
              <a:rPr lang="en-US" sz="1200" b="0" i="0" dirty="0">
                <a:solidFill>
                  <a:srgbClr val="222222"/>
                </a:solidFill>
                <a:effectLst/>
                <a:highlight>
                  <a:srgbClr val="FFFFFF"/>
                </a:highlight>
                <a:latin typeface="Arial" panose="020B0604020202020204" pitchFamily="34" charset="0"/>
              </a:rPr>
              <a:t>.</a:t>
            </a:r>
            <a:endParaRPr lang="en-US" sz="1200" dirty="0"/>
          </a:p>
        </p:txBody>
      </p:sp>
    </p:spTree>
    <p:extLst>
      <p:ext uri="{BB962C8B-B14F-4D97-AF65-F5344CB8AC3E}">
        <p14:creationId xmlns:p14="http://schemas.microsoft.com/office/powerpoint/2010/main" val="24723871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9753-9B82-2444-A832-A2F5EA35B560}"/>
              </a:ext>
            </a:extLst>
          </p:cNvPr>
          <p:cNvSpPr>
            <a:spLocks noGrp="1"/>
          </p:cNvSpPr>
          <p:nvPr>
            <p:ph type="title"/>
          </p:nvPr>
        </p:nvSpPr>
        <p:spPr/>
        <p:txBody>
          <a:bodyPr/>
          <a:lstStyle/>
          <a:p>
            <a:r>
              <a:rPr lang="en-US" dirty="0"/>
              <a:t>2. Impregnation materials </a:t>
            </a:r>
            <a:r>
              <a:rPr lang="en-US" b="0" dirty="0"/>
              <a:t>– Characterization of materials</a:t>
            </a:r>
            <a:endParaRPr lang="en-US" b="0" i="1" dirty="0"/>
          </a:p>
        </p:txBody>
      </p:sp>
      <p:sp>
        <p:nvSpPr>
          <p:cNvPr id="5" name="Footer Placeholder 4">
            <a:extLst>
              <a:ext uri="{FF2B5EF4-FFF2-40B4-BE49-F238E27FC236}">
                <a16:creationId xmlns:a16="http://schemas.microsoft.com/office/drawing/2014/main" id="{D55579FB-9C38-2D4A-BB0A-17BF2B14F3EE}"/>
              </a:ext>
            </a:extLst>
          </p:cNvPr>
          <p:cNvSpPr>
            <a:spLocks noGrp="1"/>
          </p:cNvSpPr>
          <p:nvPr>
            <p:ph type="ftr" sz="quarter" idx="15"/>
          </p:nvPr>
        </p:nvSpPr>
        <p:spPr/>
        <p:txBody>
          <a:bodyPr/>
          <a:lstStyle/>
          <a:p>
            <a:r>
              <a:rPr lang="en-US" dirty="0"/>
              <a:t>Progress on Nb</a:t>
            </a:r>
            <a:r>
              <a:rPr lang="en-US" baseline="-25000" dirty="0"/>
              <a:t>3</a:t>
            </a:r>
            <a:r>
              <a:rPr lang="en-US" dirty="0"/>
              <a:t>Sn CCT: fabrication and assembly methods</a:t>
            </a:r>
            <a:r>
              <a:rPr lang="en-US" i="1" dirty="0">
                <a:solidFill>
                  <a:srgbClr val="FFFFFF"/>
                </a:solidFill>
              </a:rPr>
              <a:t> </a:t>
            </a:r>
            <a:r>
              <a:rPr lang="en-US" dirty="0"/>
              <a:t>| BERKELEY LAB</a:t>
            </a:r>
          </a:p>
        </p:txBody>
      </p: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12</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sp>
        <p:nvSpPr>
          <p:cNvPr id="133" name="TextBox 132">
            <a:extLst>
              <a:ext uri="{FF2B5EF4-FFF2-40B4-BE49-F238E27FC236}">
                <a16:creationId xmlns:a16="http://schemas.microsoft.com/office/drawing/2014/main" id="{D30C5969-E236-874B-68E8-AEE82E7B7B2D}"/>
              </a:ext>
            </a:extLst>
          </p:cNvPr>
          <p:cNvSpPr txBox="1"/>
          <p:nvPr/>
        </p:nvSpPr>
        <p:spPr>
          <a:xfrm>
            <a:off x="692897" y="977585"/>
            <a:ext cx="5061161" cy="523220"/>
          </a:xfrm>
          <a:prstGeom prst="rect">
            <a:avLst/>
          </a:prstGeom>
          <a:noFill/>
        </p:spPr>
        <p:txBody>
          <a:bodyPr wrap="square">
            <a:spAutoFit/>
          </a:bodyPr>
          <a:lstStyle/>
          <a:p>
            <a:r>
              <a:rPr lang="en-US" sz="2800" u="sng" dirty="0">
                <a:latin typeface="Arial" panose="020B0604020202020204"/>
              </a:rPr>
              <a:t>Next steps</a:t>
            </a:r>
            <a:endParaRPr lang="en-US" sz="2800" u="sng" dirty="0"/>
          </a:p>
        </p:txBody>
      </p:sp>
      <p:grpSp>
        <p:nvGrpSpPr>
          <p:cNvPr id="3" name="Group 2">
            <a:extLst>
              <a:ext uri="{FF2B5EF4-FFF2-40B4-BE49-F238E27FC236}">
                <a16:creationId xmlns:a16="http://schemas.microsoft.com/office/drawing/2014/main" id="{100FA597-F38B-15B7-BC45-F06A5CDD0E6D}"/>
              </a:ext>
            </a:extLst>
          </p:cNvPr>
          <p:cNvGrpSpPr>
            <a:grpSpLocks noChangeAspect="1"/>
          </p:cNvGrpSpPr>
          <p:nvPr/>
        </p:nvGrpSpPr>
        <p:grpSpPr>
          <a:xfrm>
            <a:off x="6522604" y="1170188"/>
            <a:ext cx="3636796" cy="2568521"/>
            <a:chOff x="5791791" y="860079"/>
            <a:chExt cx="6301740" cy="5553057"/>
          </a:xfrm>
        </p:grpSpPr>
        <p:grpSp>
          <p:nvGrpSpPr>
            <p:cNvPr id="4" name="Group 3">
              <a:extLst>
                <a:ext uri="{FF2B5EF4-FFF2-40B4-BE49-F238E27FC236}">
                  <a16:creationId xmlns:a16="http://schemas.microsoft.com/office/drawing/2014/main" id="{066000C7-C6B0-BDA6-708B-0C6EB890FE87}"/>
                </a:ext>
              </a:extLst>
            </p:cNvPr>
            <p:cNvGrpSpPr>
              <a:grpSpLocks noChangeAspect="1"/>
            </p:cNvGrpSpPr>
            <p:nvPr/>
          </p:nvGrpSpPr>
          <p:grpSpPr>
            <a:xfrm>
              <a:off x="6596753" y="1545873"/>
              <a:ext cx="4625061" cy="4867263"/>
              <a:chOff x="20779459" y="19390815"/>
              <a:chExt cx="3546763" cy="3732497"/>
            </a:xfrm>
          </p:grpSpPr>
          <p:sp>
            <p:nvSpPr>
              <p:cNvPr id="9" name="Rectangle 8">
                <a:extLst>
                  <a:ext uri="{FF2B5EF4-FFF2-40B4-BE49-F238E27FC236}">
                    <a16:creationId xmlns:a16="http://schemas.microsoft.com/office/drawing/2014/main" id="{08EDCEB0-9386-6161-FDF8-2544804F6135}"/>
                  </a:ext>
                </a:extLst>
              </p:cNvPr>
              <p:cNvSpPr/>
              <p:nvPr/>
            </p:nvSpPr>
            <p:spPr>
              <a:xfrm rot="5400000">
                <a:off x="22330100" y="21318035"/>
                <a:ext cx="483345" cy="1265620"/>
              </a:xfrm>
              <a:prstGeom prst="rect">
                <a:avLst/>
              </a:prstGeom>
              <a:solidFill>
                <a:srgbClr val="5B9BD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710DF5E-58FE-CD71-5CD4-F6708D30EA46}"/>
                  </a:ext>
                </a:extLst>
              </p:cNvPr>
              <p:cNvSpPr/>
              <p:nvPr/>
            </p:nvSpPr>
            <p:spPr>
              <a:xfrm rot="10800000">
                <a:off x="20779459" y="19390815"/>
                <a:ext cx="3546763" cy="3732497"/>
              </a:xfrm>
              <a:prstGeom prst="rect">
                <a:avLst/>
              </a:prstGeom>
              <a:noFill/>
              <a:ln w="19050">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a:p>
            </p:txBody>
          </p:sp>
          <p:sp>
            <p:nvSpPr>
              <p:cNvPr id="11" name="Freeform: Shape 10">
                <a:extLst>
                  <a:ext uri="{FF2B5EF4-FFF2-40B4-BE49-F238E27FC236}">
                    <a16:creationId xmlns:a16="http://schemas.microsoft.com/office/drawing/2014/main" id="{97BDD806-D6FD-8927-BABA-5DD2E4AB2DFD}"/>
                  </a:ext>
                </a:extLst>
              </p:cNvPr>
              <p:cNvSpPr/>
              <p:nvPr/>
            </p:nvSpPr>
            <p:spPr>
              <a:xfrm rot="10800000">
                <a:off x="20938879" y="21187568"/>
                <a:ext cx="3265140" cy="1879556"/>
              </a:xfrm>
              <a:custGeom>
                <a:avLst/>
                <a:gdLst>
                  <a:gd name="connsiteX0" fmla="*/ 2 w 3265140"/>
                  <a:gd name="connsiteY0" fmla="*/ 0 h 1879556"/>
                  <a:gd name="connsiteX1" fmla="*/ 491566 w 3265140"/>
                  <a:gd name="connsiteY1" fmla="*/ 0 h 1879556"/>
                  <a:gd name="connsiteX2" fmla="*/ 491566 w 3265140"/>
                  <a:gd name="connsiteY2" fmla="*/ 1357952 h 1879556"/>
                  <a:gd name="connsiteX3" fmla="*/ 2773226 w 3265140"/>
                  <a:gd name="connsiteY3" fmla="*/ 1357952 h 1879556"/>
                  <a:gd name="connsiteX4" fmla="*/ 2773226 w 3265140"/>
                  <a:gd name="connsiteY4" fmla="*/ 2992 h 1879556"/>
                  <a:gd name="connsiteX5" fmla="*/ 3264790 w 3265140"/>
                  <a:gd name="connsiteY5" fmla="*/ 2992 h 1879556"/>
                  <a:gd name="connsiteX6" fmla="*/ 3264790 w 3265140"/>
                  <a:gd name="connsiteY6" fmla="*/ 1357952 h 1879556"/>
                  <a:gd name="connsiteX7" fmla="*/ 3265140 w 3265140"/>
                  <a:gd name="connsiteY7" fmla="*/ 1357952 h 1879556"/>
                  <a:gd name="connsiteX8" fmla="*/ 3265140 w 3265140"/>
                  <a:gd name="connsiteY8" fmla="*/ 1879556 h 1879556"/>
                  <a:gd name="connsiteX9" fmla="*/ 0 w 3265140"/>
                  <a:gd name="connsiteY9" fmla="*/ 1879556 h 1879556"/>
                  <a:gd name="connsiteX10" fmla="*/ 0 w 3265140"/>
                  <a:gd name="connsiteY10" fmla="*/ 1357952 h 1879556"/>
                  <a:gd name="connsiteX11" fmla="*/ 2 w 3265140"/>
                  <a:gd name="connsiteY11" fmla="*/ 1357952 h 187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5140" h="1879556">
                    <a:moveTo>
                      <a:pt x="2" y="0"/>
                    </a:moveTo>
                    <a:lnTo>
                      <a:pt x="491566" y="0"/>
                    </a:lnTo>
                    <a:lnTo>
                      <a:pt x="491566" y="1357952"/>
                    </a:lnTo>
                    <a:lnTo>
                      <a:pt x="2773226" y="1357952"/>
                    </a:lnTo>
                    <a:lnTo>
                      <a:pt x="2773226" y="2992"/>
                    </a:lnTo>
                    <a:lnTo>
                      <a:pt x="3264790" y="2992"/>
                    </a:lnTo>
                    <a:lnTo>
                      <a:pt x="3264790" y="1357952"/>
                    </a:lnTo>
                    <a:lnTo>
                      <a:pt x="3265140" y="1357952"/>
                    </a:lnTo>
                    <a:lnTo>
                      <a:pt x="3265140" y="1879556"/>
                    </a:lnTo>
                    <a:lnTo>
                      <a:pt x="0" y="1879556"/>
                    </a:lnTo>
                    <a:lnTo>
                      <a:pt x="0" y="1357952"/>
                    </a:lnTo>
                    <a:lnTo>
                      <a:pt x="2" y="1357952"/>
                    </a:lnTo>
                    <a:close/>
                  </a:path>
                </a:pathLst>
              </a:custGeom>
              <a:solidFill>
                <a:srgbClr val="9CA9B9"/>
              </a:solidFill>
              <a:ln>
                <a:solidFill>
                  <a:sysClr val="windowText" lastClr="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a:endParaRPr lang="en-US" sz="1050"/>
              </a:p>
            </p:txBody>
          </p:sp>
          <p:sp>
            <p:nvSpPr>
              <p:cNvPr id="12" name="Rectangle 11">
                <a:extLst>
                  <a:ext uri="{FF2B5EF4-FFF2-40B4-BE49-F238E27FC236}">
                    <a16:creationId xmlns:a16="http://schemas.microsoft.com/office/drawing/2014/main" id="{5EF534A5-CA52-7482-681F-110CEB64A4D0}"/>
                  </a:ext>
                </a:extLst>
              </p:cNvPr>
              <p:cNvSpPr/>
              <p:nvPr/>
            </p:nvSpPr>
            <p:spPr>
              <a:xfrm rot="10800000">
                <a:off x="22518241" y="19998474"/>
                <a:ext cx="107065" cy="2853565"/>
              </a:xfrm>
              <a:prstGeom prst="rect">
                <a:avLst/>
              </a:prstGeom>
              <a:solidFill>
                <a:srgbClr val="FFD24A"/>
              </a:solidFill>
              <a:ln w="254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9183858-850E-743B-B8F8-E6DC186F7FFC}"/>
                  </a:ext>
                </a:extLst>
              </p:cNvPr>
              <p:cNvSpPr/>
              <p:nvPr/>
            </p:nvSpPr>
            <p:spPr>
              <a:xfrm>
                <a:off x="22576244" y="21782561"/>
                <a:ext cx="765116" cy="36807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i="1" u="none" strike="noStrike" kern="0" cap="none" spc="0" normalizeH="0" baseline="0" noProof="0" dirty="0">
                    <a:ln>
                      <a:noFill/>
                    </a:ln>
                    <a:solidFill>
                      <a:prstClr val="black"/>
                    </a:solidFill>
                    <a:effectLst/>
                    <a:uLnTx/>
                    <a:uFillTx/>
                    <a:latin typeface="+mn-lt"/>
                    <a:cs typeface="Arial" panose="020B0604020202020204" pitchFamily="34" charset="0"/>
                  </a:rPr>
                  <a:t>Resin</a:t>
                </a:r>
              </a:p>
            </p:txBody>
          </p:sp>
          <p:cxnSp>
            <p:nvCxnSpPr>
              <p:cNvPr id="14" name="Straight Arrow Connector 13">
                <a:extLst>
                  <a:ext uri="{FF2B5EF4-FFF2-40B4-BE49-F238E27FC236}">
                    <a16:creationId xmlns:a16="http://schemas.microsoft.com/office/drawing/2014/main" id="{AEA91123-3000-E812-B6FD-1B540EF033AE}"/>
                  </a:ext>
                </a:extLst>
              </p:cNvPr>
              <p:cNvCxnSpPr>
                <a:cxnSpLocks/>
              </p:cNvCxnSpPr>
              <p:nvPr/>
            </p:nvCxnSpPr>
            <p:spPr>
              <a:xfrm flipV="1">
                <a:off x="22571448" y="19479757"/>
                <a:ext cx="0" cy="470668"/>
              </a:xfrm>
              <a:prstGeom prst="straightConnector1">
                <a:avLst/>
              </a:prstGeom>
              <a:noFill/>
              <a:ln w="57150" cap="flat" cmpd="sng" algn="ctr">
                <a:solidFill>
                  <a:srgbClr val="FF0000"/>
                </a:solidFill>
                <a:prstDash val="solid"/>
                <a:miter lim="800000"/>
                <a:tailEnd type="triangle"/>
              </a:ln>
              <a:effectLst/>
            </p:spPr>
          </p:cxn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DC14A429-14D4-3E9A-9403-309FBB0D3CE4}"/>
                      </a:ext>
                    </a:extLst>
                  </p:cNvPr>
                  <p:cNvSpPr/>
                  <p:nvPr/>
                </p:nvSpPr>
                <p:spPr>
                  <a:xfrm rot="16200000" flipH="1">
                    <a:off x="22065259" y="19746292"/>
                    <a:ext cx="147032" cy="141337"/>
                  </a:xfrm>
                  <a:prstGeom prst="rect">
                    <a:avLst/>
                  </a:prstGeom>
                </p:spPr>
                <p:txBody>
                  <a:bodyPr wrap="square">
                    <a:no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400" b="1"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𝑭</m:t>
                          </m:r>
                        </m:oMath>
                      </m:oMathPara>
                    </a14:m>
                    <a:endParaRPr kumimoji="0" lang="en-GB" sz="1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mc:Choice>
            <mc:Fallback xmlns="">
              <p:sp>
                <p:nvSpPr>
                  <p:cNvPr id="15" name="Rectangle 14">
                    <a:extLst>
                      <a:ext uri="{FF2B5EF4-FFF2-40B4-BE49-F238E27FC236}">
                        <a16:creationId xmlns:a16="http://schemas.microsoft.com/office/drawing/2014/main" id="{DC14A429-14D4-3E9A-9403-309FBB0D3CE4}"/>
                      </a:ext>
                    </a:extLst>
                  </p:cNvPr>
                  <p:cNvSpPr>
                    <a:spLocks noRot="1" noChangeAspect="1" noMove="1" noResize="1" noEditPoints="1" noAdjustHandles="1" noChangeArrowheads="1" noChangeShapeType="1" noTextEdit="1"/>
                  </p:cNvSpPr>
                  <p:nvPr/>
                </p:nvSpPr>
                <p:spPr>
                  <a:xfrm rot="16200000" flipH="1">
                    <a:off x="22065259" y="19746292"/>
                    <a:ext cx="147032" cy="141337"/>
                  </a:xfrm>
                  <a:prstGeom prst="rect">
                    <a:avLst/>
                  </a:prstGeom>
                  <a:blipFill>
                    <a:blip r:embed="rId2"/>
                    <a:stretch>
                      <a:fillRect t="-157143" r="-155556" b="-21429"/>
                    </a:stretch>
                  </a:blipFill>
                </p:spPr>
                <p:txBody>
                  <a:bodyPr/>
                  <a:lstStyle/>
                  <a:p>
                    <a:r>
                      <a:rPr lang="en-US">
                        <a:noFill/>
                      </a:rPr>
                      <a:t> </a:t>
                    </a:r>
                  </a:p>
                </p:txBody>
              </p:sp>
            </mc:Fallback>
          </mc:AlternateContent>
          <p:sp>
            <p:nvSpPr>
              <p:cNvPr id="17" name="Rectangle 16">
                <a:extLst>
                  <a:ext uri="{FF2B5EF4-FFF2-40B4-BE49-F238E27FC236}">
                    <a16:creationId xmlns:a16="http://schemas.microsoft.com/office/drawing/2014/main" id="{9C8FFF31-498E-BFB5-E3D5-1F13449FFD55}"/>
                  </a:ext>
                </a:extLst>
              </p:cNvPr>
              <p:cNvSpPr/>
              <p:nvPr/>
            </p:nvSpPr>
            <p:spPr>
              <a:xfrm>
                <a:off x="22732490" y="21278024"/>
                <a:ext cx="1514895" cy="36807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i="1" u="none" strike="noStrike" kern="0" cap="none" spc="0" normalizeH="0" baseline="0" noProof="0" dirty="0">
                    <a:ln>
                      <a:noFill/>
                    </a:ln>
                    <a:solidFill>
                      <a:prstClr val="black"/>
                    </a:solidFill>
                    <a:effectLst/>
                    <a:uLnTx/>
                    <a:uFillTx/>
                    <a:latin typeface="+mn-lt"/>
                    <a:cs typeface="Arial" panose="020B0604020202020204" pitchFamily="34" charset="0"/>
                  </a:rPr>
                  <a:t>Pull-out frame</a:t>
                </a:r>
              </a:p>
            </p:txBody>
          </p:sp>
        </p:grpSp>
        <p:sp>
          <p:nvSpPr>
            <p:cNvPr id="7" name="TextBox 6">
              <a:extLst>
                <a:ext uri="{FF2B5EF4-FFF2-40B4-BE49-F238E27FC236}">
                  <a16:creationId xmlns:a16="http://schemas.microsoft.com/office/drawing/2014/main" id="{B02141C9-2B66-F541-DDCC-8D3D2F8FC0EC}"/>
                </a:ext>
              </a:extLst>
            </p:cNvPr>
            <p:cNvSpPr txBox="1"/>
            <p:nvPr/>
          </p:nvSpPr>
          <p:spPr>
            <a:xfrm>
              <a:off x="5791791" y="860079"/>
              <a:ext cx="6301740" cy="533307"/>
            </a:xfrm>
            <a:prstGeom prst="rect">
              <a:avLst/>
            </a:prstGeom>
            <a:noFill/>
          </p:spPr>
          <p:txBody>
            <a:bodyPr wrap="square">
              <a:spAutoFit/>
            </a:bodyPr>
            <a:lstStyle/>
            <a:p>
              <a:pPr algn="ctr"/>
              <a:r>
                <a:rPr lang="en-US" sz="1400" dirty="0"/>
                <a:t>Single fiber pull-out (SFP) testing</a:t>
              </a:r>
            </a:p>
          </p:txBody>
        </p:sp>
        <p:sp>
          <p:nvSpPr>
            <p:cNvPr id="8" name="Rectangle 7">
              <a:extLst>
                <a:ext uri="{FF2B5EF4-FFF2-40B4-BE49-F238E27FC236}">
                  <a16:creationId xmlns:a16="http://schemas.microsoft.com/office/drawing/2014/main" id="{B4F1A49E-72B2-DE4E-347E-A746753CEAEE}"/>
                </a:ext>
              </a:extLst>
            </p:cNvPr>
            <p:cNvSpPr/>
            <p:nvPr/>
          </p:nvSpPr>
          <p:spPr>
            <a:xfrm rot="16200000">
              <a:off x="8151034" y="2851933"/>
              <a:ext cx="1103279" cy="47997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i="1" kern="0" dirty="0">
                  <a:solidFill>
                    <a:prstClr val="black"/>
                  </a:solidFill>
                  <a:cs typeface="Arial" panose="020B0604020202020204" pitchFamily="34" charset="0"/>
                </a:rPr>
                <a:t>Strand</a:t>
              </a:r>
              <a:endParaRPr kumimoji="0" lang="en-GB" sz="1200" i="1" u="none" strike="noStrike" kern="0" cap="none" spc="0" normalizeH="0" baseline="0" noProof="0" dirty="0">
                <a:ln>
                  <a:noFill/>
                </a:ln>
                <a:solidFill>
                  <a:prstClr val="black"/>
                </a:solidFill>
                <a:effectLst/>
                <a:uLnTx/>
                <a:uFillTx/>
                <a:latin typeface="+mn-lt"/>
                <a:cs typeface="Arial" panose="020B0604020202020204" pitchFamily="34" charset="0"/>
              </a:endParaRPr>
            </a:p>
          </p:txBody>
        </p:sp>
      </p:grpSp>
      <p:sp>
        <p:nvSpPr>
          <p:cNvPr id="18" name="Content Placeholder 2">
            <a:extLst>
              <a:ext uri="{FF2B5EF4-FFF2-40B4-BE49-F238E27FC236}">
                <a16:creationId xmlns:a16="http://schemas.microsoft.com/office/drawing/2014/main" id="{EB788E0B-E2DE-9F90-7352-34CB3F58D593}"/>
              </a:ext>
            </a:extLst>
          </p:cNvPr>
          <p:cNvSpPr>
            <a:spLocks noGrp="1"/>
          </p:cNvSpPr>
          <p:nvPr>
            <p:ph idx="1"/>
          </p:nvPr>
        </p:nvSpPr>
        <p:spPr>
          <a:xfrm>
            <a:off x="347898" y="1637160"/>
            <a:ext cx="5299810" cy="2281198"/>
          </a:xfrm>
        </p:spPr>
        <p:txBody>
          <a:bodyPr/>
          <a:lstStyle/>
          <a:p>
            <a:r>
              <a:rPr lang="en-US" sz="1800" dirty="0"/>
              <a:t>Complete the characterization of interfacial properties with the addition of filled systems (i.e. filled paraffin wax and epoxy resins).</a:t>
            </a:r>
          </a:p>
          <a:p>
            <a:r>
              <a:rPr lang="en-US" sz="1800" dirty="0"/>
              <a:t>Characterize the interfacial properties at 4.2 K as well as energy deposition in the copper strand during debonding </a:t>
            </a:r>
            <a:br>
              <a:rPr lang="en-US" sz="1800" dirty="0"/>
            </a:br>
            <a:r>
              <a:rPr lang="en-US" sz="1800" dirty="0"/>
              <a:t>(lead by M. </a:t>
            </a:r>
            <a:r>
              <a:rPr lang="en-US" sz="1800" dirty="0" err="1"/>
              <a:t>Martchevskii</a:t>
            </a:r>
            <a:r>
              <a:rPr lang="en-US" sz="1800" dirty="0"/>
              <a:t>).</a:t>
            </a:r>
          </a:p>
        </p:txBody>
      </p:sp>
      <p:cxnSp>
        <p:nvCxnSpPr>
          <p:cNvPr id="19" name="Straight Connector 18">
            <a:extLst>
              <a:ext uri="{FF2B5EF4-FFF2-40B4-BE49-F238E27FC236}">
                <a16:creationId xmlns:a16="http://schemas.microsoft.com/office/drawing/2014/main" id="{9624533E-9283-153D-83C0-216736868473}"/>
              </a:ext>
            </a:extLst>
          </p:cNvPr>
          <p:cNvCxnSpPr>
            <a:cxnSpLocks/>
          </p:cNvCxnSpPr>
          <p:nvPr/>
        </p:nvCxnSpPr>
        <p:spPr>
          <a:xfrm>
            <a:off x="692897" y="3983837"/>
            <a:ext cx="10956098" cy="0"/>
          </a:xfrm>
          <a:prstGeom prst="line">
            <a:avLst/>
          </a:prstGeom>
        </p:spPr>
        <p:style>
          <a:lnRef idx="2">
            <a:schemeClr val="accent1"/>
          </a:lnRef>
          <a:fillRef idx="0">
            <a:schemeClr val="accent1"/>
          </a:fillRef>
          <a:effectRef idx="1">
            <a:schemeClr val="accent1"/>
          </a:effectRef>
          <a:fontRef idx="minor">
            <a:schemeClr val="tx1"/>
          </a:fontRef>
        </p:style>
      </p:cxnSp>
      <p:pic>
        <p:nvPicPr>
          <p:cNvPr id="22" name="Picture 21">
            <a:extLst>
              <a:ext uri="{FF2B5EF4-FFF2-40B4-BE49-F238E27FC236}">
                <a16:creationId xmlns:a16="http://schemas.microsoft.com/office/drawing/2014/main" id="{D5A64C11-E346-52F7-F265-115934B3A78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86087" y="4097790"/>
            <a:ext cx="1884229" cy="2275593"/>
          </a:xfrm>
          <a:prstGeom prst="rect">
            <a:avLst/>
          </a:prstGeom>
          <a:ln>
            <a:solidFill>
              <a:schemeClr val="tx1"/>
            </a:solidFill>
          </a:ln>
        </p:spPr>
      </p:pic>
      <p:pic>
        <p:nvPicPr>
          <p:cNvPr id="24" name="Picture 23">
            <a:extLst>
              <a:ext uri="{FF2B5EF4-FFF2-40B4-BE49-F238E27FC236}">
                <a16:creationId xmlns:a16="http://schemas.microsoft.com/office/drawing/2014/main" id="{BA0D9112-BAD5-0FA7-633C-8ED78083CE3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04566" y="4097790"/>
            <a:ext cx="1471198" cy="2275594"/>
          </a:xfrm>
          <a:prstGeom prst="rect">
            <a:avLst/>
          </a:prstGeom>
          <a:ln>
            <a:solidFill>
              <a:schemeClr val="tx1"/>
            </a:solidFill>
          </a:ln>
        </p:spPr>
      </p:pic>
      <p:sp>
        <p:nvSpPr>
          <p:cNvPr id="26" name="TextBox 25">
            <a:extLst>
              <a:ext uri="{FF2B5EF4-FFF2-40B4-BE49-F238E27FC236}">
                <a16:creationId xmlns:a16="http://schemas.microsoft.com/office/drawing/2014/main" id="{B3DB4480-059F-32D3-4791-81EF6C906CCE}"/>
              </a:ext>
            </a:extLst>
          </p:cNvPr>
          <p:cNvSpPr txBox="1"/>
          <p:nvPr/>
        </p:nvSpPr>
        <p:spPr>
          <a:xfrm>
            <a:off x="347898" y="4163486"/>
            <a:ext cx="4738092" cy="1754326"/>
          </a:xfrm>
          <a:prstGeom prst="rect">
            <a:avLst/>
          </a:prstGeom>
          <a:noFill/>
        </p:spPr>
        <p:txBody>
          <a:bodyPr wrap="square">
            <a:spAutoFit/>
          </a:bodyPr>
          <a:lstStyle/>
          <a:p>
            <a:pPr marL="285750" indent="-285750">
              <a:buFont typeface="Arial" panose="020B0604020202020204" pitchFamily="34" charset="0"/>
              <a:buChar char="•"/>
            </a:pPr>
            <a:r>
              <a:rPr lang="en-US" sz="1800" dirty="0"/>
              <a:t>Characterization of bulk properties of resin systems at various temperatures. This is especially relevant to understand the impact of filled systems (e.g. filled paraffin wax) on the stress on the strands due to Lorentz forces.</a:t>
            </a:r>
          </a:p>
        </p:txBody>
      </p:sp>
    </p:spTree>
    <p:extLst>
      <p:ext uri="{BB962C8B-B14F-4D97-AF65-F5344CB8AC3E}">
        <p14:creationId xmlns:p14="http://schemas.microsoft.com/office/powerpoint/2010/main" val="2320246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9753-9B82-2444-A832-A2F5EA35B560}"/>
              </a:ext>
            </a:extLst>
          </p:cNvPr>
          <p:cNvSpPr>
            <a:spLocks noGrp="1"/>
          </p:cNvSpPr>
          <p:nvPr>
            <p:ph type="title"/>
          </p:nvPr>
        </p:nvSpPr>
        <p:spPr>
          <a:xfrm>
            <a:off x="573618" y="457200"/>
            <a:ext cx="11120542" cy="548640"/>
          </a:xfrm>
        </p:spPr>
        <p:txBody>
          <a:bodyPr/>
          <a:lstStyle/>
          <a:p>
            <a:r>
              <a:rPr lang="en-US" dirty="0"/>
              <a:t>2. Impregnation materials </a:t>
            </a:r>
            <a:r>
              <a:rPr lang="en-US" b="0" dirty="0"/>
              <a:t>– </a:t>
            </a:r>
            <a:r>
              <a:rPr lang="en-US" sz="2400" b="0" dirty="0"/>
              <a:t>Development of </a:t>
            </a:r>
            <a:r>
              <a:rPr lang="en-US" sz="2400" dirty="0"/>
              <a:t>filled wax </a:t>
            </a:r>
            <a:r>
              <a:rPr lang="en-US" sz="2400" b="0" dirty="0"/>
              <a:t>impregnation</a:t>
            </a:r>
            <a:endParaRPr lang="en-US" b="0" i="1" dirty="0"/>
          </a:p>
        </p:txBody>
      </p:sp>
      <p:sp>
        <p:nvSpPr>
          <p:cNvPr id="5" name="Footer Placeholder 4">
            <a:extLst>
              <a:ext uri="{FF2B5EF4-FFF2-40B4-BE49-F238E27FC236}">
                <a16:creationId xmlns:a16="http://schemas.microsoft.com/office/drawing/2014/main" id="{D55579FB-9C38-2D4A-BB0A-17BF2B14F3EE}"/>
              </a:ext>
            </a:extLst>
          </p:cNvPr>
          <p:cNvSpPr>
            <a:spLocks noGrp="1"/>
          </p:cNvSpPr>
          <p:nvPr>
            <p:ph type="ftr" sz="quarter" idx="15"/>
          </p:nvPr>
        </p:nvSpPr>
        <p:spPr/>
        <p:txBody>
          <a:bodyPr/>
          <a:lstStyle/>
          <a:p>
            <a:r>
              <a:rPr lang="en-US" dirty="0"/>
              <a:t>Progress on Nb</a:t>
            </a:r>
            <a:r>
              <a:rPr lang="en-US" baseline="-25000" dirty="0"/>
              <a:t>3</a:t>
            </a:r>
            <a:r>
              <a:rPr lang="en-US" dirty="0"/>
              <a:t>Sn CCT: fabrication and assembly methods</a:t>
            </a:r>
            <a:r>
              <a:rPr lang="en-US" i="1" dirty="0">
                <a:solidFill>
                  <a:srgbClr val="FFFFFF"/>
                </a:solidFill>
              </a:rPr>
              <a:t> </a:t>
            </a:r>
            <a:r>
              <a:rPr lang="en-US" dirty="0"/>
              <a:t>| BERKELEY LAB</a:t>
            </a:r>
          </a:p>
        </p:txBody>
      </p: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13</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sp>
        <p:nvSpPr>
          <p:cNvPr id="35" name="Rectangle 1">
            <a:extLst>
              <a:ext uri="{FF2B5EF4-FFF2-40B4-BE49-F238E27FC236}">
                <a16:creationId xmlns:a16="http://schemas.microsoft.com/office/drawing/2014/main" id="{3A88013E-6853-6565-4685-0AE487B16E30}"/>
              </a:ext>
            </a:extLst>
          </p:cNvPr>
          <p:cNvSpPr>
            <a:spLocks noChangeArrowheads="1"/>
          </p:cNvSpPr>
          <p:nvPr/>
        </p:nvSpPr>
        <p:spPr bwMode="auto">
          <a:xfrm>
            <a:off x="6935014" y="168720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a:extLst>
              <a:ext uri="{FF2B5EF4-FFF2-40B4-BE49-F238E27FC236}">
                <a16:creationId xmlns:a16="http://schemas.microsoft.com/office/drawing/2014/main" id="{2C08AA5A-12FF-B9F0-E369-449743B0C8AE}"/>
              </a:ext>
            </a:extLst>
          </p:cNvPr>
          <p:cNvPicPr>
            <a:picLocks noChangeAspect="1"/>
          </p:cNvPicPr>
          <p:nvPr/>
        </p:nvPicPr>
        <p:blipFill rotWithShape="1">
          <a:blip r:embed="rId2"/>
          <a:srcRect b="24602"/>
          <a:stretch/>
        </p:blipFill>
        <p:spPr>
          <a:xfrm>
            <a:off x="361035" y="1552621"/>
            <a:ext cx="5257445" cy="4574403"/>
          </a:xfrm>
          <a:prstGeom prst="rect">
            <a:avLst/>
          </a:prstGeom>
        </p:spPr>
      </p:pic>
      <p:sp>
        <p:nvSpPr>
          <p:cNvPr id="8" name="TextBox 7">
            <a:extLst>
              <a:ext uri="{FF2B5EF4-FFF2-40B4-BE49-F238E27FC236}">
                <a16:creationId xmlns:a16="http://schemas.microsoft.com/office/drawing/2014/main" id="{59C5DFDB-7C5E-A922-8624-249D9157A54D}"/>
              </a:ext>
            </a:extLst>
          </p:cNvPr>
          <p:cNvSpPr txBox="1"/>
          <p:nvPr/>
        </p:nvSpPr>
        <p:spPr>
          <a:xfrm>
            <a:off x="437024" y="1133905"/>
            <a:ext cx="11927696" cy="461665"/>
          </a:xfrm>
          <a:prstGeom prst="rect">
            <a:avLst/>
          </a:prstGeom>
          <a:noFill/>
        </p:spPr>
        <p:txBody>
          <a:bodyPr wrap="square">
            <a:spAutoFit/>
          </a:bodyPr>
          <a:lstStyle/>
          <a:p>
            <a:r>
              <a:rPr lang="en-US" sz="2400" dirty="0">
                <a:latin typeface="Arial" panose="020B0604020202020204"/>
              </a:rPr>
              <a:t>Motivation: No training and increased resilience to high transverse stress</a:t>
            </a:r>
            <a:endParaRPr lang="en-US" sz="2400" dirty="0"/>
          </a:p>
        </p:txBody>
      </p:sp>
      <p:pic>
        <p:nvPicPr>
          <p:cNvPr id="10" name="Picture 9">
            <a:extLst>
              <a:ext uri="{FF2B5EF4-FFF2-40B4-BE49-F238E27FC236}">
                <a16:creationId xmlns:a16="http://schemas.microsoft.com/office/drawing/2014/main" id="{FE640E4B-9240-4F00-BB08-A10E02AC70DA}"/>
              </a:ext>
            </a:extLst>
          </p:cNvPr>
          <p:cNvPicPr>
            <a:picLocks noChangeAspect="1"/>
          </p:cNvPicPr>
          <p:nvPr/>
        </p:nvPicPr>
        <p:blipFill>
          <a:blip r:embed="rId3"/>
          <a:stretch>
            <a:fillRect/>
          </a:stretch>
        </p:blipFill>
        <p:spPr>
          <a:xfrm>
            <a:off x="5933133" y="1562194"/>
            <a:ext cx="5588081" cy="4679492"/>
          </a:xfrm>
          <a:prstGeom prst="rect">
            <a:avLst/>
          </a:prstGeom>
        </p:spPr>
      </p:pic>
      <p:sp>
        <p:nvSpPr>
          <p:cNvPr id="11" name="TextBox 10">
            <a:extLst>
              <a:ext uri="{FF2B5EF4-FFF2-40B4-BE49-F238E27FC236}">
                <a16:creationId xmlns:a16="http://schemas.microsoft.com/office/drawing/2014/main" id="{F6B5262E-A675-C196-0CCF-15868F6407C8}"/>
              </a:ext>
            </a:extLst>
          </p:cNvPr>
          <p:cNvSpPr txBox="1"/>
          <p:nvPr/>
        </p:nvSpPr>
        <p:spPr>
          <a:xfrm>
            <a:off x="806449" y="6057020"/>
            <a:ext cx="5126684" cy="36933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Presented at MT28 by Simon Otten</a:t>
            </a:r>
            <a:endParaRPr lang="en-US" dirty="0"/>
          </a:p>
        </p:txBody>
      </p:sp>
    </p:spTree>
    <p:extLst>
      <p:ext uri="{BB962C8B-B14F-4D97-AF65-F5344CB8AC3E}">
        <p14:creationId xmlns:p14="http://schemas.microsoft.com/office/powerpoint/2010/main" val="10746979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9753-9B82-2444-A832-A2F5EA35B560}"/>
              </a:ext>
            </a:extLst>
          </p:cNvPr>
          <p:cNvSpPr>
            <a:spLocks noGrp="1"/>
          </p:cNvSpPr>
          <p:nvPr>
            <p:ph type="title"/>
          </p:nvPr>
        </p:nvSpPr>
        <p:spPr/>
        <p:txBody>
          <a:bodyPr/>
          <a:lstStyle/>
          <a:p>
            <a:r>
              <a:rPr lang="en-US" dirty="0"/>
              <a:t>2. Impregnation materials </a:t>
            </a:r>
            <a:r>
              <a:rPr lang="en-US" b="0" dirty="0"/>
              <a:t>– </a:t>
            </a:r>
            <a:r>
              <a:rPr lang="en-US" sz="2400" b="0" dirty="0"/>
              <a:t>Development of filled wax impregnation</a:t>
            </a:r>
            <a:endParaRPr lang="en-US" b="0" i="1" dirty="0"/>
          </a:p>
        </p:txBody>
      </p:sp>
      <p:sp>
        <p:nvSpPr>
          <p:cNvPr id="5" name="Footer Placeholder 4">
            <a:extLst>
              <a:ext uri="{FF2B5EF4-FFF2-40B4-BE49-F238E27FC236}">
                <a16:creationId xmlns:a16="http://schemas.microsoft.com/office/drawing/2014/main" id="{D55579FB-9C38-2D4A-BB0A-17BF2B14F3EE}"/>
              </a:ext>
            </a:extLst>
          </p:cNvPr>
          <p:cNvSpPr>
            <a:spLocks noGrp="1"/>
          </p:cNvSpPr>
          <p:nvPr>
            <p:ph type="ftr" sz="quarter" idx="15"/>
          </p:nvPr>
        </p:nvSpPr>
        <p:spPr/>
        <p:txBody>
          <a:bodyPr/>
          <a:lstStyle/>
          <a:p>
            <a:r>
              <a:rPr lang="en-US" dirty="0"/>
              <a:t>Progress on Nb</a:t>
            </a:r>
            <a:r>
              <a:rPr lang="en-US" baseline="-25000" dirty="0"/>
              <a:t>3</a:t>
            </a:r>
            <a:r>
              <a:rPr lang="en-US" dirty="0"/>
              <a:t>Sn CCT: fabrication and assembly methods</a:t>
            </a:r>
            <a:r>
              <a:rPr lang="en-US" i="1" dirty="0">
                <a:solidFill>
                  <a:srgbClr val="FFFFFF"/>
                </a:solidFill>
              </a:rPr>
              <a:t> </a:t>
            </a:r>
            <a:r>
              <a:rPr lang="en-US" dirty="0"/>
              <a:t>| BERKELEY LAB</a:t>
            </a:r>
          </a:p>
        </p:txBody>
      </p: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14</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grpSp>
        <p:nvGrpSpPr>
          <p:cNvPr id="3" name="Group 2">
            <a:extLst>
              <a:ext uri="{FF2B5EF4-FFF2-40B4-BE49-F238E27FC236}">
                <a16:creationId xmlns:a16="http://schemas.microsoft.com/office/drawing/2014/main" id="{54288398-CBE9-856C-FBCF-DFB44587A730}"/>
              </a:ext>
            </a:extLst>
          </p:cNvPr>
          <p:cNvGrpSpPr/>
          <p:nvPr/>
        </p:nvGrpSpPr>
        <p:grpSpPr>
          <a:xfrm>
            <a:off x="3418349" y="1441766"/>
            <a:ext cx="8730882" cy="5055210"/>
            <a:chOff x="28493" y="1410260"/>
            <a:chExt cx="8730882" cy="5055210"/>
          </a:xfrm>
        </p:grpSpPr>
        <p:pic>
          <p:nvPicPr>
            <p:cNvPr id="22" name="Picture 21">
              <a:extLst>
                <a:ext uri="{FF2B5EF4-FFF2-40B4-BE49-F238E27FC236}">
                  <a16:creationId xmlns:a16="http://schemas.microsoft.com/office/drawing/2014/main" id="{AC946A3D-7186-67C3-33E1-91C08D2A745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222077" y="3280142"/>
              <a:ext cx="1992524" cy="3134996"/>
            </a:xfrm>
            <a:prstGeom prst="rect">
              <a:avLst/>
            </a:prstGeom>
          </p:spPr>
        </p:pic>
        <p:pic>
          <p:nvPicPr>
            <p:cNvPr id="24" name="Picture 23">
              <a:extLst>
                <a:ext uri="{FF2B5EF4-FFF2-40B4-BE49-F238E27FC236}">
                  <a16:creationId xmlns:a16="http://schemas.microsoft.com/office/drawing/2014/main" id="{2D7E008C-D7BF-C0F2-70E4-5E8E3EF3308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51697" y="3280142"/>
              <a:ext cx="1042162" cy="3185328"/>
            </a:xfrm>
            <a:prstGeom prst="rect">
              <a:avLst/>
            </a:prstGeom>
          </p:spPr>
        </p:pic>
        <p:sp>
          <p:nvSpPr>
            <p:cNvPr id="25" name="TextBox 24">
              <a:extLst>
                <a:ext uri="{FF2B5EF4-FFF2-40B4-BE49-F238E27FC236}">
                  <a16:creationId xmlns:a16="http://schemas.microsoft.com/office/drawing/2014/main" id="{556974B6-66C7-5E19-0A79-70349C9FDC0E}"/>
                </a:ext>
              </a:extLst>
            </p:cNvPr>
            <p:cNvSpPr txBox="1"/>
            <p:nvPr/>
          </p:nvSpPr>
          <p:spPr>
            <a:xfrm>
              <a:off x="120580" y="1410260"/>
              <a:ext cx="6722347" cy="523220"/>
            </a:xfrm>
            <a:prstGeom prst="rect">
              <a:avLst/>
            </a:prstGeom>
            <a:noFill/>
          </p:spPr>
          <p:txBody>
            <a:bodyPr wrap="square">
              <a:spAutoFit/>
            </a:bodyPr>
            <a:lstStyle/>
            <a:p>
              <a:r>
                <a:rPr lang="en-US" sz="2800" u="sng" dirty="0">
                  <a:latin typeface="Arial" panose="020B0604020202020204"/>
                </a:rPr>
                <a:t>Process for uniform mixing</a:t>
              </a:r>
              <a:endParaRPr lang="en-US" sz="2800" u="sng" dirty="0"/>
            </a:p>
          </p:txBody>
        </p:sp>
        <p:graphicFrame>
          <p:nvGraphicFramePr>
            <p:cNvPr id="26" name="Diagram 25">
              <a:extLst>
                <a:ext uri="{FF2B5EF4-FFF2-40B4-BE49-F238E27FC236}">
                  <a16:creationId xmlns:a16="http://schemas.microsoft.com/office/drawing/2014/main" id="{45282C2A-4AC1-9582-687D-4E0EB75FCA0D}"/>
                </a:ext>
              </a:extLst>
            </p:cNvPr>
            <p:cNvGraphicFramePr/>
            <p:nvPr>
              <p:extLst>
                <p:ext uri="{D42A27DB-BD31-4B8C-83A1-F6EECF244321}">
                  <p14:modId xmlns:p14="http://schemas.microsoft.com/office/powerpoint/2010/main" val="2509965843"/>
                </p:ext>
              </p:extLst>
            </p:nvPr>
          </p:nvGraphicFramePr>
          <p:xfrm>
            <a:off x="120580" y="1762415"/>
            <a:ext cx="8380325" cy="15911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8" name="Picture 27">
              <a:extLst>
                <a:ext uri="{FF2B5EF4-FFF2-40B4-BE49-F238E27FC236}">
                  <a16:creationId xmlns:a16="http://schemas.microsoft.com/office/drawing/2014/main" id="{6D2E49D7-9855-1360-52D5-58B7249A852B}"/>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650385" y="3280142"/>
              <a:ext cx="2108990" cy="3185328"/>
            </a:xfrm>
            <a:prstGeom prst="rect">
              <a:avLst/>
            </a:prstGeom>
          </p:spPr>
        </p:pic>
        <p:pic>
          <p:nvPicPr>
            <p:cNvPr id="30" name="Picture 29">
              <a:extLst>
                <a:ext uri="{FF2B5EF4-FFF2-40B4-BE49-F238E27FC236}">
                  <a16:creationId xmlns:a16="http://schemas.microsoft.com/office/drawing/2014/main" id="{A9B78E73-F106-B4E8-23C1-288F700B93F2}"/>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8493" y="3280141"/>
              <a:ext cx="1838834" cy="3117215"/>
            </a:xfrm>
            <a:prstGeom prst="rect">
              <a:avLst/>
            </a:prstGeom>
          </p:spPr>
        </p:pic>
      </p:grpSp>
      <p:sp>
        <p:nvSpPr>
          <p:cNvPr id="31" name="Content Placeholder 2">
            <a:extLst>
              <a:ext uri="{FF2B5EF4-FFF2-40B4-BE49-F238E27FC236}">
                <a16:creationId xmlns:a16="http://schemas.microsoft.com/office/drawing/2014/main" id="{74EE7062-F6F0-FF2E-20E9-499E040BE91B}"/>
              </a:ext>
            </a:extLst>
          </p:cNvPr>
          <p:cNvSpPr>
            <a:spLocks noGrp="1"/>
          </p:cNvSpPr>
          <p:nvPr>
            <p:ph idx="1"/>
          </p:nvPr>
        </p:nvSpPr>
        <p:spPr>
          <a:xfrm>
            <a:off x="42769" y="3795799"/>
            <a:ext cx="3469927" cy="2601557"/>
          </a:xfrm>
        </p:spPr>
        <p:txBody>
          <a:bodyPr/>
          <a:lstStyle/>
          <a:p>
            <a:r>
              <a:rPr lang="en-US" sz="1500" dirty="0"/>
              <a:t>Normal microscopy techniques have been proven extremely challenging for evaluating particle content.</a:t>
            </a:r>
          </a:p>
          <a:p>
            <a:r>
              <a:rPr lang="en-US" sz="1500" dirty="0"/>
              <a:t>Due to the very high weight ratio of , density measurements were used as a reliable method to established the quantity of particle through all the development processes.</a:t>
            </a:r>
          </a:p>
        </p:txBody>
      </p:sp>
      <p:cxnSp>
        <p:nvCxnSpPr>
          <p:cNvPr id="32" name="Straight Connector 31">
            <a:extLst>
              <a:ext uri="{FF2B5EF4-FFF2-40B4-BE49-F238E27FC236}">
                <a16:creationId xmlns:a16="http://schemas.microsoft.com/office/drawing/2014/main" id="{5542279D-34CF-2158-494B-E090DF9318CC}"/>
              </a:ext>
            </a:extLst>
          </p:cNvPr>
          <p:cNvCxnSpPr>
            <a:cxnSpLocks/>
          </p:cNvCxnSpPr>
          <p:nvPr/>
        </p:nvCxnSpPr>
        <p:spPr>
          <a:xfrm flipV="1">
            <a:off x="3330995" y="1763476"/>
            <a:ext cx="0" cy="4701994"/>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34" name="Table 33">
            <a:extLst>
              <a:ext uri="{FF2B5EF4-FFF2-40B4-BE49-F238E27FC236}">
                <a16:creationId xmlns:a16="http://schemas.microsoft.com/office/drawing/2014/main" id="{CBC1ED5F-A033-5540-8D61-20A3B37FB8AF}"/>
              </a:ext>
            </a:extLst>
          </p:cNvPr>
          <p:cNvGraphicFramePr>
            <a:graphicFrameLocks noGrp="1"/>
          </p:cNvGraphicFramePr>
          <p:nvPr>
            <p:extLst>
              <p:ext uri="{D42A27DB-BD31-4B8C-83A1-F6EECF244321}">
                <p14:modId xmlns:p14="http://schemas.microsoft.com/office/powerpoint/2010/main" val="1140538790"/>
              </p:ext>
            </p:extLst>
          </p:nvPr>
        </p:nvGraphicFramePr>
        <p:xfrm>
          <a:off x="155177" y="1946679"/>
          <a:ext cx="3024777" cy="1849120"/>
        </p:xfrm>
        <a:graphic>
          <a:graphicData uri="http://schemas.openxmlformats.org/drawingml/2006/table">
            <a:tbl>
              <a:tblPr/>
              <a:tblGrid>
                <a:gridCol w="1635526">
                  <a:extLst>
                    <a:ext uri="{9D8B030D-6E8A-4147-A177-3AD203B41FA5}">
                      <a16:colId xmlns:a16="http://schemas.microsoft.com/office/drawing/2014/main" val="1565053351"/>
                    </a:ext>
                  </a:extLst>
                </a:gridCol>
                <a:gridCol w="1389251">
                  <a:extLst>
                    <a:ext uri="{9D8B030D-6E8A-4147-A177-3AD203B41FA5}">
                      <a16:colId xmlns:a16="http://schemas.microsoft.com/office/drawing/2014/main" val="3535610774"/>
                    </a:ext>
                  </a:extLst>
                </a:gridCol>
              </a:tblGrid>
              <a:tr h="273163">
                <a:tc>
                  <a:txBody>
                    <a:bodyPr/>
                    <a:lstStyle/>
                    <a:p>
                      <a:pPr algn="ctr" rtl="0" fontAlgn="t">
                        <a:spcBef>
                          <a:spcPts val="0"/>
                        </a:spcBef>
                        <a:spcAft>
                          <a:spcPts val="0"/>
                        </a:spcAft>
                      </a:pPr>
                      <a:r>
                        <a:rPr lang="en-US" sz="1100" b="0" i="0" u="none" strike="noStrike">
                          <a:solidFill>
                            <a:srgbClr val="000000"/>
                          </a:solidFill>
                          <a:effectLst/>
                          <a:latin typeface="Arial" panose="020B0604020202020204" pitchFamily="34" charset="0"/>
                        </a:rPr>
                        <a:t>Material</a:t>
                      </a:r>
                      <a:endParaRPr lang="en-US">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spcBef>
                          <a:spcPts val="0"/>
                        </a:spcBef>
                        <a:spcAft>
                          <a:spcPts val="0"/>
                        </a:spcAft>
                      </a:pPr>
                      <a:r>
                        <a:rPr lang="en-US" sz="1100" b="0" i="0" u="none" strike="noStrike">
                          <a:solidFill>
                            <a:srgbClr val="000000"/>
                          </a:solidFill>
                          <a:effectLst/>
                          <a:latin typeface="Arial" panose="020B0604020202020204" pitchFamily="34" charset="0"/>
                        </a:rPr>
                        <a:t>Weight (g)</a:t>
                      </a:r>
                      <a:endParaRPr lang="en-US">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4393078"/>
                  </a:ext>
                </a:extLst>
              </a:tr>
              <a:tr h="584004">
                <a:tc>
                  <a:txBody>
                    <a:bodyPr/>
                    <a:lstStyle/>
                    <a:p>
                      <a:pPr algn="ctr" rtl="0" fontAlgn="t">
                        <a:spcBef>
                          <a:spcPts val="0"/>
                        </a:spcBef>
                        <a:spcAft>
                          <a:spcPts val="0"/>
                        </a:spcAft>
                      </a:pPr>
                      <a:r>
                        <a:rPr lang="en-US" sz="1100" b="0" i="0" u="none" strike="noStrike">
                          <a:solidFill>
                            <a:srgbClr val="000000"/>
                          </a:solidFill>
                          <a:effectLst/>
                          <a:latin typeface="Arial" panose="020B0604020202020204" pitchFamily="34" charset="0"/>
                        </a:rPr>
                        <a:t>Polarit 56/58 (Deffner &amp; Johann GmbH- Germany)</a:t>
                      </a:r>
                      <a:endParaRPr lang="en-US">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spcBef>
                          <a:spcPts val="0"/>
                        </a:spcBef>
                        <a:spcAft>
                          <a:spcPts val="0"/>
                        </a:spcAft>
                      </a:pPr>
                      <a:r>
                        <a:rPr lang="en-US" sz="1100" b="0" i="0" u="none" strike="noStrike">
                          <a:solidFill>
                            <a:srgbClr val="000000"/>
                          </a:solidFill>
                          <a:effectLst/>
                          <a:latin typeface="Arial" panose="020B0604020202020204" pitchFamily="34" charset="0"/>
                        </a:rPr>
                        <a:t>45.5</a:t>
                      </a:r>
                      <a:endParaRPr lang="en-US">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41685679"/>
                  </a:ext>
                </a:extLst>
              </a:tr>
              <a:tr h="273163">
                <a:tc>
                  <a:txBody>
                    <a:bodyPr/>
                    <a:lstStyle/>
                    <a:p>
                      <a:pPr algn="ctr" rtl="0" fontAlgn="t">
                        <a:spcBef>
                          <a:spcPts val="0"/>
                        </a:spcBef>
                        <a:spcAft>
                          <a:spcPts val="0"/>
                        </a:spcAft>
                      </a:pPr>
                      <a:r>
                        <a:rPr lang="en-US" sz="1100" b="0" i="0" u="none" strike="noStrike">
                          <a:solidFill>
                            <a:srgbClr val="000000"/>
                          </a:solidFill>
                          <a:effectLst/>
                          <a:latin typeface="Arial" panose="020B0604020202020204" pitchFamily="34" charset="0"/>
                        </a:rPr>
                        <a:t>Carnauba</a:t>
                      </a:r>
                      <a:endParaRPr lang="en-US">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spcBef>
                          <a:spcPts val="0"/>
                        </a:spcBef>
                        <a:spcAft>
                          <a:spcPts val="0"/>
                        </a:spcAft>
                      </a:pPr>
                      <a:r>
                        <a:rPr lang="en-US" sz="1100" b="0" i="0" u="none" strike="noStrike">
                          <a:solidFill>
                            <a:srgbClr val="000000"/>
                          </a:solidFill>
                          <a:effectLst/>
                          <a:latin typeface="Arial" panose="020B0604020202020204" pitchFamily="34" charset="0"/>
                        </a:rPr>
                        <a:t>5</a:t>
                      </a:r>
                      <a:endParaRPr lang="en-US">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16633866"/>
                  </a:ext>
                </a:extLst>
              </a:tr>
              <a:tr h="584004">
                <a:tc>
                  <a:txBody>
                    <a:bodyPr/>
                    <a:lstStyle/>
                    <a:p>
                      <a:pPr algn="ctr" rtl="0" fontAlgn="t">
                        <a:spcBef>
                          <a:spcPts val="0"/>
                        </a:spcBef>
                        <a:spcAft>
                          <a:spcPts val="0"/>
                        </a:spcAft>
                      </a:pPr>
                      <a:r>
                        <a:rPr lang="en-US" sz="1100" b="0" i="0" u="none" strike="noStrike">
                          <a:solidFill>
                            <a:srgbClr val="000000"/>
                          </a:solidFill>
                          <a:effectLst/>
                          <a:latin typeface="Arial" panose="020B0604020202020204" pitchFamily="34" charset="0"/>
                        </a:rPr>
                        <a:t>PB4 MAR alpha-alumina powder from Baikowski</a:t>
                      </a:r>
                      <a:endParaRPr lang="en-US">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spcBef>
                          <a:spcPts val="0"/>
                        </a:spcBef>
                        <a:spcAft>
                          <a:spcPts val="0"/>
                        </a:spcAft>
                      </a:pPr>
                      <a:r>
                        <a:rPr lang="en-US" sz="1100" b="0" i="0" u="none" strike="noStrike" dirty="0">
                          <a:solidFill>
                            <a:srgbClr val="000000"/>
                          </a:solidFill>
                          <a:effectLst/>
                          <a:latin typeface="Arial" panose="020B0604020202020204" pitchFamily="34" charset="0"/>
                        </a:rPr>
                        <a:t>180</a:t>
                      </a:r>
                      <a:endParaRPr lang="en-US" dirty="0">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11502561"/>
                  </a:ext>
                </a:extLst>
              </a:tr>
            </a:tbl>
          </a:graphicData>
        </a:graphic>
      </p:graphicFrame>
      <p:sp>
        <p:nvSpPr>
          <p:cNvPr id="35" name="Rectangle 1">
            <a:extLst>
              <a:ext uri="{FF2B5EF4-FFF2-40B4-BE49-F238E27FC236}">
                <a16:creationId xmlns:a16="http://schemas.microsoft.com/office/drawing/2014/main" id="{3A88013E-6853-6565-4685-0AE487B16E30}"/>
              </a:ext>
            </a:extLst>
          </p:cNvPr>
          <p:cNvSpPr>
            <a:spLocks noChangeArrowheads="1"/>
          </p:cNvSpPr>
          <p:nvPr/>
        </p:nvSpPr>
        <p:spPr bwMode="auto">
          <a:xfrm>
            <a:off x="6935014" y="168720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6" name="TextBox 35">
            <a:extLst>
              <a:ext uri="{FF2B5EF4-FFF2-40B4-BE49-F238E27FC236}">
                <a16:creationId xmlns:a16="http://schemas.microsoft.com/office/drawing/2014/main" id="{3AEA2870-0A5D-46F2-A6BF-EDB202F08C6B}"/>
              </a:ext>
            </a:extLst>
          </p:cNvPr>
          <p:cNvSpPr txBox="1"/>
          <p:nvPr/>
        </p:nvSpPr>
        <p:spPr>
          <a:xfrm>
            <a:off x="1502232" y="1634548"/>
            <a:ext cx="1987917"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Mix for 100 ml</a:t>
            </a:r>
          </a:p>
        </p:txBody>
      </p:sp>
      <p:sp>
        <p:nvSpPr>
          <p:cNvPr id="38" name="TextBox 37">
            <a:extLst>
              <a:ext uri="{FF2B5EF4-FFF2-40B4-BE49-F238E27FC236}">
                <a16:creationId xmlns:a16="http://schemas.microsoft.com/office/drawing/2014/main" id="{9FA57B28-09B2-76FF-FDE6-D983B1DF6B65}"/>
              </a:ext>
            </a:extLst>
          </p:cNvPr>
          <p:cNvSpPr txBox="1"/>
          <p:nvPr/>
        </p:nvSpPr>
        <p:spPr>
          <a:xfrm>
            <a:off x="1269693" y="1014546"/>
            <a:ext cx="8450478" cy="430887"/>
          </a:xfrm>
          <a:prstGeom prst="rect">
            <a:avLst/>
          </a:prstGeom>
          <a:noFill/>
        </p:spPr>
        <p:txBody>
          <a:bodyPr wrap="square">
            <a:spAutoFit/>
          </a:bodyPr>
          <a:lstStyle/>
          <a:p>
            <a:r>
              <a:rPr lang="en-US" sz="1100" b="0" i="0" dirty="0" err="1">
                <a:solidFill>
                  <a:srgbClr val="222222"/>
                </a:solidFill>
                <a:effectLst/>
                <a:highlight>
                  <a:srgbClr val="FFFFFF"/>
                </a:highlight>
                <a:latin typeface="Arial" panose="020B0604020202020204" pitchFamily="34" charset="0"/>
              </a:rPr>
              <a:t>Brem</a:t>
            </a:r>
            <a:r>
              <a:rPr lang="en-US" sz="1100" b="0" i="0" dirty="0">
                <a:solidFill>
                  <a:srgbClr val="222222"/>
                </a:solidFill>
                <a:effectLst/>
                <a:highlight>
                  <a:srgbClr val="FFFFFF"/>
                </a:highlight>
                <a:latin typeface="Arial" panose="020B0604020202020204" pitchFamily="34" charset="0"/>
              </a:rPr>
              <a:t>, A., </a:t>
            </a:r>
            <a:r>
              <a:rPr lang="en-US" sz="1100" b="0" i="0" dirty="0" err="1">
                <a:solidFill>
                  <a:srgbClr val="222222"/>
                </a:solidFill>
                <a:effectLst/>
                <a:highlight>
                  <a:srgbClr val="FFFFFF"/>
                </a:highlight>
                <a:latin typeface="Arial" panose="020B0604020202020204" pitchFamily="34" charset="0"/>
              </a:rPr>
              <a:t>Duda</a:t>
            </a:r>
            <a:r>
              <a:rPr lang="en-US" sz="1100" b="0" i="0" dirty="0">
                <a:solidFill>
                  <a:srgbClr val="222222"/>
                </a:solidFill>
                <a:effectLst/>
                <a:highlight>
                  <a:srgbClr val="FFFFFF"/>
                </a:highlight>
                <a:latin typeface="Arial" panose="020B0604020202020204" pitchFamily="34" charset="0"/>
              </a:rPr>
              <a:t>, M., Müller, C., Garcia, H., Hug, C., Daly, M., Araujo, D.M., </a:t>
            </a:r>
            <a:r>
              <a:rPr lang="en-US" sz="1100" b="0" i="0" dirty="0" err="1">
                <a:solidFill>
                  <a:srgbClr val="222222"/>
                </a:solidFill>
                <a:effectLst/>
                <a:highlight>
                  <a:srgbClr val="FFFFFF"/>
                </a:highlight>
                <a:latin typeface="Arial" panose="020B0604020202020204" pitchFamily="34" charset="0"/>
              </a:rPr>
              <a:t>Kosse</a:t>
            </a:r>
            <a:r>
              <a:rPr lang="en-US" sz="1100" b="0" i="0" dirty="0">
                <a:solidFill>
                  <a:srgbClr val="222222"/>
                </a:solidFill>
                <a:effectLst/>
                <a:highlight>
                  <a:srgbClr val="FFFFFF"/>
                </a:highlight>
                <a:latin typeface="Arial" panose="020B0604020202020204" pitchFamily="34" charset="0"/>
              </a:rPr>
              <a:t>, J., Otten, S., Kario, A. and Ten Kate, H.H., 2023. From hot to cold: Advanced materials and processes for Nb 3 Sn based magnets. </a:t>
            </a:r>
            <a:r>
              <a:rPr lang="en-US" sz="1100" b="0" i="1" dirty="0">
                <a:solidFill>
                  <a:srgbClr val="222222"/>
                </a:solidFill>
                <a:effectLst/>
                <a:highlight>
                  <a:srgbClr val="FFFFFF"/>
                </a:highlight>
                <a:latin typeface="Arial" panose="020B0604020202020204" pitchFamily="34" charset="0"/>
              </a:rPr>
              <a:t>IEEE Transactions on Applied Superconductivity</a:t>
            </a:r>
            <a:r>
              <a:rPr lang="en-US" sz="1100" b="0" i="0" dirty="0">
                <a:solidFill>
                  <a:srgbClr val="222222"/>
                </a:solidFill>
                <a:effectLst/>
                <a:highlight>
                  <a:srgbClr val="FFFFFF"/>
                </a:highlight>
                <a:latin typeface="Arial" panose="020B0604020202020204" pitchFamily="34" charset="0"/>
              </a:rPr>
              <a:t>.</a:t>
            </a:r>
            <a:endParaRPr lang="en-US" sz="1100" dirty="0"/>
          </a:p>
        </p:txBody>
      </p:sp>
      <p:sp>
        <p:nvSpPr>
          <p:cNvPr id="40" name="TextBox 39">
            <a:extLst>
              <a:ext uri="{FF2B5EF4-FFF2-40B4-BE49-F238E27FC236}">
                <a16:creationId xmlns:a16="http://schemas.microsoft.com/office/drawing/2014/main" id="{ADECDCAD-9642-EB5D-9D4E-273BE75EEBCE}"/>
              </a:ext>
            </a:extLst>
          </p:cNvPr>
          <p:cNvSpPr txBox="1"/>
          <p:nvPr/>
        </p:nvSpPr>
        <p:spPr>
          <a:xfrm>
            <a:off x="210820" y="1029655"/>
            <a:ext cx="1191260" cy="36933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Based on</a:t>
            </a:r>
            <a:endParaRPr lang="en-US" dirty="0"/>
          </a:p>
        </p:txBody>
      </p:sp>
    </p:spTree>
    <p:extLst>
      <p:ext uri="{BB962C8B-B14F-4D97-AF65-F5344CB8AC3E}">
        <p14:creationId xmlns:p14="http://schemas.microsoft.com/office/powerpoint/2010/main" val="2927395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9753-9B82-2444-A832-A2F5EA35B560}"/>
              </a:ext>
            </a:extLst>
          </p:cNvPr>
          <p:cNvSpPr>
            <a:spLocks noGrp="1"/>
          </p:cNvSpPr>
          <p:nvPr>
            <p:ph type="title"/>
          </p:nvPr>
        </p:nvSpPr>
        <p:spPr/>
        <p:txBody>
          <a:bodyPr/>
          <a:lstStyle/>
          <a:p>
            <a:r>
              <a:rPr lang="en-US" dirty="0"/>
              <a:t>2. Impregnation materials </a:t>
            </a:r>
            <a:r>
              <a:rPr lang="en-US" b="0" dirty="0"/>
              <a:t>– </a:t>
            </a:r>
            <a:r>
              <a:rPr lang="en-US" sz="2400" b="0" dirty="0"/>
              <a:t>Development of filled wax impregnation</a:t>
            </a:r>
            <a:endParaRPr lang="en-US" b="0" i="1" dirty="0"/>
          </a:p>
        </p:txBody>
      </p:sp>
      <p:sp>
        <p:nvSpPr>
          <p:cNvPr id="5" name="Footer Placeholder 4">
            <a:extLst>
              <a:ext uri="{FF2B5EF4-FFF2-40B4-BE49-F238E27FC236}">
                <a16:creationId xmlns:a16="http://schemas.microsoft.com/office/drawing/2014/main" id="{D55579FB-9C38-2D4A-BB0A-17BF2B14F3EE}"/>
              </a:ext>
            </a:extLst>
          </p:cNvPr>
          <p:cNvSpPr>
            <a:spLocks noGrp="1"/>
          </p:cNvSpPr>
          <p:nvPr>
            <p:ph type="ftr" sz="quarter" idx="15"/>
          </p:nvPr>
        </p:nvSpPr>
        <p:spPr/>
        <p:txBody>
          <a:bodyPr/>
          <a:lstStyle/>
          <a:p>
            <a:r>
              <a:rPr lang="en-US" dirty="0"/>
              <a:t>Progress on Nb</a:t>
            </a:r>
            <a:r>
              <a:rPr lang="en-US" baseline="-25000" dirty="0"/>
              <a:t>3</a:t>
            </a:r>
            <a:r>
              <a:rPr lang="en-US" dirty="0"/>
              <a:t>Sn CCT: fabrication and assembly methods</a:t>
            </a:r>
            <a:r>
              <a:rPr lang="en-US" i="1" dirty="0">
                <a:solidFill>
                  <a:srgbClr val="FFFFFF"/>
                </a:solidFill>
              </a:rPr>
              <a:t> </a:t>
            </a:r>
            <a:r>
              <a:rPr lang="en-US" dirty="0"/>
              <a:t>| BERKELEY LAB</a:t>
            </a:r>
          </a:p>
        </p:txBody>
      </p: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15</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sp>
        <p:nvSpPr>
          <p:cNvPr id="25" name="TextBox 24">
            <a:extLst>
              <a:ext uri="{FF2B5EF4-FFF2-40B4-BE49-F238E27FC236}">
                <a16:creationId xmlns:a16="http://schemas.microsoft.com/office/drawing/2014/main" id="{556974B6-66C7-5E19-0A79-70349C9FDC0E}"/>
              </a:ext>
            </a:extLst>
          </p:cNvPr>
          <p:cNvSpPr txBox="1"/>
          <p:nvPr/>
        </p:nvSpPr>
        <p:spPr>
          <a:xfrm>
            <a:off x="170822" y="1090608"/>
            <a:ext cx="8149213" cy="523220"/>
          </a:xfrm>
          <a:prstGeom prst="rect">
            <a:avLst/>
          </a:prstGeom>
          <a:noFill/>
        </p:spPr>
        <p:txBody>
          <a:bodyPr wrap="square">
            <a:spAutoFit/>
          </a:bodyPr>
          <a:lstStyle/>
          <a:p>
            <a:r>
              <a:rPr lang="en-US" sz="2800" u="sng" dirty="0">
                <a:latin typeface="Arial" panose="020B0604020202020204"/>
              </a:rPr>
              <a:t>Development of VPI process for transfer to coil</a:t>
            </a:r>
            <a:endParaRPr lang="en-US" sz="2800" u="sng" dirty="0"/>
          </a:p>
        </p:txBody>
      </p:sp>
      <p:pic>
        <p:nvPicPr>
          <p:cNvPr id="7" name="Picture 6">
            <a:extLst>
              <a:ext uri="{FF2B5EF4-FFF2-40B4-BE49-F238E27FC236}">
                <a16:creationId xmlns:a16="http://schemas.microsoft.com/office/drawing/2014/main" id="{F15740CF-1F5A-4118-F04A-F13D9A92C31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18482" y="1995826"/>
            <a:ext cx="705064" cy="3571880"/>
          </a:xfrm>
          <a:prstGeom prst="rect">
            <a:avLst/>
          </a:prstGeom>
        </p:spPr>
      </p:pic>
      <p:pic>
        <p:nvPicPr>
          <p:cNvPr id="8" name="Picture 7">
            <a:extLst>
              <a:ext uri="{FF2B5EF4-FFF2-40B4-BE49-F238E27FC236}">
                <a16:creationId xmlns:a16="http://schemas.microsoft.com/office/drawing/2014/main" id="{8B8316FE-0914-48F5-FAF9-129ADC5B10CC}"/>
              </a:ext>
            </a:extLst>
          </p:cNvPr>
          <p:cNvPicPr>
            <a:picLocks noChangeAspect="1"/>
          </p:cNvPicPr>
          <p:nvPr/>
        </p:nvPicPr>
        <p:blipFill>
          <a:blip r:embed="rId2" cstate="print">
            <a:grayscl/>
            <a:extLst>
              <a:ext uri="{28A0092B-C50C-407E-A947-70E740481C1C}">
                <a14:useLocalDpi xmlns:a14="http://schemas.microsoft.com/office/drawing/2010/main"/>
              </a:ext>
            </a:extLst>
          </a:blip>
          <a:stretch>
            <a:fillRect/>
          </a:stretch>
        </p:blipFill>
        <p:spPr>
          <a:xfrm>
            <a:off x="7702425" y="1979835"/>
            <a:ext cx="705064" cy="3571880"/>
          </a:xfrm>
          <a:prstGeom prst="rect">
            <a:avLst/>
          </a:prstGeom>
        </p:spPr>
      </p:pic>
      <p:sp>
        <p:nvSpPr>
          <p:cNvPr id="9" name="TextBox 8">
            <a:extLst>
              <a:ext uri="{FF2B5EF4-FFF2-40B4-BE49-F238E27FC236}">
                <a16:creationId xmlns:a16="http://schemas.microsoft.com/office/drawing/2014/main" id="{1AE242AB-98B8-7A98-5EFC-5A9556C9DEF8}"/>
              </a:ext>
            </a:extLst>
          </p:cNvPr>
          <p:cNvSpPr txBox="1"/>
          <p:nvPr/>
        </p:nvSpPr>
        <p:spPr>
          <a:xfrm>
            <a:off x="6267534" y="5427439"/>
            <a:ext cx="898257" cy="307777"/>
          </a:xfrm>
          <a:prstGeom prst="rect">
            <a:avLst/>
          </a:prstGeom>
          <a:noFill/>
        </p:spPr>
        <p:txBody>
          <a:bodyPr wrap="square">
            <a:spAutoFit/>
          </a:bodyPr>
          <a:lstStyle/>
          <a:p>
            <a:r>
              <a:rPr lang="en-US" sz="1400" b="1" dirty="0"/>
              <a:t>Phase 1</a:t>
            </a:r>
          </a:p>
        </p:txBody>
      </p:sp>
      <p:sp>
        <p:nvSpPr>
          <p:cNvPr id="10" name="TextBox 9">
            <a:extLst>
              <a:ext uri="{FF2B5EF4-FFF2-40B4-BE49-F238E27FC236}">
                <a16:creationId xmlns:a16="http://schemas.microsoft.com/office/drawing/2014/main" id="{285552D4-FBDA-E2C2-243B-0F495AB4648E}"/>
              </a:ext>
            </a:extLst>
          </p:cNvPr>
          <p:cNvSpPr txBox="1"/>
          <p:nvPr/>
        </p:nvSpPr>
        <p:spPr>
          <a:xfrm>
            <a:off x="7720062" y="5431727"/>
            <a:ext cx="898257" cy="307777"/>
          </a:xfrm>
          <a:prstGeom prst="rect">
            <a:avLst/>
          </a:prstGeom>
          <a:noFill/>
        </p:spPr>
        <p:txBody>
          <a:bodyPr wrap="square">
            <a:spAutoFit/>
          </a:bodyPr>
          <a:lstStyle/>
          <a:p>
            <a:r>
              <a:rPr lang="en-US" sz="1400" b="1" dirty="0"/>
              <a:t>Phase 2</a:t>
            </a:r>
          </a:p>
        </p:txBody>
      </p:sp>
      <p:sp>
        <p:nvSpPr>
          <p:cNvPr id="11" name="TextBox 10">
            <a:extLst>
              <a:ext uri="{FF2B5EF4-FFF2-40B4-BE49-F238E27FC236}">
                <a16:creationId xmlns:a16="http://schemas.microsoft.com/office/drawing/2014/main" id="{C502095D-B540-7FC6-037D-D368B5F3A0FB}"/>
              </a:ext>
            </a:extLst>
          </p:cNvPr>
          <p:cNvSpPr txBox="1"/>
          <p:nvPr/>
        </p:nvSpPr>
        <p:spPr>
          <a:xfrm>
            <a:off x="9016839" y="5431728"/>
            <a:ext cx="2131115" cy="307777"/>
          </a:xfrm>
          <a:prstGeom prst="rect">
            <a:avLst/>
          </a:prstGeom>
          <a:noFill/>
        </p:spPr>
        <p:txBody>
          <a:bodyPr wrap="square">
            <a:spAutoFit/>
          </a:bodyPr>
          <a:lstStyle/>
          <a:p>
            <a:r>
              <a:rPr lang="en-US" sz="1400" b="1" dirty="0"/>
              <a:t>Phase 3 (Final coil)</a:t>
            </a:r>
          </a:p>
        </p:txBody>
      </p:sp>
      <p:pic>
        <p:nvPicPr>
          <p:cNvPr id="12" name="Picture 11">
            <a:extLst>
              <a:ext uri="{FF2B5EF4-FFF2-40B4-BE49-F238E27FC236}">
                <a16:creationId xmlns:a16="http://schemas.microsoft.com/office/drawing/2014/main" id="{42EBFA5F-036A-182B-E66B-F8C9BBFC023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42335" y="3973362"/>
            <a:ext cx="633840" cy="1324554"/>
          </a:xfrm>
          <a:prstGeom prst="rect">
            <a:avLst/>
          </a:prstGeom>
        </p:spPr>
      </p:pic>
      <p:sp>
        <p:nvSpPr>
          <p:cNvPr id="13" name="TextBox 12">
            <a:extLst>
              <a:ext uri="{FF2B5EF4-FFF2-40B4-BE49-F238E27FC236}">
                <a16:creationId xmlns:a16="http://schemas.microsoft.com/office/drawing/2014/main" id="{D14E2758-0D7C-BDE9-F36E-869680376C77}"/>
              </a:ext>
            </a:extLst>
          </p:cNvPr>
          <p:cNvSpPr txBox="1"/>
          <p:nvPr/>
        </p:nvSpPr>
        <p:spPr>
          <a:xfrm rot="16200000">
            <a:off x="5747490" y="4436243"/>
            <a:ext cx="1031438" cy="307777"/>
          </a:xfrm>
          <a:prstGeom prst="rect">
            <a:avLst/>
          </a:prstGeom>
          <a:noFill/>
        </p:spPr>
        <p:txBody>
          <a:bodyPr wrap="square" rtlCol="0">
            <a:spAutoFit/>
          </a:bodyPr>
          <a:lstStyle/>
          <a:p>
            <a:r>
              <a:rPr lang="en-US" sz="1400" dirty="0"/>
              <a:t>Aluminum</a:t>
            </a:r>
          </a:p>
        </p:txBody>
      </p:sp>
      <p:sp>
        <p:nvSpPr>
          <p:cNvPr id="14" name="TextBox 13">
            <a:extLst>
              <a:ext uri="{FF2B5EF4-FFF2-40B4-BE49-F238E27FC236}">
                <a16:creationId xmlns:a16="http://schemas.microsoft.com/office/drawing/2014/main" id="{01715E1F-26CC-81E8-7CDF-1258125FFC6A}"/>
              </a:ext>
            </a:extLst>
          </p:cNvPr>
          <p:cNvSpPr txBox="1"/>
          <p:nvPr/>
        </p:nvSpPr>
        <p:spPr>
          <a:xfrm rot="16200000">
            <a:off x="7208276" y="4462446"/>
            <a:ext cx="1031438" cy="307777"/>
          </a:xfrm>
          <a:prstGeom prst="rect">
            <a:avLst/>
          </a:prstGeom>
          <a:noFill/>
        </p:spPr>
        <p:txBody>
          <a:bodyPr wrap="square" rtlCol="0">
            <a:spAutoFit/>
          </a:bodyPr>
          <a:lstStyle/>
          <a:p>
            <a:r>
              <a:rPr lang="en-US" sz="1400" dirty="0"/>
              <a:t>Aluminum</a:t>
            </a:r>
          </a:p>
        </p:txBody>
      </p:sp>
      <p:sp>
        <p:nvSpPr>
          <p:cNvPr id="15" name="TextBox 14">
            <a:extLst>
              <a:ext uri="{FF2B5EF4-FFF2-40B4-BE49-F238E27FC236}">
                <a16:creationId xmlns:a16="http://schemas.microsoft.com/office/drawing/2014/main" id="{BC6061EF-8C14-02CF-0214-6A9C9B21C1EF}"/>
              </a:ext>
            </a:extLst>
          </p:cNvPr>
          <p:cNvSpPr txBox="1"/>
          <p:nvPr/>
        </p:nvSpPr>
        <p:spPr>
          <a:xfrm rot="16200000">
            <a:off x="8603427" y="4191095"/>
            <a:ext cx="1630111" cy="307777"/>
          </a:xfrm>
          <a:prstGeom prst="rect">
            <a:avLst/>
          </a:prstGeom>
          <a:noFill/>
        </p:spPr>
        <p:txBody>
          <a:bodyPr wrap="square" rtlCol="0">
            <a:spAutoFit/>
          </a:bodyPr>
          <a:lstStyle/>
          <a:p>
            <a:r>
              <a:rPr lang="en-US" sz="1400" dirty="0"/>
              <a:t>Aluminum-bronze</a:t>
            </a:r>
          </a:p>
        </p:txBody>
      </p:sp>
      <p:cxnSp>
        <p:nvCxnSpPr>
          <p:cNvPr id="17" name="Straight Connector 16">
            <a:extLst>
              <a:ext uri="{FF2B5EF4-FFF2-40B4-BE49-F238E27FC236}">
                <a16:creationId xmlns:a16="http://schemas.microsoft.com/office/drawing/2014/main" id="{71557A59-BF91-6734-23C4-CCFFE053CDE7}"/>
              </a:ext>
            </a:extLst>
          </p:cNvPr>
          <p:cNvCxnSpPr>
            <a:cxnSpLocks/>
          </p:cNvCxnSpPr>
          <p:nvPr/>
        </p:nvCxnSpPr>
        <p:spPr>
          <a:xfrm>
            <a:off x="6212321" y="5951553"/>
            <a:ext cx="4279739" cy="0"/>
          </a:xfrm>
          <a:prstGeom prst="line">
            <a:avLst/>
          </a:prstGeom>
          <a:ln w="2540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597E6C6-C434-17FE-EA8A-69527BA43071}"/>
              </a:ext>
            </a:extLst>
          </p:cNvPr>
          <p:cNvSpPr txBox="1"/>
          <p:nvPr/>
        </p:nvSpPr>
        <p:spPr>
          <a:xfrm>
            <a:off x="7728734" y="5687134"/>
            <a:ext cx="1288106" cy="307777"/>
          </a:xfrm>
          <a:prstGeom prst="rect">
            <a:avLst/>
          </a:prstGeom>
          <a:noFill/>
        </p:spPr>
        <p:txBody>
          <a:bodyPr wrap="square" rtlCol="0">
            <a:spAutoFit/>
          </a:bodyPr>
          <a:lstStyle/>
          <a:p>
            <a:r>
              <a:rPr lang="en-US" sz="1400" dirty="0"/>
              <a:t>Development</a:t>
            </a:r>
          </a:p>
        </p:txBody>
      </p:sp>
      <p:grpSp>
        <p:nvGrpSpPr>
          <p:cNvPr id="33" name="Group 32">
            <a:extLst>
              <a:ext uri="{FF2B5EF4-FFF2-40B4-BE49-F238E27FC236}">
                <a16:creationId xmlns:a16="http://schemas.microsoft.com/office/drawing/2014/main" id="{CEA7D860-7DFD-6612-83D2-40B576EAC4F5}"/>
              </a:ext>
            </a:extLst>
          </p:cNvPr>
          <p:cNvGrpSpPr>
            <a:grpSpLocks noChangeAspect="1"/>
          </p:cNvGrpSpPr>
          <p:nvPr/>
        </p:nvGrpSpPr>
        <p:grpSpPr>
          <a:xfrm>
            <a:off x="43793" y="1480952"/>
            <a:ext cx="6107234" cy="5008275"/>
            <a:chOff x="2096585" y="1034288"/>
            <a:chExt cx="2876560" cy="2358941"/>
          </a:xfrm>
        </p:grpSpPr>
        <p:pic>
          <p:nvPicPr>
            <p:cNvPr id="34" name="Graphic 33">
              <a:extLst>
                <a:ext uri="{FF2B5EF4-FFF2-40B4-BE49-F238E27FC236}">
                  <a16:creationId xmlns:a16="http://schemas.microsoft.com/office/drawing/2014/main" id="{95B31B0B-5533-0352-1920-8224AEF3BFE7}"/>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39286" r="31429" b="54121"/>
            <a:stretch/>
          </p:blipFill>
          <p:spPr>
            <a:xfrm>
              <a:off x="2344364" y="1034288"/>
              <a:ext cx="1973178" cy="2358941"/>
            </a:xfrm>
            <a:prstGeom prst="rect">
              <a:avLst/>
            </a:prstGeom>
          </p:spPr>
        </p:pic>
        <p:sp>
          <p:nvSpPr>
            <p:cNvPr id="35" name="TextBox 34">
              <a:extLst>
                <a:ext uri="{FF2B5EF4-FFF2-40B4-BE49-F238E27FC236}">
                  <a16:creationId xmlns:a16="http://schemas.microsoft.com/office/drawing/2014/main" id="{00DFA99D-EA26-F282-BA06-831E715D65AD}"/>
                </a:ext>
              </a:extLst>
            </p:cNvPr>
            <p:cNvSpPr txBox="1"/>
            <p:nvPr/>
          </p:nvSpPr>
          <p:spPr>
            <a:xfrm>
              <a:off x="2524259" y="1453213"/>
              <a:ext cx="936326" cy="159462"/>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Top reservoir</a:t>
              </a:r>
            </a:p>
          </p:txBody>
        </p:sp>
        <p:sp>
          <p:nvSpPr>
            <p:cNvPr id="36" name="TextBox 35">
              <a:extLst>
                <a:ext uri="{FF2B5EF4-FFF2-40B4-BE49-F238E27FC236}">
                  <a16:creationId xmlns:a16="http://schemas.microsoft.com/office/drawing/2014/main" id="{43D7AD4A-F066-6773-C59A-297C01D909F6}"/>
                </a:ext>
              </a:extLst>
            </p:cNvPr>
            <p:cNvSpPr txBox="1"/>
            <p:nvPr/>
          </p:nvSpPr>
          <p:spPr>
            <a:xfrm>
              <a:off x="3342152" y="2134028"/>
              <a:ext cx="489722" cy="159462"/>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Coil</a:t>
              </a:r>
            </a:p>
          </p:txBody>
        </p:sp>
        <p:sp>
          <p:nvSpPr>
            <p:cNvPr id="37" name="TextBox 36">
              <a:extLst>
                <a:ext uri="{FF2B5EF4-FFF2-40B4-BE49-F238E27FC236}">
                  <a16:creationId xmlns:a16="http://schemas.microsoft.com/office/drawing/2014/main" id="{BDFCEF50-E4E0-3461-34B7-E0627D953A1C}"/>
                </a:ext>
              </a:extLst>
            </p:cNvPr>
            <p:cNvSpPr txBox="1"/>
            <p:nvPr/>
          </p:nvSpPr>
          <p:spPr>
            <a:xfrm>
              <a:off x="3192474" y="2324286"/>
              <a:ext cx="872871" cy="159462"/>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Vacuum chamber</a:t>
              </a:r>
            </a:p>
          </p:txBody>
        </p:sp>
        <p:sp>
          <p:nvSpPr>
            <p:cNvPr id="38" name="TextBox 37">
              <a:extLst>
                <a:ext uri="{FF2B5EF4-FFF2-40B4-BE49-F238E27FC236}">
                  <a16:creationId xmlns:a16="http://schemas.microsoft.com/office/drawing/2014/main" id="{0F4BDFA5-BF63-1709-89AE-17A34DBDCE0A}"/>
                </a:ext>
              </a:extLst>
            </p:cNvPr>
            <p:cNvSpPr txBox="1"/>
            <p:nvPr/>
          </p:nvSpPr>
          <p:spPr>
            <a:xfrm>
              <a:off x="3805600" y="2986719"/>
              <a:ext cx="1167545" cy="159462"/>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Vacuum pump</a:t>
              </a:r>
            </a:p>
          </p:txBody>
        </p:sp>
        <p:sp>
          <p:nvSpPr>
            <p:cNvPr id="39" name="TextBox 38">
              <a:extLst>
                <a:ext uri="{FF2B5EF4-FFF2-40B4-BE49-F238E27FC236}">
                  <a16:creationId xmlns:a16="http://schemas.microsoft.com/office/drawing/2014/main" id="{0649AC27-4B54-2141-F6BB-88EB2BBFE274}"/>
                </a:ext>
              </a:extLst>
            </p:cNvPr>
            <p:cNvSpPr txBox="1"/>
            <p:nvPr/>
          </p:nvSpPr>
          <p:spPr>
            <a:xfrm>
              <a:off x="2096585" y="2986718"/>
              <a:ext cx="895443" cy="159462"/>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Resin mixer</a:t>
              </a:r>
            </a:p>
          </p:txBody>
        </p:sp>
        <p:sp>
          <p:nvSpPr>
            <p:cNvPr id="40" name="TextBox 39">
              <a:extLst>
                <a:ext uri="{FF2B5EF4-FFF2-40B4-BE49-F238E27FC236}">
                  <a16:creationId xmlns:a16="http://schemas.microsoft.com/office/drawing/2014/main" id="{AEB4CC7B-217B-A108-63C2-4A3F1E5790E5}"/>
                </a:ext>
              </a:extLst>
            </p:cNvPr>
            <p:cNvSpPr txBox="1"/>
            <p:nvPr/>
          </p:nvSpPr>
          <p:spPr>
            <a:xfrm>
              <a:off x="2138607" y="2136187"/>
              <a:ext cx="853421" cy="27543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Compressed</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air</a:t>
              </a:r>
            </a:p>
          </p:txBody>
        </p:sp>
        <p:cxnSp>
          <p:nvCxnSpPr>
            <p:cNvPr id="41" name="Straight Arrow Connector 40">
              <a:extLst>
                <a:ext uri="{FF2B5EF4-FFF2-40B4-BE49-F238E27FC236}">
                  <a16:creationId xmlns:a16="http://schemas.microsoft.com/office/drawing/2014/main" id="{24BAA544-935A-2B97-74E2-35F9937FE3EE}"/>
                </a:ext>
              </a:extLst>
            </p:cNvPr>
            <p:cNvCxnSpPr>
              <a:cxnSpLocks/>
            </p:cNvCxnSpPr>
            <p:nvPr/>
          </p:nvCxnSpPr>
          <p:spPr>
            <a:xfrm>
              <a:off x="3297126" y="1535093"/>
              <a:ext cx="28988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62271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3CBE4B6B-3A08-4419-14EC-CFA6C432052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13283"/>
          <a:stretch/>
        </p:blipFill>
        <p:spPr>
          <a:xfrm>
            <a:off x="7451912" y="2263889"/>
            <a:ext cx="2309611" cy="1433011"/>
          </a:xfrm>
          <a:prstGeom prst="rect">
            <a:avLst/>
          </a:prstGeom>
        </p:spPr>
      </p:pic>
      <p:pic>
        <p:nvPicPr>
          <p:cNvPr id="73" name="Picture 72">
            <a:extLst>
              <a:ext uri="{FF2B5EF4-FFF2-40B4-BE49-F238E27FC236}">
                <a16:creationId xmlns:a16="http://schemas.microsoft.com/office/drawing/2014/main" id="{8DF4B08F-9BDA-5FCF-0444-58C38BFFEFC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855"/>
          <a:stretch/>
        </p:blipFill>
        <p:spPr>
          <a:xfrm>
            <a:off x="9898104" y="2255420"/>
            <a:ext cx="2437493" cy="1441480"/>
          </a:xfrm>
          <a:prstGeom prst="rect">
            <a:avLst/>
          </a:prstGeom>
        </p:spPr>
      </p:pic>
      <p:sp>
        <p:nvSpPr>
          <p:cNvPr id="2" name="Title 1">
            <a:extLst>
              <a:ext uri="{FF2B5EF4-FFF2-40B4-BE49-F238E27FC236}">
                <a16:creationId xmlns:a16="http://schemas.microsoft.com/office/drawing/2014/main" id="{F4B39753-9B82-2444-A832-A2F5EA35B560}"/>
              </a:ext>
            </a:extLst>
          </p:cNvPr>
          <p:cNvSpPr>
            <a:spLocks noGrp="1"/>
          </p:cNvSpPr>
          <p:nvPr>
            <p:ph type="title"/>
          </p:nvPr>
        </p:nvSpPr>
        <p:spPr/>
        <p:txBody>
          <a:bodyPr/>
          <a:lstStyle/>
          <a:p>
            <a:r>
              <a:rPr lang="en-US" dirty="0"/>
              <a:t>2. Impregnation materials </a:t>
            </a:r>
            <a:r>
              <a:rPr lang="en-US" b="0" dirty="0"/>
              <a:t>– </a:t>
            </a:r>
            <a:r>
              <a:rPr lang="en-US" sz="2400" b="0" dirty="0"/>
              <a:t>Development of filled wax impregnation</a:t>
            </a:r>
            <a:endParaRPr lang="en-US" b="0" i="1" dirty="0"/>
          </a:p>
        </p:txBody>
      </p:sp>
      <p:sp>
        <p:nvSpPr>
          <p:cNvPr id="5" name="Footer Placeholder 4">
            <a:extLst>
              <a:ext uri="{FF2B5EF4-FFF2-40B4-BE49-F238E27FC236}">
                <a16:creationId xmlns:a16="http://schemas.microsoft.com/office/drawing/2014/main" id="{D55579FB-9C38-2D4A-BB0A-17BF2B14F3EE}"/>
              </a:ext>
            </a:extLst>
          </p:cNvPr>
          <p:cNvSpPr>
            <a:spLocks noGrp="1"/>
          </p:cNvSpPr>
          <p:nvPr>
            <p:ph type="ftr" sz="quarter" idx="15"/>
          </p:nvPr>
        </p:nvSpPr>
        <p:spPr/>
        <p:txBody>
          <a:bodyPr/>
          <a:lstStyle/>
          <a:p>
            <a:r>
              <a:rPr lang="en-US" dirty="0"/>
              <a:t>Progress on Nb</a:t>
            </a:r>
            <a:r>
              <a:rPr lang="en-US" baseline="-25000" dirty="0"/>
              <a:t>3</a:t>
            </a:r>
            <a:r>
              <a:rPr lang="en-US" dirty="0"/>
              <a:t>Sn CCT: fabrication and assembly methods</a:t>
            </a:r>
            <a:r>
              <a:rPr lang="en-US" i="1" dirty="0">
                <a:solidFill>
                  <a:srgbClr val="FFFFFF"/>
                </a:solidFill>
              </a:rPr>
              <a:t> </a:t>
            </a:r>
            <a:r>
              <a:rPr lang="en-US" dirty="0"/>
              <a:t>| BERKELEY LAB</a:t>
            </a:r>
          </a:p>
        </p:txBody>
      </p: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16</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sp>
        <p:nvSpPr>
          <p:cNvPr id="25" name="TextBox 24">
            <a:extLst>
              <a:ext uri="{FF2B5EF4-FFF2-40B4-BE49-F238E27FC236}">
                <a16:creationId xmlns:a16="http://schemas.microsoft.com/office/drawing/2014/main" id="{556974B6-66C7-5E19-0A79-70349C9FDC0E}"/>
              </a:ext>
            </a:extLst>
          </p:cNvPr>
          <p:cNvSpPr txBox="1"/>
          <p:nvPr/>
        </p:nvSpPr>
        <p:spPr>
          <a:xfrm>
            <a:off x="170822" y="1090608"/>
            <a:ext cx="8149213" cy="523220"/>
          </a:xfrm>
          <a:prstGeom prst="rect">
            <a:avLst/>
          </a:prstGeom>
          <a:noFill/>
        </p:spPr>
        <p:txBody>
          <a:bodyPr wrap="square">
            <a:spAutoFit/>
          </a:bodyPr>
          <a:lstStyle/>
          <a:p>
            <a:r>
              <a:rPr lang="en-US" sz="2800" u="sng" dirty="0">
                <a:latin typeface="Arial" panose="020B0604020202020204"/>
              </a:rPr>
              <a:t>Development of VPI process for transfer to coil</a:t>
            </a:r>
            <a:endParaRPr lang="en-US" sz="2800" u="sng" dirty="0"/>
          </a:p>
        </p:txBody>
      </p:sp>
      <p:pic>
        <p:nvPicPr>
          <p:cNvPr id="7" name="Picture 6" descr="A picture containing ground, dirty&#10;&#10;Description automatically generated">
            <a:extLst>
              <a:ext uri="{FF2B5EF4-FFF2-40B4-BE49-F238E27FC236}">
                <a16:creationId xmlns:a16="http://schemas.microsoft.com/office/drawing/2014/main" id="{2015A82F-0959-109A-34CC-B0510C7613C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76100" y="1845298"/>
            <a:ext cx="3095258" cy="4371850"/>
          </a:xfrm>
          <a:prstGeom prst="rect">
            <a:avLst/>
          </a:prstGeom>
        </p:spPr>
      </p:pic>
      <p:pic>
        <p:nvPicPr>
          <p:cNvPr id="8" name="Picture 7">
            <a:extLst>
              <a:ext uri="{FF2B5EF4-FFF2-40B4-BE49-F238E27FC236}">
                <a16:creationId xmlns:a16="http://schemas.microsoft.com/office/drawing/2014/main" id="{9AADB833-6D9E-17FC-48C6-F99B56DD11A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16200000">
            <a:off x="4792950" y="2190241"/>
            <a:ext cx="2549972" cy="2628416"/>
          </a:xfrm>
          <a:prstGeom prst="rect">
            <a:avLst/>
          </a:prstGeom>
        </p:spPr>
      </p:pic>
      <p:cxnSp>
        <p:nvCxnSpPr>
          <p:cNvPr id="9" name="Straight Connector 8">
            <a:extLst>
              <a:ext uri="{FF2B5EF4-FFF2-40B4-BE49-F238E27FC236}">
                <a16:creationId xmlns:a16="http://schemas.microsoft.com/office/drawing/2014/main" id="{5F3BED22-573C-74D8-7B30-64BA690E26EE}"/>
              </a:ext>
            </a:extLst>
          </p:cNvPr>
          <p:cNvCxnSpPr>
            <a:cxnSpLocks/>
          </p:cNvCxnSpPr>
          <p:nvPr/>
        </p:nvCxnSpPr>
        <p:spPr>
          <a:xfrm flipV="1">
            <a:off x="1823730" y="2324937"/>
            <a:ext cx="1825972" cy="82078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BC74F90A-88A4-943E-6974-CEA805AEDDB9}"/>
              </a:ext>
            </a:extLst>
          </p:cNvPr>
          <p:cNvCxnSpPr>
            <a:cxnSpLocks/>
          </p:cNvCxnSpPr>
          <p:nvPr/>
        </p:nvCxnSpPr>
        <p:spPr>
          <a:xfrm>
            <a:off x="1823730" y="3383070"/>
            <a:ext cx="1833740" cy="137148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4359F0B6-A532-1485-3622-2F3BCC1DD312}"/>
              </a:ext>
            </a:extLst>
          </p:cNvPr>
          <p:cNvSpPr/>
          <p:nvPr/>
        </p:nvSpPr>
        <p:spPr>
          <a:xfrm>
            <a:off x="6580317" y="2229462"/>
            <a:ext cx="64506" cy="2549973"/>
          </a:xfrm>
          <a:prstGeom prst="rect">
            <a:avLst/>
          </a:prstGeom>
          <a:solidFill>
            <a:srgbClr val="00A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61DE7EC-7DCD-1411-F2F0-ED04E3944D8B}"/>
              </a:ext>
            </a:extLst>
          </p:cNvPr>
          <p:cNvSpPr txBox="1"/>
          <p:nvPr/>
        </p:nvSpPr>
        <p:spPr>
          <a:xfrm>
            <a:off x="3584959" y="1573048"/>
            <a:ext cx="3773713" cy="646331"/>
          </a:xfrm>
          <a:prstGeom prst="rect">
            <a:avLst/>
          </a:prstGeom>
          <a:noFill/>
        </p:spPr>
        <p:txBody>
          <a:bodyPr wrap="square">
            <a:spAutoFit/>
          </a:bodyPr>
          <a:lstStyle/>
          <a:p>
            <a:pPr algn="ctr"/>
            <a:r>
              <a:rPr lang="en-US" dirty="0"/>
              <a:t>Diagram of the </a:t>
            </a:r>
            <a:br>
              <a:rPr lang="en-US" dirty="0"/>
            </a:br>
            <a:r>
              <a:rPr lang="en-US" dirty="0"/>
              <a:t>impregnation bag system</a:t>
            </a:r>
          </a:p>
        </p:txBody>
      </p:sp>
      <p:sp>
        <p:nvSpPr>
          <p:cNvPr id="13" name="TextBox 12">
            <a:extLst>
              <a:ext uri="{FF2B5EF4-FFF2-40B4-BE49-F238E27FC236}">
                <a16:creationId xmlns:a16="http://schemas.microsoft.com/office/drawing/2014/main" id="{B9C67D00-60A7-CF0F-5058-66914B8F00C3}"/>
              </a:ext>
            </a:extLst>
          </p:cNvPr>
          <p:cNvSpPr txBox="1"/>
          <p:nvPr/>
        </p:nvSpPr>
        <p:spPr>
          <a:xfrm>
            <a:off x="5255805" y="2281943"/>
            <a:ext cx="844999" cy="273570"/>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effectLst/>
                <a:uLnTx/>
                <a:uFillTx/>
                <a:latin typeface="Arial" panose="020B0604020202020204" pitchFamily="34" charset="0"/>
                <a:cs typeface="Arial" panose="020B0604020202020204" pitchFamily="34" charset="0"/>
              </a:rPr>
              <a:t>Mandrel</a:t>
            </a:r>
          </a:p>
        </p:txBody>
      </p:sp>
      <p:cxnSp>
        <p:nvCxnSpPr>
          <p:cNvPr id="14" name="Straight Arrow Connector 13">
            <a:extLst>
              <a:ext uri="{FF2B5EF4-FFF2-40B4-BE49-F238E27FC236}">
                <a16:creationId xmlns:a16="http://schemas.microsoft.com/office/drawing/2014/main" id="{F811DFF1-A281-E8B6-F460-00DC9A79CE50}"/>
              </a:ext>
            </a:extLst>
          </p:cNvPr>
          <p:cNvCxnSpPr>
            <a:cxnSpLocks/>
          </p:cNvCxnSpPr>
          <p:nvPr/>
        </p:nvCxnSpPr>
        <p:spPr>
          <a:xfrm>
            <a:off x="3712501" y="4870461"/>
            <a:ext cx="1041226" cy="0"/>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0808506-931C-3275-712F-2C83D4CF16E8}"/>
              </a:ext>
            </a:extLst>
          </p:cNvPr>
          <p:cNvSpPr txBox="1"/>
          <p:nvPr/>
        </p:nvSpPr>
        <p:spPr>
          <a:xfrm>
            <a:off x="3571824" y="4844310"/>
            <a:ext cx="1155254" cy="273570"/>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effectLst/>
                <a:uLnTx/>
                <a:uFillTx/>
                <a:latin typeface="Arial" panose="020B0604020202020204" pitchFamily="34" charset="0"/>
                <a:cs typeface="Arial" panose="020B0604020202020204" pitchFamily="34" charset="0"/>
              </a:rPr>
              <a:t>Mandrel ID</a:t>
            </a:r>
          </a:p>
        </p:txBody>
      </p:sp>
      <p:cxnSp>
        <p:nvCxnSpPr>
          <p:cNvPr id="17" name="Straight Arrow Connector 16">
            <a:extLst>
              <a:ext uri="{FF2B5EF4-FFF2-40B4-BE49-F238E27FC236}">
                <a16:creationId xmlns:a16="http://schemas.microsoft.com/office/drawing/2014/main" id="{EF6DF474-AF65-6929-1F8B-02CC666BA8BD}"/>
              </a:ext>
            </a:extLst>
          </p:cNvPr>
          <p:cNvCxnSpPr>
            <a:cxnSpLocks/>
          </p:cNvCxnSpPr>
          <p:nvPr/>
        </p:nvCxnSpPr>
        <p:spPr>
          <a:xfrm>
            <a:off x="3712501" y="4661227"/>
            <a:ext cx="2855920" cy="0"/>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AB7E56D-AE6F-2621-F7D9-3EC4BB5D5D4C}"/>
              </a:ext>
            </a:extLst>
          </p:cNvPr>
          <p:cNvSpPr txBox="1"/>
          <p:nvPr/>
        </p:nvSpPr>
        <p:spPr>
          <a:xfrm>
            <a:off x="5171147" y="4331405"/>
            <a:ext cx="1295142" cy="273570"/>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effectLst/>
                <a:uLnTx/>
                <a:uFillTx/>
                <a:latin typeface="Arial" panose="020B0604020202020204" pitchFamily="34" charset="0"/>
                <a:cs typeface="Arial" panose="020B0604020202020204" pitchFamily="34" charset="0"/>
              </a:rPr>
              <a:t>Mandrel OD</a:t>
            </a:r>
          </a:p>
        </p:txBody>
      </p:sp>
      <p:cxnSp>
        <p:nvCxnSpPr>
          <p:cNvPr id="19" name="Straight Arrow Connector 18">
            <a:extLst>
              <a:ext uri="{FF2B5EF4-FFF2-40B4-BE49-F238E27FC236}">
                <a16:creationId xmlns:a16="http://schemas.microsoft.com/office/drawing/2014/main" id="{25A1908C-B6D1-1C8B-EF83-836291DD0364}"/>
              </a:ext>
            </a:extLst>
          </p:cNvPr>
          <p:cNvCxnSpPr>
            <a:cxnSpLocks/>
            <a:stCxn id="26" idx="3"/>
          </p:cNvCxnSpPr>
          <p:nvPr/>
        </p:nvCxnSpPr>
        <p:spPr>
          <a:xfrm flipH="1" flipV="1">
            <a:off x="6612569" y="4779435"/>
            <a:ext cx="1" cy="399020"/>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B13ECAC-8B46-F9A9-2B94-D4F1F559EB92}"/>
              </a:ext>
            </a:extLst>
          </p:cNvPr>
          <p:cNvSpPr txBox="1"/>
          <p:nvPr/>
        </p:nvSpPr>
        <p:spPr>
          <a:xfrm>
            <a:off x="4441374" y="5055344"/>
            <a:ext cx="2171196" cy="246221"/>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600" b="1" i="1" u="none" strike="noStrike" kern="1200" cap="none" spc="0" normalizeH="0" baseline="0" noProof="0" dirty="0">
                <a:ln>
                  <a:noFill/>
                </a:ln>
                <a:solidFill>
                  <a:srgbClr val="00A0FF"/>
                </a:solidFill>
                <a:effectLst/>
                <a:uLnTx/>
                <a:uFillTx/>
                <a:latin typeface="Arial" panose="020B0604020202020204" pitchFamily="34" charset="0"/>
                <a:cs typeface="Arial" panose="020B0604020202020204" pitchFamily="34" charset="0"/>
              </a:rPr>
              <a:t>New </a:t>
            </a:r>
            <a:r>
              <a:rPr lang="en-US" sz="1600" b="1" i="1" dirty="0">
                <a:solidFill>
                  <a:srgbClr val="00A0FF"/>
                </a:solidFill>
                <a:latin typeface="Arial" panose="020B0604020202020204" pitchFamily="34" charset="0"/>
                <a:cs typeface="Arial" panose="020B0604020202020204" pitchFamily="34" charset="0"/>
              </a:rPr>
              <a:t>g</a:t>
            </a:r>
            <a:r>
              <a:rPr kumimoji="0" lang="en-US" sz="1600" b="1" i="1" u="none" strike="noStrike" kern="1200" cap="none" spc="0" normalizeH="0" baseline="0" noProof="0" dirty="0">
                <a:ln>
                  <a:noFill/>
                </a:ln>
                <a:solidFill>
                  <a:srgbClr val="00A0FF"/>
                </a:solidFill>
                <a:effectLst/>
                <a:uLnTx/>
                <a:uFillTx/>
                <a:latin typeface="Arial" panose="020B0604020202020204" pitchFamily="34" charset="0"/>
                <a:cs typeface="Arial" panose="020B0604020202020204" pitchFamily="34" charset="0"/>
              </a:rPr>
              <a:t>lass fiber tape</a:t>
            </a:r>
          </a:p>
        </p:txBody>
      </p:sp>
      <p:sp>
        <p:nvSpPr>
          <p:cNvPr id="28" name="Rectangle 27">
            <a:extLst>
              <a:ext uri="{FF2B5EF4-FFF2-40B4-BE49-F238E27FC236}">
                <a16:creationId xmlns:a16="http://schemas.microsoft.com/office/drawing/2014/main" id="{AB7A4979-37DD-FBE6-CBC4-736929BFB8BC}"/>
              </a:ext>
            </a:extLst>
          </p:cNvPr>
          <p:cNvSpPr/>
          <p:nvPr/>
        </p:nvSpPr>
        <p:spPr>
          <a:xfrm>
            <a:off x="6654216" y="2229462"/>
            <a:ext cx="64506" cy="2549973"/>
          </a:xfrm>
          <a:prstGeom prst="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C9048766-F59F-7327-587A-D2A3F9747E71}"/>
              </a:ext>
            </a:extLst>
          </p:cNvPr>
          <p:cNvCxnSpPr>
            <a:cxnSpLocks/>
          </p:cNvCxnSpPr>
          <p:nvPr/>
        </p:nvCxnSpPr>
        <p:spPr>
          <a:xfrm flipV="1">
            <a:off x="6686469" y="4779435"/>
            <a:ext cx="0" cy="681981"/>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95F668E-3B74-46B4-2C83-241E652C4833}"/>
              </a:ext>
            </a:extLst>
          </p:cNvPr>
          <p:cNvSpPr txBox="1"/>
          <p:nvPr/>
        </p:nvSpPr>
        <p:spPr>
          <a:xfrm>
            <a:off x="5129370" y="5305634"/>
            <a:ext cx="1700666" cy="246221"/>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lang="en-US" sz="1600" b="1" i="1" dirty="0">
                <a:solidFill>
                  <a:srgbClr val="00B050"/>
                </a:solidFill>
                <a:latin typeface="Arial" panose="020B0604020202020204" pitchFamily="34" charset="0"/>
                <a:cs typeface="Arial" panose="020B0604020202020204" pitchFamily="34" charset="0"/>
              </a:rPr>
              <a:t>New Peel ply</a:t>
            </a:r>
            <a:endParaRPr kumimoji="0" lang="en-US" sz="1600" b="1" i="1"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4D5930E7-FB11-E0D1-4144-AFD2516ADD26}"/>
              </a:ext>
            </a:extLst>
          </p:cNvPr>
          <p:cNvSpPr/>
          <p:nvPr/>
        </p:nvSpPr>
        <p:spPr>
          <a:xfrm>
            <a:off x="6718722" y="2229462"/>
            <a:ext cx="228201" cy="2549973"/>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B57D31C0-48F4-B4CF-FF9D-75EACA440A8F}"/>
              </a:ext>
            </a:extLst>
          </p:cNvPr>
          <p:cNvCxnSpPr>
            <a:cxnSpLocks/>
          </p:cNvCxnSpPr>
          <p:nvPr/>
        </p:nvCxnSpPr>
        <p:spPr>
          <a:xfrm flipV="1">
            <a:off x="6831607" y="4782686"/>
            <a:ext cx="0" cy="889852"/>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A948BDD2-142A-3BED-DEBE-BB2021A92EA9}"/>
              </a:ext>
            </a:extLst>
          </p:cNvPr>
          <p:cNvSpPr txBox="1"/>
          <p:nvPr/>
        </p:nvSpPr>
        <p:spPr>
          <a:xfrm>
            <a:off x="5113634" y="5549427"/>
            <a:ext cx="1700666" cy="246221"/>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lang="en-US" sz="1600" b="1" i="1" dirty="0">
                <a:solidFill>
                  <a:srgbClr val="FFC000"/>
                </a:solidFill>
                <a:latin typeface="Arial" panose="020B0604020202020204" pitchFamily="34" charset="0"/>
                <a:cs typeface="Arial" panose="020B0604020202020204" pitchFamily="34" charset="0"/>
              </a:rPr>
              <a:t>New Flow media</a:t>
            </a:r>
            <a:endParaRPr kumimoji="0" lang="en-US" sz="1600" b="1" i="1"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endParaRPr>
          </a:p>
        </p:txBody>
      </p:sp>
      <p:grpSp>
        <p:nvGrpSpPr>
          <p:cNvPr id="34" name="Group 33">
            <a:extLst>
              <a:ext uri="{FF2B5EF4-FFF2-40B4-BE49-F238E27FC236}">
                <a16:creationId xmlns:a16="http://schemas.microsoft.com/office/drawing/2014/main" id="{4E6C1D84-5BD9-A945-58CF-C4952D8935FF}"/>
              </a:ext>
            </a:extLst>
          </p:cNvPr>
          <p:cNvGrpSpPr>
            <a:grpSpLocks noChangeAspect="1"/>
          </p:cNvGrpSpPr>
          <p:nvPr/>
        </p:nvGrpSpPr>
        <p:grpSpPr>
          <a:xfrm flipH="1">
            <a:off x="4101795" y="2862831"/>
            <a:ext cx="487305" cy="1751280"/>
            <a:chOff x="7472003" y="3345314"/>
            <a:chExt cx="171262" cy="615482"/>
          </a:xfrm>
        </p:grpSpPr>
        <p:cxnSp>
          <p:nvCxnSpPr>
            <p:cNvPr id="35" name="Straight Arrow Connector 34">
              <a:extLst>
                <a:ext uri="{FF2B5EF4-FFF2-40B4-BE49-F238E27FC236}">
                  <a16:creationId xmlns:a16="http://schemas.microsoft.com/office/drawing/2014/main" id="{FF952669-B7D5-5A8F-0889-AD0E2B4FC24F}"/>
                </a:ext>
              </a:extLst>
            </p:cNvPr>
            <p:cNvCxnSpPr>
              <a:cxnSpLocks/>
            </p:cNvCxnSpPr>
            <p:nvPr/>
          </p:nvCxnSpPr>
          <p:spPr>
            <a:xfrm flipH="1" flipV="1">
              <a:off x="7472003" y="3653197"/>
              <a:ext cx="131447" cy="0"/>
            </a:xfrm>
            <a:prstGeom prst="straightConnector1">
              <a:avLst/>
            </a:prstGeom>
            <a:ln>
              <a:solidFill>
                <a:srgbClr val="00A0FF"/>
              </a:solidFill>
              <a:tailEnd type="triangle"/>
            </a:ln>
          </p:spPr>
          <p:style>
            <a:lnRef idx="2">
              <a:schemeClr val="accent1"/>
            </a:lnRef>
            <a:fillRef idx="0">
              <a:schemeClr val="accent1"/>
            </a:fillRef>
            <a:effectRef idx="1">
              <a:schemeClr val="accent1"/>
            </a:effectRef>
            <a:fontRef idx="minor">
              <a:schemeClr val="tx1"/>
            </a:fontRef>
          </p:style>
        </p:cxnSp>
        <p:grpSp>
          <p:nvGrpSpPr>
            <p:cNvPr id="36" name="Group 35">
              <a:extLst>
                <a:ext uri="{FF2B5EF4-FFF2-40B4-BE49-F238E27FC236}">
                  <a16:creationId xmlns:a16="http://schemas.microsoft.com/office/drawing/2014/main" id="{5936715D-EC5A-D369-5CBF-ADEDA9DBBF06}"/>
                </a:ext>
              </a:extLst>
            </p:cNvPr>
            <p:cNvGrpSpPr/>
            <p:nvPr/>
          </p:nvGrpSpPr>
          <p:grpSpPr>
            <a:xfrm>
              <a:off x="7477038" y="3345314"/>
              <a:ext cx="166227" cy="269999"/>
              <a:chOff x="7477038" y="3345314"/>
              <a:chExt cx="166227" cy="269999"/>
            </a:xfrm>
          </p:grpSpPr>
          <p:cxnSp>
            <p:nvCxnSpPr>
              <p:cNvPr id="40" name="Straight Arrow Connector 39">
                <a:extLst>
                  <a:ext uri="{FF2B5EF4-FFF2-40B4-BE49-F238E27FC236}">
                    <a16:creationId xmlns:a16="http://schemas.microsoft.com/office/drawing/2014/main" id="{1B2367EB-C462-83DD-9092-1C047A3B4D23}"/>
                  </a:ext>
                </a:extLst>
              </p:cNvPr>
              <p:cNvCxnSpPr>
                <a:cxnSpLocks/>
              </p:cNvCxnSpPr>
              <p:nvPr/>
            </p:nvCxnSpPr>
            <p:spPr>
              <a:xfrm flipH="1" flipV="1">
                <a:off x="7477038" y="3511994"/>
                <a:ext cx="131447" cy="103319"/>
              </a:xfrm>
              <a:prstGeom prst="straightConnector1">
                <a:avLst/>
              </a:prstGeom>
              <a:ln>
                <a:solidFill>
                  <a:srgbClr val="00A0FF"/>
                </a:solidFill>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70721DC4-6A91-E412-A214-CCCD89C48DEF}"/>
                  </a:ext>
                </a:extLst>
              </p:cNvPr>
              <p:cNvCxnSpPr>
                <a:cxnSpLocks/>
              </p:cNvCxnSpPr>
              <p:nvPr/>
            </p:nvCxnSpPr>
            <p:spPr>
              <a:xfrm flipH="1" flipV="1">
                <a:off x="7494439" y="3345314"/>
                <a:ext cx="148826" cy="255719"/>
              </a:xfrm>
              <a:prstGeom prst="straightConnector1">
                <a:avLst/>
              </a:prstGeom>
              <a:ln>
                <a:solidFill>
                  <a:srgbClr val="00A0FF"/>
                </a:solidFill>
                <a:tailEnd type="triangle"/>
              </a:ln>
            </p:spPr>
            <p:style>
              <a:lnRef idx="2">
                <a:schemeClr val="accent1"/>
              </a:lnRef>
              <a:fillRef idx="0">
                <a:schemeClr val="accent1"/>
              </a:fillRef>
              <a:effectRef idx="1">
                <a:schemeClr val="accent1"/>
              </a:effectRef>
              <a:fontRef idx="minor">
                <a:schemeClr val="tx1"/>
              </a:fontRef>
            </p:style>
          </p:cxnSp>
        </p:grpSp>
        <p:grpSp>
          <p:nvGrpSpPr>
            <p:cNvPr id="37" name="Group 36">
              <a:extLst>
                <a:ext uri="{FF2B5EF4-FFF2-40B4-BE49-F238E27FC236}">
                  <a16:creationId xmlns:a16="http://schemas.microsoft.com/office/drawing/2014/main" id="{9CB772DC-2110-7890-A512-C92FCC79D14B}"/>
                </a:ext>
              </a:extLst>
            </p:cNvPr>
            <p:cNvGrpSpPr/>
            <p:nvPr/>
          </p:nvGrpSpPr>
          <p:grpSpPr>
            <a:xfrm flipV="1">
              <a:off x="7477038" y="3690797"/>
              <a:ext cx="166227" cy="269999"/>
              <a:chOff x="7477038" y="3345314"/>
              <a:chExt cx="166227" cy="269999"/>
            </a:xfrm>
          </p:grpSpPr>
          <p:cxnSp>
            <p:nvCxnSpPr>
              <p:cNvPr id="38" name="Straight Arrow Connector 37">
                <a:extLst>
                  <a:ext uri="{FF2B5EF4-FFF2-40B4-BE49-F238E27FC236}">
                    <a16:creationId xmlns:a16="http://schemas.microsoft.com/office/drawing/2014/main" id="{9CD06E21-5F68-02BB-F43B-CDBF13094323}"/>
                  </a:ext>
                </a:extLst>
              </p:cNvPr>
              <p:cNvCxnSpPr>
                <a:cxnSpLocks/>
              </p:cNvCxnSpPr>
              <p:nvPr/>
            </p:nvCxnSpPr>
            <p:spPr>
              <a:xfrm flipH="1" flipV="1">
                <a:off x="7477038" y="3511994"/>
                <a:ext cx="131447" cy="103319"/>
              </a:xfrm>
              <a:prstGeom prst="straightConnector1">
                <a:avLst/>
              </a:prstGeom>
              <a:ln>
                <a:solidFill>
                  <a:srgbClr val="00A0FF"/>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ABD8FB44-F1E8-AD93-2706-DB623E65EC53}"/>
                  </a:ext>
                </a:extLst>
              </p:cNvPr>
              <p:cNvCxnSpPr>
                <a:cxnSpLocks/>
              </p:cNvCxnSpPr>
              <p:nvPr/>
            </p:nvCxnSpPr>
            <p:spPr>
              <a:xfrm flipH="1" flipV="1">
                <a:off x="7494439" y="3345314"/>
                <a:ext cx="148826" cy="255719"/>
              </a:xfrm>
              <a:prstGeom prst="straightConnector1">
                <a:avLst/>
              </a:prstGeom>
              <a:ln>
                <a:solidFill>
                  <a:srgbClr val="00A0FF"/>
                </a:solidFill>
                <a:tailEnd type="triangle"/>
              </a:ln>
            </p:spPr>
            <p:style>
              <a:lnRef idx="2">
                <a:schemeClr val="accent1"/>
              </a:lnRef>
              <a:fillRef idx="0">
                <a:schemeClr val="accent1"/>
              </a:fillRef>
              <a:effectRef idx="1">
                <a:schemeClr val="accent1"/>
              </a:effectRef>
              <a:fontRef idx="minor">
                <a:schemeClr val="tx1"/>
              </a:fontRef>
            </p:style>
          </p:cxnSp>
        </p:grpSp>
      </p:grpSp>
      <p:sp>
        <p:nvSpPr>
          <p:cNvPr id="42" name="TextBox 41">
            <a:extLst>
              <a:ext uri="{FF2B5EF4-FFF2-40B4-BE49-F238E27FC236}">
                <a16:creationId xmlns:a16="http://schemas.microsoft.com/office/drawing/2014/main" id="{32CA8723-DB88-51B8-C1AA-ABF29564A6D1}"/>
              </a:ext>
            </a:extLst>
          </p:cNvPr>
          <p:cNvSpPr txBox="1"/>
          <p:nvPr/>
        </p:nvSpPr>
        <p:spPr>
          <a:xfrm>
            <a:off x="3705148" y="2281943"/>
            <a:ext cx="1089496" cy="547139"/>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solidFill>
                  <a:srgbClr val="00A0FF"/>
                </a:solidFill>
                <a:effectLst/>
                <a:uLnTx/>
                <a:uFillTx/>
                <a:latin typeface="Arial" panose="020B0604020202020204" pitchFamily="34" charset="0"/>
                <a:cs typeface="Arial" panose="020B0604020202020204" pitchFamily="34" charset="0"/>
              </a:rPr>
              <a:t>Cooling by convection</a:t>
            </a:r>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349AC38B-C3A8-505A-4F11-20E581F60C8A}"/>
                  </a:ext>
                </a:extLst>
              </p:cNvPr>
              <p:cNvSpPr txBox="1"/>
              <p:nvPr/>
            </p:nvSpPr>
            <p:spPr>
              <a:xfrm>
                <a:off x="5952267" y="2645246"/>
                <a:ext cx="429815" cy="35173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m:t>
                      </m:r>
                      <m:r>
                        <a:rPr lang="en-US" b="0" i="1" smtClean="0">
                          <a:solidFill>
                            <a:schemeClr val="tx1"/>
                          </a:solidFill>
                          <a:latin typeface="Cambria Math" panose="02040503050406030204" pitchFamily="18" charset="0"/>
                          <a:ea typeface="Cambria Math" panose="02040503050406030204" pitchFamily="18" charset="0"/>
                        </a:rPr>
                        <m:t>𝑇</m:t>
                      </m:r>
                    </m:oMath>
                  </m:oMathPara>
                </a14:m>
                <a:endParaRPr lang="en-US" dirty="0">
                  <a:solidFill>
                    <a:schemeClr val="tx1"/>
                  </a:solidFill>
                </a:endParaRPr>
              </a:p>
            </p:txBody>
          </p:sp>
        </mc:Choice>
        <mc:Fallback xmlns="">
          <p:sp>
            <p:nvSpPr>
              <p:cNvPr id="43" name="TextBox 42">
                <a:extLst>
                  <a:ext uri="{FF2B5EF4-FFF2-40B4-BE49-F238E27FC236}">
                    <a16:creationId xmlns:a16="http://schemas.microsoft.com/office/drawing/2014/main" id="{349AC38B-C3A8-505A-4F11-20E581F60C8A}"/>
                  </a:ext>
                </a:extLst>
              </p:cNvPr>
              <p:cNvSpPr txBox="1">
                <a:spLocks noRot="1" noChangeAspect="1" noMove="1" noResize="1" noEditPoints="1" noAdjustHandles="1" noChangeArrowheads="1" noChangeShapeType="1" noTextEdit="1"/>
              </p:cNvSpPr>
              <p:nvPr/>
            </p:nvSpPr>
            <p:spPr>
              <a:xfrm>
                <a:off x="5952267" y="2645246"/>
                <a:ext cx="429815" cy="351733"/>
              </a:xfrm>
              <a:prstGeom prst="rect">
                <a:avLst/>
              </a:prstGeom>
              <a:blipFill>
                <a:blip r:embed="rId6"/>
                <a:stretch>
                  <a:fillRect l="-1408" r="-1408"/>
                </a:stretch>
              </a:blipFill>
            </p:spPr>
            <p:txBody>
              <a:bodyPr/>
              <a:lstStyle/>
              <a:p>
                <a:r>
                  <a:rPr lang="en-US">
                    <a:noFill/>
                  </a:rPr>
                  <a:t> </a:t>
                </a:r>
              </a:p>
            </p:txBody>
          </p:sp>
        </mc:Fallback>
      </mc:AlternateContent>
      <p:sp>
        <p:nvSpPr>
          <p:cNvPr id="44" name="Rectangle 43">
            <a:extLst>
              <a:ext uri="{FF2B5EF4-FFF2-40B4-BE49-F238E27FC236}">
                <a16:creationId xmlns:a16="http://schemas.microsoft.com/office/drawing/2014/main" id="{58F69F8A-4FDA-D041-8576-F5B544BA0688}"/>
              </a:ext>
            </a:extLst>
          </p:cNvPr>
          <p:cNvSpPr/>
          <p:nvPr/>
        </p:nvSpPr>
        <p:spPr>
          <a:xfrm>
            <a:off x="6946923" y="2230697"/>
            <a:ext cx="58054" cy="2549973"/>
          </a:xfrm>
          <a:prstGeom prst="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92385FD5-C588-2B06-037C-B6D7591522D5}"/>
              </a:ext>
            </a:extLst>
          </p:cNvPr>
          <p:cNvSpPr/>
          <p:nvPr/>
        </p:nvSpPr>
        <p:spPr>
          <a:xfrm>
            <a:off x="7007032" y="2232359"/>
            <a:ext cx="173672" cy="2549973"/>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6" name="Straight Arrow Connector 45">
            <a:extLst>
              <a:ext uri="{FF2B5EF4-FFF2-40B4-BE49-F238E27FC236}">
                <a16:creationId xmlns:a16="http://schemas.microsoft.com/office/drawing/2014/main" id="{2F7666E5-313C-1D32-F2D4-CD4826AD5077}"/>
              </a:ext>
            </a:extLst>
          </p:cNvPr>
          <p:cNvCxnSpPr>
            <a:cxnSpLocks/>
          </p:cNvCxnSpPr>
          <p:nvPr/>
        </p:nvCxnSpPr>
        <p:spPr>
          <a:xfrm>
            <a:off x="4794644" y="2996979"/>
            <a:ext cx="2219271" cy="0"/>
          </a:xfrm>
          <a:prstGeom prst="straightConnector1">
            <a:avLst/>
          </a:prstGeom>
          <a:ln w="31750">
            <a:solidFill>
              <a:srgbClr val="FF0000"/>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97E2DBA-699D-88AB-236D-08C7211563E5}"/>
              </a:ext>
            </a:extLst>
          </p:cNvPr>
          <p:cNvCxnSpPr>
            <a:cxnSpLocks/>
          </p:cNvCxnSpPr>
          <p:nvPr/>
        </p:nvCxnSpPr>
        <p:spPr>
          <a:xfrm flipV="1">
            <a:off x="6977564" y="4792157"/>
            <a:ext cx="0" cy="1128862"/>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F5D36697-D840-38CB-8BC4-8847F7E86AA7}"/>
              </a:ext>
            </a:extLst>
          </p:cNvPr>
          <p:cNvSpPr txBox="1"/>
          <p:nvPr/>
        </p:nvSpPr>
        <p:spPr>
          <a:xfrm>
            <a:off x="5459205" y="5760961"/>
            <a:ext cx="1700666" cy="273570"/>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solidFill>
                  <a:srgbClr val="92D050"/>
                </a:solidFill>
                <a:effectLst/>
                <a:uLnTx/>
                <a:uFillTx/>
                <a:latin typeface="Arial" panose="020B0604020202020204" pitchFamily="34" charset="0"/>
                <a:cs typeface="Arial" panose="020B0604020202020204" pitchFamily="34" charset="0"/>
              </a:rPr>
              <a:t>Vacuum bag</a:t>
            </a:r>
          </a:p>
        </p:txBody>
      </p:sp>
      <p:sp>
        <p:nvSpPr>
          <p:cNvPr id="49" name="Rectangle 48">
            <a:extLst>
              <a:ext uri="{FF2B5EF4-FFF2-40B4-BE49-F238E27FC236}">
                <a16:creationId xmlns:a16="http://schemas.microsoft.com/office/drawing/2014/main" id="{3BA9D504-DBE0-B1C1-B915-CE3782F65A57}"/>
              </a:ext>
            </a:extLst>
          </p:cNvPr>
          <p:cNvSpPr/>
          <p:nvPr/>
        </p:nvSpPr>
        <p:spPr>
          <a:xfrm>
            <a:off x="3712759" y="2229462"/>
            <a:ext cx="3574478" cy="254997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0" name="Straight Arrow Connector 49">
            <a:extLst>
              <a:ext uri="{FF2B5EF4-FFF2-40B4-BE49-F238E27FC236}">
                <a16:creationId xmlns:a16="http://schemas.microsoft.com/office/drawing/2014/main" id="{5B41188F-9F46-FE22-7B49-0AAB17F298B7}"/>
              </a:ext>
            </a:extLst>
          </p:cNvPr>
          <p:cNvCxnSpPr>
            <a:cxnSpLocks/>
          </p:cNvCxnSpPr>
          <p:nvPr/>
        </p:nvCxnSpPr>
        <p:spPr>
          <a:xfrm flipV="1">
            <a:off x="7104930" y="4792157"/>
            <a:ext cx="0" cy="1376806"/>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18F60920-0796-77DB-6735-E5429670E07C}"/>
              </a:ext>
            </a:extLst>
          </p:cNvPr>
          <p:cNvSpPr txBox="1"/>
          <p:nvPr/>
        </p:nvSpPr>
        <p:spPr>
          <a:xfrm>
            <a:off x="4169515" y="6007630"/>
            <a:ext cx="3185442" cy="273570"/>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External heating elements</a:t>
            </a:r>
          </a:p>
        </p:txBody>
      </p:sp>
      <p:sp>
        <p:nvSpPr>
          <p:cNvPr id="52" name="Rectangle 51">
            <a:extLst>
              <a:ext uri="{FF2B5EF4-FFF2-40B4-BE49-F238E27FC236}">
                <a16:creationId xmlns:a16="http://schemas.microsoft.com/office/drawing/2014/main" id="{A4A8150B-3F84-96BE-3CC4-14EFE6098837}"/>
              </a:ext>
            </a:extLst>
          </p:cNvPr>
          <p:cNvSpPr/>
          <p:nvPr/>
        </p:nvSpPr>
        <p:spPr>
          <a:xfrm>
            <a:off x="5356116" y="3220107"/>
            <a:ext cx="1216337" cy="664517"/>
          </a:xfrm>
          <a:prstGeom prst="rect">
            <a:avLst/>
          </a:prstGeom>
          <a:pattFill prst="ltDnDiag">
            <a:fgClr>
              <a:schemeClr val="accent1"/>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DCBD0402-40FF-22B4-87B7-D3DB40A057FB}"/>
              </a:ext>
            </a:extLst>
          </p:cNvPr>
          <p:cNvSpPr/>
          <p:nvPr/>
        </p:nvSpPr>
        <p:spPr>
          <a:xfrm>
            <a:off x="5417211" y="3272265"/>
            <a:ext cx="1102751" cy="549694"/>
          </a:xfrm>
          <a:prstGeom prst="rect">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FC849CF7-0BFD-6F84-2980-D9B70F38EE43}"/>
              </a:ext>
            </a:extLst>
          </p:cNvPr>
          <p:cNvSpPr txBox="1"/>
          <p:nvPr/>
        </p:nvSpPr>
        <p:spPr>
          <a:xfrm>
            <a:off x="5508284" y="3423330"/>
            <a:ext cx="911366" cy="273570"/>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effectLst/>
                <a:uLnTx/>
                <a:uFillTx/>
                <a:latin typeface="Arial" panose="020B0604020202020204" pitchFamily="34" charset="0"/>
                <a:cs typeface="Arial" panose="020B0604020202020204" pitchFamily="34" charset="0"/>
              </a:rPr>
              <a:t>Cable</a:t>
            </a:r>
          </a:p>
        </p:txBody>
      </p:sp>
      <p:cxnSp>
        <p:nvCxnSpPr>
          <p:cNvPr id="55" name="Straight Arrow Connector 54">
            <a:extLst>
              <a:ext uri="{FF2B5EF4-FFF2-40B4-BE49-F238E27FC236}">
                <a16:creationId xmlns:a16="http://schemas.microsoft.com/office/drawing/2014/main" id="{06499735-5511-0987-92A9-21315DFB9D02}"/>
              </a:ext>
            </a:extLst>
          </p:cNvPr>
          <p:cNvCxnSpPr>
            <a:cxnSpLocks/>
          </p:cNvCxnSpPr>
          <p:nvPr/>
        </p:nvCxnSpPr>
        <p:spPr>
          <a:xfrm flipV="1">
            <a:off x="4758776" y="2232359"/>
            <a:ext cx="0" cy="2547076"/>
          </a:xfrm>
          <a:prstGeom prst="straightConnector1">
            <a:avLst/>
          </a:prstGeom>
          <a:ln w="25400">
            <a:solidFill>
              <a:srgbClr val="00A0FF"/>
            </a:solidFill>
            <a:prstDash val="sysDot"/>
            <a:tailEnd type="none"/>
          </a:ln>
          <a:effectLst/>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51C450D9-9A98-236E-C617-662EA8D5AEA6}"/>
              </a:ext>
            </a:extLst>
          </p:cNvPr>
          <p:cNvGrpSpPr/>
          <p:nvPr/>
        </p:nvGrpSpPr>
        <p:grpSpPr>
          <a:xfrm>
            <a:off x="6873289" y="2444270"/>
            <a:ext cx="418996" cy="405520"/>
            <a:chOff x="7817324" y="1941166"/>
            <a:chExt cx="397346" cy="419784"/>
          </a:xfrm>
        </p:grpSpPr>
        <p:sp>
          <p:nvSpPr>
            <p:cNvPr id="57" name="Rectangle: Rounded Corners 56">
              <a:extLst>
                <a:ext uri="{FF2B5EF4-FFF2-40B4-BE49-F238E27FC236}">
                  <a16:creationId xmlns:a16="http://schemas.microsoft.com/office/drawing/2014/main" id="{82E24687-3716-F3D1-0EA6-F266E1EA7047}"/>
                </a:ext>
              </a:extLst>
            </p:cNvPr>
            <p:cNvSpPr/>
            <p:nvPr/>
          </p:nvSpPr>
          <p:spPr>
            <a:xfrm>
              <a:off x="7817324" y="1941166"/>
              <a:ext cx="397346" cy="419784"/>
            </a:xfrm>
            <a:prstGeom prst="roundRect">
              <a:avLst>
                <a:gd name="adj" fmla="val 30090"/>
              </a:avLst>
            </a:prstGeom>
            <a:solidFill>
              <a:srgbClr val="79B979"/>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6D2467B7-334C-35EB-4ACD-27BAEADF6360}"/>
                    </a:ext>
                  </a:extLst>
                </p:cNvPr>
                <p:cNvSpPr txBox="1"/>
                <p:nvPr/>
              </p:nvSpPr>
              <p:spPr>
                <a:xfrm>
                  <a:off x="7855776" y="1979444"/>
                  <a:ext cx="353116" cy="35173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ea typeface="Cambria Math" panose="02040503050406030204" pitchFamily="18" charset="0"/>
                              </a:rPr>
                            </m:ctrlPr>
                          </m:sSubPr>
                          <m:e>
                            <m:r>
                              <a:rPr lang="en-US" b="0" i="1" smtClean="0">
                                <a:solidFill>
                                  <a:schemeClr val="tx1"/>
                                </a:solidFill>
                                <a:latin typeface="Cambria Math" panose="02040503050406030204" pitchFamily="18" charset="0"/>
                                <a:ea typeface="Cambria Math" panose="02040503050406030204" pitchFamily="18" charset="0"/>
                              </a:rPr>
                              <m:t>𝑇</m:t>
                            </m:r>
                          </m:e>
                          <m:sub>
                            <m:r>
                              <a:rPr lang="en-US" b="0" i="1" smtClean="0">
                                <a:solidFill>
                                  <a:schemeClr val="tx1"/>
                                </a:solidFill>
                                <a:latin typeface="Cambria Math" panose="02040503050406030204" pitchFamily="18" charset="0"/>
                                <a:ea typeface="Cambria Math" panose="02040503050406030204" pitchFamily="18" charset="0"/>
                              </a:rPr>
                              <m:t>2</m:t>
                            </m:r>
                          </m:sub>
                        </m:sSub>
                      </m:oMath>
                    </m:oMathPara>
                  </a14:m>
                  <a:endParaRPr lang="en-US" dirty="0">
                    <a:solidFill>
                      <a:schemeClr val="tx1"/>
                    </a:solidFill>
                  </a:endParaRPr>
                </a:p>
              </p:txBody>
            </p:sp>
          </mc:Choice>
          <mc:Fallback xmlns="">
            <p:sp>
              <p:nvSpPr>
                <p:cNvPr id="106" name="TextBox 105">
                  <a:extLst>
                    <a:ext uri="{FF2B5EF4-FFF2-40B4-BE49-F238E27FC236}">
                      <a16:creationId xmlns:a16="http://schemas.microsoft.com/office/drawing/2014/main" id="{37877515-07C7-30F4-0CE9-DCE8814258D3}"/>
                    </a:ext>
                  </a:extLst>
                </p:cNvPr>
                <p:cNvSpPr txBox="1">
                  <a:spLocks noRot="1" noChangeAspect="1" noMove="1" noResize="1" noEditPoints="1" noAdjustHandles="1" noChangeArrowheads="1" noChangeShapeType="1" noTextEdit="1"/>
                </p:cNvSpPr>
                <p:nvPr/>
              </p:nvSpPr>
              <p:spPr>
                <a:xfrm>
                  <a:off x="7855776" y="1979444"/>
                  <a:ext cx="353116" cy="351733"/>
                </a:xfrm>
                <a:prstGeom prst="rect">
                  <a:avLst/>
                </a:prstGeom>
                <a:blipFill>
                  <a:blip r:embed="rId7"/>
                  <a:stretch>
                    <a:fillRect l="-1639"/>
                  </a:stretch>
                </a:blipFill>
              </p:spPr>
              <p:txBody>
                <a:bodyPr/>
                <a:lstStyle/>
                <a:p>
                  <a:r>
                    <a:rPr lang="en-US">
                      <a:noFill/>
                    </a:rPr>
                    <a:t> </a:t>
                  </a:r>
                </a:p>
              </p:txBody>
            </p:sp>
          </mc:Fallback>
        </mc:AlternateContent>
      </p:grpSp>
      <p:grpSp>
        <p:nvGrpSpPr>
          <p:cNvPr id="59" name="Group 58">
            <a:extLst>
              <a:ext uri="{FF2B5EF4-FFF2-40B4-BE49-F238E27FC236}">
                <a16:creationId xmlns:a16="http://schemas.microsoft.com/office/drawing/2014/main" id="{3A0FBADF-5B47-1226-A1C7-D65B305637CF}"/>
              </a:ext>
            </a:extLst>
          </p:cNvPr>
          <p:cNvGrpSpPr/>
          <p:nvPr/>
        </p:nvGrpSpPr>
        <p:grpSpPr>
          <a:xfrm>
            <a:off x="4702482" y="2476324"/>
            <a:ext cx="371281" cy="372330"/>
            <a:chOff x="5566814" y="5234349"/>
            <a:chExt cx="371281" cy="372330"/>
          </a:xfrm>
        </p:grpSpPr>
        <p:sp>
          <p:nvSpPr>
            <p:cNvPr id="60" name="Rectangle: Rounded Corners 59">
              <a:extLst>
                <a:ext uri="{FF2B5EF4-FFF2-40B4-BE49-F238E27FC236}">
                  <a16:creationId xmlns:a16="http://schemas.microsoft.com/office/drawing/2014/main" id="{509F8DB3-4629-C617-18D0-2C9A33FE34F1}"/>
                </a:ext>
              </a:extLst>
            </p:cNvPr>
            <p:cNvSpPr/>
            <p:nvPr/>
          </p:nvSpPr>
          <p:spPr>
            <a:xfrm>
              <a:off x="5566814" y="5234349"/>
              <a:ext cx="360700" cy="352998"/>
            </a:xfrm>
            <a:prstGeom prst="roundRect">
              <a:avLst>
                <a:gd name="adj" fmla="val 30090"/>
              </a:avLst>
            </a:prstGeom>
            <a:solidFill>
              <a:srgbClr val="F8CB79"/>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86A29DBF-E640-E060-0461-15BFB159786F}"/>
                    </a:ext>
                  </a:extLst>
                </p:cNvPr>
                <p:cNvSpPr txBox="1"/>
                <p:nvPr/>
              </p:nvSpPr>
              <p:spPr>
                <a:xfrm>
                  <a:off x="5591736" y="5254946"/>
                  <a:ext cx="346359" cy="35173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ea typeface="Cambria Math" panose="02040503050406030204" pitchFamily="18" charset="0"/>
                              </a:rPr>
                            </m:ctrlPr>
                          </m:sSubPr>
                          <m:e>
                            <m:r>
                              <a:rPr lang="en-US" b="0" i="1" smtClean="0">
                                <a:solidFill>
                                  <a:schemeClr val="tx1"/>
                                </a:solidFill>
                                <a:latin typeface="Cambria Math" panose="02040503050406030204" pitchFamily="18" charset="0"/>
                                <a:ea typeface="Cambria Math" panose="02040503050406030204" pitchFamily="18" charset="0"/>
                              </a:rPr>
                              <m:t>𝑇</m:t>
                            </m:r>
                          </m:e>
                          <m:sub>
                            <m:r>
                              <a:rPr lang="en-US" b="0" i="1" smtClean="0">
                                <a:solidFill>
                                  <a:schemeClr val="tx1"/>
                                </a:solidFill>
                                <a:latin typeface="Cambria Math" panose="02040503050406030204" pitchFamily="18" charset="0"/>
                                <a:ea typeface="Cambria Math" panose="02040503050406030204" pitchFamily="18" charset="0"/>
                              </a:rPr>
                              <m:t>1</m:t>
                            </m:r>
                          </m:sub>
                        </m:sSub>
                      </m:oMath>
                    </m:oMathPara>
                  </a14:m>
                  <a:endParaRPr lang="en-US" dirty="0">
                    <a:solidFill>
                      <a:schemeClr val="tx1"/>
                    </a:solidFill>
                  </a:endParaRPr>
                </a:p>
              </p:txBody>
            </p:sp>
          </mc:Choice>
          <mc:Fallback xmlns="">
            <p:sp>
              <p:nvSpPr>
                <p:cNvPr id="105" name="TextBox 104">
                  <a:extLst>
                    <a:ext uri="{FF2B5EF4-FFF2-40B4-BE49-F238E27FC236}">
                      <a16:creationId xmlns:a16="http://schemas.microsoft.com/office/drawing/2014/main" id="{71B6840C-6727-61A4-3834-7B05166CBAE5}"/>
                    </a:ext>
                  </a:extLst>
                </p:cNvPr>
                <p:cNvSpPr txBox="1">
                  <a:spLocks noRot="1" noChangeAspect="1" noMove="1" noResize="1" noEditPoints="1" noAdjustHandles="1" noChangeArrowheads="1" noChangeShapeType="1" noTextEdit="1"/>
                </p:cNvSpPr>
                <p:nvPr/>
              </p:nvSpPr>
              <p:spPr>
                <a:xfrm>
                  <a:off x="5591736" y="5254946"/>
                  <a:ext cx="346359" cy="351733"/>
                </a:xfrm>
                <a:prstGeom prst="rect">
                  <a:avLst/>
                </a:prstGeom>
                <a:blipFill>
                  <a:blip r:embed="rId8"/>
                  <a:stretch>
                    <a:fillRect l="-3509"/>
                  </a:stretch>
                </a:blipFill>
              </p:spPr>
              <p:txBody>
                <a:bodyPr/>
                <a:lstStyle/>
                <a:p>
                  <a:r>
                    <a:rPr lang="en-US">
                      <a:noFill/>
                    </a:rPr>
                    <a:t> </a:t>
                  </a:r>
                </a:p>
              </p:txBody>
            </p:sp>
          </mc:Fallback>
        </mc:AlternateContent>
      </p:grpSp>
      <p:pic>
        <p:nvPicPr>
          <p:cNvPr id="64" name="Picture 63">
            <a:extLst>
              <a:ext uri="{FF2B5EF4-FFF2-40B4-BE49-F238E27FC236}">
                <a16:creationId xmlns:a16="http://schemas.microsoft.com/office/drawing/2014/main" id="{DAF4353A-0B1E-E1EC-28B4-D02F5A3F14AE}"/>
              </a:ext>
            </a:extLst>
          </p:cNvPr>
          <p:cNvPicPr>
            <a:picLocks noChangeAspect="1"/>
          </p:cNvPicPr>
          <p:nvPr/>
        </p:nvPicPr>
        <p:blipFill>
          <a:blip r:embed="rId9"/>
          <a:stretch>
            <a:fillRect/>
          </a:stretch>
        </p:blipFill>
        <p:spPr>
          <a:xfrm>
            <a:off x="7376558" y="4192322"/>
            <a:ext cx="2431300" cy="1456402"/>
          </a:xfrm>
          <a:prstGeom prst="rect">
            <a:avLst/>
          </a:prstGeom>
        </p:spPr>
      </p:pic>
      <p:pic>
        <p:nvPicPr>
          <p:cNvPr id="65" name="Picture 64">
            <a:extLst>
              <a:ext uri="{FF2B5EF4-FFF2-40B4-BE49-F238E27FC236}">
                <a16:creationId xmlns:a16="http://schemas.microsoft.com/office/drawing/2014/main" id="{38849AB7-E94D-E6CC-5A8E-5C3A2D3BE66E}"/>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9907811" y="4195895"/>
            <a:ext cx="2344955" cy="1452829"/>
          </a:xfrm>
          <a:prstGeom prst="rect">
            <a:avLst/>
          </a:prstGeom>
        </p:spPr>
      </p:pic>
      <p:sp>
        <p:nvSpPr>
          <p:cNvPr id="66" name="Arrow: Down 65">
            <a:extLst>
              <a:ext uri="{FF2B5EF4-FFF2-40B4-BE49-F238E27FC236}">
                <a16:creationId xmlns:a16="http://schemas.microsoft.com/office/drawing/2014/main" id="{9DE98306-C73E-442B-4B86-E05125EEE366}"/>
              </a:ext>
            </a:extLst>
          </p:cNvPr>
          <p:cNvSpPr/>
          <p:nvPr/>
        </p:nvSpPr>
        <p:spPr>
          <a:xfrm rot="16200000">
            <a:off x="9570206" y="4603161"/>
            <a:ext cx="567149" cy="704310"/>
          </a:xfrm>
          <a:prstGeom prst="downArrow">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5DFB5407-A746-E1CA-EB20-D99EA9180683}"/>
              </a:ext>
            </a:extLst>
          </p:cNvPr>
          <p:cNvSpPr txBox="1"/>
          <p:nvPr/>
        </p:nvSpPr>
        <p:spPr>
          <a:xfrm>
            <a:off x="7013915" y="3756888"/>
            <a:ext cx="5747653" cy="461665"/>
          </a:xfrm>
          <a:prstGeom prst="rect">
            <a:avLst/>
          </a:prstGeom>
          <a:noFill/>
        </p:spPr>
        <p:txBody>
          <a:bodyPr wrap="square">
            <a:spAutoFit/>
          </a:bodyPr>
          <a:lstStyle/>
          <a:p>
            <a:pPr algn="ctr"/>
            <a:r>
              <a:rPr lang="en-US" sz="2400" dirty="0"/>
              <a:t>New flow media</a:t>
            </a:r>
          </a:p>
        </p:txBody>
      </p:sp>
      <p:sp>
        <p:nvSpPr>
          <p:cNvPr id="70" name="Arrow: Down 69">
            <a:extLst>
              <a:ext uri="{FF2B5EF4-FFF2-40B4-BE49-F238E27FC236}">
                <a16:creationId xmlns:a16="http://schemas.microsoft.com/office/drawing/2014/main" id="{502A53EA-ABA0-7E18-B1F2-EB10D72B55FB}"/>
              </a:ext>
            </a:extLst>
          </p:cNvPr>
          <p:cNvSpPr/>
          <p:nvPr/>
        </p:nvSpPr>
        <p:spPr>
          <a:xfrm rot="16200000">
            <a:off x="9555766" y="2657809"/>
            <a:ext cx="567149" cy="704310"/>
          </a:xfrm>
          <a:prstGeom prst="downArrow">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10E6F9EE-562E-5D7D-3835-A8DE1EB9E9DD}"/>
              </a:ext>
            </a:extLst>
          </p:cNvPr>
          <p:cNvSpPr txBox="1"/>
          <p:nvPr/>
        </p:nvSpPr>
        <p:spPr>
          <a:xfrm>
            <a:off x="6999475" y="1811536"/>
            <a:ext cx="5747653" cy="461665"/>
          </a:xfrm>
          <a:prstGeom prst="rect">
            <a:avLst/>
          </a:prstGeom>
          <a:noFill/>
        </p:spPr>
        <p:txBody>
          <a:bodyPr wrap="square">
            <a:spAutoFit/>
          </a:bodyPr>
          <a:lstStyle/>
          <a:p>
            <a:pPr algn="ctr"/>
            <a:r>
              <a:rPr lang="en-US" sz="2400" dirty="0"/>
              <a:t>New peel ply</a:t>
            </a:r>
          </a:p>
        </p:txBody>
      </p:sp>
      <p:sp>
        <p:nvSpPr>
          <p:cNvPr id="77" name="TextBox 76">
            <a:extLst>
              <a:ext uri="{FF2B5EF4-FFF2-40B4-BE49-F238E27FC236}">
                <a16:creationId xmlns:a16="http://schemas.microsoft.com/office/drawing/2014/main" id="{22A143C5-F7B3-388F-45B6-47E41CCE9C08}"/>
              </a:ext>
            </a:extLst>
          </p:cNvPr>
          <p:cNvSpPr txBox="1"/>
          <p:nvPr/>
        </p:nvSpPr>
        <p:spPr>
          <a:xfrm>
            <a:off x="7384199" y="3326327"/>
            <a:ext cx="2309610" cy="369332"/>
          </a:xfrm>
          <a:prstGeom prst="rect">
            <a:avLst/>
          </a:prstGeom>
          <a:noFill/>
        </p:spPr>
        <p:txBody>
          <a:bodyPr wrap="square">
            <a:spAutoFit/>
          </a:bodyPr>
          <a:lstStyle/>
          <a:p>
            <a:r>
              <a:rPr lang="en-US" dirty="0"/>
              <a:t>PTFE + glass fiber</a:t>
            </a:r>
          </a:p>
        </p:txBody>
      </p:sp>
      <p:sp>
        <p:nvSpPr>
          <p:cNvPr id="78" name="TextBox 77">
            <a:extLst>
              <a:ext uri="{FF2B5EF4-FFF2-40B4-BE49-F238E27FC236}">
                <a16:creationId xmlns:a16="http://schemas.microsoft.com/office/drawing/2014/main" id="{9AA98598-76B0-5AAD-3ADF-771319D3A91D}"/>
              </a:ext>
            </a:extLst>
          </p:cNvPr>
          <p:cNvSpPr txBox="1"/>
          <p:nvPr/>
        </p:nvSpPr>
        <p:spPr>
          <a:xfrm>
            <a:off x="9882390" y="3356942"/>
            <a:ext cx="2309610" cy="369332"/>
          </a:xfrm>
          <a:prstGeom prst="rect">
            <a:avLst/>
          </a:prstGeom>
          <a:noFill/>
        </p:spPr>
        <p:txBody>
          <a:bodyPr wrap="square">
            <a:spAutoFit/>
          </a:bodyPr>
          <a:lstStyle/>
          <a:p>
            <a:r>
              <a:rPr lang="en-US" dirty="0"/>
              <a:t>Nylon based</a:t>
            </a:r>
          </a:p>
        </p:txBody>
      </p:sp>
    </p:spTree>
    <p:extLst>
      <p:ext uri="{BB962C8B-B14F-4D97-AF65-F5344CB8AC3E}">
        <p14:creationId xmlns:p14="http://schemas.microsoft.com/office/powerpoint/2010/main" val="22948272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9753-9B82-2444-A832-A2F5EA35B560}"/>
              </a:ext>
            </a:extLst>
          </p:cNvPr>
          <p:cNvSpPr>
            <a:spLocks noGrp="1"/>
          </p:cNvSpPr>
          <p:nvPr>
            <p:ph type="title"/>
          </p:nvPr>
        </p:nvSpPr>
        <p:spPr/>
        <p:txBody>
          <a:bodyPr/>
          <a:lstStyle/>
          <a:p>
            <a:r>
              <a:rPr lang="en-US" dirty="0"/>
              <a:t>2. Impregnation materials </a:t>
            </a:r>
            <a:r>
              <a:rPr lang="en-US" b="0" dirty="0"/>
              <a:t>– </a:t>
            </a:r>
            <a:r>
              <a:rPr lang="en-US" sz="2400" b="0" dirty="0"/>
              <a:t>Development of filled wax impregnation</a:t>
            </a:r>
            <a:endParaRPr lang="en-US" b="0" i="1" dirty="0"/>
          </a:p>
        </p:txBody>
      </p:sp>
      <p:sp>
        <p:nvSpPr>
          <p:cNvPr id="5" name="Footer Placeholder 4">
            <a:extLst>
              <a:ext uri="{FF2B5EF4-FFF2-40B4-BE49-F238E27FC236}">
                <a16:creationId xmlns:a16="http://schemas.microsoft.com/office/drawing/2014/main" id="{D55579FB-9C38-2D4A-BB0A-17BF2B14F3EE}"/>
              </a:ext>
            </a:extLst>
          </p:cNvPr>
          <p:cNvSpPr>
            <a:spLocks noGrp="1"/>
          </p:cNvSpPr>
          <p:nvPr>
            <p:ph type="ftr" sz="quarter" idx="15"/>
          </p:nvPr>
        </p:nvSpPr>
        <p:spPr/>
        <p:txBody>
          <a:bodyPr/>
          <a:lstStyle/>
          <a:p>
            <a:r>
              <a:rPr lang="en-US" dirty="0"/>
              <a:t>Progress on Nb</a:t>
            </a:r>
            <a:r>
              <a:rPr lang="en-US" baseline="-25000" dirty="0"/>
              <a:t>3</a:t>
            </a:r>
            <a:r>
              <a:rPr lang="en-US" dirty="0"/>
              <a:t>Sn CCT: fabrication and assembly methods</a:t>
            </a:r>
            <a:r>
              <a:rPr lang="en-US" i="1" dirty="0">
                <a:solidFill>
                  <a:srgbClr val="FFFFFF"/>
                </a:solidFill>
              </a:rPr>
              <a:t> </a:t>
            </a:r>
            <a:r>
              <a:rPr lang="en-US" dirty="0"/>
              <a:t>| BERKELEY LAB</a:t>
            </a:r>
          </a:p>
        </p:txBody>
      </p: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17</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sp>
        <p:nvSpPr>
          <p:cNvPr id="25" name="TextBox 24">
            <a:extLst>
              <a:ext uri="{FF2B5EF4-FFF2-40B4-BE49-F238E27FC236}">
                <a16:creationId xmlns:a16="http://schemas.microsoft.com/office/drawing/2014/main" id="{556974B6-66C7-5E19-0A79-70349C9FDC0E}"/>
              </a:ext>
            </a:extLst>
          </p:cNvPr>
          <p:cNvSpPr txBox="1"/>
          <p:nvPr/>
        </p:nvSpPr>
        <p:spPr>
          <a:xfrm>
            <a:off x="170822" y="1032698"/>
            <a:ext cx="8149213" cy="523220"/>
          </a:xfrm>
          <a:prstGeom prst="rect">
            <a:avLst/>
          </a:prstGeom>
          <a:noFill/>
        </p:spPr>
        <p:txBody>
          <a:bodyPr wrap="square">
            <a:spAutoFit/>
          </a:bodyPr>
          <a:lstStyle/>
          <a:p>
            <a:r>
              <a:rPr lang="en-US" sz="2800" u="sng" dirty="0">
                <a:latin typeface="Arial" panose="020B0604020202020204"/>
              </a:rPr>
              <a:t>Development of VPI process for filled resins</a:t>
            </a:r>
            <a:endParaRPr lang="en-US" sz="2800" u="sng" dirty="0"/>
          </a:p>
        </p:txBody>
      </p:sp>
      <p:grpSp>
        <p:nvGrpSpPr>
          <p:cNvPr id="3" name="Group 2">
            <a:extLst>
              <a:ext uri="{FF2B5EF4-FFF2-40B4-BE49-F238E27FC236}">
                <a16:creationId xmlns:a16="http://schemas.microsoft.com/office/drawing/2014/main" id="{9734DF9F-8DAA-B795-AFED-A489CF2F2794}"/>
              </a:ext>
            </a:extLst>
          </p:cNvPr>
          <p:cNvGrpSpPr/>
          <p:nvPr/>
        </p:nvGrpSpPr>
        <p:grpSpPr>
          <a:xfrm>
            <a:off x="451936" y="1894026"/>
            <a:ext cx="2945509" cy="4064645"/>
            <a:chOff x="3736544" y="4170167"/>
            <a:chExt cx="1428001" cy="1970566"/>
          </a:xfrm>
        </p:grpSpPr>
        <p:pic>
          <p:nvPicPr>
            <p:cNvPr id="4" name="Picture 3">
              <a:extLst>
                <a:ext uri="{FF2B5EF4-FFF2-40B4-BE49-F238E27FC236}">
                  <a16:creationId xmlns:a16="http://schemas.microsoft.com/office/drawing/2014/main" id="{55D5F878-6322-9122-76ED-0843FCB026E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924830" y="4170167"/>
              <a:ext cx="942978" cy="1970566"/>
            </a:xfrm>
            <a:prstGeom prst="rect">
              <a:avLst/>
            </a:prstGeom>
          </p:spPr>
        </p:pic>
        <p:sp>
          <p:nvSpPr>
            <p:cNvPr id="20" name="Rectangle 19">
              <a:extLst>
                <a:ext uri="{FF2B5EF4-FFF2-40B4-BE49-F238E27FC236}">
                  <a16:creationId xmlns:a16="http://schemas.microsoft.com/office/drawing/2014/main" id="{1240E102-0C28-486E-4EE0-D283C574471A}"/>
                </a:ext>
              </a:extLst>
            </p:cNvPr>
            <p:cNvSpPr/>
            <p:nvPr/>
          </p:nvSpPr>
          <p:spPr>
            <a:xfrm>
              <a:off x="4949695" y="4776531"/>
              <a:ext cx="214850" cy="100965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4400"/>
            </a:p>
          </p:txBody>
        </p:sp>
        <p:sp>
          <p:nvSpPr>
            <p:cNvPr id="21" name="Rectangle 20">
              <a:extLst>
                <a:ext uri="{FF2B5EF4-FFF2-40B4-BE49-F238E27FC236}">
                  <a16:creationId xmlns:a16="http://schemas.microsoft.com/office/drawing/2014/main" id="{8AE28167-167E-0E2E-C0F7-18E692872FB3}"/>
                </a:ext>
              </a:extLst>
            </p:cNvPr>
            <p:cNvSpPr/>
            <p:nvPr/>
          </p:nvSpPr>
          <p:spPr>
            <a:xfrm>
              <a:off x="3736544" y="4937326"/>
              <a:ext cx="77869" cy="100965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4400"/>
            </a:p>
          </p:txBody>
        </p:sp>
        <p:cxnSp>
          <p:nvCxnSpPr>
            <p:cNvPr id="22" name="Straight Arrow Connector 21">
              <a:extLst>
                <a:ext uri="{FF2B5EF4-FFF2-40B4-BE49-F238E27FC236}">
                  <a16:creationId xmlns:a16="http://schemas.microsoft.com/office/drawing/2014/main" id="{AED768F0-8332-544B-AA19-319A4D6503F3}"/>
                </a:ext>
              </a:extLst>
            </p:cNvPr>
            <p:cNvCxnSpPr/>
            <p:nvPr/>
          </p:nvCxnSpPr>
          <p:spPr>
            <a:xfrm flipV="1">
              <a:off x="3881740" y="5227730"/>
              <a:ext cx="160744" cy="5948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6ABA337C-1874-FCC3-7034-E7919C8A008E}"/>
                </a:ext>
              </a:extLst>
            </p:cNvPr>
            <p:cNvCxnSpPr>
              <a:cxnSpLocks/>
            </p:cNvCxnSpPr>
            <p:nvPr/>
          </p:nvCxnSpPr>
          <p:spPr>
            <a:xfrm flipH="1">
              <a:off x="4731992" y="5155450"/>
              <a:ext cx="200913"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
        <p:nvSpPr>
          <p:cNvPr id="24" name="TextBox 23">
            <a:extLst>
              <a:ext uri="{FF2B5EF4-FFF2-40B4-BE49-F238E27FC236}">
                <a16:creationId xmlns:a16="http://schemas.microsoft.com/office/drawing/2014/main" id="{B57ED01A-DDBD-E581-A751-178D01572B44}"/>
              </a:ext>
            </a:extLst>
          </p:cNvPr>
          <p:cNvSpPr txBox="1"/>
          <p:nvPr/>
        </p:nvSpPr>
        <p:spPr>
          <a:xfrm rot="16200000">
            <a:off x="685200" y="3865378"/>
            <a:ext cx="5747653" cy="369332"/>
          </a:xfrm>
          <a:prstGeom prst="rect">
            <a:avLst/>
          </a:prstGeom>
          <a:noFill/>
        </p:spPr>
        <p:txBody>
          <a:bodyPr wrap="square">
            <a:spAutoFit/>
          </a:bodyPr>
          <a:lstStyle/>
          <a:p>
            <a:pPr algn="ctr"/>
            <a:r>
              <a:rPr lang="en-US" dirty="0"/>
              <a:t>LD1 Nb</a:t>
            </a:r>
            <a:r>
              <a:rPr lang="en-US" baseline="-25000" dirty="0"/>
              <a:t>3</a:t>
            </a:r>
            <a:r>
              <a:rPr lang="en-US" dirty="0"/>
              <a:t>Sn cable (plan for CCT6)</a:t>
            </a:r>
          </a:p>
        </p:txBody>
      </p:sp>
      <p:sp>
        <p:nvSpPr>
          <p:cNvPr id="27" name="TextBox 26">
            <a:extLst>
              <a:ext uri="{FF2B5EF4-FFF2-40B4-BE49-F238E27FC236}">
                <a16:creationId xmlns:a16="http://schemas.microsoft.com/office/drawing/2014/main" id="{6DDA764B-2BF9-B315-B218-013E2E97B18A}"/>
              </a:ext>
            </a:extLst>
          </p:cNvPr>
          <p:cNvSpPr txBox="1"/>
          <p:nvPr/>
        </p:nvSpPr>
        <p:spPr>
          <a:xfrm rot="16200000">
            <a:off x="-1374144" y="4292505"/>
            <a:ext cx="3282021" cy="400110"/>
          </a:xfrm>
          <a:prstGeom prst="rect">
            <a:avLst/>
          </a:prstGeom>
          <a:noFill/>
        </p:spPr>
        <p:txBody>
          <a:bodyPr wrap="square">
            <a:spAutoFit/>
          </a:bodyPr>
          <a:lstStyle/>
          <a:p>
            <a:pPr algn="ctr"/>
            <a:r>
              <a:rPr lang="en-US" sz="2000" dirty="0"/>
              <a:t>Subscale Nb</a:t>
            </a:r>
            <a:r>
              <a:rPr lang="en-US" sz="2000" baseline="-25000" dirty="0"/>
              <a:t>3</a:t>
            </a:r>
            <a:r>
              <a:rPr lang="en-US" sz="2000" dirty="0"/>
              <a:t>Sn cable</a:t>
            </a:r>
          </a:p>
        </p:txBody>
      </p:sp>
      <p:pic>
        <p:nvPicPr>
          <p:cNvPr id="32" name="Picture 31" descr="A metal cylinder with a white cloth on it&#10;&#10;Description automatically generated with medium confidence">
            <a:extLst>
              <a:ext uri="{FF2B5EF4-FFF2-40B4-BE49-F238E27FC236}">
                <a16:creationId xmlns:a16="http://schemas.microsoft.com/office/drawing/2014/main" id="{90EA0CD1-8896-2DD1-F865-8D399EF218D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200000">
            <a:off x="5293604" y="2607504"/>
            <a:ext cx="3777011" cy="1966217"/>
          </a:xfrm>
          <a:prstGeom prst="rect">
            <a:avLst/>
          </a:prstGeom>
        </p:spPr>
      </p:pic>
      <p:pic>
        <p:nvPicPr>
          <p:cNvPr id="43" name="Picture 42" descr="A close-up of a cylindrical object&#10;&#10;Description automatically generated">
            <a:extLst>
              <a:ext uri="{FF2B5EF4-FFF2-40B4-BE49-F238E27FC236}">
                <a16:creationId xmlns:a16="http://schemas.microsoft.com/office/drawing/2014/main" id="{FF790D4A-1FA6-D074-D843-D2FA170F463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16200000">
            <a:off x="3003949" y="2580139"/>
            <a:ext cx="3765927" cy="2032031"/>
          </a:xfrm>
          <a:prstGeom prst="rect">
            <a:avLst/>
          </a:prstGeom>
        </p:spPr>
      </p:pic>
      <p:pic>
        <p:nvPicPr>
          <p:cNvPr id="47" name="Picture 46" descr="A close up of a metal object&#10;&#10;Description automatically generated">
            <a:extLst>
              <a:ext uri="{FF2B5EF4-FFF2-40B4-BE49-F238E27FC236}">
                <a16:creationId xmlns:a16="http://schemas.microsoft.com/office/drawing/2014/main" id="{3E59C655-8D27-37DF-8478-2B658288E01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88941" y="1052522"/>
            <a:ext cx="2788069" cy="3190240"/>
          </a:xfrm>
          <a:prstGeom prst="rect">
            <a:avLst/>
          </a:prstGeom>
        </p:spPr>
      </p:pic>
      <p:pic>
        <p:nvPicPr>
          <p:cNvPr id="49" name="Picture 48" descr="A close-up of a cell&#10;&#10;Description automatically generated">
            <a:extLst>
              <a:ext uri="{FF2B5EF4-FFF2-40B4-BE49-F238E27FC236}">
                <a16:creationId xmlns:a16="http://schemas.microsoft.com/office/drawing/2014/main" id="{E03B25B4-1C2E-8C2D-C300-474E92D67B6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492302" y="4316113"/>
            <a:ext cx="2797750" cy="2098313"/>
          </a:xfrm>
          <a:prstGeom prst="rect">
            <a:avLst/>
          </a:prstGeom>
        </p:spPr>
      </p:pic>
      <p:sp>
        <p:nvSpPr>
          <p:cNvPr id="7" name="Content Placeholder 2">
            <a:extLst>
              <a:ext uri="{FF2B5EF4-FFF2-40B4-BE49-F238E27FC236}">
                <a16:creationId xmlns:a16="http://schemas.microsoft.com/office/drawing/2014/main" id="{332A9D7E-C5F1-38DE-A2D3-8E2BD99A4705}"/>
              </a:ext>
            </a:extLst>
          </p:cNvPr>
          <p:cNvSpPr>
            <a:spLocks noGrp="1"/>
          </p:cNvSpPr>
          <p:nvPr>
            <p:ph idx="1"/>
          </p:nvPr>
        </p:nvSpPr>
        <p:spPr>
          <a:xfrm>
            <a:off x="3821870" y="5557221"/>
            <a:ext cx="4532073" cy="857205"/>
          </a:xfrm>
        </p:spPr>
        <p:txBody>
          <a:bodyPr/>
          <a:lstStyle/>
          <a:p>
            <a:r>
              <a:rPr lang="en-US" sz="1500" dirty="0"/>
              <a:t>The impregnation of wide cables in groove (of up to 22 mm wide) with filled resin systems was demonstrated.</a:t>
            </a:r>
          </a:p>
        </p:txBody>
      </p:sp>
    </p:spTree>
    <p:extLst>
      <p:ext uri="{BB962C8B-B14F-4D97-AF65-F5344CB8AC3E}">
        <p14:creationId xmlns:p14="http://schemas.microsoft.com/office/powerpoint/2010/main" val="41797005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9753-9B82-2444-A832-A2F5EA35B560}"/>
              </a:ext>
            </a:extLst>
          </p:cNvPr>
          <p:cNvSpPr>
            <a:spLocks noGrp="1"/>
          </p:cNvSpPr>
          <p:nvPr>
            <p:ph type="title"/>
          </p:nvPr>
        </p:nvSpPr>
        <p:spPr/>
        <p:txBody>
          <a:bodyPr/>
          <a:lstStyle/>
          <a:p>
            <a:r>
              <a:rPr lang="en-US" dirty="0"/>
              <a:t>2. Impregnation materials </a:t>
            </a:r>
            <a:r>
              <a:rPr lang="en-US" b="0" dirty="0"/>
              <a:t>– </a:t>
            </a:r>
            <a:r>
              <a:rPr lang="en-US" sz="2400" b="0" dirty="0"/>
              <a:t>Development of filled wax impregnation</a:t>
            </a:r>
            <a:endParaRPr lang="en-US" b="0" i="1" dirty="0"/>
          </a:p>
        </p:txBody>
      </p:sp>
      <p:sp>
        <p:nvSpPr>
          <p:cNvPr id="5" name="Footer Placeholder 4">
            <a:extLst>
              <a:ext uri="{FF2B5EF4-FFF2-40B4-BE49-F238E27FC236}">
                <a16:creationId xmlns:a16="http://schemas.microsoft.com/office/drawing/2014/main" id="{D55579FB-9C38-2D4A-BB0A-17BF2B14F3EE}"/>
              </a:ext>
            </a:extLst>
          </p:cNvPr>
          <p:cNvSpPr>
            <a:spLocks noGrp="1"/>
          </p:cNvSpPr>
          <p:nvPr>
            <p:ph type="ftr" sz="quarter" idx="15"/>
          </p:nvPr>
        </p:nvSpPr>
        <p:spPr/>
        <p:txBody>
          <a:bodyPr/>
          <a:lstStyle/>
          <a:p>
            <a:r>
              <a:rPr lang="en-US" dirty="0"/>
              <a:t>Progress on Nb</a:t>
            </a:r>
            <a:r>
              <a:rPr lang="en-US" baseline="-25000" dirty="0"/>
              <a:t>3</a:t>
            </a:r>
            <a:r>
              <a:rPr lang="en-US" dirty="0"/>
              <a:t>Sn CCT: fabrication and assembly methods</a:t>
            </a:r>
            <a:r>
              <a:rPr lang="en-US" i="1" dirty="0">
                <a:solidFill>
                  <a:srgbClr val="FFFFFF"/>
                </a:solidFill>
              </a:rPr>
              <a:t> </a:t>
            </a:r>
            <a:r>
              <a:rPr lang="en-US" dirty="0"/>
              <a:t>| BERKELEY LAB</a:t>
            </a:r>
          </a:p>
        </p:txBody>
      </p: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18</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sp>
        <p:nvSpPr>
          <p:cNvPr id="25" name="TextBox 24">
            <a:extLst>
              <a:ext uri="{FF2B5EF4-FFF2-40B4-BE49-F238E27FC236}">
                <a16:creationId xmlns:a16="http://schemas.microsoft.com/office/drawing/2014/main" id="{556974B6-66C7-5E19-0A79-70349C9FDC0E}"/>
              </a:ext>
            </a:extLst>
          </p:cNvPr>
          <p:cNvSpPr txBox="1"/>
          <p:nvPr/>
        </p:nvSpPr>
        <p:spPr>
          <a:xfrm>
            <a:off x="594891" y="1070764"/>
            <a:ext cx="9647106" cy="523220"/>
          </a:xfrm>
          <a:prstGeom prst="rect">
            <a:avLst/>
          </a:prstGeom>
          <a:noFill/>
        </p:spPr>
        <p:txBody>
          <a:bodyPr wrap="square">
            <a:spAutoFit/>
          </a:bodyPr>
          <a:lstStyle/>
          <a:p>
            <a:r>
              <a:rPr lang="en-US" sz="2800" u="sng" dirty="0">
                <a:latin typeface="Arial" panose="020B0604020202020204"/>
              </a:rPr>
              <a:t>Impregnated coil for CCT sub7: Final surface reveal</a:t>
            </a:r>
            <a:endParaRPr lang="en-US" sz="2800" u="sng" dirty="0"/>
          </a:p>
        </p:txBody>
      </p:sp>
      <p:pic>
        <p:nvPicPr>
          <p:cNvPr id="3" name="Picture 2">
            <a:extLst>
              <a:ext uri="{FF2B5EF4-FFF2-40B4-BE49-F238E27FC236}">
                <a16:creationId xmlns:a16="http://schemas.microsoft.com/office/drawing/2014/main" id="{B8254129-3384-3014-16FD-64B47310B32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893481" y="2114242"/>
            <a:ext cx="1788902" cy="4263939"/>
          </a:xfrm>
          <a:prstGeom prst="rect">
            <a:avLst/>
          </a:prstGeom>
        </p:spPr>
      </p:pic>
      <p:pic>
        <p:nvPicPr>
          <p:cNvPr id="20" name="Picture 19">
            <a:extLst>
              <a:ext uri="{FF2B5EF4-FFF2-40B4-BE49-F238E27FC236}">
                <a16:creationId xmlns:a16="http://schemas.microsoft.com/office/drawing/2014/main" id="{C49F68C5-B7F0-99DF-13A0-3701C66D95F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35035" y="2110154"/>
            <a:ext cx="1861384" cy="4290646"/>
          </a:xfrm>
          <a:prstGeom prst="rect">
            <a:avLst/>
          </a:prstGeom>
        </p:spPr>
      </p:pic>
      <p:pic>
        <p:nvPicPr>
          <p:cNvPr id="22" name="Picture 21">
            <a:extLst>
              <a:ext uri="{FF2B5EF4-FFF2-40B4-BE49-F238E27FC236}">
                <a16:creationId xmlns:a16="http://schemas.microsoft.com/office/drawing/2014/main" id="{319F85D6-C0E7-80FB-1FDD-2BA8F16EF94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101327" y="2111430"/>
            <a:ext cx="2102753" cy="4324097"/>
          </a:xfrm>
          <a:prstGeom prst="rect">
            <a:avLst/>
          </a:prstGeom>
        </p:spPr>
      </p:pic>
      <p:pic>
        <p:nvPicPr>
          <p:cNvPr id="24" name="Picture 23">
            <a:extLst>
              <a:ext uri="{FF2B5EF4-FFF2-40B4-BE49-F238E27FC236}">
                <a16:creationId xmlns:a16="http://schemas.microsoft.com/office/drawing/2014/main" id="{E25BCCF0-9A2A-C408-036A-C65233FED23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a:ext>
            </a:extLst>
          </a:blip>
          <a:srcRect/>
          <a:stretch/>
        </p:blipFill>
        <p:spPr>
          <a:xfrm>
            <a:off x="9441750" y="2114242"/>
            <a:ext cx="2254357" cy="4321285"/>
          </a:xfrm>
          <a:prstGeom prst="rect">
            <a:avLst/>
          </a:prstGeom>
        </p:spPr>
      </p:pic>
      <p:sp>
        <p:nvSpPr>
          <p:cNvPr id="27" name="TextBox 26">
            <a:extLst>
              <a:ext uri="{FF2B5EF4-FFF2-40B4-BE49-F238E27FC236}">
                <a16:creationId xmlns:a16="http://schemas.microsoft.com/office/drawing/2014/main" id="{E9FD8C44-6B16-0595-5128-806E7D82DDD0}"/>
              </a:ext>
            </a:extLst>
          </p:cNvPr>
          <p:cNvSpPr txBox="1"/>
          <p:nvPr/>
        </p:nvSpPr>
        <p:spPr>
          <a:xfrm>
            <a:off x="1901075" y="1625698"/>
            <a:ext cx="3773713" cy="369332"/>
          </a:xfrm>
          <a:prstGeom prst="rect">
            <a:avLst/>
          </a:prstGeom>
          <a:noFill/>
        </p:spPr>
        <p:txBody>
          <a:bodyPr wrap="square">
            <a:spAutoFit/>
          </a:bodyPr>
          <a:lstStyle/>
          <a:p>
            <a:pPr algn="ctr"/>
            <a:r>
              <a:rPr lang="en-US" dirty="0"/>
              <a:t>After impregnation</a:t>
            </a:r>
          </a:p>
        </p:txBody>
      </p:sp>
      <p:sp>
        <p:nvSpPr>
          <p:cNvPr id="62" name="TextBox 61">
            <a:extLst>
              <a:ext uri="{FF2B5EF4-FFF2-40B4-BE49-F238E27FC236}">
                <a16:creationId xmlns:a16="http://schemas.microsoft.com/office/drawing/2014/main" id="{5F7CFBE7-7EA0-86D8-7950-EBFF9CE378A6}"/>
              </a:ext>
            </a:extLst>
          </p:cNvPr>
          <p:cNvSpPr txBox="1"/>
          <p:nvPr/>
        </p:nvSpPr>
        <p:spPr>
          <a:xfrm>
            <a:off x="4960014" y="1534356"/>
            <a:ext cx="1734457" cy="646331"/>
          </a:xfrm>
          <a:prstGeom prst="rect">
            <a:avLst/>
          </a:prstGeom>
          <a:noFill/>
        </p:spPr>
        <p:txBody>
          <a:bodyPr wrap="square">
            <a:spAutoFit/>
          </a:bodyPr>
          <a:lstStyle/>
          <a:p>
            <a:pPr algn="ctr"/>
            <a:r>
              <a:rPr lang="en-US" dirty="0"/>
              <a:t>Vacuum bag removed</a:t>
            </a:r>
          </a:p>
        </p:txBody>
      </p:sp>
      <p:sp>
        <p:nvSpPr>
          <p:cNvPr id="63" name="TextBox 62">
            <a:extLst>
              <a:ext uri="{FF2B5EF4-FFF2-40B4-BE49-F238E27FC236}">
                <a16:creationId xmlns:a16="http://schemas.microsoft.com/office/drawing/2014/main" id="{963988E0-9656-093A-3738-DECC7600DA13}"/>
              </a:ext>
            </a:extLst>
          </p:cNvPr>
          <p:cNvSpPr txBox="1"/>
          <p:nvPr/>
        </p:nvSpPr>
        <p:spPr>
          <a:xfrm>
            <a:off x="7251856" y="1513798"/>
            <a:ext cx="1734457" cy="646331"/>
          </a:xfrm>
          <a:prstGeom prst="rect">
            <a:avLst/>
          </a:prstGeom>
          <a:noFill/>
        </p:spPr>
        <p:txBody>
          <a:bodyPr wrap="square">
            <a:spAutoFit/>
          </a:bodyPr>
          <a:lstStyle/>
          <a:p>
            <a:pPr algn="ctr"/>
            <a:r>
              <a:rPr lang="en-US" dirty="0"/>
              <a:t>Vacuum bag removed</a:t>
            </a:r>
          </a:p>
        </p:txBody>
      </p:sp>
      <p:sp>
        <p:nvSpPr>
          <p:cNvPr id="72" name="TextBox 71">
            <a:extLst>
              <a:ext uri="{FF2B5EF4-FFF2-40B4-BE49-F238E27FC236}">
                <a16:creationId xmlns:a16="http://schemas.microsoft.com/office/drawing/2014/main" id="{CAB61F22-92E3-ED6D-B58E-705C6C45D2C2}"/>
              </a:ext>
            </a:extLst>
          </p:cNvPr>
          <p:cNvSpPr txBox="1"/>
          <p:nvPr/>
        </p:nvSpPr>
        <p:spPr>
          <a:xfrm>
            <a:off x="9746306" y="1190912"/>
            <a:ext cx="1734457" cy="923330"/>
          </a:xfrm>
          <a:prstGeom prst="rect">
            <a:avLst/>
          </a:prstGeom>
          <a:noFill/>
        </p:spPr>
        <p:txBody>
          <a:bodyPr wrap="square">
            <a:spAutoFit/>
          </a:bodyPr>
          <a:lstStyle/>
          <a:p>
            <a:pPr algn="ctr"/>
            <a:r>
              <a:rPr lang="en-US" dirty="0"/>
              <a:t>Final surface after peel ply is removed</a:t>
            </a:r>
          </a:p>
        </p:txBody>
      </p:sp>
      <p:grpSp>
        <p:nvGrpSpPr>
          <p:cNvPr id="104" name="Group 103">
            <a:extLst>
              <a:ext uri="{FF2B5EF4-FFF2-40B4-BE49-F238E27FC236}">
                <a16:creationId xmlns:a16="http://schemas.microsoft.com/office/drawing/2014/main" id="{87079996-3B52-E001-CC03-8150197C21B3}"/>
              </a:ext>
            </a:extLst>
          </p:cNvPr>
          <p:cNvGrpSpPr/>
          <p:nvPr/>
        </p:nvGrpSpPr>
        <p:grpSpPr>
          <a:xfrm>
            <a:off x="-47289" y="2544962"/>
            <a:ext cx="2940770" cy="3805069"/>
            <a:chOff x="-98438" y="2345554"/>
            <a:chExt cx="2940770" cy="3805069"/>
          </a:xfrm>
        </p:grpSpPr>
        <p:pic>
          <p:nvPicPr>
            <p:cNvPr id="55" name="Picture 54">
              <a:extLst>
                <a:ext uri="{FF2B5EF4-FFF2-40B4-BE49-F238E27FC236}">
                  <a16:creationId xmlns:a16="http://schemas.microsoft.com/office/drawing/2014/main" id="{C6AE7AF3-185B-51FF-BE9B-1D988C96DA4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rot="16200000">
              <a:off x="253138" y="2306333"/>
              <a:ext cx="2549972" cy="2628416"/>
            </a:xfrm>
            <a:prstGeom prst="rect">
              <a:avLst/>
            </a:prstGeom>
          </p:spPr>
        </p:pic>
        <p:sp>
          <p:nvSpPr>
            <p:cNvPr id="56" name="Rectangle 55">
              <a:extLst>
                <a:ext uri="{FF2B5EF4-FFF2-40B4-BE49-F238E27FC236}">
                  <a16:creationId xmlns:a16="http://schemas.microsoft.com/office/drawing/2014/main" id="{C2367D7F-AD17-8672-875B-3552DB16559B}"/>
                </a:ext>
              </a:extLst>
            </p:cNvPr>
            <p:cNvSpPr/>
            <p:nvPr/>
          </p:nvSpPr>
          <p:spPr>
            <a:xfrm>
              <a:off x="2040505" y="2345554"/>
              <a:ext cx="64506" cy="2549973"/>
            </a:xfrm>
            <a:prstGeom prst="rect">
              <a:avLst/>
            </a:prstGeom>
            <a:solidFill>
              <a:srgbClr val="00A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BAA924BC-90EA-8758-695C-CF4EEAD25344}"/>
                </a:ext>
              </a:extLst>
            </p:cNvPr>
            <p:cNvSpPr txBox="1"/>
            <p:nvPr/>
          </p:nvSpPr>
          <p:spPr>
            <a:xfrm>
              <a:off x="715993" y="2398035"/>
              <a:ext cx="844999" cy="273570"/>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effectLst/>
                  <a:uLnTx/>
                  <a:uFillTx/>
                  <a:latin typeface="Arial" panose="020B0604020202020204" pitchFamily="34" charset="0"/>
                  <a:cs typeface="Arial" panose="020B0604020202020204" pitchFamily="34" charset="0"/>
                </a:rPr>
                <a:t>Mandrel</a:t>
              </a:r>
            </a:p>
          </p:txBody>
        </p:sp>
        <p:sp>
          <p:nvSpPr>
            <p:cNvPr id="61" name="TextBox 60">
              <a:extLst>
                <a:ext uri="{FF2B5EF4-FFF2-40B4-BE49-F238E27FC236}">
                  <a16:creationId xmlns:a16="http://schemas.microsoft.com/office/drawing/2014/main" id="{6CDD8129-43C2-7CA9-DCCC-2D6E396E9C96}"/>
                </a:ext>
              </a:extLst>
            </p:cNvPr>
            <p:cNvSpPr txBox="1"/>
            <p:nvPr/>
          </p:nvSpPr>
          <p:spPr>
            <a:xfrm>
              <a:off x="631335" y="4447497"/>
              <a:ext cx="1295142" cy="273570"/>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effectLst/>
                  <a:uLnTx/>
                  <a:uFillTx/>
                  <a:latin typeface="Arial" panose="020B0604020202020204" pitchFamily="34" charset="0"/>
                  <a:cs typeface="Arial" panose="020B0604020202020204" pitchFamily="34" charset="0"/>
                </a:rPr>
                <a:t>Mandrel OD</a:t>
              </a:r>
            </a:p>
          </p:txBody>
        </p:sp>
        <p:cxnSp>
          <p:nvCxnSpPr>
            <p:cNvPr id="64" name="Straight Arrow Connector 63">
              <a:extLst>
                <a:ext uri="{FF2B5EF4-FFF2-40B4-BE49-F238E27FC236}">
                  <a16:creationId xmlns:a16="http://schemas.microsoft.com/office/drawing/2014/main" id="{85C36D77-FA41-C43D-EED8-AFD6F3AB8819}"/>
                </a:ext>
              </a:extLst>
            </p:cNvPr>
            <p:cNvCxnSpPr>
              <a:cxnSpLocks/>
              <a:stCxn id="65" idx="3"/>
            </p:cNvCxnSpPr>
            <p:nvPr/>
          </p:nvCxnSpPr>
          <p:spPr>
            <a:xfrm flipH="1" flipV="1">
              <a:off x="2072757" y="4895527"/>
              <a:ext cx="1" cy="399020"/>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BD078F9C-7E4B-A84D-4D08-3F7504B7D682}"/>
                </a:ext>
              </a:extLst>
            </p:cNvPr>
            <p:cNvSpPr txBox="1"/>
            <p:nvPr/>
          </p:nvSpPr>
          <p:spPr>
            <a:xfrm>
              <a:off x="-98438" y="5171436"/>
              <a:ext cx="2171196" cy="246221"/>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600" b="1" i="1" u="none" strike="noStrike" kern="1200" cap="none" spc="0" normalizeH="0" baseline="0" noProof="0" dirty="0">
                  <a:ln>
                    <a:noFill/>
                  </a:ln>
                  <a:solidFill>
                    <a:srgbClr val="00A0FF"/>
                  </a:solidFill>
                  <a:effectLst/>
                  <a:uLnTx/>
                  <a:uFillTx/>
                  <a:latin typeface="Arial" panose="020B0604020202020204" pitchFamily="34" charset="0"/>
                  <a:cs typeface="Arial" panose="020B0604020202020204" pitchFamily="34" charset="0"/>
                </a:rPr>
                <a:t>New </a:t>
              </a:r>
              <a:r>
                <a:rPr lang="en-US" sz="1600" b="1" i="1" dirty="0">
                  <a:solidFill>
                    <a:srgbClr val="00A0FF"/>
                  </a:solidFill>
                  <a:latin typeface="Arial" panose="020B0604020202020204" pitchFamily="34" charset="0"/>
                  <a:cs typeface="Arial" panose="020B0604020202020204" pitchFamily="34" charset="0"/>
                </a:rPr>
                <a:t>g</a:t>
              </a:r>
              <a:r>
                <a:rPr kumimoji="0" lang="en-US" sz="1600" b="1" i="1" u="none" strike="noStrike" kern="1200" cap="none" spc="0" normalizeH="0" baseline="0" noProof="0" dirty="0">
                  <a:ln>
                    <a:noFill/>
                  </a:ln>
                  <a:solidFill>
                    <a:srgbClr val="00A0FF"/>
                  </a:solidFill>
                  <a:effectLst/>
                  <a:uLnTx/>
                  <a:uFillTx/>
                  <a:latin typeface="Arial" panose="020B0604020202020204" pitchFamily="34" charset="0"/>
                  <a:cs typeface="Arial" panose="020B0604020202020204" pitchFamily="34" charset="0"/>
                </a:rPr>
                <a:t>lass fiber tape</a:t>
              </a:r>
            </a:p>
          </p:txBody>
        </p:sp>
        <p:sp>
          <p:nvSpPr>
            <p:cNvPr id="66" name="Rectangle 65">
              <a:extLst>
                <a:ext uri="{FF2B5EF4-FFF2-40B4-BE49-F238E27FC236}">
                  <a16:creationId xmlns:a16="http://schemas.microsoft.com/office/drawing/2014/main" id="{DF146AAE-3BC4-0CDA-9891-65C923F0061F}"/>
                </a:ext>
              </a:extLst>
            </p:cNvPr>
            <p:cNvSpPr/>
            <p:nvPr/>
          </p:nvSpPr>
          <p:spPr>
            <a:xfrm>
              <a:off x="2114404" y="2345554"/>
              <a:ext cx="64506" cy="2549973"/>
            </a:xfrm>
            <a:prstGeom prst="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7" name="Straight Arrow Connector 66">
              <a:extLst>
                <a:ext uri="{FF2B5EF4-FFF2-40B4-BE49-F238E27FC236}">
                  <a16:creationId xmlns:a16="http://schemas.microsoft.com/office/drawing/2014/main" id="{4B661390-3275-407C-A132-1D9B015513C4}"/>
                </a:ext>
              </a:extLst>
            </p:cNvPr>
            <p:cNvCxnSpPr>
              <a:cxnSpLocks/>
            </p:cNvCxnSpPr>
            <p:nvPr/>
          </p:nvCxnSpPr>
          <p:spPr>
            <a:xfrm flipV="1">
              <a:off x="2146657" y="4895527"/>
              <a:ext cx="0" cy="681981"/>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C3C6880A-99AB-2DFA-E5EE-C3CB33E1CF0A}"/>
                </a:ext>
              </a:extLst>
            </p:cNvPr>
            <p:cNvSpPr txBox="1"/>
            <p:nvPr/>
          </p:nvSpPr>
          <p:spPr>
            <a:xfrm>
              <a:off x="589558" y="5421726"/>
              <a:ext cx="1700666" cy="246221"/>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lang="en-US" sz="1600" b="1" i="1" dirty="0">
                  <a:solidFill>
                    <a:srgbClr val="00B050"/>
                  </a:solidFill>
                  <a:latin typeface="Arial" panose="020B0604020202020204" pitchFamily="34" charset="0"/>
                  <a:cs typeface="Arial" panose="020B0604020202020204" pitchFamily="34" charset="0"/>
                </a:rPr>
                <a:t>New Peel ply</a:t>
              </a:r>
              <a:endParaRPr kumimoji="0" lang="en-US" sz="1600" b="1" i="1"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endParaRPr>
            </a:p>
          </p:txBody>
        </p:sp>
        <p:sp>
          <p:nvSpPr>
            <p:cNvPr id="69" name="Rectangle 68">
              <a:extLst>
                <a:ext uri="{FF2B5EF4-FFF2-40B4-BE49-F238E27FC236}">
                  <a16:creationId xmlns:a16="http://schemas.microsoft.com/office/drawing/2014/main" id="{7909317D-132B-1FAF-6874-DD7AC12F4FB8}"/>
                </a:ext>
              </a:extLst>
            </p:cNvPr>
            <p:cNvSpPr/>
            <p:nvPr/>
          </p:nvSpPr>
          <p:spPr>
            <a:xfrm>
              <a:off x="2178910" y="2345554"/>
              <a:ext cx="228201" cy="2549973"/>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0" name="Straight Arrow Connector 69">
              <a:extLst>
                <a:ext uri="{FF2B5EF4-FFF2-40B4-BE49-F238E27FC236}">
                  <a16:creationId xmlns:a16="http://schemas.microsoft.com/office/drawing/2014/main" id="{5C89C244-E31A-6940-8F07-36C6282E3C99}"/>
                </a:ext>
              </a:extLst>
            </p:cNvPr>
            <p:cNvCxnSpPr>
              <a:cxnSpLocks/>
            </p:cNvCxnSpPr>
            <p:nvPr/>
          </p:nvCxnSpPr>
          <p:spPr>
            <a:xfrm flipV="1">
              <a:off x="2291795" y="4898778"/>
              <a:ext cx="0" cy="889852"/>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D58659AD-02CE-FDCC-C8A4-E44DFCD4EAD9}"/>
                </a:ext>
              </a:extLst>
            </p:cNvPr>
            <p:cNvSpPr txBox="1"/>
            <p:nvPr/>
          </p:nvSpPr>
          <p:spPr>
            <a:xfrm>
              <a:off x="573822" y="5665519"/>
              <a:ext cx="1700666" cy="246221"/>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lang="en-US" sz="1600" b="1" i="1" dirty="0">
                  <a:solidFill>
                    <a:srgbClr val="FFC000"/>
                  </a:solidFill>
                  <a:latin typeface="Arial" panose="020B0604020202020204" pitchFamily="34" charset="0"/>
                  <a:cs typeface="Arial" panose="020B0604020202020204" pitchFamily="34" charset="0"/>
                </a:rPr>
                <a:t>New Flow media</a:t>
              </a:r>
              <a:endParaRPr kumimoji="0" lang="en-US" sz="1600" b="1" i="1"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endParaRPr>
            </a:p>
          </p:txBody>
        </p:sp>
        <p:sp>
          <p:nvSpPr>
            <p:cNvPr id="86" name="Rectangle 85">
              <a:extLst>
                <a:ext uri="{FF2B5EF4-FFF2-40B4-BE49-F238E27FC236}">
                  <a16:creationId xmlns:a16="http://schemas.microsoft.com/office/drawing/2014/main" id="{63003FDF-3EB6-8072-3E73-3EF6BFCA08B7}"/>
                </a:ext>
              </a:extLst>
            </p:cNvPr>
            <p:cNvSpPr/>
            <p:nvPr/>
          </p:nvSpPr>
          <p:spPr>
            <a:xfrm>
              <a:off x="2407111" y="2346789"/>
              <a:ext cx="58054" cy="2549973"/>
            </a:xfrm>
            <a:prstGeom prst="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9" name="Straight Arrow Connector 88">
              <a:extLst>
                <a:ext uri="{FF2B5EF4-FFF2-40B4-BE49-F238E27FC236}">
                  <a16:creationId xmlns:a16="http://schemas.microsoft.com/office/drawing/2014/main" id="{8F737983-0B56-590C-FB5C-48885BB99803}"/>
                </a:ext>
              </a:extLst>
            </p:cNvPr>
            <p:cNvCxnSpPr>
              <a:cxnSpLocks/>
            </p:cNvCxnSpPr>
            <p:nvPr/>
          </p:nvCxnSpPr>
          <p:spPr>
            <a:xfrm flipV="1">
              <a:off x="2437752" y="4908249"/>
              <a:ext cx="0" cy="1128862"/>
            </a:xfrm>
            <a:prstGeom prst="straightConnector1">
              <a:avLst/>
            </a:prstGeom>
            <a:ln w="95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A9EE6E98-7931-7155-C2D2-A6358991C782}"/>
                </a:ext>
              </a:extLst>
            </p:cNvPr>
            <p:cNvSpPr txBox="1"/>
            <p:nvPr/>
          </p:nvSpPr>
          <p:spPr>
            <a:xfrm>
              <a:off x="919393" y="5877053"/>
              <a:ext cx="1700666" cy="273570"/>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solidFill>
                    <a:srgbClr val="92D050"/>
                  </a:solidFill>
                  <a:effectLst/>
                  <a:uLnTx/>
                  <a:uFillTx/>
                  <a:latin typeface="Arial" panose="020B0604020202020204" pitchFamily="34" charset="0"/>
                  <a:cs typeface="Arial" panose="020B0604020202020204" pitchFamily="34" charset="0"/>
                </a:rPr>
                <a:t>Vacuum bag</a:t>
              </a:r>
            </a:p>
          </p:txBody>
        </p:sp>
        <p:sp>
          <p:nvSpPr>
            <p:cNvPr id="94" name="Rectangle 93">
              <a:extLst>
                <a:ext uri="{FF2B5EF4-FFF2-40B4-BE49-F238E27FC236}">
                  <a16:creationId xmlns:a16="http://schemas.microsoft.com/office/drawing/2014/main" id="{38606F8B-5F80-D305-B329-5D96095D2FC1}"/>
                </a:ext>
              </a:extLst>
            </p:cNvPr>
            <p:cNvSpPr/>
            <p:nvPr/>
          </p:nvSpPr>
          <p:spPr>
            <a:xfrm>
              <a:off x="816304" y="3336199"/>
              <a:ext cx="1216337" cy="664517"/>
            </a:xfrm>
            <a:prstGeom prst="rect">
              <a:avLst/>
            </a:prstGeom>
            <a:pattFill prst="ltDnDiag">
              <a:fgClr>
                <a:schemeClr val="accent1"/>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83C7FB02-E420-499E-2DB2-E417CBFB82FF}"/>
                </a:ext>
              </a:extLst>
            </p:cNvPr>
            <p:cNvSpPr/>
            <p:nvPr/>
          </p:nvSpPr>
          <p:spPr>
            <a:xfrm>
              <a:off x="877399" y="3388357"/>
              <a:ext cx="1102751" cy="549694"/>
            </a:xfrm>
            <a:prstGeom prst="rect">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C6CE5905-76B9-0DA9-A7E8-0D1B9AF58B31}"/>
                </a:ext>
              </a:extLst>
            </p:cNvPr>
            <p:cNvSpPr txBox="1"/>
            <p:nvPr/>
          </p:nvSpPr>
          <p:spPr>
            <a:xfrm>
              <a:off x="968472" y="3539422"/>
              <a:ext cx="911366" cy="273570"/>
            </a:xfrm>
            <a:prstGeom prst="rect">
              <a:avLst/>
            </a:prstGeom>
            <a:ln>
              <a:noFill/>
            </a:ln>
          </p:spPr>
          <p:txBody>
            <a:bodyPr wrap="square" lIns="0" tIns="0" rIns="0" bIns="0" rtlCol="0" anchor="ctr" anchorCtr="0">
              <a:spAutoFit/>
            </a:bodyPr>
            <a:lstStyle/>
            <a:p>
              <a:pPr marR="0" algn="ctr" defTabSz="4388900" rtl="0" eaLnBrk="1" fontAlgn="auto" latinLnBrk="0" hangingPunct="1">
                <a:lnSpc>
                  <a:spcPct val="100000"/>
                </a:lnSpc>
                <a:spcBef>
                  <a:spcPts val="0"/>
                </a:spcBef>
                <a:spcAft>
                  <a:spcPts val="0"/>
                </a:spcAft>
                <a:buClrTx/>
                <a:buSzTx/>
                <a:buFont typeface="Arial" pitchFamily="34" charset="0"/>
                <a:buNone/>
                <a:tabLst/>
              </a:pPr>
              <a:r>
                <a:rPr kumimoji="0" lang="en-US" sz="1400" i="1" u="none" strike="noStrike" kern="1200" cap="none" spc="0" normalizeH="0" baseline="0" noProof="0" dirty="0">
                  <a:ln>
                    <a:noFill/>
                  </a:ln>
                  <a:effectLst/>
                  <a:uLnTx/>
                  <a:uFillTx/>
                  <a:latin typeface="Arial" panose="020B0604020202020204" pitchFamily="34" charset="0"/>
                  <a:cs typeface="Arial" panose="020B0604020202020204" pitchFamily="34" charset="0"/>
                </a:rPr>
                <a:t>Cable</a:t>
              </a:r>
            </a:p>
          </p:txBody>
        </p:sp>
        <p:cxnSp>
          <p:nvCxnSpPr>
            <p:cNvPr id="97" name="Straight Arrow Connector 96">
              <a:extLst>
                <a:ext uri="{FF2B5EF4-FFF2-40B4-BE49-F238E27FC236}">
                  <a16:creationId xmlns:a16="http://schemas.microsoft.com/office/drawing/2014/main" id="{DE23614F-CA2D-B3D1-D26B-2A94DC327313}"/>
                </a:ext>
              </a:extLst>
            </p:cNvPr>
            <p:cNvCxnSpPr>
              <a:cxnSpLocks/>
            </p:cNvCxnSpPr>
            <p:nvPr/>
          </p:nvCxnSpPr>
          <p:spPr>
            <a:xfrm flipV="1">
              <a:off x="218964" y="2348451"/>
              <a:ext cx="0" cy="2547076"/>
            </a:xfrm>
            <a:prstGeom prst="straightConnector1">
              <a:avLst/>
            </a:prstGeom>
            <a:ln w="25400">
              <a:solidFill>
                <a:srgbClr val="00A0FF"/>
              </a:solidFill>
              <a:prstDash val="sysDot"/>
              <a:tailEnd type="none"/>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16737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C64D6D74-F104-4542-BBBD-823877E6D286}"/>
              </a:ext>
            </a:extLst>
          </p:cNvPr>
          <p:cNvSpPr>
            <a:spLocks noGrp="1"/>
          </p:cNvSpPr>
          <p:nvPr>
            <p:ph idx="1"/>
          </p:nvPr>
        </p:nvSpPr>
        <p:spPr>
          <a:xfrm>
            <a:off x="216681" y="2273800"/>
            <a:ext cx="2628000" cy="1828800"/>
          </a:xfrm>
        </p:spPr>
        <p:txBody>
          <a:bodyPr/>
          <a:lstStyle/>
          <a:p>
            <a:r>
              <a:rPr lang="en-US" sz="3200" dirty="0">
                <a:solidFill>
                  <a:schemeClr val="accent6"/>
                </a:solidFill>
              </a:rPr>
              <a:t>01</a:t>
            </a:r>
          </a:p>
          <a:p>
            <a:r>
              <a:rPr lang="en-US" sz="2000" dirty="0"/>
              <a:t>Mandrel fabrication</a:t>
            </a:r>
          </a:p>
        </p:txBody>
      </p:sp>
      <p:sp>
        <p:nvSpPr>
          <p:cNvPr id="9" name="Content Placeholder 8">
            <a:extLst>
              <a:ext uri="{FF2B5EF4-FFF2-40B4-BE49-F238E27FC236}">
                <a16:creationId xmlns:a16="http://schemas.microsoft.com/office/drawing/2014/main" id="{2CBEE79C-84E8-0E4B-B254-1F9614D151DF}"/>
              </a:ext>
            </a:extLst>
          </p:cNvPr>
          <p:cNvSpPr>
            <a:spLocks noGrp="1"/>
          </p:cNvSpPr>
          <p:nvPr>
            <p:ph idx="11"/>
          </p:nvPr>
        </p:nvSpPr>
        <p:spPr>
          <a:xfrm>
            <a:off x="3229604" y="2273800"/>
            <a:ext cx="2628000" cy="1828800"/>
          </a:xfrm>
        </p:spPr>
        <p:txBody>
          <a:bodyPr/>
          <a:lstStyle/>
          <a:p>
            <a:r>
              <a:rPr lang="en-US" sz="3200" dirty="0">
                <a:solidFill>
                  <a:schemeClr val="accent6"/>
                </a:solidFill>
              </a:rPr>
              <a:t>02</a:t>
            </a:r>
          </a:p>
          <a:p>
            <a:r>
              <a:rPr lang="en-US" sz="2000" dirty="0"/>
              <a:t>Impregnation materials</a:t>
            </a:r>
          </a:p>
        </p:txBody>
      </p:sp>
      <p:sp>
        <p:nvSpPr>
          <p:cNvPr id="10" name="Content Placeholder 9">
            <a:extLst>
              <a:ext uri="{FF2B5EF4-FFF2-40B4-BE49-F238E27FC236}">
                <a16:creationId xmlns:a16="http://schemas.microsoft.com/office/drawing/2014/main" id="{85A9E089-8A73-1E4B-A85C-4C44820F6851}"/>
              </a:ext>
            </a:extLst>
          </p:cNvPr>
          <p:cNvSpPr>
            <a:spLocks noGrp="1"/>
          </p:cNvSpPr>
          <p:nvPr>
            <p:ph idx="12"/>
          </p:nvPr>
        </p:nvSpPr>
        <p:spPr>
          <a:xfrm>
            <a:off x="6242527" y="2273800"/>
            <a:ext cx="2628000" cy="1828800"/>
          </a:xfrm>
        </p:spPr>
        <p:txBody>
          <a:bodyPr/>
          <a:lstStyle/>
          <a:p>
            <a:r>
              <a:rPr lang="en-US" sz="3200" dirty="0">
                <a:solidFill>
                  <a:schemeClr val="accent6"/>
                </a:solidFill>
              </a:rPr>
              <a:t>03</a:t>
            </a:r>
          </a:p>
          <a:p>
            <a:r>
              <a:rPr lang="en-US" sz="2000" dirty="0"/>
              <a:t>Assembly progress</a:t>
            </a:r>
          </a:p>
        </p:txBody>
      </p:sp>
      <p:sp>
        <p:nvSpPr>
          <p:cNvPr id="7" name="Title 6">
            <a:extLst>
              <a:ext uri="{FF2B5EF4-FFF2-40B4-BE49-F238E27FC236}">
                <a16:creationId xmlns:a16="http://schemas.microsoft.com/office/drawing/2014/main" id="{5FF10101-1B42-7D47-8A74-6B7E853595D3}"/>
              </a:ext>
            </a:extLst>
          </p:cNvPr>
          <p:cNvSpPr>
            <a:spLocks noGrp="1"/>
          </p:cNvSpPr>
          <p:nvPr>
            <p:ph type="title"/>
          </p:nvPr>
        </p:nvSpPr>
        <p:spPr/>
        <p:txBody>
          <a:bodyPr/>
          <a:lstStyle/>
          <a:p>
            <a:r>
              <a:rPr lang="en-US" dirty="0"/>
              <a:t>Table of contents</a:t>
            </a:r>
          </a:p>
        </p:txBody>
      </p:sp>
      <p:sp>
        <p:nvSpPr>
          <p:cNvPr id="5" name="Footer Placeholder 4">
            <a:extLst>
              <a:ext uri="{FF2B5EF4-FFF2-40B4-BE49-F238E27FC236}">
                <a16:creationId xmlns:a16="http://schemas.microsoft.com/office/drawing/2014/main" id="{CA472AA6-E8B4-9F47-B3A6-38674957AFE8}"/>
              </a:ext>
            </a:extLst>
          </p:cNvPr>
          <p:cNvSpPr>
            <a:spLocks noGrp="1"/>
          </p:cNvSpPr>
          <p:nvPr>
            <p:ph type="ftr" sz="quarter" idx="20"/>
          </p:nvPr>
        </p:nvSpPr>
        <p:spPr/>
        <p:txBody>
          <a:bodyPr/>
          <a:lstStyle/>
          <a:p>
            <a:r>
              <a:rPr lang="en-US" dirty="0"/>
              <a:t>Progress on Nb</a:t>
            </a:r>
            <a:r>
              <a:rPr lang="en-US" baseline="-25000" dirty="0"/>
              <a:t>3</a:t>
            </a:r>
            <a:r>
              <a:rPr lang="en-US" dirty="0"/>
              <a:t>Sn CCT: fabrication and assembly methods</a:t>
            </a:r>
            <a:r>
              <a:rPr lang="en-US" i="1" dirty="0">
                <a:solidFill>
                  <a:srgbClr val="FFFFFF"/>
                </a:solidFill>
              </a:rPr>
              <a:t> </a:t>
            </a:r>
            <a:r>
              <a:rPr lang="en-US" dirty="0"/>
              <a:t>| BERKELEY LAB</a:t>
            </a:r>
          </a:p>
        </p:txBody>
      </p:sp>
      <p:sp>
        <p:nvSpPr>
          <p:cNvPr id="6" name="Slide Number Placeholder 5">
            <a:extLst>
              <a:ext uri="{FF2B5EF4-FFF2-40B4-BE49-F238E27FC236}">
                <a16:creationId xmlns:a16="http://schemas.microsoft.com/office/drawing/2014/main" id="{AD5F41E7-8DF8-3F4E-ACF4-93E5E9E9E5EB}"/>
              </a:ext>
            </a:extLst>
          </p:cNvPr>
          <p:cNvSpPr>
            <a:spLocks noGrp="1"/>
          </p:cNvSpPr>
          <p:nvPr>
            <p:ph type="sldNum" sz="quarter" idx="21"/>
          </p:nvPr>
        </p:nvSpPr>
        <p:spPr/>
        <p:txBody>
          <a:bodyPr/>
          <a:lstStyle/>
          <a:p>
            <a:fld id="{0EF2EA88-E9D4-0C4F-A5DF-5FE49FAF8E2F}" type="slidenum">
              <a:rPr lang="en-US" smtClean="0"/>
              <a:pPr/>
              <a:t>19</a:t>
            </a:fld>
            <a:endParaRPr lang="en-US" dirty="0"/>
          </a:p>
        </p:txBody>
      </p:sp>
      <p:sp>
        <p:nvSpPr>
          <p:cNvPr id="24" name="Rectangle 23">
            <a:extLst>
              <a:ext uri="{FF2B5EF4-FFF2-40B4-BE49-F238E27FC236}">
                <a16:creationId xmlns:a16="http://schemas.microsoft.com/office/drawing/2014/main" id="{8B8C7C17-B593-476C-9648-FC605FBE732E}"/>
              </a:ext>
            </a:extLst>
          </p:cNvPr>
          <p:cNvSpPr/>
          <p:nvPr/>
        </p:nvSpPr>
        <p:spPr>
          <a:xfrm>
            <a:off x="6242527" y="2273800"/>
            <a:ext cx="2628000" cy="1828800"/>
          </a:xfrm>
          <a:prstGeom prst="rect">
            <a:avLst/>
          </a:prstGeom>
          <a:noFill/>
          <a:ln w="22225">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ooter Placeholder 21">
            <a:extLst>
              <a:ext uri="{FF2B5EF4-FFF2-40B4-BE49-F238E27FC236}">
                <a16:creationId xmlns:a16="http://schemas.microsoft.com/office/drawing/2014/main" id="{23294F37-3E63-4991-9295-50ED4B61FD80}"/>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sp>
        <p:nvSpPr>
          <p:cNvPr id="12" name="Content Placeholder 10">
            <a:extLst>
              <a:ext uri="{FF2B5EF4-FFF2-40B4-BE49-F238E27FC236}">
                <a16:creationId xmlns:a16="http://schemas.microsoft.com/office/drawing/2014/main" id="{B67596C8-82D7-4934-9766-AE13EAC1E275}"/>
              </a:ext>
            </a:extLst>
          </p:cNvPr>
          <p:cNvSpPr txBox="1">
            <a:spLocks/>
          </p:cNvSpPr>
          <p:nvPr/>
        </p:nvSpPr>
        <p:spPr>
          <a:xfrm>
            <a:off x="9255451" y="2273800"/>
            <a:ext cx="2628000" cy="1828800"/>
          </a:xfrm>
          <a:prstGeom prst="rect">
            <a:avLst/>
          </a:prstGeom>
        </p:spPr>
        <p:txBody>
          <a:bodyPr vert="horz" lIns="91440" tIns="45720" rIns="91440" bIns="45720" rtlCol="0">
            <a:noAutofit/>
          </a:bodyPr>
          <a:lstStyle>
            <a:lvl1pPr marL="0" indent="0" algn="l" defTabSz="457200" rtl="0" eaLnBrk="1" latinLnBrk="0" hangingPunct="1">
              <a:lnSpc>
                <a:spcPct val="110000"/>
              </a:lnSpc>
              <a:spcBef>
                <a:spcPts val="800"/>
              </a:spcBef>
              <a:buClr>
                <a:schemeClr val="accent2"/>
              </a:buClr>
              <a:buFont typeface="Arial"/>
              <a:buNone/>
              <a:defRPr sz="1400" kern="1200">
                <a:solidFill>
                  <a:schemeClr val="tx1"/>
                </a:solidFill>
                <a:latin typeface="+mn-lt"/>
                <a:ea typeface="+mn-ea"/>
                <a:cs typeface="+mn-cs"/>
              </a:defRPr>
            </a:lvl1pPr>
            <a:lvl2pPr marL="225425" indent="0" algn="l" defTabSz="457200" rtl="0" eaLnBrk="1" latinLnBrk="0" hangingPunct="1">
              <a:lnSpc>
                <a:spcPct val="110000"/>
              </a:lnSpc>
              <a:spcBef>
                <a:spcPts val="400"/>
              </a:spcBef>
              <a:buClr>
                <a:schemeClr val="accent2"/>
              </a:buClr>
              <a:buFont typeface="Arial"/>
              <a:buNone/>
              <a:defRPr sz="1400" kern="1200" baseline="0">
                <a:solidFill>
                  <a:schemeClr val="tx1"/>
                </a:solidFill>
                <a:latin typeface="+mn-lt"/>
                <a:ea typeface="+mn-ea"/>
                <a:cs typeface="+mn-cs"/>
              </a:defRPr>
            </a:lvl2pPr>
            <a:lvl3pPr marL="460375" indent="0" algn="l" defTabSz="457200" rtl="0" eaLnBrk="1" latinLnBrk="0" hangingPunct="1">
              <a:spcBef>
                <a:spcPts val="400"/>
              </a:spcBef>
              <a:buClr>
                <a:schemeClr val="accent2"/>
              </a:buClr>
              <a:buSzPct val="85000"/>
              <a:buFont typeface="Arial"/>
              <a:buNone/>
              <a:defRPr sz="1400" kern="1200">
                <a:solidFill>
                  <a:schemeClr val="tx1"/>
                </a:solidFill>
                <a:latin typeface="+mn-lt"/>
                <a:ea typeface="+mn-ea"/>
                <a:cs typeface="+mn-cs"/>
              </a:defRPr>
            </a:lvl3pPr>
            <a:lvl4pPr marL="687388" indent="0" algn="l" defTabSz="457200" rtl="0" eaLnBrk="1" latinLnBrk="0" hangingPunct="1">
              <a:spcBef>
                <a:spcPts val="400"/>
              </a:spcBef>
              <a:buClr>
                <a:schemeClr val="accent2"/>
              </a:buClr>
              <a:buSzPct val="85000"/>
              <a:buFont typeface="Arial"/>
              <a:buNone/>
              <a:defRPr sz="1400" kern="1200">
                <a:solidFill>
                  <a:schemeClr val="tx1"/>
                </a:solidFill>
                <a:latin typeface="+mn-lt"/>
                <a:ea typeface="+mn-ea"/>
                <a:cs typeface="+mn-cs"/>
              </a:defRPr>
            </a:lvl4pPr>
            <a:lvl5pPr marL="912812" indent="0" algn="l" defTabSz="457200" rtl="0" eaLnBrk="1" latinLnBrk="0" hangingPunct="1">
              <a:spcBef>
                <a:spcPct val="20000"/>
              </a:spcBef>
              <a:buClr>
                <a:schemeClr val="accent2"/>
              </a:buClr>
              <a:buFont typeface="Arial"/>
              <a:buNone/>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dirty="0">
                <a:solidFill>
                  <a:schemeClr val="accent6"/>
                </a:solidFill>
              </a:rPr>
              <a:t>04</a:t>
            </a:r>
          </a:p>
          <a:p>
            <a:r>
              <a:rPr lang="en-US" sz="2000" dirty="0"/>
              <a:t>Conclusions and next steps</a:t>
            </a:r>
          </a:p>
        </p:txBody>
      </p:sp>
    </p:spTree>
    <p:extLst>
      <p:ext uri="{BB962C8B-B14F-4D97-AF65-F5344CB8AC3E}">
        <p14:creationId xmlns:p14="http://schemas.microsoft.com/office/powerpoint/2010/main" val="36340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C64D6D74-F104-4542-BBBD-823877E6D286}"/>
              </a:ext>
            </a:extLst>
          </p:cNvPr>
          <p:cNvSpPr>
            <a:spLocks noGrp="1"/>
          </p:cNvSpPr>
          <p:nvPr>
            <p:ph idx="1"/>
          </p:nvPr>
        </p:nvSpPr>
        <p:spPr>
          <a:xfrm>
            <a:off x="216681" y="2273800"/>
            <a:ext cx="2628000" cy="1828800"/>
          </a:xfrm>
        </p:spPr>
        <p:txBody>
          <a:bodyPr/>
          <a:lstStyle/>
          <a:p>
            <a:r>
              <a:rPr lang="en-US" sz="3200" dirty="0">
                <a:solidFill>
                  <a:schemeClr val="accent6"/>
                </a:solidFill>
              </a:rPr>
              <a:t>01</a:t>
            </a:r>
          </a:p>
          <a:p>
            <a:r>
              <a:rPr lang="en-US" sz="2000" dirty="0"/>
              <a:t>Mandrel fabrication</a:t>
            </a:r>
          </a:p>
        </p:txBody>
      </p:sp>
      <p:sp>
        <p:nvSpPr>
          <p:cNvPr id="9" name="Content Placeholder 8">
            <a:extLst>
              <a:ext uri="{FF2B5EF4-FFF2-40B4-BE49-F238E27FC236}">
                <a16:creationId xmlns:a16="http://schemas.microsoft.com/office/drawing/2014/main" id="{2CBEE79C-84E8-0E4B-B254-1F9614D151DF}"/>
              </a:ext>
            </a:extLst>
          </p:cNvPr>
          <p:cNvSpPr>
            <a:spLocks noGrp="1"/>
          </p:cNvSpPr>
          <p:nvPr>
            <p:ph idx="11"/>
          </p:nvPr>
        </p:nvSpPr>
        <p:spPr>
          <a:xfrm>
            <a:off x="3229604" y="2273800"/>
            <a:ext cx="2628000" cy="1828800"/>
          </a:xfrm>
        </p:spPr>
        <p:txBody>
          <a:bodyPr/>
          <a:lstStyle/>
          <a:p>
            <a:r>
              <a:rPr lang="en-US" sz="3200" dirty="0">
                <a:solidFill>
                  <a:schemeClr val="accent6"/>
                </a:solidFill>
              </a:rPr>
              <a:t>02</a:t>
            </a:r>
          </a:p>
          <a:p>
            <a:r>
              <a:rPr lang="en-US" sz="2000" dirty="0"/>
              <a:t>Impregnation materials</a:t>
            </a:r>
          </a:p>
        </p:txBody>
      </p:sp>
      <p:sp>
        <p:nvSpPr>
          <p:cNvPr id="10" name="Content Placeholder 9">
            <a:extLst>
              <a:ext uri="{FF2B5EF4-FFF2-40B4-BE49-F238E27FC236}">
                <a16:creationId xmlns:a16="http://schemas.microsoft.com/office/drawing/2014/main" id="{85A9E089-8A73-1E4B-A85C-4C44820F6851}"/>
              </a:ext>
            </a:extLst>
          </p:cNvPr>
          <p:cNvSpPr>
            <a:spLocks noGrp="1"/>
          </p:cNvSpPr>
          <p:nvPr>
            <p:ph idx="12"/>
          </p:nvPr>
        </p:nvSpPr>
        <p:spPr>
          <a:xfrm>
            <a:off x="6242527" y="2273800"/>
            <a:ext cx="2628000" cy="1828800"/>
          </a:xfrm>
        </p:spPr>
        <p:txBody>
          <a:bodyPr/>
          <a:lstStyle/>
          <a:p>
            <a:r>
              <a:rPr lang="en-US" sz="3200" dirty="0">
                <a:solidFill>
                  <a:schemeClr val="accent6"/>
                </a:solidFill>
              </a:rPr>
              <a:t>03</a:t>
            </a:r>
          </a:p>
          <a:p>
            <a:r>
              <a:rPr lang="en-US" sz="2000" dirty="0"/>
              <a:t>Assembly progress</a:t>
            </a:r>
          </a:p>
        </p:txBody>
      </p:sp>
      <p:sp>
        <p:nvSpPr>
          <p:cNvPr id="7" name="Title 6">
            <a:extLst>
              <a:ext uri="{FF2B5EF4-FFF2-40B4-BE49-F238E27FC236}">
                <a16:creationId xmlns:a16="http://schemas.microsoft.com/office/drawing/2014/main" id="{5FF10101-1B42-7D47-8A74-6B7E853595D3}"/>
              </a:ext>
            </a:extLst>
          </p:cNvPr>
          <p:cNvSpPr>
            <a:spLocks noGrp="1"/>
          </p:cNvSpPr>
          <p:nvPr>
            <p:ph type="title"/>
          </p:nvPr>
        </p:nvSpPr>
        <p:spPr/>
        <p:txBody>
          <a:bodyPr/>
          <a:lstStyle/>
          <a:p>
            <a:r>
              <a:rPr lang="en-US" dirty="0"/>
              <a:t>Table of contents</a:t>
            </a:r>
          </a:p>
        </p:txBody>
      </p:sp>
      <p:sp>
        <p:nvSpPr>
          <p:cNvPr id="5" name="Footer Placeholder 4">
            <a:extLst>
              <a:ext uri="{FF2B5EF4-FFF2-40B4-BE49-F238E27FC236}">
                <a16:creationId xmlns:a16="http://schemas.microsoft.com/office/drawing/2014/main" id="{CA472AA6-E8B4-9F47-B3A6-38674957AFE8}"/>
              </a:ext>
            </a:extLst>
          </p:cNvPr>
          <p:cNvSpPr>
            <a:spLocks noGrp="1"/>
          </p:cNvSpPr>
          <p:nvPr>
            <p:ph type="ftr" sz="quarter" idx="20"/>
          </p:nvPr>
        </p:nvSpPr>
        <p:spPr/>
        <p:txBody>
          <a:bodyPr/>
          <a:lstStyle/>
          <a:p>
            <a:r>
              <a:rPr lang="en-US" dirty="0"/>
              <a:t>Progress on Nb</a:t>
            </a:r>
            <a:r>
              <a:rPr lang="en-US" baseline="-25000" dirty="0"/>
              <a:t>3</a:t>
            </a:r>
            <a:r>
              <a:rPr lang="en-US" dirty="0"/>
              <a:t>Sn CCT: fabrication and assembly methods</a:t>
            </a:r>
            <a:r>
              <a:rPr lang="en-US" i="1" dirty="0">
                <a:solidFill>
                  <a:srgbClr val="FFFFFF"/>
                </a:solidFill>
              </a:rPr>
              <a:t> </a:t>
            </a:r>
            <a:r>
              <a:rPr lang="en-US" dirty="0"/>
              <a:t>| BERKELEY LAB</a:t>
            </a:r>
          </a:p>
        </p:txBody>
      </p:sp>
      <p:sp>
        <p:nvSpPr>
          <p:cNvPr id="6" name="Slide Number Placeholder 5">
            <a:extLst>
              <a:ext uri="{FF2B5EF4-FFF2-40B4-BE49-F238E27FC236}">
                <a16:creationId xmlns:a16="http://schemas.microsoft.com/office/drawing/2014/main" id="{AD5F41E7-8DF8-3F4E-ACF4-93E5E9E9E5EB}"/>
              </a:ext>
            </a:extLst>
          </p:cNvPr>
          <p:cNvSpPr>
            <a:spLocks noGrp="1"/>
          </p:cNvSpPr>
          <p:nvPr>
            <p:ph type="sldNum" sz="quarter" idx="21"/>
          </p:nvPr>
        </p:nvSpPr>
        <p:spPr/>
        <p:txBody>
          <a:bodyPr/>
          <a:lstStyle/>
          <a:p>
            <a:fld id="{0EF2EA88-E9D4-0C4F-A5DF-5FE49FAF8E2F}" type="slidenum">
              <a:rPr lang="en-US" smtClean="0"/>
              <a:pPr/>
              <a:t>2</a:t>
            </a:fld>
            <a:endParaRPr lang="en-US" dirty="0"/>
          </a:p>
        </p:txBody>
      </p:sp>
      <p:sp>
        <p:nvSpPr>
          <p:cNvPr id="24" name="Rectangle 23">
            <a:extLst>
              <a:ext uri="{FF2B5EF4-FFF2-40B4-BE49-F238E27FC236}">
                <a16:creationId xmlns:a16="http://schemas.microsoft.com/office/drawing/2014/main" id="{8B8C7C17-B593-476C-9648-FC605FBE732E}"/>
              </a:ext>
            </a:extLst>
          </p:cNvPr>
          <p:cNvSpPr/>
          <p:nvPr/>
        </p:nvSpPr>
        <p:spPr>
          <a:xfrm>
            <a:off x="216681" y="2273800"/>
            <a:ext cx="2628000" cy="1828800"/>
          </a:xfrm>
          <a:prstGeom prst="rect">
            <a:avLst/>
          </a:prstGeom>
          <a:noFill/>
          <a:ln w="22225">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ooter Placeholder 21">
            <a:extLst>
              <a:ext uri="{FF2B5EF4-FFF2-40B4-BE49-F238E27FC236}">
                <a16:creationId xmlns:a16="http://schemas.microsoft.com/office/drawing/2014/main" id="{23294F37-3E63-4991-9295-50ED4B61FD80}"/>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sp>
        <p:nvSpPr>
          <p:cNvPr id="12" name="Content Placeholder 10">
            <a:extLst>
              <a:ext uri="{FF2B5EF4-FFF2-40B4-BE49-F238E27FC236}">
                <a16:creationId xmlns:a16="http://schemas.microsoft.com/office/drawing/2014/main" id="{B67596C8-82D7-4934-9766-AE13EAC1E275}"/>
              </a:ext>
            </a:extLst>
          </p:cNvPr>
          <p:cNvSpPr txBox="1">
            <a:spLocks/>
          </p:cNvSpPr>
          <p:nvPr/>
        </p:nvSpPr>
        <p:spPr>
          <a:xfrm>
            <a:off x="9255451" y="2273800"/>
            <a:ext cx="2628000" cy="1828800"/>
          </a:xfrm>
          <a:prstGeom prst="rect">
            <a:avLst/>
          </a:prstGeom>
        </p:spPr>
        <p:txBody>
          <a:bodyPr vert="horz" lIns="91440" tIns="45720" rIns="91440" bIns="45720" rtlCol="0">
            <a:noAutofit/>
          </a:bodyPr>
          <a:lstStyle>
            <a:lvl1pPr marL="0" indent="0" algn="l" defTabSz="457200" rtl="0" eaLnBrk="1" latinLnBrk="0" hangingPunct="1">
              <a:lnSpc>
                <a:spcPct val="110000"/>
              </a:lnSpc>
              <a:spcBef>
                <a:spcPts val="800"/>
              </a:spcBef>
              <a:buClr>
                <a:schemeClr val="accent2"/>
              </a:buClr>
              <a:buFont typeface="Arial"/>
              <a:buNone/>
              <a:defRPr sz="1400" kern="1200">
                <a:solidFill>
                  <a:schemeClr val="tx1"/>
                </a:solidFill>
                <a:latin typeface="+mn-lt"/>
                <a:ea typeface="+mn-ea"/>
                <a:cs typeface="+mn-cs"/>
              </a:defRPr>
            </a:lvl1pPr>
            <a:lvl2pPr marL="225425" indent="0" algn="l" defTabSz="457200" rtl="0" eaLnBrk="1" latinLnBrk="0" hangingPunct="1">
              <a:lnSpc>
                <a:spcPct val="110000"/>
              </a:lnSpc>
              <a:spcBef>
                <a:spcPts val="400"/>
              </a:spcBef>
              <a:buClr>
                <a:schemeClr val="accent2"/>
              </a:buClr>
              <a:buFont typeface="Arial"/>
              <a:buNone/>
              <a:defRPr sz="1400" kern="1200" baseline="0">
                <a:solidFill>
                  <a:schemeClr val="tx1"/>
                </a:solidFill>
                <a:latin typeface="+mn-lt"/>
                <a:ea typeface="+mn-ea"/>
                <a:cs typeface="+mn-cs"/>
              </a:defRPr>
            </a:lvl2pPr>
            <a:lvl3pPr marL="460375" indent="0" algn="l" defTabSz="457200" rtl="0" eaLnBrk="1" latinLnBrk="0" hangingPunct="1">
              <a:spcBef>
                <a:spcPts val="400"/>
              </a:spcBef>
              <a:buClr>
                <a:schemeClr val="accent2"/>
              </a:buClr>
              <a:buSzPct val="85000"/>
              <a:buFont typeface="Arial"/>
              <a:buNone/>
              <a:defRPr sz="1400" kern="1200">
                <a:solidFill>
                  <a:schemeClr val="tx1"/>
                </a:solidFill>
                <a:latin typeface="+mn-lt"/>
                <a:ea typeface="+mn-ea"/>
                <a:cs typeface="+mn-cs"/>
              </a:defRPr>
            </a:lvl3pPr>
            <a:lvl4pPr marL="687388" indent="0" algn="l" defTabSz="457200" rtl="0" eaLnBrk="1" latinLnBrk="0" hangingPunct="1">
              <a:spcBef>
                <a:spcPts val="400"/>
              </a:spcBef>
              <a:buClr>
                <a:schemeClr val="accent2"/>
              </a:buClr>
              <a:buSzPct val="85000"/>
              <a:buFont typeface="Arial"/>
              <a:buNone/>
              <a:defRPr sz="1400" kern="1200">
                <a:solidFill>
                  <a:schemeClr val="tx1"/>
                </a:solidFill>
                <a:latin typeface="+mn-lt"/>
                <a:ea typeface="+mn-ea"/>
                <a:cs typeface="+mn-cs"/>
              </a:defRPr>
            </a:lvl4pPr>
            <a:lvl5pPr marL="912812" indent="0" algn="l" defTabSz="457200" rtl="0" eaLnBrk="1" latinLnBrk="0" hangingPunct="1">
              <a:spcBef>
                <a:spcPct val="20000"/>
              </a:spcBef>
              <a:buClr>
                <a:schemeClr val="accent2"/>
              </a:buClr>
              <a:buFont typeface="Arial"/>
              <a:buNone/>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dirty="0">
                <a:solidFill>
                  <a:schemeClr val="accent6"/>
                </a:solidFill>
              </a:rPr>
              <a:t>04</a:t>
            </a:r>
          </a:p>
          <a:p>
            <a:r>
              <a:rPr lang="en-US" sz="2000" dirty="0"/>
              <a:t>Conclusions and next steps</a:t>
            </a:r>
          </a:p>
        </p:txBody>
      </p:sp>
    </p:spTree>
    <p:extLst>
      <p:ext uri="{BB962C8B-B14F-4D97-AF65-F5344CB8AC3E}">
        <p14:creationId xmlns:p14="http://schemas.microsoft.com/office/powerpoint/2010/main" val="37957777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9753-9B82-2444-A832-A2F5EA35B560}"/>
              </a:ext>
            </a:extLst>
          </p:cNvPr>
          <p:cNvSpPr>
            <a:spLocks noGrp="1"/>
          </p:cNvSpPr>
          <p:nvPr>
            <p:ph type="title"/>
          </p:nvPr>
        </p:nvSpPr>
        <p:spPr/>
        <p:txBody>
          <a:bodyPr/>
          <a:lstStyle/>
          <a:p>
            <a:r>
              <a:rPr lang="en-US" dirty="0"/>
              <a:t>3. Assembly progress</a:t>
            </a:r>
            <a:endParaRPr lang="en-US" i="1" dirty="0"/>
          </a:p>
        </p:txBody>
      </p:sp>
      <p:sp>
        <p:nvSpPr>
          <p:cNvPr id="5" name="Footer Placeholder 4">
            <a:extLst>
              <a:ext uri="{FF2B5EF4-FFF2-40B4-BE49-F238E27FC236}">
                <a16:creationId xmlns:a16="http://schemas.microsoft.com/office/drawing/2014/main" id="{D55579FB-9C38-2D4A-BB0A-17BF2B14F3EE}"/>
              </a:ext>
            </a:extLst>
          </p:cNvPr>
          <p:cNvSpPr>
            <a:spLocks noGrp="1"/>
          </p:cNvSpPr>
          <p:nvPr>
            <p:ph type="ftr" sz="quarter" idx="15"/>
          </p:nvPr>
        </p:nvSpPr>
        <p:spPr/>
        <p:txBody>
          <a:bodyPr/>
          <a:lstStyle/>
          <a:p>
            <a:r>
              <a:rPr lang="en-US" dirty="0"/>
              <a:t>Progress on Nb</a:t>
            </a:r>
            <a:r>
              <a:rPr lang="en-US" baseline="-25000" dirty="0"/>
              <a:t>3</a:t>
            </a:r>
            <a:r>
              <a:rPr lang="en-US" dirty="0"/>
              <a:t>Sn CCT: fabrication and assembly methods</a:t>
            </a:r>
            <a:r>
              <a:rPr lang="en-US" i="1" dirty="0">
                <a:solidFill>
                  <a:srgbClr val="FFFFFF"/>
                </a:solidFill>
              </a:rPr>
              <a:t> </a:t>
            </a:r>
            <a:r>
              <a:rPr lang="en-US" dirty="0"/>
              <a:t>| BERKELEY LAB</a:t>
            </a:r>
          </a:p>
        </p:txBody>
      </p: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20</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sp>
        <p:nvSpPr>
          <p:cNvPr id="3" name="TextBox 2">
            <a:extLst>
              <a:ext uri="{FF2B5EF4-FFF2-40B4-BE49-F238E27FC236}">
                <a16:creationId xmlns:a16="http://schemas.microsoft.com/office/drawing/2014/main" id="{FECF2D5A-A92E-18DD-BC35-E576F337C22E}"/>
              </a:ext>
            </a:extLst>
          </p:cNvPr>
          <p:cNvSpPr txBox="1"/>
          <p:nvPr/>
        </p:nvSpPr>
        <p:spPr>
          <a:xfrm>
            <a:off x="77483" y="2002763"/>
            <a:ext cx="3571843" cy="1200329"/>
          </a:xfrm>
          <a:prstGeom prst="rect">
            <a:avLst/>
          </a:prstGeom>
          <a:noFill/>
        </p:spPr>
        <p:txBody>
          <a:bodyPr wrap="square">
            <a:spAutoFit/>
          </a:bodyPr>
          <a:lstStyle/>
          <a:p>
            <a:r>
              <a:rPr lang="en-US" dirty="0">
                <a:latin typeface="Arial" panose="020B0604020202020204"/>
              </a:rPr>
              <a:t>Continuous incremental improvements have been made to the fabrication and assembly process of the </a:t>
            </a:r>
            <a:r>
              <a:rPr lang="en-US" dirty="0" err="1">
                <a:latin typeface="Arial" panose="020B0604020202020204"/>
              </a:rPr>
              <a:t>smartshims</a:t>
            </a:r>
            <a:r>
              <a:rPr lang="en-US" dirty="0">
                <a:latin typeface="Arial" panose="020B0604020202020204"/>
              </a:rPr>
              <a:t>.</a:t>
            </a:r>
            <a:endParaRPr lang="en-US" dirty="0"/>
          </a:p>
        </p:txBody>
      </p:sp>
      <p:grpSp>
        <p:nvGrpSpPr>
          <p:cNvPr id="4" name="Group 3">
            <a:extLst>
              <a:ext uri="{FF2B5EF4-FFF2-40B4-BE49-F238E27FC236}">
                <a16:creationId xmlns:a16="http://schemas.microsoft.com/office/drawing/2014/main" id="{754FF31B-4461-3CAE-FA80-DD5083D32519}"/>
              </a:ext>
            </a:extLst>
          </p:cNvPr>
          <p:cNvGrpSpPr>
            <a:grpSpLocks noChangeAspect="1"/>
          </p:cNvGrpSpPr>
          <p:nvPr/>
        </p:nvGrpSpPr>
        <p:grpSpPr>
          <a:xfrm>
            <a:off x="38454" y="3793556"/>
            <a:ext cx="3817805" cy="2322198"/>
            <a:chOff x="7546022" y="3732663"/>
            <a:chExt cx="4313467" cy="2623687"/>
          </a:xfrm>
        </p:grpSpPr>
        <p:grpSp>
          <p:nvGrpSpPr>
            <p:cNvPr id="7" name="Group 6">
              <a:extLst>
                <a:ext uri="{FF2B5EF4-FFF2-40B4-BE49-F238E27FC236}">
                  <a16:creationId xmlns:a16="http://schemas.microsoft.com/office/drawing/2014/main" id="{946DCADC-6498-110E-A8E7-B65E9EB47CC0}"/>
                </a:ext>
              </a:extLst>
            </p:cNvPr>
            <p:cNvGrpSpPr/>
            <p:nvPr/>
          </p:nvGrpSpPr>
          <p:grpSpPr>
            <a:xfrm>
              <a:off x="7546022" y="3824557"/>
              <a:ext cx="4313467" cy="2375687"/>
              <a:chOff x="1024411" y="3581182"/>
              <a:chExt cx="4313467" cy="2375687"/>
            </a:xfrm>
          </p:grpSpPr>
          <p:pic>
            <p:nvPicPr>
              <p:cNvPr id="9" name="Graphic 8">
                <a:extLst>
                  <a:ext uri="{FF2B5EF4-FFF2-40B4-BE49-F238E27FC236}">
                    <a16:creationId xmlns:a16="http://schemas.microsoft.com/office/drawing/2014/main" id="{0C2FE598-A7DD-1884-EBF3-1AC682B96E6F}"/>
                  </a:ext>
                </a:extLst>
              </p:cNvPr>
              <p:cNvPicPr>
                <a:picLocks noChangeAspect="1"/>
              </p:cNvPicPr>
              <p:nvPr/>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52282" t="4263" b="57607"/>
              <a:stretch/>
            </p:blipFill>
            <p:spPr>
              <a:xfrm>
                <a:off x="1500886" y="3581182"/>
                <a:ext cx="3642276" cy="2248973"/>
              </a:xfrm>
              <a:prstGeom prst="rect">
                <a:avLst/>
              </a:prstGeom>
            </p:spPr>
          </p:pic>
          <p:sp>
            <p:nvSpPr>
              <p:cNvPr id="10" name="TextBox 9">
                <a:extLst>
                  <a:ext uri="{FF2B5EF4-FFF2-40B4-BE49-F238E27FC236}">
                    <a16:creationId xmlns:a16="http://schemas.microsoft.com/office/drawing/2014/main" id="{98030B54-720D-380A-0636-E68952E8C0C6}"/>
                  </a:ext>
                </a:extLst>
              </p:cNvPr>
              <p:cNvSpPr txBox="1"/>
              <p:nvPr/>
            </p:nvSpPr>
            <p:spPr>
              <a:xfrm>
                <a:off x="1024411" y="4062200"/>
                <a:ext cx="1065825" cy="452056"/>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Compressed air</a:t>
                </a:r>
              </a:p>
            </p:txBody>
          </p:sp>
          <p:sp>
            <p:nvSpPr>
              <p:cNvPr id="11" name="TextBox 10">
                <a:extLst>
                  <a:ext uri="{FF2B5EF4-FFF2-40B4-BE49-F238E27FC236}">
                    <a16:creationId xmlns:a16="http://schemas.microsoft.com/office/drawing/2014/main" id="{83960C95-0D1B-A173-251F-E35AE0C24B44}"/>
                  </a:ext>
                </a:extLst>
              </p:cNvPr>
              <p:cNvSpPr txBox="1"/>
              <p:nvPr/>
            </p:nvSpPr>
            <p:spPr>
              <a:xfrm>
                <a:off x="2595888" y="4049546"/>
                <a:ext cx="1563038" cy="246221"/>
              </a:xfrm>
              <a:prstGeom prst="rect">
                <a:avLst/>
              </a:prstGeom>
              <a:noFill/>
            </p:spPr>
            <p:txBody>
              <a:bodyPr wrap="square" rtlCol="0">
                <a:spAutoFit/>
              </a:bodyPr>
              <a:lstStyle/>
              <a:p>
                <a:pPr algn="ctr"/>
                <a:r>
                  <a:rPr lang="en-US" sz="1000" dirty="0" err="1">
                    <a:latin typeface="Arial" panose="020B0604020202020204" pitchFamily="34" charset="0"/>
                    <a:cs typeface="Arial" panose="020B0604020202020204" pitchFamily="34" charset="0"/>
                  </a:rPr>
                  <a:t>Smartshim</a:t>
                </a:r>
                <a:r>
                  <a:rPr lang="en-US" sz="1000" dirty="0">
                    <a:latin typeface="Arial" panose="020B0604020202020204" pitchFamily="34" charset="0"/>
                    <a:cs typeface="Arial" panose="020B0604020202020204" pitchFamily="34" charset="0"/>
                  </a:rPr>
                  <a:t> left</a:t>
                </a:r>
              </a:p>
            </p:txBody>
          </p:sp>
          <p:sp>
            <p:nvSpPr>
              <p:cNvPr id="12" name="TextBox 11">
                <a:extLst>
                  <a:ext uri="{FF2B5EF4-FFF2-40B4-BE49-F238E27FC236}">
                    <a16:creationId xmlns:a16="http://schemas.microsoft.com/office/drawing/2014/main" id="{98595694-D2E2-E2E5-8E9E-DBBE7BE44C84}"/>
                  </a:ext>
                </a:extLst>
              </p:cNvPr>
              <p:cNvSpPr txBox="1"/>
              <p:nvPr/>
            </p:nvSpPr>
            <p:spPr>
              <a:xfrm>
                <a:off x="2626206" y="4717936"/>
                <a:ext cx="1563038" cy="246221"/>
              </a:xfrm>
              <a:prstGeom prst="rect">
                <a:avLst/>
              </a:prstGeom>
              <a:noFill/>
            </p:spPr>
            <p:txBody>
              <a:bodyPr wrap="square" rtlCol="0">
                <a:spAutoFit/>
              </a:bodyPr>
              <a:lstStyle/>
              <a:p>
                <a:pPr algn="ctr"/>
                <a:r>
                  <a:rPr lang="en-US" sz="1000" dirty="0" err="1">
                    <a:latin typeface="Arial" panose="020B0604020202020204" pitchFamily="34" charset="0"/>
                    <a:cs typeface="Arial" panose="020B0604020202020204" pitchFamily="34" charset="0"/>
                  </a:rPr>
                  <a:t>Smartshim</a:t>
                </a:r>
                <a:r>
                  <a:rPr lang="en-US" sz="1000" dirty="0">
                    <a:latin typeface="Arial" panose="020B0604020202020204" pitchFamily="34" charset="0"/>
                    <a:cs typeface="Arial" panose="020B0604020202020204" pitchFamily="34" charset="0"/>
                  </a:rPr>
                  <a:t> right</a:t>
                </a:r>
              </a:p>
            </p:txBody>
          </p:sp>
          <p:sp>
            <p:nvSpPr>
              <p:cNvPr id="13" name="TextBox 12">
                <a:extLst>
                  <a:ext uri="{FF2B5EF4-FFF2-40B4-BE49-F238E27FC236}">
                    <a16:creationId xmlns:a16="http://schemas.microsoft.com/office/drawing/2014/main" id="{5268E966-6D24-EA19-8A52-68D09513672D}"/>
                  </a:ext>
                </a:extLst>
              </p:cNvPr>
              <p:cNvSpPr txBox="1"/>
              <p:nvPr/>
            </p:nvSpPr>
            <p:spPr>
              <a:xfrm>
                <a:off x="2641425" y="5339980"/>
                <a:ext cx="1537206"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Vacuum pump</a:t>
                </a:r>
              </a:p>
            </p:txBody>
          </p:sp>
          <p:sp>
            <p:nvSpPr>
              <p:cNvPr id="15" name="TextBox 14">
                <a:extLst>
                  <a:ext uri="{FF2B5EF4-FFF2-40B4-BE49-F238E27FC236}">
                    <a16:creationId xmlns:a16="http://schemas.microsoft.com/office/drawing/2014/main" id="{5D5D5303-2666-BC2A-691B-891B90FD6D21}"/>
                  </a:ext>
                </a:extLst>
              </p:cNvPr>
              <p:cNvSpPr txBox="1"/>
              <p:nvPr/>
            </p:nvSpPr>
            <p:spPr>
              <a:xfrm>
                <a:off x="1557324" y="5710648"/>
                <a:ext cx="1178952"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Resin mixer</a:t>
                </a:r>
              </a:p>
            </p:txBody>
          </p:sp>
          <p:sp>
            <p:nvSpPr>
              <p:cNvPr id="17" name="TextBox 16">
                <a:extLst>
                  <a:ext uri="{FF2B5EF4-FFF2-40B4-BE49-F238E27FC236}">
                    <a16:creationId xmlns:a16="http://schemas.microsoft.com/office/drawing/2014/main" id="{C955861F-002E-9554-FF99-2A37B0C89C62}"/>
                  </a:ext>
                </a:extLst>
              </p:cNvPr>
              <p:cNvSpPr txBox="1"/>
              <p:nvPr/>
            </p:nvSpPr>
            <p:spPr>
              <a:xfrm>
                <a:off x="4158926" y="5710648"/>
                <a:ext cx="1178952"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Overflow</a:t>
                </a:r>
              </a:p>
            </p:txBody>
          </p:sp>
        </p:grpSp>
        <p:sp>
          <p:nvSpPr>
            <p:cNvPr id="8" name="Rectangle 7">
              <a:extLst>
                <a:ext uri="{FF2B5EF4-FFF2-40B4-BE49-F238E27FC236}">
                  <a16:creationId xmlns:a16="http://schemas.microsoft.com/office/drawing/2014/main" id="{A91DEB81-D97B-85FB-4255-B93765919C17}"/>
                </a:ext>
              </a:extLst>
            </p:cNvPr>
            <p:cNvSpPr/>
            <p:nvPr/>
          </p:nvSpPr>
          <p:spPr>
            <a:xfrm>
              <a:off x="7663218" y="3732663"/>
              <a:ext cx="4196271" cy="2623687"/>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a:p>
          </p:txBody>
        </p:sp>
      </p:grpSp>
      <p:sp>
        <p:nvSpPr>
          <p:cNvPr id="18" name="TextBox 17">
            <a:extLst>
              <a:ext uri="{FF2B5EF4-FFF2-40B4-BE49-F238E27FC236}">
                <a16:creationId xmlns:a16="http://schemas.microsoft.com/office/drawing/2014/main" id="{FB43D410-DA77-F96E-2673-330B20653974}"/>
              </a:ext>
            </a:extLst>
          </p:cNvPr>
          <p:cNvSpPr txBox="1"/>
          <p:nvPr/>
        </p:nvSpPr>
        <p:spPr>
          <a:xfrm>
            <a:off x="573618" y="1404941"/>
            <a:ext cx="8149213" cy="523220"/>
          </a:xfrm>
          <a:prstGeom prst="rect">
            <a:avLst/>
          </a:prstGeom>
          <a:noFill/>
        </p:spPr>
        <p:txBody>
          <a:bodyPr wrap="square">
            <a:spAutoFit/>
          </a:bodyPr>
          <a:lstStyle/>
          <a:p>
            <a:r>
              <a:rPr lang="en-US" sz="2800" u="sng" dirty="0">
                <a:latin typeface="Arial" panose="020B0604020202020204"/>
              </a:rPr>
              <a:t>Assembly of CCT sub7 is in progress (</a:t>
            </a:r>
            <a:r>
              <a:rPr lang="en-US" sz="2800" u="sng" dirty="0" err="1">
                <a:latin typeface="Arial" panose="020B0604020202020204"/>
              </a:rPr>
              <a:t>smartshim</a:t>
            </a:r>
            <a:endParaRPr lang="en-US" sz="2800" u="sng" dirty="0"/>
          </a:p>
        </p:txBody>
      </p:sp>
      <p:pic>
        <p:nvPicPr>
          <p:cNvPr id="22" name="Picture 21" descr="A machine with a blue and silver object&#10;&#10;Description automatically generated with medium confidence">
            <a:extLst>
              <a:ext uri="{FF2B5EF4-FFF2-40B4-BE49-F238E27FC236}">
                <a16:creationId xmlns:a16="http://schemas.microsoft.com/office/drawing/2014/main" id="{88040D1A-DDBC-42FF-65E6-B4B08015342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36011" y="2104600"/>
            <a:ext cx="3021402" cy="4028536"/>
          </a:xfrm>
          <a:prstGeom prst="rect">
            <a:avLst/>
          </a:prstGeom>
          <a:ln>
            <a:solidFill>
              <a:schemeClr val="tx1"/>
            </a:solidFill>
          </a:ln>
        </p:spPr>
      </p:pic>
      <p:pic>
        <p:nvPicPr>
          <p:cNvPr id="24" name="Picture 23" descr="A blue and silver cylinder with metal rods&#10;&#10;Description automatically generated with medium confidence">
            <a:extLst>
              <a:ext uri="{FF2B5EF4-FFF2-40B4-BE49-F238E27FC236}">
                <a16:creationId xmlns:a16="http://schemas.microsoft.com/office/drawing/2014/main" id="{5C4AFB4C-4398-A54E-8B6C-27DED699615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909550" y="2104866"/>
            <a:ext cx="3673170" cy="4028270"/>
          </a:xfrm>
          <a:prstGeom prst="rect">
            <a:avLst/>
          </a:prstGeom>
          <a:ln>
            <a:solidFill>
              <a:schemeClr val="tx1"/>
            </a:solidFill>
          </a:ln>
        </p:spPr>
      </p:pic>
      <p:grpSp>
        <p:nvGrpSpPr>
          <p:cNvPr id="38" name="Group 37">
            <a:extLst>
              <a:ext uri="{FF2B5EF4-FFF2-40B4-BE49-F238E27FC236}">
                <a16:creationId xmlns:a16="http://schemas.microsoft.com/office/drawing/2014/main" id="{29195007-FD00-0FF5-9A6B-8AE84AF147A8}"/>
              </a:ext>
            </a:extLst>
          </p:cNvPr>
          <p:cNvGrpSpPr/>
          <p:nvPr/>
        </p:nvGrpSpPr>
        <p:grpSpPr>
          <a:xfrm>
            <a:off x="10839542" y="2466448"/>
            <a:ext cx="1210275" cy="2965136"/>
            <a:chOff x="7412800" y="1852420"/>
            <a:chExt cx="1210275" cy="2965136"/>
          </a:xfrm>
        </p:grpSpPr>
        <p:sp>
          <p:nvSpPr>
            <p:cNvPr id="29" name="Rectangle: Rounded Corners 28">
              <a:extLst>
                <a:ext uri="{FF2B5EF4-FFF2-40B4-BE49-F238E27FC236}">
                  <a16:creationId xmlns:a16="http://schemas.microsoft.com/office/drawing/2014/main" id="{0DA6460E-FCD7-12C6-7C48-C6F1378E9B11}"/>
                </a:ext>
              </a:extLst>
            </p:cNvPr>
            <p:cNvSpPr/>
            <p:nvPr/>
          </p:nvSpPr>
          <p:spPr>
            <a:xfrm>
              <a:off x="7458609" y="3769806"/>
              <a:ext cx="1164466" cy="1047750"/>
            </a:xfrm>
            <a:prstGeom prst="roundRect">
              <a:avLst/>
            </a:prstGeom>
            <a:solidFill>
              <a:schemeClr val="tx1">
                <a:lumMod val="90000"/>
                <a:lumOff val="1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CCT sub7</a:t>
              </a:r>
            </a:p>
          </p:txBody>
        </p:sp>
        <p:sp>
          <p:nvSpPr>
            <p:cNvPr id="30" name="TextBox 29">
              <a:extLst>
                <a:ext uri="{FF2B5EF4-FFF2-40B4-BE49-F238E27FC236}">
                  <a16:creationId xmlns:a16="http://schemas.microsoft.com/office/drawing/2014/main" id="{84E10990-FBA4-38EC-9C92-D52CF66946E8}"/>
                </a:ext>
              </a:extLst>
            </p:cNvPr>
            <p:cNvSpPr txBox="1"/>
            <p:nvPr/>
          </p:nvSpPr>
          <p:spPr>
            <a:xfrm>
              <a:off x="8034894" y="1852420"/>
              <a:ext cx="543560" cy="369332"/>
            </a:xfrm>
            <a:prstGeom prst="rect">
              <a:avLst/>
            </a:prstGeom>
            <a:noFill/>
          </p:spPr>
          <p:txBody>
            <a:bodyPr wrap="square">
              <a:spAutoFit/>
            </a:bodyPr>
            <a:lstStyle/>
            <a:p>
              <a:pPr algn="ctr"/>
              <a:r>
                <a:rPr lang="en-US" sz="1800" b="1" dirty="0">
                  <a:solidFill>
                    <a:srgbClr val="000000"/>
                  </a:solidFill>
                </a:rPr>
                <a:t>OL</a:t>
              </a:r>
              <a:endParaRPr lang="en-US" b="1" dirty="0"/>
            </a:p>
          </p:txBody>
        </p:sp>
        <p:grpSp>
          <p:nvGrpSpPr>
            <p:cNvPr id="31" name="Group 30">
              <a:extLst>
                <a:ext uri="{FF2B5EF4-FFF2-40B4-BE49-F238E27FC236}">
                  <a16:creationId xmlns:a16="http://schemas.microsoft.com/office/drawing/2014/main" id="{84A9C490-7D95-B51C-F5C1-7F55F99D13D4}"/>
                </a:ext>
              </a:extLst>
            </p:cNvPr>
            <p:cNvGrpSpPr/>
            <p:nvPr/>
          </p:nvGrpSpPr>
          <p:grpSpPr>
            <a:xfrm rot="16200000">
              <a:off x="6956618" y="2692497"/>
              <a:ext cx="1558696" cy="646331"/>
              <a:chOff x="16142262" y="13668269"/>
              <a:chExt cx="1863876" cy="646331"/>
            </a:xfrm>
          </p:grpSpPr>
          <p:sp>
            <p:nvSpPr>
              <p:cNvPr id="32" name="Rectangle: Rounded Corners 31">
                <a:extLst>
                  <a:ext uri="{FF2B5EF4-FFF2-40B4-BE49-F238E27FC236}">
                    <a16:creationId xmlns:a16="http://schemas.microsoft.com/office/drawing/2014/main" id="{344D4B30-DD4B-10AF-888C-C8EFF671550D}"/>
                  </a:ext>
                </a:extLst>
              </p:cNvPr>
              <p:cNvSpPr/>
              <p:nvPr/>
            </p:nvSpPr>
            <p:spPr>
              <a:xfrm>
                <a:off x="16147707" y="13717426"/>
                <a:ext cx="1858431" cy="546190"/>
              </a:xfrm>
              <a:prstGeom prst="roundRect">
                <a:avLst>
                  <a:gd name="adj" fmla="val 30090"/>
                </a:avLst>
              </a:prstGeom>
              <a:solidFill>
                <a:schemeClr val="accent5"/>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b="1"/>
              </a:p>
            </p:txBody>
          </p:sp>
          <p:sp>
            <p:nvSpPr>
              <p:cNvPr id="33" name="Rectangle 32">
                <a:extLst>
                  <a:ext uri="{FF2B5EF4-FFF2-40B4-BE49-F238E27FC236}">
                    <a16:creationId xmlns:a16="http://schemas.microsoft.com/office/drawing/2014/main" id="{D8415E3B-23EA-95B4-79AA-B622E56DBAA1}"/>
                  </a:ext>
                </a:extLst>
              </p:cNvPr>
              <p:cNvSpPr/>
              <p:nvPr/>
            </p:nvSpPr>
            <p:spPr>
              <a:xfrm>
                <a:off x="16142262" y="13668269"/>
                <a:ext cx="1841334"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b="1" i="1" dirty="0" err="1">
                    <a:solidFill>
                      <a:srgbClr val="000000"/>
                    </a:solidFill>
                    <a:cs typeface="Arial" panose="020B0604020202020204" pitchFamily="34" charset="0"/>
                  </a:rPr>
                  <a:t>Filled</a:t>
                </a:r>
                <a:r>
                  <a:rPr lang="fr-FR" b="1" i="1" dirty="0">
                    <a:solidFill>
                      <a:srgbClr val="000000"/>
                    </a:solidFill>
                    <a:cs typeface="Arial" panose="020B0604020202020204" pitchFamily="34" charset="0"/>
                  </a:rPr>
                  <a:t> </a:t>
                </a:r>
                <a:br>
                  <a:rPr lang="fr-FR" b="1" i="1" dirty="0">
                    <a:solidFill>
                      <a:srgbClr val="000000"/>
                    </a:solidFill>
                    <a:cs typeface="Arial" panose="020B0604020202020204" pitchFamily="34" charset="0"/>
                  </a:rPr>
                </a:br>
                <a:r>
                  <a:rPr lang="fr-FR" b="1" i="1" dirty="0" err="1">
                    <a:solidFill>
                      <a:srgbClr val="000000"/>
                    </a:solidFill>
                    <a:cs typeface="Arial" panose="020B0604020202020204" pitchFamily="34" charset="0"/>
                  </a:rPr>
                  <a:t>Paraffin</a:t>
                </a:r>
                <a:r>
                  <a:rPr lang="fr-FR" b="1" i="1" dirty="0">
                    <a:solidFill>
                      <a:srgbClr val="000000"/>
                    </a:solidFill>
                    <a:cs typeface="Arial" panose="020B0604020202020204" pitchFamily="34" charset="0"/>
                  </a:rPr>
                  <a:t> wax</a:t>
                </a:r>
              </a:p>
            </p:txBody>
          </p:sp>
        </p:grpSp>
        <p:sp>
          <p:nvSpPr>
            <p:cNvPr id="34" name="TextBox 33">
              <a:extLst>
                <a:ext uri="{FF2B5EF4-FFF2-40B4-BE49-F238E27FC236}">
                  <a16:creationId xmlns:a16="http://schemas.microsoft.com/office/drawing/2014/main" id="{9335992D-390D-AA90-299B-1FA04E1847B7}"/>
                </a:ext>
              </a:extLst>
            </p:cNvPr>
            <p:cNvSpPr txBox="1"/>
            <p:nvPr/>
          </p:nvSpPr>
          <p:spPr>
            <a:xfrm>
              <a:off x="7488301" y="1852420"/>
              <a:ext cx="543560" cy="369332"/>
            </a:xfrm>
            <a:prstGeom prst="rect">
              <a:avLst/>
            </a:prstGeom>
            <a:noFill/>
          </p:spPr>
          <p:txBody>
            <a:bodyPr wrap="square">
              <a:spAutoFit/>
            </a:bodyPr>
            <a:lstStyle/>
            <a:p>
              <a:pPr algn="ctr"/>
              <a:r>
                <a:rPr lang="en-US" b="1" dirty="0">
                  <a:solidFill>
                    <a:srgbClr val="000000"/>
                  </a:solidFill>
                </a:rPr>
                <a:t>I</a:t>
              </a:r>
              <a:r>
                <a:rPr lang="en-US" sz="1800" b="1" dirty="0">
                  <a:solidFill>
                    <a:srgbClr val="000000"/>
                  </a:solidFill>
                </a:rPr>
                <a:t>L</a:t>
              </a:r>
              <a:endParaRPr lang="en-US" b="1" dirty="0"/>
            </a:p>
          </p:txBody>
        </p:sp>
        <p:grpSp>
          <p:nvGrpSpPr>
            <p:cNvPr id="35" name="Group 34">
              <a:extLst>
                <a:ext uri="{FF2B5EF4-FFF2-40B4-BE49-F238E27FC236}">
                  <a16:creationId xmlns:a16="http://schemas.microsoft.com/office/drawing/2014/main" id="{076CB13C-9C16-C35B-FB9C-872EF7BF3969}"/>
                </a:ext>
              </a:extLst>
            </p:cNvPr>
            <p:cNvGrpSpPr/>
            <p:nvPr/>
          </p:nvGrpSpPr>
          <p:grpSpPr>
            <a:xfrm rot="16200000">
              <a:off x="7527721" y="2737264"/>
              <a:ext cx="1558694" cy="546190"/>
              <a:chOff x="16142263" y="13717426"/>
              <a:chExt cx="1863875" cy="546190"/>
            </a:xfrm>
          </p:grpSpPr>
          <p:sp>
            <p:nvSpPr>
              <p:cNvPr id="36" name="Rectangle: Rounded Corners 35">
                <a:extLst>
                  <a:ext uri="{FF2B5EF4-FFF2-40B4-BE49-F238E27FC236}">
                    <a16:creationId xmlns:a16="http://schemas.microsoft.com/office/drawing/2014/main" id="{B4369D02-08DD-7D7B-B9C7-034C6AA024E5}"/>
                  </a:ext>
                </a:extLst>
              </p:cNvPr>
              <p:cNvSpPr/>
              <p:nvPr/>
            </p:nvSpPr>
            <p:spPr>
              <a:xfrm>
                <a:off x="16147707" y="13717426"/>
                <a:ext cx="1858431" cy="546190"/>
              </a:xfrm>
              <a:prstGeom prst="roundRect">
                <a:avLst>
                  <a:gd name="adj" fmla="val 30090"/>
                </a:avLst>
              </a:prstGeom>
              <a:solidFill>
                <a:srgbClr val="F8CB79"/>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b="1"/>
              </a:p>
            </p:txBody>
          </p:sp>
          <p:sp>
            <p:nvSpPr>
              <p:cNvPr id="37" name="Rectangle 36">
                <a:extLst>
                  <a:ext uri="{FF2B5EF4-FFF2-40B4-BE49-F238E27FC236}">
                    <a16:creationId xmlns:a16="http://schemas.microsoft.com/office/drawing/2014/main" id="{CF221184-B772-E21D-8A19-8E7E4F522BC7}"/>
                  </a:ext>
                </a:extLst>
              </p:cNvPr>
              <p:cNvSpPr/>
              <p:nvPr/>
            </p:nvSpPr>
            <p:spPr>
              <a:xfrm>
                <a:off x="16142263" y="13806767"/>
                <a:ext cx="1841334"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b="1" i="1" dirty="0" err="1">
                    <a:solidFill>
                      <a:srgbClr val="000000"/>
                    </a:solidFill>
                    <a:cs typeface="Arial" panose="020B0604020202020204" pitchFamily="34" charset="0"/>
                  </a:rPr>
                  <a:t>Paraffin</a:t>
                </a:r>
                <a:r>
                  <a:rPr lang="fr-FR" b="1" i="1" dirty="0">
                    <a:solidFill>
                      <a:srgbClr val="000000"/>
                    </a:solidFill>
                    <a:cs typeface="Arial" panose="020B0604020202020204" pitchFamily="34" charset="0"/>
                  </a:rPr>
                  <a:t> wax</a:t>
                </a:r>
              </a:p>
            </p:txBody>
          </p:sp>
        </p:grpSp>
      </p:grpSp>
    </p:spTree>
    <p:extLst>
      <p:ext uri="{BB962C8B-B14F-4D97-AF65-F5344CB8AC3E}">
        <p14:creationId xmlns:p14="http://schemas.microsoft.com/office/powerpoint/2010/main" val="19451697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C64D6D74-F104-4542-BBBD-823877E6D286}"/>
              </a:ext>
            </a:extLst>
          </p:cNvPr>
          <p:cNvSpPr>
            <a:spLocks noGrp="1"/>
          </p:cNvSpPr>
          <p:nvPr>
            <p:ph idx="1"/>
          </p:nvPr>
        </p:nvSpPr>
        <p:spPr>
          <a:xfrm>
            <a:off x="216681" y="2273800"/>
            <a:ext cx="2628000" cy="1828800"/>
          </a:xfrm>
        </p:spPr>
        <p:txBody>
          <a:bodyPr/>
          <a:lstStyle/>
          <a:p>
            <a:r>
              <a:rPr lang="en-US" sz="3200" dirty="0">
                <a:solidFill>
                  <a:schemeClr val="accent6"/>
                </a:solidFill>
              </a:rPr>
              <a:t>01</a:t>
            </a:r>
          </a:p>
          <a:p>
            <a:r>
              <a:rPr lang="en-US" sz="2000" dirty="0"/>
              <a:t>Mandrel fabrication</a:t>
            </a:r>
          </a:p>
        </p:txBody>
      </p:sp>
      <p:sp>
        <p:nvSpPr>
          <p:cNvPr id="9" name="Content Placeholder 8">
            <a:extLst>
              <a:ext uri="{FF2B5EF4-FFF2-40B4-BE49-F238E27FC236}">
                <a16:creationId xmlns:a16="http://schemas.microsoft.com/office/drawing/2014/main" id="{2CBEE79C-84E8-0E4B-B254-1F9614D151DF}"/>
              </a:ext>
            </a:extLst>
          </p:cNvPr>
          <p:cNvSpPr>
            <a:spLocks noGrp="1"/>
          </p:cNvSpPr>
          <p:nvPr>
            <p:ph idx="11"/>
          </p:nvPr>
        </p:nvSpPr>
        <p:spPr>
          <a:xfrm>
            <a:off x="3229604" y="2273800"/>
            <a:ext cx="2628000" cy="1828800"/>
          </a:xfrm>
        </p:spPr>
        <p:txBody>
          <a:bodyPr/>
          <a:lstStyle/>
          <a:p>
            <a:r>
              <a:rPr lang="en-US" sz="3200" dirty="0">
                <a:solidFill>
                  <a:schemeClr val="accent6"/>
                </a:solidFill>
              </a:rPr>
              <a:t>02</a:t>
            </a:r>
          </a:p>
          <a:p>
            <a:r>
              <a:rPr lang="en-US" sz="2000" dirty="0"/>
              <a:t>Impregnation materials</a:t>
            </a:r>
          </a:p>
        </p:txBody>
      </p:sp>
      <p:sp>
        <p:nvSpPr>
          <p:cNvPr id="10" name="Content Placeholder 9">
            <a:extLst>
              <a:ext uri="{FF2B5EF4-FFF2-40B4-BE49-F238E27FC236}">
                <a16:creationId xmlns:a16="http://schemas.microsoft.com/office/drawing/2014/main" id="{85A9E089-8A73-1E4B-A85C-4C44820F6851}"/>
              </a:ext>
            </a:extLst>
          </p:cNvPr>
          <p:cNvSpPr>
            <a:spLocks noGrp="1"/>
          </p:cNvSpPr>
          <p:nvPr>
            <p:ph idx="12"/>
          </p:nvPr>
        </p:nvSpPr>
        <p:spPr>
          <a:xfrm>
            <a:off x="6242527" y="2273800"/>
            <a:ext cx="2628000" cy="1828800"/>
          </a:xfrm>
        </p:spPr>
        <p:txBody>
          <a:bodyPr/>
          <a:lstStyle/>
          <a:p>
            <a:r>
              <a:rPr lang="en-US" sz="3200" dirty="0">
                <a:solidFill>
                  <a:schemeClr val="accent6"/>
                </a:solidFill>
              </a:rPr>
              <a:t>03</a:t>
            </a:r>
          </a:p>
          <a:p>
            <a:r>
              <a:rPr lang="en-US" sz="2000" dirty="0"/>
              <a:t>Assembly progress</a:t>
            </a:r>
          </a:p>
        </p:txBody>
      </p:sp>
      <p:sp>
        <p:nvSpPr>
          <p:cNvPr id="7" name="Title 6">
            <a:extLst>
              <a:ext uri="{FF2B5EF4-FFF2-40B4-BE49-F238E27FC236}">
                <a16:creationId xmlns:a16="http://schemas.microsoft.com/office/drawing/2014/main" id="{5FF10101-1B42-7D47-8A74-6B7E853595D3}"/>
              </a:ext>
            </a:extLst>
          </p:cNvPr>
          <p:cNvSpPr>
            <a:spLocks noGrp="1"/>
          </p:cNvSpPr>
          <p:nvPr>
            <p:ph type="title"/>
          </p:nvPr>
        </p:nvSpPr>
        <p:spPr/>
        <p:txBody>
          <a:bodyPr/>
          <a:lstStyle/>
          <a:p>
            <a:r>
              <a:rPr lang="en-US" dirty="0"/>
              <a:t>Table of contents</a:t>
            </a:r>
          </a:p>
        </p:txBody>
      </p:sp>
      <p:sp>
        <p:nvSpPr>
          <p:cNvPr id="5" name="Footer Placeholder 4">
            <a:extLst>
              <a:ext uri="{FF2B5EF4-FFF2-40B4-BE49-F238E27FC236}">
                <a16:creationId xmlns:a16="http://schemas.microsoft.com/office/drawing/2014/main" id="{CA472AA6-E8B4-9F47-B3A6-38674957AFE8}"/>
              </a:ext>
            </a:extLst>
          </p:cNvPr>
          <p:cNvSpPr>
            <a:spLocks noGrp="1"/>
          </p:cNvSpPr>
          <p:nvPr>
            <p:ph type="ftr" sz="quarter" idx="20"/>
          </p:nvPr>
        </p:nvSpPr>
        <p:spPr/>
        <p:txBody>
          <a:bodyPr/>
          <a:lstStyle/>
          <a:p>
            <a:r>
              <a:rPr lang="en-US" dirty="0"/>
              <a:t>Progress on Nb</a:t>
            </a:r>
            <a:r>
              <a:rPr lang="en-US" baseline="-25000" dirty="0"/>
              <a:t>3</a:t>
            </a:r>
            <a:r>
              <a:rPr lang="en-US" dirty="0"/>
              <a:t>Sn CCT: fabrication and assembly methods</a:t>
            </a:r>
            <a:r>
              <a:rPr lang="en-US" i="1" dirty="0">
                <a:solidFill>
                  <a:srgbClr val="FFFFFF"/>
                </a:solidFill>
              </a:rPr>
              <a:t> </a:t>
            </a:r>
            <a:r>
              <a:rPr lang="en-US" dirty="0"/>
              <a:t>| BERKELEY LAB</a:t>
            </a:r>
          </a:p>
        </p:txBody>
      </p:sp>
      <p:sp>
        <p:nvSpPr>
          <p:cNvPr id="6" name="Slide Number Placeholder 5">
            <a:extLst>
              <a:ext uri="{FF2B5EF4-FFF2-40B4-BE49-F238E27FC236}">
                <a16:creationId xmlns:a16="http://schemas.microsoft.com/office/drawing/2014/main" id="{AD5F41E7-8DF8-3F4E-ACF4-93E5E9E9E5EB}"/>
              </a:ext>
            </a:extLst>
          </p:cNvPr>
          <p:cNvSpPr>
            <a:spLocks noGrp="1"/>
          </p:cNvSpPr>
          <p:nvPr>
            <p:ph type="sldNum" sz="quarter" idx="21"/>
          </p:nvPr>
        </p:nvSpPr>
        <p:spPr/>
        <p:txBody>
          <a:bodyPr/>
          <a:lstStyle/>
          <a:p>
            <a:fld id="{0EF2EA88-E9D4-0C4F-A5DF-5FE49FAF8E2F}" type="slidenum">
              <a:rPr lang="en-US" smtClean="0"/>
              <a:pPr/>
              <a:t>21</a:t>
            </a:fld>
            <a:endParaRPr lang="en-US" dirty="0"/>
          </a:p>
        </p:txBody>
      </p:sp>
      <p:sp>
        <p:nvSpPr>
          <p:cNvPr id="24" name="Rectangle 23">
            <a:extLst>
              <a:ext uri="{FF2B5EF4-FFF2-40B4-BE49-F238E27FC236}">
                <a16:creationId xmlns:a16="http://schemas.microsoft.com/office/drawing/2014/main" id="{8B8C7C17-B593-476C-9648-FC605FBE732E}"/>
              </a:ext>
            </a:extLst>
          </p:cNvPr>
          <p:cNvSpPr/>
          <p:nvPr/>
        </p:nvSpPr>
        <p:spPr>
          <a:xfrm>
            <a:off x="9255450" y="2273800"/>
            <a:ext cx="2628000" cy="1828800"/>
          </a:xfrm>
          <a:prstGeom prst="rect">
            <a:avLst/>
          </a:prstGeom>
          <a:noFill/>
          <a:ln w="22225">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ooter Placeholder 21">
            <a:extLst>
              <a:ext uri="{FF2B5EF4-FFF2-40B4-BE49-F238E27FC236}">
                <a16:creationId xmlns:a16="http://schemas.microsoft.com/office/drawing/2014/main" id="{23294F37-3E63-4991-9295-50ED4B61FD80}"/>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sp>
        <p:nvSpPr>
          <p:cNvPr id="12" name="Content Placeholder 10">
            <a:extLst>
              <a:ext uri="{FF2B5EF4-FFF2-40B4-BE49-F238E27FC236}">
                <a16:creationId xmlns:a16="http://schemas.microsoft.com/office/drawing/2014/main" id="{B67596C8-82D7-4934-9766-AE13EAC1E275}"/>
              </a:ext>
            </a:extLst>
          </p:cNvPr>
          <p:cNvSpPr txBox="1">
            <a:spLocks/>
          </p:cNvSpPr>
          <p:nvPr/>
        </p:nvSpPr>
        <p:spPr>
          <a:xfrm>
            <a:off x="9255451" y="2273800"/>
            <a:ext cx="2628000" cy="1828800"/>
          </a:xfrm>
          <a:prstGeom prst="rect">
            <a:avLst/>
          </a:prstGeom>
        </p:spPr>
        <p:txBody>
          <a:bodyPr vert="horz" lIns="91440" tIns="45720" rIns="91440" bIns="45720" rtlCol="0">
            <a:noAutofit/>
          </a:bodyPr>
          <a:lstStyle>
            <a:lvl1pPr marL="0" indent="0" algn="l" defTabSz="457200" rtl="0" eaLnBrk="1" latinLnBrk="0" hangingPunct="1">
              <a:lnSpc>
                <a:spcPct val="110000"/>
              </a:lnSpc>
              <a:spcBef>
                <a:spcPts val="800"/>
              </a:spcBef>
              <a:buClr>
                <a:schemeClr val="accent2"/>
              </a:buClr>
              <a:buFont typeface="Arial"/>
              <a:buNone/>
              <a:defRPr sz="1400" kern="1200">
                <a:solidFill>
                  <a:schemeClr val="tx1"/>
                </a:solidFill>
                <a:latin typeface="+mn-lt"/>
                <a:ea typeface="+mn-ea"/>
                <a:cs typeface="+mn-cs"/>
              </a:defRPr>
            </a:lvl1pPr>
            <a:lvl2pPr marL="225425" indent="0" algn="l" defTabSz="457200" rtl="0" eaLnBrk="1" latinLnBrk="0" hangingPunct="1">
              <a:lnSpc>
                <a:spcPct val="110000"/>
              </a:lnSpc>
              <a:spcBef>
                <a:spcPts val="400"/>
              </a:spcBef>
              <a:buClr>
                <a:schemeClr val="accent2"/>
              </a:buClr>
              <a:buFont typeface="Arial"/>
              <a:buNone/>
              <a:defRPr sz="1400" kern="1200" baseline="0">
                <a:solidFill>
                  <a:schemeClr val="tx1"/>
                </a:solidFill>
                <a:latin typeface="+mn-lt"/>
                <a:ea typeface="+mn-ea"/>
                <a:cs typeface="+mn-cs"/>
              </a:defRPr>
            </a:lvl2pPr>
            <a:lvl3pPr marL="460375" indent="0" algn="l" defTabSz="457200" rtl="0" eaLnBrk="1" latinLnBrk="0" hangingPunct="1">
              <a:spcBef>
                <a:spcPts val="400"/>
              </a:spcBef>
              <a:buClr>
                <a:schemeClr val="accent2"/>
              </a:buClr>
              <a:buSzPct val="85000"/>
              <a:buFont typeface="Arial"/>
              <a:buNone/>
              <a:defRPr sz="1400" kern="1200">
                <a:solidFill>
                  <a:schemeClr val="tx1"/>
                </a:solidFill>
                <a:latin typeface="+mn-lt"/>
                <a:ea typeface="+mn-ea"/>
                <a:cs typeface="+mn-cs"/>
              </a:defRPr>
            </a:lvl3pPr>
            <a:lvl4pPr marL="687388" indent="0" algn="l" defTabSz="457200" rtl="0" eaLnBrk="1" latinLnBrk="0" hangingPunct="1">
              <a:spcBef>
                <a:spcPts val="400"/>
              </a:spcBef>
              <a:buClr>
                <a:schemeClr val="accent2"/>
              </a:buClr>
              <a:buSzPct val="85000"/>
              <a:buFont typeface="Arial"/>
              <a:buNone/>
              <a:defRPr sz="1400" kern="1200">
                <a:solidFill>
                  <a:schemeClr val="tx1"/>
                </a:solidFill>
                <a:latin typeface="+mn-lt"/>
                <a:ea typeface="+mn-ea"/>
                <a:cs typeface="+mn-cs"/>
              </a:defRPr>
            </a:lvl4pPr>
            <a:lvl5pPr marL="912812" indent="0" algn="l" defTabSz="457200" rtl="0" eaLnBrk="1" latinLnBrk="0" hangingPunct="1">
              <a:spcBef>
                <a:spcPct val="20000"/>
              </a:spcBef>
              <a:buClr>
                <a:schemeClr val="accent2"/>
              </a:buClr>
              <a:buFont typeface="Arial"/>
              <a:buNone/>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dirty="0">
                <a:solidFill>
                  <a:schemeClr val="accent6"/>
                </a:solidFill>
              </a:rPr>
              <a:t>04</a:t>
            </a:r>
          </a:p>
          <a:p>
            <a:r>
              <a:rPr lang="en-US" sz="2000" dirty="0"/>
              <a:t>Conclusions</a:t>
            </a:r>
          </a:p>
        </p:txBody>
      </p:sp>
    </p:spTree>
    <p:extLst>
      <p:ext uri="{BB962C8B-B14F-4D97-AF65-F5344CB8AC3E}">
        <p14:creationId xmlns:p14="http://schemas.microsoft.com/office/powerpoint/2010/main" val="20833223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9753-9B82-2444-A832-A2F5EA35B560}"/>
              </a:ext>
            </a:extLst>
          </p:cNvPr>
          <p:cNvSpPr>
            <a:spLocks noGrp="1"/>
          </p:cNvSpPr>
          <p:nvPr>
            <p:ph type="title"/>
          </p:nvPr>
        </p:nvSpPr>
        <p:spPr/>
        <p:txBody>
          <a:bodyPr/>
          <a:lstStyle/>
          <a:p>
            <a:r>
              <a:rPr lang="en-US" dirty="0"/>
              <a:t>4. Conclusions</a:t>
            </a:r>
            <a:br>
              <a:rPr lang="en-US" dirty="0"/>
            </a:br>
            <a:endParaRPr lang="en-US" i="1" dirty="0"/>
          </a:p>
        </p:txBody>
      </p:sp>
      <p:sp>
        <p:nvSpPr>
          <p:cNvPr id="5" name="Footer Placeholder 4">
            <a:extLst>
              <a:ext uri="{FF2B5EF4-FFF2-40B4-BE49-F238E27FC236}">
                <a16:creationId xmlns:a16="http://schemas.microsoft.com/office/drawing/2014/main" id="{D55579FB-9C38-2D4A-BB0A-17BF2B14F3EE}"/>
              </a:ext>
            </a:extLst>
          </p:cNvPr>
          <p:cNvSpPr>
            <a:spLocks noGrp="1"/>
          </p:cNvSpPr>
          <p:nvPr>
            <p:ph type="ftr" sz="quarter" idx="15"/>
          </p:nvPr>
        </p:nvSpPr>
        <p:spPr/>
        <p:txBody>
          <a:bodyPr/>
          <a:lstStyle/>
          <a:p>
            <a:r>
              <a:rPr lang="en-US" dirty="0"/>
              <a:t>Progress on Nb</a:t>
            </a:r>
            <a:r>
              <a:rPr lang="en-US" baseline="-25000" dirty="0"/>
              <a:t>3</a:t>
            </a:r>
            <a:r>
              <a:rPr lang="en-US" dirty="0"/>
              <a:t>Sn CCT: fabrication and assembly methods</a:t>
            </a:r>
            <a:r>
              <a:rPr lang="en-US" i="1" dirty="0">
                <a:solidFill>
                  <a:srgbClr val="FFFFFF"/>
                </a:solidFill>
              </a:rPr>
              <a:t> </a:t>
            </a:r>
            <a:r>
              <a:rPr lang="en-US" dirty="0"/>
              <a:t>| BERKELEY LAB</a:t>
            </a:r>
          </a:p>
        </p:txBody>
      </p: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22</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sp>
        <p:nvSpPr>
          <p:cNvPr id="3" name="TextBox 2">
            <a:extLst>
              <a:ext uri="{FF2B5EF4-FFF2-40B4-BE49-F238E27FC236}">
                <a16:creationId xmlns:a16="http://schemas.microsoft.com/office/drawing/2014/main" id="{BD03B8EB-C6ED-F524-E9F5-944E983CE22C}"/>
              </a:ext>
            </a:extLst>
          </p:cNvPr>
          <p:cNvSpPr txBox="1"/>
          <p:nvPr/>
        </p:nvSpPr>
        <p:spPr>
          <a:xfrm>
            <a:off x="639233" y="1211059"/>
            <a:ext cx="11416133" cy="4940070"/>
          </a:xfrm>
          <a:prstGeom prst="rect">
            <a:avLst/>
          </a:prstGeom>
          <a:noFill/>
        </p:spPr>
        <p:txBody>
          <a:bodyPr wrap="square">
            <a:spAutoFit/>
          </a:bodyPr>
          <a:lstStyle/>
          <a:p>
            <a:pPr marL="225425" indent="-225425">
              <a:lnSpc>
                <a:spcPct val="110000"/>
              </a:lnSpc>
              <a:spcBef>
                <a:spcPts val="800"/>
              </a:spcBef>
              <a:buClr>
                <a:srgbClr val="4198B5"/>
              </a:buClr>
              <a:buFont typeface="Arial"/>
              <a:buChar char="•"/>
              <a:defRPr/>
            </a:pPr>
            <a:r>
              <a:rPr lang="en-US" sz="2400" dirty="0">
                <a:solidFill>
                  <a:srgbClr val="00303C"/>
                </a:solidFill>
                <a:latin typeface="Arial" panose="020B0604020202020204"/>
              </a:rPr>
              <a:t>Manufacturing of CC5-W and CCT6 mandrels is in progress, with an emphasis on developing reduced risk manufacturing methods.</a:t>
            </a:r>
          </a:p>
          <a:p>
            <a:pPr marL="225425" marR="0" lvl="0" indent="-225425" algn="l" defTabSz="457200" rtl="0" eaLnBrk="1" fontAlgn="auto" latinLnBrk="0" hangingPunct="1">
              <a:lnSpc>
                <a:spcPct val="110000"/>
              </a:lnSpc>
              <a:spcBef>
                <a:spcPts val="800"/>
              </a:spcBef>
              <a:spcAft>
                <a:spcPts val="0"/>
              </a:spcAft>
              <a:buClr>
                <a:srgbClr val="4198B5"/>
              </a:buClr>
              <a:buSzTx/>
              <a:buFont typeface="Arial"/>
              <a:buChar char="•"/>
              <a:tabLst/>
              <a:defRPr/>
            </a:pPr>
            <a:r>
              <a:rPr kumimoji="0" lang="en-US" sz="2400" b="0" i="0" u="none" strike="noStrike" kern="1200" cap="none" spc="0" normalizeH="0" baseline="0" noProof="0" dirty="0">
                <a:ln>
                  <a:noFill/>
                </a:ln>
                <a:solidFill>
                  <a:srgbClr val="00303C"/>
                </a:solidFill>
                <a:effectLst/>
                <a:uLnTx/>
                <a:uFillTx/>
                <a:latin typeface="Arial" panose="020B0604020202020204"/>
                <a:ea typeface="+mn-ea"/>
                <a:cs typeface="+mn-cs"/>
              </a:rPr>
              <a:t>The paraffin wax interfacial strength with copper wire has been characterized, showing two orders of magnitude lower adhesion in relation to the epoxy resin used for previous CCT magnets (i.e. Mix61) at RT and 77 K.</a:t>
            </a:r>
          </a:p>
          <a:p>
            <a:pPr marL="225425" marR="0" lvl="0" indent="-225425" algn="l" defTabSz="457200" rtl="0" eaLnBrk="1" fontAlgn="auto" latinLnBrk="0" hangingPunct="1">
              <a:lnSpc>
                <a:spcPct val="110000"/>
              </a:lnSpc>
              <a:spcBef>
                <a:spcPts val="800"/>
              </a:spcBef>
              <a:spcAft>
                <a:spcPts val="0"/>
              </a:spcAft>
              <a:buClr>
                <a:srgbClr val="4198B5"/>
              </a:buClr>
              <a:buSzTx/>
              <a:buFont typeface="Arial"/>
              <a:buChar char="•"/>
              <a:tabLst/>
              <a:defRPr/>
            </a:pPr>
            <a:r>
              <a:rPr lang="en-US" sz="2400" dirty="0">
                <a:solidFill>
                  <a:srgbClr val="00303C"/>
                </a:solidFill>
                <a:latin typeface="Arial" panose="020B0604020202020204"/>
              </a:rPr>
              <a:t>The paraffin wax system shows evidence of very low energy deposition in the conductor due to interfacial phenomena.</a:t>
            </a:r>
          </a:p>
          <a:p>
            <a:pPr marL="225425" indent="-225425">
              <a:lnSpc>
                <a:spcPct val="110000"/>
              </a:lnSpc>
              <a:spcBef>
                <a:spcPts val="800"/>
              </a:spcBef>
              <a:buClr>
                <a:srgbClr val="4198B5"/>
              </a:buClr>
              <a:buFont typeface="Arial"/>
              <a:buChar char="•"/>
              <a:defRPr/>
            </a:pPr>
            <a:r>
              <a:rPr lang="en-US" sz="2400" dirty="0">
                <a:solidFill>
                  <a:srgbClr val="00303C"/>
                </a:solidFill>
                <a:latin typeface="Arial" panose="020B0604020202020204"/>
              </a:rPr>
              <a:t>A method to successfully impregnate CCT magnets with filled resins based on the VPI method has been developed.</a:t>
            </a:r>
            <a:endParaRPr kumimoji="0" lang="en-US" sz="2400" b="0" i="0" u="none" strike="noStrike" kern="1200" cap="none" spc="0" normalizeH="0" baseline="0" noProof="0" dirty="0">
              <a:ln>
                <a:noFill/>
              </a:ln>
              <a:solidFill>
                <a:srgbClr val="00303C"/>
              </a:solidFill>
              <a:effectLst/>
              <a:uLnTx/>
              <a:uFillTx/>
              <a:latin typeface="Arial" panose="020B0604020202020204"/>
              <a:ea typeface="+mn-ea"/>
              <a:cs typeface="+mn-cs"/>
            </a:endParaRPr>
          </a:p>
          <a:p>
            <a:pPr marL="225425" marR="0" lvl="0" indent="-225425" algn="l" defTabSz="457200" rtl="0" eaLnBrk="1" fontAlgn="auto" latinLnBrk="0" hangingPunct="1">
              <a:lnSpc>
                <a:spcPct val="110000"/>
              </a:lnSpc>
              <a:spcBef>
                <a:spcPts val="800"/>
              </a:spcBef>
              <a:spcAft>
                <a:spcPts val="0"/>
              </a:spcAft>
              <a:buClr>
                <a:srgbClr val="4198B5"/>
              </a:buClr>
              <a:buSzTx/>
              <a:buFont typeface="Arial"/>
              <a:buChar char="•"/>
              <a:tabLst/>
              <a:defRPr/>
            </a:pPr>
            <a:r>
              <a:rPr kumimoji="0" lang="en-US" sz="2400" b="0" i="0" u="none" strike="noStrike" kern="1200" cap="none" spc="0" normalizeH="0" baseline="0" noProof="0" dirty="0">
                <a:ln>
                  <a:noFill/>
                </a:ln>
                <a:solidFill>
                  <a:srgbClr val="00303C"/>
                </a:solidFill>
                <a:effectLst/>
                <a:uLnTx/>
                <a:uFillTx/>
                <a:latin typeface="Arial" panose="020B0604020202020204"/>
                <a:ea typeface="+mn-ea"/>
                <a:cs typeface="+mn-cs"/>
              </a:rPr>
              <a:t>The assembly of a </a:t>
            </a:r>
            <a:r>
              <a:rPr lang="en-US" sz="2400" dirty="0">
                <a:solidFill>
                  <a:srgbClr val="00303C"/>
                </a:solidFill>
                <a:latin typeface="Arial" panose="020B0604020202020204"/>
              </a:rPr>
              <a:t>subscale with filled wax (IL) is in progress and should be ready for testing in the following months.</a:t>
            </a:r>
            <a:endParaRPr kumimoji="0" lang="en-US" sz="2400" b="0" i="0" u="none" strike="noStrike" kern="1200" cap="none" spc="0" normalizeH="0" baseline="0" noProof="0" dirty="0">
              <a:ln>
                <a:noFill/>
              </a:ln>
              <a:solidFill>
                <a:srgbClr val="00303C"/>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882119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23</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sp>
        <p:nvSpPr>
          <p:cNvPr id="8" name="Title 7">
            <a:extLst>
              <a:ext uri="{FF2B5EF4-FFF2-40B4-BE49-F238E27FC236}">
                <a16:creationId xmlns:a16="http://schemas.microsoft.com/office/drawing/2014/main" id="{BB04712E-9D3F-6906-62DA-EAF9ED577C3F}"/>
              </a:ext>
            </a:extLst>
          </p:cNvPr>
          <p:cNvSpPr>
            <a:spLocks noGrp="1"/>
          </p:cNvSpPr>
          <p:nvPr>
            <p:ph type="title"/>
          </p:nvPr>
        </p:nvSpPr>
        <p:spPr>
          <a:xfrm>
            <a:off x="3816351" y="2472266"/>
            <a:ext cx="4218515" cy="1502833"/>
          </a:xfrm>
        </p:spPr>
        <p:txBody>
          <a:bodyPr/>
          <a:lstStyle/>
          <a:p>
            <a:r>
              <a:rPr lang="en-US" sz="8000" dirty="0"/>
              <a:t>Thanks!</a:t>
            </a:r>
          </a:p>
        </p:txBody>
      </p:sp>
    </p:spTree>
    <p:extLst>
      <p:ext uri="{BB962C8B-B14F-4D97-AF65-F5344CB8AC3E}">
        <p14:creationId xmlns:p14="http://schemas.microsoft.com/office/powerpoint/2010/main" val="3805011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9753-9B82-2444-A832-A2F5EA35B560}"/>
              </a:ext>
            </a:extLst>
          </p:cNvPr>
          <p:cNvSpPr>
            <a:spLocks noGrp="1"/>
          </p:cNvSpPr>
          <p:nvPr>
            <p:ph type="title"/>
          </p:nvPr>
        </p:nvSpPr>
        <p:spPr/>
        <p:txBody>
          <a:bodyPr/>
          <a:lstStyle/>
          <a:p>
            <a:r>
              <a:rPr lang="en-US" dirty="0"/>
              <a:t>1. Mandrel fabrication </a:t>
            </a:r>
            <a:r>
              <a:rPr lang="en-US" sz="2800" b="0" dirty="0"/>
              <a:t>- Fabrication of mandrels for CCT5-W</a:t>
            </a:r>
            <a:br>
              <a:rPr lang="en-US" dirty="0"/>
            </a:br>
            <a:endParaRPr lang="en-US" i="1" dirty="0"/>
          </a:p>
        </p:txBody>
      </p:sp>
      <p:sp>
        <p:nvSpPr>
          <p:cNvPr id="5" name="Footer Placeholder 4">
            <a:extLst>
              <a:ext uri="{FF2B5EF4-FFF2-40B4-BE49-F238E27FC236}">
                <a16:creationId xmlns:a16="http://schemas.microsoft.com/office/drawing/2014/main" id="{D55579FB-9C38-2D4A-BB0A-17BF2B14F3EE}"/>
              </a:ext>
            </a:extLst>
          </p:cNvPr>
          <p:cNvSpPr>
            <a:spLocks noGrp="1"/>
          </p:cNvSpPr>
          <p:nvPr>
            <p:ph type="ftr" sz="quarter" idx="15"/>
          </p:nvPr>
        </p:nvSpPr>
        <p:spPr/>
        <p:txBody>
          <a:bodyPr/>
          <a:lstStyle/>
          <a:p>
            <a:r>
              <a:rPr lang="en-US" dirty="0"/>
              <a:t>Progress on Nb</a:t>
            </a:r>
            <a:r>
              <a:rPr lang="en-US" baseline="-25000" dirty="0"/>
              <a:t>3</a:t>
            </a:r>
            <a:r>
              <a:rPr lang="en-US" dirty="0"/>
              <a:t>Sn CCT: fabrication and assembly methods</a:t>
            </a:r>
            <a:r>
              <a:rPr lang="en-US" i="1" dirty="0">
                <a:solidFill>
                  <a:srgbClr val="FFFFFF"/>
                </a:solidFill>
              </a:rPr>
              <a:t> </a:t>
            </a:r>
            <a:r>
              <a:rPr lang="en-US" dirty="0"/>
              <a:t>| BERKELEY LAB</a:t>
            </a:r>
          </a:p>
        </p:txBody>
      </p: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3</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sp>
        <p:nvSpPr>
          <p:cNvPr id="3" name="Text Placeholder 12">
            <a:extLst>
              <a:ext uri="{FF2B5EF4-FFF2-40B4-BE49-F238E27FC236}">
                <a16:creationId xmlns:a16="http://schemas.microsoft.com/office/drawing/2014/main" id="{ABB534EB-B256-2104-E28E-4B2532212FED}"/>
              </a:ext>
            </a:extLst>
          </p:cNvPr>
          <p:cNvSpPr txBox="1">
            <a:spLocks/>
          </p:cNvSpPr>
          <p:nvPr/>
        </p:nvSpPr>
        <p:spPr>
          <a:xfrm>
            <a:off x="-897600" y="1180444"/>
            <a:ext cx="6026970" cy="553990"/>
          </a:xfrm>
          <a:prstGeom prst="rect">
            <a:avLst/>
          </a:prstGeom>
          <a:noFill/>
        </p:spPr>
        <p:txBody>
          <a:bodyPr wrap="square" lIns="91436" tIns="91436" rIns="91436" bIns="91436" anchor="ctr" anchorCtr="0">
            <a:spAutoFit/>
          </a:bodyPr>
          <a:lstStyle>
            <a:lvl1pPr marL="1644650" indent="-1644650" algn="ctr" defTabSz="4387850" rtl="0" eaLnBrk="0" fontAlgn="base" hangingPunct="0">
              <a:spcBef>
                <a:spcPct val="20000"/>
              </a:spcBef>
              <a:spcAft>
                <a:spcPct val="0"/>
              </a:spcAft>
              <a:buFont typeface="Arial" panose="020B0604020202020204" pitchFamily="34" charset="0"/>
              <a:buNone/>
              <a:defRPr sz="3700" b="1" kern="1200" baseline="0">
                <a:solidFill>
                  <a:schemeClr val="bg1"/>
                </a:solidFill>
                <a:latin typeface="+mn-lt"/>
                <a:ea typeface="ＭＳ Ｐゴシック" charset="-128"/>
                <a:cs typeface="ＭＳ Ｐゴシック" charset="-128"/>
              </a:defRPr>
            </a:lvl1pPr>
            <a:lvl2pPr marL="3565525" indent="-1370013" algn="l" defTabSz="4387850" rtl="0" eaLnBrk="0" fontAlgn="base" hangingPunct="0">
              <a:spcBef>
                <a:spcPct val="20000"/>
              </a:spcBef>
              <a:spcAft>
                <a:spcPct val="0"/>
              </a:spcAft>
              <a:buFont typeface="Arial" panose="020B0604020202020204" pitchFamily="34" charset="0"/>
              <a:buChar char="–"/>
              <a:defRPr sz="13500" kern="1200">
                <a:solidFill>
                  <a:schemeClr val="tx1"/>
                </a:solidFill>
                <a:latin typeface="+mn-lt"/>
                <a:ea typeface="ＭＳ Ｐゴシック" charset="-128"/>
                <a:cs typeface="+mn-cs"/>
              </a:defRPr>
            </a:lvl2pPr>
            <a:lvl3pPr marL="5484813" indent="-1096963" algn="l" defTabSz="4387850" rtl="0" eaLnBrk="0" fontAlgn="base" hangingPunct="0">
              <a:spcBef>
                <a:spcPct val="20000"/>
              </a:spcBef>
              <a:spcAft>
                <a:spcPct val="0"/>
              </a:spcAft>
              <a:buFont typeface="Arial" panose="020B0604020202020204" pitchFamily="34" charset="0"/>
              <a:buChar char="•"/>
              <a:defRPr sz="11600" kern="1200">
                <a:solidFill>
                  <a:schemeClr val="tx1"/>
                </a:solidFill>
                <a:latin typeface="+mn-lt"/>
                <a:ea typeface="ＭＳ Ｐゴシック" charset="-128"/>
                <a:cs typeface="+mn-cs"/>
              </a:defRPr>
            </a:lvl3pPr>
            <a:lvl4pPr marL="7680325" indent="-1096963" algn="l" defTabSz="4387850" rtl="0" eaLnBrk="0" fontAlgn="base" hangingPunct="0">
              <a:spcBef>
                <a:spcPct val="20000"/>
              </a:spcBef>
              <a:spcAft>
                <a:spcPct val="0"/>
              </a:spcAft>
              <a:buFont typeface="Arial" panose="020B0604020202020204" pitchFamily="34" charset="0"/>
              <a:buChar char="–"/>
              <a:defRPr sz="9600" kern="1200">
                <a:solidFill>
                  <a:schemeClr val="tx1"/>
                </a:solidFill>
                <a:latin typeface="+mn-lt"/>
                <a:ea typeface="ＭＳ Ｐゴシック" charset="-128"/>
                <a:cs typeface="+mn-cs"/>
              </a:defRPr>
            </a:lvl4pPr>
            <a:lvl5pPr marL="9874250" indent="-1096963" algn="l" defTabSz="4387850" rtl="0" eaLnBrk="0" fontAlgn="base" hangingPunct="0">
              <a:spcBef>
                <a:spcPct val="20000"/>
              </a:spcBef>
              <a:spcAft>
                <a:spcPct val="0"/>
              </a:spcAft>
              <a:buFont typeface="Arial" panose="020B0604020202020204" pitchFamily="34" charset="0"/>
              <a:buChar char="»"/>
              <a:defRPr sz="9600" kern="1200">
                <a:solidFill>
                  <a:schemeClr val="tx1"/>
                </a:solidFill>
                <a:latin typeface="+mn-lt"/>
                <a:ea typeface="ＭＳ Ｐゴシック" charset="-128"/>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marL="0" indent="0">
              <a:spcBef>
                <a:spcPts val="0"/>
              </a:spcBef>
            </a:pPr>
            <a:r>
              <a:rPr lang="en-US" sz="2400" b="0" dirty="0">
                <a:solidFill>
                  <a:srgbClr val="000000"/>
                </a:solidFill>
              </a:rPr>
              <a:t>Status update</a:t>
            </a:r>
          </a:p>
        </p:txBody>
      </p:sp>
      <p:pic>
        <p:nvPicPr>
          <p:cNvPr id="9" name="Picture 8" descr="A machine with a metal cylinder&#10;&#10;Description automatically generated">
            <a:extLst>
              <a:ext uri="{FF2B5EF4-FFF2-40B4-BE49-F238E27FC236}">
                <a16:creationId xmlns:a16="http://schemas.microsoft.com/office/drawing/2014/main" id="{D582DA1B-5B77-0537-C945-7236130B312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70854" y="1827758"/>
            <a:ext cx="5110480" cy="2089618"/>
          </a:xfrm>
          <a:prstGeom prst="rect">
            <a:avLst/>
          </a:prstGeom>
          <a:ln>
            <a:solidFill>
              <a:schemeClr val="tx1"/>
            </a:solidFill>
          </a:ln>
        </p:spPr>
      </p:pic>
      <p:sp>
        <p:nvSpPr>
          <p:cNvPr id="11" name="TextBox 10">
            <a:extLst>
              <a:ext uri="{FF2B5EF4-FFF2-40B4-BE49-F238E27FC236}">
                <a16:creationId xmlns:a16="http://schemas.microsoft.com/office/drawing/2014/main" id="{6549EA59-4151-3B51-91E4-933E57558899}"/>
              </a:ext>
            </a:extLst>
          </p:cNvPr>
          <p:cNvSpPr txBox="1"/>
          <p:nvPr/>
        </p:nvSpPr>
        <p:spPr>
          <a:xfrm>
            <a:off x="101600" y="2687901"/>
            <a:ext cx="995680" cy="369332"/>
          </a:xfrm>
          <a:prstGeom prst="rect">
            <a:avLst/>
          </a:prstGeom>
          <a:noFill/>
        </p:spPr>
        <p:txBody>
          <a:bodyPr wrap="square">
            <a:spAutoFit/>
          </a:bodyPr>
          <a:lstStyle/>
          <a:p>
            <a:r>
              <a:rPr lang="en-US" sz="1800" b="0" dirty="0">
                <a:solidFill>
                  <a:srgbClr val="000000"/>
                </a:solidFill>
              </a:rPr>
              <a:t>Layer 1</a:t>
            </a:r>
          </a:p>
        </p:txBody>
      </p:sp>
      <p:pic>
        <p:nvPicPr>
          <p:cNvPr id="19" name="Picture 18" descr="A close up of a metal tube&#10;&#10;Description automatically generated">
            <a:extLst>
              <a:ext uri="{FF2B5EF4-FFF2-40B4-BE49-F238E27FC236}">
                <a16:creationId xmlns:a16="http://schemas.microsoft.com/office/drawing/2014/main" id="{187DA71B-D813-3140-140D-4581EF0BE06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37300" y="1825333"/>
            <a:ext cx="3634824" cy="2092043"/>
          </a:xfrm>
          <a:prstGeom prst="rect">
            <a:avLst/>
          </a:prstGeom>
          <a:ln>
            <a:solidFill>
              <a:schemeClr val="tx1"/>
            </a:solidFill>
          </a:ln>
        </p:spPr>
      </p:pic>
      <p:sp>
        <p:nvSpPr>
          <p:cNvPr id="20" name="TextBox 19">
            <a:extLst>
              <a:ext uri="{FF2B5EF4-FFF2-40B4-BE49-F238E27FC236}">
                <a16:creationId xmlns:a16="http://schemas.microsoft.com/office/drawing/2014/main" id="{D835DA0A-371B-4F62-24AC-756859EBE83C}"/>
              </a:ext>
            </a:extLst>
          </p:cNvPr>
          <p:cNvSpPr txBox="1"/>
          <p:nvPr/>
        </p:nvSpPr>
        <p:spPr>
          <a:xfrm>
            <a:off x="104054" y="5126875"/>
            <a:ext cx="995680" cy="369332"/>
          </a:xfrm>
          <a:prstGeom prst="rect">
            <a:avLst/>
          </a:prstGeom>
          <a:noFill/>
        </p:spPr>
        <p:txBody>
          <a:bodyPr wrap="square">
            <a:spAutoFit/>
          </a:bodyPr>
          <a:lstStyle/>
          <a:p>
            <a:r>
              <a:rPr lang="en-US" sz="1800" b="0" dirty="0">
                <a:solidFill>
                  <a:srgbClr val="000000"/>
                </a:solidFill>
              </a:rPr>
              <a:t>Layer 2</a:t>
            </a:r>
            <a:endParaRPr lang="en-US" dirty="0"/>
          </a:p>
        </p:txBody>
      </p:sp>
      <p:pic>
        <p:nvPicPr>
          <p:cNvPr id="22" name="Picture 21" descr="A close up of a metal object&#10;&#10;Description automatically generated">
            <a:extLst>
              <a:ext uri="{FF2B5EF4-FFF2-40B4-BE49-F238E27FC236}">
                <a16:creationId xmlns:a16="http://schemas.microsoft.com/office/drawing/2014/main" id="{01FCDEE7-8A7F-2292-C717-69B24897AB4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150534" y="4173408"/>
            <a:ext cx="3129468" cy="2145473"/>
          </a:xfrm>
          <a:prstGeom prst="rect">
            <a:avLst/>
          </a:prstGeom>
          <a:ln>
            <a:solidFill>
              <a:schemeClr val="tx1"/>
            </a:solidFill>
          </a:ln>
        </p:spPr>
      </p:pic>
      <p:sp>
        <p:nvSpPr>
          <p:cNvPr id="23" name="TextBox 22">
            <a:extLst>
              <a:ext uri="{FF2B5EF4-FFF2-40B4-BE49-F238E27FC236}">
                <a16:creationId xmlns:a16="http://schemas.microsoft.com/office/drawing/2014/main" id="{0D32EDDA-52CA-BB93-092C-9F013D66874B}"/>
              </a:ext>
            </a:extLst>
          </p:cNvPr>
          <p:cNvSpPr txBox="1"/>
          <p:nvPr/>
        </p:nvSpPr>
        <p:spPr>
          <a:xfrm>
            <a:off x="10248230" y="2280018"/>
            <a:ext cx="1298188" cy="369332"/>
          </a:xfrm>
          <a:prstGeom prst="rect">
            <a:avLst/>
          </a:prstGeom>
          <a:noFill/>
        </p:spPr>
        <p:txBody>
          <a:bodyPr wrap="square">
            <a:spAutoFit/>
          </a:bodyPr>
          <a:lstStyle/>
          <a:p>
            <a:r>
              <a:rPr lang="en-US" dirty="0">
                <a:solidFill>
                  <a:srgbClr val="000000"/>
                </a:solidFill>
              </a:rPr>
              <a:t>Finished</a:t>
            </a:r>
            <a:endParaRPr lang="en-US" sz="1800" b="0" dirty="0">
              <a:solidFill>
                <a:srgbClr val="000000"/>
              </a:solidFill>
            </a:endParaRPr>
          </a:p>
        </p:txBody>
      </p:sp>
      <p:pic>
        <p:nvPicPr>
          <p:cNvPr id="25" name="Picture 24" descr="A close up of a metal surface&#10;&#10;Description automatically generated">
            <a:extLst>
              <a:ext uri="{FF2B5EF4-FFF2-40B4-BE49-F238E27FC236}">
                <a16:creationId xmlns:a16="http://schemas.microsoft.com/office/drawing/2014/main" id="{39C8ED13-394B-5CC2-B3AC-1CCBCE8FA10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5400000">
            <a:off x="6210058" y="2350656"/>
            <a:ext cx="2139313" cy="5784818"/>
          </a:xfrm>
          <a:prstGeom prst="rect">
            <a:avLst/>
          </a:prstGeom>
          <a:ln>
            <a:solidFill>
              <a:schemeClr val="tx1"/>
            </a:solidFill>
          </a:ln>
        </p:spPr>
      </p:pic>
      <p:sp>
        <p:nvSpPr>
          <p:cNvPr id="26" name="TextBox 25">
            <a:extLst>
              <a:ext uri="{FF2B5EF4-FFF2-40B4-BE49-F238E27FC236}">
                <a16:creationId xmlns:a16="http://schemas.microsoft.com/office/drawing/2014/main" id="{4E20DBCC-B030-E32F-BBC0-B50F7766A7C2}"/>
              </a:ext>
            </a:extLst>
          </p:cNvPr>
          <p:cNvSpPr txBox="1"/>
          <p:nvPr/>
        </p:nvSpPr>
        <p:spPr>
          <a:xfrm>
            <a:off x="10279427" y="4642900"/>
            <a:ext cx="1977788" cy="1477328"/>
          </a:xfrm>
          <a:prstGeom prst="rect">
            <a:avLst/>
          </a:prstGeom>
          <a:noFill/>
        </p:spPr>
        <p:txBody>
          <a:bodyPr wrap="square">
            <a:spAutoFit/>
          </a:bodyPr>
          <a:lstStyle/>
          <a:p>
            <a:r>
              <a:rPr lang="en-US" dirty="0">
                <a:solidFill>
                  <a:srgbClr val="000000"/>
                </a:solidFill>
              </a:rPr>
              <a:t>Error during the last machining operation.</a:t>
            </a:r>
          </a:p>
          <a:p>
            <a:r>
              <a:rPr lang="en-US" dirty="0">
                <a:solidFill>
                  <a:srgbClr val="000000"/>
                </a:solidFill>
              </a:rPr>
              <a:t>New mandrel to be produced.</a:t>
            </a:r>
            <a:endParaRPr lang="en-US" sz="1800" b="0" dirty="0">
              <a:solidFill>
                <a:srgbClr val="000000"/>
              </a:solidFill>
            </a:endParaRPr>
          </a:p>
        </p:txBody>
      </p:sp>
      <p:sp>
        <p:nvSpPr>
          <p:cNvPr id="7" name="TextBox 6">
            <a:extLst>
              <a:ext uri="{FF2B5EF4-FFF2-40B4-BE49-F238E27FC236}">
                <a16:creationId xmlns:a16="http://schemas.microsoft.com/office/drawing/2014/main" id="{360A703E-CAAB-5A22-FC2D-587729284A18}"/>
              </a:ext>
            </a:extLst>
          </p:cNvPr>
          <p:cNvSpPr txBox="1"/>
          <p:nvPr/>
        </p:nvSpPr>
        <p:spPr>
          <a:xfrm>
            <a:off x="10279426" y="2645938"/>
            <a:ext cx="1810973" cy="646331"/>
          </a:xfrm>
          <a:prstGeom prst="rect">
            <a:avLst/>
          </a:prstGeom>
          <a:noFill/>
        </p:spPr>
        <p:txBody>
          <a:bodyPr wrap="square">
            <a:spAutoFit/>
          </a:bodyPr>
          <a:lstStyle/>
          <a:p>
            <a:r>
              <a:rPr lang="en-US" dirty="0">
                <a:solidFill>
                  <a:srgbClr val="000000"/>
                </a:solidFill>
              </a:rPr>
              <a:t>Fabrication time of 1 week.</a:t>
            </a:r>
            <a:endParaRPr lang="en-US" sz="1800" b="0" dirty="0">
              <a:solidFill>
                <a:srgbClr val="000000"/>
              </a:solidFill>
            </a:endParaRPr>
          </a:p>
        </p:txBody>
      </p:sp>
    </p:spTree>
    <p:extLst>
      <p:ext uri="{BB962C8B-B14F-4D97-AF65-F5344CB8AC3E}">
        <p14:creationId xmlns:p14="http://schemas.microsoft.com/office/powerpoint/2010/main" val="1861269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9753-9B82-2444-A832-A2F5EA35B560}"/>
              </a:ext>
            </a:extLst>
          </p:cNvPr>
          <p:cNvSpPr>
            <a:spLocks noGrp="1"/>
          </p:cNvSpPr>
          <p:nvPr>
            <p:ph type="title"/>
          </p:nvPr>
        </p:nvSpPr>
        <p:spPr/>
        <p:txBody>
          <a:bodyPr/>
          <a:lstStyle/>
          <a:p>
            <a:r>
              <a:rPr lang="en-US" dirty="0"/>
              <a:t>1. Mandrel fabrication </a:t>
            </a:r>
            <a:r>
              <a:rPr lang="en-US" sz="2000" b="0" dirty="0"/>
              <a:t>- Machining development for mandrels for CCT6</a:t>
            </a:r>
            <a:br>
              <a:rPr lang="en-US" dirty="0"/>
            </a:br>
            <a:endParaRPr lang="en-US" i="1" dirty="0"/>
          </a:p>
        </p:txBody>
      </p:sp>
      <p:sp>
        <p:nvSpPr>
          <p:cNvPr id="5" name="Footer Placeholder 4">
            <a:extLst>
              <a:ext uri="{FF2B5EF4-FFF2-40B4-BE49-F238E27FC236}">
                <a16:creationId xmlns:a16="http://schemas.microsoft.com/office/drawing/2014/main" id="{D55579FB-9C38-2D4A-BB0A-17BF2B14F3EE}"/>
              </a:ext>
            </a:extLst>
          </p:cNvPr>
          <p:cNvSpPr>
            <a:spLocks noGrp="1"/>
          </p:cNvSpPr>
          <p:nvPr>
            <p:ph type="ftr" sz="quarter" idx="15"/>
          </p:nvPr>
        </p:nvSpPr>
        <p:spPr/>
        <p:txBody>
          <a:bodyPr/>
          <a:lstStyle/>
          <a:p>
            <a:r>
              <a:rPr lang="en-US" dirty="0"/>
              <a:t>Progress on Nb</a:t>
            </a:r>
            <a:r>
              <a:rPr lang="en-US" baseline="-25000" dirty="0"/>
              <a:t>3</a:t>
            </a:r>
            <a:r>
              <a:rPr lang="en-US" dirty="0"/>
              <a:t>Sn CCT: fabrication and assembly methods</a:t>
            </a:r>
            <a:r>
              <a:rPr lang="en-US" i="1" dirty="0">
                <a:solidFill>
                  <a:srgbClr val="FFFFFF"/>
                </a:solidFill>
              </a:rPr>
              <a:t> </a:t>
            </a:r>
            <a:r>
              <a:rPr lang="en-US" dirty="0"/>
              <a:t>| BERKELEY LAB</a:t>
            </a:r>
          </a:p>
        </p:txBody>
      </p: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4</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graphicFrame>
        <p:nvGraphicFramePr>
          <p:cNvPr id="10" name="Table 9">
            <a:extLst>
              <a:ext uri="{FF2B5EF4-FFF2-40B4-BE49-F238E27FC236}">
                <a16:creationId xmlns:a16="http://schemas.microsoft.com/office/drawing/2014/main" id="{996B2958-4B37-28C0-822D-00B769C449C3}"/>
              </a:ext>
            </a:extLst>
          </p:cNvPr>
          <p:cNvGraphicFramePr>
            <a:graphicFrameLocks noGrp="1"/>
          </p:cNvGraphicFramePr>
          <p:nvPr>
            <p:extLst>
              <p:ext uri="{D42A27DB-BD31-4B8C-83A1-F6EECF244321}">
                <p14:modId xmlns:p14="http://schemas.microsoft.com/office/powerpoint/2010/main" val="2366449077"/>
              </p:ext>
            </p:extLst>
          </p:nvPr>
        </p:nvGraphicFramePr>
        <p:xfrm>
          <a:off x="29435" y="1571104"/>
          <a:ext cx="11996392" cy="2815403"/>
        </p:xfrm>
        <a:graphic>
          <a:graphicData uri="http://schemas.openxmlformats.org/drawingml/2006/table">
            <a:tbl>
              <a:tblPr/>
              <a:tblGrid>
                <a:gridCol w="1070280">
                  <a:extLst>
                    <a:ext uri="{9D8B030D-6E8A-4147-A177-3AD203B41FA5}">
                      <a16:colId xmlns:a16="http://schemas.microsoft.com/office/drawing/2014/main" val="2679229981"/>
                    </a:ext>
                  </a:extLst>
                </a:gridCol>
                <a:gridCol w="887549">
                  <a:extLst>
                    <a:ext uri="{9D8B030D-6E8A-4147-A177-3AD203B41FA5}">
                      <a16:colId xmlns:a16="http://schemas.microsoft.com/office/drawing/2014/main" val="2543642208"/>
                    </a:ext>
                  </a:extLst>
                </a:gridCol>
                <a:gridCol w="796184">
                  <a:extLst>
                    <a:ext uri="{9D8B030D-6E8A-4147-A177-3AD203B41FA5}">
                      <a16:colId xmlns:a16="http://schemas.microsoft.com/office/drawing/2014/main" val="3172374718"/>
                    </a:ext>
                  </a:extLst>
                </a:gridCol>
                <a:gridCol w="730923">
                  <a:extLst>
                    <a:ext uri="{9D8B030D-6E8A-4147-A177-3AD203B41FA5}">
                      <a16:colId xmlns:a16="http://schemas.microsoft.com/office/drawing/2014/main" val="4143014855"/>
                    </a:ext>
                  </a:extLst>
                </a:gridCol>
                <a:gridCol w="770079">
                  <a:extLst>
                    <a:ext uri="{9D8B030D-6E8A-4147-A177-3AD203B41FA5}">
                      <a16:colId xmlns:a16="http://schemas.microsoft.com/office/drawing/2014/main" val="4279588567"/>
                    </a:ext>
                  </a:extLst>
                </a:gridCol>
                <a:gridCol w="874497">
                  <a:extLst>
                    <a:ext uri="{9D8B030D-6E8A-4147-A177-3AD203B41FA5}">
                      <a16:colId xmlns:a16="http://schemas.microsoft.com/office/drawing/2014/main" val="397941818"/>
                    </a:ext>
                  </a:extLst>
                </a:gridCol>
                <a:gridCol w="1305219">
                  <a:extLst>
                    <a:ext uri="{9D8B030D-6E8A-4147-A177-3AD203B41FA5}">
                      <a16:colId xmlns:a16="http://schemas.microsoft.com/office/drawing/2014/main" val="2610904830"/>
                    </a:ext>
                  </a:extLst>
                </a:gridCol>
                <a:gridCol w="559376">
                  <a:extLst>
                    <a:ext uri="{9D8B030D-6E8A-4147-A177-3AD203B41FA5}">
                      <a16:colId xmlns:a16="http://schemas.microsoft.com/office/drawing/2014/main" val="3865246897"/>
                    </a:ext>
                  </a:extLst>
                </a:gridCol>
                <a:gridCol w="827652">
                  <a:extLst>
                    <a:ext uri="{9D8B030D-6E8A-4147-A177-3AD203B41FA5}">
                      <a16:colId xmlns:a16="http://schemas.microsoft.com/office/drawing/2014/main" val="473861441"/>
                    </a:ext>
                  </a:extLst>
                </a:gridCol>
                <a:gridCol w="709414">
                  <a:extLst>
                    <a:ext uri="{9D8B030D-6E8A-4147-A177-3AD203B41FA5}">
                      <a16:colId xmlns:a16="http://schemas.microsoft.com/office/drawing/2014/main" val="3581881307"/>
                    </a:ext>
                  </a:extLst>
                </a:gridCol>
                <a:gridCol w="891317">
                  <a:extLst>
                    <a:ext uri="{9D8B030D-6E8A-4147-A177-3AD203B41FA5}">
                      <a16:colId xmlns:a16="http://schemas.microsoft.com/office/drawing/2014/main" val="1036840985"/>
                    </a:ext>
                  </a:extLst>
                </a:gridCol>
                <a:gridCol w="418370">
                  <a:extLst>
                    <a:ext uri="{9D8B030D-6E8A-4147-A177-3AD203B41FA5}">
                      <a16:colId xmlns:a16="http://schemas.microsoft.com/office/drawing/2014/main" val="1325505795"/>
                    </a:ext>
                  </a:extLst>
                </a:gridCol>
                <a:gridCol w="953303">
                  <a:extLst>
                    <a:ext uri="{9D8B030D-6E8A-4147-A177-3AD203B41FA5}">
                      <a16:colId xmlns:a16="http://schemas.microsoft.com/office/drawing/2014/main" val="1858090411"/>
                    </a:ext>
                  </a:extLst>
                </a:gridCol>
                <a:gridCol w="1202229">
                  <a:extLst>
                    <a:ext uri="{9D8B030D-6E8A-4147-A177-3AD203B41FA5}">
                      <a16:colId xmlns:a16="http://schemas.microsoft.com/office/drawing/2014/main" val="1952008272"/>
                    </a:ext>
                  </a:extLst>
                </a:gridCol>
              </a:tblGrid>
              <a:tr h="459257">
                <a:tc>
                  <a:txBody>
                    <a:bodyPr/>
                    <a:lstStyle/>
                    <a:p>
                      <a:pPr algn="ctr" rtl="0" fontAlgn="ctr"/>
                      <a:r>
                        <a:rPr lang="en-US" sz="800" b="1" dirty="0">
                          <a:effectLst/>
                        </a:rPr>
                        <a:t>Test number</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b="1" dirty="0">
                          <a:effectLst/>
                        </a:rPr>
                        <a:t>Spindle speed (rpm)</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b="1">
                          <a:effectLst/>
                        </a:rPr>
                        <a:t>Feed (in/min)</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b="1">
                          <a:effectLst/>
                        </a:rPr>
                        <a:t>Depth of cut (in)</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b="1">
                          <a:effectLst/>
                        </a:rPr>
                        <a:t>Final depth of cut (in)</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b="1">
                          <a:effectLst/>
                        </a:rPr>
                        <a:t>Final depth of cut (mm)</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b="1">
                          <a:effectLst/>
                        </a:rPr>
                        <a:t>Tool manufacturer</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b="1">
                          <a:effectLst/>
                        </a:rPr>
                        <a:t>Tool ID</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b="1">
                          <a:effectLst/>
                        </a:rPr>
                        <a:t>Tool cutter diameter</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b="1">
                          <a:effectLst/>
                        </a:rPr>
                        <a:t>Tool length of cut</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b="1">
                          <a:effectLst/>
                        </a:rPr>
                        <a:t>Tool overall reach</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b="1">
                          <a:effectLst/>
                        </a:rPr>
                        <a:t>Flutes</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b="1">
                          <a:effectLst/>
                        </a:rPr>
                        <a:t>Program configuration</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b="1">
                          <a:effectLst/>
                        </a:rPr>
                        <a:t>Results</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906027906"/>
                  </a:ext>
                </a:extLst>
              </a:tr>
              <a:tr h="307730">
                <a:tc>
                  <a:txBody>
                    <a:bodyPr/>
                    <a:lstStyle/>
                    <a:p>
                      <a:pPr algn="ctr" rtl="0" fontAlgn="ctr"/>
                      <a:r>
                        <a:rPr lang="en-US" sz="800" dirty="0">
                          <a:effectLst/>
                        </a:rPr>
                        <a:t>1</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10000</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30</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0.03</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0.35</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8.89</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Harvey tool</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41578-c4</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0.0780" (5/64)</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0.1170"</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0.4060" (13/32)</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3</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Two passes per groove</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highlight>
                            <a:srgbClr val="B6D7A8"/>
                          </a:highlight>
                        </a:rPr>
                        <a:t>OK</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B6D7A8"/>
                    </a:solidFill>
                  </a:tcPr>
                </a:tc>
                <a:extLst>
                  <a:ext uri="{0D108BD9-81ED-4DB2-BD59-A6C34878D82A}">
                    <a16:rowId xmlns:a16="http://schemas.microsoft.com/office/drawing/2014/main" val="2601771591"/>
                  </a:ext>
                </a:extLst>
              </a:tr>
              <a:tr h="307730">
                <a:tc>
                  <a:txBody>
                    <a:bodyPr/>
                    <a:lstStyle/>
                    <a:p>
                      <a:pPr algn="ctr" rtl="0" fontAlgn="ctr"/>
                      <a:r>
                        <a:rPr lang="en-US" sz="800">
                          <a:effectLst/>
                        </a:rPr>
                        <a:t>2</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10000</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30</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0.03</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Harvey tool</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41778-c4</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0.0780" (5/64)</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0.1170"</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0.6250" (5/8)</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3</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Two passes per groove</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highlight>
                            <a:srgbClr val="EA9999"/>
                          </a:highlight>
                        </a:rPr>
                        <a:t>The tool brooke at a depth of 0.43 in</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EA9999"/>
                    </a:solidFill>
                  </a:tcPr>
                </a:tc>
                <a:extLst>
                  <a:ext uri="{0D108BD9-81ED-4DB2-BD59-A6C34878D82A}">
                    <a16:rowId xmlns:a16="http://schemas.microsoft.com/office/drawing/2014/main" val="1256267189"/>
                  </a:ext>
                </a:extLst>
              </a:tr>
              <a:tr h="408748">
                <a:tc>
                  <a:txBody>
                    <a:bodyPr/>
                    <a:lstStyle/>
                    <a:p>
                      <a:pPr algn="ctr" rtl="0" fontAlgn="ctr"/>
                      <a:r>
                        <a:rPr lang="en-US" sz="800" dirty="0">
                          <a:effectLst/>
                        </a:rPr>
                        <a:t>3</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10000</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20</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0.03</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0.6</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15.24</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Harvey tool</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41778-c4</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0.0780" (5/64)</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0.1170"</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0.6250" (5/8)</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3</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Two passes per groove</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dirty="0">
                          <a:effectLst/>
                          <a:highlight>
                            <a:srgbClr val="B6D7A8"/>
                          </a:highlight>
                        </a:rPr>
                        <a:t>OK</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B6D7A8"/>
                    </a:solidFill>
                  </a:tcPr>
                </a:tc>
                <a:extLst>
                  <a:ext uri="{0D108BD9-81ED-4DB2-BD59-A6C34878D82A}">
                    <a16:rowId xmlns:a16="http://schemas.microsoft.com/office/drawing/2014/main" val="904652065"/>
                  </a:ext>
                </a:extLst>
              </a:tr>
              <a:tr h="307730">
                <a:tc>
                  <a:txBody>
                    <a:bodyPr/>
                    <a:lstStyle/>
                    <a:p>
                      <a:pPr algn="ctr" rtl="0" fontAlgn="ctr"/>
                      <a:r>
                        <a:rPr lang="en-US" sz="800" dirty="0">
                          <a:effectLst/>
                        </a:rPr>
                        <a:t>4</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10000</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40</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0.01</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Harvey tool</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41978-c4</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0.0780" (5/64)</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0.1170"</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0.9400"</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3</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Two passes per groove</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highlight>
                            <a:srgbClr val="EA9999"/>
                          </a:highlight>
                        </a:rPr>
                        <a:t>The tool broke after after a few minutes.</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EA9999"/>
                    </a:solidFill>
                  </a:tcPr>
                </a:tc>
                <a:extLst>
                  <a:ext uri="{0D108BD9-81ED-4DB2-BD59-A6C34878D82A}">
                    <a16:rowId xmlns:a16="http://schemas.microsoft.com/office/drawing/2014/main" val="3411104795"/>
                  </a:ext>
                </a:extLst>
              </a:tr>
              <a:tr h="307730">
                <a:tc>
                  <a:txBody>
                    <a:bodyPr/>
                    <a:lstStyle/>
                    <a:p>
                      <a:pPr algn="ctr" rtl="0" fontAlgn="ctr"/>
                      <a:r>
                        <a:rPr lang="en-US" sz="800" dirty="0">
                          <a:effectLst/>
                        </a:rPr>
                        <a:t>5</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10000</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20</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0.01</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Harvey tool</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41978-c4</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0.0780" (5/64)</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0.1170"</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0.9400"</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3</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Two passes per groove</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highlight>
                            <a:srgbClr val="EA9999"/>
                          </a:highlight>
                        </a:rPr>
                        <a:t>The tool broke after after a few minutes.</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EA9999"/>
                    </a:solidFill>
                  </a:tcPr>
                </a:tc>
                <a:extLst>
                  <a:ext uri="{0D108BD9-81ED-4DB2-BD59-A6C34878D82A}">
                    <a16:rowId xmlns:a16="http://schemas.microsoft.com/office/drawing/2014/main" val="3464336675"/>
                  </a:ext>
                </a:extLst>
              </a:tr>
              <a:tr h="408748">
                <a:tc>
                  <a:txBody>
                    <a:bodyPr/>
                    <a:lstStyle/>
                    <a:p>
                      <a:pPr algn="ctr" rtl="0" fontAlgn="ctr"/>
                      <a:r>
                        <a:rPr lang="en-US" sz="800" dirty="0">
                          <a:effectLst/>
                        </a:rPr>
                        <a:t>6</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10000</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20</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dirty="0">
                          <a:effectLst/>
                        </a:rPr>
                        <a:t>0.005</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0.94</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23.876</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Harvey tool</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41978-c4</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0.0780" (5/64)</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0.1170"</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0.9400"</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3</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Two passes per groove</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highlight>
                            <a:srgbClr val="B6D7A8"/>
                          </a:highlight>
                        </a:rPr>
                        <a:t>OK</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B6D7A8"/>
                    </a:solidFill>
                  </a:tcPr>
                </a:tc>
                <a:extLst>
                  <a:ext uri="{0D108BD9-81ED-4DB2-BD59-A6C34878D82A}">
                    <a16:rowId xmlns:a16="http://schemas.microsoft.com/office/drawing/2014/main" val="2665542627"/>
                  </a:ext>
                </a:extLst>
              </a:tr>
              <a:tr h="307730">
                <a:tc>
                  <a:txBody>
                    <a:bodyPr/>
                    <a:lstStyle/>
                    <a:p>
                      <a:pPr algn="ctr" rtl="0" fontAlgn="ctr"/>
                      <a:r>
                        <a:rPr lang="en-US" sz="800" dirty="0">
                          <a:effectLst/>
                        </a:rPr>
                        <a:t>7</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10000</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20</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0.02</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0.77</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19.558</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Harvey tool</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953778-C3</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0.0780" (5/64)</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0.1170"</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0.8000"</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dirty="0">
                          <a:effectLst/>
                        </a:rPr>
                        <a:t>3</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a:effectLst/>
                        </a:rPr>
                        <a:t>Two passes per groove</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noFill/>
                  </a:tcPr>
                </a:tc>
                <a:tc>
                  <a:txBody>
                    <a:bodyPr/>
                    <a:lstStyle/>
                    <a:p>
                      <a:pPr algn="ctr" rtl="0" fontAlgn="ctr"/>
                      <a:r>
                        <a:rPr lang="en-US" sz="800" dirty="0">
                          <a:effectLst/>
                          <a:highlight>
                            <a:srgbClr val="B6D7A8"/>
                          </a:highlight>
                        </a:rPr>
                        <a:t>OK</a:t>
                      </a:r>
                    </a:p>
                  </a:txBody>
                  <a:tcPr marL="5639" marR="5639" marT="3759" marB="3759"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B6D7A8"/>
                    </a:solidFill>
                  </a:tcPr>
                </a:tc>
                <a:extLst>
                  <a:ext uri="{0D108BD9-81ED-4DB2-BD59-A6C34878D82A}">
                    <a16:rowId xmlns:a16="http://schemas.microsoft.com/office/drawing/2014/main" val="2056852188"/>
                  </a:ext>
                </a:extLst>
              </a:tr>
            </a:tbl>
          </a:graphicData>
        </a:graphic>
      </p:graphicFrame>
      <p:sp>
        <p:nvSpPr>
          <p:cNvPr id="3" name="Text Placeholder 12">
            <a:extLst>
              <a:ext uri="{FF2B5EF4-FFF2-40B4-BE49-F238E27FC236}">
                <a16:creationId xmlns:a16="http://schemas.microsoft.com/office/drawing/2014/main" id="{8FE93F88-C210-E7B3-37B5-4F6F0F998B81}"/>
              </a:ext>
            </a:extLst>
          </p:cNvPr>
          <p:cNvSpPr txBox="1">
            <a:spLocks/>
          </p:cNvSpPr>
          <p:nvPr/>
        </p:nvSpPr>
        <p:spPr>
          <a:xfrm>
            <a:off x="166173" y="1078670"/>
            <a:ext cx="11787690" cy="492434"/>
          </a:xfrm>
          <a:prstGeom prst="rect">
            <a:avLst/>
          </a:prstGeom>
          <a:noFill/>
        </p:spPr>
        <p:txBody>
          <a:bodyPr wrap="square" lIns="91436" tIns="91436" rIns="91436" bIns="91436" anchor="ctr" anchorCtr="0">
            <a:spAutoFit/>
          </a:bodyPr>
          <a:lstStyle>
            <a:lvl1pPr marL="1644650" indent="-1644650" algn="ctr" defTabSz="4387850" rtl="0" eaLnBrk="0" fontAlgn="base" hangingPunct="0">
              <a:spcBef>
                <a:spcPct val="20000"/>
              </a:spcBef>
              <a:spcAft>
                <a:spcPct val="0"/>
              </a:spcAft>
              <a:buFont typeface="Arial" panose="020B0604020202020204" pitchFamily="34" charset="0"/>
              <a:buNone/>
              <a:defRPr sz="3700" b="1" kern="1200" baseline="0">
                <a:solidFill>
                  <a:schemeClr val="bg1"/>
                </a:solidFill>
                <a:latin typeface="+mn-lt"/>
                <a:ea typeface="ＭＳ Ｐゴシック" charset="-128"/>
                <a:cs typeface="ＭＳ Ｐゴシック" charset="-128"/>
              </a:defRPr>
            </a:lvl1pPr>
            <a:lvl2pPr marL="3565525" indent="-1370013" algn="l" defTabSz="4387850" rtl="0" eaLnBrk="0" fontAlgn="base" hangingPunct="0">
              <a:spcBef>
                <a:spcPct val="20000"/>
              </a:spcBef>
              <a:spcAft>
                <a:spcPct val="0"/>
              </a:spcAft>
              <a:buFont typeface="Arial" panose="020B0604020202020204" pitchFamily="34" charset="0"/>
              <a:buChar char="–"/>
              <a:defRPr sz="13500" kern="1200">
                <a:solidFill>
                  <a:schemeClr val="tx1"/>
                </a:solidFill>
                <a:latin typeface="+mn-lt"/>
                <a:ea typeface="ＭＳ Ｐゴシック" charset="-128"/>
                <a:cs typeface="+mn-cs"/>
              </a:defRPr>
            </a:lvl2pPr>
            <a:lvl3pPr marL="5484813" indent="-1096963" algn="l" defTabSz="4387850" rtl="0" eaLnBrk="0" fontAlgn="base" hangingPunct="0">
              <a:spcBef>
                <a:spcPct val="20000"/>
              </a:spcBef>
              <a:spcAft>
                <a:spcPct val="0"/>
              </a:spcAft>
              <a:buFont typeface="Arial" panose="020B0604020202020204" pitchFamily="34" charset="0"/>
              <a:buChar char="•"/>
              <a:defRPr sz="11600" kern="1200">
                <a:solidFill>
                  <a:schemeClr val="tx1"/>
                </a:solidFill>
                <a:latin typeface="+mn-lt"/>
                <a:ea typeface="ＭＳ Ｐゴシック" charset="-128"/>
                <a:cs typeface="+mn-cs"/>
              </a:defRPr>
            </a:lvl3pPr>
            <a:lvl4pPr marL="7680325" indent="-1096963" algn="l" defTabSz="4387850" rtl="0" eaLnBrk="0" fontAlgn="base" hangingPunct="0">
              <a:spcBef>
                <a:spcPct val="20000"/>
              </a:spcBef>
              <a:spcAft>
                <a:spcPct val="0"/>
              </a:spcAft>
              <a:buFont typeface="Arial" panose="020B0604020202020204" pitchFamily="34" charset="0"/>
              <a:buChar char="–"/>
              <a:defRPr sz="9600" kern="1200">
                <a:solidFill>
                  <a:schemeClr val="tx1"/>
                </a:solidFill>
                <a:latin typeface="+mn-lt"/>
                <a:ea typeface="ＭＳ Ｐゴシック" charset="-128"/>
                <a:cs typeface="+mn-cs"/>
              </a:defRPr>
            </a:lvl4pPr>
            <a:lvl5pPr marL="9874250" indent="-1096963" algn="l" defTabSz="4387850" rtl="0" eaLnBrk="0" fontAlgn="base" hangingPunct="0">
              <a:spcBef>
                <a:spcPct val="20000"/>
              </a:spcBef>
              <a:spcAft>
                <a:spcPct val="0"/>
              </a:spcAft>
              <a:buFont typeface="Arial" panose="020B0604020202020204" pitchFamily="34" charset="0"/>
              <a:buChar char="»"/>
              <a:defRPr sz="9600" kern="1200">
                <a:solidFill>
                  <a:schemeClr val="tx1"/>
                </a:solidFill>
                <a:latin typeface="+mn-lt"/>
                <a:ea typeface="ＭＳ Ｐゴシック" charset="-128"/>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marL="0" indent="0">
              <a:spcBef>
                <a:spcPts val="0"/>
              </a:spcBef>
            </a:pPr>
            <a:r>
              <a:rPr lang="en-US" sz="2000" b="0" dirty="0">
                <a:solidFill>
                  <a:srgbClr val="000000"/>
                </a:solidFill>
              </a:rPr>
              <a:t>Optimization of parameters for increase of machining speed and reduction in risk of tool breakage</a:t>
            </a:r>
          </a:p>
        </p:txBody>
      </p:sp>
      <p:pic>
        <p:nvPicPr>
          <p:cNvPr id="7" name="Picture 6" descr="A close-up of a machine&#10;&#10;Description automatically generated">
            <a:extLst>
              <a:ext uri="{FF2B5EF4-FFF2-40B4-BE49-F238E27FC236}">
                <a16:creationId xmlns:a16="http://schemas.microsoft.com/office/drawing/2014/main" id="{B3F62BB0-4A1D-FB59-6FED-0FCFC518539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741758" y="4484707"/>
            <a:ext cx="2468838" cy="2236767"/>
          </a:xfrm>
          <a:prstGeom prst="rect">
            <a:avLst/>
          </a:prstGeom>
        </p:spPr>
      </p:pic>
      <p:pic>
        <p:nvPicPr>
          <p:cNvPr id="11" name="Picture 10" descr="A piece of wood with a pattern on it&#10;&#10;Description automatically generated">
            <a:extLst>
              <a:ext uri="{FF2B5EF4-FFF2-40B4-BE49-F238E27FC236}">
                <a16:creationId xmlns:a16="http://schemas.microsoft.com/office/drawing/2014/main" id="{63ACC9A7-1F1B-0608-81AB-CADAB5ADC94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84488" y="4484708"/>
            <a:ext cx="5634574" cy="2236767"/>
          </a:xfrm>
          <a:prstGeom prst="rect">
            <a:avLst/>
          </a:prstGeom>
        </p:spPr>
      </p:pic>
    </p:spTree>
    <p:extLst>
      <p:ext uri="{BB962C8B-B14F-4D97-AF65-F5344CB8AC3E}">
        <p14:creationId xmlns:p14="http://schemas.microsoft.com/office/powerpoint/2010/main" val="59510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9753-9B82-2444-A832-A2F5EA35B560}"/>
              </a:ext>
            </a:extLst>
          </p:cNvPr>
          <p:cNvSpPr>
            <a:spLocks noGrp="1"/>
          </p:cNvSpPr>
          <p:nvPr>
            <p:ph type="title"/>
          </p:nvPr>
        </p:nvSpPr>
        <p:spPr/>
        <p:txBody>
          <a:bodyPr/>
          <a:lstStyle/>
          <a:p>
            <a:r>
              <a:rPr lang="en-US" dirty="0"/>
              <a:t>1. Mandrel fabrication </a:t>
            </a:r>
            <a:r>
              <a:rPr lang="en-US" sz="2000" b="0" dirty="0"/>
              <a:t>- Machining development for CCT6 mandrels</a:t>
            </a:r>
            <a:br>
              <a:rPr lang="en-US" dirty="0"/>
            </a:br>
            <a:endParaRPr lang="en-US" i="1" dirty="0"/>
          </a:p>
        </p:txBody>
      </p:sp>
      <p:sp>
        <p:nvSpPr>
          <p:cNvPr id="5" name="Footer Placeholder 4">
            <a:extLst>
              <a:ext uri="{FF2B5EF4-FFF2-40B4-BE49-F238E27FC236}">
                <a16:creationId xmlns:a16="http://schemas.microsoft.com/office/drawing/2014/main" id="{D55579FB-9C38-2D4A-BB0A-17BF2B14F3EE}"/>
              </a:ext>
            </a:extLst>
          </p:cNvPr>
          <p:cNvSpPr>
            <a:spLocks noGrp="1"/>
          </p:cNvSpPr>
          <p:nvPr>
            <p:ph type="ftr" sz="quarter" idx="15"/>
          </p:nvPr>
        </p:nvSpPr>
        <p:spPr/>
        <p:txBody>
          <a:bodyPr/>
          <a:lstStyle/>
          <a:p>
            <a:r>
              <a:rPr lang="en-US" dirty="0"/>
              <a:t>Progress on Nb</a:t>
            </a:r>
            <a:r>
              <a:rPr lang="en-US" baseline="-25000" dirty="0"/>
              <a:t>3</a:t>
            </a:r>
            <a:r>
              <a:rPr lang="en-US" dirty="0"/>
              <a:t>Sn CCT: fabrication and assembly methods</a:t>
            </a:r>
            <a:r>
              <a:rPr lang="en-US" i="1" dirty="0">
                <a:solidFill>
                  <a:srgbClr val="FFFFFF"/>
                </a:solidFill>
              </a:rPr>
              <a:t> </a:t>
            </a:r>
            <a:r>
              <a:rPr lang="en-US" dirty="0"/>
              <a:t>| BERKELEY LAB</a:t>
            </a:r>
          </a:p>
        </p:txBody>
      </p: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5</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sp>
        <p:nvSpPr>
          <p:cNvPr id="3" name="Text Placeholder 12">
            <a:extLst>
              <a:ext uri="{FF2B5EF4-FFF2-40B4-BE49-F238E27FC236}">
                <a16:creationId xmlns:a16="http://schemas.microsoft.com/office/drawing/2014/main" id="{8FE93F88-C210-E7B3-37B5-4F6F0F998B81}"/>
              </a:ext>
            </a:extLst>
          </p:cNvPr>
          <p:cNvSpPr txBox="1">
            <a:spLocks/>
          </p:cNvSpPr>
          <p:nvPr/>
        </p:nvSpPr>
        <p:spPr>
          <a:xfrm>
            <a:off x="166173" y="1461151"/>
            <a:ext cx="11787690" cy="492434"/>
          </a:xfrm>
          <a:prstGeom prst="rect">
            <a:avLst/>
          </a:prstGeom>
          <a:noFill/>
        </p:spPr>
        <p:txBody>
          <a:bodyPr wrap="square" lIns="91436" tIns="91436" rIns="91436" bIns="91436" anchor="ctr" anchorCtr="0">
            <a:spAutoFit/>
          </a:bodyPr>
          <a:lstStyle>
            <a:lvl1pPr marL="1644650" indent="-1644650" algn="ctr" defTabSz="4387850" rtl="0" eaLnBrk="0" fontAlgn="base" hangingPunct="0">
              <a:spcBef>
                <a:spcPct val="20000"/>
              </a:spcBef>
              <a:spcAft>
                <a:spcPct val="0"/>
              </a:spcAft>
              <a:buFont typeface="Arial" panose="020B0604020202020204" pitchFamily="34" charset="0"/>
              <a:buNone/>
              <a:defRPr sz="3700" b="1" kern="1200" baseline="0">
                <a:solidFill>
                  <a:schemeClr val="bg1"/>
                </a:solidFill>
                <a:latin typeface="+mn-lt"/>
                <a:ea typeface="ＭＳ Ｐゴシック" charset="-128"/>
                <a:cs typeface="ＭＳ Ｐゴシック" charset="-128"/>
              </a:defRPr>
            </a:lvl1pPr>
            <a:lvl2pPr marL="3565525" indent="-1370013" algn="l" defTabSz="4387850" rtl="0" eaLnBrk="0" fontAlgn="base" hangingPunct="0">
              <a:spcBef>
                <a:spcPct val="20000"/>
              </a:spcBef>
              <a:spcAft>
                <a:spcPct val="0"/>
              </a:spcAft>
              <a:buFont typeface="Arial" panose="020B0604020202020204" pitchFamily="34" charset="0"/>
              <a:buChar char="–"/>
              <a:defRPr sz="13500" kern="1200">
                <a:solidFill>
                  <a:schemeClr val="tx1"/>
                </a:solidFill>
                <a:latin typeface="+mn-lt"/>
                <a:ea typeface="ＭＳ Ｐゴシック" charset="-128"/>
                <a:cs typeface="+mn-cs"/>
              </a:defRPr>
            </a:lvl2pPr>
            <a:lvl3pPr marL="5484813" indent="-1096963" algn="l" defTabSz="4387850" rtl="0" eaLnBrk="0" fontAlgn="base" hangingPunct="0">
              <a:spcBef>
                <a:spcPct val="20000"/>
              </a:spcBef>
              <a:spcAft>
                <a:spcPct val="0"/>
              </a:spcAft>
              <a:buFont typeface="Arial" panose="020B0604020202020204" pitchFamily="34" charset="0"/>
              <a:buChar char="•"/>
              <a:defRPr sz="11600" kern="1200">
                <a:solidFill>
                  <a:schemeClr val="tx1"/>
                </a:solidFill>
                <a:latin typeface="+mn-lt"/>
                <a:ea typeface="ＭＳ Ｐゴシック" charset="-128"/>
                <a:cs typeface="+mn-cs"/>
              </a:defRPr>
            </a:lvl3pPr>
            <a:lvl4pPr marL="7680325" indent="-1096963" algn="l" defTabSz="4387850" rtl="0" eaLnBrk="0" fontAlgn="base" hangingPunct="0">
              <a:spcBef>
                <a:spcPct val="20000"/>
              </a:spcBef>
              <a:spcAft>
                <a:spcPct val="0"/>
              </a:spcAft>
              <a:buFont typeface="Arial" panose="020B0604020202020204" pitchFamily="34" charset="0"/>
              <a:buChar char="–"/>
              <a:defRPr sz="9600" kern="1200">
                <a:solidFill>
                  <a:schemeClr val="tx1"/>
                </a:solidFill>
                <a:latin typeface="+mn-lt"/>
                <a:ea typeface="ＭＳ Ｐゴシック" charset="-128"/>
                <a:cs typeface="+mn-cs"/>
              </a:defRPr>
            </a:lvl4pPr>
            <a:lvl5pPr marL="9874250" indent="-1096963" algn="l" defTabSz="4387850" rtl="0" eaLnBrk="0" fontAlgn="base" hangingPunct="0">
              <a:spcBef>
                <a:spcPct val="20000"/>
              </a:spcBef>
              <a:spcAft>
                <a:spcPct val="0"/>
              </a:spcAft>
              <a:buFont typeface="Arial" panose="020B0604020202020204" pitchFamily="34" charset="0"/>
              <a:buChar char="»"/>
              <a:defRPr sz="9600" kern="1200">
                <a:solidFill>
                  <a:schemeClr val="tx1"/>
                </a:solidFill>
                <a:latin typeface="+mn-lt"/>
                <a:ea typeface="ＭＳ Ｐゴシック" charset="-128"/>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marL="0" indent="0">
              <a:spcBef>
                <a:spcPts val="0"/>
              </a:spcBef>
            </a:pPr>
            <a:r>
              <a:rPr lang="en-US" sz="2000" b="0" dirty="0">
                <a:solidFill>
                  <a:srgbClr val="000000"/>
                </a:solidFill>
              </a:rPr>
              <a:t>Machining of several 7-turns on a full scale </a:t>
            </a:r>
            <a:r>
              <a:rPr lang="en-US" sz="2000" dirty="0">
                <a:solidFill>
                  <a:srgbClr val="000000"/>
                </a:solidFill>
              </a:rPr>
              <a:t>1.5 m long CCT6 inner layer</a:t>
            </a:r>
          </a:p>
        </p:txBody>
      </p:sp>
      <p:pic>
        <p:nvPicPr>
          <p:cNvPr id="12" name="Picture 11" descr="A machine with a metal cylinder&#10;&#10;Description automatically generated">
            <a:extLst>
              <a:ext uri="{FF2B5EF4-FFF2-40B4-BE49-F238E27FC236}">
                <a16:creationId xmlns:a16="http://schemas.microsoft.com/office/drawing/2014/main" id="{F70F000F-9E08-E3F6-7065-998E49CE55F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2099276"/>
            <a:ext cx="7858563" cy="3309328"/>
          </a:xfrm>
          <a:prstGeom prst="rect">
            <a:avLst/>
          </a:prstGeom>
          <a:ln>
            <a:solidFill>
              <a:schemeClr val="tx1"/>
            </a:solidFill>
          </a:ln>
        </p:spPr>
      </p:pic>
      <p:pic>
        <p:nvPicPr>
          <p:cNvPr id="14" name="Picture 13" descr="A close up of a metal object&#10;&#10;Description automatically generated">
            <a:extLst>
              <a:ext uri="{FF2B5EF4-FFF2-40B4-BE49-F238E27FC236}">
                <a16:creationId xmlns:a16="http://schemas.microsoft.com/office/drawing/2014/main" id="{32ADA133-DBEA-1B0A-3372-7F6AF7B9C95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84587" y="2099276"/>
            <a:ext cx="4412437" cy="3309328"/>
          </a:xfrm>
          <a:prstGeom prst="rect">
            <a:avLst/>
          </a:prstGeom>
        </p:spPr>
      </p:pic>
      <p:sp>
        <p:nvSpPr>
          <p:cNvPr id="15" name="Text Placeholder 12">
            <a:extLst>
              <a:ext uri="{FF2B5EF4-FFF2-40B4-BE49-F238E27FC236}">
                <a16:creationId xmlns:a16="http://schemas.microsoft.com/office/drawing/2014/main" id="{3DA4B52C-DDAF-6938-A7AA-F687BCE4CDC0}"/>
              </a:ext>
            </a:extLst>
          </p:cNvPr>
          <p:cNvSpPr txBox="1">
            <a:spLocks/>
          </p:cNvSpPr>
          <p:nvPr/>
        </p:nvSpPr>
        <p:spPr>
          <a:xfrm>
            <a:off x="8940799" y="2299718"/>
            <a:ext cx="3510903" cy="800211"/>
          </a:xfrm>
          <a:prstGeom prst="rect">
            <a:avLst/>
          </a:prstGeom>
          <a:noFill/>
        </p:spPr>
        <p:txBody>
          <a:bodyPr wrap="square" lIns="91436" tIns="91436" rIns="91436" bIns="91436" anchor="ctr" anchorCtr="0">
            <a:spAutoFit/>
          </a:bodyPr>
          <a:lstStyle>
            <a:lvl1pPr marL="1644650" indent="-1644650" algn="ctr" defTabSz="4387850" rtl="0" eaLnBrk="0" fontAlgn="base" hangingPunct="0">
              <a:spcBef>
                <a:spcPct val="20000"/>
              </a:spcBef>
              <a:spcAft>
                <a:spcPct val="0"/>
              </a:spcAft>
              <a:buFont typeface="Arial" panose="020B0604020202020204" pitchFamily="34" charset="0"/>
              <a:buNone/>
              <a:defRPr sz="3700" b="1" kern="1200" baseline="0">
                <a:solidFill>
                  <a:schemeClr val="bg1"/>
                </a:solidFill>
                <a:latin typeface="+mn-lt"/>
                <a:ea typeface="ＭＳ Ｐゴシック" charset="-128"/>
                <a:cs typeface="ＭＳ Ｐゴシック" charset="-128"/>
              </a:defRPr>
            </a:lvl1pPr>
            <a:lvl2pPr marL="3565525" indent="-1370013" algn="l" defTabSz="4387850" rtl="0" eaLnBrk="0" fontAlgn="base" hangingPunct="0">
              <a:spcBef>
                <a:spcPct val="20000"/>
              </a:spcBef>
              <a:spcAft>
                <a:spcPct val="0"/>
              </a:spcAft>
              <a:buFont typeface="Arial" panose="020B0604020202020204" pitchFamily="34" charset="0"/>
              <a:buChar char="–"/>
              <a:defRPr sz="13500" kern="1200">
                <a:solidFill>
                  <a:schemeClr val="tx1"/>
                </a:solidFill>
                <a:latin typeface="+mn-lt"/>
                <a:ea typeface="ＭＳ Ｐゴシック" charset="-128"/>
                <a:cs typeface="+mn-cs"/>
              </a:defRPr>
            </a:lvl2pPr>
            <a:lvl3pPr marL="5484813" indent="-1096963" algn="l" defTabSz="4387850" rtl="0" eaLnBrk="0" fontAlgn="base" hangingPunct="0">
              <a:spcBef>
                <a:spcPct val="20000"/>
              </a:spcBef>
              <a:spcAft>
                <a:spcPct val="0"/>
              </a:spcAft>
              <a:buFont typeface="Arial" panose="020B0604020202020204" pitchFamily="34" charset="0"/>
              <a:buChar char="•"/>
              <a:defRPr sz="11600" kern="1200">
                <a:solidFill>
                  <a:schemeClr val="tx1"/>
                </a:solidFill>
                <a:latin typeface="+mn-lt"/>
                <a:ea typeface="ＭＳ Ｐゴシック" charset="-128"/>
                <a:cs typeface="+mn-cs"/>
              </a:defRPr>
            </a:lvl3pPr>
            <a:lvl4pPr marL="7680325" indent="-1096963" algn="l" defTabSz="4387850" rtl="0" eaLnBrk="0" fontAlgn="base" hangingPunct="0">
              <a:spcBef>
                <a:spcPct val="20000"/>
              </a:spcBef>
              <a:spcAft>
                <a:spcPct val="0"/>
              </a:spcAft>
              <a:buFont typeface="Arial" panose="020B0604020202020204" pitchFamily="34" charset="0"/>
              <a:buChar char="–"/>
              <a:defRPr sz="9600" kern="1200">
                <a:solidFill>
                  <a:schemeClr val="tx1"/>
                </a:solidFill>
                <a:latin typeface="+mn-lt"/>
                <a:ea typeface="ＭＳ Ｐゴシック" charset="-128"/>
                <a:cs typeface="+mn-cs"/>
              </a:defRPr>
            </a:lvl4pPr>
            <a:lvl5pPr marL="9874250" indent="-1096963" algn="l" defTabSz="4387850" rtl="0" eaLnBrk="0" fontAlgn="base" hangingPunct="0">
              <a:spcBef>
                <a:spcPct val="20000"/>
              </a:spcBef>
              <a:spcAft>
                <a:spcPct val="0"/>
              </a:spcAft>
              <a:buFont typeface="Arial" panose="020B0604020202020204" pitchFamily="34" charset="0"/>
              <a:buChar char="»"/>
              <a:defRPr sz="9600" kern="1200">
                <a:solidFill>
                  <a:schemeClr val="tx1"/>
                </a:solidFill>
                <a:latin typeface="+mn-lt"/>
                <a:ea typeface="ＭＳ Ｐゴシック" charset="-128"/>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marL="0" indent="0">
              <a:spcBef>
                <a:spcPts val="0"/>
              </a:spcBef>
            </a:pPr>
            <a:r>
              <a:rPr lang="en-US" sz="2000" b="0" dirty="0">
                <a:solidFill>
                  <a:srgbClr val="000000"/>
                </a:solidFill>
              </a:rPr>
              <a:t>Improving the process to reduce potential risks </a:t>
            </a:r>
          </a:p>
        </p:txBody>
      </p:sp>
      <p:sp>
        <p:nvSpPr>
          <p:cNvPr id="17" name="Text Placeholder 12">
            <a:extLst>
              <a:ext uri="{FF2B5EF4-FFF2-40B4-BE49-F238E27FC236}">
                <a16:creationId xmlns:a16="http://schemas.microsoft.com/office/drawing/2014/main" id="{8EA61F92-5A01-4753-4BB8-502BE3AB620C}"/>
              </a:ext>
            </a:extLst>
          </p:cNvPr>
          <p:cNvSpPr txBox="1">
            <a:spLocks/>
          </p:cNvSpPr>
          <p:nvPr/>
        </p:nvSpPr>
        <p:spPr>
          <a:xfrm>
            <a:off x="166173" y="5467474"/>
            <a:ext cx="12285529" cy="738656"/>
          </a:xfrm>
          <a:prstGeom prst="rect">
            <a:avLst/>
          </a:prstGeom>
          <a:noFill/>
        </p:spPr>
        <p:txBody>
          <a:bodyPr wrap="square" lIns="91436" tIns="91436" rIns="91436" bIns="91436" anchor="ctr" anchorCtr="0">
            <a:spAutoFit/>
          </a:bodyPr>
          <a:lstStyle>
            <a:lvl1pPr marL="1644650" indent="-1644650" algn="ctr" defTabSz="4387850" rtl="0" eaLnBrk="0" fontAlgn="base" hangingPunct="0">
              <a:spcBef>
                <a:spcPct val="20000"/>
              </a:spcBef>
              <a:spcAft>
                <a:spcPct val="0"/>
              </a:spcAft>
              <a:buFont typeface="Arial" panose="020B0604020202020204" pitchFamily="34" charset="0"/>
              <a:buNone/>
              <a:defRPr sz="3700" b="1" kern="1200" baseline="0">
                <a:solidFill>
                  <a:schemeClr val="bg1"/>
                </a:solidFill>
                <a:latin typeface="+mn-lt"/>
                <a:ea typeface="ＭＳ Ｐゴシック" charset="-128"/>
                <a:cs typeface="ＭＳ Ｐゴシック" charset="-128"/>
              </a:defRPr>
            </a:lvl1pPr>
            <a:lvl2pPr marL="3565525" indent="-1370013" algn="l" defTabSz="4387850" rtl="0" eaLnBrk="0" fontAlgn="base" hangingPunct="0">
              <a:spcBef>
                <a:spcPct val="20000"/>
              </a:spcBef>
              <a:spcAft>
                <a:spcPct val="0"/>
              </a:spcAft>
              <a:buFont typeface="Arial" panose="020B0604020202020204" pitchFamily="34" charset="0"/>
              <a:buChar char="–"/>
              <a:defRPr sz="13500" kern="1200">
                <a:solidFill>
                  <a:schemeClr val="tx1"/>
                </a:solidFill>
                <a:latin typeface="+mn-lt"/>
                <a:ea typeface="ＭＳ Ｐゴシック" charset="-128"/>
                <a:cs typeface="+mn-cs"/>
              </a:defRPr>
            </a:lvl2pPr>
            <a:lvl3pPr marL="5484813" indent="-1096963" algn="l" defTabSz="4387850" rtl="0" eaLnBrk="0" fontAlgn="base" hangingPunct="0">
              <a:spcBef>
                <a:spcPct val="20000"/>
              </a:spcBef>
              <a:spcAft>
                <a:spcPct val="0"/>
              </a:spcAft>
              <a:buFont typeface="Arial" panose="020B0604020202020204" pitchFamily="34" charset="0"/>
              <a:buChar char="•"/>
              <a:defRPr sz="11600" kern="1200">
                <a:solidFill>
                  <a:schemeClr val="tx1"/>
                </a:solidFill>
                <a:latin typeface="+mn-lt"/>
                <a:ea typeface="ＭＳ Ｐゴシック" charset="-128"/>
                <a:cs typeface="+mn-cs"/>
              </a:defRPr>
            </a:lvl3pPr>
            <a:lvl4pPr marL="7680325" indent="-1096963" algn="l" defTabSz="4387850" rtl="0" eaLnBrk="0" fontAlgn="base" hangingPunct="0">
              <a:spcBef>
                <a:spcPct val="20000"/>
              </a:spcBef>
              <a:spcAft>
                <a:spcPct val="0"/>
              </a:spcAft>
              <a:buFont typeface="Arial" panose="020B0604020202020204" pitchFamily="34" charset="0"/>
              <a:buChar char="–"/>
              <a:defRPr sz="9600" kern="1200">
                <a:solidFill>
                  <a:schemeClr val="tx1"/>
                </a:solidFill>
                <a:latin typeface="+mn-lt"/>
                <a:ea typeface="ＭＳ Ｐゴシック" charset="-128"/>
                <a:cs typeface="+mn-cs"/>
              </a:defRPr>
            </a:lvl4pPr>
            <a:lvl5pPr marL="9874250" indent="-1096963" algn="l" defTabSz="4387850" rtl="0" eaLnBrk="0" fontAlgn="base" hangingPunct="0">
              <a:spcBef>
                <a:spcPct val="20000"/>
              </a:spcBef>
              <a:spcAft>
                <a:spcPct val="0"/>
              </a:spcAft>
              <a:buFont typeface="Arial" panose="020B0604020202020204" pitchFamily="34" charset="0"/>
              <a:buChar char="»"/>
              <a:defRPr sz="9600" kern="1200">
                <a:solidFill>
                  <a:schemeClr val="tx1"/>
                </a:solidFill>
                <a:latin typeface="+mn-lt"/>
                <a:ea typeface="ＭＳ Ｐゴシック" charset="-128"/>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marL="342900" indent="-342900" algn="l">
              <a:spcBef>
                <a:spcPts val="0"/>
              </a:spcBef>
              <a:buFont typeface="Arial" panose="020B0604020202020204" pitchFamily="34" charset="0"/>
              <a:buChar char="•"/>
            </a:pPr>
            <a:r>
              <a:rPr lang="en-US" sz="1800" b="0" dirty="0">
                <a:solidFill>
                  <a:srgbClr val="000000"/>
                </a:solidFill>
              </a:rPr>
              <a:t>The next step will be to machine 20-turns on a full scale </a:t>
            </a:r>
            <a:r>
              <a:rPr lang="en-US" sz="1800" dirty="0">
                <a:solidFill>
                  <a:srgbClr val="000000"/>
                </a:solidFill>
              </a:rPr>
              <a:t>1.5 m long CCT6 inner layer</a:t>
            </a:r>
          </a:p>
          <a:p>
            <a:pPr marL="342900" indent="-342900" algn="l">
              <a:spcBef>
                <a:spcPts val="0"/>
              </a:spcBef>
              <a:buFont typeface="Arial" panose="020B0604020202020204" pitchFamily="34" charset="0"/>
              <a:buChar char="•"/>
            </a:pPr>
            <a:r>
              <a:rPr lang="en-US" sz="1800" b="0" dirty="0">
                <a:solidFill>
                  <a:srgbClr val="000000"/>
                </a:solidFill>
              </a:rPr>
              <a:t>Based on current machining parameters full size mandrel fabrication is estimated between 1 to 2 months</a:t>
            </a:r>
          </a:p>
        </p:txBody>
      </p:sp>
    </p:spTree>
    <p:extLst>
      <p:ext uri="{BB962C8B-B14F-4D97-AF65-F5344CB8AC3E}">
        <p14:creationId xmlns:p14="http://schemas.microsoft.com/office/powerpoint/2010/main" val="306941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9753-9B82-2444-A832-A2F5EA35B560}"/>
              </a:ext>
            </a:extLst>
          </p:cNvPr>
          <p:cNvSpPr>
            <a:spLocks noGrp="1"/>
          </p:cNvSpPr>
          <p:nvPr>
            <p:ph type="title"/>
          </p:nvPr>
        </p:nvSpPr>
        <p:spPr/>
        <p:txBody>
          <a:bodyPr/>
          <a:lstStyle/>
          <a:p>
            <a:r>
              <a:rPr lang="en-US" dirty="0"/>
              <a:t>1. Mandrel fabrication </a:t>
            </a:r>
            <a:r>
              <a:rPr lang="en-US" sz="2800" b="0" dirty="0"/>
              <a:t>– Mandrel segmentation development</a:t>
            </a:r>
            <a:endParaRPr lang="en-US" b="0" i="1" dirty="0"/>
          </a:p>
        </p:txBody>
      </p:sp>
      <p:sp>
        <p:nvSpPr>
          <p:cNvPr id="5" name="Footer Placeholder 4">
            <a:extLst>
              <a:ext uri="{FF2B5EF4-FFF2-40B4-BE49-F238E27FC236}">
                <a16:creationId xmlns:a16="http://schemas.microsoft.com/office/drawing/2014/main" id="{D55579FB-9C38-2D4A-BB0A-17BF2B14F3EE}"/>
              </a:ext>
            </a:extLst>
          </p:cNvPr>
          <p:cNvSpPr>
            <a:spLocks noGrp="1"/>
          </p:cNvSpPr>
          <p:nvPr>
            <p:ph type="ftr" sz="quarter" idx="15"/>
          </p:nvPr>
        </p:nvSpPr>
        <p:spPr/>
        <p:txBody>
          <a:bodyPr/>
          <a:lstStyle/>
          <a:p>
            <a:r>
              <a:rPr lang="en-US" dirty="0"/>
              <a:t>Progress on Nb</a:t>
            </a:r>
            <a:r>
              <a:rPr lang="en-US" baseline="-25000" dirty="0"/>
              <a:t>3</a:t>
            </a:r>
            <a:r>
              <a:rPr lang="en-US" dirty="0"/>
              <a:t>Sn CCT: fabrication and assembly methods</a:t>
            </a:r>
            <a:r>
              <a:rPr lang="en-US" i="1" dirty="0">
                <a:solidFill>
                  <a:srgbClr val="FFFFFF"/>
                </a:solidFill>
              </a:rPr>
              <a:t> </a:t>
            </a:r>
            <a:r>
              <a:rPr lang="en-US" dirty="0"/>
              <a:t>| BERKELEY LAB</a:t>
            </a:r>
          </a:p>
        </p:txBody>
      </p: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6</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grpSp>
        <p:nvGrpSpPr>
          <p:cNvPr id="18" name="Group 17">
            <a:extLst>
              <a:ext uri="{FF2B5EF4-FFF2-40B4-BE49-F238E27FC236}">
                <a16:creationId xmlns:a16="http://schemas.microsoft.com/office/drawing/2014/main" id="{3A7BA0DE-19E7-4C32-EBFE-0308A51E8A67}"/>
              </a:ext>
            </a:extLst>
          </p:cNvPr>
          <p:cNvGrpSpPr>
            <a:grpSpLocks noChangeAspect="1"/>
          </p:cNvGrpSpPr>
          <p:nvPr/>
        </p:nvGrpSpPr>
        <p:grpSpPr>
          <a:xfrm>
            <a:off x="4445978" y="1317647"/>
            <a:ext cx="7746022" cy="3353457"/>
            <a:chOff x="619145" y="1973613"/>
            <a:chExt cx="9180388" cy="3974432"/>
          </a:xfrm>
        </p:grpSpPr>
        <p:pic>
          <p:nvPicPr>
            <p:cNvPr id="4" name="Picture 3" descr="A green plastic container with a metal handle&#10;&#10;Description automatically generated">
              <a:extLst>
                <a:ext uri="{FF2B5EF4-FFF2-40B4-BE49-F238E27FC236}">
                  <a16:creationId xmlns:a16="http://schemas.microsoft.com/office/drawing/2014/main" id="{4C7375F1-3978-1E3B-5C3E-8333E3B2781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9145" y="1973613"/>
              <a:ext cx="5299243" cy="3974432"/>
            </a:xfrm>
            <a:prstGeom prst="rect">
              <a:avLst/>
            </a:prstGeom>
          </p:spPr>
        </p:pic>
        <p:pic>
          <p:nvPicPr>
            <p:cNvPr id="8" name="Picture 7" descr="A close up of a metal object&#10;&#10;Description automatically generated">
              <a:extLst>
                <a:ext uri="{FF2B5EF4-FFF2-40B4-BE49-F238E27FC236}">
                  <a16:creationId xmlns:a16="http://schemas.microsoft.com/office/drawing/2014/main" id="{2F9ED46F-7D08-44DC-3B8D-3C5DAA47398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52140" y="1973613"/>
              <a:ext cx="3847393" cy="3974432"/>
            </a:xfrm>
            <a:prstGeom prst="rect">
              <a:avLst/>
            </a:prstGeom>
          </p:spPr>
        </p:pic>
      </p:grpSp>
      <p:sp>
        <p:nvSpPr>
          <p:cNvPr id="17" name="Text Placeholder 12">
            <a:extLst>
              <a:ext uri="{FF2B5EF4-FFF2-40B4-BE49-F238E27FC236}">
                <a16:creationId xmlns:a16="http://schemas.microsoft.com/office/drawing/2014/main" id="{8F6AEA98-6155-48B3-B0AC-00CCEFB337BC}"/>
              </a:ext>
            </a:extLst>
          </p:cNvPr>
          <p:cNvSpPr txBox="1">
            <a:spLocks/>
          </p:cNvSpPr>
          <p:nvPr/>
        </p:nvSpPr>
        <p:spPr>
          <a:xfrm>
            <a:off x="573618" y="4792345"/>
            <a:ext cx="9106596" cy="1415764"/>
          </a:xfrm>
          <a:prstGeom prst="rect">
            <a:avLst/>
          </a:prstGeom>
          <a:noFill/>
        </p:spPr>
        <p:txBody>
          <a:bodyPr wrap="square" lIns="91436" tIns="91436" rIns="91436" bIns="91436" anchor="ctr" anchorCtr="0">
            <a:spAutoFit/>
          </a:bodyPr>
          <a:lstStyle>
            <a:lvl1pPr marL="1644650" indent="-1644650" algn="ctr" defTabSz="4387850" rtl="0" eaLnBrk="0" fontAlgn="base" hangingPunct="0">
              <a:spcBef>
                <a:spcPct val="20000"/>
              </a:spcBef>
              <a:spcAft>
                <a:spcPct val="0"/>
              </a:spcAft>
              <a:buFont typeface="Arial" panose="020B0604020202020204" pitchFamily="34" charset="0"/>
              <a:buNone/>
              <a:defRPr sz="3700" b="1" kern="1200" baseline="0">
                <a:solidFill>
                  <a:schemeClr val="bg1"/>
                </a:solidFill>
                <a:latin typeface="+mn-lt"/>
                <a:ea typeface="ＭＳ Ｐゴシック" charset="-128"/>
                <a:cs typeface="ＭＳ Ｐゴシック" charset="-128"/>
              </a:defRPr>
            </a:lvl1pPr>
            <a:lvl2pPr marL="3565525" indent="-1370013" algn="l" defTabSz="4387850" rtl="0" eaLnBrk="0" fontAlgn="base" hangingPunct="0">
              <a:spcBef>
                <a:spcPct val="20000"/>
              </a:spcBef>
              <a:spcAft>
                <a:spcPct val="0"/>
              </a:spcAft>
              <a:buFont typeface="Arial" panose="020B0604020202020204" pitchFamily="34" charset="0"/>
              <a:buChar char="–"/>
              <a:defRPr sz="13500" kern="1200">
                <a:solidFill>
                  <a:schemeClr val="tx1"/>
                </a:solidFill>
                <a:latin typeface="+mn-lt"/>
                <a:ea typeface="ＭＳ Ｐゴシック" charset="-128"/>
                <a:cs typeface="+mn-cs"/>
              </a:defRPr>
            </a:lvl2pPr>
            <a:lvl3pPr marL="5484813" indent="-1096963" algn="l" defTabSz="4387850" rtl="0" eaLnBrk="0" fontAlgn="base" hangingPunct="0">
              <a:spcBef>
                <a:spcPct val="20000"/>
              </a:spcBef>
              <a:spcAft>
                <a:spcPct val="0"/>
              </a:spcAft>
              <a:buFont typeface="Arial" panose="020B0604020202020204" pitchFamily="34" charset="0"/>
              <a:buChar char="•"/>
              <a:defRPr sz="11600" kern="1200">
                <a:solidFill>
                  <a:schemeClr val="tx1"/>
                </a:solidFill>
                <a:latin typeface="+mn-lt"/>
                <a:ea typeface="ＭＳ Ｐゴシック" charset="-128"/>
                <a:cs typeface="+mn-cs"/>
              </a:defRPr>
            </a:lvl3pPr>
            <a:lvl4pPr marL="7680325" indent="-1096963" algn="l" defTabSz="4387850" rtl="0" eaLnBrk="0" fontAlgn="base" hangingPunct="0">
              <a:spcBef>
                <a:spcPct val="20000"/>
              </a:spcBef>
              <a:spcAft>
                <a:spcPct val="0"/>
              </a:spcAft>
              <a:buFont typeface="Arial" panose="020B0604020202020204" pitchFamily="34" charset="0"/>
              <a:buChar char="–"/>
              <a:defRPr sz="9600" kern="1200">
                <a:solidFill>
                  <a:schemeClr val="tx1"/>
                </a:solidFill>
                <a:latin typeface="+mn-lt"/>
                <a:ea typeface="ＭＳ Ｐゴシック" charset="-128"/>
                <a:cs typeface="+mn-cs"/>
              </a:defRPr>
            </a:lvl4pPr>
            <a:lvl5pPr marL="9874250" indent="-1096963" algn="l" defTabSz="4387850" rtl="0" eaLnBrk="0" fontAlgn="base" hangingPunct="0">
              <a:spcBef>
                <a:spcPct val="20000"/>
              </a:spcBef>
              <a:spcAft>
                <a:spcPct val="0"/>
              </a:spcAft>
              <a:buFont typeface="Arial" panose="020B0604020202020204" pitchFamily="34" charset="0"/>
              <a:buChar char="»"/>
              <a:defRPr sz="9600" kern="1200">
                <a:solidFill>
                  <a:schemeClr val="tx1"/>
                </a:solidFill>
                <a:latin typeface="+mn-lt"/>
                <a:ea typeface="ＭＳ Ｐゴシック" charset="-128"/>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marL="342900" indent="-342900" algn="l">
              <a:spcBef>
                <a:spcPts val="0"/>
              </a:spcBef>
              <a:buFont typeface="Arial" panose="020B0604020202020204" pitchFamily="34" charset="0"/>
              <a:buChar char="•"/>
            </a:pPr>
            <a:r>
              <a:rPr lang="en-US" sz="2000" b="0" dirty="0">
                <a:solidFill>
                  <a:srgbClr val="000000"/>
                </a:solidFill>
              </a:rPr>
              <a:t>As an alternative route to machining mandrels out of a single part, segmented mandrels are in development. </a:t>
            </a:r>
          </a:p>
          <a:p>
            <a:pPr marL="342900" indent="-342900" algn="l">
              <a:spcBef>
                <a:spcPts val="0"/>
              </a:spcBef>
              <a:buFont typeface="Arial" panose="020B0604020202020204" pitchFamily="34" charset="0"/>
              <a:buChar char="•"/>
            </a:pPr>
            <a:r>
              <a:rPr lang="en-US" sz="2000" b="0" dirty="0">
                <a:solidFill>
                  <a:srgbClr val="000000"/>
                </a:solidFill>
              </a:rPr>
              <a:t>The current design relays on self aligning features. The two parts are locked in the angular direction through a pin or key in the pole region.</a:t>
            </a:r>
            <a:endParaRPr lang="en-US" sz="2000" dirty="0">
              <a:solidFill>
                <a:srgbClr val="000000"/>
              </a:solidFill>
            </a:endParaRPr>
          </a:p>
        </p:txBody>
      </p:sp>
      <p:pic>
        <p:nvPicPr>
          <p:cNvPr id="20" name="Picture 19">
            <a:extLst>
              <a:ext uri="{FF2B5EF4-FFF2-40B4-BE49-F238E27FC236}">
                <a16:creationId xmlns:a16="http://schemas.microsoft.com/office/drawing/2014/main" id="{0E374D0D-A25A-A318-F87E-0560D9FB0483}"/>
              </a:ext>
            </a:extLst>
          </p:cNvPr>
          <p:cNvPicPr>
            <a:picLocks noChangeAspect="1"/>
          </p:cNvPicPr>
          <p:nvPr/>
        </p:nvPicPr>
        <p:blipFill>
          <a:blip r:embed="rId4"/>
          <a:stretch>
            <a:fillRect/>
          </a:stretch>
        </p:blipFill>
        <p:spPr>
          <a:xfrm rot="16200000">
            <a:off x="733896" y="1121579"/>
            <a:ext cx="3452663" cy="3768307"/>
          </a:xfrm>
          <a:prstGeom prst="rect">
            <a:avLst/>
          </a:prstGeom>
        </p:spPr>
      </p:pic>
    </p:spTree>
    <p:extLst>
      <p:ext uri="{BB962C8B-B14F-4D97-AF65-F5344CB8AC3E}">
        <p14:creationId xmlns:p14="http://schemas.microsoft.com/office/powerpoint/2010/main" val="2039084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C64D6D74-F104-4542-BBBD-823877E6D286}"/>
              </a:ext>
            </a:extLst>
          </p:cNvPr>
          <p:cNvSpPr>
            <a:spLocks noGrp="1"/>
          </p:cNvSpPr>
          <p:nvPr>
            <p:ph idx="1"/>
          </p:nvPr>
        </p:nvSpPr>
        <p:spPr>
          <a:xfrm>
            <a:off x="216681" y="2273800"/>
            <a:ext cx="2628000" cy="1828800"/>
          </a:xfrm>
        </p:spPr>
        <p:txBody>
          <a:bodyPr/>
          <a:lstStyle/>
          <a:p>
            <a:r>
              <a:rPr lang="en-US" sz="3200" dirty="0">
                <a:solidFill>
                  <a:schemeClr val="accent6"/>
                </a:solidFill>
              </a:rPr>
              <a:t>01</a:t>
            </a:r>
          </a:p>
          <a:p>
            <a:r>
              <a:rPr lang="en-US" sz="2000" dirty="0"/>
              <a:t>Mandrel fabrication</a:t>
            </a:r>
          </a:p>
        </p:txBody>
      </p:sp>
      <p:sp>
        <p:nvSpPr>
          <p:cNvPr id="9" name="Content Placeholder 8">
            <a:extLst>
              <a:ext uri="{FF2B5EF4-FFF2-40B4-BE49-F238E27FC236}">
                <a16:creationId xmlns:a16="http://schemas.microsoft.com/office/drawing/2014/main" id="{2CBEE79C-84E8-0E4B-B254-1F9614D151DF}"/>
              </a:ext>
            </a:extLst>
          </p:cNvPr>
          <p:cNvSpPr>
            <a:spLocks noGrp="1"/>
          </p:cNvSpPr>
          <p:nvPr>
            <p:ph idx="11"/>
          </p:nvPr>
        </p:nvSpPr>
        <p:spPr>
          <a:xfrm>
            <a:off x="3229604" y="2273800"/>
            <a:ext cx="2628000" cy="1828800"/>
          </a:xfrm>
        </p:spPr>
        <p:txBody>
          <a:bodyPr/>
          <a:lstStyle/>
          <a:p>
            <a:r>
              <a:rPr lang="en-US" sz="3200" dirty="0">
                <a:solidFill>
                  <a:schemeClr val="accent6"/>
                </a:solidFill>
              </a:rPr>
              <a:t>02</a:t>
            </a:r>
          </a:p>
          <a:p>
            <a:r>
              <a:rPr lang="en-US" sz="2000" dirty="0"/>
              <a:t>Impregnation materials</a:t>
            </a:r>
          </a:p>
        </p:txBody>
      </p:sp>
      <p:sp>
        <p:nvSpPr>
          <p:cNvPr id="10" name="Content Placeholder 9">
            <a:extLst>
              <a:ext uri="{FF2B5EF4-FFF2-40B4-BE49-F238E27FC236}">
                <a16:creationId xmlns:a16="http://schemas.microsoft.com/office/drawing/2014/main" id="{85A9E089-8A73-1E4B-A85C-4C44820F6851}"/>
              </a:ext>
            </a:extLst>
          </p:cNvPr>
          <p:cNvSpPr>
            <a:spLocks noGrp="1"/>
          </p:cNvSpPr>
          <p:nvPr>
            <p:ph idx="12"/>
          </p:nvPr>
        </p:nvSpPr>
        <p:spPr>
          <a:xfrm>
            <a:off x="6242527" y="2273800"/>
            <a:ext cx="2628000" cy="1828800"/>
          </a:xfrm>
        </p:spPr>
        <p:txBody>
          <a:bodyPr/>
          <a:lstStyle/>
          <a:p>
            <a:r>
              <a:rPr lang="en-US" sz="3200" dirty="0">
                <a:solidFill>
                  <a:schemeClr val="accent6"/>
                </a:solidFill>
              </a:rPr>
              <a:t>03</a:t>
            </a:r>
          </a:p>
          <a:p>
            <a:r>
              <a:rPr lang="en-US" sz="2000" dirty="0"/>
              <a:t>Assembly progress</a:t>
            </a:r>
          </a:p>
        </p:txBody>
      </p:sp>
      <p:sp>
        <p:nvSpPr>
          <p:cNvPr id="7" name="Title 6">
            <a:extLst>
              <a:ext uri="{FF2B5EF4-FFF2-40B4-BE49-F238E27FC236}">
                <a16:creationId xmlns:a16="http://schemas.microsoft.com/office/drawing/2014/main" id="{5FF10101-1B42-7D47-8A74-6B7E853595D3}"/>
              </a:ext>
            </a:extLst>
          </p:cNvPr>
          <p:cNvSpPr>
            <a:spLocks noGrp="1"/>
          </p:cNvSpPr>
          <p:nvPr>
            <p:ph type="title"/>
          </p:nvPr>
        </p:nvSpPr>
        <p:spPr/>
        <p:txBody>
          <a:bodyPr/>
          <a:lstStyle/>
          <a:p>
            <a:r>
              <a:rPr lang="en-US" dirty="0"/>
              <a:t>Table of contents</a:t>
            </a:r>
          </a:p>
        </p:txBody>
      </p:sp>
      <p:sp>
        <p:nvSpPr>
          <p:cNvPr id="5" name="Footer Placeholder 4">
            <a:extLst>
              <a:ext uri="{FF2B5EF4-FFF2-40B4-BE49-F238E27FC236}">
                <a16:creationId xmlns:a16="http://schemas.microsoft.com/office/drawing/2014/main" id="{CA472AA6-E8B4-9F47-B3A6-38674957AFE8}"/>
              </a:ext>
            </a:extLst>
          </p:cNvPr>
          <p:cNvSpPr>
            <a:spLocks noGrp="1"/>
          </p:cNvSpPr>
          <p:nvPr>
            <p:ph type="ftr" sz="quarter" idx="20"/>
          </p:nvPr>
        </p:nvSpPr>
        <p:spPr/>
        <p:txBody>
          <a:bodyPr/>
          <a:lstStyle/>
          <a:p>
            <a:r>
              <a:rPr lang="en-US" dirty="0"/>
              <a:t>Progress on Nb</a:t>
            </a:r>
            <a:r>
              <a:rPr lang="en-US" baseline="-25000" dirty="0"/>
              <a:t>3</a:t>
            </a:r>
            <a:r>
              <a:rPr lang="en-US" dirty="0"/>
              <a:t>Sn CCT: fabrication and assembly methods</a:t>
            </a:r>
            <a:r>
              <a:rPr lang="en-US" i="1" dirty="0">
                <a:solidFill>
                  <a:srgbClr val="FFFFFF"/>
                </a:solidFill>
              </a:rPr>
              <a:t> </a:t>
            </a:r>
            <a:r>
              <a:rPr lang="en-US" dirty="0"/>
              <a:t>| BERKELEY LAB</a:t>
            </a:r>
          </a:p>
        </p:txBody>
      </p:sp>
      <p:sp>
        <p:nvSpPr>
          <p:cNvPr id="6" name="Slide Number Placeholder 5">
            <a:extLst>
              <a:ext uri="{FF2B5EF4-FFF2-40B4-BE49-F238E27FC236}">
                <a16:creationId xmlns:a16="http://schemas.microsoft.com/office/drawing/2014/main" id="{AD5F41E7-8DF8-3F4E-ACF4-93E5E9E9E5EB}"/>
              </a:ext>
            </a:extLst>
          </p:cNvPr>
          <p:cNvSpPr>
            <a:spLocks noGrp="1"/>
          </p:cNvSpPr>
          <p:nvPr>
            <p:ph type="sldNum" sz="quarter" idx="21"/>
          </p:nvPr>
        </p:nvSpPr>
        <p:spPr/>
        <p:txBody>
          <a:bodyPr/>
          <a:lstStyle/>
          <a:p>
            <a:fld id="{0EF2EA88-E9D4-0C4F-A5DF-5FE49FAF8E2F}" type="slidenum">
              <a:rPr lang="en-US" smtClean="0"/>
              <a:pPr/>
              <a:t>7</a:t>
            </a:fld>
            <a:endParaRPr lang="en-US" dirty="0"/>
          </a:p>
        </p:txBody>
      </p:sp>
      <p:sp>
        <p:nvSpPr>
          <p:cNvPr id="24" name="Rectangle 23">
            <a:extLst>
              <a:ext uri="{FF2B5EF4-FFF2-40B4-BE49-F238E27FC236}">
                <a16:creationId xmlns:a16="http://schemas.microsoft.com/office/drawing/2014/main" id="{8B8C7C17-B593-476C-9648-FC605FBE732E}"/>
              </a:ext>
            </a:extLst>
          </p:cNvPr>
          <p:cNvSpPr/>
          <p:nvPr/>
        </p:nvSpPr>
        <p:spPr>
          <a:xfrm>
            <a:off x="3051321" y="2273800"/>
            <a:ext cx="2628000" cy="1828800"/>
          </a:xfrm>
          <a:prstGeom prst="rect">
            <a:avLst/>
          </a:prstGeom>
          <a:noFill/>
          <a:ln w="22225">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ooter Placeholder 21">
            <a:extLst>
              <a:ext uri="{FF2B5EF4-FFF2-40B4-BE49-F238E27FC236}">
                <a16:creationId xmlns:a16="http://schemas.microsoft.com/office/drawing/2014/main" id="{23294F37-3E63-4991-9295-50ED4B61FD80}"/>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sp>
        <p:nvSpPr>
          <p:cNvPr id="12" name="Content Placeholder 10">
            <a:extLst>
              <a:ext uri="{FF2B5EF4-FFF2-40B4-BE49-F238E27FC236}">
                <a16:creationId xmlns:a16="http://schemas.microsoft.com/office/drawing/2014/main" id="{B67596C8-82D7-4934-9766-AE13EAC1E275}"/>
              </a:ext>
            </a:extLst>
          </p:cNvPr>
          <p:cNvSpPr txBox="1">
            <a:spLocks/>
          </p:cNvSpPr>
          <p:nvPr/>
        </p:nvSpPr>
        <p:spPr>
          <a:xfrm>
            <a:off x="9255451" y="2273800"/>
            <a:ext cx="2628000" cy="1828800"/>
          </a:xfrm>
          <a:prstGeom prst="rect">
            <a:avLst/>
          </a:prstGeom>
        </p:spPr>
        <p:txBody>
          <a:bodyPr vert="horz" lIns="91440" tIns="45720" rIns="91440" bIns="45720" rtlCol="0">
            <a:noAutofit/>
          </a:bodyPr>
          <a:lstStyle>
            <a:lvl1pPr marL="0" indent="0" algn="l" defTabSz="457200" rtl="0" eaLnBrk="1" latinLnBrk="0" hangingPunct="1">
              <a:lnSpc>
                <a:spcPct val="110000"/>
              </a:lnSpc>
              <a:spcBef>
                <a:spcPts val="800"/>
              </a:spcBef>
              <a:buClr>
                <a:schemeClr val="accent2"/>
              </a:buClr>
              <a:buFont typeface="Arial"/>
              <a:buNone/>
              <a:defRPr sz="1400" kern="1200">
                <a:solidFill>
                  <a:schemeClr val="tx1"/>
                </a:solidFill>
                <a:latin typeface="+mn-lt"/>
                <a:ea typeface="+mn-ea"/>
                <a:cs typeface="+mn-cs"/>
              </a:defRPr>
            </a:lvl1pPr>
            <a:lvl2pPr marL="225425" indent="0" algn="l" defTabSz="457200" rtl="0" eaLnBrk="1" latinLnBrk="0" hangingPunct="1">
              <a:lnSpc>
                <a:spcPct val="110000"/>
              </a:lnSpc>
              <a:spcBef>
                <a:spcPts val="400"/>
              </a:spcBef>
              <a:buClr>
                <a:schemeClr val="accent2"/>
              </a:buClr>
              <a:buFont typeface="Arial"/>
              <a:buNone/>
              <a:defRPr sz="1400" kern="1200" baseline="0">
                <a:solidFill>
                  <a:schemeClr val="tx1"/>
                </a:solidFill>
                <a:latin typeface="+mn-lt"/>
                <a:ea typeface="+mn-ea"/>
                <a:cs typeface="+mn-cs"/>
              </a:defRPr>
            </a:lvl2pPr>
            <a:lvl3pPr marL="460375" indent="0" algn="l" defTabSz="457200" rtl="0" eaLnBrk="1" latinLnBrk="0" hangingPunct="1">
              <a:spcBef>
                <a:spcPts val="400"/>
              </a:spcBef>
              <a:buClr>
                <a:schemeClr val="accent2"/>
              </a:buClr>
              <a:buSzPct val="85000"/>
              <a:buFont typeface="Arial"/>
              <a:buNone/>
              <a:defRPr sz="1400" kern="1200">
                <a:solidFill>
                  <a:schemeClr val="tx1"/>
                </a:solidFill>
                <a:latin typeface="+mn-lt"/>
                <a:ea typeface="+mn-ea"/>
                <a:cs typeface="+mn-cs"/>
              </a:defRPr>
            </a:lvl3pPr>
            <a:lvl4pPr marL="687388" indent="0" algn="l" defTabSz="457200" rtl="0" eaLnBrk="1" latinLnBrk="0" hangingPunct="1">
              <a:spcBef>
                <a:spcPts val="400"/>
              </a:spcBef>
              <a:buClr>
                <a:schemeClr val="accent2"/>
              </a:buClr>
              <a:buSzPct val="85000"/>
              <a:buFont typeface="Arial"/>
              <a:buNone/>
              <a:defRPr sz="1400" kern="1200">
                <a:solidFill>
                  <a:schemeClr val="tx1"/>
                </a:solidFill>
                <a:latin typeface="+mn-lt"/>
                <a:ea typeface="+mn-ea"/>
                <a:cs typeface="+mn-cs"/>
              </a:defRPr>
            </a:lvl4pPr>
            <a:lvl5pPr marL="912812" indent="0" algn="l" defTabSz="457200" rtl="0" eaLnBrk="1" latinLnBrk="0" hangingPunct="1">
              <a:spcBef>
                <a:spcPct val="20000"/>
              </a:spcBef>
              <a:buClr>
                <a:schemeClr val="accent2"/>
              </a:buClr>
              <a:buFont typeface="Arial"/>
              <a:buNone/>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dirty="0">
                <a:solidFill>
                  <a:schemeClr val="accent6"/>
                </a:solidFill>
              </a:rPr>
              <a:t>04</a:t>
            </a:r>
          </a:p>
          <a:p>
            <a:r>
              <a:rPr lang="en-US" sz="2000" dirty="0"/>
              <a:t>Conclusions and next steps</a:t>
            </a:r>
          </a:p>
        </p:txBody>
      </p:sp>
    </p:spTree>
    <p:extLst>
      <p:ext uri="{BB962C8B-B14F-4D97-AF65-F5344CB8AC3E}">
        <p14:creationId xmlns:p14="http://schemas.microsoft.com/office/powerpoint/2010/main" val="243230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9753-9B82-2444-A832-A2F5EA35B560}"/>
              </a:ext>
            </a:extLst>
          </p:cNvPr>
          <p:cNvSpPr>
            <a:spLocks noGrp="1"/>
          </p:cNvSpPr>
          <p:nvPr>
            <p:ph type="title"/>
          </p:nvPr>
        </p:nvSpPr>
        <p:spPr/>
        <p:txBody>
          <a:bodyPr/>
          <a:lstStyle/>
          <a:p>
            <a:r>
              <a:rPr lang="en-US" dirty="0"/>
              <a:t>2. Impregnation materials</a:t>
            </a:r>
            <a:endParaRPr lang="en-US" i="1" dirty="0"/>
          </a:p>
        </p:txBody>
      </p:sp>
      <p:sp>
        <p:nvSpPr>
          <p:cNvPr id="5" name="Footer Placeholder 4">
            <a:extLst>
              <a:ext uri="{FF2B5EF4-FFF2-40B4-BE49-F238E27FC236}">
                <a16:creationId xmlns:a16="http://schemas.microsoft.com/office/drawing/2014/main" id="{D55579FB-9C38-2D4A-BB0A-17BF2B14F3EE}"/>
              </a:ext>
            </a:extLst>
          </p:cNvPr>
          <p:cNvSpPr>
            <a:spLocks noGrp="1"/>
          </p:cNvSpPr>
          <p:nvPr>
            <p:ph type="ftr" sz="quarter" idx="15"/>
          </p:nvPr>
        </p:nvSpPr>
        <p:spPr/>
        <p:txBody>
          <a:bodyPr/>
          <a:lstStyle/>
          <a:p>
            <a:r>
              <a:rPr lang="en-US" dirty="0"/>
              <a:t>Progress on Nb</a:t>
            </a:r>
            <a:r>
              <a:rPr lang="en-US" baseline="-25000" dirty="0"/>
              <a:t>3</a:t>
            </a:r>
            <a:r>
              <a:rPr lang="en-US" dirty="0"/>
              <a:t>Sn CCT: fabrication and assembly methods</a:t>
            </a:r>
            <a:r>
              <a:rPr lang="en-US" i="1" dirty="0">
                <a:solidFill>
                  <a:srgbClr val="FFFFFF"/>
                </a:solidFill>
              </a:rPr>
              <a:t> </a:t>
            </a:r>
            <a:r>
              <a:rPr lang="en-US" dirty="0"/>
              <a:t>| BERKELEY LAB</a:t>
            </a:r>
          </a:p>
        </p:txBody>
      </p: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8</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sp>
        <p:nvSpPr>
          <p:cNvPr id="9" name="Rectangle: Rounded Corners 8">
            <a:extLst>
              <a:ext uri="{FF2B5EF4-FFF2-40B4-BE49-F238E27FC236}">
                <a16:creationId xmlns:a16="http://schemas.microsoft.com/office/drawing/2014/main" id="{F169DB3A-19E7-649F-D124-EFAACCD1E0FD}"/>
              </a:ext>
            </a:extLst>
          </p:cNvPr>
          <p:cNvSpPr/>
          <p:nvPr/>
        </p:nvSpPr>
        <p:spPr>
          <a:xfrm>
            <a:off x="1006377" y="3773979"/>
            <a:ext cx="1164466" cy="1047750"/>
          </a:xfrm>
          <a:prstGeom prst="roundRect">
            <a:avLst/>
          </a:prstGeom>
          <a:solidFill>
            <a:schemeClr val="tx1">
              <a:lumMod val="90000"/>
              <a:lumOff val="1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CCT sub2</a:t>
            </a:r>
          </a:p>
        </p:txBody>
      </p:sp>
      <p:sp>
        <p:nvSpPr>
          <p:cNvPr id="10" name="Rectangle: Rounded Corners 9">
            <a:extLst>
              <a:ext uri="{FF2B5EF4-FFF2-40B4-BE49-F238E27FC236}">
                <a16:creationId xmlns:a16="http://schemas.microsoft.com/office/drawing/2014/main" id="{639143FA-48CB-13DD-B23A-93B6C24B3920}"/>
              </a:ext>
            </a:extLst>
          </p:cNvPr>
          <p:cNvSpPr/>
          <p:nvPr/>
        </p:nvSpPr>
        <p:spPr>
          <a:xfrm>
            <a:off x="2291305" y="3773979"/>
            <a:ext cx="1164466" cy="1047750"/>
          </a:xfrm>
          <a:prstGeom prst="roundRect">
            <a:avLst/>
          </a:prstGeom>
          <a:solidFill>
            <a:schemeClr val="tx1">
              <a:lumMod val="90000"/>
              <a:lumOff val="1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CCT sub3</a:t>
            </a:r>
          </a:p>
        </p:txBody>
      </p:sp>
      <p:sp>
        <p:nvSpPr>
          <p:cNvPr id="11" name="Rectangle: Rounded Corners 10">
            <a:extLst>
              <a:ext uri="{FF2B5EF4-FFF2-40B4-BE49-F238E27FC236}">
                <a16:creationId xmlns:a16="http://schemas.microsoft.com/office/drawing/2014/main" id="{DAE1515D-9A25-00A8-A4E3-77D1F775D551}"/>
              </a:ext>
            </a:extLst>
          </p:cNvPr>
          <p:cNvSpPr/>
          <p:nvPr/>
        </p:nvSpPr>
        <p:spPr>
          <a:xfrm>
            <a:off x="3579579" y="3773979"/>
            <a:ext cx="1164466" cy="1047750"/>
          </a:xfrm>
          <a:prstGeom prst="roundRect">
            <a:avLst/>
          </a:prstGeom>
          <a:solidFill>
            <a:schemeClr val="tx1">
              <a:lumMod val="90000"/>
              <a:lumOff val="1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CCT sub4</a:t>
            </a:r>
          </a:p>
        </p:txBody>
      </p:sp>
      <p:sp>
        <p:nvSpPr>
          <p:cNvPr id="12" name="Rectangle: Rounded Corners 11">
            <a:extLst>
              <a:ext uri="{FF2B5EF4-FFF2-40B4-BE49-F238E27FC236}">
                <a16:creationId xmlns:a16="http://schemas.microsoft.com/office/drawing/2014/main" id="{1389442D-0726-6AD6-FD3F-3F966E1528BA}"/>
              </a:ext>
            </a:extLst>
          </p:cNvPr>
          <p:cNvSpPr/>
          <p:nvPr/>
        </p:nvSpPr>
        <p:spPr>
          <a:xfrm>
            <a:off x="1006377" y="2215647"/>
            <a:ext cx="2449394" cy="1510768"/>
          </a:xfrm>
          <a:prstGeom prst="roundRect">
            <a:avLst/>
          </a:prstGeom>
          <a:solidFill>
            <a:srgbClr val="83C58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000000"/>
                </a:solidFill>
              </a:rPr>
              <a:t>Mix61</a:t>
            </a:r>
          </a:p>
        </p:txBody>
      </p:sp>
      <p:sp>
        <p:nvSpPr>
          <p:cNvPr id="13" name="Rectangle: Rounded Corners 12">
            <a:extLst>
              <a:ext uri="{FF2B5EF4-FFF2-40B4-BE49-F238E27FC236}">
                <a16:creationId xmlns:a16="http://schemas.microsoft.com/office/drawing/2014/main" id="{CFCB2EE9-453A-4D19-7310-72492CCA9A62}"/>
              </a:ext>
            </a:extLst>
          </p:cNvPr>
          <p:cNvSpPr/>
          <p:nvPr/>
        </p:nvSpPr>
        <p:spPr>
          <a:xfrm>
            <a:off x="3579579" y="2215638"/>
            <a:ext cx="1164466" cy="1510768"/>
          </a:xfrm>
          <a:prstGeom prst="roundRect">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a:solidFill>
                  <a:schemeClr val="bg1"/>
                </a:solidFill>
              </a:rPr>
              <a:t>CTD-701X*</a:t>
            </a:r>
          </a:p>
        </p:txBody>
      </p:sp>
      <p:sp>
        <p:nvSpPr>
          <p:cNvPr id="14" name="Rectangle: Rounded Corners 13">
            <a:extLst>
              <a:ext uri="{FF2B5EF4-FFF2-40B4-BE49-F238E27FC236}">
                <a16:creationId xmlns:a16="http://schemas.microsoft.com/office/drawing/2014/main" id="{B43343D3-DF57-6C1B-66CE-4D234ED61425}"/>
              </a:ext>
            </a:extLst>
          </p:cNvPr>
          <p:cNvSpPr/>
          <p:nvPr/>
        </p:nvSpPr>
        <p:spPr>
          <a:xfrm>
            <a:off x="4867853" y="3773979"/>
            <a:ext cx="1164466" cy="1047750"/>
          </a:xfrm>
          <a:prstGeom prst="roundRect">
            <a:avLst/>
          </a:prstGeom>
          <a:solidFill>
            <a:schemeClr val="tx1">
              <a:lumMod val="90000"/>
              <a:lumOff val="1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CCT sub5</a:t>
            </a:r>
          </a:p>
        </p:txBody>
      </p:sp>
      <p:grpSp>
        <p:nvGrpSpPr>
          <p:cNvPr id="15" name="Group 14">
            <a:extLst>
              <a:ext uri="{FF2B5EF4-FFF2-40B4-BE49-F238E27FC236}">
                <a16:creationId xmlns:a16="http://schemas.microsoft.com/office/drawing/2014/main" id="{00961916-7D2C-22E4-4576-749D61C4027B}"/>
              </a:ext>
            </a:extLst>
          </p:cNvPr>
          <p:cNvGrpSpPr/>
          <p:nvPr/>
        </p:nvGrpSpPr>
        <p:grpSpPr>
          <a:xfrm rot="16200000">
            <a:off x="4950538" y="2711244"/>
            <a:ext cx="1565609" cy="546190"/>
            <a:chOff x="16184614" y="13717427"/>
            <a:chExt cx="1110280" cy="546190"/>
          </a:xfrm>
        </p:grpSpPr>
        <p:sp>
          <p:nvSpPr>
            <p:cNvPr id="17" name="Rectangle: Rounded Corners 16">
              <a:extLst>
                <a:ext uri="{FF2B5EF4-FFF2-40B4-BE49-F238E27FC236}">
                  <a16:creationId xmlns:a16="http://schemas.microsoft.com/office/drawing/2014/main" id="{E21E5740-C53D-166D-73CB-D435B53EE29E}"/>
                </a:ext>
              </a:extLst>
            </p:cNvPr>
            <p:cNvSpPr/>
            <p:nvPr/>
          </p:nvSpPr>
          <p:spPr>
            <a:xfrm>
              <a:off x="16184614" y="13717427"/>
              <a:ext cx="1110280" cy="546190"/>
            </a:xfrm>
            <a:prstGeom prst="roundRect">
              <a:avLst>
                <a:gd name="adj" fmla="val 30090"/>
              </a:avLst>
            </a:prstGeom>
            <a:solidFill>
              <a:srgbClr val="79B979"/>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800" b="1"/>
            </a:p>
          </p:txBody>
        </p:sp>
        <p:sp>
          <p:nvSpPr>
            <p:cNvPr id="18" name="Rectangle 17">
              <a:extLst>
                <a:ext uri="{FF2B5EF4-FFF2-40B4-BE49-F238E27FC236}">
                  <a16:creationId xmlns:a16="http://schemas.microsoft.com/office/drawing/2014/main" id="{787F42D8-FAA5-59C2-B12A-45C75F8BDB76}"/>
                </a:ext>
              </a:extLst>
            </p:cNvPr>
            <p:cNvSpPr/>
            <p:nvPr/>
          </p:nvSpPr>
          <p:spPr>
            <a:xfrm>
              <a:off x="16386001" y="13781220"/>
              <a:ext cx="635698" cy="4001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2000" b="1" i="1" dirty="0">
                  <a:solidFill>
                    <a:srgbClr val="000000"/>
                  </a:solidFill>
                  <a:cs typeface="Arial" panose="020B0604020202020204" pitchFamily="34" charset="0"/>
                </a:rPr>
                <a:t>Mix61</a:t>
              </a:r>
            </a:p>
          </p:txBody>
        </p:sp>
      </p:grpSp>
      <p:sp>
        <p:nvSpPr>
          <p:cNvPr id="19" name="TextBox 18">
            <a:extLst>
              <a:ext uri="{FF2B5EF4-FFF2-40B4-BE49-F238E27FC236}">
                <a16:creationId xmlns:a16="http://schemas.microsoft.com/office/drawing/2014/main" id="{5132D8EB-13E2-D112-6C6C-E2718684281B}"/>
              </a:ext>
            </a:extLst>
          </p:cNvPr>
          <p:cNvSpPr txBox="1"/>
          <p:nvPr/>
        </p:nvSpPr>
        <p:spPr>
          <a:xfrm>
            <a:off x="5458346" y="1831759"/>
            <a:ext cx="543560" cy="369332"/>
          </a:xfrm>
          <a:prstGeom prst="rect">
            <a:avLst/>
          </a:prstGeom>
          <a:noFill/>
        </p:spPr>
        <p:txBody>
          <a:bodyPr wrap="square">
            <a:spAutoFit/>
          </a:bodyPr>
          <a:lstStyle/>
          <a:p>
            <a:pPr algn="ctr"/>
            <a:r>
              <a:rPr lang="en-US" sz="1800" b="1" dirty="0">
                <a:solidFill>
                  <a:srgbClr val="000000"/>
                </a:solidFill>
              </a:rPr>
              <a:t>OL</a:t>
            </a:r>
            <a:endParaRPr lang="en-US" b="1" dirty="0"/>
          </a:p>
        </p:txBody>
      </p:sp>
      <p:grpSp>
        <p:nvGrpSpPr>
          <p:cNvPr id="20" name="Group 19">
            <a:extLst>
              <a:ext uri="{FF2B5EF4-FFF2-40B4-BE49-F238E27FC236}">
                <a16:creationId xmlns:a16="http://schemas.microsoft.com/office/drawing/2014/main" id="{7C0CD0CF-1D3D-F1E6-03DE-DD7B21393B38}"/>
              </a:ext>
            </a:extLst>
          </p:cNvPr>
          <p:cNvGrpSpPr/>
          <p:nvPr/>
        </p:nvGrpSpPr>
        <p:grpSpPr>
          <a:xfrm rot="16200000">
            <a:off x="4379156" y="2721916"/>
            <a:ext cx="1558694" cy="546190"/>
            <a:chOff x="16142263" y="13717426"/>
            <a:chExt cx="1863875" cy="546190"/>
          </a:xfrm>
        </p:grpSpPr>
        <p:sp>
          <p:nvSpPr>
            <p:cNvPr id="21" name="Rectangle: Rounded Corners 20">
              <a:extLst>
                <a:ext uri="{FF2B5EF4-FFF2-40B4-BE49-F238E27FC236}">
                  <a16:creationId xmlns:a16="http://schemas.microsoft.com/office/drawing/2014/main" id="{3089AF11-D4A5-37C0-9198-3826C0628C9E}"/>
                </a:ext>
              </a:extLst>
            </p:cNvPr>
            <p:cNvSpPr/>
            <p:nvPr/>
          </p:nvSpPr>
          <p:spPr>
            <a:xfrm>
              <a:off x="16147707" y="13717426"/>
              <a:ext cx="1858431" cy="546190"/>
            </a:xfrm>
            <a:prstGeom prst="roundRect">
              <a:avLst>
                <a:gd name="adj" fmla="val 30090"/>
              </a:avLst>
            </a:prstGeom>
            <a:solidFill>
              <a:srgbClr val="F8CB79"/>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b="1"/>
            </a:p>
          </p:txBody>
        </p:sp>
        <p:sp>
          <p:nvSpPr>
            <p:cNvPr id="22" name="Rectangle 21">
              <a:extLst>
                <a:ext uri="{FF2B5EF4-FFF2-40B4-BE49-F238E27FC236}">
                  <a16:creationId xmlns:a16="http://schemas.microsoft.com/office/drawing/2014/main" id="{AC7E7CAD-23F9-FE77-D72E-D5D4E5A7F35B}"/>
                </a:ext>
              </a:extLst>
            </p:cNvPr>
            <p:cNvSpPr/>
            <p:nvPr/>
          </p:nvSpPr>
          <p:spPr>
            <a:xfrm>
              <a:off x="16142263" y="13806767"/>
              <a:ext cx="1841334"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b="1" i="1" dirty="0" err="1">
                  <a:solidFill>
                    <a:srgbClr val="000000"/>
                  </a:solidFill>
                  <a:cs typeface="Arial" panose="020B0604020202020204" pitchFamily="34" charset="0"/>
                </a:rPr>
                <a:t>Paraffin</a:t>
              </a:r>
              <a:r>
                <a:rPr lang="fr-FR" b="1" i="1" dirty="0">
                  <a:solidFill>
                    <a:srgbClr val="000000"/>
                  </a:solidFill>
                  <a:cs typeface="Arial" panose="020B0604020202020204" pitchFamily="34" charset="0"/>
                </a:rPr>
                <a:t> wax</a:t>
              </a:r>
            </a:p>
          </p:txBody>
        </p:sp>
      </p:grpSp>
      <p:sp>
        <p:nvSpPr>
          <p:cNvPr id="23" name="TextBox 22">
            <a:extLst>
              <a:ext uri="{FF2B5EF4-FFF2-40B4-BE49-F238E27FC236}">
                <a16:creationId xmlns:a16="http://schemas.microsoft.com/office/drawing/2014/main" id="{0F3FCBE5-04AC-CAAB-72B2-4EFFF52E71C4}"/>
              </a:ext>
            </a:extLst>
          </p:cNvPr>
          <p:cNvSpPr txBox="1"/>
          <p:nvPr/>
        </p:nvSpPr>
        <p:spPr>
          <a:xfrm>
            <a:off x="4911753" y="1831759"/>
            <a:ext cx="543560" cy="369332"/>
          </a:xfrm>
          <a:prstGeom prst="rect">
            <a:avLst/>
          </a:prstGeom>
          <a:noFill/>
        </p:spPr>
        <p:txBody>
          <a:bodyPr wrap="square">
            <a:spAutoFit/>
          </a:bodyPr>
          <a:lstStyle/>
          <a:p>
            <a:pPr algn="ctr"/>
            <a:r>
              <a:rPr lang="en-US" b="1" dirty="0">
                <a:solidFill>
                  <a:srgbClr val="000000"/>
                </a:solidFill>
              </a:rPr>
              <a:t>I</a:t>
            </a:r>
            <a:r>
              <a:rPr lang="en-US" sz="1800" b="1" dirty="0">
                <a:solidFill>
                  <a:srgbClr val="000000"/>
                </a:solidFill>
              </a:rPr>
              <a:t>L</a:t>
            </a:r>
            <a:endParaRPr lang="en-US" b="1" dirty="0"/>
          </a:p>
        </p:txBody>
      </p:sp>
      <p:sp>
        <p:nvSpPr>
          <p:cNvPr id="24" name="Rectangle: Rounded Corners 23">
            <a:extLst>
              <a:ext uri="{FF2B5EF4-FFF2-40B4-BE49-F238E27FC236}">
                <a16:creationId xmlns:a16="http://schemas.microsoft.com/office/drawing/2014/main" id="{52668337-F75A-9101-CE62-1120984A1EDE}"/>
              </a:ext>
            </a:extLst>
          </p:cNvPr>
          <p:cNvSpPr/>
          <p:nvPr/>
        </p:nvSpPr>
        <p:spPr>
          <a:xfrm>
            <a:off x="6156172" y="3757448"/>
            <a:ext cx="1164466" cy="1047750"/>
          </a:xfrm>
          <a:prstGeom prst="roundRect">
            <a:avLst/>
          </a:prstGeom>
          <a:solidFill>
            <a:schemeClr val="tx1">
              <a:lumMod val="90000"/>
              <a:lumOff val="1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CCT sub6</a:t>
            </a:r>
          </a:p>
        </p:txBody>
      </p:sp>
      <p:grpSp>
        <p:nvGrpSpPr>
          <p:cNvPr id="25" name="Group 24">
            <a:extLst>
              <a:ext uri="{FF2B5EF4-FFF2-40B4-BE49-F238E27FC236}">
                <a16:creationId xmlns:a16="http://schemas.microsoft.com/office/drawing/2014/main" id="{11D638C2-BC61-8689-E617-780593C982E8}"/>
              </a:ext>
            </a:extLst>
          </p:cNvPr>
          <p:cNvGrpSpPr/>
          <p:nvPr/>
        </p:nvGrpSpPr>
        <p:grpSpPr>
          <a:xfrm rot="16200000">
            <a:off x="5976851" y="2382628"/>
            <a:ext cx="1523110" cy="1164466"/>
            <a:chOff x="16147707" y="13717426"/>
            <a:chExt cx="1858431" cy="546190"/>
          </a:xfrm>
        </p:grpSpPr>
        <p:sp>
          <p:nvSpPr>
            <p:cNvPr id="26" name="Rectangle: Rounded Corners 25">
              <a:extLst>
                <a:ext uri="{FF2B5EF4-FFF2-40B4-BE49-F238E27FC236}">
                  <a16:creationId xmlns:a16="http://schemas.microsoft.com/office/drawing/2014/main" id="{D0361011-EABA-4B40-BD8B-C790F283693B}"/>
                </a:ext>
              </a:extLst>
            </p:cNvPr>
            <p:cNvSpPr/>
            <p:nvPr/>
          </p:nvSpPr>
          <p:spPr>
            <a:xfrm>
              <a:off x="16147707" y="13717426"/>
              <a:ext cx="1858431" cy="546190"/>
            </a:xfrm>
            <a:prstGeom prst="roundRect">
              <a:avLst>
                <a:gd name="adj" fmla="val 30090"/>
              </a:avLst>
            </a:prstGeom>
            <a:solidFill>
              <a:srgbClr val="F8CB79"/>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b="1"/>
            </a:p>
          </p:txBody>
        </p:sp>
        <p:sp>
          <p:nvSpPr>
            <p:cNvPr id="27" name="Rectangle 26">
              <a:extLst>
                <a:ext uri="{FF2B5EF4-FFF2-40B4-BE49-F238E27FC236}">
                  <a16:creationId xmlns:a16="http://schemas.microsoft.com/office/drawing/2014/main" id="{CA8EFDAD-866A-1591-289C-974671187808}"/>
                </a:ext>
              </a:extLst>
            </p:cNvPr>
            <p:cNvSpPr/>
            <p:nvPr/>
          </p:nvSpPr>
          <p:spPr>
            <a:xfrm rot="5400000">
              <a:off x="16792927" y="13595778"/>
              <a:ext cx="517748" cy="788624"/>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r-FR" b="1" i="1" dirty="0" err="1">
                  <a:solidFill>
                    <a:srgbClr val="000000"/>
                  </a:solidFill>
                  <a:cs typeface="Arial" panose="020B0604020202020204" pitchFamily="34" charset="0"/>
                </a:rPr>
                <a:t>Paraffin</a:t>
              </a:r>
              <a:r>
                <a:rPr lang="fr-FR" b="1" i="1" dirty="0">
                  <a:solidFill>
                    <a:srgbClr val="000000"/>
                  </a:solidFill>
                  <a:cs typeface="Arial" panose="020B0604020202020204" pitchFamily="34" charset="0"/>
                </a:rPr>
                <a:t> </a:t>
              </a:r>
              <a:br>
                <a:rPr lang="fr-FR" b="1" i="1" dirty="0">
                  <a:solidFill>
                    <a:srgbClr val="000000"/>
                  </a:solidFill>
                  <a:cs typeface="Arial" panose="020B0604020202020204" pitchFamily="34" charset="0"/>
                </a:rPr>
              </a:br>
              <a:r>
                <a:rPr lang="fr-FR" b="1" i="1" dirty="0">
                  <a:solidFill>
                    <a:srgbClr val="000000"/>
                  </a:solidFill>
                  <a:cs typeface="Arial" panose="020B0604020202020204" pitchFamily="34" charset="0"/>
                </a:rPr>
                <a:t>wax</a:t>
              </a:r>
            </a:p>
          </p:txBody>
        </p:sp>
      </p:grpSp>
      <p:sp>
        <p:nvSpPr>
          <p:cNvPr id="28" name="TextBox 27">
            <a:extLst>
              <a:ext uri="{FF2B5EF4-FFF2-40B4-BE49-F238E27FC236}">
                <a16:creationId xmlns:a16="http://schemas.microsoft.com/office/drawing/2014/main" id="{D1904DA4-52A0-5613-9E4E-CB68B3E7FC87}"/>
              </a:ext>
            </a:extLst>
          </p:cNvPr>
          <p:cNvSpPr txBox="1"/>
          <p:nvPr/>
        </p:nvSpPr>
        <p:spPr>
          <a:xfrm>
            <a:off x="893731" y="5169985"/>
            <a:ext cx="7729343" cy="1015663"/>
          </a:xfrm>
          <a:prstGeom prst="rect">
            <a:avLst/>
          </a:prstGeom>
          <a:noFill/>
        </p:spPr>
        <p:txBody>
          <a:bodyPr wrap="square">
            <a:spAutoFit/>
          </a:bodyPr>
          <a:lstStyle/>
          <a:p>
            <a:r>
              <a:rPr lang="en-US" sz="1200" dirty="0">
                <a:effectLst/>
              </a:rPr>
              <a:t>*Haight, A., Haynes, M. M., </a:t>
            </a:r>
            <a:r>
              <a:rPr lang="en-US" sz="1200" dirty="0" err="1">
                <a:effectLst/>
              </a:rPr>
              <a:t>Krave</a:t>
            </a:r>
            <a:r>
              <a:rPr lang="en-US" sz="1200" dirty="0">
                <a:effectLst/>
              </a:rPr>
              <a:t>, S. T., Rudeiros-Fernandez, J. L., &amp; Shen, T. (2021). Characterization of Candidate Insulation Resins for Training Reduction in High Energy Physics Magnets. </a:t>
            </a:r>
            <a:r>
              <a:rPr lang="en-US" sz="1200" i="1" dirty="0">
                <a:effectLst/>
              </a:rPr>
              <a:t>CEC-ICMC</a:t>
            </a:r>
            <a:r>
              <a:rPr lang="en-US" sz="1200" dirty="0">
                <a:effectLst/>
              </a:rPr>
              <a:t>.</a:t>
            </a:r>
          </a:p>
          <a:p>
            <a:endParaRPr lang="en-US" sz="1200" dirty="0">
              <a:effectLst/>
            </a:endParaRPr>
          </a:p>
          <a:p>
            <a:r>
              <a:rPr lang="en-US" sz="1200" dirty="0">
                <a:effectLst/>
              </a:rPr>
              <a:t>*</a:t>
            </a:r>
            <a:r>
              <a:rPr lang="en-US" sz="1200" dirty="0" err="1">
                <a:effectLst/>
              </a:rPr>
              <a:t>Krave</a:t>
            </a:r>
            <a:r>
              <a:rPr lang="en-US" sz="1200" dirty="0">
                <a:effectLst/>
              </a:rPr>
              <a:t>, S., Shen, T., &amp; Haight, A. (2021). Exploring New Resin Systems for Nb3Sn Accelerator Magnets. IEEE Transactions on Applied Superconductivity, 31(5), 1-4.</a:t>
            </a:r>
          </a:p>
        </p:txBody>
      </p:sp>
      <p:sp>
        <p:nvSpPr>
          <p:cNvPr id="29" name="TextBox 28">
            <a:extLst>
              <a:ext uri="{FF2B5EF4-FFF2-40B4-BE49-F238E27FC236}">
                <a16:creationId xmlns:a16="http://schemas.microsoft.com/office/drawing/2014/main" id="{1ECB7197-2A9C-A8DB-08EA-C96EBBD478A4}"/>
              </a:ext>
            </a:extLst>
          </p:cNvPr>
          <p:cNvSpPr txBox="1"/>
          <p:nvPr/>
        </p:nvSpPr>
        <p:spPr>
          <a:xfrm>
            <a:off x="-418442" y="4074671"/>
            <a:ext cx="1843464" cy="369332"/>
          </a:xfrm>
          <a:prstGeom prst="rect">
            <a:avLst/>
          </a:prstGeom>
          <a:noFill/>
        </p:spPr>
        <p:txBody>
          <a:bodyPr wrap="square">
            <a:spAutoFit/>
          </a:bodyPr>
          <a:lstStyle/>
          <a:p>
            <a:pPr marR="0" indent="-342883" algn="ctr" defTabSz="4388900" rtl="0" eaLnBrk="1" fontAlgn="auto" latinLnBrk="0" hangingPunct="1">
              <a:lnSpc>
                <a:spcPct val="100000"/>
              </a:lnSpc>
              <a:spcBef>
                <a:spcPct val="20000"/>
              </a:spcBef>
              <a:spcAft>
                <a:spcPts val="0"/>
              </a:spcAft>
              <a:buClrTx/>
              <a:buSzTx/>
              <a:buFont typeface="Arial" pitchFamily="34" charset="0"/>
              <a:buNone/>
              <a:tabLst/>
            </a:pPr>
            <a:r>
              <a:rPr kumimoji="0" lang="en-US" i="1" u="none" strike="noStrike" kern="1200" cap="none" spc="0" normalizeH="0" baseline="0" noProof="0" dirty="0">
                <a:ln>
                  <a:noFill/>
                </a:ln>
                <a:solidFill>
                  <a:srgbClr val="000000"/>
                </a:solidFill>
                <a:effectLst/>
                <a:uLnTx/>
                <a:uFillTx/>
                <a:latin typeface="+mn-lt"/>
                <a:ea typeface="+mn-ea"/>
                <a:cs typeface="+mn-cs"/>
              </a:rPr>
              <a:t>Magnet</a:t>
            </a:r>
          </a:p>
        </p:txBody>
      </p:sp>
      <p:sp>
        <p:nvSpPr>
          <p:cNvPr id="30" name="TextBox 29">
            <a:extLst>
              <a:ext uri="{FF2B5EF4-FFF2-40B4-BE49-F238E27FC236}">
                <a16:creationId xmlns:a16="http://schemas.microsoft.com/office/drawing/2014/main" id="{99339100-3BC0-0F09-6D40-93A79C8353A2}"/>
              </a:ext>
            </a:extLst>
          </p:cNvPr>
          <p:cNvSpPr txBox="1"/>
          <p:nvPr/>
        </p:nvSpPr>
        <p:spPr>
          <a:xfrm>
            <a:off x="-430109" y="2785542"/>
            <a:ext cx="1843464" cy="369332"/>
          </a:xfrm>
          <a:prstGeom prst="rect">
            <a:avLst/>
          </a:prstGeom>
          <a:noFill/>
        </p:spPr>
        <p:txBody>
          <a:bodyPr wrap="square">
            <a:spAutoFit/>
          </a:bodyPr>
          <a:lstStyle/>
          <a:p>
            <a:pPr marR="0" indent="-342883" algn="ctr" defTabSz="4388900" rtl="0" eaLnBrk="1" fontAlgn="auto" latinLnBrk="0" hangingPunct="1">
              <a:lnSpc>
                <a:spcPct val="100000"/>
              </a:lnSpc>
              <a:spcBef>
                <a:spcPct val="20000"/>
              </a:spcBef>
              <a:spcAft>
                <a:spcPts val="0"/>
              </a:spcAft>
              <a:buClrTx/>
              <a:buSzTx/>
              <a:buFont typeface="Arial" pitchFamily="34" charset="0"/>
              <a:buNone/>
              <a:tabLst/>
            </a:pPr>
            <a:r>
              <a:rPr kumimoji="0" lang="en-US" i="1" u="none" strike="noStrike" kern="1200" cap="none" spc="0" normalizeH="0" baseline="0" noProof="0" dirty="0">
                <a:ln>
                  <a:noFill/>
                </a:ln>
                <a:solidFill>
                  <a:srgbClr val="000000"/>
                </a:solidFill>
                <a:effectLst/>
                <a:uLnTx/>
                <a:uFillTx/>
                <a:latin typeface="+mn-lt"/>
                <a:ea typeface="+mn-ea"/>
                <a:cs typeface="+mn-cs"/>
              </a:rPr>
              <a:t>Resin</a:t>
            </a:r>
          </a:p>
        </p:txBody>
      </p:sp>
      <p:sp>
        <p:nvSpPr>
          <p:cNvPr id="31" name="Text Placeholder 12">
            <a:extLst>
              <a:ext uri="{FF2B5EF4-FFF2-40B4-BE49-F238E27FC236}">
                <a16:creationId xmlns:a16="http://schemas.microsoft.com/office/drawing/2014/main" id="{6134DC8F-1B7F-9C5A-9B86-A8598B5755C8}"/>
              </a:ext>
            </a:extLst>
          </p:cNvPr>
          <p:cNvSpPr txBox="1">
            <a:spLocks/>
          </p:cNvSpPr>
          <p:nvPr/>
        </p:nvSpPr>
        <p:spPr>
          <a:xfrm>
            <a:off x="1006377" y="1292204"/>
            <a:ext cx="6026970" cy="553990"/>
          </a:xfrm>
          <a:prstGeom prst="rect">
            <a:avLst/>
          </a:prstGeom>
          <a:noFill/>
        </p:spPr>
        <p:txBody>
          <a:bodyPr wrap="square" lIns="91436" tIns="91436" rIns="91436" bIns="91436" anchor="ctr" anchorCtr="0">
            <a:spAutoFit/>
          </a:bodyPr>
          <a:lstStyle>
            <a:lvl1pPr marL="1644650" indent="-1644650" algn="ctr" defTabSz="4387850" rtl="0" eaLnBrk="0" fontAlgn="base" hangingPunct="0">
              <a:spcBef>
                <a:spcPct val="20000"/>
              </a:spcBef>
              <a:spcAft>
                <a:spcPct val="0"/>
              </a:spcAft>
              <a:buFont typeface="Arial" panose="020B0604020202020204" pitchFamily="34" charset="0"/>
              <a:buNone/>
              <a:defRPr sz="3700" b="1" kern="1200" baseline="0">
                <a:solidFill>
                  <a:schemeClr val="bg1"/>
                </a:solidFill>
                <a:latin typeface="+mn-lt"/>
                <a:ea typeface="ＭＳ Ｐゴシック" charset="-128"/>
                <a:cs typeface="ＭＳ Ｐゴシック" charset="-128"/>
              </a:defRPr>
            </a:lvl1pPr>
            <a:lvl2pPr marL="3565525" indent="-1370013" algn="l" defTabSz="4387850" rtl="0" eaLnBrk="0" fontAlgn="base" hangingPunct="0">
              <a:spcBef>
                <a:spcPct val="20000"/>
              </a:spcBef>
              <a:spcAft>
                <a:spcPct val="0"/>
              </a:spcAft>
              <a:buFont typeface="Arial" panose="020B0604020202020204" pitchFamily="34" charset="0"/>
              <a:buChar char="–"/>
              <a:defRPr sz="13500" kern="1200">
                <a:solidFill>
                  <a:schemeClr val="tx1"/>
                </a:solidFill>
                <a:latin typeface="+mn-lt"/>
                <a:ea typeface="ＭＳ Ｐゴシック" charset="-128"/>
                <a:cs typeface="+mn-cs"/>
              </a:defRPr>
            </a:lvl2pPr>
            <a:lvl3pPr marL="5484813" indent="-1096963" algn="l" defTabSz="4387850" rtl="0" eaLnBrk="0" fontAlgn="base" hangingPunct="0">
              <a:spcBef>
                <a:spcPct val="20000"/>
              </a:spcBef>
              <a:spcAft>
                <a:spcPct val="0"/>
              </a:spcAft>
              <a:buFont typeface="Arial" panose="020B0604020202020204" pitchFamily="34" charset="0"/>
              <a:buChar char="•"/>
              <a:defRPr sz="11600" kern="1200">
                <a:solidFill>
                  <a:schemeClr val="tx1"/>
                </a:solidFill>
                <a:latin typeface="+mn-lt"/>
                <a:ea typeface="ＭＳ Ｐゴシック" charset="-128"/>
                <a:cs typeface="+mn-cs"/>
              </a:defRPr>
            </a:lvl3pPr>
            <a:lvl4pPr marL="7680325" indent="-1096963" algn="l" defTabSz="4387850" rtl="0" eaLnBrk="0" fontAlgn="base" hangingPunct="0">
              <a:spcBef>
                <a:spcPct val="20000"/>
              </a:spcBef>
              <a:spcAft>
                <a:spcPct val="0"/>
              </a:spcAft>
              <a:buFont typeface="Arial" panose="020B0604020202020204" pitchFamily="34" charset="0"/>
              <a:buChar char="–"/>
              <a:defRPr sz="9600" kern="1200">
                <a:solidFill>
                  <a:schemeClr val="tx1"/>
                </a:solidFill>
                <a:latin typeface="+mn-lt"/>
                <a:ea typeface="ＭＳ Ｐゴシック" charset="-128"/>
                <a:cs typeface="+mn-cs"/>
              </a:defRPr>
            </a:lvl4pPr>
            <a:lvl5pPr marL="9874250" indent="-1096963" algn="l" defTabSz="4387850" rtl="0" eaLnBrk="0" fontAlgn="base" hangingPunct="0">
              <a:spcBef>
                <a:spcPct val="20000"/>
              </a:spcBef>
              <a:spcAft>
                <a:spcPct val="0"/>
              </a:spcAft>
              <a:buFont typeface="Arial" panose="020B0604020202020204" pitchFamily="34" charset="0"/>
              <a:buChar char="»"/>
              <a:defRPr sz="9600" kern="1200">
                <a:solidFill>
                  <a:schemeClr val="tx1"/>
                </a:solidFill>
                <a:latin typeface="+mn-lt"/>
                <a:ea typeface="ＭＳ Ｐゴシック" charset="-128"/>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marL="0" indent="0">
              <a:spcBef>
                <a:spcPts val="0"/>
              </a:spcBef>
            </a:pPr>
            <a:r>
              <a:rPr lang="en-US" sz="2400" b="0" dirty="0">
                <a:solidFill>
                  <a:srgbClr val="000000"/>
                </a:solidFill>
              </a:rPr>
              <a:t>Resins used for the subscale program </a:t>
            </a:r>
          </a:p>
        </p:txBody>
      </p:sp>
      <p:sp>
        <p:nvSpPr>
          <p:cNvPr id="32" name="Rectangle: Rounded Corners 31">
            <a:extLst>
              <a:ext uri="{FF2B5EF4-FFF2-40B4-BE49-F238E27FC236}">
                <a16:creationId xmlns:a16="http://schemas.microsoft.com/office/drawing/2014/main" id="{74902F59-78C0-8108-9692-18F1479F7C35}"/>
              </a:ext>
            </a:extLst>
          </p:cNvPr>
          <p:cNvSpPr/>
          <p:nvPr/>
        </p:nvSpPr>
        <p:spPr>
          <a:xfrm>
            <a:off x="7458609" y="3769806"/>
            <a:ext cx="1164466" cy="1047750"/>
          </a:xfrm>
          <a:prstGeom prst="roundRect">
            <a:avLst/>
          </a:prstGeom>
          <a:solidFill>
            <a:schemeClr val="tx1">
              <a:lumMod val="90000"/>
              <a:lumOff val="1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CCT sub7</a:t>
            </a:r>
          </a:p>
        </p:txBody>
      </p:sp>
      <p:sp>
        <p:nvSpPr>
          <p:cNvPr id="39" name="TextBox 38">
            <a:extLst>
              <a:ext uri="{FF2B5EF4-FFF2-40B4-BE49-F238E27FC236}">
                <a16:creationId xmlns:a16="http://schemas.microsoft.com/office/drawing/2014/main" id="{61C51806-AF49-5142-C61D-F8D7DB1DEA51}"/>
              </a:ext>
            </a:extLst>
          </p:cNvPr>
          <p:cNvSpPr txBox="1"/>
          <p:nvPr/>
        </p:nvSpPr>
        <p:spPr>
          <a:xfrm>
            <a:off x="8034894" y="1852420"/>
            <a:ext cx="543560" cy="369332"/>
          </a:xfrm>
          <a:prstGeom prst="rect">
            <a:avLst/>
          </a:prstGeom>
          <a:noFill/>
        </p:spPr>
        <p:txBody>
          <a:bodyPr wrap="square">
            <a:spAutoFit/>
          </a:bodyPr>
          <a:lstStyle/>
          <a:p>
            <a:pPr algn="ctr"/>
            <a:r>
              <a:rPr lang="en-US" sz="1800" b="1" dirty="0">
                <a:solidFill>
                  <a:srgbClr val="000000"/>
                </a:solidFill>
              </a:rPr>
              <a:t>OL</a:t>
            </a:r>
            <a:endParaRPr lang="en-US" b="1" dirty="0"/>
          </a:p>
        </p:txBody>
      </p:sp>
      <p:grpSp>
        <p:nvGrpSpPr>
          <p:cNvPr id="40" name="Group 39">
            <a:extLst>
              <a:ext uri="{FF2B5EF4-FFF2-40B4-BE49-F238E27FC236}">
                <a16:creationId xmlns:a16="http://schemas.microsoft.com/office/drawing/2014/main" id="{34BC4224-C3A6-437E-9E1E-DDFA19C2A828}"/>
              </a:ext>
            </a:extLst>
          </p:cNvPr>
          <p:cNvGrpSpPr/>
          <p:nvPr/>
        </p:nvGrpSpPr>
        <p:grpSpPr>
          <a:xfrm rot="16200000">
            <a:off x="6956618" y="2692497"/>
            <a:ext cx="1558696" cy="646331"/>
            <a:chOff x="16142262" y="13668269"/>
            <a:chExt cx="1863876" cy="646331"/>
          </a:xfrm>
        </p:grpSpPr>
        <p:sp>
          <p:nvSpPr>
            <p:cNvPr id="41" name="Rectangle: Rounded Corners 40">
              <a:extLst>
                <a:ext uri="{FF2B5EF4-FFF2-40B4-BE49-F238E27FC236}">
                  <a16:creationId xmlns:a16="http://schemas.microsoft.com/office/drawing/2014/main" id="{447100F4-FF7B-7107-D66E-0FDE2264C256}"/>
                </a:ext>
              </a:extLst>
            </p:cNvPr>
            <p:cNvSpPr/>
            <p:nvPr/>
          </p:nvSpPr>
          <p:spPr>
            <a:xfrm>
              <a:off x="16147707" y="13717426"/>
              <a:ext cx="1858431" cy="546190"/>
            </a:xfrm>
            <a:prstGeom prst="roundRect">
              <a:avLst>
                <a:gd name="adj" fmla="val 30090"/>
              </a:avLst>
            </a:prstGeom>
            <a:solidFill>
              <a:schemeClr val="accent5"/>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b="1"/>
            </a:p>
          </p:txBody>
        </p:sp>
        <p:sp>
          <p:nvSpPr>
            <p:cNvPr id="42" name="Rectangle 41">
              <a:extLst>
                <a:ext uri="{FF2B5EF4-FFF2-40B4-BE49-F238E27FC236}">
                  <a16:creationId xmlns:a16="http://schemas.microsoft.com/office/drawing/2014/main" id="{EE8C53D7-1E2B-1BBB-C0F6-D7E28C3C9088}"/>
                </a:ext>
              </a:extLst>
            </p:cNvPr>
            <p:cNvSpPr/>
            <p:nvPr/>
          </p:nvSpPr>
          <p:spPr>
            <a:xfrm>
              <a:off x="16142262" y="13668269"/>
              <a:ext cx="1841334"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b="1" i="1" dirty="0" err="1">
                  <a:solidFill>
                    <a:srgbClr val="000000"/>
                  </a:solidFill>
                  <a:cs typeface="Arial" panose="020B0604020202020204" pitchFamily="34" charset="0"/>
                </a:rPr>
                <a:t>Filled</a:t>
              </a:r>
              <a:r>
                <a:rPr lang="fr-FR" b="1" i="1" dirty="0">
                  <a:solidFill>
                    <a:srgbClr val="000000"/>
                  </a:solidFill>
                  <a:cs typeface="Arial" panose="020B0604020202020204" pitchFamily="34" charset="0"/>
                </a:rPr>
                <a:t> </a:t>
              </a:r>
              <a:br>
                <a:rPr lang="fr-FR" b="1" i="1" dirty="0">
                  <a:solidFill>
                    <a:srgbClr val="000000"/>
                  </a:solidFill>
                  <a:cs typeface="Arial" panose="020B0604020202020204" pitchFamily="34" charset="0"/>
                </a:rPr>
              </a:br>
              <a:r>
                <a:rPr lang="fr-FR" b="1" i="1" dirty="0" err="1">
                  <a:solidFill>
                    <a:srgbClr val="000000"/>
                  </a:solidFill>
                  <a:cs typeface="Arial" panose="020B0604020202020204" pitchFamily="34" charset="0"/>
                </a:rPr>
                <a:t>Paraffin</a:t>
              </a:r>
              <a:r>
                <a:rPr lang="fr-FR" b="1" i="1" dirty="0">
                  <a:solidFill>
                    <a:srgbClr val="000000"/>
                  </a:solidFill>
                  <a:cs typeface="Arial" panose="020B0604020202020204" pitchFamily="34" charset="0"/>
                </a:rPr>
                <a:t> wax</a:t>
              </a:r>
            </a:p>
          </p:txBody>
        </p:sp>
      </p:grpSp>
      <p:sp>
        <p:nvSpPr>
          <p:cNvPr id="43" name="TextBox 42">
            <a:extLst>
              <a:ext uri="{FF2B5EF4-FFF2-40B4-BE49-F238E27FC236}">
                <a16:creationId xmlns:a16="http://schemas.microsoft.com/office/drawing/2014/main" id="{4A6B9BBD-6FE6-E100-C7D7-A225000ECD1C}"/>
              </a:ext>
            </a:extLst>
          </p:cNvPr>
          <p:cNvSpPr txBox="1"/>
          <p:nvPr/>
        </p:nvSpPr>
        <p:spPr>
          <a:xfrm>
            <a:off x="7488301" y="1852420"/>
            <a:ext cx="543560" cy="369332"/>
          </a:xfrm>
          <a:prstGeom prst="rect">
            <a:avLst/>
          </a:prstGeom>
          <a:noFill/>
        </p:spPr>
        <p:txBody>
          <a:bodyPr wrap="square">
            <a:spAutoFit/>
          </a:bodyPr>
          <a:lstStyle/>
          <a:p>
            <a:pPr algn="ctr"/>
            <a:r>
              <a:rPr lang="en-US" b="1" dirty="0">
                <a:solidFill>
                  <a:srgbClr val="000000"/>
                </a:solidFill>
              </a:rPr>
              <a:t>I</a:t>
            </a:r>
            <a:r>
              <a:rPr lang="en-US" sz="1800" b="1" dirty="0">
                <a:solidFill>
                  <a:srgbClr val="000000"/>
                </a:solidFill>
              </a:rPr>
              <a:t>L</a:t>
            </a:r>
            <a:endParaRPr lang="en-US" b="1" dirty="0"/>
          </a:p>
        </p:txBody>
      </p:sp>
      <p:grpSp>
        <p:nvGrpSpPr>
          <p:cNvPr id="44" name="Group 43">
            <a:extLst>
              <a:ext uri="{FF2B5EF4-FFF2-40B4-BE49-F238E27FC236}">
                <a16:creationId xmlns:a16="http://schemas.microsoft.com/office/drawing/2014/main" id="{7E59280C-EB72-FB7F-AF3C-C18E933E34A4}"/>
              </a:ext>
            </a:extLst>
          </p:cNvPr>
          <p:cNvGrpSpPr/>
          <p:nvPr/>
        </p:nvGrpSpPr>
        <p:grpSpPr>
          <a:xfrm rot="16200000">
            <a:off x="7527721" y="2737264"/>
            <a:ext cx="1558694" cy="546190"/>
            <a:chOff x="16142263" y="13717426"/>
            <a:chExt cx="1863875" cy="546190"/>
          </a:xfrm>
        </p:grpSpPr>
        <p:sp>
          <p:nvSpPr>
            <p:cNvPr id="45" name="Rectangle: Rounded Corners 44">
              <a:extLst>
                <a:ext uri="{FF2B5EF4-FFF2-40B4-BE49-F238E27FC236}">
                  <a16:creationId xmlns:a16="http://schemas.microsoft.com/office/drawing/2014/main" id="{ACD41B46-ED48-CF8C-8DB8-F8DCD1A80D4A}"/>
                </a:ext>
              </a:extLst>
            </p:cNvPr>
            <p:cNvSpPr/>
            <p:nvPr/>
          </p:nvSpPr>
          <p:spPr>
            <a:xfrm>
              <a:off x="16147707" y="13717426"/>
              <a:ext cx="1858431" cy="546190"/>
            </a:xfrm>
            <a:prstGeom prst="roundRect">
              <a:avLst>
                <a:gd name="adj" fmla="val 30090"/>
              </a:avLst>
            </a:prstGeom>
            <a:solidFill>
              <a:srgbClr val="F8CB79"/>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b="1"/>
            </a:p>
          </p:txBody>
        </p:sp>
        <p:sp>
          <p:nvSpPr>
            <p:cNvPr id="46" name="Rectangle 45">
              <a:extLst>
                <a:ext uri="{FF2B5EF4-FFF2-40B4-BE49-F238E27FC236}">
                  <a16:creationId xmlns:a16="http://schemas.microsoft.com/office/drawing/2014/main" id="{EC12104B-4AAD-C1F7-BE68-7AD47F3F70A6}"/>
                </a:ext>
              </a:extLst>
            </p:cNvPr>
            <p:cNvSpPr/>
            <p:nvPr/>
          </p:nvSpPr>
          <p:spPr>
            <a:xfrm>
              <a:off x="16142263" y="13806767"/>
              <a:ext cx="1841334"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b="1" i="1" dirty="0" err="1">
                  <a:solidFill>
                    <a:srgbClr val="000000"/>
                  </a:solidFill>
                  <a:cs typeface="Arial" panose="020B0604020202020204" pitchFamily="34" charset="0"/>
                </a:rPr>
                <a:t>Paraffin</a:t>
              </a:r>
              <a:r>
                <a:rPr lang="fr-FR" b="1" i="1" dirty="0">
                  <a:solidFill>
                    <a:srgbClr val="000000"/>
                  </a:solidFill>
                  <a:cs typeface="Arial" panose="020B0604020202020204" pitchFamily="34" charset="0"/>
                </a:rPr>
                <a:t> wax</a:t>
              </a:r>
            </a:p>
          </p:txBody>
        </p:sp>
      </p:grpSp>
      <p:sp>
        <p:nvSpPr>
          <p:cNvPr id="47" name="TextBox 46">
            <a:extLst>
              <a:ext uri="{FF2B5EF4-FFF2-40B4-BE49-F238E27FC236}">
                <a16:creationId xmlns:a16="http://schemas.microsoft.com/office/drawing/2014/main" id="{EEA8A997-A069-41D0-61DC-699490605993}"/>
              </a:ext>
            </a:extLst>
          </p:cNvPr>
          <p:cNvSpPr txBox="1"/>
          <p:nvPr/>
        </p:nvSpPr>
        <p:spPr>
          <a:xfrm>
            <a:off x="8853968" y="2180915"/>
            <a:ext cx="3140845" cy="3787512"/>
          </a:xfrm>
          <a:prstGeom prst="rect">
            <a:avLst/>
          </a:prstGeom>
          <a:noFill/>
        </p:spPr>
        <p:txBody>
          <a:bodyPr wrap="square">
            <a:spAutoFit/>
          </a:bodyPr>
          <a:lstStyle/>
          <a:p>
            <a:pPr marL="225425" marR="0" lvl="0" indent="-225425" algn="l" defTabSz="457200" rtl="0" eaLnBrk="1" fontAlgn="auto" latinLnBrk="0" hangingPunct="1">
              <a:lnSpc>
                <a:spcPct val="110000"/>
              </a:lnSpc>
              <a:spcBef>
                <a:spcPts val="800"/>
              </a:spcBef>
              <a:spcAft>
                <a:spcPts val="0"/>
              </a:spcAft>
              <a:buClr>
                <a:srgbClr val="4198B5"/>
              </a:buClr>
              <a:buSzTx/>
              <a:buFont typeface="Arial"/>
              <a:buChar char="•"/>
              <a:tabLst/>
              <a:defRPr/>
            </a:pPr>
            <a:r>
              <a:rPr lang="en-US" sz="2200" b="1" dirty="0">
                <a:solidFill>
                  <a:schemeClr val="tx1">
                    <a:lumMod val="50000"/>
                    <a:lumOff val="50000"/>
                  </a:schemeClr>
                </a:solidFill>
                <a:latin typeface="Arial" panose="020B0604020202020204"/>
              </a:rPr>
              <a:t>Training</a:t>
            </a:r>
            <a:r>
              <a:rPr lang="en-US" sz="2200" dirty="0">
                <a:solidFill>
                  <a:srgbClr val="00303C"/>
                </a:solidFill>
                <a:latin typeface="Arial" panose="020B0604020202020204"/>
              </a:rPr>
              <a:t> might be related to </a:t>
            </a:r>
            <a:r>
              <a:rPr lang="en-US" sz="2200" b="1" dirty="0">
                <a:solidFill>
                  <a:schemeClr val="tx1">
                    <a:lumMod val="50000"/>
                    <a:lumOff val="50000"/>
                  </a:schemeClr>
                </a:solidFill>
                <a:latin typeface="Arial" panose="020B0604020202020204"/>
              </a:rPr>
              <a:t>interfacial mechanisms </a:t>
            </a:r>
            <a:r>
              <a:rPr lang="en-US" sz="2200" dirty="0">
                <a:solidFill>
                  <a:srgbClr val="00303C"/>
                </a:solidFill>
                <a:latin typeface="Arial" panose="020B0604020202020204"/>
              </a:rPr>
              <a:t>(heat dissipation due to frictional motion, debonding, crack propagation…) and therefore the change of resin might play a big role.</a:t>
            </a:r>
            <a:endParaRPr kumimoji="0" lang="en-US" sz="2200" b="0" i="0" u="none" strike="noStrike" kern="1200" cap="none" spc="0" normalizeH="0" baseline="0" noProof="0" dirty="0">
              <a:ln>
                <a:noFill/>
              </a:ln>
              <a:solidFill>
                <a:srgbClr val="00303C"/>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4702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9753-9B82-2444-A832-A2F5EA35B560}"/>
              </a:ext>
            </a:extLst>
          </p:cNvPr>
          <p:cNvSpPr>
            <a:spLocks noGrp="1"/>
          </p:cNvSpPr>
          <p:nvPr>
            <p:ph type="title"/>
          </p:nvPr>
        </p:nvSpPr>
        <p:spPr/>
        <p:txBody>
          <a:bodyPr/>
          <a:lstStyle/>
          <a:p>
            <a:r>
              <a:rPr lang="en-US" dirty="0"/>
              <a:t>2. Impregnation materials </a:t>
            </a:r>
            <a:r>
              <a:rPr lang="en-US" b="0" dirty="0"/>
              <a:t>– Characterization of materials</a:t>
            </a:r>
            <a:endParaRPr lang="en-US" b="0" i="1" dirty="0"/>
          </a:p>
        </p:txBody>
      </p:sp>
      <p:sp>
        <p:nvSpPr>
          <p:cNvPr id="5" name="Footer Placeholder 4">
            <a:extLst>
              <a:ext uri="{FF2B5EF4-FFF2-40B4-BE49-F238E27FC236}">
                <a16:creationId xmlns:a16="http://schemas.microsoft.com/office/drawing/2014/main" id="{D55579FB-9C38-2D4A-BB0A-17BF2B14F3EE}"/>
              </a:ext>
            </a:extLst>
          </p:cNvPr>
          <p:cNvSpPr>
            <a:spLocks noGrp="1"/>
          </p:cNvSpPr>
          <p:nvPr>
            <p:ph type="ftr" sz="quarter" idx="15"/>
          </p:nvPr>
        </p:nvSpPr>
        <p:spPr/>
        <p:txBody>
          <a:bodyPr/>
          <a:lstStyle/>
          <a:p>
            <a:r>
              <a:rPr lang="en-US" dirty="0"/>
              <a:t>Progress on Nb</a:t>
            </a:r>
            <a:r>
              <a:rPr lang="en-US" baseline="-25000" dirty="0"/>
              <a:t>3</a:t>
            </a:r>
            <a:r>
              <a:rPr lang="en-US" dirty="0"/>
              <a:t>Sn CCT: fabrication and assembly methods</a:t>
            </a:r>
            <a:r>
              <a:rPr lang="en-US" i="1" dirty="0">
                <a:solidFill>
                  <a:srgbClr val="FFFFFF"/>
                </a:solidFill>
              </a:rPr>
              <a:t> </a:t>
            </a:r>
            <a:r>
              <a:rPr lang="en-US" dirty="0"/>
              <a:t>| BERKELEY LAB</a:t>
            </a:r>
          </a:p>
        </p:txBody>
      </p:sp>
      <p:sp>
        <p:nvSpPr>
          <p:cNvPr id="6" name="Slide Number Placeholder 5">
            <a:extLst>
              <a:ext uri="{FF2B5EF4-FFF2-40B4-BE49-F238E27FC236}">
                <a16:creationId xmlns:a16="http://schemas.microsoft.com/office/drawing/2014/main" id="{D88A0FD9-2410-8344-ACBE-3B3C27FDD4EB}"/>
              </a:ext>
            </a:extLst>
          </p:cNvPr>
          <p:cNvSpPr>
            <a:spLocks noGrp="1"/>
          </p:cNvSpPr>
          <p:nvPr>
            <p:ph type="sldNum" sz="quarter" idx="16"/>
          </p:nvPr>
        </p:nvSpPr>
        <p:spPr/>
        <p:txBody>
          <a:bodyPr/>
          <a:lstStyle/>
          <a:p>
            <a:fld id="{0EF2EA88-E9D4-0C4F-A5DF-5FE49FAF8E2F}" type="slidenum">
              <a:rPr lang="en-US" smtClean="0"/>
              <a:pPr/>
              <a:t>9</a:t>
            </a:fld>
            <a:endParaRPr lang="en-US" dirty="0"/>
          </a:p>
        </p:txBody>
      </p:sp>
      <p:sp>
        <p:nvSpPr>
          <p:cNvPr id="16" name="Footer Placeholder 21">
            <a:extLst>
              <a:ext uri="{FF2B5EF4-FFF2-40B4-BE49-F238E27FC236}">
                <a16:creationId xmlns:a16="http://schemas.microsoft.com/office/drawing/2014/main" id="{FE1CC5F8-7EDD-490E-A02F-C3C4F0249C11}"/>
              </a:ext>
            </a:extLst>
          </p:cNvPr>
          <p:cNvSpPr txBox="1">
            <a:spLocks/>
          </p:cNvSpPr>
          <p:nvPr/>
        </p:nvSpPr>
        <p:spPr>
          <a:xfrm>
            <a:off x="9312264" y="6356350"/>
            <a:ext cx="19777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00" dirty="0">
                <a:solidFill>
                  <a:prstClr val="black">
                    <a:tint val="75000"/>
                  </a:prstClr>
                </a:solidFill>
              </a:rPr>
              <a:t>J. L. Rudeiros Fernandez et al.</a:t>
            </a:r>
            <a:endParaRPr lang="en-US" sz="1000" dirty="0">
              <a:solidFill>
                <a:prstClr val="black">
                  <a:tint val="75000"/>
                </a:prstClr>
              </a:solidFill>
            </a:endParaRPr>
          </a:p>
        </p:txBody>
      </p:sp>
      <p:sp>
        <p:nvSpPr>
          <p:cNvPr id="3" name="Content Placeholder 2">
            <a:extLst>
              <a:ext uri="{FF2B5EF4-FFF2-40B4-BE49-F238E27FC236}">
                <a16:creationId xmlns:a16="http://schemas.microsoft.com/office/drawing/2014/main" id="{7B155A4A-274E-1E15-043D-B638ED8F017A}"/>
              </a:ext>
            </a:extLst>
          </p:cNvPr>
          <p:cNvSpPr>
            <a:spLocks noGrp="1"/>
          </p:cNvSpPr>
          <p:nvPr>
            <p:ph idx="1"/>
          </p:nvPr>
        </p:nvSpPr>
        <p:spPr>
          <a:xfrm>
            <a:off x="347898" y="1637159"/>
            <a:ext cx="3636797" cy="2923539"/>
          </a:xfrm>
        </p:spPr>
        <p:txBody>
          <a:bodyPr/>
          <a:lstStyle/>
          <a:p>
            <a:pPr algn="just"/>
            <a:r>
              <a:rPr lang="en-US" sz="1400" dirty="0"/>
              <a:t>The idea was to develop a method to constitute the</a:t>
            </a:r>
            <a:r>
              <a:rPr lang="en-US" sz="1400" b="1" dirty="0"/>
              <a:t> simplest </a:t>
            </a:r>
            <a:r>
              <a:rPr lang="en-US" sz="1400" dirty="0"/>
              <a:t>possible material system that will allow for the fundamental characterization (at various temperatures) of the </a:t>
            </a:r>
            <a:r>
              <a:rPr lang="en-US" sz="1400" b="1" dirty="0"/>
              <a:t>adhesion</a:t>
            </a:r>
            <a:r>
              <a:rPr lang="en-US" sz="1400" dirty="0"/>
              <a:t> and related phenomena between components normally used in superconducting magnets.</a:t>
            </a:r>
          </a:p>
        </p:txBody>
      </p:sp>
      <p:grpSp>
        <p:nvGrpSpPr>
          <p:cNvPr id="49" name="Group 48">
            <a:extLst>
              <a:ext uri="{FF2B5EF4-FFF2-40B4-BE49-F238E27FC236}">
                <a16:creationId xmlns:a16="http://schemas.microsoft.com/office/drawing/2014/main" id="{BC1391A3-E9EF-ECE5-C59C-BCC2DC37BA66}"/>
              </a:ext>
            </a:extLst>
          </p:cNvPr>
          <p:cNvGrpSpPr>
            <a:grpSpLocks noChangeAspect="1"/>
          </p:cNvGrpSpPr>
          <p:nvPr/>
        </p:nvGrpSpPr>
        <p:grpSpPr>
          <a:xfrm>
            <a:off x="307758" y="3724034"/>
            <a:ext cx="3636796" cy="2568521"/>
            <a:chOff x="5791791" y="860079"/>
            <a:chExt cx="6301740" cy="5553057"/>
          </a:xfrm>
        </p:grpSpPr>
        <p:grpSp>
          <p:nvGrpSpPr>
            <p:cNvPr id="4" name="Group 3">
              <a:extLst>
                <a:ext uri="{FF2B5EF4-FFF2-40B4-BE49-F238E27FC236}">
                  <a16:creationId xmlns:a16="http://schemas.microsoft.com/office/drawing/2014/main" id="{D3EF8093-149A-CA1E-DCEF-477D504B417A}"/>
                </a:ext>
              </a:extLst>
            </p:cNvPr>
            <p:cNvGrpSpPr>
              <a:grpSpLocks noChangeAspect="1"/>
            </p:cNvGrpSpPr>
            <p:nvPr/>
          </p:nvGrpSpPr>
          <p:grpSpPr>
            <a:xfrm>
              <a:off x="6596753" y="1545873"/>
              <a:ext cx="4625061" cy="4867263"/>
              <a:chOff x="20779459" y="19390815"/>
              <a:chExt cx="3546763" cy="3732497"/>
            </a:xfrm>
          </p:grpSpPr>
          <p:sp>
            <p:nvSpPr>
              <p:cNvPr id="7" name="Rectangle 6">
                <a:extLst>
                  <a:ext uri="{FF2B5EF4-FFF2-40B4-BE49-F238E27FC236}">
                    <a16:creationId xmlns:a16="http://schemas.microsoft.com/office/drawing/2014/main" id="{7E2E5978-2772-33EC-36AC-06C0D790EE14}"/>
                  </a:ext>
                </a:extLst>
              </p:cNvPr>
              <p:cNvSpPr/>
              <p:nvPr/>
            </p:nvSpPr>
            <p:spPr>
              <a:xfrm rot="5400000">
                <a:off x="22330100" y="21318035"/>
                <a:ext cx="483345" cy="1265620"/>
              </a:xfrm>
              <a:prstGeom prst="rect">
                <a:avLst/>
              </a:prstGeom>
              <a:solidFill>
                <a:srgbClr val="5B9BD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971AC24A-D50C-8F53-A6C9-D7C6EE46EB5C}"/>
                  </a:ext>
                </a:extLst>
              </p:cNvPr>
              <p:cNvSpPr/>
              <p:nvPr/>
            </p:nvSpPr>
            <p:spPr>
              <a:xfrm rot="10800000">
                <a:off x="20779459" y="19390815"/>
                <a:ext cx="3546763" cy="3732497"/>
              </a:xfrm>
              <a:prstGeom prst="rect">
                <a:avLst/>
              </a:prstGeom>
              <a:noFill/>
              <a:ln w="19050">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a:p>
            </p:txBody>
          </p:sp>
          <p:sp>
            <p:nvSpPr>
              <p:cNvPr id="33" name="Freeform: Shape 32">
                <a:extLst>
                  <a:ext uri="{FF2B5EF4-FFF2-40B4-BE49-F238E27FC236}">
                    <a16:creationId xmlns:a16="http://schemas.microsoft.com/office/drawing/2014/main" id="{824B08F7-41BA-8175-BA71-AC3AC7E336C2}"/>
                  </a:ext>
                </a:extLst>
              </p:cNvPr>
              <p:cNvSpPr/>
              <p:nvPr/>
            </p:nvSpPr>
            <p:spPr>
              <a:xfrm rot="10800000">
                <a:off x="20938879" y="21187568"/>
                <a:ext cx="3265140" cy="1879556"/>
              </a:xfrm>
              <a:custGeom>
                <a:avLst/>
                <a:gdLst>
                  <a:gd name="connsiteX0" fmla="*/ 2 w 3265140"/>
                  <a:gd name="connsiteY0" fmla="*/ 0 h 1879556"/>
                  <a:gd name="connsiteX1" fmla="*/ 491566 w 3265140"/>
                  <a:gd name="connsiteY1" fmla="*/ 0 h 1879556"/>
                  <a:gd name="connsiteX2" fmla="*/ 491566 w 3265140"/>
                  <a:gd name="connsiteY2" fmla="*/ 1357952 h 1879556"/>
                  <a:gd name="connsiteX3" fmla="*/ 2773226 w 3265140"/>
                  <a:gd name="connsiteY3" fmla="*/ 1357952 h 1879556"/>
                  <a:gd name="connsiteX4" fmla="*/ 2773226 w 3265140"/>
                  <a:gd name="connsiteY4" fmla="*/ 2992 h 1879556"/>
                  <a:gd name="connsiteX5" fmla="*/ 3264790 w 3265140"/>
                  <a:gd name="connsiteY5" fmla="*/ 2992 h 1879556"/>
                  <a:gd name="connsiteX6" fmla="*/ 3264790 w 3265140"/>
                  <a:gd name="connsiteY6" fmla="*/ 1357952 h 1879556"/>
                  <a:gd name="connsiteX7" fmla="*/ 3265140 w 3265140"/>
                  <a:gd name="connsiteY7" fmla="*/ 1357952 h 1879556"/>
                  <a:gd name="connsiteX8" fmla="*/ 3265140 w 3265140"/>
                  <a:gd name="connsiteY8" fmla="*/ 1879556 h 1879556"/>
                  <a:gd name="connsiteX9" fmla="*/ 0 w 3265140"/>
                  <a:gd name="connsiteY9" fmla="*/ 1879556 h 1879556"/>
                  <a:gd name="connsiteX10" fmla="*/ 0 w 3265140"/>
                  <a:gd name="connsiteY10" fmla="*/ 1357952 h 1879556"/>
                  <a:gd name="connsiteX11" fmla="*/ 2 w 3265140"/>
                  <a:gd name="connsiteY11" fmla="*/ 1357952 h 187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5140" h="1879556">
                    <a:moveTo>
                      <a:pt x="2" y="0"/>
                    </a:moveTo>
                    <a:lnTo>
                      <a:pt x="491566" y="0"/>
                    </a:lnTo>
                    <a:lnTo>
                      <a:pt x="491566" y="1357952"/>
                    </a:lnTo>
                    <a:lnTo>
                      <a:pt x="2773226" y="1357952"/>
                    </a:lnTo>
                    <a:lnTo>
                      <a:pt x="2773226" y="2992"/>
                    </a:lnTo>
                    <a:lnTo>
                      <a:pt x="3264790" y="2992"/>
                    </a:lnTo>
                    <a:lnTo>
                      <a:pt x="3264790" y="1357952"/>
                    </a:lnTo>
                    <a:lnTo>
                      <a:pt x="3265140" y="1357952"/>
                    </a:lnTo>
                    <a:lnTo>
                      <a:pt x="3265140" y="1879556"/>
                    </a:lnTo>
                    <a:lnTo>
                      <a:pt x="0" y="1879556"/>
                    </a:lnTo>
                    <a:lnTo>
                      <a:pt x="0" y="1357952"/>
                    </a:lnTo>
                    <a:lnTo>
                      <a:pt x="2" y="1357952"/>
                    </a:lnTo>
                    <a:close/>
                  </a:path>
                </a:pathLst>
              </a:custGeom>
              <a:solidFill>
                <a:srgbClr val="9CA9B9"/>
              </a:solidFill>
              <a:ln>
                <a:solidFill>
                  <a:sysClr val="windowText" lastClr="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a:endParaRPr lang="en-US" sz="1050"/>
              </a:p>
            </p:txBody>
          </p:sp>
          <p:sp>
            <p:nvSpPr>
              <p:cNvPr id="34" name="Rectangle 33">
                <a:extLst>
                  <a:ext uri="{FF2B5EF4-FFF2-40B4-BE49-F238E27FC236}">
                    <a16:creationId xmlns:a16="http://schemas.microsoft.com/office/drawing/2014/main" id="{B1070367-F9EB-DFAF-9B94-ECD5CA823DC9}"/>
                  </a:ext>
                </a:extLst>
              </p:cNvPr>
              <p:cNvSpPr/>
              <p:nvPr/>
            </p:nvSpPr>
            <p:spPr>
              <a:xfrm rot="10800000">
                <a:off x="22518241" y="19998474"/>
                <a:ext cx="107065" cy="2853565"/>
              </a:xfrm>
              <a:prstGeom prst="rect">
                <a:avLst/>
              </a:prstGeom>
              <a:solidFill>
                <a:srgbClr val="FFD24A"/>
              </a:solidFill>
              <a:ln w="254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2A7897C0-A217-466F-1582-5D5D69631C65}"/>
                  </a:ext>
                </a:extLst>
              </p:cNvPr>
              <p:cNvSpPr/>
              <p:nvPr/>
            </p:nvSpPr>
            <p:spPr>
              <a:xfrm>
                <a:off x="22576244" y="21782561"/>
                <a:ext cx="765116" cy="36807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i="1" u="none" strike="noStrike" kern="0" cap="none" spc="0" normalizeH="0" baseline="0" noProof="0" dirty="0">
                    <a:ln>
                      <a:noFill/>
                    </a:ln>
                    <a:solidFill>
                      <a:prstClr val="black"/>
                    </a:solidFill>
                    <a:effectLst/>
                    <a:uLnTx/>
                    <a:uFillTx/>
                    <a:latin typeface="+mn-lt"/>
                    <a:cs typeface="Arial" panose="020B0604020202020204" pitchFamily="34" charset="0"/>
                  </a:rPr>
                  <a:t>Resin</a:t>
                </a:r>
              </a:p>
            </p:txBody>
          </p:sp>
          <p:cxnSp>
            <p:nvCxnSpPr>
              <p:cNvPr id="36" name="Straight Arrow Connector 35">
                <a:extLst>
                  <a:ext uri="{FF2B5EF4-FFF2-40B4-BE49-F238E27FC236}">
                    <a16:creationId xmlns:a16="http://schemas.microsoft.com/office/drawing/2014/main" id="{CC2D5866-AE90-7698-9545-4C7C3AAC0802}"/>
                  </a:ext>
                </a:extLst>
              </p:cNvPr>
              <p:cNvCxnSpPr>
                <a:cxnSpLocks/>
              </p:cNvCxnSpPr>
              <p:nvPr/>
            </p:nvCxnSpPr>
            <p:spPr>
              <a:xfrm flipV="1">
                <a:off x="22571448" y="19479757"/>
                <a:ext cx="0" cy="470668"/>
              </a:xfrm>
              <a:prstGeom prst="straightConnector1">
                <a:avLst/>
              </a:prstGeom>
              <a:noFill/>
              <a:ln w="57150" cap="flat" cmpd="sng" algn="ctr">
                <a:solidFill>
                  <a:srgbClr val="FF0000"/>
                </a:solidFill>
                <a:prstDash val="solid"/>
                <a:miter lim="800000"/>
                <a:tailEnd type="triangle"/>
              </a:ln>
              <a:effectLst/>
            </p:spPr>
          </p:cxnSp>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B3F8CC8B-C72E-D72B-408F-D2C753669603}"/>
                      </a:ext>
                    </a:extLst>
                  </p:cNvPr>
                  <p:cNvSpPr/>
                  <p:nvPr/>
                </p:nvSpPr>
                <p:spPr>
                  <a:xfrm rot="16200000" flipH="1">
                    <a:off x="22065259" y="19746292"/>
                    <a:ext cx="147032" cy="141337"/>
                  </a:xfrm>
                  <a:prstGeom prst="rect">
                    <a:avLst/>
                  </a:prstGeom>
                </p:spPr>
                <p:txBody>
                  <a:bodyPr wrap="square">
                    <a:no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400" b="1"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𝑭</m:t>
                          </m:r>
                        </m:oMath>
                      </m:oMathPara>
                    </a14:m>
                    <a:endParaRPr kumimoji="0" lang="en-GB" sz="1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mc:Choice>
            <mc:Fallback xmlns="">
              <p:sp>
                <p:nvSpPr>
                  <p:cNvPr id="37" name="Rectangle 36">
                    <a:extLst>
                      <a:ext uri="{FF2B5EF4-FFF2-40B4-BE49-F238E27FC236}">
                        <a16:creationId xmlns:a16="http://schemas.microsoft.com/office/drawing/2014/main" id="{B3F8CC8B-C72E-D72B-408F-D2C753669603}"/>
                      </a:ext>
                    </a:extLst>
                  </p:cNvPr>
                  <p:cNvSpPr>
                    <a:spLocks noRot="1" noChangeAspect="1" noMove="1" noResize="1" noEditPoints="1" noAdjustHandles="1" noChangeArrowheads="1" noChangeShapeType="1" noTextEdit="1"/>
                  </p:cNvSpPr>
                  <p:nvPr/>
                </p:nvSpPr>
                <p:spPr>
                  <a:xfrm rot="16200000" flipH="1">
                    <a:off x="22065259" y="19746292"/>
                    <a:ext cx="147032" cy="141337"/>
                  </a:xfrm>
                  <a:prstGeom prst="rect">
                    <a:avLst/>
                  </a:prstGeom>
                  <a:blipFill>
                    <a:blip r:embed="rId2"/>
                    <a:stretch>
                      <a:fillRect t="-157143" r="-164706" b="-21429"/>
                    </a:stretch>
                  </a:blipFill>
                </p:spPr>
                <p:txBody>
                  <a:bodyPr/>
                  <a:lstStyle/>
                  <a:p>
                    <a:r>
                      <a:rPr lang="en-US">
                        <a:noFill/>
                      </a:rPr>
                      <a:t> </a:t>
                    </a:r>
                  </a:p>
                </p:txBody>
              </p:sp>
            </mc:Fallback>
          </mc:AlternateContent>
          <p:sp>
            <p:nvSpPr>
              <p:cNvPr id="38" name="Rectangle 37">
                <a:extLst>
                  <a:ext uri="{FF2B5EF4-FFF2-40B4-BE49-F238E27FC236}">
                    <a16:creationId xmlns:a16="http://schemas.microsoft.com/office/drawing/2014/main" id="{B3132B2A-0001-C543-BF76-C953C837DD33}"/>
                  </a:ext>
                </a:extLst>
              </p:cNvPr>
              <p:cNvSpPr/>
              <p:nvPr/>
            </p:nvSpPr>
            <p:spPr>
              <a:xfrm>
                <a:off x="22732490" y="21278024"/>
                <a:ext cx="1514895" cy="36807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i="1" u="none" strike="noStrike" kern="0" cap="none" spc="0" normalizeH="0" baseline="0" noProof="0" dirty="0">
                    <a:ln>
                      <a:noFill/>
                    </a:ln>
                    <a:solidFill>
                      <a:prstClr val="black"/>
                    </a:solidFill>
                    <a:effectLst/>
                    <a:uLnTx/>
                    <a:uFillTx/>
                    <a:latin typeface="+mn-lt"/>
                    <a:cs typeface="Arial" panose="020B0604020202020204" pitchFamily="34" charset="0"/>
                  </a:rPr>
                  <a:t>Pull-out frame</a:t>
                </a:r>
              </a:p>
            </p:txBody>
          </p:sp>
        </p:grpSp>
        <p:sp>
          <p:nvSpPr>
            <p:cNvPr id="47" name="TextBox 46">
              <a:extLst>
                <a:ext uri="{FF2B5EF4-FFF2-40B4-BE49-F238E27FC236}">
                  <a16:creationId xmlns:a16="http://schemas.microsoft.com/office/drawing/2014/main" id="{9BDB62D4-C0EA-BC0A-F0E3-C7C06F208884}"/>
                </a:ext>
              </a:extLst>
            </p:cNvPr>
            <p:cNvSpPr txBox="1"/>
            <p:nvPr/>
          </p:nvSpPr>
          <p:spPr>
            <a:xfrm>
              <a:off x="5791791" y="860079"/>
              <a:ext cx="6301740" cy="533307"/>
            </a:xfrm>
            <a:prstGeom prst="rect">
              <a:avLst/>
            </a:prstGeom>
            <a:noFill/>
          </p:spPr>
          <p:txBody>
            <a:bodyPr wrap="square">
              <a:spAutoFit/>
            </a:bodyPr>
            <a:lstStyle/>
            <a:p>
              <a:pPr algn="ctr"/>
              <a:r>
                <a:rPr lang="en-US" sz="1400" dirty="0"/>
                <a:t>Single fiber pull-out (SFP) testing</a:t>
              </a:r>
            </a:p>
          </p:txBody>
        </p:sp>
        <p:sp>
          <p:nvSpPr>
            <p:cNvPr id="48" name="Rectangle 47">
              <a:extLst>
                <a:ext uri="{FF2B5EF4-FFF2-40B4-BE49-F238E27FC236}">
                  <a16:creationId xmlns:a16="http://schemas.microsoft.com/office/drawing/2014/main" id="{ECBA1CD5-885C-1E18-E49A-4153BFDA486E}"/>
                </a:ext>
              </a:extLst>
            </p:cNvPr>
            <p:cNvSpPr/>
            <p:nvPr/>
          </p:nvSpPr>
          <p:spPr>
            <a:xfrm rot="16200000">
              <a:off x="8151034" y="2851933"/>
              <a:ext cx="1103279" cy="47997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i="1" kern="0" dirty="0">
                  <a:solidFill>
                    <a:prstClr val="black"/>
                  </a:solidFill>
                  <a:cs typeface="Arial" panose="020B0604020202020204" pitchFamily="34" charset="0"/>
                </a:rPr>
                <a:t>Strand</a:t>
              </a:r>
              <a:endParaRPr kumimoji="0" lang="en-GB" sz="1200" i="1" u="none" strike="noStrike" kern="0" cap="none" spc="0" normalizeH="0" baseline="0" noProof="0" dirty="0">
                <a:ln>
                  <a:noFill/>
                </a:ln>
                <a:solidFill>
                  <a:prstClr val="black"/>
                </a:solidFill>
                <a:effectLst/>
                <a:uLnTx/>
                <a:uFillTx/>
                <a:latin typeface="+mn-lt"/>
                <a:cs typeface="Arial" panose="020B0604020202020204" pitchFamily="34" charset="0"/>
              </a:endParaRPr>
            </a:p>
          </p:txBody>
        </p:sp>
      </p:grpSp>
      <p:grpSp>
        <p:nvGrpSpPr>
          <p:cNvPr id="50" name="Group 49">
            <a:extLst>
              <a:ext uri="{FF2B5EF4-FFF2-40B4-BE49-F238E27FC236}">
                <a16:creationId xmlns:a16="http://schemas.microsoft.com/office/drawing/2014/main" id="{47EBFD20-36BD-BCE8-4E46-51CAE571F2FF}"/>
              </a:ext>
            </a:extLst>
          </p:cNvPr>
          <p:cNvGrpSpPr>
            <a:grpSpLocks noChangeAspect="1"/>
          </p:cNvGrpSpPr>
          <p:nvPr/>
        </p:nvGrpSpPr>
        <p:grpSpPr>
          <a:xfrm>
            <a:off x="4639736" y="1324410"/>
            <a:ext cx="3148245" cy="3690887"/>
            <a:chOff x="3801114" y="1889237"/>
            <a:chExt cx="6755101" cy="7919433"/>
          </a:xfrm>
        </p:grpSpPr>
        <p:pic>
          <p:nvPicPr>
            <p:cNvPr id="51" name="Picture 50">
              <a:extLst>
                <a:ext uri="{FF2B5EF4-FFF2-40B4-BE49-F238E27FC236}">
                  <a16:creationId xmlns:a16="http://schemas.microsoft.com/office/drawing/2014/main" id="{FAFBA8AC-973A-CCF6-2F08-7A8F31B98DD5}"/>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801114" y="1889237"/>
              <a:ext cx="3998137" cy="7919433"/>
            </a:xfrm>
            <a:prstGeom prst="rect">
              <a:avLst/>
            </a:prstGeom>
          </p:spPr>
        </p:pic>
        <p:sp>
          <p:nvSpPr>
            <p:cNvPr id="52" name="Rectangle 51">
              <a:extLst>
                <a:ext uri="{FF2B5EF4-FFF2-40B4-BE49-F238E27FC236}">
                  <a16:creationId xmlns:a16="http://schemas.microsoft.com/office/drawing/2014/main" id="{168B0D89-E420-4AE3-4F1A-E868355F213B}"/>
                </a:ext>
              </a:extLst>
            </p:cNvPr>
            <p:cNvSpPr/>
            <p:nvPr/>
          </p:nvSpPr>
          <p:spPr>
            <a:xfrm rot="16200000">
              <a:off x="7113335" y="5030478"/>
              <a:ext cx="3107883" cy="91984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dirty="0">
                  <a:ln>
                    <a:noFill/>
                  </a:ln>
                  <a:solidFill>
                    <a:prstClr val="black"/>
                  </a:solidFill>
                  <a:effectLst/>
                  <a:uLnTx/>
                  <a:uFillTx/>
                  <a:latin typeface="+mn-lt"/>
                  <a:cs typeface="Arial" panose="020B0604020202020204" pitchFamily="34" charset="0"/>
                </a:rPr>
                <a:t>Precision machined </a:t>
              </a:r>
              <a:br>
                <a:rPr kumimoji="0" lang="en-US" sz="1050" b="0" i="0" u="none" strike="noStrike" kern="0" cap="none" spc="0" normalizeH="0" baseline="0" dirty="0">
                  <a:ln>
                    <a:noFill/>
                  </a:ln>
                  <a:solidFill>
                    <a:prstClr val="black"/>
                  </a:solidFill>
                  <a:effectLst/>
                  <a:uLnTx/>
                  <a:uFillTx/>
                  <a:latin typeface="+mn-lt"/>
                  <a:cs typeface="Arial" panose="020B0604020202020204" pitchFamily="34" charset="0"/>
                </a:rPr>
              </a:br>
              <a:r>
                <a:rPr kumimoji="0" lang="en-US" sz="1050" b="0" i="0" u="none" strike="noStrike" kern="0" cap="none" spc="0" normalizeH="0" baseline="0" dirty="0">
                  <a:ln>
                    <a:noFill/>
                  </a:ln>
                  <a:solidFill>
                    <a:prstClr val="black"/>
                  </a:solidFill>
                  <a:effectLst/>
                  <a:uLnTx/>
                  <a:uFillTx/>
                  <a:latin typeface="+mn-lt"/>
                  <a:cs typeface="Arial" panose="020B0604020202020204" pitchFamily="34" charset="0"/>
                </a:rPr>
                <a:t>aluminum plates</a:t>
              </a:r>
              <a:endParaRPr kumimoji="0" lang="en-US" sz="1050" b="1" i="0" u="none" strike="noStrike" kern="0" cap="none" spc="0" normalizeH="0" baseline="0" dirty="0">
                <a:ln>
                  <a:noFill/>
                </a:ln>
                <a:solidFill>
                  <a:prstClr val="black"/>
                </a:solidFill>
                <a:effectLst/>
                <a:uLnTx/>
                <a:uFillTx/>
                <a:latin typeface="+mn-lt"/>
                <a:cs typeface="Arial" panose="020B0604020202020204" pitchFamily="34" charset="0"/>
              </a:endParaRPr>
            </a:p>
          </p:txBody>
        </p:sp>
        <p:sp>
          <p:nvSpPr>
            <p:cNvPr id="53" name="Right Brace 52">
              <a:extLst>
                <a:ext uri="{FF2B5EF4-FFF2-40B4-BE49-F238E27FC236}">
                  <a16:creationId xmlns:a16="http://schemas.microsoft.com/office/drawing/2014/main" id="{1960D393-65F9-7897-BD7F-307C63B45BF7}"/>
                </a:ext>
              </a:extLst>
            </p:cNvPr>
            <p:cNvSpPr/>
            <p:nvPr/>
          </p:nvSpPr>
          <p:spPr>
            <a:xfrm>
              <a:off x="7778824" y="3641935"/>
              <a:ext cx="422339" cy="4403474"/>
            </a:xfrm>
            <a:prstGeom prst="rightBrace">
              <a:avLst>
                <a:gd name="adj1" fmla="val 89081"/>
                <a:gd name="adj2" fmla="val 50611"/>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cxnSp>
          <p:nvCxnSpPr>
            <p:cNvPr id="54" name="Straight Connector 53">
              <a:extLst>
                <a:ext uri="{FF2B5EF4-FFF2-40B4-BE49-F238E27FC236}">
                  <a16:creationId xmlns:a16="http://schemas.microsoft.com/office/drawing/2014/main" id="{D92A7F8B-7C39-93DC-4A19-59223BBE888F}"/>
                </a:ext>
              </a:extLst>
            </p:cNvPr>
            <p:cNvCxnSpPr>
              <a:cxnSpLocks/>
            </p:cNvCxnSpPr>
            <p:nvPr/>
          </p:nvCxnSpPr>
          <p:spPr>
            <a:xfrm>
              <a:off x="6305653" y="4041252"/>
              <a:ext cx="606191" cy="483609"/>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5B69835-284E-C465-E023-2C51683720FA}"/>
                </a:ext>
              </a:extLst>
            </p:cNvPr>
            <p:cNvCxnSpPr>
              <a:cxnSpLocks/>
            </p:cNvCxnSpPr>
            <p:nvPr/>
          </p:nvCxnSpPr>
          <p:spPr>
            <a:xfrm>
              <a:off x="6905777" y="4516921"/>
              <a:ext cx="882" cy="114577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97052B2-2EC7-C821-2AC1-2A95FF0F22D8}"/>
                </a:ext>
              </a:extLst>
            </p:cNvPr>
            <p:cNvCxnSpPr>
              <a:cxnSpLocks/>
            </p:cNvCxnSpPr>
            <p:nvPr/>
          </p:nvCxnSpPr>
          <p:spPr>
            <a:xfrm>
              <a:off x="6308734" y="5179082"/>
              <a:ext cx="606191" cy="483609"/>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05098A6-4C80-A038-9721-B4EF3A0876B0}"/>
                </a:ext>
              </a:extLst>
            </p:cNvPr>
            <p:cNvCxnSpPr>
              <a:cxnSpLocks/>
            </p:cNvCxnSpPr>
            <p:nvPr/>
          </p:nvCxnSpPr>
          <p:spPr>
            <a:xfrm>
              <a:off x="6315347" y="4046872"/>
              <a:ext cx="882" cy="114577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941FD46-1FC0-8DFD-998F-8990F1DE4981}"/>
                </a:ext>
              </a:extLst>
            </p:cNvPr>
            <p:cNvCxnSpPr>
              <a:cxnSpLocks/>
            </p:cNvCxnSpPr>
            <p:nvPr/>
          </p:nvCxnSpPr>
          <p:spPr>
            <a:xfrm>
              <a:off x="6580592" y="4128068"/>
              <a:ext cx="0" cy="396793"/>
            </a:xfrm>
            <a:prstGeom prst="line">
              <a:avLst/>
            </a:prstGeom>
            <a:ln w="28575">
              <a:solidFill>
                <a:srgbClr val="FFD96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18C2AAA-0A21-B2BC-3757-72510E00A422}"/>
                </a:ext>
              </a:extLst>
            </p:cNvPr>
            <p:cNvCxnSpPr>
              <a:cxnSpLocks/>
            </p:cNvCxnSpPr>
            <p:nvPr/>
          </p:nvCxnSpPr>
          <p:spPr>
            <a:xfrm>
              <a:off x="6580592" y="5210110"/>
              <a:ext cx="0" cy="727075"/>
            </a:xfrm>
            <a:prstGeom prst="line">
              <a:avLst/>
            </a:prstGeom>
            <a:ln w="28575">
              <a:solidFill>
                <a:srgbClr val="FFD966"/>
              </a:solidFill>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81EE871A-5D4D-047D-F519-C12BAE1DDCC4}"/>
                </a:ext>
              </a:extLst>
            </p:cNvPr>
            <p:cNvGrpSpPr/>
            <p:nvPr/>
          </p:nvGrpSpPr>
          <p:grpSpPr>
            <a:xfrm>
              <a:off x="8101940" y="2863616"/>
              <a:ext cx="2454275" cy="657029"/>
              <a:chOff x="16147707" y="13730120"/>
              <a:chExt cx="2454275" cy="657029"/>
            </a:xfrm>
          </p:grpSpPr>
          <p:sp>
            <p:nvSpPr>
              <p:cNvPr id="74" name="Rectangle: Rounded Corners 73">
                <a:extLst>
                  <a:ext uri="{FF2B5EF4-FFF2-40B4-BE49-F238E27FC236}">
                    <a16:creationId xmlns:a16="http://schemas.microsoft.com/office/drawing/2014/main" id="{BA3DBB51-800A-509F-6346-6CBEB44ECDF0}"/>
                  </a:ext>
                </a:extLst>
              </p:cNvPr>
              <p:cNvSpPr/>
              <p:nvPr/>
            </p:nvSpPr>
            <p:spPr>
              <a:xfrm>
                <a:off x="16230755" y="13749176"/>
                <a:ext cx="2244220" cy="579500"/>
              </a:xfrm>
              <a:prstGeom prst="roundRect">
                <a:avLst>
                  <a:gd name="adj" fmla="val 30090"/>
                </a:avLst>
              </a:prstGeom>
              <a:solidFill>
                <a:srgbClr val="FFD966"/>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00"/>
              </a:p>
            </p:txBody>
          </p:sp>
          <p:sp>
            <p:nvSpPr>
              <p:cNvPr id="75" name="Rectangle 74">
                <a:extLst>
                  <a:ext uri="{FF2B5EF4-FFF2-40B4-BE49-F238E27FC236}">
                    <a16:creationId xmlns:a16="http://schemas.microsoft.com/office/drawing/2014/main" id="{49C1DC14-E115-9196-5BF7-AF040A70AA9D}"/>
                  </a:ext>
                </a:extLst>
              </p:cNvPr>
              <p:cNvSpPr/>
              <p:nvPr/>
            </p:nvSpPr>
            <p:spPr>
              <a:xfrm>
                <a:off x="16147707" y="13730120"/>
                <a:ext cx="2454275" cy="65702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i="1" u="none" strike="noStrike" kern="0" cap="none" spc="0" normalizeH="0" baseline="0" noProof="0" dirty="0">
                    <a:ln>
                      <a:noFill/>
                    </a:ln>
                    <a:solidFill>
                      <a:prstClr val="black"/>
                    </a:solidFill>
                    <a:effectLst/>
                    <a:uLnTx/>
                    <a:uFillTx/>
                    <a:latin typeface="+mn-lt"/>
                    <a:cs typeface="Arial" panose="020B0604020202020204" pitchFamily="34" charset="0"/>
                  </a:rPr>
                  <a:t>Copper wire</a:t>
                </a:r>
              </a:p>
            </p:txBody>
          </p:sp>
        </p:grpSp>
        <p:cxnSp>
          <p:nvCxnSpPr>
            <p:cNvPr id="61" name="Straight Arrow Connector 60">
              <a:extLst>
                <a:ext uri="{FF2B5EF4-FFF2-40B4-BE49-F238E27FC236}">
                  <a16:creationId xmlns:a16="http://schemas.microsoft.com/office/drawing/2014/main" id="{5403E54E-D353-F4AE-FC16-F4951B431434}"/>
                </a:ext>
              </a:extLst>
            </p:cNvPr>
            <p:cNvCxnSpPr>
              <a:cxnSpLocks/>
            </p:cNvCxnSpPr>
            <p:nvPr/>
          </p:nvCxnSpPr>
          <p:spPr>
            <a:xfrm flipH="1">
              <a:off x="6566813" y="3192396"/>
              <a:ext cx="1588509" cy="984071"/>
            </a:xfrm>
            <a:prstGeom prst="straightConnector1">
              <a:avLst/>
            </a:prstGeom>
            <a:noFill/>
            <a:ln w="31750" cap="flat" cmpd="sng" algn="ctr">
              <a:solidFill>
                <a:sysClr val="windowText" lastClr="000000"/>
              </a:solidFill>
              <a:prstDash val="solid"/>
              <a:tailEnd type="triangle" w="lg" len="lg"/>
            </a:ln>
            <a:effectLst/>
          </p:spPr>
        </p:cxnSp>
        <p:grpSp>
          <p:nvGrpSpPr>
            <p:cNvPr id="62" name="Group 61">
              <a:extLst>
                <a:ext uri="{FF2B5EF4-FFF2-40B4-BE49-F238E27FC236}">
                  <a16:creationId xmlns:a16="http://schemas.microsoft.com/office/drawing/2014/main" id="{A5B03C45-E642-4E16-656B-FFE14428AF77}"/>
                </a:ext>
              </a:extLst>
            </p:cNvPr>
            <p:cNvGrpSpPr/>
            <p:nvPr/>
          </p:nvGrpSpPr>
          <p:grpSpPr>
            <a:xfrm>
              <a:off x="4294006" y="4088904"/>
              <a:ext cx="561899" cy="558473"/>
              <a:chOff x="10766149" y="12783361"/>
              <a:chExt cx="561899" cy="558473"/>
            </a:xfrm>
          </p:grpSpPr>
          <p:sp>
            <p:nvSpPr>
              <p:cNvPr id="72" name="Oval 71">
                <a:extLst>
                  <a:ext uri="{FF2B5EF4-FFF2-40B4-BE49-F238E27FC236}">
                    <a16:creationId xmlns:a16="http://schemas.microsoft.com/office/drawing/2014/main" id="{F6F21207-3FF1-727E-0A1C-29B6DA351641}"/>
                  </a:ext>
                </a:extLst>
              </p:cNvPr>
              <p:cNvSpPr>
                <a:spLocks noChangeAspect="1"/>
              </p:cNvSpPr>
              <p:nvPr/>
            </p:nvSpPr>
            <p:spPr>
              <a:xfrm>
                <a:off x="10830701" y="12863602"/>
                <a:ext cx="323999" cy="324275"/>
              </a:xfrm>
              <a:prstGeom prst="ellipse">
                <a:avLst/>
              </a:prstGeom>
              <a:solidFill>
                <a:schemeClr val="accent6">
                  <a:alpha val="30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00">
                  <a:solidFill>
                    <a:srgbClr val="000000"/>
                  </a:solidFill>
                </a:endParaRPr>
              </a:p>
            </p:txBody>
          </p:sp>
          <p:sp>
            <p:nvSpPr>
              <p:cNvPr id="73" name="Rectangle 72">
                <a:extLst>
                  <a:ext uri="{FF2B5EF4-FFF2-40B4-BE49-F238E27FC236}">
                    <a16:creationId xmlns:a16="http://schemas.microsoft.com/office/drawing/2014/main" id="{408043D0-C922-F806-4767-7E5BC9291BC3}"/>
                  </a:ext>
                </a:extLst>
              </p:cNvPr>
              <p:cNvSpPr/>
              <p:nvPr/>
            </p:nvSpPr>
            <p:spPr>
              <a:xfrm>
                <a:off x="10766149" y="12783361"/>
                <a:ext cx="561899" cy="55847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i="1" u="none" strike="noStrike" kern="0" cap="none" spc="0" normalizeH="0" baseline="0" noProof="0" dirty="0">
                    <a:ln>
                      <a:noFill/>
                    </a:ln>
                    <a:solidFill>
                      <a:prstClr val="black"/>
                    </a:solidFill>
                    <a:effectLst/>
                    <a:uLnTx/>
                    <a:uFillTx/>
                    <a:latin typeface="+mn-lt"/>
                    <a:cs typeface="Arial" panose="020B0604020202020204" pitchFamily="34" charset="0"/>
                  </a:rPr>
                  <a:t>a</a:t>
                </a:r>
              </a:p>
            </p:txBody>
          </p:sp>
        </p:grpSp>
        <p:grpSp>
          <p:nvGrpSpPr>
            <p:cNvPr id="63" name="Group 62">
              <a:extLst>
                <a:ext uri="{FF2B5EF4-FFF2-40B4-BE49-F238E27FC236}">
                  <a16:creationId xmlns:a16="http://schemas.microsoft.com/office/drawing/2014/main" id="{21ACA481-B5F7-2C4D-C469-0B00A5954B34}"/>
                </a:ext>
              </a:extLst>
            </p:cNvPr>
            <p:cNvGrpSpPr/>
            <p:nvPr/>
          </p:nvGrpSpPr>
          <p:grpSpPr>
            <a:xfrm>
              <a:off x="4277663" y="5584308"/>
              <a:ext cx="561898" cy="558474"/>
              <a:chOff x="10749806" y="12784835"/>
              <a:chExt cx="561898" cy="558474"/>
            </a:xfrm>
          </p:grpSpPr>
          <p:sp>
            <p:nvSpPr>
              <p:cNvPr id="70" name="Oval 69">
                <a:extLst>
                  <a:ext uri="{FF2B5EF4-FFF2-40B4-BE49-F238E27FC236}">
                    <a16:creationId xmlns:a16="http://schemas.microsoft.com/office/drawing/2014/main" id="{7276D904-2B47-7CF3-7FA7-D5D763EB2F91}"/>
                  </a:ext>
                </a:extLst>
              </p:cNvPr>
              <p:cNvSpPr>
                <a:spLocks noChangeAspect="1"/>
              </p:cNvSpPr>
              <p:nvPr/>
            </p:nvSpPr>
            <p:spPr>
              <a:xfrm>
                <a:off x="10792034" y="12852555"/>
                <a:ext cx="323998" cy="324275"/>
              </a:xfrm>
              <a:prstGeom prst="ellipse">
                <a:avLst/>
              </a:prstGeom>
              <a:solidFill>
                <a:schemeClr val="accent6">
                  <a:alpha val="30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00">
                  <a:solidFill>
                    <a:srgbClr val="000000"/>
                  </a:solidFill>
                </a:endParaRPr>
              </a:p>
            </p:txBody>
          </p:sp>
          <p:sp>
            <p:nvSpPr>
              <p:cNvPr id="71" name="Rectangle 70">
                <a:extLst>
                  <a:ext uri="{FF2B5EF4-FFF2-40B4-BE49-F238E27FC236}">
                    <a16:creationId xmlns:a16="http://schemas.microsoft.com/office/drawing/2014/main" id="{1D9843CE-7124-4074-2122-581C81D544C0}"/>
                  </a:ext>
                </a:extLst>
              </p:cNvPr>
              <p:cNvSpPr/>
              <p:nvPr/>
            </p:nvSpPr>
            <p:spPr>
              <a:xfrm>
                <a:off x="10749806" y="12784835"/>
                <a:ext cx="561898" cy="55847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050" i="1" kern="0" dirty="0">
                    <a:solidFill>
                      <a:prstClr val="black"/>
                    </a:solidFill>
                    <a:latin typeface="+mn-lt"/>
                    <a:cs typeface="Arial" panose="020B0604020202020204" pitchFamily="34" charset="0"/>
                  </a:rPr>
                  <a:t>b</a:t>
                </a:r>
                <a:endParaRPr kumimoji="0" lang="en-GB" sz="1050" i="1" u="none" strike="noStrike" kern="0" cap="none" spc="0" normalizeH="0" baseline="0" noProof="0" dirty="0">
                  <a:ln>
                    <a:noFill/>
                  </a:ln>
                  <a:solidFill>
                    <a:prstClr val="black"/>
                  </a:solidFill>
                  <a:effectLst/>
                  <a:uLnTx/>
                  <a:uFillTx/>
                  <a:latin typeface="+mn-lt"/>
                  <a:cs typeface="Arial" panose="020B0604020202020204" pitchFamily="34" charset="0"/>
                </a:endParaRPr>
              </a:p>
            </p:txBody>
          </p:sp>
        </p:grpSp>
        <p:grpSp>
          <p:nvGrpSpPr>
            <p:cNvPr id="64" name="Group 63">
              <a:extLst>
                <a:ext uri="{FF2B5EF4-FFF2-40B4-BE49-F238E27FC236}">
                  <a16:creationId xmlns:a16="http://schemas.microsoft.com/office/drawing/2014/main" id="{43731311-5872-AC86-B35C-6071A0FD3EC8}"/>
                </a:ext>
              </a:extLst>
            </p:cNvPr>
            <p:cNvGrpSpPr/>
            <p:nvPr/>
          </p:nvGrpSpPr>
          <p:grpSpPr>
            <a:xfrm>
              <a:off x="4272779" y="6350969"/>
              <a:ext cx="544787" cy="558473"/>
              <a:chOff x="10744922" y="12783846"/>
              <a:chExt cx="544787" cy="558473"/>
            </a:xfrm>
          </p:grpSpPr>
          <p:sp>
            <p:nvSpPr>
              <p:cNvPr id="68" name="Oval 67">
                <a:extLst>
                  <a:ext uri="{FF2B5EF4-FFF2-40B4-BE49-F238E27FC236}">
                    <a16:creationId xmlns:a16="http://schemas.microsoft.com/office/drawing/2014/main" id="{48A7D78A-EFBF-A45C-4E73-E132C2CAC06D}"/>
                  </a:ext>
                </a:extLst>
              </p:cNvPr>
              <p:cNvSpPr>
                <a:spLocks noChangeAspect="1"/>
              </p:cNvSpPr>
              <p:nvPr/>
            </p:nvSpPr>
            <p:spPr>
              <a:xfrm>
                <a:off x="10792034" y="12852555"/>
                <a:ext cx="323999" cy="324275"/>
              </a:xfrm>
              <a:prstGeom prst="ellipse">
                <a:avLst/>
              </a:prstGeom>
              <a:solidFill>
                <a:schemeClr val="accent6">
                  <a:alpha val="30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00">
                  <a:solidFill>
                    <a:srgbClr val="000000"/>
                  </a:solidFill>
                </a:endParaRPr>
              </a:p>
            </p:txBody>
          </p:sp>
          <p:sp>
            <p:nvSpPr>
              <p:cNvPr id="69" name="Rectangle 68">
                <a:extLst>
                  <a:ext uri="{FF2B5EF4-FFF2-40B4-BE49-F238E27FC236}">
                    <a16:creationId xmlns:a16="http://schemas.microsoft.com/office/drawing/2014/main" id="{27F8DAD1-B32B-E38A-1DDF-00421E6AA10C}"/>
                  </a:ext>
                </a:extLst>
              </p:cNvPr>
              <p:cNvSpPr/>
              <p:nvPr/>
            </p:nvSpPr>
            <p:spPr>
              <a:xfrm>
                <a:off x="10744922" y="12783846"/>
                <a:ext cx="544787" cy="55847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i="1" u="none" strike="noStrike" kern="0" cap="none" spc="0" normalizeH="0" baseline="0" noProof="0" dirty="0">
                    <a:ln>
                      <a:noFill/>
                    </a:ln>
                    <a:solidFill>
                      <a:prstClr val="black"/>
                    </a:solidFill>
                    <a:effectLst/>
                    <a:uLnTx/>
                    <a:uFillTx/>
                    <a:latin typeface="+mn-lt"/>
                    <a:cs typeface="Arial" panose="020B0604020202020204" pitchFamily="34" charset="0"/>
                  </a:rPr>
                  <a:t>c</a:t>
                </a:r>
              </a:p>
            </p:txBody>
          </p:sp>
        </p:grpSp>
        <p:grpSp>
          <p:nvGrpSpPr>
            <p:cNvPr id="65" name="Group 64">
              <a:extLst>
                <a:ext uri="{FF2B5EF4-FFF2-40B4-BE49-F238E27FC236}">
                  <a16:creationId xmlns:a16="http://schemas.microsoft.com/office/drawing/2014/main" id="{73181AE6-EE28-FC89-1206-9241E7444562}"/>
                </a:ext>
              </a:extLst>
            </p:cNvPr>
            <p:cNvGrpSpPr/>
            <p:nvPr/>
          </p:nvGrpSpPr>
          <p:grpSpPr>
            <a:xfrm>
              <a:off x="4266760" y="7816734"/>
              <a:ext cx="561899" cy="558474"/>
              <a:chOff x="10738903" y="12777308"/>
              <a:chExt cx="561899" cy="558474"/>
            </a:xfrm>
          </p:grpSpPr>
          <p:sp>
            <p:nvSpPr>
              <p:cNvPr id="66" name="Oval 65">
                <a:extLst>
                  <a:ext uri="{FF2B5EF4-FFF2-40B4-BE49-F238E27FC236}">
                    <a16:creationId xmlns:a16="http://schemas.microsoft.com/office/drawing/2014/main" id="{1182CABB-063D-01D2-0346-033D779B82BC}"/>
                  </a:ext>
                </a:extLst>
              </p:cNvPr>
              <p:cNvSpPr>
                <a:spLocks noChangeAspect="1"/>
              </p:cNvSpPr>
              <p:nvPr/>
            </p:nvSpPr>
            <p:spPr>
              <a:xfrm>
                <a:off x="10792034" y="12852555"/>
                <a:ext cx="323998" cy="324275"/>
              </a:xfrm>
              <a:prstGeom prst="ellipse">
                <a:avLst/>
              </a:prstGeom>
              <a:solidFill>
                <a:schemeClr val="accent6">
                  <a:alpha val="30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00">
                  <a:solidFill>
                    <a:srgbClr val="000000"/>
                  </a:solidFill>
                </a:endParaRPr>
              </a:p>
            </p:txBody>
          </p:sp>
          <p:sp>
            <p:nvSpPr>
              <p:cNvPr id="67" name="Rectangle 66">
                <a:extLst>
                  <a:ext uri="{FF2B5EF4-FFF2-40B4-BE49-F238E27FC236}">
                    <a16:creationId xmlns:a16="http://schemas.microsoft.com/office/drawing/2014/main" id="{9633A935-9B96-AECA-F87B-5B69C3943912}"/>
                  </a:ext>
                </a:extLst>
              </p:cNvPr>
              <p:cNvSpPr/>
              <p:nvPr/>
            </p:nvSpPr>
            <p:spPr>
              <a:xfrm>
                <a:off x="10738903" y="12777308"/>
                <a:ext cx="561899" cy="55847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050" i="1" kern="0" dirty="0">
                    <a:solidFill>
                      <a:prstClr val="black"/>
                    </a:solidFill>
                    <a:latin typeface="+mn-lt"/>
                    <a:cs typeface="Arial" panose="020B0604020202020204" pitchFamily="34" charset="0"/>
                  </a:rPr>
                  <a:t>d</a:t>
                </a:r>
                <a:endParaRPr kumimoji="0" lang="en-GB" sz="1050" i="1" u="none" strike="noStrike" kern="0" cap="none" spc="0" normalizeH="0" baseline="0" noProof="0" dirty="0">
                  <a:ln>
                    <a:noFill/>
                  </a:ln>
                  <a:solidFill>
                    <a:prstClr val="black"/>
                  </a:solidFill>
                  <a:effectLst/>
                  <a:uLnTx/>
                  <a:uFillTx/>
                  <a:latin typeface="+mn-lt"/>
                  <a:cs typeface="Arial" panose="020B0604020202020204" pitchFamily="34" charset="0"/>
                </a:endParaRPr>
              </a:p>
            </p:txBody>
          </p:sp>
        </p:grpSp>
      </p:grpSp>
      <p:sp>
        <p:nvSpPr>
          <p:cNvPr id="76" name="TextBox 75">
            <a:extLst>
              <a:ext uri="{FF2B5EF4-FFF2-40B4-BE49-F238E27FC236}">
                <a16:creationId xmlns:a16="http://schemas.microsoft.com/office/drawing/2014/main" id="{86633BED-C264-1061-25A7-DD95A8242DE3}"/>
              </a:ext>
            </a:extLst>
          </p:cNvPr>
          <p:cNvSpPr txBox="1"/>
          <p:nvPr/>
        </p:nvSpPr>
        <p:spPr>
          <a:xfrm>
            <a:off x="6727384" y="1206512"/>
            <a:ext cx="5061161" cy="400110"/>
          </a:xfrm>
          <a:prstGeom prst="rect">
            <a:avLst/>
          </a:prstGeom>
          <a:noFill/>
        </p:spPr>
        <p:txBody>
          <a:bodyPr wrap="square">
            <a:spAutoFit/>
          </a:bodyPr>
          <a:lstStyle/>
          <a:p>
            <a:r>
              <a:rPr lang="en-US" sz="2000" dirty="0">
                <a:latin typeface="Arial" panose="020B0604020202020204"/>
              </a:rPr>
              <a:t>Sample preparation</a:t>
            </a:r>
            <a:endParaRPr lang="en-US" sz="2000" dirty="0"/>
          </a:p>
        </p:txBody>
      </p:sp>
      <p:cxnSp>
        <p:nvCxnSpPr>
          <p:cNvPr id="77" name="Straight Connector 76">
            <a:extLst>
              <a:ext uri="{FF2B5EF4-FFF2-40B4-BE49-F238E27FC236}">
                <a16:creationId xmlns:a16="http://schemas.microsoft.com/office/drawing/2014/main" id="{3064FCFD-2832-8CD9-C486-A96662AA3FFD}"/>
              </a:ext>
            </a:extLst>
          </p:cNvPr>
          <p:cNvCxnSpPr>
            <a:cxnSpLocks/>
          </p:cNvCxnSpPr>
          <p:nvPr/>
        </p:nvCxnSpPr>
        <p:spPr>
          <a:xfrm>
            <a:off x="4441094" y="1634415"/>
            <a:ext cx="7412423" cy="0"/>
          </a:xfrm>
          <a:prstGeom prst="line">
            <a:avLst/>
          </a:prstGeom>
        </p:spPr>
        <p:style>
          <a:lnRef idx="2">
            <a:schemeClr val="accent1"/>
          </a:lnRef>
          <a:fillRef idx="0">
            <a:schemeClr val="accent1"/>
          </a:fillRef>
          <a:effectRef idx="1">
            <a:schemeClr val="accent1"/>
          </a:effectRef>
          <a:fontRef idx="minor">
            <a:schemeClr val="tx1"/>
          </a:fontRef>
        </p:style>
      </p:cxnSp>
      <p:sp>
        <p:nvSpPr>
          <p:cNvPr id="78" name="Rectangle 77">
            <a:extLst>
              <a:ext uri="{FF2B5EF4-FFF2-40B4-BE49-F238E27FC236}">
                <a16:creationId xmlns:a16="http://schemas.microsoft.com/office/drawing/2014/main" id="{5CDDCD62-7218-6619-AD65-A1B6BB3E554B}"/>
              </a:ext>
            </a:extLst>
          </p:cNvPr>
          <p:cNvSpPr/>
          <p:nvPr/>
        </p:nvSpPr>
        <p:spPr>
          <a:xfrm rot="16200000">
            <a:off x="3689127" y="2807523"/>
            <a:ext cx="1290552" cy="39807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i="1" u="none" strike="noStrike" kern="0" cap="none" spc="0" normalizeH="0" baseline="0" noProof="0" dirty="0">
                <a:ln>
                  <a:noFill/>
                </a:ln>
                <a:solidFill>
                  <a:prstClr val="black"/>
                </a:solidFill>
                <a:effectLst/>
                <a:uLnTx/>
                <a:uFillTx/>
                <a:latin typeface="+mn-lt"/>
                <a:cs typeface="Arial" panose="020B0604020202020204" pitchFamily="34" charset="0"/>
              </a:rPr>
              <a:t>Assembly</a:t>
            </a:r>
          </a:p>
        </p:txBody>
      </p:sp>
      <p:grpSp>
        <p:nvGrpSpPr>
          <p:cNvPr id="151" name="Group 150">
            <a:extLst>
              <a:ext uri="{FF2B5EF4-FFF2-40B4-BE49-F238E27FC236}">
                <a16:creationId xmlns:a16="http://schemas.microsoft.com/office/drawing/2014/main" id="{9DC64338-9F8D-725E-FE3C-71928DE852D8}"/>
              </a:ext>
            </a:extLst>
          </p:cNvPr>
          <p:cNvGrpSpPr/>
          <p:nvPr/>
        </p:nvGrpSpPr>
        <p:grpSpPr>
          <a:xfrm>
            <a:off x="8016949" y="1619759"/>
            <a:ext cx="4262191" cy="3153293"/>
            <a:chOff x="8016949" y="1881014"/>
            <a:chExt cx="4262191" cy="3153293"/>
          </a:xfrm>
        </p:grpSpPr>
        <p:sp>
          <p:nvSpPr>
            <p:cNvPr id="79" name="Rectangle 78">
              <a:extLst>
                <a:ext uri="{FF2B5EF4-FFF2-40B4-BE49-F238E27FC236}">
                  <a16:creationId xmlns:a16="http://schemas.microsoft.com/office/drawing/2014/main" id="{E872DFCA-30F1-BAB7-8C89-6F929DF2EEB0}"/>
                </a:ext>
              </a:extLst>
            </p:cNvPr>
            <p:cNvSpPr/>
            <p:nvPr/>
          </p:nvSpPr>
          <p:spPr>
            <a:xfrm>
              <a:off x="8334782" y="1881014"/>
              <a:ext cx="1770602" cy="39807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i="1" u="none" strike="noStrike" kern="0" cap="none" spc="0" normalizeH="0" baseline="0" noProof="0" dirty="0">
                  <a:ln>
                    <a:noFill/>
                  </a:ln>
                  <a:solidFill>
                    <a:prstClr val="black"/>
                  </a:solidFill>
                  <a:effectLst/>
                  <a:uLnTx/>
                  <a:uFillTx/>
                  <a:latin typeface="+mn-lt"/>
                  <a:cs typeface="Arial" panose="020B0604020202020204" pitchFamily="34" charset="0"/>
                </a:rPr>
                <a:t>Resin transfer</a:t>
              </a:r>
            </a:p>
          </p:txBody>
        </p:sp>
        <p:sp>
          <p:nvSpPr>
            <p:cNvPr id="80" name="Rectangle 79">
              <a:extLst>
                <a:ext uri="{FF2B5EF4-FFF2-40B4-BE49-F238E27FC236}">
                  <a16:creationId xmlns:a16="http://schemas.microsoft.com/office/drawing/2014/main" id="{BE38E4FE-D953-454A-21FE-5B9819A98750}"/>
                </a:ext>
              </a:extLst>
            </p:cNvPr>
            <p:cNvSpPr/>
            <p:nvPr/>
          </p:nvSpPr>
          <p:spPr>
            <a:xfrm>
              <a:off x="10577389" y="3870705"/>
              <a:ext cx="1701751" cy="116360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dirty="0">
                  <a:ln>
                    <a:noFill/>
                  </a:ln>
                  <a:solidFill>
                    <a:prstClr val="black"/>
                  </a:solidFill>
                  <a:effectLst/>
                  <a:uLnTx/>
                  <a:uFillTx/>
                  <a:latin typeface="+mn-lt"/>
                  <a:cs typeface="Arial" panose="020B0604020202020204" pitchFamily="34" charset="0"/>
                </a:rPr>
                <a:t>The specific resin is </a:t>
              </a:r>
              <a:br>
                <a:rPr kumimoji="0" lang="en-US" sz="1400" b="0" i="0" u="none" strike="noStrike" kern="0" cap="none" spc="0" normalizeH="0" baseline="0" dirty="0">
                  <a:ln>
                    <a:noFill/>
                  </a:ln>
                  <a:solidFill>
                    <a:prstClr val="black"/>
                  </a:solidFill>
                  <a:effectLst/>
                  <a:uLnTx/>
                  <a:uFillTx/>
                  <a:latin typeface="+mn-lt"/>
                  <a:cs typeface="Arial" panose="020B0604020202020204" pitchFamily="34" charset="0"/>
                </a:rPr>
              </a:br>
              <a:r>
                <a:rPr kumimoji="0" lang="en-US" sz="1400" b="0" i="0" u="none" strike="noStrike" kern="0" cap="none" spc="0" normalizeH="0" baseline="0" dirty="0">
                  <a:ln>
                    <a:noFill/>
                  </a:ln>
                  <a:solidFill>
                    <a:prstClr val="black"/>
                  </a:solidFill>
                  <a:effectLst/>
                  <a:uLnTx/>
                  <a:uFillTx/>
                  <a:latin typeface="+mn-lt"/>
                  <a:cs typeface="Arial" panose="020B0604020202020204" pitchFamily="34" charset="0"/>
                </a:rPr>
                <a:t>transferred to the mold formed by the assembly.</a:t>
              </a:r>
              <a:endParaRPr kumimoji="0" lang="en-US" sz="1400" b="1" i="0" u="none" strike="noStrike" kern="0" cap="none" spc="0" normalizeH="0" baseline="0" dirty="0">
                <a:ln>
                  <a:noFill/>
                </a:ln>
                <a:solidFill>
                  <a:prstClr val="black"/>
                </a:solidFill>
                <a:effectLst/>
                <a:uLnTx/>
                <a:uFillTx/>
                <a:latin typeface="+mn-lt"/>
                <a:cs typeface="Arial" panose="020B0604020202020204" pitchFamily="34" charset="0"/>
              </a:endParaRPr>
            </a:p>
          </p:txBody>
        </p:sp>
        <p:grpSp>
          <p:nvGrpSpPr>
            <p:cNvPr id="81" name="Group 80">
              <a:extLst>
                <a:ext uri="{FF2B5EF4-FFF2-40B4-BE49-F238E27FC236}">
                  <a16:creationId xmlns:a16="http://schemas.microsoft.com/office/drawing/2014/main" id="{32F6B8B9-5603-70A9-C372-E69A93D50ED1}"/>
                </a:ext>
              </a:extLst>
            </p:cNvPr>
            <p:cNvGrpSpPr/>
            <p:nvPr/>
          </p:nvGrpSpPr>
          <p:grpSpPr>
            <a:xfrm>
              <a:off x="10580397" y="2833801"/>
              <a:ext cx="1163047" cy="336832"/>
              <a:chOff x="16230755" y="13730120"/>
              <a:chExt cx="1721303" cy="498510"/>
            </a:xfrm>
          </p:grpSpPr>
          <p:sp>
            <p:nvSpPr>
              <p:cNvPr id="82" name="Rectangle: Rounded Corners 81">
                <a:extLst>
                  <a:ext uri="{FF2B5EF4-FFF2-40B4-BE49-F238E27FC236}">
                    <a16:creationId xmlns:a16="http://schemas.microsoft.com/office/drawing/2014/main" id="{D2B7485E-4583-8774-BEC4-6D87751DF7D2}"/>
                  </a:ext>
                </a:extLst>
              </p:cNvPr>
              <p:cNvSpPr/>
              <p:nvPr/>
            </p:nvSpPr>
            <p:spPr>
              <a:xfrm>
                <a:off x="16230755" y="13749176"/>
                <a:ext cx="1721303" cy="442608"/>
              </a:xfrm>
              <a:prstGeom prst="roundRect">
                <a:avLst>
                  <a:gd name="adj" fmla="val 30090"/>
                </a:avLst>
              </a:prstGeom>
              <a:solidFill>
                <a:srgbClr val="D4ECC4"/>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sp>
            <p:nvSpPr>
              <p:cNvPr id="83" name="Rectangle 82">
                <a:extLst>
                  <a:ext uri="{FF2B5EF4-FFF2-40B4-BE49-F238E27FC236}">
                    <a16:creationId xmlns:a16="http://schemas.microsoft.com/office/drawing/2014/main" id="{2524C4E7-D091-1449-E6F3-F0D4990DB8AE}"/>
                  </a:ext>
                </a:extLst>
              </p:cNvPr>
              <p:cNvSpPr/>
              <p:nvPr/>
            </p:nvSpPr>
            <p:spPr>
              <a:xfrm>
                <a:off x="16340239" y="13730120"/>
                <a:ext cx="1563037" cy="4985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i="1" u="none" strike="noStrike" kern="0" cap="none" spc="0" normalizeH="0" baseline="0" noProof="0" dirty="0">
                    <a:ln>
                      <a:noFill/>
                    </a:ln>
                    <a:solidFill>
                      <a:prstClr val="black"/>
                    </a:solidFill>
                    <a:effectLst/>
                    <a:uLnTx/>
                    <a:uFillTx/>
                    <a:latin typeface="+mn-lt"/>
                    <a:cs typeface="Arial" panose="020B0604020202020204" pitchFamily="34" charset="0"/>
                  </a:rPr>
                  <a:t>PVC tube</a:t>
                </a:r>
              </a:p>
            </p:txBody>
          </p:sp>
        </p:grpSp>
        <p:cxnSp>
          <p:nvCxnSpPr>
            <p:cNvPr id="84" name="Straight Arrow Connector 83">
              <a:extLst>
                <a:ext uri="{FF2B5EF4-FFF2-40B4-BE49-F238E27FC236}">
                  <a16:creationId xmlns:a16="http://schemas.microsoft.com/office/drawing/2014/main" id="{54B2811C-4E25-1823-0EAD-2612069C1B8A}"/>
                </a:ext>
              </a:extLst>
            </p:cNvPr>
            <p:cNvCxnSpPr>
              <a:cxnSpLocks/>
            </p:cNvCxnSpPr>
            <p:nvPr/>
          </p:nvCxnSpPr>
          <p:spPr>
            <a:xfrm flipH="1">
              <a:off x="9687732" y="2988589"/>
              <a:ext cx="823160" cy="0"/>
            </a:xfrm>
            <a:prstGeom prst="straightConnector1">
              <a:avLst/>
            </a:prstGeom>
            <a:noFill/>
            <a:ln w="31750" cap="flat" cmpd="sng" algn="ctr">
              <a:solidFill>
                <a:sysClr val="windowText" lastClr="000000"/>
              </a:solidFill>
              <a:prstDash val="solid"/>
              <a:tailEnd type="triangle" w="lg" len="lg"/>
            </a:ln>
            <a:effectLst/>
          </p:spPr>
        </p:cxnSp>
        <p:grpSp>
          <p:nvGrpSpPr>
            <p:cNvPr id="85" name="Group 84">
              <a:extLst>
                <a:ext uri="{FF2B5EF4-FFF2-40B4-BE49-F238E27FC236}">
                  <a16:creationId xmlns:a16="http://schemas.microsoft.com/office/drawing/2014/main" id="{50E64430-8EB7-545A-73CC-95566090200D}"/>
                </a:ext>
              </a:extLst>
            </p:cNvPr>
            <p:cNvGrpSpPr/>
            <p:nvPr/>
          </p:nvGrpSpPr>
          <p:grpSpPr>
            <a:xfrm>
              <a:off x="8016949" y="2384515"/>
              <a:ext cx="2396470" cy="2179392"/>
              <a:chOff x="6026220" y="2717934"/>
              <a:chExt cx="3546763" cy="3225487"/>
            </a:xfrm>
          </p:grpSpPr>
          <p:sp>
            <p:nvSpPr>
              <p:cNvPr id="86" name="Rectangle 85">
                <a:extLst>
                  <a:ext uri="{FF2B5EF4-FFF2-40B4-BE49-F238E27FC236}">
                    <a16:creationId xmlns:a16="http://schemas.microsoft.com/office/drawing/2014/main" id="{AE7B9FE2-19DC-33C8-0867-63D94658113F}"/>
                  </a:ext>
                </a:extLst>
              </p:cNvPr>
              <p:cNvSpPr/>
              <p:nvPr/>
            </p:nvSpPr>
            <p:spPr>
              <a:xfrm rot="16200000">
                <a:off x="7538998" y="3257592"/>
                <a:ext cx="483345" cy="1265620"/>
              </a:xfrm>
              <a:prstGeom prst="rect">
                <a:avLst/>
              </a:prstGeom>
              <a:solidFill>
                <a:srgbClr val="5B9BD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87" name="Rectangle 86">
                <a:extLst>
                  <a:ext uri="{FF2B5EF4-FFF2-40B4-BE49-F238E27FC236}">
                    <a16:creationId xmlns:a16="http://schemas.microsoft.com/office/drawing/2014/main" id="{E301D1C3-876E-7494-2012-58AFCFBF624C}"/>
                  </a:ext>
                </a:extLst>
              </p:cNvPr>
              <p:cNvSpPr/>
              <p:nvPr/>
            </p:nvSpPr>
            <p:spPr>
              <a:xfrm>
                <a:off x="8573254" y="3628389"/>
                <a:ext cx="840311" cy="503683"/>
              </a:xfrm>
              <a:prstGeom prst="rect">
                <a:avLst/>
              </a:prstGeom>
              <a:solidFill>
                <a:srgbClr val="9CA9B9"/>
              </a:solidFill>
              <a:ln>
                <a:solidFill>
                  <a:sysClr val="windowText" lastClr="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a:p>
            </p:txBody>
          </p:sp>
          <p:sp>
            <p:nvSpPr>
              <p:cNvPr id="88" name="Rectangle 87">
                <a:extLst>
                  <a:ext uri="{FF2B5EF4-FFF2-40B4-BE49-F238E27FC236}">
                    <a16:creationId xmlns:a16="http://schemas.microsoft.com/office/drawing/2014/main" id="{5A7215E3-CAEE-ED48-378C-E4689839F486}"/>
                  </a:ext>
                </a:extLst>
              </p:cNvPr>
              <p:cNvSpPr/>
              <p:nvPr/>
            </p:nvSpPr>
            <p:spPr>
              <a:xfrm>
                <a:off x="6148425" y="3628392"/>
                <a:ext cx="840311" cy="503683"/>
              </a:xfrm>
              <a:prstGeom prst="rect">
                <a:avLst/>
              </a:prstGeom>
              <a:solidFill>
                <a:srgbClr val="9CA9B9"/>
              </a:solidFill>
              <a:ln>
                <a:solidFill>
                  <a:sysClr val="windowText" lastClr="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a:p>
            </p:txBody>
          </p:sp>
          <p:sp>
            <p:nvSpPr>
              <p:cNvPr id="89" name="Rectangle 88">
                <a:extLst>
                  <a:ext uri="{FF2B5EF4-FFF2-40B4-BE49-F238E27FC236}">
                    <a16:creationId xmlns:a16="http://schemas.microsoft.com/office/drawing/2014/main" id="{A5FEC924-8276-0943-CC21-6A519BD58C24}"/>
                  </a:ext>
                </a:extLst>
              </p:cNvPr>
              <p:cNvSpPr/>
              <p:nvPr/>
            </p:nvSpPr>
            <p:spPr>
              <a:xfrm>
                <a:off x="6148425" y="4170336"/>
                <a:ext cx="3265139" cy="251842"/>
              </a:xfrm>
              <a:prstGeom prst="rect">
                <a:avLst/>
              </a:prstGeom>
              <a:solidFill>
                <a:srgbClr val="9CA9B9"/>
              </a:solidFill>
              <a:ln>
                <a:solidFill>
                  <a:sysClr val="windowText" lastClr="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a:p>
            </p:txBody>
          </p:sp>
          <p:sp>
            <p:nvSpPr>
              <p:cNvPr id="90" name="Rectangle 89">
                <a:extLst>
                  <a:ext uri="{FF2B5EF4-FFF2-40B4-BE49-F238E27FC236}">
                    <a16:creationId xmlns:a16="http://schemas.microsoft.com/office/drawing/2014/main" id="{144AA761-4029-B320-2C47-32D079DF66D4}"/>
                  </a:ext>
                </a:extLst>
              </p:cNvPr>
              <p:cNvSpPr/>
              <p:nvPr/>
            </p:nvSpPr>
            <p:spPr>
              <a:xfrm>
                <a:off x="8419075" y="3388627"/>
                <a:ext cx="152608" cy="743446"/>
              </a:xfrm>
              <a:prstGeom prst="rect">
                <a:avLst/>
              </a:prstGeom>
              <a:solidFill>
                <a:schemeClr val="accent4">
                  <a:lumMod val="40000"/>
                  <a:lumOff val="60000"/>
                </a:schemeClr>
              </a:solidFill>
              <a:ln>
                <a:solidFill>
                  <a:sysClr val="windowText" lastClr="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a:p>
            </p:txBody>
          </p:sp>
          <p:sp>
            <p:nvSpPr>
              <p:cNvPr id="91" name="Rectangle 90">
                <a:extLst>
                  <a:ext uri="{FF2B5EF4-FFF2-40B4-BE49-F238E27FC236}">
                    <a16:creationId xmlns:a16="http://schemas.microsoft.com/office/drawing/2014/main" id="{31A2F2E0-ADAB-BD17-3033-AC808D63B991}"/>
                  </a:ext>
                </a:extLst>
              </p:cNvPr>
              <p:cNvSpPr/>
              <p:nvPr/>
            </p:nvSpPr>
            <p:spPr>
              <a:xfrm>
                <a:off x="6990303" y="3388629"/>
                <a:ext cx="152608" cy="743446"/>
              </a:xfrm>
              <a:prstGeom prst="rect">
                <a:avLst/>
              </a:prstGeom>
              <a:solidFill>
                <a:schemeClr val="accent4">
                  <a:lumMod val="40000"/>
                  <a:lumOff val="60000"/>
                </a:schemeClr>
              </a:solidFill>
              <a:ln>
                <a:solidFill>
                  <a:sysClr val="windowText" lastClr="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a:p>
            </p:txBody>
          </p:sp>
          <p:sp>
            <p:nvSpPr>
              <p:cNvPr id="92" name="Rectangle 91">
                <a:extLst>
                  <a:ext uri="{FF2B5EF4-FFF2-40B4-BE49-F238E27FC236}">
                    <a16:creationId xmlns:a16="http://schemas.microsoft.com/office/drawing/2014/main" id="{079068C3-67CE-CE28-1A81-D03333EF1542}"/>
                  </a:ext>
                </a:extLst>
              </p:cNvPr>
              <p:cNvSpPr/>
              <p:nvPr/>
            </p:nvSpPr>
            <p:spPr>
              <a:xfrm>
                <a:off x="6786904" y="4132072"/>
                <a:ext cx="2010165" cy="45719"/>
              </a:xfrm>
              <a:prstGeom prst="rect">
                <a:avLst/>
              </a:prstGeom>
              <a:solidFill>
                <a:schemeClr val="accent5">
                  <a:lumMod val="20000"/>
                  <a:lumOff val="80000"/>
                </a:schemeClr>
              </a:solidFill>
              <a:ln>
                <a:solidFill>
                  <a:sysClr val="windowText" lastClr="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a:p>
            </p:txBody>
          </p:sp>
          <p:sp>
            <p:nvSpPr>
              <p:cNvPr id="93" name="Rectangle 92">
                <a:extLst>
                  <a:ext uri="{FF2B5EF4-FFF2-40B4-BE49-F238E27FC236}">
                    <a16:creationId xmlns:a16="http://schemas.microsoft.com/office/drawing/2014/main" id="{2D5895F1-F178-7FDD-D946-4536F276E98F}"/>
                  </a:ext>
                </a:extLst>
              </p:cNvPr>
              <p:cNvSpPr/>
              <p:nvPr/>
            </p:nvSpPr>
            <p:spPr>
              <a:xfrm>
                <a:off x="7640828" y="4426332"/>
                <a:ext cx="279681" cy="60231"/>
              </a:xfrm>
              <a:prstGeom prst="rect">
                <a:avLst/>
              </a:prstGeom>
              <a:solidFill>
                <a:schemeClr val="accent6">
                  <a:lumMod val="40000"/>
                  <a:lumOff val="60000"/>
                </a:schemeClr>
              </a:solidFill>
              <a:ln>
                <a:solidFill>
                  <a:sysClr val="windowText" lastClr="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a:p>
            </p:txBody>
          </p:sp>
          <p:sp>
            <p:nvSpPr>
              <p:cNvPr id="94" name="Rectangle 93">
                <a:extLst>
                  <a:ext uri="{FF2B5EF4-FFF2-40B4-BE49-F238E27FC236}">
                    <a16:creationId xmlns:a16="http://schemas.microsoft.com/office/drawing/2014/main" id="{F027D924-9FA1-8538-3BE6-72236A6686AA}"/>
                  </a:ext>
                </a:extLst>
              </p:cNvPr>
              <p:cNvSpPr/>
              <p:nvPr/>
            </p:nvSpPr>
            <p:spPr>
              <a:xfrm>
                <a:off x="6150843" y="4492259"/>
                <a:ext cx="3265139" cy="251842"/>
              </a:xfrm>
              <a:prstGeom prst="rect">
                <a:avLst/>
              </a:prstGeom>
              <a:solidFill>
                <a:srgbClr val="9CA9B9"/>
              </a:solidFill>
              <a:ln>
                <a:solidFill>
                  <a:sysClr val="windowText" lastClr="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a:p>
            </p:txBody>
          </p:sp>
          <p:sp>
            <p:nvSpPr>
              <p:cNvPr id="95" name="Rectangle 94">
                <a:extLst>
                  <a:ext uri="{FF2B5EF4-FFF2-40B4-BE49-F238E27FC236}">
                    <a16:creationId xmlns:a16="http://schemas.microsoft.com/office/drawing/2014/main" id="{5D4D8A7F-2A7B-2A24-FAE0-DEF8DB7D7057}"/>
                  </a:ext>
                </a:extLst>
              </p:cNvPr>
              <p:cNvSpPr/>
              <p:nvPr/>
            </p:nvSpPr>
            <p:spPr>
              <a:xfrm>
                <a:off x="6148098" y="5338773"/>
                <a:ext cx="3265139" cy="504000"/>
              </a:xfrm>
              <a:prstGeom prst="rect">
                <a:avLst/>
              </a:prstGeom>
              <a:solidFill>
                <a:srgbClr val="9CA9B9"/>
              </a:solidFill>
              <a:ln>
                <a:solidFill>
                  <a:sysClr val="windowText" lastClr="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a:p>
            </p:txBody>
          </p:sp>
          <p:sp>
            <p:nvSpPr>
              <p:cNvPr id="96" name="Rectangle 95">
                <a:extLst>
                  <a:ext uri="{FF2B5EF4-FFF2-40B4-BE49-F238E27FC236}">
                    <a16:creationId xmlns:a16="http://schemas.microsoft.com/office/drawing/2014/main" id="{5EE0020B-04E4-802A-4D65-0EC61A0B4BE3}"/>
                  </a:ext>
                </a:extLst>
              </p:cNvPr>
              <p:cNvSpPr/>
              <p:nvPr/>
            </p:nvSpPr>
            <p:spPr>
              <a:xfrm>
                <a:off x="7727137" y="2989208"/>
                <a:ext cx="107065" cy="2853565"/>
              </a:xfrm>
              <a:prstGeom prst="rect">
                <a:avLst/>
              </a:prstGeom>
              <a:solidFill>
                <a:srgbClr val="FFD24A"/>
              </a:solidFill>
              <a:ln w="254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97" name="Rectangle 96">
                <a:extLst>
                  <a:ext uri="{FF2B5EF4-FFF2-40B4-BE49-F238E27FC236}">
                    <a16:creationId xmlns:a16="http://schemas.microsoft.com/office/drawing/2014/main" id="{5DB0F0D6-CF62-E772-1460-FED5FB65A4A8}"/>
                  </a:ext>
                </a:extLst>
              </p:cNvPr>
              <p:cNvSpPr/>
              <p:nvPr/>
            </p:nvSpPr>
            <p:spPr>
              <a:xfrm>
                <a:off x="6026220" y="2717934"/>
                <a:ext cx="3546763" cy="3225487"/>
              </a:xfrm>
              <a:prstGeom prst="rect">
                <a:avLst/>
              </a:prstGeom>
              <a:noFill/>
              <a:ln w="19050">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a:p>
            </p:txBody>
          </p:sp>
          <p:grpSp>
            <p:nvGrpSpPr>
              <p:cNvPr id="98" name="Group 97">
                <a:extLst>
                  <a:ext uri="{FF2B5EF4-FFF2-40B4-BE49-F238E27FC236}">
                    <a16:creationId xmlns:a16="http://schemas.microsoft.com/office/drawing/2014/main" id="{CE83EC98-C344-9AC7-17A3-82C72B9DF192}"/>
                  </a:ext>
                </a:extLst>
              </p:cNvPr>
              <p:cNvGrpSpPr/>
              <p:nvPr/>
            </p:nvGrpSpPr>
            <p:grpSpPr>
              <a:xfrm>
                <a:off x="6214255" y="3721160"/>
                <a:ext cx="418258" cy="453192"/>
                <a:chOff x="10766148" y="12794408"/>
                <a:chExt cx="418258" cy="453192"/>
              </a:xfrm>
            </p:grpSpPr>
            <p:sp>
              <p:nvSpPr>
                <p:cNvPr id="112" name="Oval 111">
                  <a:extLst>
                    <a:ext uri="{FF2B5EF4-FFF2-40B4-BE49-F238E27FC236}">
                      <a16:creationId xmlns:a16="http://schemas.microsoft.com/office/drawing/2014/main" id="{54E55CC5-F55A-6680-FBA8-DDB8D4E3222A}"/>
                    </a:ext>
                  </a:extLst>
                </p:cNvPr>
                <p:cNvSpPr>
                  <a:spLocks noChangeAspect="1"/>
                </p:cNvSpPr>
                <p:nvPr/>
              </p:nvSpPr>
              <p:spPr>
                <a:xfrm>
                  <a:off x="10769939" y="12852554"/>
                  <a:ext cx="324000" cy="324275"/>
                </a:xfrm>
                <a:prstGeom prst="ellipse">
                  <a:avLst/>
                </a:prstGeom>
                <a:solidFill>
                  <a:schemeClr val="accent6">
                    <a:alpha val="30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a:solidFill>
                      <a:srgbClr val="000000"/>
                    </a:solidFill>
                  </a:endParaRPr>
                </a:p>
              </p:txBody>
            </p:sp>
            <p:sp>
              <p:nvSpPr>
                <p:cNvPr id="113" name="Rectangle 112">
                  <a:extLst>
                    <a:ext uri="{FF2B5EF4-FFF2-40B4-BE49-F238E27FC236}">
                      <a16:creationId xmlns:a16="http://schemas.microsoft.com/office/drawing/2014/main" id="{76886E10-FF11-46C2-BE23-AC6C16656297}"/>
                    </a:ext>
                  </a:extLst>
                </p:cNvPr>
                <p:cNvSpPr/>
                <p:nvPr/>
              </p:nvSpPr>
              <p:spPr>
                <a:xfrm>
                  <a:off x="10766148" y="12794408"/>
                  <a:ext cx="418258" cy="45319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i="1" u="none" strike="noStrike" kern="0" cap="none" spc="0" normalizeH="0" baseline="0" noProof="0" dirty="0">
                      <a:ln>
                        <a:noFill/>
                      </a:ln>
                      <a:solidFill>
                        <a:prstClr val="black"/>
                      </a:solidFill>
                      <a:effectLst/>
                      <a:uLnTx/>
                      <a:uFillTx/>
                      <a:latin typeface="+mn-lt"/>
                      <a:cs typeface="Arial" panose="020B0604020202020204" pitchFamily="34" charset="0"/>
                    </a:rPr>
                    <a:t>a</a:t>
                  </a:r>
                </a:p>
              </p:txBody>
            </p:sp>
          </p:grpSp>
          <p:grpSp>
            <p:nvGrpSpPr>
              <p:cNvPr id="99" name="Group 98">
                <a:extLst>
                  <a:ext uri="{FF2B5EF4-FFF2-40B4-BE49-F238E27FC236}">
                    <a16:creationId xmlns:a16="http://schemas.microsoft.com/office/drawing/2014/main" id="{5F04CD0F-9A63-4453-4551-676C1B80DE16}"/>
                  </a:ext>
                </a:extLst>
              </p:cNvPr>
              <p:cNvGrpSpPr/>
              <p:nvPr/>
            </p:nvGrpSpPr>
            <p:grpSpPr>
              <a:xfrm>
                <a:off x="6214255" y="4074460"/>
                <a:ext cx="418258" cy="453192"/>
                <a:chOff x="10766148" y="12794408"/>
                <a:chExt cx="418258" cy="453192"/>
              </a:xfrm>
            </p:grpSpPr>
            <p:sp>
              <p:nvSpPr>
                <p:cNvPr id="110" name="Oval 109">
                  <a:extLst>
                    <a:ext uri="{FF2B5EF4-FFF2-40B4-BE49-F238E27FC236}">
                      <a16:creationId xmlns:a16="http://schemas.microsoft.com/office/drawing/2014/main" id="{4ED266B9-C349-1458-7783-EF018BE134C7}"/>
                    </a:ext>
                  </a:extLst>
                </p:cNvPr>
                <p:cNvSpPr>
                  <a:spLocks noChangeAspect="1"/>
                </p:cNvSpPr>
                <p:nvPr/>
              </p:nvSpPr>
              <p:spPr>
                <a:xfrm>
                  <a:off x="10769939" y="12852554"/>
                  <a:ext cx="324000" cy="324275"/>
                </a:xfrm>
                <a:prstGeom prst="ellipse">
                  <a:avLst/>
                </a:prstGeom>
                <a:solidFill>
                  <a:schemeClr val="accent6">
                    <a:alpha val="30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a:solidFill>
                      <a:srgbClr val="000000"/>
                    </a:solidFill>
                  </a:endParaRPr>
                </a:p>
              </p:txBody>
            </p:sp>
            <p:sp>
              <p:nvSpPr>
                <p:cNvPr id="111" name="Rectangle 110">
                  <a:extLst>
                    <a:ext uri="{FF2B5EF4-FFF2-40B4-BE49-F238E27FC236}">
                      <a16:creationId xmlns:a16="http://schemas.microsoft.com/office/drawing/2014/main" id="{73DBB3FB-0F96-41D7-D1CC-18A032BA62D9}"/>
                    </a:ext>
                  </a:extLst>
                </p:cNvPr>
                <p:cNvSpPr/>
                <p:nvPr/>
              </p:nvSpPr>
              <p:spPr>
                <a:xfrm>
                  <a:off x="10766148" y="12794408"/>
                  <a:ext cx="418258" cy="45319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400" i="1" kern="0" dirty="0">
                      <a:solidFill>
                        <a:prstClr val="black"/>
                      </a:solidFill>
                      <a:latin typeface="+mn-lt"/>
                      <a:cs typeface="Arial" panose="020B0604020202020204" pitchFamily="34" charset="0"/>
                    </a:rPr>
                    <a:t>b</a:t>
                  </a:r>
                  <a:endParaRPr kumimoji="0" lang="en-GB" sz="1400" i="1" u="none" strike="noStrike" kern="0" cap="none" spc="0" normalizeH="0" baseline="0" noProof="0" dirty="0">
                    <a:ln>
                      <a:noFill/>
                    </a:ln>
                    <a:solidFill>
                      <a:prstClr val="black"/>
                    </a:solidFill>
                    <a:effectLst/>
                    <a:uLnTx/>
                    <a:uFillTx/>
                    <a:latin typeface="+mn-lt"/>
                    <a:cs typeface="Arial" panose="020B0604020202020204" pitchFamily="34" charset="0"/>
                  </a:endParaRPr>
                </a:p>
              </p:txBody>
            </p:sp>
          </p:grpSp>
          <p:grpSp>
            <p:nvGrpSpPr>
              <p:cNvPr id="100" name="Group 99">
                <a:extLst>
                  <a:ext uri="{FF2B5EF4-FFF2-40B4-BE49-F238E27FC236}">
                    <a16:creationId xmlns:a16="http://schemas.microsoft.com/office/drawing/2014/main" id="{B30C8682-EBA1-0A66-D110-1DF3E73012F6}"/>
                  </a:ext>
                </a:extLst>
              </p:cNvPr>
              <p:cNvGrpSpPr/>
              <p:nvPr/>
            </p:nvGrpSpPr>
            <p:grpSpPr>
              <a:xfrm>
                <a:off x="6214255" y="4407392"/>
                <a:ext cx="404095" cy="453192"/>
                <a:chOff x="10766148" y="12794408"/>
                <a:chExt cx="404095" cy="453192"/>
              </a:xfrm>
            </p:grpSpPr>
            <p:sp>
              <p:nvSpPr>
                <p:cNvPr id="108" name="Oval 107">
                  <a:extLst>
                    <a:ext uri="{FF2B5EF4-FFF2-40B4-BE49-F238E27FC236}">
                      <a16:creationId xmlns:a16="http://schemas.microsoft.com/office/drawing/2014/main" id="{936D4E56-BCDC-3B6A-75C9-DB5E462A82CB}"/>
                    </a:ext>
                  </a:extLst>
                </p:cNvPr>
                <p:cNvSpPr>
                  <a:spLocks noChangeAspect="1"/>
                </p:cNvSpPr>
                <p:nvPr/>
              </p:nvSpPr>
              <p:spPr>
                <a:xfrm>
                  <a:off x="10769939" y="12852554"/>
                  <a:ext cx="324000" cy="324275"/>
                </a:xfrm>
                <a:prstGeom prst="ellipse">
                  <a:avLst/>
                </a:prstGeom>
                <a:solidFill>
                  <a:schemeClr val="accent6">
                    <a:alpha val="30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a:solidFill>
                      <a:srgbClr val="000000"/>
                    </a:solidFill>
                  </a:endParaRPr>
                </a:p>
              </p:txBody>
            </p:sp>
            <p:sp>
              <p:nvSpPr>
                <p:cNvPr id="109" name="Rectangle 108">
                  <a:extLst>
                    <a:ext uri="{FF2B5EF4-FFF2-40B4-BE49-F238E27FC236}">
                      <a16:creationId xmlns:a16="http://schemas.microsoft.com/office/drawing/2014/main" id="{CE2262DC-3E8B-CECB-0189-81CE869ADB58}"/>
                    </a:ext>
                  </a:extLst>
                </p:cNvPr>
                <p:cNvSpPr/>
                <p:nvPr/>
              </p:nvSpPr>
              <p:spPr>
                <a:xfrm>
                  <a:off x="10766148" y="12794408"/>
                  <a:ext cx="404095" cy="45319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i="1" u="none" strike="noStrike" kern="0" cap="none" spc="0" normalizeH="0" baseline="0" noProof="0" dirty="0">
                      <a:ln>
                        <a:noFill/>
                      </a:ln>
                      <a:solidFill>
                        <a:prstClr val="black"/>
                      </a:solidFill>
                      <a:effectLst/>
                      <a:uLnTx/>
                      <a:uFillTx/>
                      <a:latin typeface="+mn-lt"/>
                      <a:cs typeface="Arial" panose="020B0604020202020204" pitchFamily="34" charset="0"/>
                    </a:rPr>
                    <a:t>c</a:t>
                  </a:r>
                </a:p>
              </p:txBody>
            </p:sp>
          </p:grpSp>
          <p:grpSp>
            <p:nvGrpSpPr>
              <p:cNvPr id="101" name="Group 100">
                <a:extLst>
                  <a:ext uri="{FF2B5EF4-FFF2-40B4-BE49-F238E27FC236}">
                    <a16:creationId xmlns:a16="http://schemas.microsoft.com/office/drawing/2014/main" id="{E94E7DC9-626A-7152-C527-083F51DFF137}"/>
                  </a:ext>
                </a:extLst>
              </p:cNvPr>
              <p:cNvGrpSpPr/>
              <p:nvPr/>
            </p:nvGrpSpPr>
            <p:grpSpPr>
              <a:xfrm>
                <a:off x="6214255" y="5356462"/>
                <a:ext cx="418258" cy="453192"/>
                <a:chOff x="10766148" y="12794408"/>
                <a:chExt cx="418258" cy="453192"/>
              </a:xfrm>
            </p:grpSpPr>
            <p:sp>
              <p:nvSpPr>
                <p:cNvPr id="106" name="Oval 105">
                  <a:extLst>
                    <a:ext uri="{FF2B5EF4-FFF2-40B4-BE49-F238E27FC236}">
                      <a16:creationId xmlns:a16="http://schemas.microsoft.com/office/drawing/2014/main" id="{DD516E25-610B-9141-51E6-A4181250122B}"/>
                    </a:ext>
                  </a:extLst>
                </p:cNvPr>
                <p:cNvSpPr>
                  <a:spLocks noChangeAspect="1"/>
                </p:cNvSpPr>
                <p:nvPr/>
              </p:nvSpPr>
              <p:spPr>
                <a:xfrm>
                  <a:off x="10769939" y="12852554"/>
                  <a:ext cx="324000" cy="324275"/>
                </a:xfrm>
                <a:prstGeom prst="ellipse">
                  <a:avLst/>
                </a:prstGeom>
                <a:solidFill>
                  <a:schemeClr val="accent6">
                    <a:alpha val="30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a:solidFill>
                      <a:srgbClr val="000000"/>
                    </a:solidFill>
                  </a:endParaRPr>
                </a:p>
              </p:txBody>
            </p:sp>
            <p:sp>
              <p:nvSpPr>
                <p:cNvPr id="107" name="Rectangle 106">
                  <a:extLst>
                    <a:ext uri="{FF2B5EF4-FFF2-40B4-BE49-F238E27FC236}">
                      <a16:creationId xmlns:a16="http://schemas.microsoft.com/office/drawing/2014/main" id="{F4D48836-1FA5-5C89-919A-C00FBF678B08}"/>
                    </a:ext>
                  </a:extLst>
                </p:cNvPr>
                <p:cNvSpPr/>
                <p:nvPr/>
              </p:nvSpPr>
              <p:spPr>
                <a:xfrm>
                  <a:off x="10766148" y="12794408"/>
                  <a:ext cx="418258" cy="45319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400" i="1" kern="0" dirty="0">
                      <a:solidFill>
                        <a:prstClr val="black"/>
                      </a:solidFill>
                      <a:latin typeface="+mn-lt"/>
                      <a:cs typeface="Arial" panose="020B0604020202020204" pitchFamily="34" charset="0"/>
                    </a:rPr>
                    <a:t>d</a:t>
                  </a:r>
                  <a:endParaRPr kumimoji="0" lang="en-GB" sz="1400" i="1" u="none" strike="noStrike" kern="0" cap="none" spc="0" normalizeH="0" baseline="0" noProof="0" dirty="0">
                    <a:ln>
                      <a:noFill/>
                    </a:ln>
                    <a:solidFill>
                      <a:prstClr val="black"/>
                    </a:solidFill>
                    <a:effectLst/>
                    <a:uLnTx/>
                    <a:uFillTx/>
                    <a:latin typeface="+mn-lt"/>
                    <a:cs typeface="Arial" panose="020B0604020202020204" pitchFamily="34" charset="0"/>
                  </a:endParaRPr>
                </a:p>
              </p:txBody>
            </p:sp>
          </p:grpSp>
          <p:grpSp>
            <p:nvGrpSpPr>
              <p:cNvPr id="102" name="Group 101">
                <a:extLst>
                  <a:ext uri="{FF2B5EF4-FFF2-40B4-BE49-F238E27FC236}">
                    <a16:creationId xmlns:a16="http://schemas.microsoft.com/office/drawing/2014/main" id="{E8008608-D6FF-AA14-3AF3-BBCB91E016A4}"/>
                  </a:ext>
                </a:extLst>
              </p:cNvPr>
              <p:cNvGrpSpPr/>
              <p:nvPr/>
            </p:nvGrpSpPr>
            <p:grpSpPr>
              <a:xfrm>
                <a:off x="6668143" y="2794864"/>
                <a:ext cx="1041395" cy="498510"/>
                <a:chOff x="16340239" y="13730120"/>
                <a:chExt cx="1041395" cy="498510"/>
              </a:xfrm>
            </p:grpSpPr>
            <p:sp>
              <p:nvSpPr>
                <p:cNvPr id="104" name="Rectangle: Rounded Corners 103">
                  <a:extLst>
                    <a:ext uri="{FF2B5EF4-FFF2-40B4-BE49-F238E27FC236}">
                      <a16:creationId xmlns:a16="http://schemas.microsoft.com/office/drawing/2014/main" id="{A054586F-A7EA-28DA-6ABF-B5B80C601F49}"/>
                    </a:ext>
                  </a:extLst>
                </p:cNvPr>
                <p:cNvSpPr/>
                <p:nvPr/>
              </p:nvSpPr>
              <p:spPr>
                <a:xfrm>
                  <a:off x="16365212" y="13749176"/>
                  <a:ext cx="942922" cy="442608"/>
                </a:xfrm>
                <a:prstGeom prst="roundRect">
                  <a:avLst>
                    <a:gd name="adj" fmla="val 30090"/>
                  </a:avLst>
                </a:prstGeom>
                <a:solidFill>
                  <a:srgbClr val="DEEBF7"/>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sp>
              <p:nvSpPr>
                <p:cNvPr id="105" name="Rectangle 104">
                  <a:extLst>
                    <a:ext uri="{FF2B5EF4-FFF2-40B4-BE49-F238E27FC236}">
                      <a16:creationId xmlns:a16="http://schemas.microsoft.com/office/drawing/2014/main" id="{600DCB5D-6F52-760A-5F35-0C60FBAC7FAB}"/>
                    </a:ext>
                  </a:extLst>
                </p:cNvPr>
                <p:cNvSpPr/>
                <p:nvPr/>
              </p:nvSpPr>
              <p:spPr>
                <a:xfrm>
                  <a:off x="16340239" y="13730120"/>
                  <a:ext cx="1041395" cy="4985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i="1" u="none" strike="noStrike" kern="0" cap="none" spc="0" normalizeH="0" baseline="0" noProof="0" dirty="0">
                      <a:ln>
                        <a:noFill/>
                      </a:ln>
                      <a:solidFill>
                        <a:prstClr val="black"/>
                      </a:solidFill>
                      <a:effectLst/>
                      <a:uLnTx/>
                      <a:uFillTx/>
                      <a:latin typeface="+mn-lt"/>
                      <a:cs typeface="Arial" panose="020B0604020202020204" pitchFamily="34" charset="0"/>
                    </a:rPr>
                    <a:t>Resin</a:t>
                  </a:r>
                </a:p>
              </p:txBody>
            </p:sp>
          </p:grpSp>
          <p:cxnSp>
            <p:nvCxnSpPr>
              <p:cNvPr id="103" name="Straight Arrow Connector 102">
                <a:extLst>
                  <a:ext uri="{FF2B5EF4-FFF2-40B4-BE49-F238E27FC236}">
                    <a16:creationId xmlns:a16="http://schemas.microsoft.com/office/drawing/2014/main" id="{7FAAD22D-07CE-E903-F6A4-9692AD8984D4}"/>
                  </a:ext>
                </a:extLst>
              </p:cNvPr>
              <p:cNvCxnSpPr>
                <a:cxnSpLocks/>
              </p:cNvCxnSpPr>
              <p:nvPr/>
            </p:nvCxnSpPr>
            <p:spPr>
              <a:xfrm>
                <a:off x="7364844" y="3302110"/>
                <a:ext cx="0" cy="458240"/>
              </a:xfrm>
              <a:prstGeom prst="straightConnector1">
                <a:avLst/>
              </a:prstGeom>
              <a:noFill/>
              <a:ln w="31750" cap="flat" cmpd="sng" algn="ctr">
                <a:solidFill>
                  <a:sysClr val="windowText" lastClr="000000"/>
                </a:solidFill>
                <a:prstDash val="solid"/>
                <a:tailEnd type="triangle" w="lg" len="lg"/>
              </a:ln>
              <a:effectLst/>
            </p:spPr>
          </p:cxnSp>
        </p:grpSp>
        <p:grpSp>
          <p:nvGrpSpPr>
            <p:cNvPr id="114" name="Group 113">
              <a:extLst>
                <a:ext uri="{FF2B5EF4-FFF2-40B4-BE49-F238E27FC236}">
                  <a16:creationId xmlns:a16="http://schemas.microsoft.com/office/drawing/2014/main" id="{D8BB728E-EC31-D09D-E936-26C30A6DF1A8}"/>
                </a:ext>
              </a:extLst>
            </p:cNvPr>
            <p:cNvGrpSpPr/>
            <p:nvPr/>
          </p:nvGrpSpPr>
          <p:grpSpPr>
            <a:xfrm>
              <a:off x="10604147" y="3196284"/>
              <a:ext cx="1169343" cy="336832"/>
              <a:chOff x="16226365" y="13730120"/>
              <a:chExt cx="1730622" cy="498510"/>
            </a:xfrm>
          </p:grpSpPr>
          <p:sp>
            <p:nvSpPr>
              <p:cNvPr id="115" name="Rectangle: Rounded Corners 114">
                <a:extLst>
                  <a:ext uri="{FF2B5EF4-FFF2-40B4-BE49-F238E27FC236}">
                    <a16:creationId xmlns:a16="http://schemas.microsoft.com/office/drawing/2014/main" id="{8C558D8B-628A-0BCE-738D-667BDCFE384D}"/>
                  </a:ext>
                </a:extLst>
              </p:cNvPr>
              <p:cNvSpPr/>
              <p:nvPr/>
            </p:nvSpPr>
            <p:spPr>
              <a:xfrm>
                <a:off x="16230755" y="13749176"/>
                <a:ext cx="1721303" cy="442608"/>
              </a:xfrm>
              <a:prstGeom prst="roundRect">
                <a:avLst>
                  <a:gd name="adj" fmla="val 30090"/>
                </a:avLst>
              </a:prstGeom>
              <a:solidFill>
                <a:srgbClr val="FFFED5"/>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sp>
            <p:nvSpPr>
              <p:cNvPr id="116" name="Rectangle 115">
                <a:extLst>
                  <a:ext uri="{FF2B5EF4-FFF2-40B4-BE49-F238E27FC236}">
                    <a16:creationId xmlns:a16="http://schemas.microsoft.com/office/drawing/2014/main" id="{1A6D489A-6ABA-6CE6-B05D-9C94B4F69797}"/>
                  </a:ext>
                </a:extLst>
              </p:cNvPr>
              <p:cNvSpPr/>
              <p:nvPr/>
            </p:nvSpPr>
            <p:spPr>
              <a:xfrm>
                <a:off x="16226365" y="13730120"/>
                <a:ext cx="1730622" cy="4985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i="1" u="none" strike="noStrike" kern="0" cap="none" spc="0" normalizeH="0" baseline="0" noProof="0" dirty="0">
                    <a:ln>
                      <a:noFill/>
                    </a:ln>
                    <a:solidFill>
                      <a:prstClr val="black"/>
                    </a:solidFill>
                    <a:effectLst/>
                    <a:uLnTx/>
                    <a:uFillTx/>
                    <a:latin typeface="+mn-lt"/>
                    <a:cs typeface="Arial" panose="020B0604020202020204" pitchFamily="34" charset="0"/>
                  </a:rPr>
                  <a:t>Teflon disc</a:t>
                </a:r>
              </a:p>
            </p:txBody>
          </p:sp>
        </p:grpSp>
        <p:cxnSp>
          <p:nvCxnSpPr>
            <p:cNvPr id="117" name="Straight Arrow Connector 116">
              <a:extLst>
                <a:ext uri="{FF2B5EF4-FFF2-40B4-BE49-F238E27FC236}">
                  <a16:creationId xmlns:a16="http://schemas.microsoft.com/office/drawing/2014/main" id="{7979F350-6DA4-30DE-9AE2-718F731AF625}"/>
                </a:ext>
              </a:extLst>
            </p:cNvPr>
            <p:cNvCxnSpPr>
              <a:cxnSpLocks/>
            </p:cNvCxnSpPr>
            <p:nvPr/>
          </p:nvCxnSpPr>
          <p:spPr>
            <a:xfrm flipH="1">
              <a:off x="9825829" y="3351072"/>
              <a:ext cx="713926" cy="0"/>
            </a:xfrm>
            <a:prstGeom prst="straightConnector1">
              <a:avLst/>
            </a:prstGeom>
            <a:noFill/>
            <a:ln w="31750" cap="flat" cmpd="sng" algn="ctr">
              <a:solidFill>
                <a:sysClr val="windowText" lastClr="000000"/>
              </a:solidFill>
              <a:prstDash val="solid"/>
              <a:tailEnd type="triangle" w="lg" len="lg"/>
            </a:ln>
            <a:effectLst/>
          </p:spPr>
        </p:cxnSp>
        <p:grpSp>
          <p:nvGrpSpPr>
            <p:cNvPr id="118" name="Group 117">
              <a:extLst>
                <a:ext uri="{FF2B5EF4-FFF2-40B4-BE49-F238E27FC236}">
                  <a16:creationId xmlns:a16="http://schemas.microsoft.com/office/drawing/2014/main" id="{FBBDE66B-2AB2-F2EF-DBA1-BCD1C8B000AA}"/>
                </a:ext>
              </a:extLst>
            </p:cNvPr>
            <p:cNvGrpSpPr/>
            <p:nvPr/>
          </p:nvGrpSpPr>
          <p:grpSpPr>
            <a:xfrm>
              <a:off x="10547476" y="3537880"/>
              <a:ext cx="1598359" cy="336832"/>
              <a:chOff x="16147707" y="13730120"/>
              <a:chExt cx="2365562" cy="498510"/>
            </a:xfrm>
          </p:grpSpPr>
          <p:sp>
            <p:nvSpPr>
              <p:cNvPr id="119" name="Rectangle: Rounded Corners 118">
                <a:extLst>
                  <a:ext uri="{FF2B5EF4-FFF2-40B4-BE49-F238E27FC236}">
                    <a16:creationId xmlns:a16="http://schemas.microsoft.com/office/drawing/2014/main" id="{9E4E258A-A699-5E69-9A79-66FD5CB901CC}"/>
                  </a:ext>
                </a:extLst>
              </p:cNvPr>
              <p:cNvSpPr/>
              <p:nvPr/>
            </p:nvSpPr>
            <p:spPr>
              <a:xfrm>
                <a:off x="16230755" y="13749176"/>
                <a:ext cx="2186882" cy="442608"/>
              </a:xfrm>
              <a:prstGeom prst="roundRect">
                <a:avLst>
                  <a:gd name="adj" fmla="val 30090"/>
                </a:avLst>
              </a:prstGeom>
              <a:solidFill>
                <a:srgbClr val="FFC4BB"/>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sp>
            <p:nvSpPr>
              <p:cNvPr id="120" name="Rectangle 119">
                <a:extLst>
                  <a:ext uri="{FF2B5EF4-FFF2-40B4-BE49-F238E27FC236}">
                    <a16:creationId xmlns:a16="http://schemas.microsoft.com/office/drawing/2014/main" id="{5371F2E9-F752-DC51-ABD0-F113E2402960}"/>
                  </a:ext>
                </a:extLst>
              </p:cNvPr>
              <p:cNvSpPr/>
              <p:nvPr/>
            </p:nvSpPr>
            <p:spPr>
              <a:xfrm>
                <a:off x="16147707" y="13730120"/>
                <a:ext cx="2365562" cy="4985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i="1" u="none" strike="noStrike" kern="0" cap="none" spc="0" normalizeH="0" baseline="0" noProof="0" dirty="0">
                    <a:ln>
                      <a:noFill/>
                    </a:ln>
                    <a:solidFill>
                      <a:prstClr val="black"/>
                    </a:solidFill>
                    <a:effectLst/>
                    <a:uLnTx/>
                    <a:uFillTx/>
                    <a:latin typeface="+mn-lt"/>
                    <a:cs typeface="Arial" panose="020B0604020202020204" pitchFamily="34" charset="0"/>
                  </a:rPr>
                  <a:t>Silicone </a:t>
                </a:r>
                <a:r>
                  <a:rPr lang="en-GB" sz="1600" i="1" kern="0" dirty="0">
                    <a:solidFill>
                      <a:prstClr val="black"/>
                    </a:solidFill>
                    <a:latin typeface="+mn-lt"/>
                    <a:cs typeface="Arial" panose="020B0604020202020204" pitchFamily="34" charset="0"/>
                  </a:rPr>
                  <a:t>O</a:t>
                </a:r>
                <a:r>
                  <a:rPr kumimoji="0" lang="en-GB" sz="1600" i="1" u="none" strike="noStrike" kern="0" cap="none" spc="0" normalizeH="0" baseline="0" noProof="0" dirty="0">
                    <a:ln>
                      <a:noFill/>
                    </a:ln>
                    <a:solidFill>
                      <a:prstClr val="black"/>
                    </a:solidFill>
                    <a:effectLst/>
                    <a:uLnTx/>
                    <a:uFillTx/>
                    <a:latin typeface="+mn-lt"/>
                    <a:cs typeface="Arial" panose="020B0604020202020204" pitchFamily="34" charset="0"/>
                  </a:rPr>
                  <a:t>-Ring</a:t>
                </a:r>
              </a:p>
            </p:txBody>
          </p:sp>
        </p:grpSp>
        <p:cxnSp>
          <p:nvCxnSpPr>
            <p:cNvPr id="121" name="Straight Arrow Connector 120">
              <a:extLst>
                <a:ext uri="{FF2B5EF4-FFF2-40B4-BE49-F238E27FC236}">
                  <a16:creationId xmlns:a16="http://schemas.microsoft.com/office/drawing/2014/main" id="{1383AA06-5F59-F8ED-6305-0529CFDA0576}"/>
                </a:ext>
              </a:extLst>
            </p:cNvPr>
            <p:cNvCxnSpPr>
              <a:cxnSpLocks/>
            </p:cNvCxnSpPr>
            <p:nvPr/>
          </p:nvCxnSpPr>
          <p:spPr>
            <a:xfrm flipH="1" flipV="1">
              <a:off x="9296878" y="3579539"/>
              <a:ext cx="1237207" cy="113129"/>
            </a:xfrm>
            <a:prstGeom prst="straightConnector1">
              <a:avLst/>
            </a:prstGeom>
            <a:noFill/>
            <a:ln w="31750" cap="flat" cmpd="sng" algn="ctr">
              <a:solidFill>
                <a:sysClr val="windowText" lastClr="000000"/>
              </a:solidFill>
              <a:prstDash val="solid"/>
              <a:tailEnd type="triangle" w="lg" len="lg"/>
            </a:ln>
            <a:effectLst/>
          </p:spPr>
        </p:cxnSp>
        <p:grpSp>
          <p:nvGrpSpPr>
            <p:cNvPr id="122" name="Group 121">
              <a:extLst>
                <a:ext uri="{FF2B5EF4-FFF2-40B4-BE49-F238E27FC236}">
                  <a16:creationId xmlns:a16="http://schemas.microsoft.com/office/drawing/2014/main" id="{DCE6AEE3-ECB0-1322-D6B9-4A306379CAE6}"/>
                </a:ext>
              </a:extLst>
            </p:cNvPr>
            <p:cNvGrpSpPr/>
            <p:nvPr/>
          </p:nvGrpSpPr>
          <p:grpSpPr>
            <a:xfrm>
              <a:off x="10505967" y="2489995"/>
              <a:ext cx="1282578" cy="336832"/>
              <a:chOff x="16147707" y="13730120"/>
              <a:chExt cx="1898208" cy="498510"/>
            </a:xfrm>
          </p:grpSpPr>
          <p:sp>
            <p:nvSpPr>
              <p:cNvPr id="123" name="Rectangle: Rounded Corners 122">
                <a:extLst>
                  <a:ext uri="{FF2B5EF4-FFF2-40B4-BE49-F238E27FC236}">
                    <a16:creationId xmlns:a16="http://schemas.microsoft.com/office/drawing/2014/main" id="{0CE31790-26AB-E263-F563-A4EDBBBF683E}"/>
                  </a:ext>
                </a:extLst>
              </p:cNvPr>
              <p:cNvSpPr/>
              <p:nvPr/>
            </p:nvSpPr>
            <p:spPr>
              <a:xfrm>
                <a:off x="16230755" y="13749176"/>
                <a:ext cx="1721303" cy="442608"/>
              </a:xfrm>
              <a:prstGeom prst="roundRect">
                <a:avLst>
                  <a:gd name="adj" fmla="val 30090"/>
                </a:avLst>
              </a:prstGeom>
              <a:solidFill>
                <a:srgbClr val="FFD966"/>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sp>
            <p:nvSpPr>
              <p:cNvPr id="124" name="Rectangle 123">
                <a:extLst>
                  <a:ext uri="{FF2B5EF4-FFF2-40B4-BE49-F238E27FC236}">
                    <a16:creationId xmlns:a16="http://schemas.microsoft.com/office/drawing/2014/main" id="{32BD449F-4FA3-B47A-00DC-4A49420B60D6}"/>
                  </a:ext>
                </a:extLst>
              </p:cNvPr>
              <p:cNvSpPr/>
              <p:nvPr/>
            </p:nvSpPr>
            <p:spPr>
              <a:xfrm>
                <a:off x="16147707" y="13730120"/>
                <a:ext cx="1898208" cy="4985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i="1" u="none" strike="noStrike" kern="0" cap="none" spc="0" normalizeH="0" baseline="0" noProof="0" dirty="0">
                    <a:ln>
                      <a:noFill/>
                    </a:ln>
                    <a:solidFill>
                      <a:prstClr val="black"/>
                    </a:solidFill>
                    <a:effectLst/>
                    <a:uLnTx/>
                    <a:uFillTx/>
                    <a:latin typeface="+mn-lt"/>
                    <a:cs typeface="Arial" panose="020B0604020202020204" pitchFamily="34" charset="0"/>
                  </a:rPr>
                  <a:t>Copper wire</a:t>
                </a:r>
              </a:p>
            </p:txBody>
          </p:sp>
        </p:grpSp>
        <p:cxnSp>
          <p:nvCxnSpPr>
            <p:cNvPr id="125" name="Straight Arrow Connector 124">
              <a:extLst>
                <a:ext uri="{FF2B5EF4-FFF2-40B4-BE49-F238E27FC236}">
                  <a16:creationId xmlns:a16="http://schemas.microsoft.com/office/drawing/2014/main" id="{B88BDAAE-B6CD-0631-82BB-F92CD4A7863C}"/>
                </a:ext>
              </a:extLst>
            </p:cNvPr>
            <p:cNvCxnSpPr>
              <a:cxnSpLocks/>
            </p:cNvCxnSpPr>
            <p:nvPr/>
          </p:nvCxnSpPr>
          <p:spPr>
            <a:xfrm flipH="1" flipV="1">
              <a:off x="9227925" y="2644784"/>
              <a:ext cx="1264651" cy="0"/>
            </a:xfrm>
            <a:prstGeom prst="straightConnector1">
              <a:avLst/>
            </a:prstGeom>
            <a:noFill/>
            <a:ln w="31750" cap="flat" cmpd="sng" algn="ctr">
              <a:solidFill>
                <a:sysClr val="windowText" lastClr="000000"/>
              </a:solidFill>
              <a:prstDash val="solid"/>
              <a:tailEnd type="triangle" w="lg" len="lg"/>
            </a:ln>
            <a:effectLst/>
          </p:spPr>
        </p:cxnSp>
      </p:grpSp>
      <p:cxnSp>
        <p:nvCxnSpPr>
          <p:cNvPr id="126" name="Straight Arrow Connector 125">
            <a:extLst>
              <a:ext uri="{FF2B5EF4-FFF2-40B4-BE49-F238E27FC236}">
                <a16:creationId xmlns:a16="http://schemas.microsoft.com/office/drawing/2014/main" id="{9E7E6AE7-1628-5BB5-3D62-EA97172929AB}"/>
              </a:ext>
            </a:extLst>
          </p:cNvPr>
          <p:cNvCxnSpPr>
            <a:cxnSpLocks/>
          </p:cNvCxnSpPr>
          <p:nvPr/>
        </p:nvCxnSpPr>
        <p:spPr>
          <a:xfrm flipH="1" flipV="1">
            <a:off x="6549041" y="3234578"/>
            <a:ext cx="1452882" cy="1048745"/>
          </a:xfrm>
          <a:prstGeom prst="straightConnector1">
            <a:avLst/>
          </a:prstGeom>
          <a:noFill/>
          <a:ln w="9525" cap="flat" cmpd="sng" algn="ctr">
            <a:solidFill>
              <a:sysClr val="windowText" lastClr="000000"/>
            </a:solidFill>
            <a:prstDash val="solid"/>
            <a:tailEnd type="none" w="lg" len="lg"/>
          </a:ln>
          <a:effectLst/>
        </p:spPr>
      </p:cxnSp>
      <p:cxnSp>
        <p:nvCxnSpPr>
          <p:cNvPr id="127" name="Straight Arrow Connector 126">
            <a:extLst>
              <a:ext uri="{FF2B5EF4-FFF2-40B4-BE49-F238E27FC236}">
                <a16:creationId xmlns:a16="http://schemas.microsoft.com/office/drawing/2014/main" id="{EF083273-D615-DDCF-717E-5877D02ACA25}"/>
              </a:ext>
            </a:extLst>
          </p:cNvPr>
          <p:cNvCxnSpPr>
            <a:cxnSpLocks/>
          </p:cNvCxnSpPr>
          <p:nvPr/>
        </p:nvCxnSpPr>
        <p:spPr>
          <a:xfrm flipH="1">
            <a:off x="6536256" y="2141263"/>
            <a:ext cx="1470402" cy="557750"/>
          </a:xfrm>
          <a:prstGeom prst="straightConnector1">
            <a:avLst/>
          </a:prstGeom>
          <a:noFill/>
          <a:ln w="9525" cap="flat" cmpd="sng" algn="ctr">
            <a:solidFill>
              <a:sysClr val="windowText" lastClr="000000"/>
            </a:solidFill>
            <a:prstDash val="solid"/>
            <a:tailEnd type="none" w="lg" len="lg"/>
          </a:ln>
          <a:effectLst/>
        </p:spPr>
      </p:cxnSp>
      <p:pic>
        <p:nvPicPr>
          <p:cNvPr id="129" name="Picture 128" descr="A picture containing table, indoor, counter&#10;&#10;Description automatically generated">
            <a:extLst>
              <a:ext uri="{FF2B5EF4-FFF2-40B4-BE49-F238E27FC236}">
                <a16:creationId xmlns:a16="http://schemas.microsoft.com/office/drawing/2014/main" id="{EADC677E-1136-B960-6FB2-660806DEECF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55645" y="4706419"/>
            <a:ext cx="2351696" cy="2019706"/>
          </a:xfrm>
          <a:prstGeom prst="rect">
            <a:avLst/>
          </a:prstGeom>
          <a:ln w="25400">
            <a:solidFill>
              <a:srgbClr val="000000"/>
            </a:solidFill>
          </a:ln>
        </p:spPr>
      </p:pic>
      <p:cxnSp>
        <p:nvCxnSpPr>
          <p:cNvPr id="130" name="Straight Connector 129">
            <a:extLst>
              <a:ext uri="{FF2B5EF4-FFF2-40B4-BE49-F238E27FC236}">
                <a16:creationId xmlns:a16="http://schemas.microsoft.com/office/drawing/2014/main" id="{5176EADE-E7E4-3F94-988B-BB06A1909DDF}"/>
              </a:ext>
            </a:extLst>
          </p:cNvPr>
          <p:cNvCxnSpPr>
            <a:cxnSpLocks/>
          </p:cNvCxnSpPr>
          <p:nvPr/>
        </p:nvCxnSpPr>
        <p:spPr>
          <a:xfrm>
            <a:off x="4146811" y="1664076"/>
            <a:ext cx="0" cy="4585436"/>
          </a:xfrm>
          <a:prstGeom prst="line">
            <a:avLst/>
          </a:prstGeom>
        </p:spPr>
        <p:style>
          <a:lnRef idx="2">
            <a:schemeClr val="accent1"/>
          </a:lnRef>
          <a:fillRef idx="0">
            <a:schemeClr val="accent1"/>
          </a:fillRef>
          <a:effectRef idx="1">
            <a:schemeClr val="accent1"/>
          </a:effectRef>
          <a:fontRef idx="minor">
            <a:schemeClr val="tx1"/>
          </a:fontRef>
        </p:style>
      </p:cxnSp>
      <p:sp>
        <p:nvSpPr>
          <p:cNvPr id="133" name="TextBox 132">
            <a:extLst>
              <a:ext uri="{FF2B5EF4-FFF2-40B4-BE49-F238E27FC236}">
                <a16:creationId xmlns:a16="http://schemas.microsoft.com/office/drawing/2014/main" id="{D30C5969-E236-874B-68E8-AEE82E7B7B2D}"/>
              </a:ext>
            </a:extLst>
          </p:cNvPr>
          <p:cNvSpPr txBox="1"/>
          <p:nvPr/>
        </p:nvSpPr>
        <p:spPr>
          <a:xfrm>
            <a:off x="692897" y="977585"/>
            <a:ext cx="5061161" cy="523220"/>
          </a:xfrm>
          <a:prstGeom prst="rect">
            <a:avLst/>
          </a:prstGeom>
          <a:noFill/>
        </p:spPr>
        <p:txBody>
          <a:bodyPr wrap="square">
            <a:spAutoFit/>
          </a:bodyPr>
          <a:lstStyle/>
          <a:p>
            <a:r>
              <a:rPr lang="en-US" sz="2800" u="sng" dirty="0">
                <a:latin typeface="Arial" panose="020B0604020202020204"/>
              </a:rPr>
              <a:t>Interface characterization</a:t>
            </a:r>
            <a:endParaRPr lang="en-US" sz="2800" u="sng" dirty="0"/>
          </a:p>
        </p:txBody>
      </p:sp>
      <p:grpSp>
        <p:nvGrpSpPr>
          <p:cNvPr id="150" name="Group 149">
            <a:extLst>
              <a:ext uri="{FF2B5EF4-FFF2-40B4-BE49-F238E27FC236}">
                <a16:creationId xmlns:a16="http://schemas.microsoft.com/office/drawing/2014/main" id="{15380121-EB4A-5D10-9DC6-DAEA98317B50}"/>
              </a:ext>
            </a:extLst>
          </p:cNvPr>
          <p:cNvGrpSpPr>
            <a:grpSpLocks noChangeAspect="1"/>
          </p:cNvGrpSpPr>
          <p:nvPr/>
        </p:nvGrpSpPr>
        <p:grpSpPr>
          <a:xfrm>
            <a:off x="7409296" y="4374515"/>
            <a:ext cx="3049405" cy="2392159"/>
            <a:chOff x="6399439" y="2077590"/>
            <a:chExt cx="5231575" cy="4104000"/>
          </a:xfrm>
        </p:grpSpPr>
        <p:pic>
          <p:nvPicPr>
            <p:cNvPr id="134" name="Picture 133" descr="A picture containing text&#10;&#10;Description automatically generated">
              <a:extLst>
                <a:ext uri="{FF2B5EF4-FFF2-40B4-BE49-F238E27FC236}">
                  <a16:creationId xmlns:a16="http://schemas.microsoft.com/office/drawing/2014/main" id="{3F891411-55D9-5292-B6A5-E83B0A87E5AE}"/>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10383254" y="2077590"/>
              <a:ext cx="1247760" cy="4104000"/>
            </a:xfrm>
            <a:prstGeom prst="rect">
              <a:avLst/>
            </a:prstGeom>
            <a:ln w="25400">
              <a:solidFill>
                <a:srgbClr val="000000"/>
              </a:solidFill>
            </a:ln>
          </p:spPr>
        </p:pic>
        <p:grpSp>
          <p:nvGrpSpPr>
            <p:cNvPr id="135" name="Group 134">
              <a:extLst>
                <a:ext uri="{FF2B5EF4-FFF2-40B4-BE49-F238E27FC236}">
                  <a16:creationId xmlns:a16="http://schemas.microsoft.com/office/drawing/2014/main" id="{D7BB9B6B-C34C-2603-03E8-7FE661A7702E}"/>
                </a:ext>
              </a:extLst>
            </p:cNvPr>
            <p:cNvGrpSpPr/>
            <p:nvPr/>
          </p:nvGrpSpPr>
          <p:grpSpPr>
            <a:xfrm rot="16200000">
              <a:off x="10091732" y="3386263"/>
              <a:ext cx="1122963" cy="546190"/>
              <a:chOff x="16147516" y="13717426"/>
              <a:chExt cx="1122963" cy="546190"/>
            </a:xfrm>
          </p:grpSpPr>
          <p:sp>
            <p:nvSpPr>
              <p:cNvPr id="136" name="Rectangle: Rounded Corners 135">
                <a:extLst>
                  <a:ext uri="{FF2B5EF4-FFF2-40B4-BE49-F238E27FC236}">
                    <a16:creationId xmlns:a16="http://schemas.microsoft.com/office/drawing/2014/main" id="{350C67A3-360E-4AE9-4463-65A8B9B18FC5}"/>
                  </a:ext>
                </a:extLst>
              </p:cNvPr>
              <p:cNvSpPr/>
              <p:nvPr/>
            </p:nvSpPr>
            <p:spPr>
              <a:xfrm>
                <a:off x="16184614" y="13717426"/>
                <a:ext cx="1085865" cy="546190"/>
              </a:xfrm>
              <a:prstGeom prst="roundRect">
                <a:avLst>
                  <a:gd name="adj" fmla="val 30090"/>
                </a:avLst>
              </a:prstGeom>
              <a:solidFill>
                <a:srgbClr val="79B979"/>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400"/>
              </a:p>
            </p:txBody>
          </p:sp>
          <p:sp>
            <p:nvSpPr>
              <p:cNvPr id="137" name="Rectangle 136">
                <a:extLst>
                  <a:ext uri="{FF2B5EF4-FFF2-40B4-BE49-F238E27FC236}">
                    <a16:creationId xmlns:a16="http://schemas.microsoft.com/office/drawing/2014/main" id="{535F07A1-D920-0D0B-5786-3D8D949B542C}"/>
                  </a:ext>
                </a:extLst>
              </p:cNvPr>
              <p:cNvSpPr/>
              <p:nvPr/>
            </p:nvSpPr>
            <p:spPr>
              <a:xfrm>
                <a:off x="16147516" y="13723341"/>
                <a:ext cx="1092348" cy="475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1200" i="1" dirty="0">
                    <a:solidFill>
                      <a:srgbClr val="000000"/>
                    </a:solidFill>
                    <a:cs typeface="Arial" panose="020B0604020202020204" pitchFamily="34" charset="0"/>
                  </a:rPr>
                  <a:t>Mix 61</a:t>
                </a:r>
              </a:p>
            </p:txBody>
          </p:sp>
        </p:grpSp>
        <p:pic>
          <p:nvPicPr>
            <p:cNvPr id="138" name="Picture 137">
              <a:extLst>
                <a:ext uri="{FF2B5EF4-FFF2-40B4-BE49-F238E27FC236}">
                  <a16:creationId xmlns:a16="http://schemas.microsoft.com/office/drawing/2014/main" id="{34CD5254-A1C9-80CC-A728-B2291616539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rcRect/>
            <a:stretch/>
          </p:blipFill>
          <p:spPr>
            <a:xfrm rot="10800000">
              <a:off x="7710704" y="2077590"/>
              <a:ext cx="1162884" cy="4104000"/>
            </a:xfrm>
            <a:prstGeom prst="rect">
              <a:avLst/>
            </a:prstGeom>
            <a:ln w="25400">
              <a:solidFill>
                <a:srgbClr val="000000"/>
              </a:solidFill>
            </a:ln>
          </p:spPr>
        </p:pic>
        <p:grpSp>
          <p:nvGrpSpPr>
            <p:cNvPr id="139" name="Group 138">
              <a:extLst>
                <a:ext uri="{FF2B5EF4-FFF2-40B4-BE49-F238E27FC236}">
                  <a16:creationId xmlns:a16="http://schemas.microsoft.com/office/drawing/2014/main" id="{1E1B484E-0273-6528-1E83-4C002F41EE48}"/>
                </a:ext>
              </a:extLst>
            </p:cNvPr>
            <p:cNvGrpSpPr/>
            <p:nvPr/>
          </p:nvGrpSpPr>
          <p:grpSpPr>
            <a:xfrm rot="16200000">
              <a:off x="6726909" y="3367381"/>
              <a:ext cx="2474780" cy="546190"/>
              <a:chOff x="17229285" y="13717426"/>
              <a:chExt cx="3197359" cy="546190"/>
            </a:xfrm>
          </p:grpSpPr>
          <p:sp>
            <p:nvSpPr>
              <p:cNvPr id="140" name="Rectangle: Rounded Corners 139">
                <a:extLst>
                  <a:ext uri="{FF2B5EF4-FFF2-40B4-BE49-F238E27FC236}">
                    <a16:creationId xmlns:a16="http://schemas.microsoft.com/office/drawing/2014/main" id="{2638D4B4-1B6E-C9E5-C4E2-C1E8ED037AF6}"/>
                  </a:ext>
                </a:extLst>
              </p:cNvPr>
              <p:cNvSpPr/>
              <p:nvPr/>
            </p:nvSpPr>
            <p:spPr>
              <a:xfrm>
                <a:off x="17229285" y="13717426"/>
                <a:ext cx="3197359" cy="546190"/>
              </a:xfrm>
              <a:prstGeom prst="roundRect">
                <a:avLst>
                  <a:gd name="adj" fmla="val 30090"/>
                </a:avLst>
              </a:prstGeom>
              <a:solidFill>
                <a:srgbClr val="C2C2F5"/>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400"/>
              </a:p>
            </p:txBody>
          </p:sp>
          <p:sp>
            <p:nvSpPr>
              <p:cNvPr id="141" name="Rectangle 140">
                <a:extLst>
                  <a:ext uri="{FF2B5EF4-FFF2-40B4-BE49-F238E27FC236}">
                    <a16:creationId xmlns:a16="http://schemas.microsoft.com/office/drawing/2014/main" id="{3E0BDA6F-C361-B91B-6E1E-A959ADD6770C}"/>
                  </a:ext>
                </a:extLst>
              </p:cNvPr>
              <p:cNvSpPr/>
              <p:nvPr/>
            </p:nvSpPr>
            <p:spPr>
              <a:xfrm>
                <a:off x="17392904" y="13757822"/>
                <a:ext cx="2967535" cy="475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1200" i="1" dirty="0" err="1">
                    <a:solidFill>
                      <a:srgbClr val="000000"/>
                    </a:solidFill>
                    <a:cs typeface="Arial" panose="020B0604020202020204" pitchFamily="34" charset="0"/>
                  </a:rPr>
                  <a:t>Stycast</a:t>
                </a:r>
                <a:r>
                  <a:rPr lang="fr-FR" sz="1200" i="1" dirty="0">
                    <a:solidFill>
                      <a:srgbClr val="000000"/>
                    </a:solidFill>
                    <a:cs typeface="Arial" panose="020B0604020202020204" pitchFamily="34" charset="0"/>
                  </a:rPr>
                  <a:t> 2850 MT</a:t>
                </a:r>
              </a:p>
            </p:txBody>
          </p:sp>
        </p:grpSp>
        <p:pic>
          <p:nvPicPr>
            <p:cNvPr id="142" name="Picture 141" descr="A picture containing text&#10;&#10;Description automatically generated">
              <a:extLst>
                <a:ext uri="{FF2B5EF4-FFF2-40B4-BE49-F238E27FC236}">
                  <a16:creationId xmlns:a16="http://schemas.microsoft.com/office/drawing/2014/main" id="{CC0BA241-D24A-B76A-8C55-14BD1AB66023}"/>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419253" y="2077590"/>
              <a:ext cx="1158221" cy="4104000"/>
            </a:xfrm>
            <a:prstGeom prst="rect">
              <a:avLst/>
            </a:prstGeom>
            <a:ln w="25400">
              <a:solidFill>
                <a:sysClr val="windowText" lastClr="000000"/>
              </a:solidFill>
            </a:ln>
          </p:spPr>
        </p:pic>
        <p:grpSp>
          <p:nvGrpSpPr>
            <p:cNvPr id="143" name="Group 142">
              <a:extLst>
                <a:ext uri="{FF2B5EF4-FFF2-40B4-BE49-F238E27FC236}">
                  <a16:creationId xmlns:a16="http://schemas.microsoft.com/office/drawing/2014/main" id="{336CE958-95C6-2605-F468-AA926F508773}"/>
                </a:ext>
              </a:extLst>
            </p:cNvPr>
            <p:cNvGrpSpPr/>
            <p:nvPr/>
          </p:nvGrpSpPr>
          <p:grpSpPr>
            <a:xfrm rot="16200000">
              <a:off x="5743318" y="3349978"/>
              <a:ext cx="1858431" cy="546190"/>
              <a:chOff x="16147707" y="13717426"/>
              <a:chExt cx="1858431" cy="546190"/>
            </a:xfrm>
          </p:grpSpPr>
          <p:sp>
            <p:nvSpPr>
              <p:cNvPr id="144" name="Rectangle: Rounded Corners 143">
                <a:extLst>
                  <a:ext uri="{FF2B5EF4-FFF2-40B4-BE49-F238E27FC236}">
                    <a16:creationId xmlns:a16="http://schemas.microsoft.com/office/drawing/2014/main" id="{296C179A-D47B-B04D-58AC-B76374A103C6}"/>
                  </a:ext>
                </a:extLst>
              </p:cNvPr>
              <p:cNvSpPr/>
              <p:nvPr/>
            </p:nvSpPr>
            <p:spPr>
              <a:xfrm>
                <a:off x="16147707" y="13717426"/>
                <a:ext cx="1858431" cy="546190"/>
              </a:xfrm>
              <a:prstGeom prst="roundRect">
                <a:avLst>
                  <a:gd name="adj" fmla="val 30090"/>
                </a:avLst>
              </a:prstGeom>
              <a:solidFill>
                <a:srgbClr val="F8CB79"/>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400"/>
              </a:p>
            </p:txBody>
          </p:sp>
          <p:sp>
            <p:nvSpPr>
              <p:cNvPr id="145" name="Rectangle 144">
                <a:extLst>
                  <a:ext uri="{FF2B5EF4-FFF2-40B4-BE49-F238E27FC236}">
                    <a16:creationId xmlns:a16="http://schemas.microsoft.com/office/drawing/2014/main" id="{EEF9BF09-8959-941D-E3FC-512B648AAB7B}"/>
                  </a:ext>
                </a:extLst>
              </p:cNvPr>
              <p:cNvSpPr/>
              <p:nvPr/>
            </p:nvSpPr>
            <p:spPr>
              <a:xfrm>
                <a:off x="16204165" y="13723346"/>
                <a:ext cx="1766128" cy="475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1200" i="1" dirty="0" err="1">
                    <a:solidFill>
                      <a:srgbClr val="000000"/>
                    </a:solidFill>
                    <a:cs typeface="Arial" panose="020B0604020202020204" pitchFamily="34" charset="0"/>
                  </a:rPr>
                  <a:t>Paraffin</a:t>
                </a:r>
                <a:r>
                  <a:rPr lang="fr-FR" sz="1200" i="1" dirty="0">
                    <a:solidFill>
                      <a:srgbClr val="000000"/>
                    </a:solidFill>
                    <a:cs typeface="Arial" panose="020B0604020202020204" pitchFamily="34" charset="0"/>
                  </a:rPr>
                  <a:t> wax</a:t>
                </a:r>
              </a:p>
            </p:txBody>
          </p:sp>
        </p:grpSp>
        <p:pic>
          <p:nvPicPr>
            <p:cNvPr id="146" name="Picture 145" descr="A picture containing text, lamp, distance&#10;&#10;Description automatically generated">
              <a:extLst>
                <a:ext uri="{FF2B5EF4-FFF2-40B4-BE49-F238E27FC236}">
                  <a16:creationId xmlns:a16="http://schemas.microsoft.com/office/drawing/2014/main" id="{C88229B9-B3AF-B418-9604-116AFF228CD1}"/>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rcRect/>
            <a:stretch/>
          </p:blipFill>
          <p:spPr>
            <a:xfrm>
              <a:off x="8987312" y="2077591"/>
              <a:ext cx="1279082" cy="4103999"/>
            </a:xfrm>
            <a:prstGeom prst="rect">
              <a:avLst/>
            </a:prstGeom>
            <a:ln w="25400">
              <a:solidFill>
                <a:srgbClr val="000000"/>
              </a:solidFill>
            </a:ln>
          </p:spPr>
        </p:pic>
        <p:grpSp>
          <p:nvGrpSpPr>
            <p:cNvPr id="147" name="Group 146">
              <a:extLst>
                <a:ext uri="{FF2B5EF4-FFF2-40B4-BE49-F238E27FC236}">
                  <a16:creationId xmlns:a16="http://schemas.microsoft.com/office/drawing/2014/main" id="{F4418A45-D154-E639-9C89-B0F42CD1595E}"/>
                </a:ext>
              </a:extLst>
            </p:cNvPr>
            <p:cNvGrpSpPr/>
            <p:nvPr/>
          </p:nvGrpSpPr>
          <p:grpSpPr>
            <a:xfrm rot="16200000">
              <a:off x="8491749" y="3360497"/>
              <a:ext cx="1596459" cy="546190"/>
              <a:chOff x="16180417" y="13717426"/>
              <a:chExt cx="1596459" cy="546190"/>
            </a:xfrm>
          </p:grpSpPr>
          <p:sp>
            <p:nvSpPr>
              <p:cNvPr id="148" name="Rectangle: Rounded Corners 147">
                <a:extLst>
                  <a:ext uri="{FF2B5EF4-FFF2-40B4-BE49-F238E27FC236}">
                    <a16:creationId xmlns:a16="http://schemas.microsoft.com/office/drawing/2014/main" id="{BA9A92F4-2274-6281-1E75-3CE1324B0D8C}"/>
                  </a:ext>
                </a:extLst>
              </p:cNvPr>
              <p:cNvSpPr/>
              <p:nvPr/>
            </p:nvSpPr>
            <p:spPr>
              <a:xfrm>
                <a:off x="16180417" y="13717426"/>
                <a:ext cx="1596459" cy="546190"/>
              </a:xfrm>
              <a:prstGeom prst="roundRect">
                <a:avLst>
                  <a:gd name="adj" fmla="val 30090"/>
                </a:avLst>
              </a:prstGeom>
              <a:solidFill>
                <a:srgbClr val="F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400"/>
              </a:p>
            </p:txBody>
          </p:sp>
          <p:sp>
            <p:nvSpPr>
              <p:cNvPr id="149" name="Rectangle 148">
                <a:extLst>
                  <a:ext uri="{FF2B5EF4-FFF2-40B4-BE49-F238E27FC236}">
                    <a16:creationId xmlns:a16="http://schemas.microsoft.com/office/drawing/2014/main" id="{D1D2B875-974F-C50E-A2C0-0F1B0BCBFFAB}"/>
                  </a:ext>
                </a:extLst>
              </p:cNvPr>
              <p:cNvSpPr/>
              <p:nvPr/>
            </p:nvSpPr>
            <p:spPr>
              <a:xfrm>
                <a:off x="16187871" y="13723345"/>
                <a:ext cx="1559867" cy="475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1200" i="1" dirty="0">
                    <a:solidFill>
                      <a:srgbClr val="000000"/>
                    </a:solidFill>
                    <a:cs typeface="Arial" panose="020B0604020202020204" pitchFamily="34" charset="0"/>
                  </a:rPr>
                  <a:t>CTD-101K</a:t>
                </a:r>
              </a:p>
            </p:txBody>
          </p:sp>
        </p:grpSp>
      </p:grpSp>
    </p:spTree>
    <p:extLst>
      <p:ext uri="{BB962C8B-B14F-4D97-AF65-F5344CB8AC3E}">
        <p14:creationId xmlns:p14="http://schemas.microsoft.com/office/powerpoint/2010/main" val="488744350"/>
      </p:ext>
    </p:extLst>
  </p:cSld>
  <p:clrMapOvr>
    <a:masterClrMapping/>
  </p:clrMapOvr>
</p:sld>
</file>

<file path=ppt/theme/theme1.xml><?xml version="1.0" encoding="utf-8"?>
<a:theme xmlns:a="http://schemas.openxmlformats.org/drawingml/2006/main" name="Berkeley Lab Wide PPT Theme">
  <a:themeElements>
    <a:clrScheme name="2020 LBNL Color Theme">
      <a:dk1>
        <a:srgbClr val="00303C"/>
      </a:dk1>
      <a:lt1>
        <a:srgbClr val="FFFFFF"/>
      </a:lt1>
      <a:dk2>
        <a:srgbClr val="00303B"/>
      </a:dk2>
      <a:lt2>
        <a:srgbClr val="B1B3B3"/>
      </a:lt2>
      <a:accent1>
        <a:srgbClr val="007681"/>
      </a:accent1>
      <a:accent2>
        <a:srgbClr val="4198B5"/>
      </a:accent2>
      <a:accent3>
        <a:srgbClr val="D57800"/>
      </a:accent3>
      <a:accent4>
        <a:srgbClr val="74AA50"/>
      </a:accent4>
      <a:accent5>
        <a:srgbClr val="EAAA00"/>
      </a:accent5>
      <a:accent6>
        <a:srgbClr val="E04E38"/>
      </a:accent6>
      <a:hlink>
        <a:srgbClr val="0055D1"/>
      </a:hlink>
      <a:folHlink>
        <a:srgbClr val="6633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BNL_PPT_WideNew_Template_2020" id="{C6E9C8EA-3D6B-A14A-A256-FF0550AA0259}" vid="{02A6AE1C-0421-BE4C-A2DB-37E0776A5C4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LBNL_PPT_WideNew_Template_2020</Template>
  <TotalTime>27114</TotalTime>
  <Words>2211</Words>
  <Application>Microsoft Office PowerPoint</Application>
  <PresentationFormat>Widescreen</PresentationFormat>
  <Paragraphs>429</Paragraphs>
  <Slides>23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Cambria Math</vt:lpstr>
      <vt:lpstr>Roboto</vt:lpstr>
      <vt:lpstr>Times New Roman</vt:lpstr>
      <vt:lpstr>Berkeley Lab Wide PPT Theme</vt:lpstr>
      <vt:lpstr>PowerPoint Presentation</vt:lpstr>
      <vt:lpstr>Table of contents</vt:lpstr>
      <vt:lpstr>1. Mandrel fabrication - Fabrication of mandrels for CCT5-W </vt:lpstr>
      <vt:lpstr>1. Mandrel fabrication - Machining development for mandrels for CCT6 </vt:lpstr>
      <vt:lpstr>1. Mandrel fabrication - Machining development for CCT6 mandrels </vt:lpstr>
      <vt:lpstr>1. Mandrel fabrication – Mandrel segmentation development</vt:lpstr>
      <vt:lpstr>Table of contents</vt:lpstr>
      <vt:lpstr>2. Impregnation materials</vt:lpstr>
      <vt:lpstr>2. Impregnation materials – Characterization of materials</vt:lpstr>
      <vt:lpstr>2. Impregnation materials – Characterization of materials</vt:lpstr>
      <vt:lpstr>2. Impregnation materials – Characterization of materials</vt:lpstr>
      <vt:lpstr>2. Impregnation materials – Characterization of materials</vt:lpstr>
      <vt:lpstr>2. Impregnation materials – Development of filled wax impregnation</vt:lpstr>
      <vt:lpstr>2. Impregnation materials – Development of filled wax impregnation</vt:lpstr>
      <vt:lpstr>2. Impregnation materials – Development of filled wax impregnation</vt:lpstr>
      <vt:lpstr>2. Impregnation materials – Development of filled wax impregnation</vt:lpstr>
      <vt:lpstr>2. Impregnation materials – Development of filled wax impregnation</vt:lpstr>
      <vt:lpstr>2. Impregnation materials – Development of filled wax impregnation</vt:lpstr>
      <vt:lpstr>Table of contents</vt:lpstr>
      <vt:lpstr>3. Assembly progress</vt:lpstr>
      <vt:lpstr>Table of contents</vt:lpstr>
      <vt:lpstr>4. Conclusions </vt:lpstr>
      <vt:lpstr>Thanks!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Mechanical and thermal analysis</dc:title>
  <dc:subject/>
  <dc:creator>Jose Fernandez</dc:creator>
  <cp:keywords/>
  <dc:description/>
  <cp:lastModifiedBy>Jose Fernandez</cp:lastModifiedBy>
  <cp:revision>116</cp:revision>
  <dcterms:created xsi:type="dcterms:W3CDTF">2021-11-07T00:53:49Z</dcterms:created>
  <dcterms:modified xsi:type="dcterms:W3CDTF">2024-04-30T14:56:48Z</dcterms:modified>
  <cp:category/>
</cp:coreProperties>
</file>